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25"/>
  </p:sldMasterIdLst>
  <p:notesMasterIdLst>
    <p:notesMasterId r:id="rId38"/>
  </p:notesMasterIdLst>
  <p:handoutMasterIdLst>
    <p:handoutMasterId r:id="rId39"/>
  </p:handoutMasterIdLst>
  <p:sldIdLst>
    <p:sldId id="331" r:id="rId26"/>
    <p:sldId id="373" r:id="rId27"/>
    <p:sldId id="354" r:id="rId28"/>
    <p:sldId id="360" r:id="rId29"/>
    <p:sldId id="361" r:id="rId30"/>
    <p:sldId id="362" r:id="rId31"/>
    <p:sldId id="352" r:id="rId32"/>
    <p:sldId id="372" r:id="rId33"/>
    <p:sldId id="355" r:id="rId34"/>
    <p:sldId id="370" r:id="rId35"/>
    <p:sldId id="358" r:id="rId36"/>
    <p:sldId id="332"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NDCP" initials="ONDCP" lastIdx="1" clrIdx="0">
    <p:extLst>
      <p:ext uri="{19B8F6BF-5375-455C-9EA6-DF929625EA0E}">
        <p15:presenceInfo xmlns:p15="http://schemas.microsoft.com/office/powerpoint/2012/main" userId="ONDCP" providerId="None"/>
      </p:ext>
    </p:extLst>
  </p:cmAuthor>
  <p:cmAuthor id="2" name="Saeling, Jeffery EOP/ONDCP (Intern)" initials="SJE(" lastIdx="3" clrIdx="1">
    <p:extLst>
      <p:ext uri="{19B8F6BF-5375-455C-9EA6-DF929625EA0E}">
        <p15:presenceInfo xmlns:p15="http://schemas.microsoft.com/office/powerpoint/2012/main" userId="Saeling, Jeffery EOP/ONDCP (Inter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00FF"/>
    <a:srgbClr val="66FF33"/>
    <a:srgbClr val="9933FF"/>
    <a:srgbClr val="CC6600"/>
    <a:srgbClr val="008000"/>
    <a:srgbClr val="CC66FF"/>
    <a:srgbClr val="66FF66"/>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1697" autoAdjust="0"/>
  </p:normalViewPr>
  <p:slideViewPr>
    <p:cSldViewPr snapToGrid="0">
      <p:cViewPr varScale="1">
        <p:scale>
          <a:sx n="107" d="100"/>
          <a:sy n="107" d="100"/>
        </p:scale>
        <p:origin x="1746"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200" d="100"/>
          <a:sy n="200" d="100"/>
        </p:scale>
        <p:origin x="1296" y="-19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1.xml"/><Relationship Id="rId39" Type="http://schemas.openxmlformats.org/officeDocument/2006/relationships/handoutMaster" Target="handoutMasters/handoutMaster1.xml"/><Relationship Id="rId21" Type="http://schemas.openxmlformats.org/officeDocument/2006/relationships/customXml" Target="../customXml/item21.xml"/><Relationship Id="rId34" Type="http://schemas.openxmlformats.org/officeDocument/2006/relationships/slide" Target="slides/slide9.xml"/><Relationship Id="rId42" Type="http://schemas.openxmlformats.org/officeDocument/2006/relationships/viewProps" Target="view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slide" Target="slides/slide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 Target="slides/slide3.xml"/><Relationship Id="rId36" Type="http://schemas.openxmlformats.org/officeDocument/2006/relationships/slide" Target="slides/slide1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theme" Target="theme/theme1.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Master" Target="slideMasters/slideMaster1.xml"/><Relationship Id="rId33" Type="http://schemas.openxmlformats.org/officeDocument/2006/relationships/slide" Target="slides/slide8.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703403750085187"/>
          <c:y val="9.0097069044033681E-2"/>
          <c:w val="0.77240544931883515"/>
          <c:h val="0.68884120171673824"/>
        </c:manualLayout>
      </c:layout>
      <c:lineChart>
        <c:grouping val="standard"/>
        <c:varyColors val="0"/>
        <c:ser>
          <c:idx val="0"/>
          <c:order val="0"/>
          <c:tx>
            <c:strRef>
              <c:f>Sheet1!$A$3</c:f>
              <c:strCache>
                <c:ptCount val="1"/>
                <c:pt idx="0">
                  <c:v>opioid analgesic</c:v>
                </c:pt>
              </c:strCache>
            </c:strRef>
          </c:tx>
          <c:spPr>
            <a:ln w="99932">
              <a:solidFill>
                <a:srgbClr val="FF0000"/>
              </a:solidFill>
            </a:ln>
          </c:spPr>
          <c:marker>
            <c:symbol val="none"/>
          </c:marker>
          <c:cat>
            <c:numRef>
              <c:f>Sheet1!$B$1:$R$1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Sheet1!$B$3:$R$3</c:f>
              <c:numCache>
                <c:formatCode>#,##0</c:formatCode>
                <c:ptCount val="17"/>
                <c:pt idx="0">
                  <c:v>6731</c:v>
                </c:pt>
                <c:pt idx="1">
                  <c:v>7053</c:v>
                </c:pt>
                <c:pt idx="2">
                  <c:v>8132</c:v>
                </c:pt>
                <c:pt idx="3">
                  <c:v>10297</c:v>
                </c:pt>
                <c:pt idx="4">
                  <c:v>11295</c:v>
                </c:pt>
                <c:pt idx="5">
                  <c:v>12243</c:v>
                </c:pt>
                <c:pt idx="6">
                  <c:v>13355</c:v>
                </c:pt>
                <c:pt idx="7">
                  <c:v>16009</c:v>
                </c:pt>
                <c:pt idx="8">
                  <c:v>16624</c:v>
                </c:pt>
                <c:pt idx="9">
                  <c:v>17184</c:v>
                </c:pt>
                <c:pt idx="10">
                  <c:v>17841</c:v>
                </c:pt>
                <c:pt idx="11">
                  <c:v>18690</c:v>
                </c:pt>
                <c:pt idx="12">
                  <c:v>19286</c:v>
                </c:pt>
                <c:pt idx="13">
                  <c:v>18389</c:v>
                </c:pt>
                <c:pt idx="14">
                  <c:v>18483</c:v>
                </c:pt>
                <c:pt idx="15">
                  <c:v>20808</c:v>
                </c:pt>
                <c:pt idx="16">
                  <c:v>24508</c:v>
                </c:pt>
              </c:numCache>
            </c:numRef>
          </c:val>
          <c:smooth val="0"/>
          <c:extLst xmlns:c16r2="http://schemas.microsoft.com/office/drawing/2015/06/chart">
            <c:ext xmlns:c16="http://schemas.microsoft.com/office/drawing/2014/chart" uri="{C3380CC4-5D6E-409C-BE32-E72D297353CC}">
              <c16:uniqueId val="{00000000-F9CB-45FE-9EA0-763E9DB5F9E0}"/>
            </c:ext>
          </c:extLst>
        </c:ser>
        <c:ser>
          <c:idx val="1"/>
          <c:order val="1"/>
          <c:tx>
            <c:strRef>
              <c:f>Sheet1!$A$4</c:f>
              <c:strCache>
                <c:ptCount val="1"/>
                <c:pt idx="0">
                  <c:v>cocaine</c:v>
                </c:pt>
              </c:strCache>
            </c:strRef>
          </c:tx>
          <c:spPr>
            <a:ln w="99932">
              <a:solidFill>
                <a:srgbClr val="FFC000"/>
              </a:solidFill>
            </a:ln>
          </c:spPr>
          <c:marker>
            <c:symbol val="none"/>
          </c:marker>
          <c:cat>
            <c:numRef>
              <c:f>Sheet1!$B$1:$R$1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Sheet1!$B$4:$R$4</c:f>
              <c:numCache>
                <c:formatCode>#,##0</c:formatCode>
                <c:ptCount val="17"/>
                <c:pt idx="0">
                  <c:v>3822</c:v>
                </c:pt>
                <c:pt idx="1">
                  <c:v>3544</c:v>
                </c:pt>
                <c:pt idx="2">
                  <c:v>3833</c:v>
                </c:pt>
                <c:pt idx="3">
                  <c:v>4599</c:v>
                </c:pt>
                <c:pt idx="4">
                  <c:v>5199</c:v>
                </c:pt>
                <c:pt idx="5">
                  <c:v>5443</c:v>
                </c:pt>
                <c:pt idx="6">
                  <c:v>6208</c:v>
                </c:pt>
                <c:pt idx="7">
                  <c:v>7448</c:v>
                </c:pt>
                <c:pt idx="8">
                  <c:v>6512</c:v>
                </c:pt>
                <c:pt idx="9">
                  <c:v>5129</c:v>
                </c:pt>
                <c:pt idx="10">
                  <c:v>4350</c:v>
                </c:pt>
                <c:pt idx="11">
                  <c:v>4183</c:v>
                </c:pt>
                <c:pt idx="12">
                  <c:v>4681</c:v>
                </c:pt>
                <c:pt idx="13">
                  <c:v>4404</c:v>
                </c:pt>
                <c:pt idx="14">
                  <c:v>4944</c:v>
                </c:pt>
                <c:pt idx="15">
                  <c:v>5415</c:v>
                </c:pt>
                <c:pt idx="16">
                  <c:v>6784</c:v>
                </c:pt>
              </c:numCache>
            </c:numRef>
          </c:val>
          <c:smooth val="0"/>
          <c:extLst xmlns:c16r2="http://schemas.microsoft.com/office/drawing/2015/06/chart">
            <c:ext xmlns:c16="http://schemas.microsoft.com/office/drawing/2014/chart" uri="{C3380CC4-5D6E-409C-BE32-E72D297353CC}">
              <c16:uniqueId val="{00000001-F9CB-45FE-9EA0-763E9DB5F9E0}"/>
            </c:ext>
          </c:extLst>
        </c:ser>
        <c:ser>
          <c:idx val="2"/>
          <c:order val="2"/>
          <c:tx>
            <c:strRef>
              <c:f>Sheet1!$A$5</c:f>
              <c:strCache>
                <c:ptCount val="1"/>
                <c:pt idx="0">
                  <c:v>heroin*</c:v>
                </c:pt>
              </c:strCache>
            </c:strRef>
          </c:tx>
          <c:spPr>
            <a:ln w="99932">
              <a:solidFill>
                <a:srgbClr val="66FF33"/>
              </a:solidFill>
            </a:ln>
          </c:spPr>
          <c:marker>
            <c:symbol val="none"/>
          </c:marker>
          <c:cat>
            <c:numRef>
              <c:f>Sheet1!$B$1:$R$1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Sheet1!$B$5:$R$5</c:f>
              <c:numCache>
                <c:formatCode>#,##0</c:formatCode>
                <c:ptCount val="17"/>
                <c:pt idx="0">
                  <c:v>1963</c:v>
                </c:pt>
                <c:pt idx="1">
                  <c:v>1843</c:v>
                </c:pt>
                <c:pt idx="2">
                  <c:v>1784</c:v>
                </c:pt>
                <c:pt idx="3">
                  <c:v>2092</c:v>
                </c:pt>
                <c:pt idx="4">
                  <c:v>2084</c:v>
                </c:pt>
                <c:pt idx="5">
                  <c:v>1879</c:v>
                </c:pt>
                <c:pt idx="6">
                  <c:v>2010</c:v>
                </c:pt>
                <c:pt idx="7">
                  <c:v>2089</c:v>
                </c:pt>
                <c:pt idx="8">
                  <c:v>2402</c:v>
                </c:pt>
                <c:pt idx="9">
                  <c:v>3041</c:v>
                </c:pt>
                <c:pt idx="10">
                  <c:v>3279</c:v>
                </c:pt>
                <c:pt idx="11">
                  <c:v>3038</c:v>
                </c:pt>
                <c:pt idx="12">
                  <c:v>4397</c:v>
                </c:pt>
                <c:pt idx="13">
                  <c:v>5927</c:v>
                </c:pt>
                <c:pt idx="14">
                  <c:v>8260</c:v>
                </c:pt>
                <c:pt idx="15">
                  <c:v>10574</c:v>
                </c:pt>
                <c:pt idx="16">
                  <c:v>12990</c:v>
                </c:pt>
              </c:numCache>
            </c:numRef>
          </c:val>
          <c:smooth val="0"/>
          <c:extLst xmlns:c16r2="http://schemas.microsoft.com/office/drawing/2015/06/chart">
            <c:ext xmlns:c16="http://schemas.microsoft.com/office/drawing/2014/chart" uri="{C3380CC4-5D6E-409C-BE32-E72D297353CC}">
              <c16:uniqueId val="{00000002-F9CB-45FE-9EA0-763E9DB5F9E0}"/>
            </c:ext>
          </c:extLst>
        </c:ser>
        <c:ser>
          <c:idx val="3"/>
          <c:order val="3"/>
          <c:tx>
            <c:strRef>
              <c:f>Sheet1!$A$6</c:f>
              <c:strCache>
                <c:ptCount val="1"/>
                <c:pt idx="0">
                  <c:v>psychostimulants</c:v>
                </c:pt>
              </c:strCache>
            </c:strRef>
          </c:tx>
          <c:spPr>
            <a:ln w="99949">
              <a:solidFill>
                <a:srgbClr val="FF66FF"/>
              </a:solidFill>
            </a:ln>
          </c:spPr>
          <c:marker>
            <c:symbol val="none"/>
          </c:marker>
          <c:cat>
            <c:numRef>
              <c:f>Sheet1!$B$1:$R$1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Sheet1!$B$6:$R$6</c:f>
              <c:numCache>
                <c:formatCode>#,##0</c:formatCode>
                <c:ptCount val="17"/>
                <c:pt idx="0">
                  <c:v>547</c:v>
                </c:pt>
                <c:pt idx="1">
                  <c:v>578</c:v>
                </c:pt>
                <c:pt idx="2">
                  <c:v>563</c:v>
                </c:pt>
                <c:pt idx="3">
                  <c:v>941</c:v>
                </c:pt>
                <c:pt idx="4">
                  <c:v>1179</c:v>
                </c:pt>
                <c:pt idx="5">
                  <c:v>1305</c:v>
                </c:pt>
                <c:pt idx="6">
                  <c:v>1608</c:v>
                </c:pt>
                <c:pt idx="7">
                  <c:v>1462</c:v>
                </c:pt>
                <c:pt idx="8">
                  <c:v>1378</c:v>
                </c:pt>
                <c:pt idx="9">
                  <c:v>1302</c:v>
                </c:pt>
                <c:pt idx="10">
                  <c:v>1632</c:v>
                </c:pt>
                <c:pt idx="11">
                  <c:v>1854</c:v>
                </c:pt>
                <c:pt idx="12">
                  <c:v>2266</c:v>
                </c:pt>
                <c:pt idx="13">
                  <c:v>2635</c:v>
                </c:pt>
                <c:pt idx="14">
                  <c:v>3627</c:v>
                </c:pt>
                <c:pt idx="15">
                  <c:v>4298</c:v>
                </c:pt>
                <c:pt idx="16">
                  <c:v>5716</c:v>
                </c:pt>
              </c:numCache>
            </c:numRef>
          </c:val>
          <c:smooth val="0"/>
          <c:extLst xmlns:c16r2="http://schemas.microsoft.com/office/drawing/2015/06/chart">
            <c:ext xmlns:c16="http://schemas.microsoft.com/office/drawing/2014/chart" uri="{C3380CC4-5D6E-409C-BE32-E72D297353CC}">
              <c16:uniqueId val="{00000003-F9CB-45FE-9EA0-763E9DB5F9E0}"/>
            </c:ext>
          </c:extLst>
        </c:ser>
        <c:ser>
          <c:idx val="4"/>
          <c:order val="4"/>
          <c:tx>
            <c:strRef>
              <c:f>Sheet1!$A$2</c:f>
              <c:strCache>
                <c:ptCount val="1"/>
                <c:pt idx="0">
                  <c:v>homicides</c:v>
                </c:pt>
              </c:strCache>
            </c:strRef>
          </c:tx>
          <c:spPr>
            <a:ln>
              <a:solidFill>
                <a:schemeClr val="bg1">
                  <a:lumMod val="95000"/>
                  <a:lumOff val="5000"/>
                </a:schemeClr>
              </a:solidFill>
            </a:ln>
          </c:spPr>
          <c:marker>
            <c:symbol val="none"/>
          </c:marker>
          <c:cat>
            <c:numRef>
              <c:f>Sheet1!$B$1:$R$1</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Sheet1!$B$2:$R$2</c:f>
              <c:numCache>
                <c:formatCode>#,##0</c:formatCode>
                <c:ptCount val="17"/>
                <c:pt idx="0">
                  <c:v>16889</c:v>
                </c:pt>
                <c:pt idx="1">
                  <c:v>16765</c:v>
                </c:pt>
                <c:pt idx="2">
                  <c:v>20308</c:v>
                </c:pt>
                <c:pt idx="3">
                  <c:v>17638</c:v>
                </c:pt>
                <c:pt idx="4">
                  <c:v>17732</c:v>
                </c:pt>
                <c:pt idx="5">
                  <c:v>17357</c:v>
                </c:pt>
                <c:pt idx="6">
                  <c:v>18124</c:v>
                </c:pt>
                <c:pt idx="7" formatCode="General">
                  <c:v>18573</c:v>
                </c:pt>
                <c:pt idx="8" formatCode="General">
                  <c:v>18361</c:v>
                </c:pt>
                <c:pt idx="9" formatCode="General">
                  <c:v>17826</c:v>
                </c:pt>
                <c:pt idx="10" formatCode="General">
                  <c:v>16799</c:v>
                </c:pt>
                <c:pt idx="11" formatCode="General">
                  <c:v>16259</c:v>
                </c:pt>
                <c:pt idx="12" formatCode="General">
                  <c:v>16238</c:v>
                </c:pt>
                <c:pt idx="13" formatCode="General">
                  <c:v>16688</c:v>
                </c:pt>
                <c:pt idx="14" formatCode="General">
                  <c:v>16121</c:v>
                </c:pt>
                <c:pt idx="15" formatCode="General">
                  <c:v>15809</c:v>
                </c:pt>
                <c:pt idx="16" formatCode="General">
                  <c:v>17793</c:v>
                </c:pt>
              </c:numCache>
            </c:numRef>
          </c:val>
          <c:smooth val="0"/>
          <c:extLst xmlns:c16r2="http://schemas.microsoft.com/office/drawing/2015/06/chart">
            <c:ext xmlns:c16="http://schemas.microsoft.com/office/drawing/2014/chart" uri="{C3380CC4-5D6E-409C-BE32-E72D297353CC}">
              <c16:uniqueId val="{00000000-1505-4F0A-AEC2-442CD0A37608}"/>
            </c:ext>
          </c:extLst>
        </c:ser>
        <c:dLbls>
          <c:showLegendKey val="0"/>
          <c:showVal val="0"/>
          <c:showCatName val="0"/>
          <c:showSerName val="0"/>
          <c:showPercent val="0"/>
          <c:showBubbleSize val="0"/>
        </c:dLbls>
        <c:smooth val="0"/>
        <c:axId val="473775600"/>
        <c:axId val="278806704"/>
      </c:lineChart>
      <c:catAx>
        <c:axId val="473775600"/>
        <c:scaling>
          <c:orientation val="minMax"/>
        </c:scaling>
        <c:delete val="0"/>
        <c:axPos val="b"/>
        <c:numFmt formatCode="@" sourceLinked="0"/>
        <c:majorTickMark val="out"/>
        <c:minorTickMark val="none"/>
        <c:tickLblPos val="nextTo"/>
        <c:txPr>
          <a:bodyPr rot="0" vert="horz"/>
          <a:lstStyle/>
          <a:p>
            <a:pPr>
              <a:defRPr sz="1399" b="1">
                <a:latin typeface="+mn-lt"/>
                <a:cs typeface="Arial" pitchFamily="34" charset="0"/>
              </a:defRPr>
            </a:pPr>
            <a:endParaRPr lang="en-US"/>
          </a:p>
        </c:txPr>
        <c:crossAx val="278806704"/>
        <c:crosses val="autoZero"/>
        <c:auto val="1"/>
        <c:lblAlgn val="ctr"/>
        <c:lblOffset val="100"/>
        <c:noMultiLvlLbl val="0"/>
      </c:catAx>
      <c:valAx>
        <c:axId val="278806704"/>
        <c:scaling>
          <c:orientation val="minMax"/>
        </c:scaling>
        <c:delete val="0"/>
        <c:axPos val="l"/>
        <c:majorGridlines/>
        <c:title>
          <c:tx>
            <c:rich>
              <a:bodyPr/>
              <a:lstStyle/>
              <a:p>
                <a:pPr>
                  <a:defRPr sz="1800" b="1" i="0" u="none" strike="noStrike" baseline="0">
                    <a:solidFill>
                      <a:schemeClr val="tx1"/>
                    </a:solidFill>
                    <a:latin typeface="Calibri"/>
                    <a:ea typeface="Calibri"/>
                    <a:cs typeface="Calibri"/>
                  </a:defRPr>
                </a:pPr>
                <a:r>
                  <a:rPr lang="en-US" sz="1800" baseline="0" dirty="0">
                    <a:solidFill>
                      <a:schemeClr val="tx1"/>
                    </a:solidFill>
                  </a:rPr>
                  <a:t>Number of Deaths</a:t>
                </a:r>
              </a:p>
            </c:rich>
          </c:tx>
          <c:layout>
            <c:manualLayout>
              <c:xMode val="edge"/>
              <c:yMode val="edge"/>
              <c:x val="5.6970308066933463E-2"/>
              <c:y val="0.19462928556042647"/>
            </c:manualLayout>
          </c:layout>
          <c:overlay val="0"/>
        </c:title>
        <c:numFmt formatCode="#,##0" sourceLinked="0"/>
        <c:majorTickMark val="out"/>
        <c:minorTickMark val="none"/>
        <c:tickLblPos val="nextTo"/>
        <c:txPr>
          <a:bodyPr rot="0" vert="horz"/>
          <a:lstStyle/>
          <a:p>
            <a:pPr>
              <a:defRPr sz="1400" b="1" baseline="0">
                <a:latin typeface="+mn-lt"/>
                <a:cs typeface="Arial" pitchFamily="34" charset="0"/>
              </a:defRPr>
            </a:pPr>
            <a:endParaRPr lang="en-US"/>
          </a:p>
        </c:txPr>
        <c:crossAx val="473775600"/>
        <c:crosses val="autoZero"/>
        <c:crossBetween val="between"/>
      </c:valAx>
      <c:spPr>
        <a:noFill/>
        <a:ln w="25383">
          <a:noFill/>
        </a:ln>
      </c:spPr>
    </c:plotArea>
    <c:legend>
      <c:legendPos val="b"/>
      <c:layout>
        <c:manualLayout>
          <c:xMode val="edge"/>
          <c:yMode val="edge"/>
          <c:x val="0.23833416755621786"/>
          <c:y val="0.85988911172333204"/>
          <c:w val="0.76166583244378216"/>
          <c:h val="6.3293069040099376E-2"/>
        </c:manualLayout>
      </c:layout>
      <c:overlay val="0"/>
      <c:txPr>
        <a:bodyPr/>
        <a:lstStyle/>
        <a:p>
          <a:pPr>
            <a:defRPr sz="1600"/>
          </a:pPr>
          <a:endParaRPr lang="en-US"/>
        </a:p>
      </c:txPr>
    </c:legend>
    <c:plotVisOnly val="1"/>
    <c:dispBlanksAs val="gap"/>
    <c:showDLblsOverMax val="0"/>
  </c:chart>
  <c:spPr>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644110275688901E-2"/>
          <c:y val="1.3812154696132801E-2"/>
          <c:w val="0.88721804511278202"/>
          <c:h val="0.97790055248619701"/>
        </c:manualLayout>
      </c:layout>
      <c:pieChart>
        <c:varyColors val="1"/>
        <c:ser>
          <c:idx val="0"/>
          <c:order val="0"/>
          <c:spPr>
            <a:solidFill>
              <a:srgbClr val="FF0066"/>
            </a:solidFill>
            <a:ln w="12598">
              <a:solidFill>
                <a:srgbClr val="000000"/>
              </a:solidFill>
              <a:prstDash val="solid"/>
            </a:ln>
          </c:spPr>
          <c:dPt>
            <c:idx val="1"/>
            <c:bubble3D val="0"/>
            <c:spPr>
              <a:solidFill>
                <a:schemeClr val="accent4"/>
              </a:solidFill>
              <a:ln w="12598">
                <a:solidFill>
                  <a:srgbClr val="000000"/>
                </a:solidFill>
                <a:prstDash val="solid"/>
              </a:ln>
            </c:spPr>
            <c:extLst xmlns:c16r2="http://schemas.microsoft.com/office/drawing/2015/06/chart">
              <c:ext xmlns:c16="http://schemas.microsoft.com/office/drawing/2014/chart" uri="{C3380CC4-5D6E-409C-BE32-E72D297353CC}">
                <c16:uniqueId val="{00000001-1970-40D5-A69E-86D54CC477C5}"/>
              </c:ext>
            </c:extLst>
          </c:dPt>
          <c:dPt>
            <c:idx val="2"/>
            <c:bubble3D val="0"/>
            <c:spPr>
              <a:solidFill>
                <a:srgbClr val="00FF00"/>
              </a:solidFill>
              <a:ln w="12598">
                <a:solidFill>
                  <a:srgbClr val="000000"/>
                </a:solidFill>
                <a:prstDash val="solid"/>
              </a:ln>
            </c:spPr>
            <c:extLst xmlns:c16r2="http://schemas.microsoft.com/office/drawing/2015/06/chart">
              <c:ext xmlns:c16="http://schemas.microsoft.com/office/drawing/2014/chart" uri="{C3380CC4-5D6E-409C-BE32-E72D297353CC}">
                <c16:uniqueId val="{00000003-1970-40D5-A69E-86D54CC477C5}"/>
              </c:ext>
            </c:extLst>
          </c:dPt>
          <c:dPt>
            <c:idx val="3"/>
            <c:bubble3D val="0"/>
            <c:spPr>
              <a:solidFill>
                <a:srgbClr val="FFC000"/>
              </a:solidFill>
              <a:ln w="12598">
                <a:solidFill>
                  <a:srgbClr val="000000"/>
                </a:solidFill>
                <a:prstDash val="solid"/>
              </a:ln>
            </c:spPr>
            <c:extLst xmlns:c16r2="http://schemas.microsoft.com/office/drawing/2015/06/chart">
              <c:ext xmlns:c16="http://schemas.microsoft.com/office/drawing/2014/chart" uri="{C3380CC4-5D6E-409C-BE32-E72D297353CC}">
                <c16:uniqueId val="{00000005-1970-40D5-A69E-86D54CC477C5}"/>
              </c:ext>
            </c:extLst>
          </c:dPt>
          <c:dLbls>
            <c:delete val="1"/>
          </c:dLbls>
          <c:cat>
            <c:strRef>
              <c:f>Sheet1!$B$1:$E$1</c:f>
              <c:strCache>
                <c:ptCount val="4"/>
                <c:pt idx="0">
                  <c:v>Did Not Feel They Needed Treatment</c:v>
                </c:pt>
                <c:pt idx="1">
                  <c:v>Felt They Needed Treatment and Did Not Make an Effort</c:v>
                </c:pt>
                <c:pt idx="2">
                  <c:v>Felt They Needed Treatment and Did Make an Effort</c:v>
                </c:pt>
                <c:pt idx="3">
                  <c:v>Received Specialty Treatment</c:v>
                </c:pt>
              </c:strCache>
            </c:strRef>
          </c:cat>
          <c:val>
            <c:numRef>
              <c:f>Sheet1!$B$2:$E$2</c:f>
              <c:numCache>
                <c:formatCode>General</c:formatCode>
                <c:ptCount val="4"/>
                <c:pt idx="0">
                  <c:v>6369000</c:v>
                </c:pt>
                <c:pt idx="1">
                  <c:v>321000</c:v>
                </c:pt>
                <c:pt idx="2">
                  <c:v>197000</c:v>
                </c:pt>
                <c:pt idx="3">
                  <c:v>1541000</c:v>
                </c:pt>
              </c:numCache>
            </c:numRef>
          </c:val>
          <c:extLst xmlns:c16r2="http://schemas.microsoft.com/office/drawing/2015/06/chart">
            <c:ext xmlns:c16="http://schemas.microsoft.com/office/drawing/2014/chart" uri="{C3380CC4-5D6E-409C-BE32-E72D297353CC}">
              <c16:uniqueId val="{00000006-1970-40D5-A69E-86D54CC477C5}"/>
            </c:ext>
          </c:extLst>
        </c:ser>
        <c:dLbls>
          <c:showLegendKey val="0"/>
          <c:showVal val="1"/>
          <c:showCatName val="0"/>
          <c:showSerName val="0"/>
          <c:showPercent val="0"/>
          <c:showBubbleSize val="0"/>
          <c:showLeaderLines val="1"/>
        </c:dLbls>
        <c:firstSliceAng val="148"/>
      </c:pieChart>
      <c:spPr>
        <a:noFill/>
        <a:ln w="25196">
          <a:noFill/>
        </a:ln>
      </c:spPr>
    </c:plotArea>
    <c:plotVisOnly val="1"/>
    <c:dispBlanksAs val="zero"/>
    <c:showDLblsOverMax val="0"/>
  </c:chart>
  <c:spPr>
    <a:noFill/>
    <a:ln>
      <a:noFill/>
    </a:ln>
  </c:spPr>
  <c:txPr>
    <a:bodyPr/>
    <a:lstStyle/>
    <a:p>
      <a:pPr>
        <a:defRPr sz="1786"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8A19-442C-B8CD-3A0F26467710}"/>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8A19-442C-B8CD-3A0F26467710}"/>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8A19-442C-B8CD-3A0F26467710}"/>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8A19-442C-B8CD-3A0F26467710}"/>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8A19-442C-B8CD-3A0F26467710}"/>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8A19-442C-B8CD-3A0F26467710}"/>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8A19-442C-B8CD-3A0F26467710}"/>
              </c:ext>
            </c:extLst>
          </c:dPt>
          <c:cat>
            <c:strRef>
              <c:f>Sheet1!$A$2:$A$8</c:f>
              <c:strCache>
                <c:ptCount val="7"/>
                <c:pt idx="0">
                  <c:v>Self or individual</c:v>
                </c:pt>
                <c:pt idx="1">
                  <c:v>Court/criminal justice system</c:v>
                </c:pt>
                <c:pt idx="2">
                  <c:v>Other community referral</c:v>
                </c:pt>
                <c:pt idx="3">
                  <c:v>Substance abuse care provider</c:v>
                </c:pt>
                <c:pt idx="4">
                  <c:v>Other health care provider</c:v>
                </c:pt>
                <c:pt idx="5">
                  <c:v>School (educational)</c:v>
                </c:pt>
                <c:pt idx="6">
                  <c:v>Employer/EAP</c:v>
                </c:pt>
              </c:strCache>
            </c:strRef>
          </c:cat>
          <c:val>
            <c:numRef>
              <c:f>Sheet1!$B$2:$B$8</c:f>
              <c:numCache>
                <c:formatCode>General</c:formatCode>
                <c:ptCount val="7"/>
                <c:pt idx="0">
                  <c:v>0.37488056808804604</c:v>
                </c:pt>
                <c:pt idx="1">
                  <c:v>0.32871772334795074</c:v>
                </c:pt>
                <c:pt idx="2">
                  <c:v>0.1083464805921167</c:v>
                </c:pt>
                <c:pt idx="3">
                  <c:v>0.10667143024259459</c:v>
                </c:pt>
                <c:pt idx="4">
                  <c:v>7.0028992472074586E-2</c:v>
                </c:pt>
                <c:pt idx="5">
                  <c:v>7.4811327614934444E-3</c:v>
                </c:pt>
                <c:pt idx="6">
                  <c:v>3.8736724957238477E-3</c:v>
                </c:pt>
              </c:numCache>
            </c:numRef>
          </c:val>
          <c:extLst xmlns:c16r2="http://schemas.microsoft.com/office/drawing/2015/06/chart">
            <c:ext xmlns:c16="http://schemas.microsoft.com/office/drawing/2014/chart" uri="{C3380CC4-5D6E-409C-BE32-E72D297353CC}">
              <c16:uniqueId val="{0000000E-8A19-442C-B8CD-3A0F2646771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0.66957</cdr:x>
      <cdr:y>0.7952</cdr:y>
    </cdr:from>
    <cdr:to>
      <cdr:x>0.9439</cdr:x>
      <cdr:y>0.8527</cdr:y>
    </cdr:to>
    <cdr:sp macro="" textlink="">
      <cdr:nvSpPr>
        <cdr:cNvPr id="2" name="Rectangle 1"/>
        <cdr:cNvSpPr/>
      </cdr:nvSpPr>
      <cdr:spPr>
        <a:xfrm xmlns:a="http://schemas.openxmlformats.org/drawingml/2006/main">
          <a:off x="6101326" y="4042389"/>
          <a:ext cx="2499749" cy="292327"/>
        </a:xfrm>
        <a:prstGeom xmlns:a="http://schemas.openxmlformats.org/drawingml/2006/main" prst="rect">
          <a:avLst/>
        </a:prstGeom>
        <a:noFill xmlns:a="http://schemas.openxmlformats.org/drawingml/2006/main"/>
        <a:ln xmlns:a="http://schemas.openxmlformats.org/drawingml/2006/main" w="38100">
          <a:solidFill>
            <a:srgbClr val="FF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0.25231</cdr:x>
      <cdr:y>0.05104</cdr:y>
    </cdr:from>
    <cdr:to>
      <cdr:x>0.38086</cdr:x>
      <cdr:y>0.06312</cdr:y>
    </cdr:to>
    <cdr:sp macro="" textlink="">
      <cdr:nvSpPr>
        <cdr:cNvPr id="4" name="Line 12"/>
        <cdr:cNvSpPr>
          <a:spLocks xmlns:a="http://schemas.openxmlformats.org/drawingml/2006/main" noChangeShapeType="1"/>
        </cdr:cNvSpPr>
      </cdr:nvSpPr>
      <cdr:spPr bwMode="auto">
        <a:xfrm xmlns:a="http://schemas.openxmlformats.org/drawingml/2006/main">
          <a:off x="2076450" y="230985"/>
          <a:ext cx="1057875" cy="54694"/>
        </a:xfrm>
        <a:prstGeom xmlns:a="http://schemas.openxmlformats.org/drawingml/2006/main" prst="line">
          <a:avLst/>
        </a:prstGeom>
        <a:noFill xmlns:a="http://schemas.openxmlformats.org/drawingml/2006/main"/>
        <a:ln xmlns:a="http://schemas.openxmlformats.org/drawingml/2006/main" w="28575">
          <a:solidFill>
            <a:schemeClr val="tx1"/>
          </a:solidFill>
          <a:round/>
          <a:headEnd/>
          <a:tailEnd type="triangle" w="med" len="lg"/>
        </a:ln>
      </cdr:spPr>
      <cdr:txBody>
        <a:bodyPr xmlns:a="http://schemas.openxmlformats.org/drawingml/2006/main"/>
        <a:lstStyle xmlns:a="http://schemas.openxmlformats.org/drawingml/2006/main">
          <a:defPPr>
            <a:defRPr lang="en-US"/>
          </a:defPPr>
          <a:lvl1pPr algn="l" rtl="0" fontAlgn="base">
            <a:spcBef>
              <a:spcPct val="0"/>
            </a:spcBef>
            <a:spcAft>
              <a:spcPct val="0"/>
            </a:spcAft>
            <a:defRPr sz="1400" b="1" kern="1200">
              <a:solidFill>
                <a:schemeClr val="tx1"/>
              </a:solidFill>
              <a:latin typeface="Tahoma" pitchFamily="34" charset="0"/>
              <a:ea typeface="+mn-ea"/>
              <a:cs typeface="+mn-cs"/>
            </a:defRPr>
          </a:lvl1pPr>
          <a:lvl2pPr marL="457200" algn="l" rtl="0" fontAlgn="base">
            <a:spcBef>
              <a:spcPct val="0"/>
            </a:spcBef>
            <a:spcAft>
              <a:spcPct val="0"/>
            </a:spcAft>
            <a:defRPr sz="1400" b="1" kern="1200">
              <a:solidFill>
                <a:schemeClr val="tx1"/>
              </a:solidFill>
              <a:latin typeface="Tahoma" pitchFamily="34" charset="0"/>
              <a:ea typeface="+mn-ea"/>
              <a:cs typeface="+mn-cs"/>
            </a:defRPr>
          </a:lvl2pPr>
          <a:lvl3pPr marL="914400" algn="l" rtl="0" fontAlgn="base">
            <a:spcBef>
              <a:spcPct val="0"/>
            </a:spcBef>
            <a:spcAft>
              <a:spcPct val="0"/>
            </a:spcAft>
            <a:defRPr sz="1400" b="1" kern="1200">
              <a:solidFill>
                <a:schemeClr val="tx1"/>
              </a:solidFill>
              <a:latin typeface="Tahoma" pitchFamily="34" charset="0"/>
              <a:ea typeface="+mn-ea"/>
              <a:cs typeface="+mn-cs"/>
            </a:defRPr>
          </a:lvl3pPr>
          <a:lvl4pPr marL="1371600" algn="l" rtl="0" fontAlgn="base">
            <a:spcBef>
              <a:spcPct val="0"/>
            </a:spcBef>
            <a:spcAft>
              <a:spcPct val="0"/>
            </a:spcAft>
            <a:defRPr sz="1400" b="1" kern="1200">
              <a:solidFill>
                <a:schemeClr val="tx1"/>
              </a:solidFill>
              <a:latin typeface="Tahoma" pitchFamily="34" charset="0"/>
              <a:ea typeface="+mn-ea"/>
              <a:cs typeface="+mn-cs"/>
            </a:defRPr>
          </a:lvl4pPr>
          <a:lvl5pPr marL="1828800" algn="l" rtl="0" fontAlgn="base">
            <a:spcBef>
              <a:spcPct val="0"/>
            </a:spcBef>
            <a:spcAft>
              <a:spcPct val="0"/>
            </a:spcAft>
            <a:defRPr sz="1400" b="1" kern="1200">
              <a:solidFill>
                <a:schemeClr val="tx1"/>
              </a:solidFill>
              <a:latin typeface="Tahoma" pitchFamily="34" charset="0"/>
              <a:ea typeface="+mn-ea"/>
              <a:cs typeface="+mn-cs"/>
            </a:defRPr>
          </a:lvl5pPr>
          <a:lvl6pPr marL="2286000" algn="l" defTabSz="914400" rtl="0" eaLnBrk="1" latinLnBrk="0" hangingPunct="1">
            <a:defRPr sz="1400" b="1" kern="1200">
              <a:solidFill>
                <a:schemeClr val="tx1"/>
              </a:solidFill>
              <a:latin typeface="Tahoma" pitchFamily="34" charset="0"/>
              <a:ea typeface="+mn-ea"/>
              <a:cs typeface="+mn-cs"/>
            </a:defRPr>
          </a:lvl6pPr>
          <a:lvl7pPr marL="2743200" algn="l" defTabSz="914400" rtl="0" eaLnBrk="1" latinLnBrk="0" hangingPunct="1">
            <a:defRPr sz="1400" b="1" kern="1200">
              <a:solidFill>
                <a:schemeClr val="tx1"/>
              </a:solidFill>
              <a:latin typeface="Tahoma" pitchFamily="34" charset="0"/>
              <a:ea typeface="+mn-ea"/>
              <a:cs typeface="+mn-cs"/>
            </a:defRPr>
          </a:lvl7pPr>
          <a:lvl8pPr marL="3200400" algn="l" defTabSz="914400" rtl="0" eaLnBrk="1" latinLnBrk="0" hangingPunct="1">
            <a:defRPr sz="1400" b="1" kern="1200">
              <a:solidFill>
                <a:schemeClr val="tx1"/>
              </a:solidFill>
              <a:latin typeface="Tahoma" pitchFamily="34" charset="0"/>
              <a:ea typeface="+mn-ea"/>
              <a:cs typeface="+mn-cs"/>
            </a:defRPr>
          </a:lvl8pPr>
          <a:lvl9pPr marL="3657600" algn="l" defTabSz="914400" rtl="0" eaLnBrk="1" latinLnBrk="0" hangingPunct="1">
            <a:defRPr sz="1400" b="1" kern="1200">
              <a:solidFill>
                <a:schemeClr val="tx1"/>
              </a:solidFill>
              <a:latin typeface="Tahoma" pitchFamily="34" charset="0"/>
              <a:ea typeface="+mn-ea"/>
              <a:cs typeface="+mn-cs"/>
            </a:defRPr>
          </a:lvl9pPr>
        </a:lstStyle>
        <a:p xmlns:a="http://schemas.openxmlformats.org/drawingml/2006/main">
          <a:pPr fontAlgn="auto">
            <a:spcBef>
              <a:spcPts val="0"/>
            </a:spcBef>
            <a:spcAft>
              <a:spcPts val="0"/>
            </a:spcAft>
          </a:pPr>
          <a:endParaRPr lang="en-US" sz="1800" b="0" dirty="0">
            <a:solidFill>
              <a:prstClr val="white"/>
            </a:solidFill>
            <a:latin typeface="Calibri"/>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2321BA6-419F-494E-B8CF-55576579ADCD}" type="datetimeFigureOut">
              <a:rPr lang="en-US" smtClean="0"/>
              <a:t>7/31/2017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CA89BA6-EE7F-4664-8981-26EDF47E7B13}" type="slidenum">
              <a:rPr lang="en-US" smtClean="0"/>
              <a:t>‹#›</a:t>
            </a:fld>
            <a:endParaRPr lang="en-US"/>
          </a:p>
        </p:txBody>
      </p:sp>
    </p:spTree>
    <p:extLst>
      <p:ext uri="{BB962C8B-B14F-4D97-AF65-F5344CB8AC3E}">
        <p14:creationId xmlns:p14="http://schemas.microsoft.com/office/powerpoint/2010/main" val="3914527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8619C44-5B1C-43CB-AAA3-DAE82ECE17B3}" type="datetimeFigureOut">
              <a:rPr lang="en-US" smtClean="0"/>
              <a:t>7/31/2017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87B5381-62DE-4BB7-BEDC-C101C0CC1321}" type="slidenum">
              <a:rPr lang="en-US" smtClean="0"/>
              <a:t>‹#›</a:t>
            </a:fld>
            <a:endParaRPr lang="en-US"/>
          </a:p>
        </p:txBody>
      </p:sp>
    </p:spTree>
    <p:extLst>
      <p:ext uri="{BB962C8B-B14F-4D97-AF65-F5344CB8AC3E}">
        <p14:creationId xmlns:p14="http://schemas.microsoft.com/office/powerpoint/2010/main" val="223186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7B5381-62DE-4BB7-BEDC-C101C0CC1321}" type="slidenum">
              <a:rPr lang="en-US" smtClean="0"/>
              <a:t>1</a:t>
            </a:fld>
            <a:endParaRPr lang="en-US"/>
          </a:p>
        </p:txBody>
      </p:sp>
    </p:spTree>
    <p:extLst>
      <p:ext uri="{BB962C8B-B14F-4D97-AF65-F5344CB8AC3E}">
        <p14:creationId xmlns:p14="http://schemas.microsoft.com/office/powerpoint/2010/main" val="85523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xfrm>
            <a:off x="777803" y="4651576"/>
            <a:ext cx="5454798" cy="36446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5689">
              <a:spcBef>
                <a:spcPct val="0"/>
              </a:spcBef>
              <a:spcAft>
                <a:spcPts val="297"/>
              </a:spcAft>
              <a:buFont typeface="Wingdings" pitchFamily="2" charset="2"/>
              <a:buChar char="q"/>
            </a:pPr>
            <a:r>
              <a:rPr lang="en-US" dirty="0" smtClean="0"/>
              <a:t>All drug poisoning (</a:t>
            </a:r>
            <a:r>
              <a:rPr lang="en-US" baseline="0" dirty="0" smtClean="0"/>
              <a:t>overdose) deaths include unintentional (accidental), intentional (suicide or homicide), and undetermined intent.</a:t>
            </a:r>
            <a:r>
              <a:rPr lang="en-US" dirty="0" smtClean="0"/>
              <a:t> Of the</a:t>
            </a:r>
            <a:r>
              <a:rPr lang="en-US" baseline="0" dirty="0" smtClean="0"/>
              <a:t> deaths that specify a drug involved, the most commonly mentioned i</a:t>
            </a:r>
            <a:r>
              <a:rPr lang="en-US" dirty="0" smtClean="0"/>
              <a:t>s a class of prescription painkillers called opioid analgesics.</a:t>
            </a:r>
          </a:p>
          <a:p>
            <a:pPr defTabSz="905689">
              <a:spcBef>
                <a:spcPct val="0"/>
              </a:spcBef>
              <a:spcAft>
                <a:spcPts val="297"/>
              </a:spcAft>
              <a:buFont typeface="Wingdings" pitchFamily="2" charset="2"/>
              <a:buChar char="q"/>
            </a:pPr>
            <a:r>
              <a:rPr lang="en-US" dirty="0" smtClean="0"/>
              <a:t>For several years now, there have been more deaths involving opioid analgesics than heroin or cocaine combined. AND these figures are likely underestimates because death certificates do not always specify the drugs involved.</a:t>
            </a:r>
          </a:p>
        </p:txBody>
      </p:sp>
      <p:sp>
        <p:nvSpPr>
          <p:cNvPr id="4" name="Slide Number Placeholder 3"/>
          <p:cNvSpPr>
            <a:spLocks noGrp="1"/>
          </p:cNvSpPr>
          <p:nvPr>
            <p:ph type="sldNum" sz="quarter" idx="5"/>
          </p:nvPr>
        </p:nvSpPr>
        <p:spPr/>
        <p:txBody>
          <a:bodyPr/>
          <a:lstStyle/>
          <a:p>
            <a:pPr>
              <a:defRPr/>
            </a:pPr>
            <a:fld id="{EDA119F7-27C5-45D8-A7B9-DF141AF4B91F}" type="slidenum">
              <a:rPr lang="en-US" smtClean="0"/>
              <a:pPr>
                <a:defRPr/>
              </a:pPr>
              <a:t>2</a:t>
            </a:fld>
            <a:endParaRPr lang="en-US" dirty="0"/>
          </a:p>
        </p:txBody>
      </p:sp>
      <p:sp>
        <p:nvSpPr>
          <p:cNvPr id="2" name="Date Placeholder 1"/>
          <p:cNvSpPr>
            <a:spLocks noGrp="1"/>
          </p:cNvSpPr>
          <p:nvPr>
            <p:ph type="dt" idx="10"/>
          </p:nvPr>
        </p:nvSpPr>
        <p:spPr/>
        <p:txBody>
          <a:bodyPr/>
          <a:lstStyle/>
          <a:p>
            <a:r>
              <a:rPr lang="en-US" smtClean="0"/>
              <a:t>5/9/2017</a:t>
            </a:r>
            <a:endParaRPr lang="en-US" dirty="0"/>
          </a:p>
        </p:txBody>
      </p:sp>
      <p:sp>
        <p:nvSpPr>
          <p:cNvPr id="3" name="Header Placeholder 2"/>
          <p:cNvSpPr>
            <a:spLocks noGrp="1"/>
          </p:cNvSpPr>
          <p:nvPr>
            <p:ph type="hdr" sz="quarter" idx="11"/>
          </p:nvPr>
        </p:nvSpPr>
        <p:spPr/>
        <p:txBody>
          <a:bodyPr/>
          <a:lstStyle/>
          <a:p>
            <a:r>
              <a:rPr lang="en-US" smtClean="0"/>
              <a:t>Office of National Drug Control Policy</a:t>
            </a:r>
            <a:endParaRPr lang="en-US" dirty="0"/>
          </a:p>
        </p:txBody>
      </p:sp>
    </p:spTree>
    <p:extLst>
      <p:ext uri="{BB962C8B-B14F-4D97-AF65-F5344CB8AC3E}">
        <p14:creationId xmlns:p14="http://schemas.microsoft.com/office/powerpoint/2010/main" val="3716083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5282" y="4421826"/>
            <a:ext cx="6620933" cy="4652325"/>
          </a:xfrm>
        </p:spPr>
        <p:txBody>
          <a:bodyPr>
            <a:normAutofit/>
          </a:bodyPr>
          <a:lstStyle/>
          <a:p>
            <a:r>
              <a:rPr lang="en-US" dirty="0" smtClean="0"/>
              <a:t>Many</a:t>
            </a:r>
            <a:r>
              <a:rPr lang="en-US" baseline="0" dirty="0" smtClean="0"/>
              <a:t> people do not voluntarily seek treatment, even if they would benefit from it.</a:t>
            </a:r>
            <a:endParaRPr lang="en-US" dirty="0"/>
          </a:p>
        </p:txBody>
      </p:sp>
      <p:sp>
        <p:nvSpPr>
          <p:cNvPr id="4" name="Slide Number Placeholder 3"/>
          <p:cNvSpPr>
            <a:spLocks noGrp="1"/>
          </p:cNvSpPr>
          <p:nvPr>
            <p:ph type="sldNum" sz="quarter" idx="10"/>
          </p:nvPr>
        </p:nvSpPr>
        <p:spPr/>
        <p:txBody>
          <a:bodyPr/>
          <a:lstStyle/>
          <a:p>
            <a:fld id="{DB4CA9BD-71C7-4267-8AE4-9B6400D4CC71}"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087289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5625" y="381000"/>
            <a:ext cx="5832475" cy="4373563"/>
          </a:xfrm>
        </p:spPr>
      </p:sp>
      <p:sp>
        <p:nvSpPr>
          <p:cNvPr id="3" name="Notes Placeholder 2"/>
          <p:cNvSpPr>
            <a:spLocks noGrp="1"/>
          </p:cNvSpPr>
          <p:nvPr>
            <p:ph type="body" idx="1"/>
          </p:nvPr>
        </p:nvSpPr>
        <p:spPr>
          <a:xfrm>
            <a:off x="251460" y="5084763"/>
            <a:ext cx="6278880" cy="3600450"/>
          </a:xfrm>
        </p:spPr>
        <p:txBody>
          <a:bodyPr/>
          <a:lstStyle/>
          <a:p>
            <a:pPr marL="171450" indent="-171450">
              <a:buFont typeface="Arial" panose="020B0604020202020204" pitchFamily="34" charset="0"/>
              <a:buChar char="•"/>
            </a:pPr>
            <a:r>
              <a:rPr lang="en-US" dirty="0"/>
              <a:t>The findings from a NIDA- and Department of Veterans Affairs (VA) Health Services Research and Development Service-supported analysis of data on treatment outcomes affirm the results of shorter term studies that have shown similar therapeutic outcomes for voluntary and legally mandated patients. The new study also included an important, but largely unstudied, comparison group: people who had been in court, but were not mandated to enter treatment.</a:t>
            </a:r>
          </a:p>
          <a:p>
            <a:pPr marL="171450" indent="-171450">
              <a:buFont typeface="Arial" panose="020B0604020202020204" pitchFamily="34" charset="0"/>
              <a:buChar char="•"/>
            </a:pPr>
            <a:r>
              <a:rPr lang="en-US" b="0" dirty="0"/>
              <a:t>Regardless of their impetus for participating in drug treatment—internal drive or external pressure—men had similar outcomes in the long term.</a:t>
            </a:r>
          </a:p>
          <a:p>
            <a:pPr marL="171450" indent="-171450">
              <a:buFont typeface="Arial" panose="020B0604020202020204" pitchFamily="34" charset="0"/>
              <a:buChar char="•"/>
            </a:pPr>
            <a:r>
              <a:rPr lang="en-US" dirty="0"/>
              <a:t>At the end of treatment, all three groups of patients demonstrated enhanced coping skills and expressed more confidence that they could resist alcohol or drugs in high-risk situations. Symptoms of psychological distress improved for participants in all groups. At the 1-year </a:t>
            </a:r>
            <a:r>
              <a:rPr lang="en-US" dirty="0" err="1"/>
              <a:t>followup</a:t>
            </a:r>
            <a:r>
              <a:rPr lang="en-US" dirty="0"/>
              <a:t>, larger proportions of JSI-M participants reported abstinence, successful moderation in their use of alcohol, and freedom from drug-related consequences .</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6749AD-78E9-4083-91A6-D5A0F3C9DD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9556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3088" indent="-573088"/>
            <a:r>
              <a:rPr lang="en-US" sz="1200" b="0" dirty="0" smtClean="0">
                <a:solidFill>
                  <a:prstClr val="white"/>
                </a:solidFill>
                <a:latin typeface="Calibri" panose="020F0502020204030204" pitchFamily="34" charset="0"/>
              </a:rPr>
              <a:t>Source:  SAMHSA, Center for Behavioral Health Statistics and Quality. </a:t>
            </a:r>
            <a:r>
              <a:rPr lang="en-US" sz="1200" b="0" i="1" smtClean="0">
                <a:solidFill>
                  <a:prstClr val="white"/>
                </a:solidFill>
                <a:latin typeface="Calibri" panose="020F0502020204030204" pitchFamily="34" charset="0"/>
              </a:rPr>
              <a:t>Treatment Episode Data Set:2004-2014, Detailed Tables, Table 2.6B </a:t>
            </a:r>
            <a:r>
              <a:rPr lang="en-US" sz="1200" b="0" smtClean="0">
                <a:solidFill>
                  <a:prstClr val="white"/>
                </a:solidFill>
                <a:latin typeface="Calibri" panose="020F0502020204030204" pitchFamily="34" charset="0"/>
              </a:rPr>
              <a:t>(May 2016).</a:t>
            </a:r>
            <a:endParaRPr lang="en-US" sz="1200" dirty="0">
              <a:solidFill>
                <a:prstClr val="white"/>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BAB6C77F-7842-42D2-98AA-C637C6A87BB7}"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2405530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7B5381-62DE-4BB7-BEDC-C101C0CC1321}" type="slidenum">
              <a:rPr lang="en-US" smtClean="0"/>
              <a:t>12</a:t>
            </a:fld>
            <a:endParaRPr lang="en-US"/>
          </a:p>
        </p:txBody>
      </p:sp>
    </p:spTree>
    <p:extLst>
      <p:ext uri="{BB962C8B-B14F-4D97-AF65-F5344CB8AC3E}">
        <p14:creationId xmlns:p14="http://schemas.microsoft.com/office/powerpoint/2010/main" val="2181431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01DAD7-A8CC-4A7F-A11E-9C298DC8CBC7}" type="datetimeFigureOut">
              <a:rPr lang="en-US" smtClean="0">
                <a:solidFill>
                  <a:prstClr val="white">
                    <a:tint val="75000"/>
                  </a:prstClr>
                </a:solidFill>
              </a:rPr>
              <a:pPr/>
              <a:t>7/31/2017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11078AF-8E59-48E1-AB6E-21998329BF7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38464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01DAD7-A8CC-4A7F-A11E-9C298DC8CBC7}" type="datetimeFigureOut">
              <a:rPr lang="en-US" smtClean="0">
                <a:solidFill>
                  <a:prstClr val="white">
                    <a:tint val="75000"/>
                  </a:prstClr>
                </a:solidFill>
              </a:rPr>
              <a:pPr/>
              <a:t>7/31/2017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11078AF-8E59-48E1-AB6E-21998329BF7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01173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01DAD7-A8CC-4A7F-A11E-9C298DC8CBC7}" type="datetimeFigureOut">
              <a:rPr lang="en-US" smtClean="0">
                <a:solidFill>
                  <a:prstClr val="white">
                    <a:tint val="75000"/>
                  </a:prstClr>
                </a:solidFill>
              </a:rPr>
              <a:pPr/>
              <a:t>7/31/2017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11078AF-8E59-48E1-AB6E-21998329BF7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56074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01DAD7-A8CC-4A7F-A11E-9C298DC8CBC7}" type="datetimeFigureOut">
              <a:rPr lang="en-US" smtClean="0">
                <a:solidFill>
                  <a:prstClr val="white">
                    <a:tint val="75000"/>
                  </a:prstClr>
                </a:solidFill>
              </a:rPr>
              <a:pPr/>
              <a:t>7/31/2017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11078AF-8E59-48E1-AB6E-21998329BF7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95569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01DAD7-A8CC-4A7F-A11E-9C298DC8CBC7}" type="datetimeFigureOut">
              <a:rPr lang="en-US" smtClean="0">
                <a:solidFill>
                  <a:prstClr val="white">
                    <a:tint val="75000"/>
                  </a:prstClr>
                </a:solidFill>
              </a:rPr>
              <a:pPr/>
              <a:t>7/31/2017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11078AF-8E59-48E1-AB6E-21998329BF7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7297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01DAD7-A8CC-4A7F-A11E-9C298DC8CBC7}" type="datetimeFigureOut">
              <a:rPr lang="en-US" smtClean="0">
                <a:solidFill>
                  <a:prstClr val="white">
                    <a:tint val="75000"/>
                  </a:prstClr>
                </a:solidFill>
              </a:rPr>
              <a:pPr/>
              <a:t>7/31/2017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11078AF-8E59-48E1-AB6E-21998329BF7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55824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01DAD7-A8CC-4A7F-A11E-9C298DC8CBC7}" type="datetimeFigureOut">
              <a:rPr lang="en-US" smtClean="0">
                <a:solidFill>
                  <a:prstClr val="white">
                    <a:tint val="75000"/>
                  </a:prstClr>
                </a:solidFill>
              </a:rPr>
              <a:pPr/>
              <a:t>7/31/2017</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11078AF-8E59-48E1-AB6E-21998329BF7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69524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01DAD7-A8CC-4A7F-A11E-9C298DC8CBC7}" type="datetimeFigureOut">
              <a:rPr lang="en-US" smtClean="0">
                <a:solidFill>
                  <a:prstClr val="white">
                    <a:tint val="75000"/>
                  </a:prstClr>
                </a:solidFill>
              </a:rPr>
              <a:pPr/>
              <a:t>7/31/2017</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11078AF-8E59-48E1-AB6E-21998329BF7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92255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01DAD7-A8CC-4A7F-A11E-9C298DC8CBC7}" type="datetimeFigureOut">
              <a:rPr lang="en-US" smtClean="0">
                <a:solidFill>
                  <a:prstClr val="white">
                    <a:tint val="75000"/>
                  </a:prstClr>
                </a:solidFill>
              </a:rPr>
              <a:pPr/>
              <a:t>7/31/2017</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11078AF-8E59-48E1-AB6E-21998329BF7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32700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01DAD7-A8CC-4A7F-A11E-9C298DC8CBC7}" type="datetimeFigureOut">
              <a:rPr lang="en-US" smtClean="0">
                <a:solidFill>
                  <a:prstClr val="white">
                    <a:tint val="75000"/>
                  </a:prstClr>
                </a:solidFill>
              </a:rPr>
              <a:pPr/>
              <a:t>7/31/2017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11078AF-8E59-48E1-AB6E-21998329BF7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14005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01DAD7-A8CC-4A7F-A11E-9C298DC8CBC7}" type="datetimeFigureOut">
              <a:rPr lang="en-US" smtClean="0">
                <a:solidFill>
                  <a:prstClr val="white">
                    <a:tint val="75000"/>
                  </a:prstClr>
                </a:solidFill>
              </a:rPr>
              <a:pPr/>
              <a:t>7/31/2017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11078AF-8E59-48E1-AB6E-21998329BF7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45080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01DAD7-A8CC-4A7F-A11E-9C298DC8CBC7}" type="datetimeFigureOut">
              <a:rPr lang="en-US" smtClean="0">
                <a:solidFill>
                  <a:prstClr val="white">
                    <a:tint val="75000"/>
                  </a:prstClr>
                </a:solidFill>
              </a:rPr>
              <a:pPr/>
              <a:t>7/31/2017</a:t>
            </a:fld>
            <a:endParaRPr lang="en-US"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1078AF-8E59-48E1-AB6E-21998329BF7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0909750"/>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467323"/>
            <a:ext cx="9144000" cy="1470025"/>
          </a:xfrm>
        </p:spPr>
        <p:txBody>
          <a:bodyPr>
            <a:noAutofit/>
          </a:bodyPr>
          <a:lstStyle/>
          <a:p>
            <a:r>
              <a:rPr lang="en-US" sz="4000" b="1" dirty="0" smtClean="0">
                <a:solidFill>
                  <a:srgbClr val="FFC000"/>
                </a:solidFill>
              </a:rPr>
              <a:t>6</a:t>
            </a:r>
            <a:r>
              <a:rPr lang="en-US" sz="4000" b="1" baseline="30000" dirty="0" smtClean="0">
                <a:solidFill>
                  <a:srgbClr val="FFC000"/>
                </a:solidFill>
              </a:rPr>
              <a:t>th</a:t>
            </a:r>
            <a:r>
              <a:rPr lang="en-US" sz="4000" b="1" dirty="0" smtClean="0">
                <a:solidFill>
                  <a:srgbClr val="FFC000"/>
                </a:solidFill>
              </a:rPr>
              <a:t> Annual Residential </a:t>
            </a:r>
            <a:r>
              <a:rPr lang="en-US" sz="4000" b="1" dirty="0">
                <a:solidFill>
                  <a:srgbClr val="FFC000"/>
                </a:solidFill>
              </a:rPr>
              <a:t>Substance Abuse Treatment </a:t>
            </a:r>
            <a:r>
              <a:rPr lang="en-US" sz="4000" b="1" dirty="0" smtClean="0">
                <a:solidFill>
                  <a:srgbClr val="FFC000"/>
                </a:solidFill>
              </a:rPr>
              <a:t>Conference</a:t>
            </a:r>
            <a:endParaRPr lang="en-US" sz="4000" dirty="0">
              <a:solidFill>
                <a:srgbClr val="FFC000"/>
              </a:solidFill>
            </a:endParaRPr>
          </a:p>
        </p:txBody>
      </p:sp>
      <p:sp>
        <p:nvSpPr>
          <p:cNvPr id="4" name="Subtitle 2"/>
          <p:cNvSpPr txBox="1">
            <a:spLocks/>
          </p:cNvSpPr>
          <p:nvPr/>
        </p:nvSpPr>
        <p:spPr>
          <a:xfrm>
            <a:off x="-1" y="4999385"/>
            <a:ext cx="9144000" cy="153737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b="1" dirty="0" smtClean="0"/>
              <a:t>Richard J. Baum</a:t>
            </a:r>
          </a:p>
          <a:p>
            <a:r>
              <a:rPr lang="en-US" sz="2000" dirty="0" smtClean="0"/>
              <a:t>Acting Director</a:t>
            </a:r>
            <a:endParaRPr lang="en-US" sz="2000" dirty="0"/>
          </a:p>
          <a:p>
            <a:r>
              <a:rPr lang="en-US" sz="1800" dirty="0" smtClean="0"/>
              <a:t>Office </a:t>
            </a:r>
            <a:r>
              <a:rPr lang="en-US" sz="1800" dirty="0"/>
              <a:t>of National Drug Control </a:t>
            </a:r>
            <a:r>
              <a:rPr lang="en-US" sz="1800" dirty="0" smtClean="0"/>
              <a:t>Policy</a:t>
            </a:r>
          </a:p>
          <a:p>
            <a:r>
              <a:rPr lang="en-US" sz="1800" dirty="0" smtClean="0"/>
              <a:t>August 1, 2017</a:t>
            </a:r>
            <a:endParaRPr lang="en-US" sz="1800" dirty="0"/>
          </a:p>
        </p:txBody>
      </p:sp>
      <p:pic>
        <p:nvPicPr>
          <p:cNvPr id="1026" name="Picture 2" descr="https://upload.wikimedia.org/wikipedia/commons/thumb/6/61/US-ONDCP-Seal.svg/1200px-US-ONDCP-Seal.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6008" y="2132376"/>
            <a:ext cx="2671981" cy="2671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473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77" y="274638"/>
            <a:ext cx="8910536" cy="1143000"/>
          </a:xfrm>
        </p:spPr>
        <p:txBody>
          <a:bodyPr>
            <a:noAutofit/>
          </a:bodyPr>
          <a:lstStyle/>
          <a:p>
            <a:r>
              <a:rPr lang="en-US" sz="3600" b="1" dirty="0" smtClean="0">
                <a:solidFill>
                  <a:srgbClr val="FFC000"/>
                </a:solidFill>
              </a:rPr>
              <a:t>Medication-Assisted Treatment </a:t>
            </a:r>
            <a:r>
              <a:rPr lang="en-US" sz="3600" b="1" dirty="0">
                <a:solidFill>
                  <a:srgbClr val="FFC000"/>
                </a:solidFill>
              </a:rPr>
              <a:t>I</a:t>
            </a:r>
            <a:r>
              <a:rPr lang="en-US" sz="3600" b="1" dirty="0" smtClean="0">
                <a:solidFill>
                  <a:srgbClr val="FFC000"/>
                </a:solidFill>
              </a:rPr>
              <a:t>s Effective</a:t>
            </a:r>
            <a:endParaRPr lang="en-US" sz="3600" dirty="0"/>
          </a:p>
        </p:txBody>
      </p:sp>
      <p:sp>
        <p:nvSpPr>
          <p:cNvPr id="8" name="Content Placeholder 2"/>
          <p:cNvSpPr>
            <a:spLocks noGrp="1"/>
          </p:cNvSpPr>
          <p:nvPr>
            <p:ph idx="1"/>
          </p:nvPr>
        </p:nvSpPr>
        <p:spPr>
          <a:xfrm>
            <a:off x="457200" y="1434830"/>
            <a:ext cx="8229600" cy="4525963"/>
          </a:xfrm>
        </p:spPr>
        <p:txBody>
          <a:bodyPr>
            <a:normAutofit/>
          </a:bodyPr>
          <a:lstStyle/>
          <a:p>
            <a:pPr>
              <a:lnSpc>
                <a:spcPct val="110000"/>
              </a:lnSpc>
              <a:spcBef>
                <a:spcPts val="1800"/>
              </a:spcBef>
            </a:pPr>
            <a:r>
              <a:rPr lang="en-US" sz="2800" dirty="0"/>
              <a:t>Patients taking methadone with counseling were over </a:t>
            </a:r>
            <a:r>
              <a:rPr lang="en-US" sz="2800" u="sng" dirty="0"/>
              <a:t>four times</a:t>
            </a:r>
            <a:r>
              <a:rPr lang="en-US" sz="2800" dirty="0"/>
              <a:t> more likely to stay in treatment</a:t>
            </a:r>
          </a:p>
          <a:p>
            <a:pPr>
              <a:lnSpc>
                <a:spcPct val="110000"/>
              </a:lnSpc>
              <a:spcBef>
                <a:spcPts val="1800"/>
              </a:spcBef>
            </a:pPr>
            <a:r>
              <a:rPr lang="en-US" sz="2800" dirty="0"/>
              <a:t>Treatment with methadone significantly </a:t>
            </a:r>
            <a:r>
              <a:rPr lang="en-US" sz="2800" u="sng" dirty="0"/>
              <a:t>improves treatment outcomes</a:t>
            </a:r>
            <a:r>
              <a:rPr lang="en-US" sz="2800" dirty="0"/>
              <a:t> alone </a:t>
            </a:r>
            <a:r>
              <a:rPr lang="en-US" sz="2800" dirty="0" smtClean="0"/>
              <a:t>and </a:t>
            </a:r>
            <a:r>
              <a:rPr lang="en-US" sz="2800" dirty="0"/>
              <a:t>when added to counseling</a:t>
            </a:r>
          </a:p>
          <a:p>
            <a:pPr>
              <a:lnSpc>
                <a:spcPct val="110000"/>
              </a:lnSpc>
              <a:spcBef>
                <a:spcPts val="1800"/>
              </a:spcBef>
            </a:pPr>
            <a:r>
              <a:rPr lang="en-US" sz="2800" dirty="0"/>
              <a:t>Treatment with buprenorphine results in a </a:t>
            </a:r>
            <a:r>
              <a:rPr lang="en-US" sz="2800" u="sng" dirty="0"/>
              <a:t>75-80 percent reduction</a:t>
            </a:r>
            <a:r>
              <a:rPr lang="en-US" sz="2800" dirty="0"/>
              <a:t> of patients testing positive for opioids</a:t>
            </a:r>
          </a:p>
        </p:txBody>
      </p:sp>
      <p:sp>
        <p:nvSpPr>
          <p:cNvPr id="9" name="TextBox 8"/>
          <p:cNvSpPr txBox="1"/>
          <p:nvPr/>
        </p:nvSpPr>
        <p:spPr>
          <a:xfrm>
            <a:off x="1" y="6156269"/>
            <a:ext cx="9059916" cy="701731"/>
          </a:xfrm>
          <a:prstGeom prst="rect">
            <a:avLst/>
          </a:prstGeom>
          <a:noFill/>
        </p:spPr>
        <p:txBody>
          <a:bodyPr wrap="square" rtlCol="0">
            <a:spAutoFit/>
          </a:bodyPr>
          <a:lstStyle/>
          <a:p>
            <a:pPr>
              <a:lnSpc>
                <a:spcPct val="90000"/>
              </a:lnSpc>
              <a:spcAft>
                <a:spcPts val="600"/>
              </a:spcAft>
            </a:pPr>
            <a:r>
              <a:rPr lang="en-US" sz="1100" dirty="0" err="1">
                <a:solidFill>
                  <a:schemeClr val="tx1">
                    <a:lumMod val="85000"/>
                  </a:schemeClr>
                </a:solidFill>
              </a:rPr>
              <a:t>Volkow</a:t>
            </a:r>
            <a:r>
              <a:rPr lang="en-US" sz="1100" dirty="0">
                <a:solidFill>
                  <a:schemeClr val="tx1">
                    <a:lumMod val="85000"/>
                  </a:schemeClr>
                </a:solidFill>
              </a:rPr>
              <a:t>, N. (2016). What Science tells us About Opioid Abuse and Addiction. Testimony to the Senate Judiciary Committee. National Institute on Drug Abuse. </a:t>
            </a:r>
            <a:r>
              <a:rPr lang="en-US" sz="1100" dirty="0" err="1">
                <a:solidFill>
                  <a:schemeClr val="tx1">
                    <a:lumMod val="85000"/>
                  </a:schemeClr>
                </a:solidFill>
              </a:rPr>
              <a:t>Mattick</a:t>
            </a:r>
            <a:r>
              <a:rPr lang="en-US" sz="1100" dirty="0">
                <a:solidFill>
                  <a:schemeClr val="tx1">
                    <a:lumMod val="85000"/>
                  </a:schemeClr>
                </a:solidFill>
              </a:rPr>
              <a:t>, R. P. et al. (2014). Buprenorphine maintenance versus placebo or methadone maintenance for opioid dependence. Cochrane Database Syst. Rev. 2, CD002207. </a:t>
            </a:r>
            <a:r>
              <a:rPr lang="en-US" sz="1100" dirty="0" err="1">
                <a:solidFill>
                  <a:schemeClr val="tx1">
                    <a:lumMod val="85000"/>
                  </a:schemeClr>
                </a:solidFill>
              </a:rPr>
              <a:t>Mattick</a:t>
            </a:r>
            <a:r>
              <a:rPr lang="en-US" sz="1100" dirty="0">
                <a:solidFill>
                  <a:schemeClr val="tx1">
                    <a:lumMod val="85000"/>
                  </a:schemeClr>
                </a:solidFill>
              </a:rPr>
              <a:t>, R. Pet al. (2009). Cochrane Database of Systematic Reviews (ed. The Cochrane Collaboration) (John Wiley &amp; Sons, Ltd). at http://doi.wiley.com/10.1002/14651858.CD002209.pub2. </a:t>
            </a:r>
          </a:p>
        </p:txBody>
      </p:sp>
    </p:spTree>
    <p:extLst>
      <p:ext uri="{BB962C8B-B14F-4D97-AF65-F5344CB8AC3E}">
        <p14:creationId xmlns:p14="http://schemas.microsoft.com/office/powerpoint/2010/main" val="1123189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upload.wikimedia.org/wikipedia/commons/thumb/6/61/US-ONDCP-Seal.svg/1200px-US-ONDCP-Seal.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6934" y="1743159"/>
            <a:ext cx="3359566" cy="3359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228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20" y="666994"/>
            <a:ext cx="9144000" cy="1470025"/>
          </a:xfrm>
        </p:spPr>
        <p:txBody>
          <a:bodyPr>
            <a:noAutofit/>
          </a:bodyPr>
          <a:lstStyle/>
          <a:p>
            <a:r>
              <a:rPr lang="en-US" sz="4000" b="1" dirty="0" smtClean="0">
                <a:solidFill>
                  <a:srgbClr val="FFC000"/>
                </a:solidFill>
              </a:rPr>
              <a:t>Follow ONDCP on Twitter</a:t>
            </a:r>
            <a:endParaRPr lang="en-US" sz="4000" dirty="0">
              <a:solidFill>
                <a:srgbClr val="FFC000"/>
              </a:solidFill>
            </a:endParaRPr>
          </a:p>
        </p:txBody>
      </p:sp>
      <p:sp>
        <p:nvSpPr>
          <p:cNvPr id="4" name="Subtitle 2"/>
          <p:cNvSpPr txBox="1">
            <a:spLocks/>
          </p:cNvSpPr>
          <p:nvPr/>
        </p:nvSpPr>
        <p:spPr>
          <a:xfrm>
            <a:off x="1427018" y="2247118"/>
            <a:ext cx="6307281" cy="211318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8000" b="1" dirty="0" smtClean="0"/>
              <a:t>@ONDCP</a:t>
            </a:r>
            <a:endParaRPr lang="en-US" sz="8000" b="1" dirty="0"/>
          </a:p>
        </p:txBody>
      </p:sp>
      <p:pic>
        <p:nvPicPr>
          <p:cNvPr id="6" name="Picture 2" descr="https://upload.wikimedia.org/wikipedia/commons/thumb/6/61/US-ONDCP-Seal.svg/1200px-US-ONDCP-Seal.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2165" y="4069790"/>
            <a:ext cx="2021783" cy="2021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602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noChangeAspect="1"/>
          </p:cNvGraphicFramePr>
          <p:nvPr>
            <p:extLst/>
          </p:nvPr>
        </p:nvGraphicFramePr>
        <p:xfrm>
          <a:off x="-219075" y="1037686"/>
          <a:ext cx="9112273" cy="508349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2"/>
          <p:cNvSpPr txBox="1">
            <a:spLocks noChangeArrowheads="1"/>
          </p:cNvSpPr>
          <p:nvPr/>
        </p:nvSpPr>
        <p:spPr bwMode="auto">
          <a:xfrm>
            <a:off x="293448" y="345549"/>
            <a:ext cx="8568023" cy="826380"/>
          </a:xfrm>
          <a:prstGeom prst="rect">
            <a:avLst/>
          </a:prstGeom>
          <a:noFill/>
          <a:ln w="9525">
            <a:noFill/>
            <a:miter lim="800000"/>
            <a:headEnd/>
            <a:tailEnd/>
          </a:ln>
          <a:effectLst/>
          <a:scene3d>
            <a:camera prst="orthographicFront">
              <a:rot lat="0" lon="0" rev="0"/>
            </a:camera>
            <a:lightRig rig="balanced" dir="t">
              <a:rot lat="0" lon="0" rev="8700000"/>
            </a:lightRig>
          </a:scene3d>
          <a:sp3d>
            <a:bevelT w="190500" h="38100"/>
          </a:sp3d>
        </p:spPr>
        <p:txBody>
          <a:bodyPr wrap="square">
            <a:spAutoFit/>
          </a:bodyPr>
          <a:lstStyle/>
          <a:p>
            <a:pPr algn="ctr" eaLnBrk="0" hangingPunct="0">
              <a:lnSpc>
                <a:spcPct val="90000"/>
              </a:lnSpc>
              <a:defRPr/>
            </a:pPr>
            <a:r>
              <a:rPr lang="en-US" sz="3200" b="1" dirty="0">
                <a:solidFill>
                  <a:srgbClr val="FFCC66"/>
                </a:solidFill>
                <a:effectLst>
                  <a:outerShdw blurRad="38100" dist="38100" dir="2700000" algn="tl">
                    <a:srgbClr val="000000">
                      <a:alpha val="43137"/>
                    </a:srgbClr>
                  </a:outerShdw>
                </a:effectLst>
                <a:latin typeface="+mj-lt"/>
                <a:ea typeface="+mj-ea"/>
                <a:cs typeface="Arial" panose="020B0604020202020204" pitchFamily="34" charset="0"/>
              </a:rPr>
              <a:t>Drug Poisoning Deaths Continue to Climb</a:t>
            </a:r>
          </a:p>
          <a:p>
            <a:pPr algn="ctr" eaLnBrk="0" hangingPunct="0">
              <a:lnSpc>
                <a:spcPct val="90000"/>
              </a:lnSpc>
              <a:defRPr/>
            </a:pPr>
            <a:r>
              <a:rPr lang="en-US" sz="2100" b="1" i="1" dirty="0" smtClean="0">
                <a:solidFill>
                  <a:srgbClr val="FFC000"/>
                </a:solidFill>
                <a:effectLst>
                  <a:outerShdw blurRad="38100" dist="38100" dir="2700000" algn="tl">
                    <a:srgbClr val="000000">
                      <a:alpha val="43137"/>
                    </a:srgbClr>
                  </a:outerShdw>
                </a:effectLst>
              </a:rPr>
              <a:t>Deaths Involving </a:t>
            </a:r>
            <a:r>
              <a:rPr lang="en-US" sz="2100" b="1" i="1" dirty="0">
                <a:solidFill>
                  <a:srgbClr val="FFC000"/>
                </a:solidFill>
                <a:effectLst>
                  <a:outerShdw blurRad="38100" dist="38100" dir="2700000" algn="tl">
                    <a:srgbClr val="000000">
                      <a:alpha val="43137"/>
                    </a:srgbClr>
                  </a:outerShdw>
                </a:effectLst>
              </a:rPr>
              <a:t>Opioid Analgesics, </a:t>
            </a:r>
            <a:r>
              <a:rPr lang="en-US" sz="2100" b="1" i="1" dirty="0" smtClean="0">
                <a:solidFill>
                  <a:srgbClr val="FFC000"/>
                </a:solidFill>
                <a:effectLst>
                  <a:outerShdw blurRad="38100" dist="38100" dir="2700000" algn="tl">
                    <a:srgbClr val="000000">
                      <a:alpha val="43137"/>
                    </a:srgbClr>
                  </a:outerShdw>
                </a:effectLst>
              </a:rPr>
              <a:t>Cocaine, Heroin, and Psychostimulants</a:t>
            </a:r>
            <a:endParaRPr lang="en-US" sz="2100" b="1" i="1" dirty="0">
              <a:solidFill>
                <a:srgbClr val="FFC000"/>
              </a:solidFill>
              <a:effectLst>
                <a:outerShdw blurRad="38100" dist="38100" dir="2700000" algn="tl">
                  <a:srgbClr val="000000">
                    <a:alpha val="43137"/>
                  </a:srgbClr>
                </a:outerShdw>
              </a:effectLst>
            </a:endParaRPr>
          </a:p>
        </p:txBody>
      </p:sp>
      <p:sp>
        <p:nvSpPr>
          <p:cNvPr id="5" name="TextBox 4"/>
          <p:cNvSpPr txBox="1"/>
          <p:nvPr/>
        </p:nvSpPr>
        <p:spPr>
          <a:xfrm>
            <a:off x="7534338" y="1179517"/>
            <a:ext cx="1427955" cy="646331"/>
          </a:xfrm>
          <a:prstGeom prst="rect">
            <a:avLst/>
          </a:prstGeom>
          <a:noFill/>
        </p:spPr>
        <p:txBody>
          <a:bodyPr wrap="none" rtlCol="0">
            <a:spAutoFit/>
          </a:bodyPr>
          <a:lstStyle/>
          <a:p>
            <a:pPr algn="ctr"/>
            <a:r>
              <a:rPr lang="en-US" b="1" dirty="0" smtClean="0"/>
              <a:t>% CHANGE</a:t>
            </a:r>
          </a:p>
          <a:p>
            <a:pPr algn="ctr"/>
            <a:r>
              <a:rPr lang="en-US" b="1" dirty="0" smtClean="0"/>
              <a:t>2010 to 2015</a:t>
            </a:r>
            <a:endParaRPr lang="en-US" b="1" dirty="0"/>
          </a:p>
        </p:txBody>
      </p:sp>
      <p:sp>
        <p:nvSpPr>
          <p:cNvPr id="6" name="TextBox 5"/>
          <p:cNvSpPr txBox="1"/>
          <p:nvPr/>
        </p:nvSpPr>
        <p:spPr>
          <a:xfrm>
            <a:off x="8159035" y="1782970"/>
            <a:ext cx="702436" cy="369332"/>
          </a:xfrm>
          <a:prstGeom prst="rect">
            <a:avLst/>
          </a:prstGeom>
          <a:noFill/>
        </p:spPr>
        <p:txBody>
          <a:bodyPr wrap="none" rtlCol="0">
            <a:spAutoFit/>
          </a:bodyPr>
          <a:lstStyle/>
          <a:p>
            <a:r>
              <a:rPr lang="en-US" b="1" dirty="0" smtClean="0">
                <a:solidFill>
                  <a:srgbClr val="FF0000"/>
                </a:solidFill>
                <a:effectLst>
                  <a:outerShdw blurRad="38100" dist="38100" dir="2700000" algn="tl">
                    <a:srgbClr val="000000">
                      <a:alpha val="43137"/>
                    </a:srgbClr>
                  </a:outerShdw>
                </a:effectLst>
              </a:rPr>
              <a:t>+31%</a:t>
            </a:r>
            <a:endParaRPr lang="en-US" b="1" dirty="0">
              <a:solidFill>
                <a:srgbClr val="FF0000"/>
              </a:solidFill>
              <a:effectLst>
                <a:outerShdw blurRad="38100" dist="38100" dir="2700000" algn="tl">
                  <a:srgbClr val="000000">
                    <a:alpha val="43137"/>
                  </a:srgbClr>
                </a:outerShdw>
              </a:effectLst>
            </a:endParaRPr>
          </a:p>
        </p:txBody>
      </p:sp>
      <p:sp>
        <p:nvSpPr>
          <p:cNvPr id="8" name="TextBox 7"/>
          <p:cNvSpPr txBox="1"/>
          <p:nvPr/>
        </p:nvSpPr>
        <p:spPr>
          <a:xfrm>
            <a:off x="8031208" y="3862390"/>
            <a:ext cx="755335" cy="369332"/>
          </a:xfrm>
          <a:prstGeom prst="rect">
            <a:avLst/>
          </a:prstGeom>
          <a:noFill/>
        </p:spPr>
        <p:txBody>
          <a:bodyPr wrap="none" rtlCol="0">
            <a:spAutoFit/>
          </a:bodyPr>
          <a:lstStyle/>
          <a:p>
            <a:r>
              <a:rPr lang="en-US" b="1" dirty="0" smtClean="0">
                <a:solidFill>
                  <a:srgbClr val="FFC000"/>
                </a:solidFill>
                <a:effectLst>
                  <a:outerShdw blurRad="38100" dist="38100" dir="2700000" algn="tl">
                    <a:srgbClr val="000000">
                      <a:alpha val="43137"/>
                    </a:srgbClr>
                  </a:outerShdw>
                </a:effectLst>
              </a:rPr>
              <a:t>+ 62%</a:t>
            </a:r>
            <a:endParaRPr lang="en-US" b="1" dirty="0">
              <a:solidFill>
                <a:srgbClr val="FFC000"/>
              </a:solidFill>
              <a:effectLst>
                <a:outerShdw blurRad="38100" dist="38100" dir="2700000" algn="tl">
                  <a:srgbClr val="000000">
                    <a:alpha val="43137"/>
                  </a:srgbClr>
                </a:outerShdw>
              </a:effectLst>
            </a:endParaRPr>
          </a:p>
        </p:txBody>
      </p:sp>
      <p:sp>
        <p:nvSpPr>
          <p:cNvPr id="9" name="TextBox 8"/>
          <p:cNvSpPr txBox="1"/>
          <p:nvPr/>
        </p:nvSpPr>
        <p:spPr>
          <a:xfrm>
            <a:off x="8159034" y="4112499"/>
            <a:ext cx="872355" cy="369332"/>
          </a:xfrm>
          <a:prstGeom prst="rect">
            <a:avLst/>
          </a:prstGeom>
          <a:noFill/>
          <a:ln>
            <a:noFill/>
          </a:ln>
        </p:spPr>
        <p:txBody>
          <a:bodyPr wrap="none" rtlCol="0">
            <a:spAutoFit/>
          </a:bodyPr>
          <a:lstStyle/>
          <a:p>
            <a:r>
              <a:rPr lang="en-US" b="1" dirty="0" smtClean="0">
                <a:solidFill>
                  <a:srgbClr val="FF66FF"/>
                </a:solidFill>
                <a:effectLst>
                  <a:outerShdw blurRad="38100" dist="38100" dir="2700000" algn="tl">
                    <a:srgbClr val="000000">
                      <a:alpha val="43137"/>
                    </a:srgbClr>
                  </a:outerShdw>
                </a:effectLst>
              </a:rPr>
              <a:t>+ 208%</a:t>
            </a:r>
            <a:endParaRPr lang="en-US" b="1" dirty="0">
              <a:solidFill>
                <a:srgbClr val="FF66FF"/>
              </a:solidFill>
              <a:effectLst>
                <a:outerShdw blurRad="38100" dist="38100" dir="2700000" algn="tl">
                  <a:srgbClr val="000000">
                    <a:alpha val="43137"/>
                  </a:srgbClr>
                </a:outerShdw>
              </a:effectLst>
            </a:endParaRPr>
          </a:p>
        </p:txBody>
      </p:sp>
      <p:sp>
        <p:nvSpPr>
          <p:cNvPr id="10" name="Text Box 11"/>
          <p:cNvSpPr txBox="1">
            <a:spLocks noChangeArrowheads="1"/>
          </p:cNvSpPr>
          <p:nvPr/>
        </p:nvSpPr>
        <p:spPr bwMode="auto">
          <a:xfrm>
            <a:off x="205620" y="5860447"/>
            <a:ext cx="8756673" cy="423383"/>
          </a:xfrm>
          <a:prstGeom prst="rect">
            <a:avLst/>
          </a:prstGeom>
          <a:noFill/>
          <a:ln w="9525">
            <a:noFill/>
            <a:miter lim="800000"/>
            <a:headEnd/>
            <a:tailEnd/>
          </a:ln>
        </p:spPr>
        <p:txBody>
          <a:bodyPr wrap="square" lIns="99248" tIns="49624" rIns="99248" bIns="49624">
            <a:spAutoFit/>
          </a:bodyPr>
          <a:lstStyle/>
          <a:p>
            <a:pPr marL="400050" indent="-400050" defTabSz="992188">
              <a:defRPr/>
            </a:pPr>
            <a:r>
              <a:rPr lang="en-US" sz="1050" dirty="0" smtClean="0"/>
              <a:t>Note: Not all drug poisoning deaths specify the drug(s) involved, and a death may involve more than one specific substance.  The rise in 2005-2006 in opioid deaths is related to non-pharmaceutical fentanyl (see </a:t>
            </a:r>
            <a:r>
              <a:rPr lang="en-US" sz="1050" dirty="0"/>
              <a:t>http://</a:t>
            </a:r>
            <a:r>
              <a:rPr lang="en-US" sz="1050" dirty="0" smtClean="0"/>
              <a:t>www.cdc.gov/mmwr/preview/mmwrhtml/mm5729a1.htm</a:t>
            </a:r>
            <a:r>
              <a:rPr lang="en-US" sz="1050" dirty="0"/>
              <a:t>). </a:t>
            </a:r>
          </a:p>
        </p:txBody>
      </p:sp>
      <p:sp>
        <p:nvSpPr>
          <p:cNvPr id="12" name="Text Box 11"/>
          <p:cNvSpPr txBox="1">
            <a:spLocks noChangeArrowheads="1"/>
          </p:cNvSpPr>
          <p:nvPr/>
        </p:nvSpPr>
        <p:spPr bwMode="auto">
          <a:xfrm>
            <a:off x="76200" y="6555497"/>
            <a:ext cx="762000" cy="284883"/>
          </a:xfrm>
          <a:prstGeom prst="rect">
            <a:avLst/>
          </a:prstGeom>
          <a:noFill/>
          <a:ln w="9525">
            <a:noFill/>
            <a:miter lim="800000"/>
            <a:headEnd/>
            <a:tailEnd/>
          </a:ln>
        </p:spPr>
        <p:txBody>
          <a:bodyPr wrap="square" lIns="99248" tIns="49624" rIns="99248" bIns="49624">
            <a:spAutoFit/>
          </a:bodyPr>
          <a:lstStyle/>
          <a:p>
            <a:pPr marL="628650" indent="-628650" defTabSz="992188">
              <a:defRPr/>
            </a:pPr>
            <a:r>
              <a:rPr lang="en-US" sz="1200" dirty="0" smtClean="0">
                <a:solidFill>
                  <a:schemeClr val="tx1">
                    <a:lumMod val="50000"/>
                  </a:schemeClr>
                </a:solidFill>
              </a:rPr>
              <a:t>12</a:t>
            </a:r>
            <a:r>
              <a:rPr lang="en-US" sz="1200" dirty="0" smtClean="0">
                <a:solidFill>
                  <a:schemeClr val="tx1">
                    <a:lumMod val="50000"/>
                  </a:schemeClr>
                </a:solidFill>
                <a:latin typeface="+mn-lt"/>
              </a:rPr>
              <a:t>/2016</a:t>
            </a:r>
          </a:p>
        </p:txBody>
      </p:sp>
      <p:sp>
        <p:nvSpPr>
          <p:cNvPr id="11" name="TextBox 10"/>
          <p:cNvSpPr txBox="1"/>
          <p:nvPr/>
        </p:nvSpPr>
        <p:spPr>
          <a:xfrm>
            <a:off x="560774" y="6241133"/>
            <a:ext cx="8054236" cy="415498"/>
          </a:xfrm>
          <a:prstGeom prst="rect">
            <a:avLst/>
          </a:prstGeom>
          <a:noFill/>
        </p:spPr>
        <p:txBody>
          <a:bodyPr wrap="square" rtlCol="0">
            <a:spAutoFit/>
          </a:bodyPr>
          <a:lstStyle/>
          <a:p>
            <a:pPr marL="515938" indent="-515938"/>
            <a:r>
              <a:rPr lang="en-US" sz="1050" dirty="0" smtClean="0">
                <a:solidFill>
                  <a:schemeClr val="tx1">
                    <a:lumMod val="85000"/>
                  </a:schemeClr>
                </a:solidFill>
                <a:latin typeface="Calibri"/>
              </a:rPr>
              <a:t>Source:  Centers for Disease Control and Prevention, National Center for Health Statistics. </a:t>
            </a:r>
            <a:r>
              <a:rPr lang="en-US" sz="1050" i="1" dirty="0" smtClean="0">
                <a:solidFill>
                  <a:schemeClr val="tx1">
                    <a:lumMod val="85000"/>
                  </a:schemeClr>
                </a:solidFill>
                <a:latin typeface="Calibri"/>
              </a:rPr>
              <a:t>Multiple Cause of Death 1999-2015</a:t>
            </a:r>
            <a:r>
              <a:rPr lang="en-US" sz="1050" dirty="0" smtClean="0">
                <a:solidFill>
                  <a:schemeClr val="tx1">
                    <a:lumMod val="85000"/>
                  </a:schemeClr>
                </a:solidFill>
                <a:latin typeface="Calibri"/>
              </a:rPr>
              <a:t> on CDC WONDER Online Database, released 2016.  Data were extracted by ONDCP </a:t>
            </a:r>
            <a:r>
              <a:rPr lang="en-US" sz="1050" dirty="0">
                <a:solidFill>
                  <a:schemeClr val="tx1">
                    <a:lumMod val="85000"/>
                  </a:schemeClr>
                </a:solidFill>
              </a:rPr>
              <a:t>from </a:t>
            </a:r>
            <a:r>
              <a:rPr lang="en-US" sz="1050" u="sng" dirty="0">
                <a:solidFill>
                  <a:schemeClr val="tx1">
                    <a:lumMod val="85000"/>
                  </a:schemeClr>
                </a:solidFill>
              </a:rPr>
              <a:t>http://wonder.cdc.gov/mcd-icd10.html</a:t>
            </a:r>
            <a:r>
              <a:rPr lang="en-US" sz="1050" dirty="0">
                <a:solidFill>
                  <a:schemeClr val="tx1">
                    <a:lumMod val="85000"/>
                  </a:schemeClr>
                </a:solidFill>
              </a:rPr>
              <a:t> on </a:t>
            </a:r>
            <a:r>
              <a:rPr lang="en-US" sz="1050" dirty="0" smtClean="0">
                <a:solidFill>
                  <a:schemeClr val="tx1">
                    <a:lumMod val="85000"/>
                  </a:schemeClr>
                </a:solidFill>
              </a:rPr>
              <a:t>December </a:t>
            </a:r>
            <a:r>
              <a:rPr lang="en-US" sz="1050" dirty="0">
                <a:solidFill>
                  <a:schemeClr val="tx1">
                    <a:lumMod val="85000"/>
                  </a:schemeClr>
                </a:solidFill>
              </a:rPr>
              <a:t>8</a:t>
            </a:r>
            <a:r>
              <a:rPr lang="en-US" sz="1050" dirty="0" smtClean="0">
                <a:solidFill>
                  <a:schemeClr val="tx1">
                    <a:lumMod val="85000"/>
                  </a:schemeClr>
                </a:solidFill>
              </a:rPr>
              <a:t>, 2016.</a:t>
            </a:r>
            <a:endParaRPr lang="en-US" sz="1050" dirty="0">
              <a:solidFill>
                <a:schemeClr val="tx1">
                  <a:lumMod val="85000"/>
                </a:schemeClr>
              </a:solidFill>
              <a:latin typeface="Calibri"/>
            </a:endParaRPr>
          </a:p>
        </p:txBody>
      </p:sp>
      <p:sp>
        <p:nvSpPr>
          <p:cNvPr id="13" name="TextBox 12"/>
          <p:cNvSpPr txBox="1"/>
          <p:nvPr/>
        </p:nvSpPr>
        <p:spPr>
          <a:xfrm>
            <a:off x="8159035" y="3179225"/>
            <a:ext cx="872355" cy="369332"/>
          </a:xfrm>
          <a:prstGeom prst="rect">
            <a:avLst/>
          </a:prstGeom>
          <a:noFill/>
        </p:spPr>
        <p:txBody>
          <a:bodyPr wrap="none" rtlCol="0">
            <a:spAutoFit/>
          </a:bodyPr>
          <a:lstStyle/>
          <a:p>
            <a:r>
              <a:rPr lang="en-US" b="1" dirty="0" smtClean="0">
                <a:solidFill>
                  <a:srgbClr val="66FF33"/>
                </a:solidFill>
                <a:effectLst>
                  <a:outerShdw blurRad="38100" dist="38100" dir="2700000" algn="tl">
                    <a:srgbClr val="000000">
                      <a:alpha val="43137"/>
                    </a:srgbClr>
                  </a:outerShdw>
                </a:effectLst>
              </a:rPr>
              <a:t>+ 328%</a:t>
            </a:r>
            <a:endParaRPr lang="en-US" b="1" dirty="0">
              <a:solidFill>
                <a:srgbClr val="66FF3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5954357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3"/>
          <p:cNvSpPr txBox="1">
            <a:spLocks noChangeArrowheads="1"/>
          </p:cNvSpPr>
          <p:nvPr/>
        </p:nvSpPr>
        <p:spPr bwMode="auto">
          <a:xfrm>
            <a:off x="1539717" y="5592698"/>
            <a:ext cx="6216492" cy="400110"/>
          </a:xfrm>
          <a:prstGeom prst="rect">
            <a:avLst/>
          </a:prstGeom>
          <a:noFill/>
          <a:ln w="9525">
            <a:noFill/>
            <a:miter lim="800000"/>
            <a:headEnd/>
            <a:tailEnd/>
          </a:ln>
        </p:spPr>
        <p:txBody>
          <a:bodyPr wrap="square">
            <a:spAutoFit/>
          </a:bodyPr>
          <a:lstStyle/>
          <a:p>
            <a:pPr algn="ctr">
              <a:spcBef>
                <a:spcPct val="50000"/>
              </a:spcBef>
            </a:pPr>
            <a:r>
              <a:rPr lang="en-US" sz="2000" b="1" i="1" dirty="0" smtClean="0">
                <a:solidFill>
                  <a:prstClr val="white"/>
                </a:solidFill>
                <a:latin typeface="Calibri" panose="020F0502020204030204" pitchFamily="34" charset="0"/>
                <a:cs typeface="Calibri" pitchFamily="34" charset="0"/>
              </a:rPr>
              <a:t>8,428,000 Needing Drug Treatment </a:t>
            </a:r>
            <a:r>
              <a:rPr lang="en-US" sz="2000" b="1" i="1" dirty="0">
                <a:solidFill>
                  <a:prstClr val="white"/>
                </a:solidFill>
                <a:latin typeface="Calibri" panose="020F0502020204030204" pitchFamily="34" charset="0"/>
                <a:cs typeface="Calibri" pitchFamily="34" charset="0"/>
              </a:rPr>
              <a:t>at a Specialty </a:t>
            </a:r>
            <a:r>
              <a:rPr lang="en-US" sz="2000" b="1" i="1" dirty="0" smtClean="0">
                <a:solidFill>
                  <a:prstClr val="white"/>
                </a:solidFill>
                <a:latin typeface="Calibri" panose="020F0502020204030204" pitchFamily="34" charset="0"/>
                <a:cs typeface="Calibri" pitchFamily="34" charset="0"/>
              </a:rPr>
              <a:t>Facility</a:t>
            </a:r>
            <a:endParaRPr lang="en-US" sz="2000" b="1" i="1" dirty="0">
              <a:solidFill>
                <a:prstClr val="white"/>
              </a:solidFill>
              <a:latin typeface="Calibri" panose="020F0502020204030204" pitchFamily="34" charset="0"/>
              <a:cs typeface="Calibri" pitchFamily="34" charset="0"/>
            </a:endParaRPr>
          </a:p>
        </p:txBody>
      </p:sp>
      <p:graphicFrame>
        <p:nvGraphicFramePr>
          <p:cNvPr id="15" name="Object 4"/>
          <p:cNvGraphicFramePr>
            <a:graphicFrameLocks noChangeAspect="1"/>
          </p:cNvGraphicFramePr>
          <p:nvPr>
            <p:extLst/>
          </p:nvPr>
        </p:nvGraphicFramePr>
        <p:xfrm>
          <a:off x="2549527" y="2032000"/>
          <a:ext cx="3813175" cy="3413125"/>
        </p:xfrm>
        <a:graphic>
          <a:graphicData uri="http://schemas.openxmlformats.org/drawingml/2006/chart">
            <c:chart xmlns:c="http://schemas.openxmlformats.org/drawingml/2006/chart" xmlns:r="http://schemas.openxmlformats.org/officeDocument/2006/relationships" r:id="rId3"/>
          </a:graphicData>
        </a:graphic>
      </p:graphicFrame>
      <p:sp>
        <p:nvSpPr>
          <p:cNvPr id="26629" name="Text Box 5"/>
          <p:cNvSpPr txBox="1">
            <a:spLocks noChangeArrowheads="1"/>
          </p:cNvSpPr>
          <p:nvPr/>
        </p:nvSpPr>
        <p:spPr bwMode="auto">
          <a:xfrm>
            <a:off x="6593489" y="2975431"/>
            <a:ext cx="2243841" cy="1200329"/>
          </a:xfrm>
          <a:prstGeom prst="rect">
            <a:avLst/>
          </a:prstGeom>
          <a:noFill/>
          <a:ln w="9525">
            <a:noFill/>
            <a:miter lim="800000"/>
            <a:headEnd/>
            <a:tailEnd/>
          </a:ln>
        </p:spPr>
        <p:txBody>
          <a:bodyPr wrap="square">
            <a:spAutoFit/>
          </a:bodyPr>
          <a:lstStyle/>
          <a:p>
            <a:pPr algn="ctr"/>
            <a:r>
              <a:rPr lang="en-US" dirty="0">
                <a:solidFill>
                  <a:prstClr val="white"/>
                </a:solidFill>
                <a:latin typeface="Calibri" panose="020F0502020204030204" pitchFamily="34" charset="0"/>
                <a:cs typeface="Calibri" pitchFamily="34" charset="0"/>
              </a:rPr>
              <a:t>Felt They Needed Treatment and Did </a:t>
            </a:r>
            <a:r>
              <a:rPr lang="en-US" dirty="0" smtClean="0">
                <a:solidFill>
                  <a:prstClr val="white"/>
                </a:solidFill>
                <a:latin typeface="Calibri" panose="020F0502020204030204" pitchFamily="34" charset="0"/>
                <a:cs typeface="Calibri" pitchFamily="34" charset="0"/>
              </a:rPr>
              <a:t/>
            </a:r>
            <a:br>
              <a:rPr lang="en-US" dirty="0" smtClean="0">
                <a:solidFill>
                  <a:prstClr val="white"/>
                </a:solidFill>
                <a:latin typeface="Calibri" panose="020F0502020204030204" pitchFamily="34" charset="0"/>
                <a:cs typeface="Calibri" pitchFamily="34" charset="0"/>
              </a:rPr>
            </a:br>
            <a:r>
              <a:rPr lang="en-US" dirty="0" smtClean="0">
                <a:solidFill>
                  <a:prstClr val="white"/>
                </a:solidFill>
                <a:latin typeface="Calibri" panose="020F0502020204030204" pitchFamily="34" charset="0"/>
                <a:cs typeface="Calibri" pitchFamily="34" charset="0"/>
              </a:rPr>
              <a:t>Make </a:t>
            </a:r>
            <a:r>
              <a:rPr lang="en-US" dirty="0">
                <a:solidFill>
                  <a:prstClr val="white"/>
                </a:solidFill>
                <a:latin typeface="Calibri" panose="020F0502020204030204" pitchFamily="34" charset="0"/>
                <a:cs typeface="Calibri" pitchFamily="34" charset="0"/>
              </a:rPr>
              <a:t>an Effort</a:t>
            </a:r>
          </a:p>
          <a:p>
            <a:pPr algn="ctr"/>
            <a:r>
              <a:rPr lang="en-US" dirty="0" smtClean="0">
                <a:solidFill>
                  <a:prstClr val="white"/>
                </a:solidFill>
                <a:latin typeface="Calibri" panose="020F0502020204030204" pitchFamily="34" charset="0"/>
                <a:cs typeface="Calibri" pitchFamily="34" charset="0"/>
              </a:rPr>
              <a:t>(197,000)</a:t>
            </a:r>
            <a:endParaRPr lang="en-US" i="1" dirty="0">
              <a:solidFill>
                <a:prstClr val="white"/>
              </a:solidFill>
              <a:latin typeface="Calibri" panose="020F0502020204030204" pitchFamily="34" charset="0"/>
              <a:cs typeface="Calibri" pitchFamily="34" charset="0"/>
            </a:endParaRPr>
          </a:p>
        </p:txBody>
      </p:sp>
      <p:sp>
        <p:nvSpPr>
          <p:cNvPr id="26630" name="Text Box 6"/>
          <p:cNvSpPr txBox="1">
            <a:spLocks noChangeArrowheads="1"/>
          </p:cNvSpPr>
          <p:nvPr/>
        </p:nvSpPr>
        <p:spPr bwMode="auto">
          <a:xfrm>
            <a:off x="515780" y="2165379"/>
            <a:ext cx="2047875" cy="738664"/>
          </a:xfrm>
          <a:prstGeom prst="rect">
            <a:avLst/>
          </a:prstGeom>
          <a:noFill/>
          <a:ln w="9525">
            <a:noFill/>
            <a:miter lim="800000"/>
            <a:headEnd/>
            <a:tailEnd/>
          </a:ln>
        </p:spPr>
        <p:txBody>
          <a:bodyPr wrap="square">
            <a:spAutoFit/>
          </a:bodyPr>
          <a:lstStyle/>
          <a:p>
            <a:pPr algn="ctr"/>
            <a:r>
              <a:rPr lang="en-US" dirty="0">
                <a:solidFill>
                  <a:prstClr val="white"/>
                </a:solidFill>
                <a:latin typeface="Calibri" panose="020F0502020204030204" pitchFamily="34" charset="0"/>
                <a:cs typeface="Calibri" pitchFamily="34" charset="0"/>
              </a:rPr>
              <a:t>Did Not Feel They Needed Treatment</a:t>
            </a:r>
            <a:br>
              <a:rPr lang="en-US" dirty="0">
                <a:solidFill>
                  <a:prstClr val="white"/>
                </a:solidFill>
                <a:latin typeface="Calibri" panose="020F0502020204030204" pitchFamily="34" charset="0"/>
                <a:cs typeface="Calibri" pitchFamily="34" charset="0"/>
              </a:rPr>
            </a:br>
            <a:r>
              <a:rPr lang="en-US" dirty="0" smtClean="0">
                <a:solidFill>
                  <a:prstClr val="white"/>
                </a:solidFill>
                <a:latin typeface="Calibri" panose="020F0502020204030204" pitchFamily="34" charset="0"/>
                <a:cs typeface="Calibri" pitchFamily="34" charset="0"/>
              </a:rPr>
              <a:t>(6,369,000)</a:t>
            </a:r>
            <a:endParaRPr lang="en-US" dirty="0">
              <a:solidFill>
                <a:prstClr val="white"/>
              </a:solidFill>
              <a:latin typeface="Calibri" panose="020F0502020204030204" pitchFamily="34" charset="0"/>
              <a:cs typeface="Calibri" pitchFamily="34" charset="0"/>
            </a:endParaRPr>
          </a:p>
        </p:txBody>
      </p:sp>
      <p:sp>
        <p:nvSpPr>
          <p:cNvPr id="26631" name="Text Box 7"/>
          <p:cNvSpPr txBox="1">
            <a:spLocks noChangeArrowheads="1"/>
          </p:cNvSpPr>
          <p:nvPr/>
        </p:nvSpPr>
        <p:spPr bwMode="auto">
          <a:xfrm>
            <a:off x="6160793" y="1459926"/>
            <a:ext cx="2514600" cy="1200329"/>
          </a:xfrm>
          <a:prstGeom prst="rect">
            <a:avLst/>
          </a:prstGeom>
          <a:noFill/>
          <a:ln w="9525">
            <a:noFill/>
            <a:miter lim="800000"/>
            <a:headEnd/>
            <a:tailEnd/>
          </a:ln>
        </p:spPr>
        <p:txBody>
          <a:bodyPr>
            <a:spAutoFit/>
          </a:bodyPr>
          <a:lstStyle/>
          <a:p>
            <a:pPr algn="ctr"/>
            <a:r>
              <a:rPr lang="en-US" dirty="0">
                <a:solidFill>
                  <a:prstClr val="white"/>
                </a:solidFill>
                <a:latin typeface="Calibri" panose="020F0502020204030204" pitchFamily="34" charset="0"/>
                <a:cs typeface="Calibri" pitchFamily="34" charset="0"/>
              </a:rPr>
              <a:t>Felt They Needed Treatment and </a:t>
            </a:r>
            <a:r>
              <a:rPr lang="en-US" dirty="0" smtClean="0">
                <a:solidFill>
                  <a:prstClr val="white"/>
                </a:solidFill>
                <a:latin typeface="Calibri" panose="020F0502020204030204" pitchFamily="34" charset="0"/>
                <a:cs typeface="Calibri" pitchFamily="34" charset="0"/>
              </a:rPr>
              <a:t>Did Not Make </a:t>
            </a:r>
            <a:r>
              <a:rPr lang="en-US" dirty="0">
                <a:solidFill>
                  <a:prstClr val="white"/>
                </a:solidFill>
                <a:latin typeface="Calibri" panose="020F0502020204030204" pitchFamily="34" charset="0"/>
                <a:cs typeface="Calibri" pitchFamily="34" charset="0"/>
              </a:rPr>
              <a:t>an Effort</a:t>
            </a:r>
          </a:p>
          <a:p>
            <a:pPr algn="ctr"/>
            <a:r>
              <a:rPr lang="en-US" dirty="0" smtClean="0">
                <a:solidFill>
                  <a:prstClr val="white"/>
                </a:solidFill>
                <a:latin typeface="Calibri" panose="020F0502020204030204" pitchFamily="34" charset="0"/>
                <a:cs typeface="Calibri" pitchFamily="34" charset="0"/>
              </a:rPr>
              <a:t>(321,000)</a:t>
            </a:r>
            <a:endParaRPr lang="en-US" dirty="0">
              <a:solidFill>
                <a:prstClr val="white"/>
              </a:solidFill>
              <a:latin typeface="Calibri" panose="020F0502020204030204" pitchFamily="34" charset="0"/>
              <a:cs typeface="Calibri" pitchFamily="34" charset="0"/>
            </a:endParaRPr>
          </a:p>
        </p:txBody>
      </p:sp>
      <p:sp>
        <p:nvSpPr>
          <p:cNvPr id="26632" name="Text Box 8"/>
          <p:cNvSpPr txBox="1">
            <a:spLocks noChangeArrowheads="1"/>
          </p:cNvSpPr>
          <p:nvPr/>
        </p:nvSpPr>
        <p:spPr bwMode="auto">
          <a:xfrm>
            <a:off x="5407107" y="2979775"/>
            <a:ext cx="819150" cy="338554"/>
          </a:xfrm>
          <a:prstGeom prst="rect">
            <a:avLst/>
          </a:prstGeom>
          <a:noFill/>
          <a:ln w="9525">
            <a:noFill/>
            <a:miter lim="800000"/>
            <a:headEnd/>
            <a:tailEnd/>
          </a:ln>
        </p:spPr>
        <p:txBody>
          <a:bodyPr>
            <a:spAutoFit/>
          </a:bodyPr>
          <a:lstStyle/>
          <a:p>
            <a:pPr algn="ctr">
              <a:spcBef>
                <a:spcPct val="50000"/>
              </a:spcBef>
            </a:pPr>
            <a:r>
              <a:rPr lang="en-US" sz="1600" dirty="0" smtClean="0">
                <a:solidFill>
                  <a:prstClr val="white"/>
                </a:solidFill>
                <a:latin typeface="Calibri" panose="020F0502020204030204" pitchFamily="34" charset="0"/>
              </a:rPr>
              <a:t>4%</a:t>
            </a:r>
            <a:endParaRPr lang="en-US" sz="1600" dirty="0">
              <a:solidFill>
                <a:prstClr val="white"/>
              </a:solidFill>
              <a:latin typeface="Calibri" panose="020F0502020204030204" pitchFamily="34" charset="0"/>
            </a:endParaRPr>
          </a:p>
        </p:txBody>
      </p:sp>
      <p:sp>
        <p:nvSpPr>
          <p:cNvPr id="26638" name="Text Box 14"/>
          <p:cNvSpPr txBox="1">
            <a:spLocks noChangeArrowheads="1"/>
          </p:cNvSpPr>
          <p:nvPr/>
        </p:nvSpPr>
        <p:spPr bwMode="auto">
          <a:xfrm>
            <a:off x="5104340" y="3856286"/>
            <a:ext cx="819150" cy="338554"/>
          </a:xfrm>
          <a:prstGeom prst="rect">
            <a:avLst/>
          </a:prstGeom>
          <a:noFill/>
          <a:ln w="9525">
            <a:noFill/>
            <a:miter lim="800000"/>
            <a:headEnd/>
            <a:tailEnd/>
          </a:ln>
        </p:spPr>
        <p:txBody>
          <a:bodyPr>
            <a:spAutoFit/>
          </a:bodyPr>
          <a:lstStyle/>
          <a:p>
            <a:pPr algn="ctr">
              <a:spcBef>
                <a:spcPct val="50000"/>
              </a:spcBef>
            </a:pPr>
            <a:r>
              <a:rPr lang="en-US" sz="1600" dirty="0" smtClean="0">
                <a:solidFill>
                  <a:prstClr val="black"/>
                </a:solidFill>
                <a:latin typeface="Calibri" panose="020F0502020204030204" pitchFamily="34" charset="0"/>
              </a:rPr>
              <a:t>18%</a:t>
            </a:r>
            <a:endParaRPr lang="en-US" sz="1600" dirty="0">
              <a:solidFill>
                <a:prstClr val="black"/>
              </a:solidFill>
              <a:latin typeface="Calibri" panose="020F0502020204030204" pitchFamily="34" charset="0"/>
            </a:endParaRPr>
          </a:p>
        </p:txBody>
      </p:sp>
      <p:sp>
        <p:nvSpPr>
          <p:cNvPr id="17" name="Text Box 9"/>
          <p:cNvSpPr txBox="1">
            <a:spLocks noChangeArrowheads="1"/>
          </p:cNvSpPr>
          <p:nvPr/>
        </p:nvSpPr>
        <p:spPr bwMode="white">
          <a:xfrm>
            <a:off x="3200400" y="3475874"/>
            <a:ext cx="1048674" cy="400110"/>
          </a:xfrm>
          <a:prstGeom prst="rect">
            <a:avLst/>
          </a:prstGeom>
          <a:noFill/>
          <a:ln w="9525">
            <a:noFill/>
            <a:miter lim="800000"/>
            <a:headEnd/>
            <a:tailEnd/>
          </a:ln>
        </p:spPr>
        <p:txBody>
          <a:bodyPr wrap="square">
            <a:spAutoFit/>
          </a:bodyPr>
          <a:lstStyle/>
          <a:p>
            <a:pPr algn="ctr">
              <a:spcBef>
                <a:spcPct val="50000"/>
              </a:spcBef>
            </a:pPr>
            <a:r>
              <a:rPr lang="en-US" sz="2000" dirty="0" smtClean="0">
                <a:solidFill>
                  <a:prstClr val="white"/>
                </a:solidFill>
                <a:latin typeface="Calibri" panose="020F0502020204030204" pitchFamily="34" charset="0"/>
              </a:rPr>
              <a:t>76%</a:t>
            </a:r>
            <a:endParaRPr lang="en-US" sz="2000" dirty="0">
              <a:solidFill>
                <a:prstClr val="white"/>
              </a:solidFill>
              <a:latin typeface="Calibri" panose="020F0502020204030204" pitchFamily="34" charset="0"/>
            </a:endParaRPr>
          </a:p>
        </p:txBody>
      </p:sp>
      <p:sp>
        <p:nvSpPr>
          <p:cNvPr id="16" name="Text Box 8"/>
          <p:cNvSpPr txBox="1">
            <a:spLocks noChangeArrowheads="1"/>
          </p:cNvSpPr>
          <p:nvPr/>
        </p:nvSpPr>
        <p:spPr bwMode="auto">
          <a:xfrm>
            <a:off x="1428589" y="6503746"/>
            <a:ext cx="6286820" cy="37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06400" eaLnBrk="0" hangingPunct="0">
              <a:defRPr sz="1400" b="1">
                <a:solidFill>
                  <a:schemeClr val="tx1"/>
                </a:solidFill>
                <a:latin typeface="Tahoma" pitchFamily="34" charset="0"/>
              </a:defRPr>
            </a:lvl1pPr>
            <a:lvl2pPr marL="742950" indent="-285750" defTabSz="406400" eaLnBrk="0" hangingPunct="0">
              <a:defRPr sz="1400" b="1">
                <a:solidFill>
                  <a:schemeClr val="tx1"/>
                </a:solidFill>
                <a:latin typeface="Tahoma" pitchFamily="34" charset="0"/>
              </a:defRPr>
            </a:lvl2pPr>
            <a:lvl3pPr marL="1143000" indent="-228600" defTabSz="406400" eaLnBrk="0" hangingPunct="0">
              <a:defRPr sz="1400" b="1">
                <a:solidFill>
                  <a:schemeClr val="tx1"/>
                </a:solidFill>
                <a:latin typeface="Tahoma" pitchFamily="34" charset="0"/>
              </a:defRPr>
            </a:lvl3pPr>
            <a:lvl4pPr marL="1600200" indent="-228600" defTabSz="406400" eaLnBrk="0" hangingPunct="0">
              <a:defRPr sz="1400" b="1">
                <a:solidFill>
                  <a:schemeClr val="tx1"/>
                </a:solidFill>
                <a:latin typeface="Tahoma" pitchFamily="34" charset="0"/>
              </a:defRPr>
            </a:lvl4pPr>
            <a:lvl5pPr marL="2057400" indent="-228600" defTabSz="406400" eaLnBrk="0" hangingPunct="0">
              <a:defRPr sz="1400" b="1">
                <a:solidFill>
                  <a:schemeClr val="tx1"/>
                </a:solidFill>
                <a:latin typeface="Tahoma" pitchFamily="34" charset="0"/>
              </a:defRPr>
            </a:lvl5pPr>
            <a:lvl6pPr marL="2514600" indent="-228600" defTabSz="406400" eaLnBrk="0" fontAlgn="base" hangingPunct="0">
              <a:spcBef>
                <a:spcPct val="0"/>
              </a:spcBef>
              <a:spcAft>
                <a:spcPct val="0"/>
              </a:spcAft>
              <a:defRPr sz="1400" b="1">
                <a:solidFill>
                  <a:schemeClr val="tx1"/>
                </a:solidFill>
                <a:latin typeface="Tahoma" pitchFamily="34" charset="0"/>
              </a:defRPr>
            </a:lvl6pPr>
            <a:lvl7pPr marL="2971800" indent="-228600" defTabSz="406400" eaLnBrk="0" fontAlgn="base" hangingPunct="0">
              <a:spcBef>
                <a:spcPct val="0"/>
              </a:spcBef>
              <a:spcAft>
                <a:spcPct val="0"/>
              </a:spcAft>
              <a:defRPr sz="1400" b="1">
                <a:solidFill>
                  <a:schemeClr val="tx1"/>
                </a:solidFill>
                <a:latin typeface="Tahoma" pitchFamily="34" charset="0"/>
              </a:defRPr>
            </a:lvl7pPr>
            <a:lvl8pPr marL="3429000" indent="-228600" defTabSz="406400" eaLnBrk="0" fontAlgn="base" hangingPunct="0">
              <a:spcBef>
                <a:spcPct val="0"/>
              </a:spcBef>
              <a:spcAft>
                <a:spcPct val="0"/>
              </a:spcAft>
              <a:defRPr sz="1400" b="1">
                <a:solidFill>
                  <a:schemeClr val="tx1"/>
                </a:solidFill>
                <a:latin typeface="Tahoma" pitchFamily="34" charset="0"/>
              </a:defRPr>
            </a:lvl8pPr>
            <a:lvl9pPr marL="3886200" indent="-228600" defTabSz="406400" eaLnBrk="0" fontAlgn="base" hangingPunct="0">
              <a:spcBef>
                <a:spcPct val="0"/>
              </a:spcBef>
              <a:spcAft>
                <a:spcPct val="0"/>
              </a:spcAft>
              <a:defRPr sz="1400" b="1">
                <a:solidFill>
                  <a:schemeClr val="tx1"/>
                </a:solidFill>
                <a:latin typeface="Tahoma" pitchFamily="34" charset="0"/>
              </a:defRPr>
            </a:lvl9pPr>
          </a:lstStyle>
          <a:p>
            <a:pPr algn="ctr">
              <a:buClr>
                <a:srgbClr val="104160"/>
              </a:buClr>
              <a:buSzPct val="90000"/>
              <a:buFont typeface="Monotype Sorts" pitchFamily="2" charset="2"/>
              <a:buNone/>
            </a:pPr>
            <a:r>
              <a:rPr lang="en-US" sz="1200" b="0" dirty="0">
                <a:solidFill>
                  <a:schemeClr val="tx1">
                    <a:lumMod val="85000"/>
                  </a:schemeClr>
                </a:solidFill>
                <a:latin typeface="Calibri" panose="020F0502020204030204" pitchFamily="34" charset="0"/>
              </a:rPr>
              <a:t>Source:  SAMHSA, </a:t>
            </a:r>
            <a:r>
              <a:rPr lang="en-US" sz="1200" b="0" i="1" dirty="0" smtClean="0">
                <a:solidFill>
                  <a:schemeClr val="tx1">
                    <a:lumMod val="85000"/>
                  </a:schemeClr>
                </a:solidFill>
                <a:latin typeface="Calibri" panose="020F0502020204030204" pitchFamily="34" charset="0"/>
              </a:rPr>
              <a:t>2015 </a:t>
            </a:r>
            <a:r>
              <a:rPr lang="en-US" sz="1200" b="0" i="1" dirty="0">
                <a:solidFill>
                  <a:schemeClr val="tx1">
                    <a:lumMod val="85000"/>
                  </a:schemeClr>
                </a:solidFill>
                <a:latin typeface="Calibri" panose="020F0502020204030204" pitchFamily="34" charset="0"/>
              </a:rPr>
              <a:t>National Survey on Drug Use and Health </a:t>
            </a:r>
            <a:r>
              <a:rPr lang="en-US" sz="1200" b="0" dirty="0">
                <a:solidFill>
                  <a:schemeClr val="tx1">
                    <a:lumMod val="85000"/>
                  </a:schemeClr>
                </a:solidFill>
                <a:latin typeface="Calibri" panose="020F0502020204030204" pitchFamily="34" charset="0"/>
              </a:rPr>
              <a:t>(September </a:t>
            </a:r>
            <a:r>
              <a:rPr lang="en-US" sz="1200" b="0" dirty="0" smtClean="0">
                <a:solidFill>
                  <a:schemeClr val="tx1">
                    <a:lumMod val="85000"/>
                  </a:schemeClr>
                </a:solidFill>
                <a:latin typeface="Calibri" panose="020F0502020204030204" pitchFamily="34" charset="0"/>
              </a:rPr>
              <a:t>2016).</a:t>
            </a:r>
            <a:endParaRPr lang="en-US" sz="1200" b="0" dirty="0">
              <a:solidFill>
                <a:schemeClr val="tx1">
                  <a:lumMod val="85000"/>
                </a:schemeClr>
              </a:solidFill>
              <a:latin typeface="Calibri" panose="020F0502020204030204" pitchFamily="34" charset="0"/>
            </a:endParaRPr>
          </a:p>
        </p:txBody>
      </p:sp>
      <p:sp>
        <p:nvSpPr>
          <p:cNvPr id="21" name="Rectangle 2"/>
          <p:cNvSpPr>
            <a:spLocks noGrp="1" noChangeArrowheads="1"/>
          </p:cNvSpPr>
          <p:nvPr>
            <p:ph type="title"/>
          </p:nvPr>
        </p:nvSpPr>
        <p:spPr>
          <a:xfrm>
            <a:off x="0" y="1"/>
            <a:ext cx="9143999" cy="1356402"/>
          </a:xfrm>
        </p:spPr>
        <p:txBody>
          <a:bodyPr>
            <a:normAutofit/>
          </a:bodyPr>
          <a:lstStyle/>
          <a:p>
            <a:pPr>
              <a:lnSpc>
                <a:spcPct val="95000"/>
              </a:lnSpc>
            </a:pPr>
            <a:r>
              <a:rPr lang="en-US" sz="2800" b="1" dirty="0" smtClean="0">
                <a:solidFill>
                  <a:srgbClr val="FFCC66"/>
                </a:solidFill>
                <a:effectLst>
                  <a:outerShdw blurRad="38100" dist="38100" dir="2700000" algn="tl">
                    <a:srgbClr val="000000">
                      <a:alpha val="43137"/>
                    </a:srgbClr>
                  </a:outerShdw>
                </a:effectLst>
                <a:cs typeface="Arial" panose="020B0604020202020204" pitchFamily="34" charset="0"/>
              </a:rPr>
              <a:t>Need/Receipt of Drug Treatment at a Specialty Facility Among Persons </a:t>
            </a:r>
            <a:r>
              <a:rPr lang="en-US" sz="2800" b="1" dirty="0">
                <a:solidFill>
                  <a:srgbClr val="FFCC66"/>
                </a:solidFill>
                <a:effectLst>
                  <a:outerShdw blurRad="38100" dist="38100" dir="2700000" algn="tl">
                    <a:srgbClr val="000000">
                      <a:alpha val="43137"/>
                    </a:srgbClr>
                  </a:outerShdw>
                </a:effectLst>
                <a:cs typeface="Arial" panose="020B0604020202020204" pitchFamily="34" charset="0"/>
              </a:rPr>
              <a:t>Aged </a:t>
            </a:r>
            <a:r>
              <a:rPr lang="en-US" sz="2800" b="1" dirty="0" smtClean="0">
                <a:solidFill>
                  <a:srgbClr val="FFCC66"/>
                </a:solidFill>
                <a:effectLst>
                  <a:outerShdw blurRad="38100" dist="38100" dir="2700000" algn="tl">
                    <a:srgbClr val="000000">
                      <a:alpha val="43137"/>
                    </a:srgbClr>
                  </a:outerShdw>
                </a:effectLst>
                <a:cs typeface="Arial" panose="020B0604020202020204" pitchFamily="34" charset="0"/>
              </a:rPr>
              <a:t>12 or Older: 2015</a:t>
            </a:r>
          </a:p>
        </p:txBody>
      </p:sp>
      <p:sp>
        <p:nvSpPr>
          <p:cNvPr id="20" name="Text Box 5"/>
          <p:cNvSpPr txBox="1">
            <a:spLocks noChangeArrowheads="1"/>
          </p:cNvSpPr>
          <p:nvPr/>
        </p:nvSpPr>
        <p:spPr bwMode="auto">
          <a:xfrm>
            <a:off x="6593489" y="4521795"/>
            <a:ext cx="2243841" cy="923330"/>
          </a:xfrm>
          <a:prstGeom prst="rect">
            <a:avLst/>
          </a:prstGeom>
          <a:noFill/>
          <a:ln w="9525">
            <a:noFill/>
            <a:miter lim="800000"/>
            <a:headEnd/>
            <a:tailEnd/>
          </a:ln>
        </p:spPr>
        <p:txBody>
          <a:bodyPr wrap="square">
            <a:spAutoFit/>
          </a:bodyPr>
          <a:lstStyle/>
          <a:p>
            <a:pPr algn="ctr"/>
            <a:r>
              <a:rPr lang="en-US" dirty="0" smtClean="0">
                <a:solidFill>
                  <a:prstClr val="white"/>
                </a:solidFill>
                <a:latin typeface="Calibri" panose="020F0502020204030204" pitchFamily="34" charset="0"/>
                <a:cs typeface="Calibri" pitchFamily="34" charset="0"/>
              </a:rPr>
              <a:t>Received Specialty Treatment</a:t>
            </a:r>
            <a:endParaRPr lang="en-US" dirty="0">
              <a:solidFill>
                <a:prstClr val="white"/>
              </a:solidFill>
              <a:latin typeface="Calibri" panose="020F0502020204030204" pitchFamily="34" charset="0"/>
              <a:cs typeface="Calibri" pitchFamily="34" charset="0"/>
            </a:endParaRPr>
          </a:p>
          <a:p>
            <a:pPr algn="ctr"/>
            <a:r>
              <a:rPr lang="en-US" dirty="0" smtClean="0">
                <a:solidFill>
                  <a:prstClr val="white"/>
                </a:solidFill>
                <a:latin typeface="Calibri" panose="020F0502020204030204" pitchFamily="34" charset="0"/>
                <a:cs typeface="Calibri" pitchFamily="34" charset="0"/>
              </a:rPr>
              <a:t>(1,541,000)</a:t>
            </a:r>
            <a:endParaRPr lang="en-US" i="1" dirty="0">
              <a:solidFill>
                <a:prstClr val="white"/>
              </a:solidFill>
              <a:latin typeface="Calibri" panose="020F0502020204030204" pitchFamily="34" charset="0"/>
              <a:cs typeface="Calibri" pitchFamily="34" charset="0"/>
            </a:endParaRPr>
          </a:p>
        </p:txBody>
      </p:sp>
      <p:sp>
        <p:nvSpPr>
          <p:cNvPr id="22" name="Text Box 8"/>
          <p:cNvSpPr txBox="1">
            <a:spLocks noChangeArrowheads="1"/>
          </p:cNvSpPr>
          <p:nvPr/>
        </p:nvSpPr>
        <p:spPr bwMode="auto">
          <a:xfrm>
            <a:off x="5513915" y="3264963"/>
            <a:ext cx="819150" cy="338554"/>
          </a:xfrm>
          <a:prstGeom prst="rect">
            <a:avLst/>
          </a:prstGeom>
          <a:noFill/>
          <a:ln w="9525">
            <a:noFill/>
            <a:miter lim="800000"/>
            <a:headEnd/>
            <a:tailEnd/>
          </a:ln>
        </p:spPr>
        <p:txBody>
          <a:bodyPr>
            <a:spAutoFit/>
          </a:bodyPr>
          <a:lstStyle/>
          <a:p>
            <a:pPr algn="ctr">
              <a:spcBef>
                <a:spcPct val="50000"/>
              </a:spcBef>
            </a:pPr>
            <a:r>
              <a:rPr lang="en-US" sz="1600" dirty="0">
                <a:solidFill>
                  <a:prstClr val="black"/>
                </a:solidFill>
                <a:latin typeface="Calibri" panose="020F0502020204030204" pitchFamily="34" charset="0"/>
              </a:rPr>
              <a:t>2</a:t>
            </a:r>
            <a:r>
              <a:rPr lang="en-US" sz="1600" dirty="0" smtClean="0">
                <a:solidFill>
                  <a:prstClr val="black"/>
                </a:solidFill>
                <a:latin typeface="Calibri" panose="020F0502020204030204" pitchFamily="34" charset="0"/>
              </a:rPr>
              <a:t>%</a:t>
            </a:r>
            <a:endParaRPr lang="en-US" sz="1600" dirty="0">
              <a:solidFill>
                <a:prstClr val="black"/>
              </a:solidFill>
              <a:latin typeface="Calibri" panose="020F0502020204030204" pitchFamily="34" charset="0"/>
            </a:endParaRPr>
          </a:p>
        </p:txBody>
      </p:sp>
      <p:sp>
        <p:nvSpPr>
          <p:cNvPr id="23" name="TextBox 2"/>
          <p:cNvSpPr txBox="1"/>
          <p:nvPr/>
        </p:nvSpPr>
        <p:spPr>
          <a:xfrm>
            <a:off x="76200" y="6627168"/>
            <a:ext cx="533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solidFill>
                  <a:prstClr val="white">
                    <a:lumMod val="50000"/>
                  </a:prstClr>
                </a:solidFill>
              </a:rPr>
              <a:t>9/2016</a:t>
            </a:r>
            <a:endParaRPr lang="en-US" sz="900" dirty="0">
              <a:solidFill>
                <a:prstClr val="white">
                  <a:lumMod val="50000"/>
                </a:prstClr>
              </a:solidFill>
            </a:endParaRPr>
          </a:p>
        </p:txBody>
      </p:sp>
      <p:cxnSp>
        <p:nvCxnSpPr>
          <p:cNvPr id="5" name="Straight Arrow Connector 4"/>
          <p:cNvCxnSpPr/>
          <p:nvPr/>
        </p:nvCxnSpPr>
        <p:spPr>
          <a:xfrm>
            <a:off x="2157764" y="2872726"/>
            <a:ext cx="652111" cy="276326"/>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6006715" y="2382215"/>
            <a:ext cx="800595" cy="628255"/>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6116435" y="3377082"/>
            <a:ext cx="638030" cy="40926"/>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6073245" y="4386594"/>
            <a:ext cx="724409" cy="317247"/>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820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b="1" dirty="0" smtClean="0">
                <a:solidFill>
                  <a:srgbClr val="FFC000"/>
                </a:solidFill>
              </a:rPr>
              <a:t>Pathways to Treatment</a:t>
            </a:r>
            <a:endParaRPr lang="en-US" sz="3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1565" y="1847251"/>
            <a:ext cx="2965235" cy="2965235"/>
          </a:xfrm>
          <a:prstGeom prst="rect">
            <a:avLst/>
          </a:prstGeom>
          <a:effectLst>
            <a:softEdge rad="127000"/>
          </a:effectLst>
        </p:spPr>
      </p:pic>
      <p:sp>
        <p:nvSpPr>
          <p:cNvPr id="6"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Healthcare providers</a:t>
            </a:r>
          </a:p>
          <a:p>
            <a:r>
              <a:rPr lang="en-US" dirty="0" smtClean="0"/>
              <a:t>Community health centers</a:t>
            </a:r>
          </a:p>
          <a:p>
            <a:r>
              <a:rPr lang="en-US" dirty="0" smtClean="0"/>
              <a:t>Police and first responders</a:t>
            </a: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6237" r="2684" b="26110"/>
          <a:stretch/>
        </p:blipFill>
        <p:spPr>
          <a:xfrm>
            <a:off x="759030" y="3502483"/>
            <a:ext cx="4660705" cy="2910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Subtitle 2"/>
          <p:cNvSpPr txBox="1">
            <a:spLocks/>
          </p:cNvSpPr>
          <p:nvPr/>
        </p:nvSpPr>
        <p:spPr>
          <a:xfrm>
            <a:off x="4155357" y="6464043"/>
            <a:ext cx="1379682" cy="2667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050" dirty="0" smtClean="0">
                <a:solidFill>
                  <a:schemeClr val="tx1">
                    <a:lumMod val="75000"/>
                  </a:schemeClr>
                </a:solidFill>
              </a:rPr>
              <a:t>Credit: McGraw-Hill</a:t>
            </a:r>
            <a:endParaRPr lang="en-US" sz="1400" b="1" dirty="0">
              <a:solidFill>
                <a:schemeClr val="tx1">
                  <a:lumMod val="75000"/>
                </a:schemeClr>
              </a:solidFill>
            </a:endParaRPr>
          </a:p>
        </p:txBody>
      </p:sp>
    </p:spTree>
    <p:extLst>
      <p:ext uri="{BB962C8B-B14F-4D97-AF65-F5344CB8AC3E}">
        <p14:creationId xmlns:p14="http://schemas.microsoft.com/office/powerpoint/2010/main" val="3662112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b="1" dirty="0" smtClean="0">
                <a:solidFill>
                  <a:srgbClr val="FFC000"/>
                </a:solidFill>
              </a:rPr>
              <a:t>Workforce Challenges</a:t>
            </a:r>
            <a:endParaRPr lang="en-US" sz="3800" dirty="0"/>
          </a:p>
        </p:txBody>
      </p:sp>
      <p:sp>
        <p:nvSpPr>
          <p:cNvPr id="3" name="Content Placeholder 2"/>
          <p:cNvSpPr>
            <a:spLocks noGrp="1"/>
          </p:cNvSpPr>
          <p:nvPr>
            <p:ph idx="1"/>
          </p:nvPr>
        </p:nvSpPr>
        <p:spPr/>
        <p:txBody>
          <a:bodyPr>
            <a:normAutofit/>
          </a:bodyPr>
          <a:lstStyle/>
          <a:p>
            <a:r>
              <a:rPr lang="en-US" sz="2800" dirty="0" smtClean="0"/>
              <a:t>Medical field</a:t>
            </a:r>
          </a:p>
          <a:p>
            <a:pPr lvl="1">
              <a:buFont typeface="Arial" panose="020B0604020202020204" pitchFamily="34" charset="0"/>
              <a:buChar char="•"/>
            </a:pPr>
            <a:r>
              <a:rPr lang="en-US" sz="2400" dirty="0" smtClean="0"/>
              <a:t>Doctors</a:t>
            </a:r>
          </a:p>
          <a:p>
            <a:pPr lvl="1">
              <a:buFont typeface="Arial" panose="020B0604020202020204" pitchFamily="34" charset="0"/>
              <a:buChar char="•"/>
            </a:pPr>
            <a:r>
              <a:rPr lang="en-US" sz="2400" dirty="0" smtClean="0"/>
              <a:t>Physician’s assistants</a:t>
            </a:r>
          </a:p>
          <a:p>
            <a:pPr lvl="1">
              <a:buFont typeface="Arial" panose="020B0604020202020204" pitchFamily="34" charset="0"/>
              <a:buChar char="•"/>
            </a:pPr>
            <a:r>
              <a:rPr lang="en-US" sz="2400" dirty="0" smtClean="0"/>
              <a:t>Nurses</a:t>
            </a:r>
          </a:p>
          <a:p>
            <a:r>
              <a:rPr lang="en-US" sz="2800" dirty="0" smtClean="0"/>
              <a:t>Counseling</a:t>
            </a:r>
          </a:p>
          <a:p>
            <a:pPr lvl="1">
              <a:buFont typeface="Arial" panose="020B0604020202020204" pitchFamily="34" charset="0"/>
              <a:buChar char="•"/>
            </a:pPr>
            <a:r>
              <a:rPr lang="en-US" sz="2400" dirty="0" smtClean="0"/>
              <a:t>Peer counselors</a:t>
            </a:r>
          </a:p>
          <a:p>
            <a:pPr lvl="1">
              <a:buFont typeface="Arial" panose="020B0604020202020204" pitchFamily="34" charset="0"/>
              <a:buChar char="•"/>
            </a:pPr>
            <a:r>
              <a:rPr lang="en-US" sz="2400" dirty="0" smtClean="0"/>
              <a:t>Recovery coaches</a:t>
            </a:r>
          </a:p>
          <a:p>
            <a:pPr lvl="1">
              <a:buFont typeface="Arial" panose="020B0604020202020204" pitchFamily="34" charset="0"/>
              <a:buChar char="•"/>
            </a:pPr>
            <a:r>
              <a:rPr lang="en-US" sz="2400" dirty="0" smtClean="0"/>
              <a:t>Case managers</a:t>
            </a:r>
          </a:p>
          <a:p>
            <a:r>
              <a:rPr lang="en-US" sz="2800" dirty="0" smtClean="0"/>
              <a:t>Drug Court professionals</a:t>
            </a:r>
            <a:endParaRPr lang="en-US" sz="2800" dirty="0"/>
          </a:p>
        </p:txBody>
      </p:sp>
    </p:spTree>
    <p:extLst>
      <p:ext uri="{BB962C8B-B14F-4D97-AF65-F5344CB8AC3E}">
        <p14:creationId xmlns:p14="http://schemas.microsoft.com/office/powerpoint/2010/main" val="3706118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rgbClr val="FFC000"/>
                </a:solidFill>
              </a:rPr>
              <a:t>The Power of Recovery</a:t>
            </a:r>
            <a:endParaRPr lang="en-US" sz="4000" dirty="0"/>
          </a:p>
        </p:txBody>
      </p:sp>
      <p:sp>
        <p:nvSpPr>
          <p:cNvPr id="5"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800" dirty="0" smtClean="0"/>
              <a:t>People in recovery are great advocates and resources</a:t>
            </a:r>
            <a:endParaRPr lang="en-US" sz="2800" dirty="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0" y="2313235"/>
            <a:ext cx="9144000" cy="4174629"/>
          </a:xfrm>
          <a:prstGeom prst="rect">
            <a:avLst/>
          </a:prstGeom>
        </p:spPr>
      </p:pic>
      <p:sp>
        <p:nvSpPr>
          <p:cNvPr id="7" name="Subtitle 2"/>
          <p:cNvSpPr txBox="1">
            <a:spLocks/>
          </p:cNvSpPr>
          <p:nvPr/>
        </p:nvSpPr>
        <p:spPr>
          <a:xfrm>
            <a:off x="6096000" y="6270625"/>
            <a:ext cx="2867025" cy="3135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050" dirty="0" smtClean="0">
                <a:solidFill>
                  <a:schemeClr val="bg1">
                    <a:lumMod val="75000"/>
                    <a:lumOff val="25000"/>
                  </a:schemeClr>
                </a:solidFill>
              </a:rPr>
              <a:t>Credit: </a:t>
            </a:r>
            <a:r>
              <a:rPr lang="en-US" sz="1050" dirty="0">
                <a:solidFill>
                  <a:schemeClr val="bg1">
                    <a:lumMod val="75000"/>
                    <a:lumOff val="25000"/>
                  </a:schemeClr>
                </a:solidFill>
              </a:rPr>
              <a:t>Recovery </a:t>
            </a:r>
            <a:r>
              <a:rPr lang="en-US" sz="1050" dirty="0" smtClean="0">
                <a:solidFill>
                  <a:schemeClr val="bg1">
                    <a:lumMod val="75000"/>
                    <a:lumOff val="25000"/>
                  </a:schemeClr>
                </a:solidFill>
              </a:rPr>
              <a:t>Communities of </a:t>
            </a:r>
            <a:r>
              <a:rPr lang="en-US" sz="1050" dirty="0">
                <a:solidFill>
                  <a:schemeClr val="bg1">
                    <a:lumMod val="75000"/>
                    <a:lumOff val="25000"/>
                  </a:schemeClr>
                </a:solidFill>
              </a:rPr>
              <a:t>North Carolina</a:t>
            </a:r>
            <a:endParaRPr lang="en-US" sz="1400" b="1" dirty="0">
              <a:solidFill>
                <a:schemeClr val="bg1">
                  <a:lumMod val="75000"/>
                  <a:lumOff val="25000"/>
                </a:schemeClr>
              </a:solidFill>
            </a:endParaRPr>
          </a:p>
        </p:txBody>
      </p:sp>
    </p:spTree>
    <p:extLst>
      <p:ext uri="{BB962C8B-B14F-4D97-AF65-F5344CB8AC3E}">
        <p14:creationId xmlns:p14="http://schemas.microsoft.com/office/powerpoint/2010/main" val="3802485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solidFill>
                  <a:srgbClr val="FFC000"/>
                </a:solidFill>
              </a:rPr>
              <a:t>Opioid and Drug Abuse Listening Session</a:t>
            </a:r>
            <a:r>
              <a:rPr lang="en-US" sz="2400" b="1" dirty="0" smtClean="0">
                <a:solidFill>
                  <a:srgbClr val="FFC000"/>
                </a:solidFill>
              </a:rPr>
              <a:t/>
            </a:r>
            <a:br>
              <a:rPr lang="en-US" sz="2400" b="1" dirty="0" smtClean="0">
                <a:solidFill>
                  <a:srgbClr val="FFC000"/>
                </a:solidFill>
              </a:rPr>
            </a:br>
            <a:r>
              <a:rPr lang="en-US" sz="2400" dirty="0" smtClean="0">
                <a:solidFill>
                  <a:srgbClr val="FFC000"/>
                </a:solidFill>
              </a:rPr>
              <a:t>Cabinet Room, The White House</a:t>
            </a:r>
            <a:br>
              <a:rPr lang="en-US" sz="2400" dirty="0" smtClean="0">
                <a:solidFill>
                  <a:srgbClr val="FFC000"/>
                </a:solidFill>
              </a:rPr>
            </a:br>
            <a:r>
              <a:rPr lang="en-US" sz="2400" dirty="0" smtClean="0">
                <a:solidFill>
                  <a:srgbClr val="FFC000"/>
                </a:solidFill>
              </a:rPr>
              <a:t>March 29, 2017</a:t>
            </a:r>
            <a:endParaRPr lang="en-US" sz="2400" dirty="0"/>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813197" y="1417638"/>
            <a:ext cx="7517606" cy="5011737"/>
          </a:xfrm>
          <a:prstGeom prst="rect">
            <a:avLst/>
          </a:prstGeom>
        </p:spPr>
      </p:pic>
      <p:sp>
        <p:nvSpPr>
          <p:cNvPr id="6" name="Subtitle 2"/>
          <p:cNvSpPr txBox="1">
            <a:spLocks/>
          </p:cNvSpPr>
          <p:nvPr/>
        </p:nvSpPr>
        <p:spPr>
          <a:xfrm>
            <a:off x="6581775" y="6162675"/>
            <a:ext cx="1749028" cy="2667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050" dirty="0" smtClean="0">
                <a:solidFill>
                  <a:schemeClr val="tx1">
                    <a:lumMod val="85000"/>
                  </a:schemeClr>
                </a:solidFill>
              </a:rPr>
              <a:t>Credit: The Associated Press</a:t>
            </a:r>
            <a:endParaRPr lang="en-US" sz="1400" b="1" dirty="0">
              <a:solidFill>
                <a:schemeClr val="tx1">
                  <a:lumMod val="85000"/>
                </a:schemeClr>
              </a:solidFill>
            </a:endParaRPr>
          </a:p>
        </p:txBody>
      </p:sp>
    </p:spTree>
    <p:extLst>
      <p:ext uri="{BB962C8B-B14F-4D97-AF65-F5344CB8AC3E}">
        <p14:creationId xmlns:p14="http://schemas.microsoft.com/office/powerpoint/2010/main" val="253750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898"/>
            <a:ext cx="9144000" cy="750405"/>
          </a:xfrm>
        </p:spPr>
        <p:txBody>
          <a:bodyPr>
            <a:noAutofit/>
          </a:bodyPr>
          <a:lstStyle/>
          <a:p>
            <a:pPr algn="ctr"/>
            <a:r>
              <a:rPr lang="en-US" b="1" dirty="0" smtClean="0">
                <a:solidFill>
                  <a:srgbClr val="FFC000"/>
                </a:solidFill>
                <a:latin typeface="+mn-lt"/>
              </a:rPr>
              <a:t>Treatment </a:t>
            </a:r>
            <a:r>
              <a:rPr lang="en-US" b="1" dirty="0">
                <a:solidFill>
                  <a:srgbClr val="FFC000"/>
                </a:solidFill>
                <a:latin typeface="+mn-lt"/>
              </a:rPr>
              <a:t>in </a:t>
            </a:r>
            <a:r>
              <a:rPr lang="en-US" b="1" dirty="0" smtClean="0">
                <a:solidFill>
                  <a:srgbClr val="FFC000"/>
                </a:solidFill>
                <a:latin typeface="+mn-lt"/>
              </a:rPr>
              <a:t>Criminal Justice </a:t>
            </a:r>
            <a:r>
              <a:rPr lang="en-US" b="1" dirty="0">
                <a:solidFill>
                  <a:srgbClr val="FFC000"/>
                </a:solidFill>
                <a:latin typeface="+mn-lt"/>
              </a:rPr>
              <a:t>System</a:t>
            </a:r>
          </a:p>
        </p:txBody>
      </p:sp>
      <p:sp>
        <p:nvSpPr>
          <p:cNvPr id="7" name="TextBox 6"/>
          <p:cNvSpPr txBox="1"/>
          <p:nvPr/>
        </p:nvSpPr>
        <p:spPr>
          <a:xfrm>
            <a:off x="108286" y="6457890"/>
            <a:ext cx="8491772" cy="400110"/>
          </a:xfrm>
          <a:prstGeom prst="rect">
            <a:avLst/>
          </a:prstGeom>
          <a:noFill/>
        </p:spPr>
        <p:txBody>
          <a:bodyPr wrap="square" rtlCol="0">
            <a:spAutoFit/>
          </a:bodyPr>
          <a:lstStyle/>
          <a:p>
            <a:pPr defTabSz="685800"/>
            <a:r>
              <a:rPr lang="en-US" sz="1000" dirty="0">
                <a:latin typeface="Calibri" panose="020F0502020204030204"/>
              </a:rPr>
              <a:t>Kelly, J.F.; Finney, J.W.; and Moos, R. Substance use disorder patients who are mandated to treatment: Characteristics, treatment process, and 1- and 5-year outcomes. </a:t>
            </a:r>
            <a:r>
              <a:rPr lang="en-US" sz="1000" i="1" dirty="0">
                <a:latin typeface="Calibri" panose="020F0502020204030204"/>
              </a:rPr>
              <a:t>Journal of Substance Abuse Treatment</a:t>
            </a:r>
            <a:r>
              <a:rPr lang="en-US" sz="1000" dirty="0">
                <a:latin typeface="Calibri" panose="020F0502020204030204"/>
              </a:rPr>
              <a:t> 28(3):213-223, 2005</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85" y="878304"/>
            <a:ext cx="8879304" cy="5579585"/>
          </a:xfrm>
          <a:prstGeom prst="rect">
            <a:avLst/>
          </a:prstGeom>
        </p:spPr>
      </p:pic>
    </p:spTree>
    <p:extLst>
      <p:ext uri="{BB962C8B-B14F-4D97-AF65-F5344CB8AC3E}">
        <p14:creationId xmlns:p14="http://schemas.microsoft.com/office/powerpoint/2010/main" val="3578013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76200" y="35346"/>
            <a:ext cx="8991600" cy="1143000"/>
          </a:xfrm>
        </p:spPr>
        <p:txBody>
          <a:bodyPr>
            <a:noAutofit/>
          </a:bodyPr>
          <a:lstStyle/>
          <a:p>
            <a:pPr>
              <a:lnSpc>
                <a:spcPct val="95000"/>
              </a:lnSpc>
            </a:pPr>
            <a:r>
              <a:rPr lang="en-US" sz="3200" b="1" dirty="0" smtClean="0">
                <a:solidFill>
                  <a:srgbClr val="FFC000"/>
                </a:solidFill>
              </a:rPr>
              <a:t>Treatment Referral Source for All Admissions: 2014 </a:t>
            </a:r>
            <a:endParaRPr lang="en-US" sz="3200" b="1" dirty="0">
              <a:solidFill>
                <a:srgbClr val="FFC000"/>
              </a:solidFill>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085063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6628" name="Text Box 3"/>
          <p:cNvSpPr txBox="1">
            <a:spLocks noChangeArrowheads="1"/>
          </p:cNvSpPr>
          <p:nvPr/>
        </p:nvSpPr>
        <p:spPr bwMode="auto">
          <a:xfrm>
            <a:off x="800101" y="5957182"/>
            <a:ext cx="7581900" cy="400110"/>
          </a:xfrm>
          <a:prstGeom prst="rect">
            <a:avLst/>
          </a:prstGeom>
          <a:noFill/>
          <a:ln w="9525">
            <a:noFill/>
            <a:miter lim="800000"/>
            <a:headEnd/>
            <a:tailEnd/>
          </a:ln>
        </p:spPr>
        <p:txBody>
          <a:bodyPr wrap="square">
            <a:spAutoFit/>
          </a:bodyPr>
          <a:lstStyle/>
          <a:p>
            <a:pPr algn="ctr" fontAlgn="auto">
              <a:spcBef>
                <a:spcPct val="50000"/>
              </a:spcBef>
              <a:spcAft>
                <a:spcPts val="0"/>
              </a:spcAft>
            </a:pPr>
            <a:r>
              <a:rPr lang="en-US" sz="2000" b="1" i="1" dirty="0" smtClean="0">
                <a:solidFill>
                  <a:prstClr val="white"/>
                </a:solidFill>
                <a:latin typeface="Calibri"/>
                <a:cs typeface="Calibri" pitchFamily="34" charset="0"/>
              </a:rPr>
              <a:t> 1.614 Million Treatment Admissions for a Drug or Alcohol Problem</a:t>
            </a:r>
          </a:p>
        </p:txBody>
      </p:sp>
      <p:sp>
        <p:nvSpPr>
          <p:cNvPr id="26630" name="Text Box 6"/>
          <p:cNvSpPr txBox="1">
            <a:spLocks noChangeArrowheads="1"/>
          </p:cNvSpPr>
          <p:nvPr/>
        </p:nvSpPr>
        <p:spPr bwMode="auto">
          <a:xfrm>
            <a:off x="564120" y="1640308"/>
            <a:ext cx="2211475" cy="646331"/>
          </a:xfrm>
          <a:prstGeom prst="rect">
            <a:avLst/>
          </a:prstGeom>
          <a:noFill/>
          <a:ln w="9525">
            <a:noFill/>
            <a:miter lim="800000"/>
            <a:headEnd/>
            <a:tailEnd/>
          </a:ln>
        </p:spPr>
        <p:txBody>
          <a:bodyPr wrap="square">
            <a:spAutoFit/>
          </a:bodyPr>
          <a:lstStyle/>
          <a:p>
            <a:pPr algn="ctr" fontAlgn="auto">
              <a:spcBef>
                <a:spcPts val="0"/>
              </a:spcBef>
              <a:spcAft>
                <a:spcPts val="0"/>
              </a:spcAft>
            </a:pPr>
            <a:r>
              <a:rPr lang="en-US" sz="1800" b="0" dirty="0">
                <a:solidFill>
                  <a:prstClr val="white"/>
                </a:solidFill>
                <a:latin typeface="Calibri"/>
                <a:cs typeface="Calibri" pitchFamily="34" charset="0"/>
              </a:rPr>
              <a:t>Other health care </a:t>
            </a:r>
            <a:r>
              <a:rPr lang="en-US" sz="1800" b="0" dirty="0" smtClean="0">
                <a:solidFill>
                  <a:prstClr val="white"/>
                </a:solidFill>
                <a:latin typeface="Calibri"/>
                <a:cs typeface="Calibri" pitchFamily="34" charset="0"/>
              </a:rPr>
              <a:t>provider (7.0%)</a:t>
            </a:r>
            <a:endParaRPr lang="en-US" sz="1800" b="0" dirty="0">
              <a:solidFill>
                <a:prstClr val="white"/>
              </a:solidFill>
              <a:latin typeface="Calibri"/>
              <a:cs typeface="Calibri" pitchFamily="34" charset="0"/>
            </a:endParaRPr>
          </a:p>
        </p:txBody>
      </p:sp>
      <p:sp>
        <p:nvSpPr>
          <p:cNvPr id="26631" name="Text Box 7"/>
          <p:cNvSpPr txBox="1">
            <a:spLocks noChangeArrowheads="1"/>
          </p:cNvSpPr>
          <p:nvPr/>
        </p:nvSpPr>
        <p:spPr bwMode="auto">
          <a:xfrm>
            <a:off x="4823290" y="2939851"/>
            <a:ext cx="1626910" cy="923330"/>
          </a:xfrm>
          <a:prstGeom prst="rect">
            <a:avLst/>
          </a:prstGeom>
          <a:noFill/>
          <a:ln w="9525">
            <a:noFill/>
            <a:miter lim="800000"/>
            <a:headEnd/>
            <a:tailEnd/>
          </a:ln>
        </p:spPr>
        <p:txBody>
          <a:bodyPr wrap="square">
            <a:spAutoFit/>
          </a:bodyPr>
          <a:lstStyle/>
          <a:p>
            <a:pPr algn="ctr" fontAlgn="auto">
              <a:spcBef>
                <a:spcPts val="0"/>
              </a:spcBef>
              <a:spcAft>
                <a:spcPts val="0"/>
              </a:spcAft>
            </a:pPr>
            <a:r>
              <a:rPr lang="en-US" sz="1800" b="0" dirty="0" smtClean="0">
                <a:solidFill>
                  <a:prstClr val="white"/>
                </a:solidFill>
                <a:latin typeface="Calibri"/>
                <a:cs typeface="Calibri" pitchFamily="34" charset="0"/>
              </a:rPr>
              <a:t>Self or individual</a:t>
            </a:r>
            <a:endParaRPr lang="en-US" sz="1800" b="0" dirty="0">
              <a:solidFill>
                <a:prstClr val="white"/>
              </a:solidFill>
              <a:latin typeface="Calibri"/>
              <a:cs typeface="Calibri" pitchFamily="34" charset="0"/>
            </a:endParaRPr>
          </a:p>
          <a:p>
            <a:pPr algn="ctr" fontAlgn="auto">
              <a:spcBef>
                <a:spcPts val="0"/>
              </a:spcBef>
              <a:spcAft>
                <a:spcPts val="0"/>
              </a:spcAft>
            </a:pPr>
            <a:r>
              <a:rPr lang="en-US" sz="1800" b="0" dirty="0" smtClean="0">
                <a:solidFill>
                  <a:prstClr val="white"/>
                </a:solidFill>
                <a:latin typeface="Calibri"/>
                <a:cs typeface="Calibri" pitchFamily="34" charset="0"/>
              </a:rPr>
              <a:t>(37.5%)</a:t>
            </a:r>
            <a:endParaRPr lang="en-US" sz="1800" b="0" dirty="0">
              <a:solidFill>
                <a:prstClr val="white"/>
              </a:solidFill>
              <a:latin typeface="Calibri"/>
              <a:cs typeface="Calibri" pitchFamily="34" charset="0"/>
            </a:endParaRPr>
          </a:p>
        </p:txBody>
      </p:sp>
      <p:sp>
        <p:nvSpPr>
          <p:cNvPr id="11" name="Text Box 9"/>
          <p:cNvSpPr txBox="1">
            <a:spLocks noChangeArrowheads="1"/>
          </p:cNvSpPr>
          <p:nvPr/>
        </p:nvSpPr>
        <p:spPr bwMode="auto">
          <a:xfrm>
            <a:off x="-38100" y="65881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400" b="1">
                <a:solidFill>
                  <a:schemeClr val="tx1"/>
                </a:solidFill>
                <a:latin typeface="Tahoma" pitchFamily="34" charset="0"/>
              </a:defRPr>
            </a:lvl1pPr>
            <a:lvl2pPr marL="742950" indent="-285750" eaLnBrk="0" hangingPunct="0">
              <a:defRPr sz="1400" b="1">
                <a:solidFill>
                  <a:schemeClr val="tx1"/>
                </a:solidFill>
                <a:latin typeface="Tahoma" pitchFamily="34" charset="0"/>
              </a:defRPr>
            </a:lvl2pPr>
            <a:lvl3pPr marL="1143000" indent="-228600" eaLnBrk="0" hangingPunct="0">
              <a:defRPr sz="1400" b="1">
                <a:solidFill>
                  <a:schemeClr val="tx1"/>
                </a:solidFill>
                <a:latin typeface="Tahoma" pitchFamily="34" charset="0"/>
              </a:defRPr>
            </a:lvl3pPr>
            <a:lvl4pPr marL="1600200" indent="-228600" eaLnBrk="0" hangingPunct="0">
              <a:defRPr sz="1400" b="1">
                <a:solidFill>
                  <a:schemeClr val="tx1"/>
                </a:solidFill>
                <a:latin typeface="Tahoma" pitchFamily="34" charset="0"/>
              </a:defRPr>
            </a:lvl4pPr>
            <a:lvl5pPr marL="2057400" indent="-228600" eaLnBrk="0" hangingPunct="0">
              <a:defRPr sz="1400" b="1">
                <a:solidFill>
                  <a:schemeClr val="tx1"/>
                </a:solidFill>
                <a:latin typeface="Tahoma" pitchFamily="34" charset="0"/>
              </a:defRPr>
            </a:lvl5pPr>
            <a:lvl6pPr marL="2514600" indent="-228600" eaLnBrk="0" fontAlgn="base" hangingPunct="0">
              <a:spcBef>
                <a:spcPct val="0"/>
              </a:spcBef>
              <a:spcAft>
                <a:spcPct val="0"/>
              </a:spcAft>
              <a:defRPr sz="1400" b="1">
                <a:solidFill>
                  <a:schemeClr val="tx1"/>
                </a:solidFill>
                <a:latin typeface="Tahoma" pitchFamily="34" charset="0"/>
              </a:defRPr>
            </a:lvl6pPr>
            <a:lvl7pPr marL="2971800" indent="-228600" eaLnBrk="0" fontAlgn="base" hangingPunct="0">
              <a:spcBef>
                <a:spcPct val="0"/>
              </a:spcBef>
              <a:spcAft>
                <a:spcPct val="0"/>
              </a:spcAft>
              <a:defRPr sz="1400" b="1">
                <a:solidFill>
                  <a:schemeClr val="tx1"/>
                </a:solidFill>
                <a:latin typeface="Tahoma" pitchFamily="34" charset="0"/>
              </a:defRPr>
            </a:lvl7pPr>
            <a:lvl8pPr marL="3429000" indent="-228600" eaLnBrk="0" fontAlgn="base" hangingPunct="0">
              <a:spcBef>
                <a:spcPct val="0"/>
              </a:spcBef>
              <a:spcAft>
                <a:spcPct val="0"/>
              </a:spcAft>
              <a:defRPr sz="1400" b="1">
                <a:solidFill>
                  <a:schemeClr val="tx1"/>
                </a:solidFill>
                <a:latin typeface="Tahoma" pitchFamily="34" charset="0"/>
              </a:defRPr>
            </a:lvl8pPr>
            <a:lvl9pPr marL="3886200" indent="-228600" eaLnBrk="0" fontAlgn="base" hangingPunct="0">
              <a:spcBef>
                <a:spcPct val="0"/>
              </a:spcBef>
              <a:spcAft>
                <a:spcPct val="0"/>
              </a:spcAft>
              <a:defRPr sz="1400" b="1">
                <a:solidFill>
                  <a:schemeClr val="tx1"/>
                </a:solidFill>
                <a:latin typeface="Tahoma" pitchFamily="34" charset="0"/>
              </a:defRPr>
            </a:lvl9pPr>
          </a:lstStyle>
          <a:p>
            <a:pPr algn="ctr">
              <a:spcBef>
                <a:spcPct val="50000"/>
              </a:spcBef>
            </a:pPr>
            <a:r>
              <a:rPr lang="en-US" sz="1000" b="0" dirty="0" smtClean="0">
                <a:solidFill>
                  <a:srgbClr val="B2B2B2"/>
                </a:solidFill>
                <a:latin typeface="Calibri" pitchFamily="34" charset="0"/>
              </a:rPr>
              <a:t>2/2017</a:t>
            </a:r>
            <a:endParaRPr lang="en-US" sz="1000" b="0" dirty="0">
              <a:solidFill>
                <a:srgbClr val="B2B2B2"/>
              </a:solidFill>
              <a:latin typeface="Calibri" pitchFamily="34" charset="0"/>
            </a:endParaRPr>
          </a:p>
        </p:txBody>
      </p:sp>
      <p:sp>
        <p:nvSpPr>
          <p:cNvPr id="12" name="Rectangle 11"/>
          <p:cNvSpPr/>
          <p:nvPr/>
        </p:nvSpPr>
        <p:spPr>
          <a:xfrm>
            <a:off x="272373" y="6357292"/>
            <a:ext cx="8686801" cy="261610"/>
          </a:xfrm>
          <a:prstGeom prst="rect">
            <a:avLst/>
          </a:prstGeom>
        </p:spPr>
        <p:txBody>
          <a:bodyPr wrap="square">
            <a:spAutoFit/>
          </a:bodyPr>
          <a:lstStyle/>
          <a:p>
            <a:pPr marL="573088" indent="-573088"/>
            <a:r>
              <a:rPr lang="en-US" sz="1100" b="0" dirty="0" smtClean="0">
                <a:solidFill>
                  <a:schemeClr val="tx1">
                    <a:lumMod val="85000"/>
                  </a:schemeClr>
                </a:solidFill>
                <a:latin typeface="Calibri" panose="020F0502020204030204" pitchFamily="34" charset="0"/>
              </a:rPr>
              <a:t>Source:  SAMHSA, Center </a:t>
            </a:r>
            <a:r>
              <a:rPr lang="en-US" sz="1100" b="0" dirty="0">
                <a:solidFill>
                  <a:schemeClr val="tx1">
                    <a:lumMod val="85000"/>
                  </a:schemeClr>
                </a:solidFill>
                <a:latin typeface="Calibri" panose="020F0502020204030204" pitchFamily="34" charset="0"/>
              </a:rPr>
              <a:t>for Behavioral Health Statistics and </a:t>
            </a:r>
            <a:r>
              <a:rPr lang="en-US" sz="1100" b="0" dirty="0" smtClean="0">
                <a:solidFill>
                  <a:schemeClr val="tx1">
                    <a:lumMod val="85000"/>
                  </a:schemeClr>
                </a:solidFill>
                <a:latin typeface="Calibri" panose="020F0502020204030204" pitchFamily="34" charset="0"/>
              </a:rPr>
              <a:t>Quality. </a:t>
            </a:r>
            <a:r>
              <a:rPr lang="en-US" sz="1100" b="0" i="1" dirty="0" smtClean="0">
                <a:solidFill>
                  <a:schemeClr val="tx1">
                    <a:lumMod val="85000"/>
                  </a:schemeClr>
                </a:solidFill>
                <a:latin typeface="Calibri" panose="020F0502020204030204" pitchFamily="34" charset="0"/>
              </a:rPr>
              <a:t>Treatment Episode Data Set:2004-2014, Detailed Tables, Table 2.6B </a:t>
            </a:r>
            <a:r>
              <a:rPr lang="en-US" sz="1100" b="0" dirty="0" smtClean="0">
                <a:solidFill>
                  <a:schemeClr val="tx1">
                    <a:lumMod val="85000"/>
                  </a:schemeClr>
                </a:solidFill>
                <a:latin typeface="Calibri" panose="020F0502020204030204" pitchFamily="34" charset="0"/>
              </a:rPr>
              <a:t>(May 2016).</a:t>
            </a:r>
            <a:endParaRPr lang="en-US" sz="1100" dirty="0">
              <a:solidFill>
                <a:schemeClr val="tx1">
                  <a:lumMod val="85000"/>
                </a:schemeClr>
              </a:solidFill>
              <a:latin typeface="Calibri" panose="020F0502020204030204" pitchFamily="34" charset="0"/>
            </a:endParaRPr>
          </a:p>
        </p:txBody>
      </p:sp>
      <p:sp>
        <p:nvSpPr>
          <p:cNvPr id="19" name="Text Box 7"/>
          <p:cNvSpPr txBox="1">
            <a:spLocks noChangeArrowheads="1"/>
          </p:cNvSpPr>
          <p:nvPr/>
        </p:nvSpPr>
        <p:spPr bwMode="auto">
          <a:xfrm>
            <a:off x="2959592" y="4718302"/>
            <a:ext cx="2514600" cy="646331"/>
          </a:xfrm>
          <a:prstGeom prst="rect">
            <a:avLst/>
          </a:prstGeom>
          <a:noFill/>
          <a:ln w="9525">
            <a:noFill/>
            <a:miter lim="800000"/>
            <a:headEnd/>
            <a:tailEnd/>
          </a:ln>
        </p:spPr>
        <p:txBody>
          <a:bodyPr>
            <a:spAutoFit/>
          </a:bodyPr>
          <a:lstStyle/>
          <a:p>
            <a:pPr algn="ctr" fontAlgn="auto">
              <a:spcBef>
                <a:spcPts val="0"/>
              </a:spcBef>
              <a:spcAft>
                <a:spcPts val="0"/>
              </a:spcAft>
            </a:pPr>
            <a:r>
              <a:rPr lang="en-US" sz="1800" b="0" dirty="0">
                <a:solidFill>
                  <a:prstClr val="white"/>
                </a:solidFill>
                <a:latin typeface="Calibri"/>
                <a:cs typeface="Calibri" pitchFamily="34" charset="0"/>
              </a:rPr>
              <a:t>Court/criminal justice </a:t>
            </a:r>
            <a:r>
              <a:rPr lang="en-US" sz="1800" b="0" dirty="0" smtClean="0">
                <a:solidFill>
                  <a:prstClr val="white"/>
                </a:solidFill>
                <a:latin typeface="Calibri"/>
                <a:cs typeface="Calibri" pitchFamily="34" charset="0"/>
              </a:rPr>
              <a:t>system (32.9%)</a:t>
            </a:r>
            <a:endParaRPr lang="en-US" sz="1800" b="0" dirty="0">
              <a:solidFill>
                <a:prstClr val="white"/>
              </a:solidFill>
              <a:latin typeface="Calibri"/>
              <a:cs typeface="Calibri" pitchFamily="34" charset="0"/>
            </a:endParaRPr>
          </a:p>
        </p:txBody>
      </p:sp>
      <p:sp>
        <p:nvSpPr>
          <p:cNvPr id="21" name="Text Box 7"/>
          <p:cNvSpPr txBox="1">
            <a:spLocks noChangeArrowheads="1"/>
          </p:cNvSpPr>
          <p:nvPr/>
        </p:nvSpPr>
        <p:spPr bwMode="auto">
          <a:xfrm>
            <a:off x="2177717" y="3537392"/>
            <a:ext cx="2182750" cy="584775"/>
          </a:xfrm>
          <a:prstGeom prst="rect">
            <a:avLst/>
          </a:prstGeom>
          <a:noFill/>
          <a:ln w="9525">
            <a:noFill/>
            <a:miter lim="800000"/>
            <a:headEnd/>
            <a:tailEnd/>
          </a:ln>
        </p:spPr>
        <p:txBody>
          <a:bodyPr wrap="square">
            <a:spAutoFit/>
          </a:bodyPr>
          <a:lstStyle/>
          <a:p>
            <a:pPr algn="ctr" fontAlgn="auto">
              <a:spcBef>
                <a:spcPts val="0"/>
              </a:spcBef>
              <a:spcAft>
                <a:spcPts val="0"/>
              </a:spcAft>
            </a:pPr>
            <a:r>
              <a:rPr lang="en-US" sz="1600" b="0" dirty="0">
                <a:solidFill>
                  <a:prstClr val="white"/>
                </a:solidFill>
                <a:latin typeface="Calibri"/>
                <a:cs typeface="Calibri" pitchFamily="34" charset="0"/>
              </a:rPr>
              <a:t>Other community </a:t>
            </a:r>
            <a:r>
              <a:rPr lang="en-US" sz="1600" b="0" dirty="0" smtClean="0">
                <a:solidFill>
                  <a:prstClr val="white"/>
                </a:solidFill>
                <a:latin typeface="Calibri"/>
                <a:cs typeface="Calibri" pitchFamily="34" charset="0"/>
              </a:rPr>
              <a:t>referral (10.8%)</a:t>
            </a:r>
            <a:endParaRPr lang="en-US" sz="1600" b="0" dirty="0">
              <a:solidFill>
                <a:prstClr val="white"/>
              </a:solidFill>
              <a:latin typeface="Calibri"/>
              <a:cs typeface="Calibri" pitchFamily="34" charset="0"/>
            </a:endParaRPr>
          </a:p>
        </p:txBody>
      </p:sp>
      <p:sp>
        <p:nvSpPr>
          <p:cNvPr id="22" name="Text Box 7"/>
          <p:cNvSpPr txBox="1">
            <a:spLocks noChangeArrowheads="1"/>
          </p:cNvSpPr>
          <p:nvPr/>
        </p:nvSpPr>
        <p:spPr bwMode="auto">
          <a:xfrm rot="19523529">
            <a:off x="2863907" y="2288527"/>
            <a:ext cx="1148705" cy="1077218"/>
          </a:xfrm>
          <a:prstGeom prst="rect">
            <a:avLst/>
          </a:prstGeom>
          <a:noFill/>
          <a:ln w="9525">
            <a:noFill/>
            <a:miter lim="800000"/>
            <a:headEnd/>
            <a:tailEnd/>
          </a:ln>
        </p:spPr>
        <p:txBody>
          <a:bodyPr wrap="square">
            <a:spAutoFit/>
          </a:bodyPr>
          <a:lstStyle/>
          <a:p>
            <a:pPr algn="ctr" fontAlgn="auto">
              <a:spcBef>
                <a:spcPts val="0"/>
              </a:spcBef>
              <a:spcAft>
                <a:spcPts val="0"/>
              </a:spcAft>
            </a:pPr>
            <a:r>
              <a:rPr lang="en-US" sz="1600" b="0" dirty="0">
                <a:solidFill>
                  <a:prstClr val="white"/>
                </a:solidFill>
                <a:latin typeface="Calibri"/>
                <a:cs typeface="Calibri" pitchFamily="34" charset="0"/>
              </a:rPr>
              <a:t>Substance abuse care </a:t>
            </a:r>
            <a:r>
              <a:rPr lang="en-US" sz="1600" b="0" dirty="0" smtClean="0">
                <a:solidFill>
                  <a:prstClr val="white"/>
                </a:solidFill>
                <a:latin typeface="Calibri"/>
                <a:cs typeface="Calibri" pitchFamily="34" charset="0"/>
              </a:rPr>
              <a:t>provider   (</a:t>
            </a:r>
            <a:r>
              <a:rPr lang="en-US" sz="1600" b="0" dirty="0">
                <a:solidFill>
                  <a:prstClr val="white"/>
                </a:solidFill>
                <a:latin typeface="Calibri"/>
                <a:cs typeface="Calibri" pitchFamily="34" charset="0"/>
              </a:rPr>
              <a:t>10.7</a:t>
            </a:r>
            <a:r>
              <a:rPr lang="en-US" sz="1600" b="0" dirty="0" smtClean="0">
                <a:solidFill>
                  <a:prstClr val="white"/>
                </a:solidFill>
                <a:latin typeface="Calibri"/>
                <a:cs typeface="Calibri" pitchFamily="34" charset="0"/>
              </a:rPr>
              <a:t>%)</a:t>
            </a:r>
            <a:endParaRPr lang="en-US" sz="1600" b="0" dirty="0">
              <a:solidFill>
                <a:prstClr val="white"/>
              </a:solidFill>
              <a:latin typeface="Calibri"/>
              <a:cs typeface="Calibri" pitchFamily="34" charset="0"/>
            </a:endParaRPr>
          </a:p>
        </p:txBody>
      </p:sp>
      <p:sp>
        <p:nvSpPr>
          <p:cNvPr id="23" name="Text Box 6"/>
          <p:cNvSpPr txBox="1">
            <a:spLocks noChangeArrowheads="1"/>
          </p:cNvSpPr>
          <p:nvPr/>
        </p:nvSpPr>
        <p:spPr bwMode="auto">
          <a:xfrm>
            <a:off x="608047" y="1232924"/>
            <a:ext cx="3502941" cy="383074"/>
          </a:xfrm>
          <a:prstGeom prst="rect">
            <a:avLst/>
          </a:prstGeom>
          <a:noFill/>
          <a:ln w="9525">
            <a:noFill/>
            <a:miter lim="800000"/>
            <a:headEnd/>
            <a:tailEnd/>
          </a:ln>
        </p:spPr>
        <p:txBody>
          <a:bodyPr wrap="square">
            <a:spAutoFit/>
          </a:bodyPr>
          <a:lstStyle/>
          <a:p>
            <a:pPr algn="ctr" fontAlgn="auto">
              <a:spcBef>
                <a:spcPts val="0"/>
              </a:spcBef>
              <a:spcAft>
                <a:spcPts val="0"/>
              </a:spcAft>
            </a:pPr>
            <a:r>
              <a:rPr lang="en-US" sz="1800" b="0" dirty="0">
                <a:solidFill>
                  <a:prstClr val="white"/>
                </a:solidFill>
                <a:latin typeface="Calibri"/>
                <a:cs typeface="Calibri" pitchFamily="34" charset="0"/>
              </a:rPr>
              <a:t>School (educational) </a:t>
            </a:r>
            <a:r>
              <a:rPr lang="en-US" sz="1800" b="0" dirty="0" smtClean="0">
                <a:solidFill>
                  <a:prstClr val="white"/>
                </a:solidFill>
                <a:latin typeface="Calibri"/>
                <a:cs typeface="Calibri" pitchFamily="34" charset="0"/>
              </a:rPr>
              <a:t>(0.7%)</a:t>
            </a:r>
            <a:endParaRPr lang="en-US" sz="1800" b="0" dirty="0">
              <a:solidFill>
                <a:prstClr val="white"/>
              </a:solidFill>
              <a:latin typeface="Calibri"/>
              <a:cs typeface="Calibri" pitchFamily="34" charset="0"/>
            </a:endParaRPr>
          </a:p>
        </p:txBody>
      </p:sp>
      <p:sp>
        <p:nvSpPr>
          <p:cNvPr id="24" name="Text Box 6"/>
          <p:cNvSpPr txBox="1">
            <a:spLocks noChangeArrowheads="1"/>
          </p:cNvSpPr>
          <p:nvPr/>
        </p:nvSpPr>
        <p:spPr bwMode="auto">
          <a:xfrm>
            <a:off x="4360467" y="1263627"/>
            <a:ext cx="3502941" cy="383074"/>
          </a:xfrm>
          <a:prstGeom prst="rect">
            <a:avLst/>
          </a:prstGeom>
          <a:noFill/>
          <a:ln w="9525">
            <a:noFill/>
            <a:miter lim="800000"/>
            <a:headEnd/>
            <a:tailEnd/>
          </a:ln>
        </p:spPr>
        <p:txBody>
          <a:bodyPr wrap="square">
            <a:spAutoFit/>
          </a:bodyPr>
          <a:lstStyle/>
          <a:p>
            <a:pPr algn="ctr" fontAlgn="auto">
              <a:spcBef>
                <a:spcPts val="0"/>
              </a:spcBef>
              <a:spcAft>
                <a:spcPts val="0"/>
              </a:spcAft>
            </a:pPr>
            <a:r>
              <a:rPr lang="en-US" sz="1800" b="0" dirty="0" smtClean="0">
                <a:solidFill>
                  <a:prstClr val="white"/>
                </a:solidFill>
                <a:latin typeface="Calibri"/>
                <a:cs typeface="Calibri" pitchFamily="34" charset="0"/>
              </a:rPr>
              <a:t>Employer/EAP (0.4%)</a:t>
            </a:r>
            <a:endParaRPr lang="en-US" sz="1800" b="0" dirty="0">
              <a:solidFill>
                <a:prstClr val="white"/>
              </a:solidFill>
              <a:latin typeface="Calibri"/>
              <a:cs typeface="Calibri" pitchFamily="34" charset="0"/>
            </a:endParaRPr>
          </a:p>
        </p:txBody>
      </p:sp>
      <p:sp>
        <p:nvSpPr>
          <p:cNvPr id="25" name="Line 12"/>
          <p:cNvSpPr>
            <a:spLocks noChangeShapeType="1"/>
          </p:cNvSpPr>
          <p:nvPr/>
        </p:nvSpPr>
        <p:spPr bwMode="auto">
          <a:xfrm flipH="1">
            <a:off x="4592688" y="1449662"/>
            <a:ext cx="461204" cy="216675"/>
          </a:xfrm>
          <a:prstGeom prst="line">
            <a:avLst/>
          </a:prstGeom>
          <a:noFill/>
          <a:ln w="28575">
            <a:solidFill>
              <a:schemeClr val="tx1"/>
            </a:solidFill>
            <a:round/>
            <a:headEnd/>
            <a:tailEnd type="triangle" w="med" len="lg"/>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endParaRPr lang="en-US" sz="1800" b="0" dirty="0">
              <a:solidFill>
                <a:prstClr val="white"/>
              </a:solidFill>
              <a:latin typeface="Calibri"/>
            </a:endParaRPr>
          </a:p>
        </p:txBody>
      </p:sp>
      <p:sp>
        <p:nvSpPr>
          <p:cNvPr id="26" name="Line 12"/>
          <p:cNvSpPr>
            <a:spLocks noChangeShapeType="1"/>
          </p:cNvSpPr>
          <p:nvPr/>
        </p:nvSpPr>
        <p:spPr bwMode="auto">
          <a:xfrm>
            <a:off x="3701242" y="1449661"/>
            <a:ext cx="756458" cy="252715"/>
          </a:xfrm>
          <a:prstGeom prst="line">
            <a:avLst/>
          </a:prstGeom>
          <a:noFill/>
          <a:ln w="28575">
            <a:solidFill>
              <a:schemeClr val="tx1"/>
            </a:solidFill>
            <a:round/>
            <a:headEnd/>
            <a:tailEnd type="triangle" w="med" len="lg"/>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endParaRPr lang="en-US" sz="1800" b="0" dirty="0">
              <a:solidFill>
                <a:prstClr val="white"/>
              </a:solidFill>
              <a:latin typeface="Calibri"/>
            </a:endParaRPr>
          </a:p>
        </p:txBody>
      </p:sp>
    </p:spTree>
    <p:extLst>
      <p:ext uri="{BB962C8B-B14F-4D97-AF65-F5344CB8AC3E}">
        <p14:creationId xmlns:p14="http://schemas.microsoft.com/office/powerpoint/2010/main" val="2650092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NADCP Conference - ONDCP Drugged Driving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06E58E48-1EA7-42C2-9611-4D04B6B3BD79}">
  <ds:schemaRefs>
    <ds:schemaRef ds:uri="ESRI.ArcGIS.Mapping.OfficeIntegration.PowerPointInfo"/>
  </ds:schemaRefs>
</ds:datastoreItem>
</file>

<file path=customXml/itemProps10.xml><?xml version="1.0" encoding="utf-8"?>
<ds:datastoreItem xmlns:ds="http://schemas.openxmlformats.org/officeDocument/2006/customXml" ds:itemID="{4B68A46F-4000-4429-9ED6-91827458618F}">
  <ds:schemaRefs>
    <ds:schemaRef ds:uri="ESRI.ArcGIS.Mapping.OfficeIntegration.PowerPointInfo"/>
  </ds:schemaRefs>
</ds:datastoreItem>
</file>

<file path=customXml/itemProps11.xml><?xml version="1.0" encoding="utf-8"?>
<ds:datastoreItem xmlns:ds="http://schemas.openxmlformats.org/officeDocument/2006/customXml" ds:itemID="{AACAC6BA-508A-4A4A-A94E-BA7A54A09EDD}">
  <ds:schemaRefs>
    <ds:schemaRef ds:uri="ESRI.ArcGIS.Mapping.OfficeIntegration.PowerPointInfo"/>
  </ds:schemaRefs>
</ds:datastoreItem>
</file>

<file path=customXml/itemProps12.xml><?xml version="1.0" encoding="utf-8"?>
<ds:datastoreItem xmlns:ds="http://schemas.openxmlformats.org/officeDocument/2006/customXml" ds:itemID="{E24F99E7-DF92-4D3E-9EBC-872C4AA824A0}">
  <ds:schemaRefs>
    <ds:schemaRef ds:uri="ESRI.ArcGIS.Mapping.OfficeIntegration.PowerPointInfo"/>
  </ds:schemaRefs>
</ds:datastoreItem>
</file>

<file path=customXml/itemProps13.xml><?xml version="1.0" encoding="utf-8"?>
<ds:datastoreItem xmlns:ds="http://schemas.openxmlformats.org/officeDocument/2006/customXml" ds:itemID="{51842E88-443F-40B9-AD9B-35CA3AB8BF1D}">
  <ds:schemaRefs>
    <ds:schemaRef ds:uri="ESRI.ArcGIS.Mapping.OfficeIntegration.PowerPointInfo"/>
  </ds:schemaRefs>
</ds:datastoreItem>
</file>

<file path=customXml/itemProps14.xml><?xml version="1.0" encoding="utf-8"?>
<ds:datastoreItem xmlns:ds="http://schemas.openxmlformats.org/officeDocument/2006/customXml" ds:itemID="{2F62E9CF-4666-46E8-A7DF-6CB68D95E52C}">
  <ds:schemaRefs>
    <ds:schemaRef ds:uri="ESRI.ArcGIS.Mapping.OfficeIntegration.PowerPointInfo"/>
  </ds:schemaRefs>
</ds:datastoreItem>
</file>

<file path=customXml/itemProps15.xml><?xml version="1.0" encoding="utf-8"?>
<ds:datastoreItem xmlns:ds="http://schemas.openxmlformats.org/officeDocument/2006/customXml" ds:itemID="{358F8502-A9E1-4B7F-85DB-CFE85C8FE26F}">
  <ds:schemaRefs>
    <ds:schemaRef ds:uri="ESRI.ArcGIS.Mapping.OfficeIntegration.PowerPointInfo"/>
  </ds:schemaRefs>
</ds:datastoreItem>
</file>

<file path=customXml/itemProps16.xml><?xml version="1.0" encoding="utf-8"?>
<ds:datastoreItem xmlns:ds="http://schemas.openxmlformats.org/officeDocument/2006/customXml" ds:itemID="{B3C9500D-BDFB-416C-AE79-6E3753704061}">
  <ds:schemaRefs>
    <ds:schemaRef ds:uri="ESRI.ArcGIS.Mapping.OfficeIntegration.PowerPointInfo"/>
  </ds:schemaRefs>
</ds:datastoreItem>
</file>

<file path=customXml/itemProps17.xml><?xml version="1.0" encoding="utf-8"?>
<ds:datastoreItem xmlns:ds="http://schemas.openxmlformats.org/officeDocument/2006/customXml" ds:itemID="{EAC98628-BFF5-4D0B-AC32-FB97EEB7C337}">
  <ds:schemaRefs>
    <ds:schemaRef ds:uri="ESRI.ArcGIS.Mapping.OfficeIntegration.PowerPointInfo"/>
  </ds:schemaRefs>
</ds:datastoreItem>
</file>

<file path=customXml/itemProps18.xml><?xml version="1.0" encoding="utf-8"?>
<ds:datastoreItem xmlns:ds="http://schemas.openxmlformats.org/officeDocument/2006/customXml" ds:itemID="{7379B6EC-D5D1-42BD-BF7B-784463EA4C5C}">
  <ds:schemaRefs>
    <ds:schemaRef ds:uri="ESRI.ArcGIS.Mapping.OfficeIntegration.PowerPointInfo"/>
  </ds:schemaRefs>
</ds:datastoreItem>
</file>

<file path=customXml/itemProps19.xml><?xml version="1.0" encoding="utf-8"?>
<ds:datastoreItem xmlns:ds="http://schemas.openxmlformats.org/officeDocument/2006/customXml" ds:itemID="{92A5AABB-5EBB-40EA-B7C0-2CA25C0E86D0}">
  <ds:schemaRefs>
    <ds:schemaRef ds:uri="ESRI.ArcGIS.Mapping.OfficeIntegration.PowerPointInfo"/>
  </ds:schemaRefs>
</ds:datastoreItem>
</file>

<file path=customXml/itemProps2.xml><?xml version="1.0" encoding="utf-8"?>
<ds:datastoreItem xmlns:ds="http://schemas.openxmlformats.org/officeDocument/2006/customXml" ds:itemID="{14E3C9CE-C225-4621-9B9A-154207AA9D8C}">
  <ds:schemaRefs>
    <ds:schemaRef ds:uri="ESRI.ArcGIS.Mapping.OfficeIntegration.PowerPointInfo"/>
  </ds:schemaRefs>
</ds:datastoreItem>
</file>

<file path=customXml/itemProps20.xml><?xml version="1.0" encoding="utf-8"?>
<ds:datastoreItem xmlns:ds="http://schemas.openxmlformats.org/officeDocument/2006/customXml" ds:itemID="{01EEB67D-FAD4-40E7-AC2C-A51404E1CF6D}">
  <ds:schemaRefs>
    <ds:schemaRef ds:uri="ESRI.ArcGIS.Mapping.OfficeIntegration.PowerPointInfo"/>
  </ds:schemaRefs>
</ds:datastoreItem>
</file>

<file path=customXml/itemProps21.xml><?xml version="1.0" encoding="utf-8"?>
<ds:datastoreItem xmlns:ds="http://schemas.openxmlformats.org/officeDocument/2006/customXml" ds:itemID="{A35CB3C5-7196-40A7-9648-EE4CF23B2E78}">
  <ds:schemaRefs>
    <ds:schemaRef ds:uri="ESRI.ArcGIS.Mapping.OfficeIntegration.PowerPointInfo"/>
  </ds:schemaRefs>
</ds:datastoreItem>
</file>

<file path=customXml/itemProps22.xml><?xml version="1.0" encoding="utf-8"?>
<ds:datastoreItem xmlns:ds="http://schemas.openxmlformats.org/officeDocument/2006/customXml" ds:itemID="{18FCAC92-4787-41A2-A00D-81EE8CE2AB8C}">
  <ds:schemaRefs>
    <ds:schemaRef ds:uri="ESRI.ArcGIS.Mapping.OfficeIntegration.PowerPointInfo"/>
  </ds:schemaRefs>
</ds:datastoreItem>
</file>

<file path=customXml/itemProps23.xml><?xml version="1.0" encoding="utf-8"?>
<ds:datastoreItem xmlns:ds="http://schemas.openxmlformats.org/officeDocument/2006/customXml" ds:itemID="{4717ECBD-7FC1-42A1-8763-1AE655F07BBE}">
  <ds:schemaRefs>
    <ds:schemaRef ds:uri="ESRI.ArcGIS.Mapping.OfficeIntegration.PowerPointInfo"/>
  </ds:schemaRefs>
</ds:datastoreItem>
</file>

<file path=customXml/itemProps24.xml><?xml version="1.0" encoding="utf-8"?>
<ds:datastoreItem xmlns:ds="http://schemas.openxmlformats.org/officeDocument/2006/customXml" ds:itemID="{4D68BD4F-BF0A-4FC8-AD3D-D94E91610618}">
  <ds:schemaRefs>
    <ds:schemaRef ds:uri="ESRI.ArcGIS.Mapping.OfficeIntegration.PowerPointInfo"/>
  </ds:schemaRefs>
</ds:datastoreItem>
</file>

<file path=customXml/itemProps3.xml><?xml version="1.0" encoding="utf-8"?>
<ds:datastoreItem xmlns:ds="http://schemas.openxmlformats.org/officeDocument/2006/customXml" ds:itemID="{44C32ED4-26E5-477E-B0FB-AE0160CF6068}">
  <ds:schemaRefs>
    <ds:schemaRef ds:uri="ESRI.ArcGIS.Mapping.OfficeIntegration.PowerPointInfo"/>
  </ds:schemaRefs>
</ds:datastoreItem>
</file>

<file path=customXml/itemProps4.xml><?xml version="1.0" encoding="utf-8"?>
<ds:datastoreItem xmlns:ds="http://schemas.openxmlformats.org/officeDocument/2006/customXml" ds:itemID="{72B56196-7813-46A7-8717-789FE326BF22}">
  <ds:schemaRefs>
    <ds:schemaRef ds:uri="ESRI.ArcGIS.Mapping.OfficeIntegration.PowerPointInfo"/>
  </ds:schemaRefs>
</ds:datastoreItem>
</file>

<file path=customXml/itemProps5.xml><?xml version="1.0" encoding="utf-8"?>
<ds:datastoreItem xmlns:ds="http://schemas.openxmlformats.org/officeDocument/2006/customXml" ds:itemID="{96718335-7951-487C-9E6C-973994E13847}">
  <ds:schemaRefs>
    <ds:schemaRef ds:uri="ESRI.ArcGIS.Mapping.OfficeIntegration.PowerPointInfo"/>
  </ds:schemaRefs>
</ds:datastoreItem>
</file>

<file path=customXml/itemProps6.xml><?xml version="1.0" encoding="utf-8"?>
<ds:datastoreItem xmlns:ds="http://schemas.openxmlformats.org/officeDocument/2006/customXml" ds:itemID="{026684F5-74AD-4FB1-927D-8E3FA7F73799}">
  <ds:schemaRefs>
    <ds:schemaRef ds:uri="ESRI.ArcGIS.Mapping.OfficeIntegration.PowerPointInfo"/>
  </ds:schemaRefs>
</ds:datastoreItem>
</file>

<file path=customXml/itemProps7.xml><?xml version="1.0" encoding="utf-8"?>
<ds:datastoreItem xmlns:ds="http://schemas.openxmlformats.org/officeDocument/2006/customXml" ds:itemID="{3FEF63B0-8211-441D-BBDE-BABDD9508205}">
  <ds:schemaRefs>
    <ds:schemaRef ds:uri="ESRI.ArcGIS.Mapping.OfficeIntegration.PowerPointInfo"/>
  </ds:schemaRefs>
</ds:datastoreItem>
</file>

<file path=customXml/itemProps8.xml><?xml version="1.0" encoding="utf-8"?>
<ds:datastoreItem xmlns:ds="http://schemas.openxmlformats.org/officeDocument/2006/customXml" ds:itemID="{EFFD7818-5334-4B56-A67D-AA447F9EF2B8}">
  <ds:schemaRefs>
    <ds:schemaRef ds:uri="ESRI.ArcGIS.Mapping.OfficeIntegration.PowerPointInfo"/>
  </ds:schemaRefs>
</ds:datastoreItem>
</file>

<file path=customXml/itemProps9.xml><?xml version="1.0" encoding="utf-8"?>
<ds:datastoreItem xmlns:ds="http://schemas.openxmlformats.org/officeDocument/2006/customXml" ds:itemID="{0FF03CE4-FF54-4E8B-B58E-256098379B0A}">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30722</TotalTime>
  <Words>879</Words>
  <Application>Microsoft Office PowerPoint</Application>
  <PresentationFormat>On-screen Show (4:3)</PresentationFormat>
  <Paragraphs>88</Paragraphs>
  <Slides>12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Monotype Sorts</vt:lpstr>
      <vt:lpstr>Wingdings</vt:lpstr>
      <vt:lpstr>NADCP Conference - ONDCP Drugged Driving Presentation</vt:lpstr>
      <vt:lpstr>6th Annual Residential Substance Abuse Treatment Conference</vt:lpstr>
      <vt:lpstr>PowerPoint Presentation</vt:lpstr>
      <vt:lpstr>Need/Receipt of Drug Treatment at a Specialty Facility Among Persons Aged 12 or Older: 2015</vt:lpstr>
      <vt:lpstr>Pathways to Treatment</vt:lpstr>
      <vt:lpstr>Workforce Challenges</vt:lpstr>
      <vt:lpstr>The Power of Recovery</vt:lpstr>
      <vt:lpstr>Opioid and Drug Abuse Listening Session Cabinet Room, The White House March 29, 2017</vt:lpstr>
      <vt:lpstr>Treatment in Criminal Justice System</vt:lpstr>
      <vt:lpstr>Treatment Referral Source for All Admissions: 2014 </vt:lpstr>
      <vt:lpstr>Medication-Assisted Treatment Is Effective</vt:lpstr>
      <vt:lpstr>PowerPoint Presentation</vt:lpstr>
      <vt:lpstr>Follow ONDCP on Twitter</vt:lpstr>
    </vt:vector>
  </TitlesOfParts>
  <Company>EOP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Caces, Fe</dc:creator>
  <cp:lastModifiedBy>Barriger, Alex M. EOP/ONDCP</cp:lastModifiedBy>
  <cp:revision>538</cp:revision>
  <cp:lastPrinted>2017-04-17T20:24:25Z</cp:lastPrinted>
  <dcterms:created xsi:type="dcterms:W3CDTF">2014-07-11T12:12:56Z</dcterms:created>
  <dcterms:modified xsi:type="dcterms:W3CDTF">2017-07-31T22:52:10Z</dcterms:modified>
</cp:coreProperties>
</file>