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415" r:id="rId3"/>
    <p:sldId id="405" r:id="rId4"/>
    <p:sldId id="416" r:id="rId5"/>
    <p:sldId id="417" r:id="rId6"/>
    <p:sldId id="456" r:id="rId7"/>
    <p:sldId id="432" r:id="rId8"/>
    <p:sldId id="443" r:id="rId9"/>
    <p:sldId id="453" r:id="rId10"/>
    <p:sldId id="444" r:id="rId11"/>
    <p:sldId id="451" r:id="rId12"/>
    <p:sldId id="428" r:id="rId13"/>
    <p:sldId id="430" r:id="rId14"/>
    <p:sldId id="429" r:id="rId15"/>
    <p:sldId id="409" r:id="rId16"/>
    <p:sldId id="457" r:id="rId17"/>
    <p:sldId id="407" r:id="rId18"/>
    <p:sldId id="439" r:id="rId19"/>
    <p:sldId id="455" r:id="rId20"/>
    <p:sldId id="454" r:id="rId21"/>
    <p:sldId id="441" r:id="rId22"/>
    <p:sldId id="399" r:id="rId23"/>
    <p:sldId id="459" r:id="rId24"/>
    <p:sldId id="458" r:id="rId25"/>
    <p:sldId id="438" r:id="rId26"/>
    <p:sldId id="422"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1885" autoAdjust="0"/>
  </p:normalViewPr>
  <p:slideViewPr>
    <p:cSldViewPr>
      <p:cViewPr varScale="1">
        <p:scale>
          <a:sx n="78" d="100"/>
          <a:sy n="78" d="100"/>
        </p:scale>
        <p:origin x="-1027" y="-77"/>
      </p:cViewPr>
      <p:guideLst>
        <p:guide orient="horz" pos="2160"/>
        <p:guide pos="2880"/>
      </p:guideLst>
    </p:cSldViewPr>
  </p:slideViewPr>
  <p:notesTextViewPr>
    <p:cViewPr>
      <p:scale>
        <a:sx n="50" d="100"/>
        <a:sy n="50" d="100"/>
      </p:scale>
      <p:origin x="0" y="0"/>
    </p:cViewPr>
  </p:notesTextViewPr>
  <p:sorterViewPr>
    <p:cViewPr>
      <p:scale>
        <a:sx n="100" d="100"/>
        <a:sy n="100" d="100"/>
      </p:scale>
      <p:origin x="0" y="0"/>
    </p:cViewPr>
  </p:sorterViewPr>
  <p:notesViewPr>
    <p:cSldViewPr>
      <p:cViewPr>
        <p:scale>
          <a:sx n="100" d="100"/>
          <a:sy n="100" d="100"/>
        </p:scale>
        <p:origin x="-354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E132B-0414-4C0C-AD25-F5CB41FB5D3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F356E1B-0D1A-4E7D-8BAE-1724527D421F}">
      <dgm:prSet phldrT="[Text]"/>
      <dgm:spPr/>
      <dgm:t>
        <a:bodyPr/>
        <a:lstStyle/>
        <a:p>
          <a:r>
            <a:rPr lang="en-US" dirty="0" smtClean="0"/>
            <a:t>RSAT </a:t>
          </a:r>
        </a:p>
        <a:p>
          <a:r>
            <a:rPr lang="en-US" dirty="0" smtClean="0"/>
            <a:t>Client</a:t>
          </a:r>
          <a:endParaRPr lang="en-US" dirty="0"/>
        </a:p>
      </dgm:t>
    </dgm:pt>
    <dgm:pt modelId="{DA6493BA-87C9-4801-B9A7-5F2F78B755C9}" type="parTrans" cxnId="{8CD9AE4F-1B3C-41B9-8336-B30CA41AB3FA}">
      <dgm:prSet/>
      <dgm:spPr/>
      <dgm:t>
        <a:bodyPr/>
        <a:lstStyle/>
        <a:p>
          <a:endParaRPr lang="en-US"/>
        </a:p>
      </dgm:t>
    </dgm:pt>
    <dgm:pt modelId="{23E55D78-C868-46BE-803E-AE0E2A106791}" type="sibTrans" cxnId="{8CD9AE4F-1B3C-41B9-8336-B30CA41AB3FA}">
      <dgm:prSet/>
      <dgm:spPr/>
      <dgm:t>
        <a:bodyPr/>
        <a:lstStyle/>
        <a:p>
          <a:endParaRPr lang="en-US"/>
        </a:p>
      </dgm:t>
    </dgm:pt>
    <dgm:pt modelId="{743C4B35-5B2A-449E-BC3A-B177FF5A6D3A}">
      <dgm:prSet phldrT="[Text]"/>
      <dgm:spPr/>
      <dgm:t>
        <a:bodyPr/>
        <a:lstStyle/>
        <a:p>
          <a:r>
            <a:rPr lang="en-US" b="1" dirty="0" smtClean="0"/>
            <a:t>Chronic Medical Conditions</a:t>
          </a:r>
          <a:endParaRPr lang="en-US" b="1" dirty="0"/>
        </a:p>
      </dgm:t>
    </dgm:pt>
    <dgm:pt modelId="{F96E03DA-D1D3-4E1A-8A75-3AADF7DD1281}" type="parTrans" cxnId="{B60B0DB8-7420-4CD9-B570-B8C243DD25B8}">
      <dgm:prSet/>
      <dgm:spPr/>
      <dgm:t>
        <a:bodyPr/>
        <a:lstStyle/>
        <a:p>
          <a:endParaRPr lang="en-US"/>
        </a:p>
      </dgm:t>
    </dgm:pt>
    <dgm:pt modelId="{3B0DB1D4-1B6B-441A-A58F-44F2B4C53A77}" type="sibTrans" cxnId="{B60B0DB8-7420-4CD9-B570-B8C243DD25B8}">
      <dgm:prSet/>
      <dgm:spPr/>
      <dgm:t>
        <a:bodyPr/>
        <a:lstStyle/>
        <a:p>
          <a:endParaRPr lang="en-US"/>
        </a:p>
      </dgm:t>
    </dgm:pt>
    <dgm:pt modelId="{27F0351D-3AEF-468A-A590-1F416502130A}">
      <dgm:prSet phldrT="[Text]"/>
      <dgm:spPr/>
      <dgm:t>
        <a:bodyPr/>
        <a:lstStyle/>
        <a:p>
          <a:r>
            <a:rPr lang="en-US" b="1" dirty="0" smtClean="0"/>
            <a:t>Addiction Treatment</a:t>
          </a:r>
          <a:endParaRPr lang="en-US" b="1" dirty="0"/>
        </a:p>
      </dgm:t>
    </dgm:pt>
    <dgm:pt modelId="{1F14A0BE-2B65-418F-9E25-E22F1281D0F5}" type="parTrans" cxnId="{CD0B61EF-BC16-45FA-BD4E-664D63189A30}">
      <dgm:prSet/>
      <dgm:spPr/>
      <dgm:t>
        <a:bodyPr/>
        <a:lstStyle/>
        <a:p>
          <a:endParaRPr lang="en-US"/>
        </a:p>
      </dgm:t>
    </dgm:pt>
    <dgm:pt modelId="{82D805DF-B660-4D0A-94F1-C6A2AE5A7696}" type="sibTrans" cxnId="{CD0B61EF-BC16-45FA-BD4E-664D63189A30}">
      <dgm:prSet/>
      <dgm:spPr/>
      <dgm:t>
        <a:bodyPr/>
        <a:lstStyle/>
        <a:p>
          <a:endParaRPr lang="en-US"/>
        </a:p>
      </dgm:t>
    </dgm:pt>
    <dgm:pt modelId="{918DCDA3-4F0B-4C84-B1CD-895041B27361}">
      <dgm:prSet phldrT="[Text]"/>
      <dgm:spPr/>
      <dgm:t>
        <a:bodyPr/>
        <a:lstStyle/>
        <a:p>
          <a:r>
            <a:rPr lang="en-US" b="1" dirty="0" smtClean="0"/>
            <a:t>Case Management</a:t>
          </a:r>
          <a:endParaRPr lang="en-US" b="1" dirty="0"/>
        </a:p>
      </dgm:t>
    </dgm:pt>
    <dgm:pt modelId="{82ACC227-0670-4BEA-8A49-9E764144479C}" type="parTrans" cxnId="{26DA39BC-9811-495A-A473-C2A6A0972087}">
      <dgm:prSet/>
      <dgm:spPr/>
      <dgm:t>
        <a:bodyPr/>
        <a:lstStyle/>
        <a:p>
          <a:endParaRPr lang="en-US"/>
        </a:p>
      </dgm:t>
    </dgm:pt>
    <dgm:pt modelId="{DAD3D879-A6C4-41BF-91BC-476D1A2DF878}" type="sibTrans" cxnId="{26DA39BC-9811-495A-A473-C2A6A0972087}">
      <dgm:prSet/>
      <dgm:spPr/>
      <dgm:t>
        <a:bodyPr/>
        <a:lstStyle/>
        <a:p>
          <a:endParaRPr lang="en-US"/>
        </a:p>
      </dgm:t>
    </dgm:pt>
    <dgm:pt modelId="{025E7C06-40B6-45D0-8D93-9FBB9FEC0BF2}">
      <dgm:prSet phldrT="[Text]"/>
      <dgm:spPr/>
      <dgm:t>
        <a:bodyPr/>
        <a:lstStyle/>
        <a:p>
          <a:endParaRPr lang="en-US"/>
        </a:p>
      </dgm:t>
    </dgm:pt>
    <dgm:pt modelId="{4054737E-4393-404B-9B64-7DCD1AEB916D}" type="parTrans" cxnId="{236E50DF-3EA4-4A81-B27A-6FE2F0FFED28}">
      <dgm:prSet/>
      <dgm:spPr/>
      <dgm:t>
        <a:bodyPr/>
        <a:lstStyle/>
        <a:p>
          <a:endParaRPr lang="en-US"/>
        </a:p>
      </dgm:t>
    </dgm:pt>
    <dgm:pt modelId="{CB3A89AB-9709-4E78-AE90-B3C32819E529}" type="sibTrans" cxnId="{236E50DF-3EA4-4A81-B27A-6FE2F0FFED28}">
      <dgm:prSet/>
      <dgm:spPr/>
      <dgm:t>
        <a:bodyPr/>
        <a:lstStyle/>
        <a:p>
          <a:endParaRPr lang="en-US"/>
        </a:p>
      </dgm:t>
    </dgm:pt>
    <dgm:pt modelId="{CF535E0C-3846-4425-B4E1-97E7B9F7EC91}">
      <dgm:prSet phldrT="[Text]"/>
      <dgm:spPr/>
      <dgm:t>
        <a:bodyPr/>
        <a:lstStyle/>
        <a:p>
          <a:r>
            <a:rPr lang="en-US" b="1" dirty="0" smtClean="0"/>
            <a:t>Mental Health Treatment</a:t>
          </a:r>
          <a:endParaRPr lang="en-US" b="1" dirty="0"/>
        </a:p>
      </dgm:t>
    </dgm:pt>
    <dgm:pt modelId="{184FA36B-5F31-4577-8330-CD04AD8E79F8}" type="parTrans" cxnId="{54F2E523-849C-4B4A-9443-895C8DD2A573}">
      <dgm:prSet/>
      <dgm:spPr/>
      <dgm:t>
        <a:bodyPr/>
        <a:lstStyle/>
        <a:p>
          <a:endParaRPr lang="en-US"/>
        </a:p>
      </dgm:t>
    </dgm:pt>
    <dgm:pt modelId="{43F1557D-DA83-4B19-9BCC-7660EDF89D0F}" type="sibTrans" cxnId="{54F2E523-849C-4B4A-9443-895C8DD2A573}">
      <dgm:prSet/>
      <dgm:spPr/>
      <dgm:t>
        <a:bodyPr/>
        <a:lstStyle/>
        <a:p>
          <a:endParaRPr lang="en-US"/>
        </a:p>
      </dgm:t>
    </dgm:pt>
    <dgm:pt modelId="{57EC419E-353A-4F2A-B247-923E6530079E}">
      <dgm:prSet phldrT="[Text]"/>
      <dgm:spPr/>
      <dgm:t>
        <a:bodyPr/>
        <a:lstStyle/>
        <a:p>
          <a:r>
            <a:rPr lang="en-US" b="1" dirty="0" smtClean="0"/>
            <a:t>Cognitive-Behavioral Treatment</a:t>
          </a:r>
          <a:endParaRPr lang="en-US" b="1" dirty="0"/>
        </a:p>
      </dgm:t>
    </dgm:pt>
    <dgm:pt modelId="{900746DB-DB20-4485-9C11-21F6964ECEB0}" type="parTrans" cxnId="{1E84030C-7030-4EE8-BB15-A85966B63072}">
      <dgm:prSet/>
      <dgm:spPr/>
      <dgm:t>
        <a:bodyPr/>
        <a:lstStyle/>
        <a:p>
          <a:endParaRPr lang="en-US"/>
        </a:p>
      </dgm:t>
    </dgm:pt>
    <dgm:pt modelId="{9A0F6950-E454-471D-A70C-473656000FDB}" type="sibTrans" cxnId="{1E84030C-7030-4EE8-BB15-A85966B63072}">
      <dgm:prSet/>
      <dgm:spPr/>
      <dgm:t>
        <a:bodyPr/>
        <a:lstStyle/>
        <a:p>
          <a:endParaRPr lang="en-US"/>
        </a:p>
      </dgm:t>
    </dgm:pt>
    <dgm:pt modelId="{5BE8ED8D-12E7-4759-9F2F-2A18A6BD9396}">
      <dgm:prSet phldrT="[Text]"/>
      <dgm:spPr/>
      <dgm:t>
        <a:bodyPr/>
        <a:lstStyle/>
        <a:p>
          <a:r>
            <a:rPr lang="en-US" b="1" dirty="0" smtClean="0"/>
            <a:t>Social Skills Training</a:t>
          </a:r>
          <a:endParaRPr lang="en-US" b="1" dirty="0"/>
        </a:p>
      </dgm:t>
    </dgm:pt>
    <dgm:pt modelId="{CDAAFE8D-B5B6-4FB3-A792-135221B60A54}" type="parTrans" cxnId="{B21710F1-5286-4F23-84D9-B14EF342D590}">
      <dgm:prSet/>
      <dgm:spPr/>
      <dgm:t>
        <a:bodyPr/>
        <a:lstStyle/>
        <a:p>
          <a:endParaRPr lang="en-US"/>
        </a:p>
      </dgm:t>
    </dgm:pt>
    <dgm:pt modelId="{22B729A7-80F3-4F6F-BD0D-1A2FA928D436}" type="sibTrans" cxnId="{B21710F1-5286-4F23-84D9-B14EF342D590}">
      <dgm:prSet/>
      <dgm:spPr/>
      <dgm:t>
        <a:bodyPr/>
        <a:lstStyle/>
        <a:p>
          <a:endParaRPr lang="en-US"/>
        </a:p>
      </dgm:t>
    </dgm:pt>
    <dgm:pt modelId="{F4C89BA6-9F59-44EB-BFC2-65643A72DC48}">
      <dgm:prSet phldrT="[Text]"/>
      <dgm:spPr/>
      <dgm:t>
        <a:bodyPr/>
        <a:lstStyle/>
        <a:p>
          <a:r>
            <a:rPr lang="en-US" b="1" dirty="0" smtClean="0"/>
            <a:t>Housing</a:t>
          </a:r>
          <a:endParaRPr lang="en-US" b="1" dirty="0"/>
        </a:p>
      </dgm:t>
    </dgm:pt>
    <dgm:pt modelId="{607F7436-025C-4364-8516-6771229D9676}" type="parTrans" cxnId="{325DEB21-A9D4-441C-B7BA-4ABB8671B9CF}">
      <dgm:prSet/>
      <dgm:spPr/>
      <dgm:t>
        <a:bodyPr/>
        <a:lstStyle/>
        <a:p>
          <a:endParaRPr lang="en-US"/>
        </a:p>
      </dgm:t>
    </dgm:pt>
    <dgm:pt modelId="{14056541-F975-42B4-B8E6-33132B4D2AB8}" type="sibTrans" cxnId="{325DEB21-A9D4-441C-B7BA-4ABB8671B9CF}">
      <dgm:prSet/>
      <dgm:spPr/>
      <dgm:t>
        <a:bodyPr/>
        <a:lstStyle/>
        <a:p>
          <a:endParaRPr lang="en-US"/>
        </a:p>
      </dgm:t>
    </dgm:pt>
    <dgm:pt modelId="{5B366EBA-34B3-4CBA-AAF8-51E4FABEAB2B}">
      <dgm:prSet phldrT="[Text]"/>
      <dgm:spPr/>
      <dgm:t>
        <a:bodyPr/>
        <a:lstStyle/>
        <a:p>
          <a:r>
            <a:rPr lang="en-US" b="1" dirty="0" smtClean="0"/>
            <a:t>Re-Entry Support</a:t>
          </a:r>
          <a:endParaRPr lang="en-US" b="1" dirty="0"/>
        </a:p>
      </dgm:t>
    </dgm:pt>
    <dgm:pt modelId="{0CB15C1D-AF40-45D3-A60A-EA12E1FD31D1}" type="parTrans" cxnId="{6DE632A5-B7B9-4EDE-8C62-8164292A2F01}">
      <dgm:prSet/>
      <dgm:spPr/>
      <dgm:t>
        <a:bodyPr/>
        <a:lstStyle/>
        <a:p>
          <a:endParaRPr lang="en-US"/>
        </a:p>
      </dgm:t>
    </dgm:pt>
    <dgm:pt modelId="{47ED1B84-1758-47E0-BAEB-4E38EFFF34D4}" type="sibTrans" cxnId="{6DE632A5-B7B9-4EDE-8C62-8164292A2F01}">
      <dgm:prSet/>
      <dgm:spPr/>
      <dgm:t>
        <a:bodyPr/>
        <a:lstStyle/>
        <a:p>
          <a:endParaRPr lang="en-US"/>
        </a:p>
      </dgm:t>
    </dgm:pt>
    <dgm:pt modelId="{7619D351-2123-4A1E-B2DC-E0F81790702E}" type="pres">
      <dgm:prSet presAssocID="{CBFE132B-0414-4C0C-AD25-F5CB41FB5D33}" presName="cycle" presStyleCnt="0">
        <dgm:presLayoutVars>
          <dgm:chMax val="1"/>
          <dgm:dir/>
          <dgm:animLvl val="ctr"/>
          <dgm:resizeHandles val="exact"/>
        </dgm:presLayoutVars>
      </dgm:prSet>
      <dgm:spPr/>
      <dgm:t>
        <a:bodyPr/>
        <a:lstStyle/>
        <a:p>
          <a:endParaRPr lang="en-US"/>
        </a:p>
      </dgm:t>
    </dgm:pt>
    <dgm:pt modelId="{A75DCFD3-532E-4063-AF02-835BD2B3267D}" type="pres">
      <dgm:prSet presAssocID="{EF356E1B-0D1A-4E7D-8BAE-1724527D421F}" presName="centerShape" presStyleLbl="node0" presStyleIdx="0" presStyleCnt="1" custLinFactNeighborY="-12250"/>
      <dgm:spPr/>
      <dgm:t>
        <a:bodyPr/>
        <a:lstStyle/>
        <a:p>
          <a:endParaRPr lang="en-US"/>
        </a:p>
      </dgm:t>
    </dgm:pt>
    <dgm:pt modelId="{FF17D5A3-8054-4BE1-86BC-9EEDCAAE5777}" type="pres">
      <dgm:prSet presAssocID="{F96E03DA-D1D3-4E1A-8A75-3AADF7DD1281}" presName="parTrans" presStyleLbl="bgSibTrans2D1" presStyleIdx="0" presStyleCnt="8" custScaleX="51002" custLinFactNeighborX="25492" custLinFactNeighborY="8348"/>
      <dgm:spPr/>
      <dgm:t>
        <a:bodyPr/>
        <a:lstStyle/>
        <a:p>
          <a:endParaRPr lang="en-US"/>
        </a:p>
      </dgm:t>
    </dgm:pt>
    <dgm:pt modelId="{D0B94A01-3503-4DBB-8675-0D0C8AD93FC9}" type="pres">
      <dgm:prSet presAssocID="{743C4B35-5B2A-449E-BC3A-B177FF5A6D3A}" presName="node" presStyleLbl="node1" presStyleIdx="0" presStyleCnt="8" custScaleX="148893" custScaleY="143177" custRadScaleRad="91875" custRadScaleInc="-32772">
        <dgm:presLayoutVars>
          <dgm:bulletEnabled val="1"/>
        </dgm:presLayoutVars>
      </dgm:prSet>
      <dgm:spPr/>
      <dgm:t>
        <a:bodyPr/>
        <a:lstStyle/>
        <a:p>
          <a:endParaRPr lang="en-US"/>
        </a:p>
      </dgm:t>
    </dgm:pt>
    <dgm:pt modelId="{F5E17CB7-016D-46E7-84E0-393E2E2DBE90}" type="pres">
      <dgm:prSet presAssocID="{1F14A0BE-2B65-418F-9E25-E22F1281D0F5}" presName="parTrans" presStyleLbl="bgSibTrans2D1" presStyleIdx="1" presStyleCnt="8" custScaleX="51326" custLinFactNeighborX="23994" custLinFactNeighborY="15566"/>
      <dgm:spPr/>
      <dgm:t>
        <a:bodyPr/>
        <a:lstStyle/>
        <a:p>
          <a:endParaRPr lang="en-US"/>
        </a:p>
      </dgm:t>
    </dgm:pt>
    <dgm:pt modelId="{2668EACE-F4F1-4B38-8476-51E4267164C3}" type="pres">
      <dgm:prSet presAssocID="{27F0351D-3AEF-468A-A590-1F416502130A}" presName="node" presStyleLbl="node1" presStyleIdx="1" presStyleCnt="8" custScaleX="148893" custScaleY="143177" custRadScaleRad="100489" custRadScaleInc="-3423">
        <dgm:presLayoutVars>
          <dgm:bulletEnabled val="1"/>
        </dgm:presLayoutVars>
      </dgm:prSet>
      <dgm:spPr/>
      <dgm:t>
        <a:bodyPr/>
        <a:lstStyle/>
        <a:p>
          <a:endParaRPr lang="en-US"/>
        </a:p>
      </dgm:t>
    </dgm:pt>
    <dgm:pt modelId="{BF85F24C-9B76-4C2B-9683-732F64BD3838}" type="pres">
      <dgm:prSet presAssocID="{82ACC227-0670-4BEA-8A49-9E764144479C}" presName="parTrans" presStyleLbl="bgSibTrans2D1" presStyleIdx="2" presStyleCnt="8" custScaleX="48511" custLinFactNeighborX="18274" custLinFactNeighborY="82197"/>
      <dgm:spPr/>
      <dgm:t>
        <a:bodyPr/>
        <a:lstStyle/>
        <a:p>
          <a:endParaRPr lang="en-US"/>
        </a:p>
      </dgm:t>
    </dgm:pt>
    <dgm:pt modelId="{CC0FC399-0C6A-44B2-AC7C-3FDA0FE37518}" type="pres">
      <dgm:prSet presAssocID="{918DCDA3-4F0B-4C84-B1CD-895041B27361}" presName="node" presStyleLbl="node1" presStyleIdx="2" presStyleCnt="8" custScaleX="148893" custScaleY="143177" custRadScaleRad="125308" custRadScaleInc="-27275">
        <dgm:presLayoutVars>
          <dgm:bulletEnabled val="1"/>
        </dgm:presLayoutVars>
      </dgm:prSet>
      <dgm:spPr/>
      <dgm:t>
        <a:bodyPr/>
        <a:lstStyle/>
        <a:p>
          <a:endParaRPr lang="en-US"/>
        </a:p>
      </dgm:t>
    </dgm:pt>
    <dgm:pt modelId="{6FA3E387-7616-4C41-B50E-1BDBA2E52D08}" type="pres">
      <dgm:prSet presAssocID="{184FA36B-5F31-4577-8330-CD04AD8E79F8}" presName="parTrans" presStyleLbl="bgSibTrans2D1" presStyleIdx="3" presStyleCnt="8" custScaleX="50966" custLinFactNeighborX="5511" custLinFactNeighborY="97956"/>
      <dgm:spPr/>
      <dgm:t>
        <a:bodyPr/>
        <a:lstStyle/>
        <a:p>
          <a:endParaRPr lang="en-US"/>
        </a:p>
      </dgm:t>
    </dgm:pt>
    <dgm:pt modelId="{D427F499-B6C7-46DB-B3F3-5F0954AF8DDB}" type="pres">
      <dgm:prSet presAssocID="{CF535E0C-3846-4425-B4E1-97E7B9F7EC91}" presName="node" presStyleLbl="node1" presStyleIdx="3" presStyleCnt="8" custScaleX="148893" custScaleY="143177" custRadScaleRad="104288" custRadScaleInc="-7924">
        <dgm:presLayoutVars>
          <dgm:bulletEnabled val="1"/>
        </dgm:presLayoutVars>
      </dgm:prSet>
      <dgm:spPr/>
      <dgm:t>
        <a:bodyPr/>
        <a:lstStyle/>
        <a:p>
          <a:endParaRPr lang="en-US"/>
        </a:p>
      </dgm:t>
    </dgm:pt>
    <dgm:pt modelId="{3C6ECA8A-931B-4F2C-AD6A-B259D4B6C2CA}" type="pres">
      <dgm:prSet presAssocID="{900746DB-DB20-4485-9C11-21F6964ECEB0}" presName="parTrans" presStyleLbl="bgSibTrans2D1" presStyleIdx="4" presStyleCnt="8" custScaleX="50966" custLinFactY="470" custLinFactNeighborX="-8850" custLinFactNeighborY="100000"/>
      <dgm:spPr/>
      <dgm:t>
        <a:bodyPr/>
        <a:lstStyle/>
        <a:p>
          <a:endParaRPr lang="en-US"/>
        </a:p>
      </dgm:t>
    </dgm:pt>
    <dgm:pt modelId="{FFB31616-300C-457C-8711-301D669A700F}" type="pres">
      <dgm:prSet presAssocID="{57EC419E-353A-4F2A-B247-923E6530079E}" presName="node" presStyleLbl="node1" presStyleIdx="4" presStyleCnt="8" custScaleX="148893" custScaleY="143177" custRadScaleRad="106246" custRadScaleInc="23960">
        <dgm:presLayoutVars>
          <dgm:bulletEnabled val="1"/>
        </dgm:presLayoutVars>
      </dgm:prSet>
      <dgm:spPr/>
      <dgm:t>
        <a:bodyPr/>
        <a:lstStyle/>
        <a:p>
          <a:endParaRPr lang="en-US"/>
        </a:p>
      </dgm:t>
    </dgm:pt>
    <dgm:pt modelId="{662C48AC-2E3F-4EE7-9129-B5AB79A6BEFF}" type="pres">
      <dgm:prSet presAssocID="{CDAAFE8D-B5B6-4FB3-A792-135221B60A54}" presName="parTrans" presStyleLbl="bgSibTrans2D1" presStyleIdx="5" presStyleCnt="8" custScaleX="50966" custLinFactNeighborX="-16925" custLinFactNeighborY="65964"/>
      <dgm:spPr/>
      <dgm:t>
        <a:bodyPr/>
        <a:lstStyle/>
        <a:p>
          <a:endParaRPr lang="en-US"/>
        </a:p>
      </dgm:t>
    </dgm:pt>
    <dgm:pt modelId="{FCA5EF2F-83BE-4CC2-B531-D66D6E6E451F}" type="pres">
      <dgm:prSet presAssocID="{5BE8ED8D-12E7-4759-9F2F-2A18A6BD9396}" presName="node" presStyleLbl="node1" presStyleIdx="5" presStyleCnt="8" custScaleX="148893" custScaleY="143177" custRadScaleRad="126286" custRadScaleInc="29258">
        <dgm:presLayoutVars>
          <dgm:bulletEnabled val="1"/>
        </dgm:presLayoutVars>
      </dgm:prSet>
      <dgm:spPr/>
      <dgm:t>
        <a:bodyPr/>
        <a:lstStyle/>
        <a:p>
          <a:endParaRPr lang="en-US"/>
        </a:p>
      </dgm:t>
    </dgm:pt>
    <dgm:pt modelId="{966E8F71-A466-41E7-87C4-A4D342E18A45}" type="pres">
      <dgm:prSet presAssocID="{607F7436-025C-4364-8516-6771229D9676}" presName="parTrans" presStyleLbl="bgSibTrans2D1" presStyleIdx="6" presStyleCnt="8" custScaleX="50966" custLinFactNeighborX="-26986" custLinFactNeighborY="31755"/>
      <dgm:spPr/>
      <dgm:t>
        <a:bodyPr/>
        <a:lstStyle/>
        <a:p>
          <a:endParaRPr lang="en-US"/>
        </a:p>
      </dgm:t>
    </dgm:pt>
    <dgm:pt modelId="{F4F152CC-F1E9-4530-A55B-0910D7C326A8}" type="pres">
      <dgm:prSet presAssocID="{F4C89BA6-9F59-44EB-BFC2-65643A72DC48}" presName="node" presStyleLbl="node1" presStyleIdx="6" presStyleCnt="8" custScaleX="148893" custScaleY="143177" custRadScaleRad="101453" custRadScaleInc="6499">
        <dgm:presLayoutVars>
          <dgm:bulletEnabled val="1"/>
        </dgm:presLayoutVars>
      </dgm:prSet>
      <dgm:spPr/>
      <dgm:t>
        <a:bodyPr/>
        <a:lstStyle/>
        <a:p>
          <a:endParaRPr lang="en-US"/>
        </a:p>
      </dgm:t>
    </dgm:pt>
    <dgm:pt modelId="{14A7234A-2431-4DD8-9C23-7FDB12DE6FCC}" type="pres">
      <dgm:prSet presAssocID="{0CB15C1D-AF40-45D3-A60A-EA12E1FD31D1}" presName="parTrans" presStyleLbl="bgSibTrans2D1" presStyleIdx="7" presStyleCnt="8" custScaleX="50966" custLinFactNeighborX="-20832" custLinFactNeighborY="5008"/>
      <dgm:spPr/>
      <dgm:t>
        <a:bodyPr/>
        <a:lstStyle/>
        <a:p>
          <a:endParaRPr lang="en-US"/>
        </a:p>
      </dgm:t>
    </dgm:pt>
    <dgm:pt modelId="{81D04510-DA83-4C35-8001-1D6E7080CBB1}" type="pres">
      <dgm:prSet presAssocID="{5B366EBA-34B3-4CBA-AAF8-51E4FABEAB2B}" presName="node" presStyleLbl="node1" presStyleIdx="7" presStyleCnt="8" custScaleX="148893" custScaleY="143177" custRadScaleRad="93072" custRadScaleInc="28267">
        <dgm:presLayoutVars>
          <dgm:bulletEnabled val="1"/>
        </dgm:presLayoutVars>
      </dgm:prSet>
      <dgm:spPr/>
      <dgm:t>
        <a:bodyPr/>
        <a:lstStyle/>
        <a:p>
          <a:endParaRPr lang="en-US"/>
        </a:p>
      </dgm:t>
    </dgm:pt>
  </dgm:ptLst>
  <dgm:cxnLst>
    <dgm:cxn modelId="{54F2E523-849C-4B4A-9443-895C8DD2A573}" srcId="{EF356E1B-0D1A-4E7D-8BAE-1724527D421F}" destId="{CF535E0C-3846-4425-B4E1-97E7B9F7EC91}" srcOrd="3" destOrd="0" parTransId="{184FA36B-5F31-4577-8330-CD04AD8E79F8}" sibTransId="{43F1557D-DA83-4B19-9BCC-7660EDF89D0F}"/>
    <dgm:cxn modelId="{98C18743-487E-47D7-88B2-3BCCF680C52F}" type="presOf" srcId="{5BE8ED8D-12E7-4759-9F2F-2A18A6BD9396}" destId="{FCA5EF2F-83BE-4CC2-B531-D66D6E6E451F}" srcOrd="0" destOrd="0" presId="urn:microsoft.com/office/officeart/2005/8/layout/radial4"/>
    <dgm:cxn modelId="{D40FA821-CBAD-4FDA-A517-0FC5F55D44E0}" type="presOf" srcId="{CDAAFE8D-B5B6-4FB3-A792-135221B60A54}" destId="{662C48AC-2E3F-4EE7-9129-B5AB79A6BEFF}" srcOrd="0" destOrd="0" presId="urn:microsoft.com/office/officeart/2005/8/layout/radial4"/>
    <dgm:cxn modelId="{8CD9AE4F-1B3C-41B9-8336-B30CA41AB3FA}" srcId="{CBFE132B-0414-4C0C-AD25-F5CB41FB5D33}" destId="{EF356E1B-0D1A-4E7D-8BAE-1724527D421F}" srcOrd="0" destOrd="0" parTransId="{DA6493BA-87C9-4801-B9A7-5F2F78B755C9}" sibTransId="{23E55D78-C868-46BE-803E-AE0E2A106791}"/>
    <dgm:cxn modelId="{CD0B61EF-BC16-45FA-BD4E-664D63189A30}" srcId="{EF356E1B-0D1A-4E7D-8BAE-1724527D421F}" destId="{27F0351D-3AEF-468A-A590-1F416502130A}" srcOrd="1" destOrd="0" parTransId="{1F14A0BE-2B65-418F-9E25-E22F1281D0F5}" sibTransId="{82D805DF-B660-4D0A-94F1-C6A2AE5A7696}"/>
    <dgm:cxn modelId="{1E84030C-7030-4EE8-BB15-A85966B63072}" srcId="{EF356E1B-0D1A-4E7D-8BAE-1724527D421F}" destId="{57EC419E-353A-4F2A-B247-923E6530079E}" srcOrd="4" destOrd="0" parTransId="{900746DB-DB20-4485-9C11-21F6964ECEB0}" sibTransId="{9A0F6950-E454-471D-A70C-473656000FDB}"/>
    <dgm:cxn modelId="{83D73D96-3639-448C-8F5A-F5630E2B1658}" type="presOf" srcId="{F4C89BA6-9F59-44EB-BFC2-65643A72DC48}" destId="{F4F152CC-F1E9-4530-A55B-0910D7C326A8}" srcOrd="0" destOrd="0" presId="urn:microsoft.com/office/officeart/2005/8/layout/radial4"/>
    <dgm:cxn modelId="{EE581F1C-2B0C-4A17-8874-37C51D7C5691}" type="presOf" srcId="{CBFE132B-0414-4C0C-AD25-F5CB41FB5D33}" destId="{7619D351-2123-4A1E-B2DC-E0F81790702E}" srcOrd="0" destOrd="0" presId="urn:microsoft.com/office/officeart/2005/8/layout/radial4"/>
    <dgm:cxn modelId="{EEC30DC5-86D0-420F-8703-CA3C971ABADE}" type="presOf" srcId="{184FA36B-5F31-4577-8330-CD04AD8E79F8}" destId="{6FA3E387-7616-4C41-B50E-1BDBA2E52D08}" srcOrd="0" destOrd="0" presId="urn:microsoft.com/office/officeart/2005/8/layout/radial4"/>
    <dgm:cxn modelId="{F60B4DE8-44A5-4EDB-B31D-DFD6A3A61F7B}" type="presOf" srcId="{607F7436-025C-4364-8516-6771229D9676}" destId="{966E8F71-A466-41E7-87C4-A4D342E18A45}" srcOrd="0" destOrd="0" presId="urn:microsoft.com/office/officeart/2005/8/layout/radial4"/>
    <dgm:cxn modelId="{6DE632A5-B7B9-4EDE-8C62-8164292A2F01}" srcId="{EF356E1B-0D1A-4E7D-8BAE-1724527D421F}" destId="{5B366EBA-34B3-4CBA-AAF8-51E4FABEAB2B}" srcOrd="7" destOrd="0" parTransId="{0CB15C1D-AF40-45D3-A60A-EA12E1FD31D1}" sibTransId="{47ED1B84-1758-47E0-BAEB-4E38EFFF34D4}"/>
    <dgm:cxn modelId="{B6596845-C2A9-46EC-B278-6906C0ADF52D}" type="presOf" srcId="{27F0351D-3AEF-468A-A590-1F416502130A}" destId="{2668EACE-F4F1-4B38-8476-51E4267164C3}" srcOrd="0" destOrd="0" presId="urn:microsoft.com/office/officeart/2005/8/layout/radial4"/>
    <dgm:cxn modelId="{E31C602F-53F6-41CD-BB9E-365D299AAF92}" type="presOf" srcId="{1F14A0BE-2B65-418F-9E25-E22F1281D0F5}" destId="{F5E17CB7-016D-46E7-84E0-393E2E2DBE90}" srcOrd="0" destOrd="0" presId="urn:microsoft.com/office/officeart/2005/8/layout/radial4"/>
    <dgm:cxn modelId="{26DA39BC-9811-495A-A473-C2A6A0972087}" srcId="{EF356E1B-0D1A-4E7D-8BAE-1724527D421F}" destId="{918DCDA3-4F0B-4C84-B1CD-895041B27361}" srcOrd="2" destOrd="0" parTransId="{82ACC227-0670-4BEA-8A49-9E764144479C}" sibTransId="{DAD3D879-A6C4-41BF-91BC-476D1A2DF878}"/>
    <dgm:cxn modelId="{9CD22389-9F22-49E0-A3B4-35519360EFCA}" type="presOf" srcId="{EF356E1B-0D1A-4E7D-8BAE-1724527D421F}" destId="{A75DCFD3-532E-4063-AF02-835BD2B3267D}" srcOrd="0" destOrd="0" presId="urn:microsoft.com/office/officeart/2005/8/layout/radial4"/>
    <dgm:cxn modelId="{60A316C8-20AD-4C9F-B152-D85226144E5F}" type="presOf" srcId="{57EC419E-353A-4F2A-B247-923E6530079E}" destId="{FFB31616-300C-457C-8711-301D669A700F}" srcOrd="0" destOrd="0" presId="urn:microsoft.com/office/officeart/2005/8/layout/radial4"/>
    <dgm:cxn modelId="{B21710F1-5286-4F23-84D9-B14EF342D590}" srcId="{EF356E1B-0D1A-4E7D-8BAE-1724527D421F}" destId="{5BE8ED8D-12E7-4759-9F2F-2A18A6BD9396}" srcOrd="5" destOrd="0" parTransId="{CDAAFE8D-B5B6-4FB3-A792-135221B60A54}" sibTransId="{22B729A7-80F3-4F6F-BD0D-1A2FA928D436}"/>
    <dgm:cxn modelId="{6039B476-28D6-4AA6-A6BE-EE7189EBA2F8}" type="presOf" srcId="{CF535E0C-3846-4425-B4E1-97E7B9F7EC91}" destId="{D427F499-B6C7-46DB-B3F3-5F0954AF8DDB}" srcOrd="0" destOrd="0" presId="urn:microsoft.com/office/officeart/2005/8/layout/radial4"/>
    <dgm:cxn modelId="{325DEB21-A9D4-441C-B7BA-4ABB8671B9CF}" srcId="{EF356E1B-0D1A-4E7D-8BAE-1724527D421F}" destId="{F4C89BA6-9F59-44EB-BFC2-65643A72DC48}" srcOrd="6" destOrd="0" parTransId="{607F7436-025C-4364-8516-6771229D9676}" sibTransId="{14056541-F975-42B4-B8E6-33132B4D2AB8}"/>
    <dgm:cxn modelId="{C2BAE37E-9B1D-4836-A136-9CE82AADD2D2}" type="presOf" srcId="{F96E03DA-D1D3-4E1A-8A75-3AADF7DD1281}" destId="{FF17D5A3-8054-4BE1-86BC-9EEDCAAE5777}" srcOrd="0" destOrd="0" presId="urn:microsoft.com/office/officeart/2005/8/layout/radial4"/>
    <dgm:cxn modelId="{BED626A6-B00C-4358-9644-FC66BEFA414D}" type="presOf" srcId="{5B366EBA-34B3-4CBA-AAF8-51E4FABEAB2B}" destId="{81D04510-DA83-4C35-8001-1D6E7080CBB1}" srcOrd="0" destOrd="0" presId="urn:microsoft.com/office/officeart/2005/8/layout/radial4"/>
    <dgm:cxn modelId="{B60B0DB8-7420-4CD9-B570-B8C243DD25B8}" srcId="{EF356E1B-0D1A-4E7D-8BAE-1724527D421F}" destId="{743C4B35-5B2A-449E-BC3A-B177FF5A6D3A}" srcOrd="0" destOrd="0" parTransId="{F96E03DA-D1D3-4E1A-8A75-3AADF7DD1281}" sibTransId="{3B0DB1D4-1B6B-441A-A58F-44F2B4C53A77}"/>
    <dgm:cxn modelId="{7CC4B5F9-F4F3-46B8-8DB3-9D1A7B2847A6}" type="presOf" srcId="{82ACC227-0670-4BEA-8A49-9E764144479C}" destId="{BF85F24C-9B76-4C2B-9683-732F64BD3838}" srcOrd="0" destOrd="0" presId="urn:microsoft.com/office/officeart/2005/8/layout/radial4"/>
    <dgm:cxn modelId="{D688A43F-1AEC-47EF-B2CD-B2619BFFFEB6}" type="presOf" srcId="{743C4B35-5B2A-449E-BC3A-B177FF5A6D3A}" destId="{D0B94A01-3503-4DBB-8675-0D0C8AD93FC9}" srcOrd="0" destOrd="0" presId="urn:microsoft.com/office/officeart/2005/8/layout/radial4"/>
    <dgm:cxn modelId="{236E50DF-3EA4-4A81-B27A-6FE2F0FFED28}" srcId="{CBFE132B-0414-4C0C-AD25-F5CB41FB5D33}" destId="{025E7C06-40B6-45D0-8D93-9FBB9FEC0BF2}" srcOrd="1" destOrd="0" parTransId="{4054737E-4393-404B-9B64-7DCD1AEB916D}" sibTransId="{CB3A89AB-9709-4E78-AE90-B3C32819E529}"/>
    <dgm:cxn modelId="{579E8DC2-95EE-4860-86CE-7B12DCD6E51E}" type="presOf" srcId="{900746DB-DB20-4485-9C11-21F6964ECEB0}" destId="{3C6ECA8A-931B-4F2C-AD6A-B259D4B6C2CA}" srcOrd="0" destOrd="0" presId="urn:microsoft.com/office/officeart/2005/8/layout/radial4"/>
    <dgm:cxn modelId="{14C8583A-4875-44DE-ACEA-8078E56D531B}" type="presOf" srcId="{0CB15C1D-AF40-45D3-A60A-EA12E1FD31D1}" destId="{14A7234A-2431-4DD8-9C23-7FDB12DE6FCC}" srcOrd="0" destOrd="0" presId="urn:microsoft.com/office/officeart/2005/8/layout/radial4"/>
    <dgm:cxn modelId="{9E5CEE3A-F164-41B8-9B7C-414CD3839FAD}" type="presOf" srcId="{918DCDA3-4F0B-4C84-B1CD-895041B27361}" destId="{CC0FC399-0C6A-44B2-AC7C-3FDA0FE37518}" srcOrd="0" destOrd="0" presId="urn:microsoft.com/office/officeart/2005/8/layout/radial4"/>
    <dgm:cxn modelId="{E33AD1AB-CF33-4E15-9DD8-6F215CD73FF7}" type="presParOf" srcId="{7619D351-2123-4A1E-B2DC-E0F81790702E}" destId="{A75DCFD3-532E-4063-AF02-835BD2B3267D}" srcOrd="0" destOrd="0" presId="urn:microsoft.com/office/officeart/2005/8/layout/radial4"/>
    <dgm:cxn modelId="{A6424807-0BFC-4802-818A-0A6B973AC040}" type="presParOf" srcId="{7619D351-2123-4A1E-B2DC-E0F81790702E}" destId="{FF17D5A3-8054-4BE1-86BC-9EEDCAAE5777}" srcOrd="1" destOrd="0" presId="urn:microsoft.com/office/officeart/2005/8/layout/radial4"/>
    <dgm:cxn modelId="{EE0D03DC-CD03-4401-A48A-1096B10B8F99}" type="presParOf" srcId="{7619D351-2123-4A1E-B2DC-E0F81790702E}" destId="{D0B94A01-3503-4DBB-8675-0D0C8AD93FC9}" srcOrd="2" destOrd="0" presId="urn:microsoft.com/office/officeart/2005/8/layout/radial4"/>
    <dgm:cxn modelId="{0C2974F3-259E-4375-86DC-160C8DD12990}" type="presParOf" srcId="{7619D351-2123-4A1E-B2DC-E0F81790702E}" destId="{F5E17CB7-016D-46E7-84E0-393E2E2DBE90}" srcOrd="3" destOrd="0" presId="urn:microsoft.com/office/officeart/2005/8/layout/radial4"/>
    <dgm:cxn modelId="{F1FCA9AC-183C-4BF6-A897-B91367B53B1C}" type="presParOf" srcId="{7619D351-2123-4A1E-B2DC-E0F81790702E}" destId="{2668EACE-F4F1-4B38-8476-51E4267164C3}" srcOrd="4" destOrd="0" presId="urn:microsoft.com/office/officeart/2005/8/layout/radial4"/>
    <dgm:cxn modelId="{56C08AF7-2203-4DB9-8C44-20D3CB058FCD}" type="presParOf" srcId="{7619D351-2123-4A1E-B2DC-E0F81790702E}" destId="{BF85F24C-9B76-4C2B-9683-732F64BD3838}" srcOrd="5" destOrd="0" presId="urn:microsoft.com/office/officeart/2005/8/layout/radial4"/>
    <dgm:cxn modelId="{8C40F971-1E66-448A-B335-0936845BB12A}" type="presParOf" srcId="{7619D351-2123-4A1E-B2DC-E0F81790702E}" destId="{CC0FC399-0C6A-44B2-AC7C-3FDA0FE37518}" srcOrd="6" destOrd="0" presId="urn:microsoft.com/office/officeart/2005/8/layout/radial4"/>
    <dgm:cxn modelId="{D59EA027-95A8-44C8-9397-5C81E3124EA2}" type="presParOf" srcId="{7619D351-2123-4A1E-B2DC-E0F81790702E}" destId="{6FA3E387-7616-4C41-B50E-1BDBA2E52D08}" srcOrd="7" destOrd="0" presId="urn:microsoft.com/office/officeart/2005/8/layout/radial4"/>
    <dgm:cxn modelId="{738BEBE7-5FA8-4333-8DBA-26C95EAD9AB0}" type="presParOf" srcId="{7619D351-2123-4A1E-B2DC-E0F81790702E}" destId="{D427F499-B6C7-46DB-B3F3-5F0954AF8DDB}" srcOrd="8" destOrd="0" presId="urn:microsoft.com/office/officeart/2005/8/layout/radial4"/>
    <dgm:cxn modelId="{31481C8B-8BC7-42FA-8FE9-5825301F4709}" type="presParOf" srcId="{7619D351-2123-4A1E-B2DC-E0F81790702E}" destId="{3C6ECA8A-931B-4F2C-AD6A-B259D4B6C2CA}" srcOrd="9" destOrd="0" presId="urn:microsoft.com/office/officeart/2005/8/layout/radial4"/>
    <dgm:cxn modelId="{279B24F6-FC74-4C7E-8A6E-0E521314418C}" type="presParOf" srcId="{7619D351-2123-4A1E-B2DC-E0F81790702E}" destId="{FFB31616-300C-457C-8711-301D669A700F}" srcOrd="10" destOrd="0" presId="urn:microsoft.com/office/officeart/2005/8/layout/radial4"/>
    <dgm:cxn modelId="{C4669ED2-D441-4A71-AA4F-D0A41B24841C}" type="presParOf" srcId="{7619D351-2123-4A1E-B2DC-E0F81790702E}" destId="{662C48AC-2E3F-4EE7-9129-B5AB79A6BEFF}" srcOrd="11" destOrd="0" presId="urn:microsoft.com/office/officeart/2005/8/layout/radial4"/>
    <dgm:cxn modelId="{061BA553-F2D4-42A0-BF5C-0F1A0E7FBF7F}" type="presParOf" srcId="{7619D351-2123-4A1E-B2DC-E0F81790702E}" destId="{FCA5EF2F-83BE-4CC2-B531-D66D6E6E451F}" srcOrd="12" destOrd="0" presId="urn:microsoft.com/office/officeart/2005/8/layout/radial4"/>
    <dgm:cxn modelId="{BB59D6B6-B67B-4419-B564-6DD310C53E13}" type="presParOf" srcId="{7619D351-2123-4A1E-B2DC-E0F81790702E}" destId="{966E8F71-A466-41E7-87C4-A4D342E18A45}" srcOrd="13" destOrd="0" presId="urn:microsoft.com/office/officeart/2005/8/layout/radial4"/>
    <dgm:cxn modelId="{EBB92801-F129-4819-9642-81598802A77A}" type="presParOf" srcId="{7619D351-2123-4A1E-B2DC-E0F81790702E}" destId="{F4F152CC-F1E9-4530-A55B-0910D7C326A8}" srcOrd="14" destOrd="0" presId="urn:microsoft.com/office/officeart/2005/8/layout/radial4"/>
    <dgm:cxn modelId="{2EC96E15-767E-4377-9366-D4B21414B587}" type="presParOf" srcId="{7619D351-2123-4A1E-B2DC-E0F81790702E}" destId="{14A7234A-2431-4DD8-9C23-7FDB12DE6FCC}" srcOrd="15" destOrd="0" presId="urn:microsoft.com/office/officeart/2005/8/layout/radial4"/>
    <dgm:cxn modelId="{6A02AC2C-2E19-4E7B-B9FB-F729853F51E9}" type="presParOf" srcId="{7619D351-2123-4A1E-B2DC-E0F81790702E}" destId="{81D04510-DA83-4C35-8001-1D6E7080CBB1}" srcOrd="1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DCFD3-532E-4063-AF02-835BD2B3267D}">
      <dsp:nvSpPr>
        <dsp:cNvPr id="0" name=""/>
        <dsp:cNvSpPr/>
      </dsp:nvSpPr>
      <dsp:spPr>
        <a:xfrm>
          <a:off x="2372915" y="1774028"/>
          <a:ext cx="1350168" cy="13501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RSAT </a:t>
          </a:r>
        </a:p>
        <a:p>
          <a:pPr lvl="0" algn="ctr" defTabSz="1200150">
            <a:lnSpc>
              <a:spcPct val="90000"/>
            </a:lnSpc>
            <a:spcBef>
              <a:spcPct val="0"/>
            </a:spcBef>
            <a:spcAft>
              <a:spcPct val="35000"/>
            </a:spcAft>
          </a:pPr>
          <a:r>
            <a:rPr lang="en-US" sz="2700" kern="1200" dirty="0" smtClean="0"/>
            <a:t>Client</a:t>
          </a:r>
          <a:endParaRPr lang="en-US" sz="2700" kern="1200" dirty="0"/>
        </a:p>
      </dsp:txBody>
      <dsp:txXfrm>
        <a:off x="2570643" y="1971756"/>
        <a:ext cx="954712" cy="954712"/>
      </dsp:txXfrm>
    </dsp:sp>
    <dsp:sp modelId="{FF17D5A3-8054-4BE1-86BC-9EEDCAAE5777}">
      <dsp:nvSpPr>
        <dsp:cNvPr id="0" name=""/>
        <dsp:cNvSpPr/>
      </dsp:nvSpPr>
      <dsp:spPr>
        <a:xfrm rot="9677480">
          <a:off x="1509058" y="2809947"/>
          <a:ext cx="867586"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B94A01-3503-4DBB-8675-0D0C8AD93FC9}">
      <dsp:nvSpPr>
        <dsp:cNvPr id="0" name=""/>
        <dsp:cNvSpPr/>
      </dsp:nvSpPr>
      <dsp:spPr>
        <a:xfrm>
          <a:off x="3" y="2701763"/>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t>Chronic Medical Conditions</a:t>
          </a:r>
          <a:endParaRPr lang="en-US" sz="1800" b="1" kern="1200" dirty="0"/>
        </a:p>
      </dsp:txBody>
      <dsp:txXfrm>
        <a:off x="31710" y="2733470"/>
        <a:ext cx="1343800" cy="1019139"/>
      </dsp:txXfrm>
    </dsp:sp>
    <dsp:sp modelId="{F5E17CB7-016D-46E7-84E0-393E2E2DBE90}">
      <dsp:nvSpPr>
        <dsp:cNvPr id="0" name=""/>
        <dsp:cNvSpPr/>
      </dsp:nvSpPr>
      <dsp:spPr>
        <a:xfrm rot="11466128">
          <a:off x="1471291" y="2012517"/>
          <a:ext cx="831351"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68EACE-F4F1-4B38-8476-51E4267164C3}">
      <dsp:nvSpPr>
        <dsp:cNvPr id="0" name=""/>
        <dsp:cNvSpPr/>
      </dsp:nvSpPr>
      <dsp:spPr>
        <a:xfrm>
          <a:off x="0" y="1447794"/>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t>Addiction Treatment</a:t>
          </a:r>
          <a:endParaRPr lang="en-US" sz="1800" b="1" kern="1200" dirty="0"/>
        </a:p>
      </dsp:txBody>
      <dsp:txXfrm>
        <a:off x="31707" y="1479501"/>
        <a:ext cx="1343800" cy="1019139"/>
      </dsp:txXfrm>
    </dsp:sp>
    <dsp:sp modelId="{BF85F24C-9B76-4C2B-9683-732F64BD3838}">
      <dsp:nvSpPr>
        <dsp:cNvPr id="0" name=""/>
        <dsp:cNvSpPr/>
      </dsp:nvSpPr>
      <dsp:spPr>
        <a:xfrm rot="12972944">
          <a:off x="1473423" y="1508355"/>
          <a:ext cx="979327"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0FC399-0C6A-44B2-AC7C-3FDA0FE37518}">
      <dsp:nvSpPr>
        <dsp:cNvPr id="0" name=""/>
        <dsp:cNvSpPr/>
      </dsp:nvSpPr>
      <dsp:spPr>
        <a:xfrm>
          <a:off x="76197" y="246811"/>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t>Case Management</a:t>
          </a:r>
          <a:endParaRPr lang="en-US" sz="1800" b="1" kern="1200" dirty="0"/>
        </a:p>
      </dsp:txBody>
      <dsp:txXfrm>
        <a:off x="107904" y="278518"/>
        <a:ext cx="1343800" cy="1019139"/>
      </dsp:txXfrm>
    </dsp:sp>
    <dsp:sp modelId="{6FA3E387-7616-4C41-B50E-1BDBA2E52D08}">
      <dsp:nvSpPr>
        <dsp:cNvPr id="0" name=""/>
        <dsp:cNvSpPr/>
      </dsp:nvSpPr>
      <dsp:spPr>
        <a:xfrm rot="15025842">
          <a:off x="2328671" y="1326710"/>
          <a:ext cx="650059"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27F499-B6C7-46DB-B3F3-5F0954AF8DDB}">
      <dsp:nvSpPr>
        <dsp:cNvPr id="0" name=""/>
        <dsp:cNvSpPr/>
      </dsp:nvSpPr>
      <dsp:spPr>
        <a:xfrm>
          <a:off x="1666194" y="0"/>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t>Mental Health Treatment</a:t>
          </a:r>
          <a:endParaRPr lang="en-US" sz="1800" b="1" kern="1200" dirty="0"/>
        </a:p>
      </dsp:txBody>
      <dsp:txXfrm>
        <a:off x="1697901" y="31707"/>
        <a:ext cx="1343800" cy="1019139"/>
      </dsp:txXfrm>
    </dsp:sp>
    <dsp:sp modelId="{3C6ECA8A-931B-4F2C-AD6A-B259D4B6C2CA}">
      <dsp:nvSpPr>
        <dsp:cNvPr id="0" name=""/>
        <dsp:cNvSpPr/>
      </dsp:nvSpPr>
      <dsp:spPr>
        <a:xfrm rot="17649897">
          <a:off x="3170711" y="1345911"/>
          <a:ext cx="681982"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B31616-300C-457C-8711-301D669A700F}">
      <dsp:nvSpPr>
        <dsp:cNvPr id="0" name=""/>
        <dsp:cNvSpPr/>
      </dsp:nvSpPr>
      <dsp:spPr>
        <a:xfrm>
          <a:off x="3200405" y="0"/>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t>Cognitive-Behavioral Treatment</a:t>
          </a:r>
          <a:endParaRPr lang="en-US" sz="1800" b="1" kern="1200" dirty="0"/>
        </a:p>
      </dsp:txBody>
      <dsp:txXfrm>
        <a:off x="3232112" y="31707"/>
        <a:ext cx="1343800" cy="1019139"/>
      </dsp:txXfrm>
    </dsp:sp>
    <dsp:sp modelId="{662C48AC-2E3F-4EE7-9129-B5AB79A6BEFF}">
      <dsp:nvSpPr>
        <dsp:cNvPr id="0" name=""/>
        <dsp:cNvSpPr/>
      </dsp:nvSpPr>
      <dsp:spPr>
        <a:xfrm rot="19452513">
          <a:off x="3654327" y="1447795"/>
          <a:ext cx="1042769"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5EF2F-83BE-4CC2-B531-D66D6E6E451F}">
      <dsp:nvSpPr>
        <dsp:cNvPr id="0" name=""/>
        <dsp:cNvSpPr/>
      </dsp:nvSpPr>
      <dsp:spPr>
        <a:xfrm>
          <a:off x="4648203" y="246798"/>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t>Social Skills Training</a:t>
          </a:r>
          <a:endParaRPr lang="en-US" sz="1800" b="1" kern="1200" dirty="0"/>
        </a:p>
      </dsp:txBody>
      <dsp:txXfrm>
        <a:off x="4679910" y="278505"/>
        <a:ext cx="1343800" cy="1019139"/>
      </dsp:txXfrm>
    </dsp:sp>
    <dsp:sp modelId="{966E8F71-A466-41E7-87C4-A4D342E18A45}">
      <dsp:nvSpPr>
        <dsp:cNvPr id="0" name=""/>
        <dsp:cNvSpPr/>
      </dsp:nvSpPr>
      <dsp:spPr>
        <a:xfrm rot="20959622">
          <a:off x="3749966" y="2086764"/>
          <a:ext cx="823864"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F152CC-F1E9-4530-A55B-0910D7C326A8}">
      <dsp:nvSpPr>
        <dsp:cNvPr id="0" name=""/>
        <dsp:cNvSpPr/>
      </dsp:nvSpPr>
      <dsp:spPr>
        <a:xfrm>
          <a:off x="4688785" y="1466004"/>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t>Housing</a:t>
          </a:r>
          <a:endParaRPr lang="en-US" sz="1800" b="1" kern="1200" dirty="0"/>
        </a:p>
      </dsp:txBody>
      <dsp:txXfrm>
        <a:off x="4720492" y="1497711"/>
        <a:ext cx="1343800" cy="1019139"/>
      </dsp:txXfrm>
    </dsp:sp>
    <dsp:sp modelId="{14A7234A-2431-4DD8-9C23-7FDB12DE6FCC}">
      <dsp:nvSpPr>
        <dsp:cNvPr id="0" name=""/>
        <dsp:cNvSpPr/>
      </dsp:nvSpPr>
      <dsp:spPr>
        <a:xfrm rot="1106869">
          <a:off x="3803404" y="2795718"/>
          <a:ext cx="883231"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D04510-DA83-4C35-8001-1D6E7080CBB1}">
      <dsp:nvSpPr>
        <dsp:cNvPr id="0" name=""/>
        <dsp:cNvSpPr/>
      </dsp:nvSpPr>
      <dsp:spPr>
        <a:xfrm>
          <a:off x="4724391" y="2701763"/>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t>Re-Entry Support</a:t>
          </a:r>
          <a:endParaRPr lang="en-US" sz="1800" b="1" kern="1200" dirty="0"/>
        </a:p>
      </dsp:txBody>
      <dsp:txXfrm>
        <a:off x="4756098" y="2733470"/>
        <a:ext cx="1343800" cy="101913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E49785F-AEC9-4CAF-8147-E59A22856DC5}" type="datetimeFigureOut">
              <a:rPr lang="en-US" smtClean="0"/>
              <a:t>7/25/2017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ytimes.com/by/josh-katz"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JZkk6ueZt-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ursingworld.org/MainMenuCategories/ANAMarketplace/ANAPeriodicals/OJIN/TableofContents/Vol-20-2015/No2-May-2015/Harm-in-the-Emergency-Department.html#Jam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ihi.org/resources/Pages/Tools/EDFastTrackTool.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Facilitating access to appropriate health care services among justice-involved</a:t>
            </a:r>
          </a:p>
          <a:p>
            <a:pPr marL="0" indent="0">
              <a:buNone/>
            </a:pPr>
            <a:r>
              <a:rPr lang="en-US" dirty="0" smtClean="0"/>
              <a:t>individuals with SUDs is a multifaceted process supported by health literacy. </a:t>
            </a:r>
          </a:p>
          <a:p>
            <a:pPr marL="0" indent="0">
              <a:buNone/>
            </a:pPr>
            <a:endParaRPr lang="en-US" dirty="0" smtClean="0"/>
          </a:p>
          <a:p>
            <a:pPr marL="0" indent="0">
              <a:buNone/>
            </a:pPr>
            <a:r>
              <a:rPr lang="en-US" dirty="0" smtClean="0"/>
              <a:t>This requires introducing Residential Substance Abuse Treatment (RSAT) participants to a body of knowledge and a skillset that few justice-involved individuals are likely to</a:t>
            </a:r>
          </a:p>
          <a:p>
            <a:r>
              <a:rPr lang="en-US" dirty="0" smtClean="0"/>
              <a:t>possess. And, just as re-entry planning begins when people enter custody, integrating</a:t>
            </a:r>
          </a:p>
          <a:p>
            <a:r>
              <a:rPr lang="en-US" dirty="0" smtClean="0"/>
              <a:t>health literacy and wellness into RSAT programming must start at the outset and</a:t>
            </a:r>
          </a:p>
          <a:p>
            <a:r>
              <a:rPr lang="en-US" dirty="0" smtClean="0"/>
              <a:t>continue through re-entry planning to achieve the desired post-release results.</a:t>
            </a:r>
          </a:p>
          <a:p>
            <a:r>
              <a:rPr lang="en-US" dirty="0" smtClean="0"/>
              <a:t>Even though health services are not the primary focus of correctional systems, prisons</a:t>
            </a:r>
          </a:p>
          <a:p>
            <a:r>
              <a:rPr lang="en-US" dirty="0" smtClean="0"/>
              <a:t>and jails have, in effect, become the default health care provider for people with some of</a:t>
            </a:r>
          </a:p>
          <a:p>
            <a:r>
              <a:rPr lang="en-US" dirty="0" smtClean="0"/>
              <a:t>the highest and most complex clinical needs coupled with histories of very limited</a:t>
            </a:r>
          </a:p>
          <a:p>
            <a:r>
              <a:rPr lang="en-US" dirty="0" smtClean="0"/>
              <a:t>access to care.</a:t>
            </a:r>
          </a:p>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529FE3BE-420C-4D11-8B5D-94295917537A}"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in Florida, Washington state, Rhode Island, and Michigan have shown a</a:t>
            </a:r>
          </a:p>
          <a:p>
            <a:r>
              <a:rPr lang="en-US" dirty="0" smtClean="0"/>
              <a:t>16% to 17% reduction in re-incarceration for re-entering individuals who are</a:t>
            </a:r>
          </a:p>
          <a:p>
            <a:r>
              <a:rPr lang="en-US" dirty="0" smtClean="0"/>
              <a:t>covered by Medicaid at the time of </a:t>
            </a:r>
            <a:r>
              <a:rPr lang="en-US" dirty="0" err="1" smtClean="0"/>
              <a:t>release.16</a:t>
            </a:r>
            <a:endParaRPr lang="en-US" dirty="0" smtClean="0"/>
          </a:p>
          <a:p>
            <a:r>
              <a:rPr lang="en-US" dirty="0" smtClean="0"/>
              <a:t>• Justice-involved populations with Medicaid or private insurance are more likely to</a:t>
            </a:r>
          </a:p>
          <a:p>
            <a:r>
              <a:rPr lang="en-US" dirty="0" smtClean="0"/>
              <a:t>receive treatment for serious mental illness or alcohol use disorders than the</a:t>
            </a:r>
          </a:p>
          <a:p>
            <a:r>
              <a:rPr lang="en-US" dirty="0" smtClean="0"/>
              <a:t>general population. Those with Medicaid are even more likely than those with</a:t>
            </a:r>
          </a:p>
          <a:p>
            <a:r>
              <a:rPr lang="en-US" dirty="0" smtClean="0"/>
              <a:t>private insurance to get treatment for depression or a drug </a:t>
            </a:r>
            <a:r>
              <a:rPr lang="en-US" dirty="0" err="1" smtClean="0"/>
              <a:t>problem.17</a:t>
            </a:r>
            <a:endParaRPr lang="en-US" dirty="0" smtClean="0"/>
          </a:p>
          <a:p>
            <a:r>
              <a:rPr lang="en-US" dirty="0" smtClean="0"/>
              <a:t>• Individuals with OUDs are more likely to receive medication-assisted treatment</a:t>
            </a:r>
          </a:p>
          <a:p>
            <a:r>
              <a:rPr lang="en-US" dirty="0" smtClean="0"/>
              <a:t>(MAT) when they are enrolled in a Medicaid plan that covers their treatment.</a:t>
            </a:r>
          </a:p>
          <a:p>
            <a:r>
              <a:rPr lang="en-US" dirty="0" smtClean="0"/>
              <a:t>Rates of utilization for opioid replacement therapy were 45% for </a:t>
            </a:r>
            <a:r>
              <a:rPr lang="en-US" dirty="0" err="1" smtClean="0"/>
              <a:t>Medicaidenrolled</a:t>
            </a:r>
            <a:endParaRPr lang="en-US" dirty="0" smtClean="0"/>
          </a:p>
          <a:p>
            <a:r>
              <a:rPr lang="en-US" dirty="0" smtClean="0"/>
              <a:t>individuals compared with 30% in states with block grant coverage only</a:t>
            </a:r>
          </a:p>
          <a:p>
            <a:r>
              <a:rPr lang="en-US" dirty="0" smtClean="0"/>
              <a:t>and 17% in states with no </a:t>
            </a:r>
            <a:r>
              <a:rPr lang="en-US" dirty="0" err="1" smtClean="0"/>
              <a:t>coverage.18</a:t>
            </a:r>
            <a:endParaRPr lang="en-US" dirty="0" smtClean="0"/>
          </a:p>
          <a:p>
            <a:r>
              <a:rPr lang="en-US" b="1" i="1" dirty="0" smtClean="0"/>
              <a:t>If mere access to Medicaid has resulted in such significant gains for </a:t>
            </a:r>
            <a:r>
              <a:rPr lang="en-US" b="1" i="1" dirty="0" err="1" smtClean="0"/>
              <a:t>justiceinvolved</a:t>
            </a:r>
            <a:endParaRPr lang="en-US" b="1" i="1" dirty="0" smtClean="0"/>
          </a:p>
          <a:p>
            <a:r>
              <a:rPr lang="en-US" b="1" i="1" dirty="0" smtClean="0"/>
              <a:t>populations, it stands to reason that as their health literacy increases,</a:t>
            </a:r>
          </a:p>
          <a:p>
            <a:r>
              <a:rPr lang="en-US" b="1" i="1" dirty="0" smtClean="0"/>
              <a:t>these gains will increase even more.</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err="1" smtClean="0"/>
              <a:t>1</a:t>
            </a:r>
            <a:r>
              <a:rPr lang="en-US" sz="1200" i="1" kern="1200" dirty="0" err="1" smtClean="0">
                <a:solidFill>
                  <a:schemeClr val="tx1"/>
                </a:solidFill>
                <a:effectLst/>
                <a:latin typeface="+mn-lt"/>
                <a:ea typeface="+mn-ea"/>
                <a:cs typeface="+mn-cs"/>
              </a:rPr>
              <a:t>How</a:t>
            </a:r>
            <a:r>
              <a:rPr lang="en-US" sz="1200" i="1" kern="1200" dirty="0" smtClean="0">
                <a:solidFill>
                  <a:schemeClr val="tx1"/>
                </a:solidFill>
                <a:effectLst/>
                <a:latin typeface="+mn-lt"/>
                <a:ea typeface="+mn-ea"/>
                <a:cs typeface="+mn-cs"/>
              </a:rPr>
              <a:t> often do you have someone help you read hospital materials?</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How often do you have problems learning about your medical condition because of difficulty understanding written information?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How often do you have a problem understanding what is told to you about your medical condition?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How confident are you filling out medical forms by yourself? </a:t>
            </a:r>
            <a:endParaRPr lang="en-US" sz="1200" kern="1200" dirty="0" smtClean="0">
              <a:solidFill>
                <a:schemeClr val="tx1"/>
              </a:solidFill>
              <a:effectLst/>
              <a:latin typeface="+mn-lt"/>
              <a:ea typeface="+mn-ea"/>
              <a:cs typeface="+mn-cs"/>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12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0" indent="0">
              <a:buNone/>
            </a:pPr>
            <a:r>
              <a:rPr lang="en-US" baseline="0" dirty="0" smtClean="0"/>
              <a:t>1.  Yes – while they are here</a:t>
            </a:r>
          </a:p>
          <a:p>
            <a:pPr marL="0" indent="0">
              <a:buNone/>
            </a:pPr>
            <a:r>
              <a:rPr lang="en-US" baseline="0" dirty="0" smtClean="0"/>
              <a:t>     Yes – upon release, they are referred or given contact information</a:t>
            </a:r>
          </a:p>
          <a:p>
            <a:pPr marL="0" indent="0">
              <a:buNone/>
            </a:pPr>
            <a:r>
              <a:rPr lang="en-US" baseline="0" dirty="0" smtClean="0"/>
              <a:t>     No, not at all </a:t>
            </a:r>
          </a:p>
          <a:p>
            <a:pPr marL="0" indent="0">
              <a:buNone/>
            </a:pPr>
            <a:endParaRPr lang="en-US" baseline="0" dirty="0" smtClean="0"/>
          </a:p>
          <a:p>
            <a:pPr marL="0" indent="0">
              <a:buNone/>
            </a:pPr>
            <a:r>
              <a:rPr lang="en-US" baseline="0" dirty="0" smtClean="0"/>
              <a:t>2.  Yes, working with them</a:t>
            </a:r>
          </a:p>
          <a:p>
            <a:pPr marL="0" indent="0">
              <a:buNone/>
            </a:pPr>
            <a:r>
              <a:rPr lang="en-US" baseline="0" dirty="0" smtClean="0"/>
              <a:t>     Yes, refer to them or have some contact info</a:t>
            </a:r>
          </a:p>
          <a:p>
            <a:pPr marL="0" indent="0">
              <a:buNone/>
            </a:pPr>
            <a:r>
              <a:rPr lang="en-US" baseline="0" dirty="0" smtClean="0"/>
              <a:t>     No contact or knowledge of local assistor agencies </a:t>
            </a:r>
            <a:endParaRPr lang="en-US" dirty="0" smtClean="0"/>
          </a:p>
          <a:p>
            <a:pPr marL="0" indent="0">
              <a:buNone/>
            </a:pPr>
            <a:endParaRPr lang="en-US" dirty="0" smtClean="0"/>
          </a:p>
          <a:p>
            <a:pPr marL="0" indent="0">
              <a:buNone/>
            </a:pPr>
            <a:endParaRPr lang="en-US" dirty="0" smtClean="0"/>
          </a:p>
          <a:p>
            <a:pPr marL="0" indent="0">
              <a:buNone/>
            </a:pPr>
            <a:r>
              <a:rPr lang="en-US" dirty="0" smtClean="0"/>
              <a:t>We will circle back to the response and talk about assistor</a:t>
            </a:r>
            <a:r>
              <a:rPr lang="en-US" baseline="0" dirty="0" smtClean="0"/>
              <a:t> duties and resource after we take a look at health literacy….</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0" indent="0">
              <a:buNone/>
            </a:pPr>
            <a:r>
              <a:rPr lang="en-US" baseline="0" dirty="0" smtClean="0"/>
              <a:t>1.  Yes – while they are here</a:t>
            </a:r>
          </a:p>
          <a:p>
            <a:pPr marL="0" indent="0">
              <a:buNone/>
            </a:pPr>
            <a:r>
              <a:rPr lang="en-US" baseline="0" dirty="0" smtClean="0"/>
              <a:t>     Yes – upon release, they are referred or given contact information</a:t>
            </a:r>
          </a:p>
          <a:p>
            <a:pPr marL="0" indent="0">
              <a:buNone/>
            </a:pPr>
            <a:r>
              <a:rPr lang="en-US" baseline="0" dirty="0" smtClean="0"/>
              <a:t>     No, not at all </a:t>
            </a:r>
          </a:p>
          <a:p>
            <a:pPr marL="0" indent="0">
              <a:buNone/>
            </a:pPr>
            <a:endParaRPr lang="en-US" baseline="0" dirty="0" smtClean="0"/>
          </a:p>
          <a:p>
            <a:pPr marL="0" indent="0">
              <a:buNone/>
            </a:pPr>
            <a:r>
              <a:rPr lang="en-US" baseline="0" dirty="0" smtClean="0"/>
              <a:t>2.  Yes, working with them</a:t>
            </a:r>
          </a:p>
          <a:p>
            <a:pPr marL="0" indent="0">
              <a:buNone/>
            </a:pPr>
            <a:r>
              <a:rPr lang="en-US" baseline="0" dirty="0" smtClean="0"/>
              <a:t>     Yes, refer to them or have some contact info</a:t>
            </a:r>
          </a:p>
          <a:p>
            <a:pPr marL="0" indent="0">
              <a:buNone/>
            </a:pPr>
            <a:r>
              <a:rPr lang="en-US" baseline="0" dirty="0" smtClean="0"/>
              <a:t>     No contact or knowledge of local assistor agencies </a:t>
            </a:r>
            <a:endParaRPr lang="en-US" dirty="0" smtClean="0"/>
          </a:p>
          <a:p>
            <a:pPr marL="0" indent="0">
              <a:buNone/>
            </a:pPr>
            <a:endParaRPr lang="en-US" dirty="0" smtClean="0"/>
          </a:p>
          <a:p>
            <a:pPr marL="0" indent="0">
              <a:buNone/>
            </a:pPr>
            <a:endParaRPr lang="en-US" dirty="0" smtClean="0"/>
          </a:p>
          <a:p>
            <a:pPr marL="0" indent="0">
              <a:buNone/>
            </a:pPr>
            <a:r>
              <a:rPr lang="en-US" dirty="0" smtClean="0"/>
              <a:t>We will circle back to the response and talk about assistor</a:t>
            </a:r>
            <a:r>
              <a:rPr lang="en-US" baseline="0" dirty="0" smtClean="0"/>
              <a:t> duties and resource after we take a look at health literacy….</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15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endParaRPr lang="en-US" dirty="0" smtClean="0"/>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r>
              <a:rPr lang="en-US" dirty="0" smtClean="0"/>
              <a:t>In approx. 20 states, navigator grantees  &amp; assistor</a:t>
            </a:r>
            <a:r>
              <a:rPr lang="en-US" baseline="0" dirty="0" smtClean="0"/>
              <a:t> programs specifically identify justice-involved as a priority population (flagged in Toolkit)</a:t>
            </a:r>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endParaRPr lang="en-US" sz="800" baseline="0" dirty="0" smtClean="0"/>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r>
              <a:rPr lang="en-US" dirty="0" smtClean="0"/>
              <a:t>They can and do hold outreach and informational sessions at jail, prisons, re-entry programs, probation and parole,</a:t>
            </a:r>
            <a:r>
              <a:rPr lang="en-US" baseline="0" dirty="0" smtClean="0"/>
              <a:t> etc. (they should jump at this chance if you offer it to them)</a:t>
            </a:r>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r>
              <a:rPr lang="en-US" dirty="0" smtClean="0"/>
              <a:t>Navigators have a target enrollment retention rate of 65 percent.  </a:t>
            </a:r>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endParaRPr lang="en-US" dirty="0" smtClean="0"/>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r>
              <a:rPr lang="en-US" dirty="0" smtClean="0"/>
              <a:t>All these assistor services can help newly covered, justice-involved individuals get services for mental health and substance use disorders and other needed health care. </a:t>
            </a:r>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endParaRPr lang="en-US" dirty="0" smtClean="0"/>
          </a:p>
          <a:p>
            <a:pPr>
              <a:buClr>
                <a:srgbClr val="BE854C"/>
              </a:buClr>
              <a:buSzPct val="65000"/>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16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17</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19-25 = 10 percent US population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25-44 = 25 percent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45-54 =</a:t>
            </a:r>
            <a:r>
              <a:rPr lang="en-US" baseline="0" dirty="0" smtClean="0"/>
              <a:t> 13 percent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55-64 = 13 percent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65 +  = 15 percent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By </a:t>
            </a:r>
            <a:r>
              <a:rPr lang="en-US" dirty="0" smtClean="0">
                <a:hlinkClick r:id="rId3" tooltip="More Articles by Josh Katz"/>
              </a:rPr>
              <a:t>JOSH KATZ</a:t>
            </a:r>
            <a:r>
              <a:rPr lang="en-US" dirty="0" smtClean="0"/>
              <a:t> JUNE 5, 2017 </a:t>
            </a:r>
          </a:p>
          <a:p>
            <a:r>
              <a:rPr lang="en-US" dirty="0" smtClean="0"/>
              <a:t>New data compiled from hundreds of health agencies reveals the extent of the drug overdose epidemic last year. </a:t>
            </a:r>
          </a:p>
          <a:p>
            <a:r>
              <a:rPr lang="en-US" dirty="0" smtClean="0"/>
              <a:t>AKRON, Ohio — Drug overdose deaths in 2016 most likely exceeded 59,000, the largest annual jump ever recorded in the United States, according to preliminary data compiled by The New York Times.</a:t>
            </a:r>
          </a:p>
          <a:p>
            <a:endParaRPr lang="en-US" dirty="0" smtClean="0"/>
          </a:p>
          <a:p>
            <a:r>
              <a:rPr lang="en-US" dirty="0" smtClean="0"/>
              <a:t>The death count is the latest consequence of an escalating public health crisis: opioid addiction, now made more deadly by an influx of illicitly manufactured fentanyl and similar drugs. Drug overdoses are now the leading cause of death among Americans under 50.</a:t>
            </a:r>
          </a:p>
          <a:p>
            <a:endParaRPr lang="en-US" dirty="0" smtClean="0"/>
          </a:p>
          <a:p>
            <a:r>
              <a:rPr lang="en-US" dirty="0" smtClean="0"/>
              <a:t>Although the data is preliminary, the Times’s best estimate is that deaths rose 19 percent over the 52,404 recorded in 2015. 2016 is estimated to report from </a:t>
            </a:r>
            <a:r>
              <a:rPr lang="en-US" dirty="0" err="1" smtClean="0"/>
              <a:t>59,ooo</a:t>
            </a:r>
            <a:r>
              <a:rPr lang="en-US" dirty="0" smtClean="0"/>
              <a:t> to</a:t>
            </a:r>
            <a:r>
              <a:rPr lang="en-US" baseline="0" dirty="0" smtClean="0"/>
              <a:t> 6,500 drug OD deaths, </a:t>
            </a:r>
            <a:r>
              <a:rPr lang="en-US" dirty="0" smtClean="0"/>
              <a:t> And all evidence suggests the problem has continued to worsen in 2017.</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18</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20</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2014 – 28,647 opioid</a:t>
            </a:r>
            <a:r>
              <a:rPr lang="en-US" baseline="0" dirty="0" smtClean="0"/>
              <a:t> </a:t>
            </a:r>
            <a:r>
              <a:rPr lang="en-US" dirty="0" smtClean="0"/>
              <a:t>overdose deaths,</a:t>
            </a:r>
            <a:r>
              <a:rPr lang="en-US" baseline="0" dirty="0" smtClean="0"/>
              <a:t> rate of opioid overdose deaths 9.0 per 100,000 </a:t>
            </a:r>
          </a:p>
          <a:p>
            <a:r>
              <a:rPr lang="en-US" baseline="0" dirty="0" smtClean="0"/>
              <a:t>2015 – 33,091 opioid overdose deaths, rate of opioid overdose deaths 10.4 per 100,000</a:t>
            </a:r>
          </a:p>
          <a:p>
            <a:endParaRPr lang="en-US" baseline="0" dirty="0" smtClean="0"/>
          </a:p>
          <a:p>
            <a:r>
              <a:rPr lang="en-US" baseline="0" dirty="0" smtClean="0"/>
              <a:t>Last 16 years 183,000 American deaths related to prescription opioids</a:t>
            </a:r>
          </a:p>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21</a:t>
            </a:fld>
            <a:endParaRPr lang="en-US"/>
          </a:p>
        </p:txBody>
      </p:sp>
    </p:spTree>
    <p:extLst>
      <p:ext uri="{BB962C8B-B14F-4D97-AF65-F5344CB8AC3E}">
        <p14:creationId xmlns:p14="http://schemas.microsoft.com/office/powerpoint/2010/main" val="2796977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Family outreach and involvement</a:t>
            </a:r>
          </a:p>
          <a:p>
            <a:pPr lvl="0"/>
            <a:r>
              <a:rPr lang="en-US" sz="1200" dirty="0" smtClean="0"/>
              <a:t>Drug testing and monitoring</a:t>
            </a:r>
          </a:p>
          <a:p>
            <a:pPr lvl="0"/>
            <a:r>
              <a:rPr lang="en-US" sz="1200" dirty="0" smtClean="0"/>
              <a:t>Trauma-informed approaches and integrated trauma and SUD treatments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mtClean="0"/>
              <a:t>Public health community alliances</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23</a:t>
            </a:fld>
            <a:endParaRPr lang="en-US"/>
          </a:p>
        </p:txBody>
      </p:sp>
    </p:spTree>
    <p:extLst>
      <p:ext uri="{BB962C8B-B14F-4D97-AF65-F5344CB8AC3E}">
        <p14:creationId xmlns:p14="http://schemas.microsoft.com/office/powerpoint/2010/main" val="972775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r>
              <a:rPr lang="en-US" dirty="0" smtClean="0"/>
              <a:t>Lots</a:t>
            </a:r>
            <a:r>
              <a:rPr lang="en-US" baseline="0" dirty="0" smtClean="0"/>
              <a:t> of programs to increase HL in many state (adult)  Florida, California, Alabama, Massachusetts, Texas, </a:t>
            </a:r>
            <a:r>
              <a:rPr lang="en-US" baseline="0" dirty="0" err="1" smtClean="0"/>
              <a:t>Va</a:t>
            </a:r>
            <a:r>
              <a:rPr lang="en-US" baseline="0" dirty="0" smtClean="0"/>
              <a:t>, PA, New Mexico</a:t>
            </a:r>
          </a:p>
          <a:p>
            <a:pPr>
              <a:buClr>
                <a:srgbClr val="BE854C"/>
              </a:buClr>
              <a:buSzPct val="65000"/>
              <a:buFont typeface="Wingdings" pitchFamily="2" charset="2"/>
              <a:buNone/>
            </a:pPr>
            <a:endParaRPr lang="en-US" baseline="0" dirty="0" smtClean="0"/>
          </a:p>
          <a:p>
            <a:pPr>
              <a:buClr>
                <a:srgbClr val="BE854C"/>
              </a:buClr>
              <a:buSzPct val="65000"/>
              <a:buFont typeface="Wingdings" pitchFamily="2" charset="2"/>
              <a:buNone/>
            </a:pPr>
            <a:r>
              <a:rPr lang="en-US" baseline="0" dirty="0" smtClean="0"/>
              <a:t>You can’t present a curriculum but they might send in someone who could; get health services and education involved, local university extension programs and interns, Managed Care Organizations, and Assistors/Navigator entities.</a:t>
            </a:r>
          </a:p>
          <a:p>
            <a:pPr>
              <a:buClr>
                <a:srgbClr val="BE854C"/>
              </a:buClr>
              <a:buSzPct val="65000"/>
              <a:buFont typeface="Wingdings" pitchFamily="2" charset="2"/>
              <a:buNone/>
            </a:pPr>
            <a:endParaRPr lang="en-US" baseline="0" dirty="0" smtClean="0"/>
          </a:p>
          <a:p>
            <a:pPr>
              <a:buClr>
                <a:srgbClr val="BE854C"/>
              </a:buClr>
              <a:buSzPct val="65000"/>
              <a:buFont typeface="Wingdings" pitchFamily="2" charset="2"/>
              <a:buNone/>
            </a:pPr>
            <a:endParaRPr lang="en-US" baseline="0" dirty="0" smtClean="0"/>
          </a:p>
          <a:p>
            <a:pPr>
              <a:buClr>
                <a:srgbClr val="BE854C"/>
              </a:buClr>
              <a:buSzPct val="65000"/>
              <a:buFont typeface="Wingdings" pitchFamily="2" charset="2"/>
              <a:buNone/>
            </a:pPr>
            <a:r>
              <a:rPr lang="en-US" baseline="0" dirty="0" smtClean="0"/>
              <a:t>Many state exchanges and federal agencies have developed simple easy to understand tool –short videos, webpages, pamphlets to give new beneficiaries the basics that are practical for justice professionals for release planning groups, even RSAT groups etc.  They are listed in the Toolkit. Let’s visit one:</a:t>
            </a:r>
          </a:p>
          <a:p>
            <a:pPr>
              <a:buClr>
                <a:srgbClr val="BE854C"/>
              </a:buClr>
              <a:buSzPct val="65000"/>
              <a:buFont typeface="Wingdings" pitchFamily="2" charset="2"/>
              <a:buNone/>
            </a:pPr>
            <a:endParaRPr lang="en-US" baseline="0" dirty="0" smtClean="0"/>
          </a:p>
          <a:p>
            <a:pPr>
              <a:buClr>
                <a:srgbClr val="BE854C"/>
              </a:buClr>
              <a:buSzPct val="65000"/>
              <a:buFont typeface="Wingdings" pitchFamily="2" charset="2"/>
              <a:buNone/>
            </a:pPr>
            <a:r>
              <a:rPr lang="en-US" baseline="0" dirty="0" smtClean="0">
                <a:solidFill>
                  <a:srgbClr val="C00000"/>
                </a:solidFill>
              </a:rPr>
              <a:t>JOE: Can we bring up the page live and scroll through it, then play a 30 seconds of the </a:t>
            </a:r>
            <a:r>
              <a:rPr lang="en-US" baseline="0" dirty="0" err="1" smtClean="0">
                <a:solidFill>
                  <a:srgbClr val="C00000"/>
                </a:solidFill>
              </a:rPr>
              <a:t>YOUTUNES</a:t>
            </a:r>
            <a:r>
              <a:rPr lang="en-US" baseline="0" dirty="0" smtClean="0">
                <a:solidFill>
                  <a:srgbClr val="C00000"/>
                </a:solidFill>
              </a:rPr>
              <a:t> video that have on the page?</a:t>
            </a:r>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r>
              <a:rPr lang="en-US" baseline="0" dirty="0" smtClean="0">
                <a:solidFill>
                  <a:srgbClr val="C00000"/>
                </a:solidFill>
              </a:rPr>
              <a:t>If not we can play it from YouTube. Here is a link: </a:t>
            </a:r>
            <a:r>
              <a:rPr lang="en-US" dirty="0" smtClean="0">
                <a:hlinkClick r:id="rId3"/>
              </a:rPr>
              <a:t>https://www.youtube.com/watch?v=JZkk6ueZt-U</a:t>
            </a:r>
            <a:r>
              <a:rPr lang="en-US" dirty="0" smtClean="0"/>
              <a:t> </a:t>
            </a:r>
          </a:p>
          <a:p>
            <a:pPr>
              <a:buClr>
                <a:srgbClr val="BE854C"/>
              </a:buClr>
              <a:buSzPct val="65000"/>
              <a:buFont typeface="Wingdings" pitchFamily="2" charset="2"/>
              <a:buNone/>
            </a:pPr>
            <a:endParaRPr lang="en-US" baseline="0" dirty="0" smtClean="0">
              <a:solidFill>
                <a:srgbClr val="C00000"/>
              </a:solidFill>
            </a:endParaRPr>
          </a:p>
          <a:p>
            <a:pPr>
              <a:buClr>
                <a:srgbClr val="BE854C"/>
              </a:buClr>
              <a:buSzPct val="65000"/>
              <a:buFont typeface="Wingdings" pitchFamily="2" charset="2"/>
              <a:buNone/>
            </a:pPr>
            <a:endParaRPr lang="en-US" baseline="0" dirty="0" smtClean="0"/>
          </a:p>
          <a:p>
            <a:pPr>
              <a:buClr>
                <a:srgbClr val="BE854C"/>
              </a:buClr>
              <a:buSzPct val="65000"/>
              <a:buFont typeface="Wingdings" pitchFamily="2" charset="2"/>
              <a:buNone/>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24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25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r>
              <a:rPr lang="en-US" dirty="0" smtClean="0"/>
              <a:t>Example:</a:t>
            </a:r>
          </a:p>
          <a:p>
            <a:pPr>
              <a:buClr>
                <a:srgbClr val="BE854C"/>
              </a:buClr>
              <a:buSzPct val="65000"/>
              <a:buFont typeface="Wingdings" pitchFamily="2" charset="2"/>
              <a:buNone/>
            </a:pPr>
            <a:endParaRPr lang="en-US" dirty="0" smtClean="0"/>
          </a:p>
          <a:p>
            <a:pPr>
              <a:buClr>
                <a:srgbClr val="BE854C"/>
              </a:buClr>
              <a:buSzPct val="65000"/>
              <a:buFont typeface="Wingdings" pitchFamily="2" charset="2"/>
              <a:buNone/>
            </a:pPr>
            <a:r>
              <a:rPr lang="en-US" dirty="0" smtClean="0"/>
              <a:t>If</a:t>
            </a:r>
            <a:r>
              <a:rPr lang="en-US" baseline="0" dirty="0" smtClean="0"/>
              <a:t> you can understand the form that allows your insurance to bill at a hospital – you can’t be seen.</a:t>
            </a:r>
          </a:p>
          <a:p>
            <a:pPr>
              <a:buClr>
                <a:srgbClr val="BE854C"/>
              </a:buClr>
              <a:buSzPct val="65000"/>
              <a:buFont typeface="Wingdings" pitchFamily="2" charset="2"/>
              <a:buNone/>
            </a:pPr>
            <a:r>
              <a:rPr lang="en-US" baseline="0" dirty="0" smtClean="0"/>
              <a:t>If you can’t understand the consent to treat form, you don’t’ get </a:t>
            </a:r>
            <a:r>
              <a:rPr lang="en-US" baseline="0" dirty="0" err="1" smtClean="0"/>
              <a:t>tx</a:t>
            </a:r>
            <a:endParaRPr lang="en-US" baseline="0" dirty="0" smtClean="0"/>
          </a:p>
          <a:p>
            <a:pPr>
              <a:buClr>
                <a:srgbClr val="BE854C"/>
              </a:buClr>
              <a:buSzPct val="65000"/>
              <a:buFont typeface="Wingdings" pitchFamily="2" charset="2"/>
              <a:buNone/>
            </a:pPr>
            <a:endParaRPr lang="en-US" baseline="0" dirty="0" smtClean="0"/>
          </a:p>
          <a:p>
            <a:pPr>
              <a:buClr>
                <a:srgbClr val="BE854C"/>
              </a:buClr>
              <a:buSzPct val="65000"/>
              <a:buFont typeface="Wingdings" pitchFamily="2" charset="2"/>
              <a:buNone/>
            </a:pPr>
            <a:r>
              <a:rPr lang="en-US" baseline="0" dirty="0" smtClean="0"/>
              <a:t>Pretty basic, but the research shows that most people do not understand these forms….they mostly sign them anyway….but lets look at some research that applies to our </a:t>
            </a:r>
            <a:r>
              <a:rPr lang="en-US" baseline="0" dirty="0" err="1" smtClean="0"/>
              <a:t>populatiomn</a:t>
            </a: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r>
              <a:rPr lang="en-US" dirty="0" smtClean="0"/>
              <a:t>These numbers</a:t>
            </a:r>
            <a:r>
              <a:rPr lang="en-US" baseline="0" dirty="0" smtClean="0"/>
              <a:t> only refer to the English speaking population</a:t>
            </a:r>
          </a:p>
          <a:p>
            <a:pPr>
              <a:buClr>
                <a:srgbClr val="BE854C"/>
              </a:buClr>
              <a:buSzPct val="65000"/>
              <a:buFont typeface="Wingdings" pitchFamily="2" charset="2"/>
              <a:buNone/>
            </a:pPr>
            <a:endParaRPr lang="en-US" baseline="0" dirty="0" smtClean="0"/>
          </a:p>
          <a:p>
            <a:pPr>
              <a:buClr>
                <a:srgbClr val="BE854C"/>
              </a:buClr>
              <a:buSzPct val="65000"/>
              <a:buFont typeface="Wingdings" pitchFamily="2" charset="2"/>
              <a:buNone/>
            </a:pPr>
            <a:r>
              <a:rPr lang="en-US" baseline="0" dirty="0" smtClean="0"/>
              <a:t>What they understand the least is assessments </a:t>
            </a:r>
            <a:endParaRPr lang="en-US" dirty="0" smtClean="0"/>
          </a:p>
          <a:p>
            <a:pPr>
              <a:buClr>
                <a:srgbClr val="BE854C"/>
              </a:buClr>
              <a:buSzPct val="65000"/>
              <a:buFont typeface="Wingdings" pitchFamily="2" charset="2"/>
              <a:buNone/>
            </a:pPr>
            <a:endParaRPr lang="en-US" dirty="0" smtClean="0"/>
          </a:p>
          <a:p>
            <a:pPr>
              <a:buClr>
                <a:srgbClr val="BE854C"/>
              </a:buClr>
              <a:buSzPct val="65000"/>
              <a:buFont typeface="Wingdings" pitchFamily="2" charset="2"/>
              <a:buNone/>
            </a:pPr>
            <a:endParaRPr lang="en-US" dirty="0" smtClean="0"/>
          </a:p>
          <a:p>
            <a:pPr>
              <a:buClr>
                <a:srgbClr val="BE854C"/>
              </a:buClr>
              <a:buSzPct val="65000"/>
              <a:buFont typeface="Wingdings" pitchFamily="2" charset="2"/>
              <a:buNone/>
            </a:pPr>
            <a:r>
              <a:rPr lang="en-US" dirty="0" smtClean="0"/>
              <a:t>But that percentage</a:t>
            </a:r>
            <a:r>
              <a:rPr lang="en-US" baseline="0" dirty="0" smtClean="0"/>
              <a:t> increases with age &amp; with non-native ESL elderly to 50% </a:t>
            </a:r>
          </a:p>
          <a:p>
            <a:pPr>
              <a:buClr>
                <a:srgbClr val="BE854C"/>
              </a:buClr>
              <a:buSzPct val="65000"/>
              <a:buFont typeface="Wingdings" pitchFamily="2" charset="2"/>
              <a:buNone/>
            </a:pPr>
            <a:endParaRPr lang="en-US" baseline="0" dirty="0" smtClean="0"/>
          </a:p>
          <a:p>
            <a:pPr>
              <a:buClr>
                <a:srgbClr val="BE854C"/>
              </a:buClr>
              <a:buSzPct val="65000"/>
              <a:buFont typeface="Wingdings" pitchFamily="2" charset="2"/>
              <a:buNone/>
            </a:pPr>
            <a:r>
              <a:rPr lang="en-US" baseline="0" dirty="0" smtClean="0"/>
              <a:t>MMC – has a star because it is more complicated to understand and it is going to be what most RSAT clients and re-entering folks are going to have……(about 80% of newly enrolled in expanded Medicaid programs)</a:t>
            </a:r>
          </a:p>
          <a:p>
            <a:pPr>
              <a:buClr>
                <a:srgbClr val="BE854C"/>
              </a:buClr>
              <a:buSzPct val="65000"/>
              <a:buFont typeface="Wingdings" pitchFamily="2" charset="2"/>
              <a:buNone/>
            </a:pPr>
            <a:endParaRPr lang="en-US" baseline="0" dirty="0" smtClean="0"/>
          </a:p>
          <a:p>
            <a:pPr>
              <a:buClr>
                <a:srgbClr val="BE854C"/>
              </a:buClr>
              <a:buSzPct val="65000"/>
              <a:buFont typeface="Wingdings" pitchFamily="2" charset="2"/>
              <a:buNone/>
            </a:pPr>
            <a:r>
              <a:rPr lang="en-US" baseline="0" dirty="0" smtClean="0"/>
              <a:t>See insert from very simple handouts that are from one of the health literacy resources listed in the toolkit.  Why all this stuff about ER visits:</a:t>
            </a:r>
          </a:p>
          <a:p>
            <a:pPr>
              <a:buClr>
                <a:srgbClr val="BE854C"/>
              </a:buClr>
              <a:buSzPct val="65000"/>
              <a:buFont typeface="Wingdings" pitchFamily="2" charset="2"/>
              <a:buNone/>
            </a:pPr>
            <a:r>
              <a:rPr lang="en-US" baseline="0" dirty="0" smtClean="0"/>
              <a:t>Really super expensive</a:t>
            </a:r>
          </a:p>
          <a:p>
            <a:pPr>
              <a:buClr>
                <a:srgbClr val="BE854C"/>
              </a:buClr>
              <a:buSzPct val="65000"/>
              <a:buFont typeface="Wingdings" pitchFamily="2" charset="2"/>
              <a:buNone/>
            </a:pPr>
            <a:r>
              <a:rPr lang="en-US" baseline="0" dirty="0" smtClean="0"/>
              <a:t>Overused by our population – especially justice-involved – with SUDs!!! (MH too) </a:t>
            </a:r>
          </a:p>
          <a:p>
            <a:pPr>
              <a:buClr>
                <a:srgbClr val="BE854C"/>
              </a:buClr>
              <a:buSzPct val="65000"/>
              <a:buFont typeface="Wingdings" pitchFamily="2" charset="2"/>
              <a:buNone/>
            </a:pPr>
            <a:r>
              <a:rPr lang="en-US" baseline="0" dirty="0" smtClean="0"/>
              <a:t>Care is the worst quality and least effective</a:t>
            </a:r>
          </a:p>
          <a:p>
            <a:pPr>
              <a:buClr>
                <a:srgbClr val="BE854C"/>
              </a:buClr>
              <a:buSzPct val="65000"/>
              <a:buFont typeface="Wingdings" pitchFamily="2" charset="2"/>
              <a:buNone/>
            </a:pPr>
            <a:endParaRPr lang="en-US" baseline="0" dirty="0" smtClean="0"/>
          </a:p>
          <a:p>
            <a:pPr>
              <a:buClr>
                <a:srgbClr val="BE854C"/>
              </a:buClr>
              <a:buSzPct val="65000"/>
              <a:buFont typeface="Wingdings" pitchFamily="2" charset="2"/>
              <a:buNone/>
            </a:pPr>
            <a:r>
              <a:rPr lang="en-US" baseline="0" dirty="0" smtClean="0"/>
              <a:t>Hospital/ Medical errors are the 3</a:t>
            </a:r>
            <a:r>
              <a:rPr lang="en-US" baseline="30000" dirty="0" smtClean="0"/>
              <a:t>rd</a:t>
            </a:r>
            <a:r>
              <a:rPr lang="en-US" baseline="0" dirty="0" smtClean="0"/>
              <a:t> leading cause of death </a:t>
            </a:r>
          </a:p>
          <a:p>
            <a:pPr>
              <a:buClr>
                <a:srgbClr val="BE854C"/>
              </a:buClr>
              <a:buSzPct val="65000"/>
              <a:buFont typeface="Wingdings" pitchFamily="2" charset="2"/>
              <a:buNone/>
            </a:pPr>
            <a:endParaRPr lang="en-US" baseline="0" dirty="0" smtClean="0"/>
          </a:p>
          <a:p>
            <a:pPr>
              <a:buClr>
                <a:srgbClr val="BE854C"/>
              </a:buClr>
              <a:buSzPct val="65000"/>
              <a:buFont typeface="Wingdings" pitchFamily="2" charset="2"/>
              <a:buNone/>
            </a:pPr>
            <a:r>
              <a:rPr lang="en-US" dirty="0" smtClean="0"/>
              <a:t>IOM report, hospitalization is the third leading cause of death accounting for upwards of 400,000 preventable deaths/year (</a:t>
            </a:r>
            <a:r>
              <a:rPr lang="en-US" dirty="0" smtClean="0">
                <a:hlinkClick r:id="rId3"/>
              </a:rPr>
              <a:t>James, 2013</a:t>
            </a:r>
            <a:r>
              <a:rPr lang="en-US" dirty="0" smtClean="0"/>
              <a:t>). </a:t>
            </a:r>
          </a:p>
          <a:p>
            <a:pPr>
              <a:buClr>
                <a:srgbClr val="BE854C"/>
              </a:buClr>
              <a:buSzPct val="65000"/>
              <a:buFont typeface="Wingdings" pitchFamily="2" charset="2"/>
              <a:buNone/>
            </a:pPr>
            <a:endParaRPr lang="en-US" dirty="0" smtClean="0"/>
          </a:p>
          <a:p>
            <a:r>
              <a:rPr lang="en-US" dirty="0" smtClean="0"/>
              <a:t>Institute for Healthcare Improvement. (</a:t>
            </a:r>
            <a:r>
              <a:rPr lang="en-US" dirty="0" err="1" smtClean="0"/>
              <a:t>n.d.</a:t>
            </a:r>
            <a:r>
              <a:rPr lang="en-US" dirty="0" smtClean="0"/>
              <a:t>). </a:t>
            </a:r>
            <a:r>
              <a:rPr lang="en-US" i="1" dirty="0" smtClean="0"/>
              <a:t>ED Fast Track Criteria</a:t>
            </a:r>
            <a:r>
              <a:rPr lang="en-US" dirty="0" smtClean="0"/>
              <a:t>. Retrieved from </a:t>
            </a:r>
            <a:r>
              <a:rPr lang="en-US" dirty="0" smtClean="0">
                <a:hlinkClick r:id="rId4"/>
              </a:rPr>
              <a:t>www.ihi.org/resources/Pages/Tools/EDFastTrackTool.aspx</a:t>
            </a:r>
            <a:endParaRPr lang="en-US" dirty="0" smtClean="0"/>
          </a:p>
          <a:p>
            <a:r>
              <a:rPr lang="en-US" dirty="0" smtClean="0"/>
              <a:t>Institute of Medicine. (2007). Hospital based emergency care: At the breaking point. Washington, DC: National Academies Press.</a:t>
            </a:r>
          </a:p>
          <a:p>
            <a:pPr>
              <a:buClr>
                <a:srgbClr val="BE854C"/>
              </a:buClr>
              <a:buSzPct val="65000"/>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reading levels of incarcerated populations  - largest concentration</a:t>
            </a:r>
            <a:r>
              <a:rPr lang="en-US" baseline="0" dirty="0" smtClean="0"/>
              <a:t> of functional literacy in US  (HUGE RISK FACTOR)</a:t>
            </a:r>
          </a:p>
          <a:p>
            <a:endParaRPr lang="en-US" baseline="0" dirty="0" smtClean="0"/>
          </a:p>
          <a:p>
            <a:r>
              <a:rPr lang="en-US" baseline="0" dirty="0" smtClean="0"/>
              <a:t>Health care is a pro-social activity (maintenance , preventive and effective </a:t>
            </a:r>
            <a:r>
              <a:rPr lang="en-US" baseline="0" dirty="0" err="1" smtClean="0"/>
              <a:t>tx</a:t>
            </a:r>
            <a:r>
              <a:rPr lang="en-US" baseline="0" dirty="0" smtClean="0"/>
              <a:t>) </a:t>
            </a:r>
          </a:p>
          <a:p>
            <a:r>
              <a:rPr lang="en-US" baseline="0" dirty="0" smtClean="0"/>
              <a:t>Feeling unwelcome into that system makes you feel like a hopeless outlaw</a:t>
            </a:r>
          </a:p>
          <a:p>
            <a:r>
              <a:rPr lang="en-US" baseline="0" dirty="0" smtClean="0"/>
              <a:t>Having untreated MH and or SUD diminished what understanding you do have</a:t>
            </a:r>
          </a:p>
          <a:p>
            <a:endParaRPr lang="en-US" baseline="0" dirty="0" smtClean="0"/>
          </a:p>
          <a:p>
            <a:r>
              <a:rPr lang="en-US" baseline="0" dirty="0" smtClean="0"/>
              <a:t>When folks feel better they can act better.</a:t>
            </a:r>
          </a:p>
          <a:p>
            <a:endParaRPr lang="en-US" baseline="0" dirty="0" smtClean="0"/>
          </a:p>
          <a:p>
            <a:r>
              <a:rPr lang="en-US" baseline="0" dirty="0" smtClean="0"/>
              <a:t>Massachusetts data on enrollment and emergency room use……. SUD folks are </a:t>
            </a:r>
          </a:p>
          <a:p>
            <a:endParaRPr lang="en-US" dirty="0"/>
          </a:p>
        </p:txBody>
      </p:sp>
      <p:sp>
        <p:nvSpPr>
          <p:cNvPr id="4" name="Slide Number Placeholder 3"/>
          <p:cNvSpPr>
            <a:spLocks noGrp="1"/>
          </p:cNvSpPr>
          <p:nvPr>
            <p:ph type="sldNum" sz="quarter" idx="10"/>
          </p:nvPr>
        </p:nvSpPr>
        <p:spPr/>
        <p:txBody>
          <a:bodyPr/>
          <a:lstStyle/>
          <a:p>
            <a:fld id="{04BD64AD-183D-4AEC-A6C3-E5111F270EC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Nearly half of all American adults (90 million people) have difficulty understanding and using health information as it is currently presented (Institute of Medicine, 2004). Hundreds of studies have confirmed that most patients cannot understand materials that are intended to inform about important health issues. Research has shown that this problem affects people from all ages, races</a:t>
            </a:r>
          </a:p>
          <a:p>
            <a:pPr eaLnBrk="1" hangingPunct="1">
              <a:spcBef>
                <a:spcPct val="0"/>
              </a:spcBef>
            </a:pPr>
            <a:endParaRPr lang="en-US" altLang="en-US" smtClean="0"/>
          </a:p>
          <a:p>
            <a:pPr eaLnBrk="1" hangingPunct="1">
              <a:spcBef>
                <a:spcPct val="0"/>
              </a:spcBef>
            </a:pPr>
            <a:r>
              <a:rPr lang="en-US" altLang="en-US" smtClean="0"/>
              <a:t>Most correctional systems scan materials developed for inmates for appropriate reading levels (usually between fourth and eighth grade), but health information on HIV may not be included. </a:t>
            </a:r>
          </a:p>
        </p:txBody>
      </p:sp>
      <p:sp>
        <p:nvSpPr>
          <p:cNvPr id="178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54" indent="-285713">
              <a:defRPr>
                <a:solidFill>
                  <a:schemeClr val="tx1"/>
                </a:solidFill>
                <a:latin typeface="Calibri" pitchFamily="34" charset="0"/>
              </a:defRPr>
            </a:lvl2pPr>
            <a:lvl3pPr marL="1142852" indent="-228571">
              <a:defRPr>
                <a:solidFill>
                  <a:schemeClr val="tx1"/>
                </a:solidFill>
                <a:latin typeface="Calibri" pitchFamily="34" charset="0"/>
              </a:defRPr>
            </a:lvl3pPr>
            <a:lvl4pPr marL="1599993" indent="-228571">
              <a:defRPr>
                <a:solidFill>
                  <a:schemeClr val="tx1"/>
                </a:solidFill>
                <a:latin typeface="Calibri" pitchFamily="34" charset="0"/>
              </a:defRPr>
            </a:lvl4pPr>
            <a:lvl5pPr marL="2057133" indent="-228571">
              <a:defRPr>
                <a:solidFill>
                  <a:schemeClr val="tx1"/>
                </a:solidFill>
                <a:latin typeface="Calibri" pitchFamily="34" charset="0"/>
              </a:defRPr>
            </a:lvl5pPr>
            <a:lvl6pPr marL="2514274" indent="-228571" fontAlgn="base">
              <a:spcBef>
                <a:spcPct val="0"/>
              </a:spcBef>
              <a:spcAft>
                <a:spcPct val="0"/>
              </a:spcAft>
              <a:defRPr>
                <a:solidFill>
                  <a:schemeClr val="tx1"/>
                </a:solidFill>
                <a:latin typeface="Calibri" pitchFamily="34" charset="0"/>
              </a:defRPr>
            </a:lvl6pPr>
            <a:lvl7pPr marL="2971415" indent="-228571" fontAlgn="base">
              <a:spcBef>
                <a:spcPct val="0"/>
              </a:spcBef>
              <a:spcAft>
                <a:spcPct val="0"/>
              </a:spcAft>
              <a:defRPr>
                <a:solidFill>
                  <a:schemeClr val="tx1"/>
                </a:solidFill>
                <a:latin typeface="Calibri" pitchFamily="34" charset="0"/>
              </a:defRPr>
            </a:lvl7pPr>
            <a:lvl8pPr marL="3428556" indent="-228571" fontAlgn="base">
              <a:spcBef>
                <a:spcPct val="0"/>
              </a:spcBef>
              <a:spcAft>
                <a:spcPct val="0"/>
              </a:spcAft>
              <a:defRPr>
                <a:solidFill>
                  <a:schemeClr val="tx1"/>
                </a:solidFill>
                <a:latin typeface="Calibri" pitchFamily="34" charset="0"/>
              </a:defRPr>
            </a:lvl8pPr>
            <a:lvl9pPr marL="3885696" indent="-228571"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D8EB076-3013-4452-A0EF-41E4DB4F2FE7}" type="slidenum">
              <a:rPr lang="en-US" smtClean="0">
                <a:solidFill>
                  <a:srgbClr val="000000"/>
                </a:solidFill>
              </a:rPr>
              <a:pPr fontAlgn="base">
                <a:spcBef>
                  <a:spcPct val="0"/>
                </a:spcBef>
                <a:spcAft>
                  <a:spcPct val="0"/>
                </a:spcAft>
                <a:defRPr/>
              </a:pPr>
              <a:t>6</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7</a:t>
            </a:fld>
            <a:endParaRPr lang="en-US"/>
          </a:p>
        </p:txBody>
      </p:sp>
    </p:spTree>
    <p:extLst>
      <p:ext uri="{BB962C8B-B14F-4D97-AF65-F5344CB8AC3E}">
        <p14:creationId xmlns:p14="http://schemas.microsoft.com/office/powerpoint/2010/main" val="362421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HIV testing in correctional and in substance treatment settings has the potential to reach populations at risk for HIV/AIDS that might not otherwise learn of their HIV status, giving them an opportunity to access care. </a:t>
            </a:r>
          </a:p>
          <a:p>
            <a:pPr eaLnBrk="1" hangingPunct="1">
              <a:spcBef>
                <a:spcPct val="0"/>
              </a:spcBef>
            </a:pPr>
            <a:endParaRPr lang="en-US" altLang="en-US" smtClean="0"/>
          </a:p>
          <a:p>
            <a:pPr eaLnBrk="1" hangingPunct="1">
              <a:spcBef>
                <a:spcPct val="0"/>
              </a:spcBef>
            </a:pPr>
            <a:r>
              <a:rPr lang="en-US" altLang="en-US" smtClean="0"/>
              <a:t>Substance abuse negatively impacts HIV/AIDS outcomes and multiplies a person’s risk for HIV infection nearly 12 times (CSAT, 2000). The adverse impact of untreated substance use disorders on the criminal justice system and the prevalence of HIV among incarcerated populations make it critical to integrate knowledge about HIV detection and prevention into RSAT programs. </a:t>
            </a:r>
          </a:p>
          <a:p>
            <a:pPr eaLnBrk="1" hangingPunct="1">
              <a:spcBef>
                <a:spcPct val="0"/>
              </a:spcBef>
            </a:pPr>
            <a:endParaRPr lang="en-US" altLang="en-US" b="1" smtClean="0"/>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54" indent="-285713">
              <a:defRPr>
                <a:solidFill>
                  <a:schemeClr val="tx1"/>
                </a:solidFill>
                <a:latin typeface="Calibri" pitchFamily="34" charset="0"/>
              </a:defRPr>
            </a:lvl2pPr>
            <a:lvl3pPr marL="1142852" indent="-228571">
              <a:defRPr>
                <a:solidFill>
                  <a:schemeClr val="tx1"/>
                </a:solidFill>
                <a:latin typeface="Calibri" pitchFamily="34" charset="0"/>
              </a:defRPr>
            </a:lvl3pPr>
            <a:lvl4pPr marL="1599993" indent="-228571">
              <a:defRPr>
                <a:solidFill>
                  <a:schemeClr val="tx1"/>
                </a:solidFill>
                <a:latin typeface="Calibri" pitchFamily="34" charset="0"/>
              </a:defRPr>
            </a:lvl4pPr>
            <a:lvl5pPr marL="2057133" indent="-228571">
              <a:defRPr>
                <a:solidFill>
                  <a:schemeClr val="tx1"/>
                </a:solidFill>
                <a:latin typeface="Calibri" pitchFamily="34" charset="0"/>
              </a:defRPr>
            </a:lvl5pPr>
            <a:lvl6pPr marL="2514274" indent="-228571" fontAlgn="base">
              <a:spcBef>
                <a:spcPct val="0"/>
              </a:spcBef>
              <a:spcAft>
                <a:spcPct val="0"/>
              </a:spcAft>
              <a:defRPr>
                <a:solidFill>
                  <a:schemeClr val="tx1"/>
                </a:solidFill>
                <a:latin typeface="Calibri" pitchFamily="34" charset="0"/>
              </a:defRPr>
            </a:lvl6pPr>
            <a:lvl7pPr marL="2971415" indent="-228571" fontAlgn="base">
              <a:spcBef>
                <a:spcPct val="0"/>
              </a:spcBef>
              <a:spcAft>
                <a:spcPct val="0"/>
              </a:spcAft>
              <a:defRPr>
                <a:solidFill>
                  <a:schemeClr val="tx1"/>
                </a:solidFill>
                <a:latin typeface="Calibri" pitchFamily="34" charset="0"/>
              </a:defRPr>
            </a:lvl7pPr>
            <a:lvl8pPr marL="3428556" indent="-228571" fontAlgn="base">
              <a:spcBef>
                <a:spcPct val="0"/>
              </a:spcBef>
              <a:spcAft>
                <a:spcPct val="0"/>
              </a:spcAft>
              <a:defRPr>
                <a:solidFill>
                  <a:schemeClr val="tx1"/>
                </a:solidFill>
                <a:latin typeface="Calibri" pitchFamily="34" charset="0"/>
              </a:defRPr>
            </a:lvl8pPr>
            <a:lvl9pPr marL="3885696" indent="-228571"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CEBB65E-C4CF-43A2-AFCC-51469981AEBF}"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9</a:t>
            </a:fld>
            <a:endParaRPr lang="en-US"/>
          </a:p>
        </p:txBody>
      </p:sp>
    </p:spTree>
    <p:extLst>
      <p:ext uri="{BB962C8B-B14F-4D97-AF65-F5344CB8AC3E}">
        <p14:creationId xmlns:p14="http://schemas.microsoft.com/office/powerpoint/2010/main" val="101927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ahpne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mailto:nmiller@ahpnet.com"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5ZpZR--jgjo" TargetMode="External"/><Relationship Id="rId13" Type="http://schemas.openxmlformats.org/officeDocument/2006/relationships/hyperlink" Target="https://www.projectinform.org/hepc/free-online-hepatitis-c-program-provides-powerful-resource-for-consumers/" TargetMode="External"/><Relationship Id="rId18" Type="http://schemas.openxmlformats.org/officeDocument/2006/relationships/hyperlink" Target="https://www.healthinfotranslations.org/pdfDocs/MRSA.pdf" TargetMode="External"/><Relationship Id="rId3" Type="http://schemas.openxmlformats.org/officeDocument/2006/relationships/image" Target="../media/image4.jpeg"/><Relationship Id="rId21" Type="http://schemas.openxmlformats.org/officeDocument/2006/relationships/hyperlink" Target="http://www.who.int/mental_health/prevention/suicide/resource_jails_prisons.pdf" TargetMode="External"/><Relationship Id="rId7" Type="http://schemas.openxmlformats.org/officeDocument/2006/relationships/hyperlink" Target="https://www.aclu.org/other/know-your-rights-medical-dental-and-mental-health-care-0?redirect=prisoners-rights/know-your-rights-medical-dental-and-mental-health-care-0" TargetMode="External"/><Relationship Id="rId12" Type="http://schemas.openxmlformats.org/officeDocument/2006/relationships/hyperlink" Target="https://www.projectinform.org/pdf/hivhealth1.pdf" TargetMode="External"/><Relationship Id="rId17" Type="http://schemas.openxmlformats.org/officeDocument/2006/relationships/hyperlink" Target="http://store.samhsa.gov/shin/content/SMA14-4853/SMA14-4853.pdf" TargetMode="External"/><Relationship Id="rId2" Type="http://schemas.openxmlformats.org/officeDocument/2006/relationships/notesSlide" Target="../notesSlides/notesSlide13.xml"/><Relationship Id="rId16" Type="http://schemas.openxmlformats.org/officeDocument/2006/relationships/hyperlink" Target="https://healthreach.nlm.nih.gov/files/English_HIVAIDSPrevention_Final.pdf" TargetMode="External"/><Relationship Id="rId20" Type="http://schemas.openxmlformats.org/officeDocument/2006/relationships/hyperlink" Target="https://www.projectinform.org/prep-posters/" TargetMode="External"/><Relationship Id="rId1" Type="http://schemas.openxmlformats.org/officeDocument/2006/relationships/slideLayout" Target="../slideLayouts/slideLayout2.xml"/><Relationship Id="rId6" Type="http://schemas.openxmlformats.org/officeDocument/2006/relationships/hyperlink" Target="https://www.drugabuse.gov/drugs-abuse/commonly-abused-drugs-charts" TargetMode="External"/><Relationship Id="rId11" Type="http://schemas.openxmlformats.org/officeDocument/2006/relationships/hyperlink" Target="https://healthreach.nlm.nih.gov/files/English_HIVAIDSSubstanceAbuse_Final.pdf" TargetMode="External"/><Relationship Id="rId5" Type="http://schemas.openxmlformats.org/officeDocument/2006/relationships/hyperlink" Target="https://www.cdc.gov/vitalsigns/alcohol-poisoning-deaths/infographic.html#infographic" TargetMode="External"/><Relationship Id="rId15" Type="http://schemas.openxmlformats.org/officeDocument/2006/relationships/hyperlink" Target="https://www.healthinfotranslations.org/pdfDocs/HandWashing.pdf" TargetMode="External"/><Relationship Id="rId10" Type="http://schemas.openxmlformats.org/officeDocument/2006/relationships/hyperlink" Target="https://healthreach.nlm.nih.gov/files/English_HIVAIDSHowYouGet_Final.pdf" TargetMode="External"/><Relationship Id="rId19" Type="http://schemas.openxmlformats.org/officeDocument/2006/relationships/hyperlink" Target="https://www.projectinform.org/prep-pep-cards/" TargetMode="External"/><Relationship Id="rId4" Type="http://schemas.openxmlformats.org/officeDocument/2006/relationships/hyperlink" Target="https://www.cdc.gov/alcohol/pdfs/alcoholyourhealth.pdf" TargetMode="External"/><Relationship Id="rId9" Type="http://schemas.openxmlformats.org/officeDocument/2006/relationships/hyperlink" Target="https://www.healthinfotranslations.org/pdfDocs/STDs.pdf" TargetMode="External"/><Relationship Id="rId14" Type="http://schemas.openxmlformats.org/officeDocument/2006/relationships/hyperlink" Target="http://harmreduction.org/wp-content/uploads/2011/12/HCVCounselingManualEnglish.pdf" TargetMode="External"/><Relationship Id="rId22" Type="http://schemas.openxmlformats.org/officeDocument/2006/relationships/hyperlink" Target="https://www.bop.gov/resources/pdfs/depression.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fda.gov/downloads/drugs/resourcesforyou/consumers/buyingusingmedicinesafely/understandingover-the-countermedicines/ucm094872.pdf" TargetMode="External"/><Relationship Id="rId13" Type="http://schemas.openxmlformats.org/officeDocument/2006/relationships/hyperlink" Target="https://www.nimh.nih.gov/health/publications/index.shtml" TargetMode="External"/><Relationship Id="rId18" Type="http://schemas.openxmlformats.org/officeDocument/2006/relationships/hyperlink" Target="https://erygi42lxye3x93s11zt8kf1-wpengine.netdna-ssl.com/wp-content/uploads/2016/11/nutrient-questionnaire.pdf" TargetMode="External"/><Relationship Id="rId3" Type="http://schemas.openxmlformats.org/officeDocument/2006/relationships/image" Target="../media/image4.jpeg"/><Relationship Id="rId21" Type="http://schemas.openxmlformats.org/officeDocument/2006/relationships/hyperlink" Target="http://www.mentalhealthamerica.net/african-american-mental-health" TargetMode="External"/><Relationship Id="rId7" Type="http://schemas.openxmlformats.org/officeDocument/2006/relationships/hyperlink" Target="http://store.samhsa.gov/shin/content/SMA12-4132/SMA12-4132.pdf" TargetMode="External"/><Relationship Id="rId12" Type="http://schemas.openxmlformats.org/officeDocument/2006/relationships/hyperlink" Target="http://store.samhsa.gov/product/Decisions-in-Recovery-Treatment-for-Opioid-Use-Disorders/SMA16-4993" TargetMode="External"/><Relationship Id="rId17" Type="http://schemas.openxmlformats.org/officeDocument/2006/relationships/hyperlink" Target="http://mentalhealthrecovery.com/wrap-is/" TargetMode="External"/><Relationship Id="rId2" Type="http://schemas.openxmlformats.org/officeDocument/2006/relationships/notesSlide" Target="../notesSlides/notesSlide14.xml"/><Relationship Id="rId16" Type="http://schemas.openxmlformats.org/officeDocument/2006/relationships/hyperlink" Target="http://www.dualdiagnosis.org/mental-health-and-addiction/post-traumatic-stress-disorder-and-addiction/" TargetMode="External"/><Relationship Id="rId20" Type="http://schemas.openxmlformats.org/officeDocument/2006/relationships/hyperlink" Target="https://familydoctor.org/smoking-cessation-in-recovering-alcoholics/" TargetMode="External"/><Relationship Id="rId1" Type="http://schemas.openxmlformats.org/officeDocument/2006/relationships/slideLayout" Target="../slideLayouts/slideLayout2.xml"/><Relationship Id="rId6" Type="http://schemas.openxmlformats.org/officeDocument/2006/relationships/hyperlink" Target="https://familydoctor.org/domestic-violence-protecting-yourself-and-your-children/" TargetMode="External"/><Relationship Id="rId11" Type="http://schemas.openxmlformats.org/officeDocument/2006/relationships/hyperlink" Target="http://reference.medscape.com/drug-interactionchecker" TargetMode="External"/><Relationship Id="rId24" Type="http://schemas.openxmlformats.org/officeDocument/2006/relationships/hyperlink" Target="http://www.oneskycenter.org/" TargetMode="External"/><Relationship Id="rId5" Type="http://schemas.openxmlformats.org/officeDocument/2006/relationships/hyperlink" Target="https://www.drugabuse.gov/related-topics/trends-statistics/infographics/substance-use-in-women-men" TargetMode="External"/><Relationship Id="rId15" Type="http://schemas.openxmlformats.org/officeDocument/2006/relationships/hyperlink" Target="https://www.nimh.nih.gov/health/publications/could-i-have-adhd/qf-16-3572_153023.pdf" TargetMode="External"/><Relationship Id="rId23" Type="http://schemas.openxmlformats.org/officeDocument/2006/relationships/hyperlink" Target="https://store.samhsa.gov/shin/content/SMA12-4104/SMA12-4104.pdf" TargetMode="External"/><Relationship Id="rId10" Type="http://schemas.openxmlformats.org/officeDocument/2006/relationships/hyperlink" Target="https://pubs.niaaa.nih.gov/publications/Medicine/Harmful_Interactions.pdf" TargetMode="External"/><Relationship Id="rId19" Type="http://schemas.openxmlformats.org/officeDocument/2006/relationships/hyperlink" Target="https://familydoctor.org/taking-medicines-safely-after-alcohol-or-drug-abuse-recovery/" TargetMode="External"/><Relationship Id="rId4" Type="http://schemas.openxmlformats.org/officeDocument/2006/relationships/hyperlink" Target="https://www.cdc.gov/ncbddd/fasd/documents/FASDBrochure_final.pdf" TargetMode="External"/><Relationship Id="rId9" Type="http://schemas.openxmlformats.org/officeDocument/2006/relationships/hyperlink" Target="https://www.nimh.nih.gov/health/topics/mental-health-medications/index.shtml#part_149855" TargetMode="External"/><Relationship Id="rId14" Type="http://schemas.openxmlformats.org/officeDocument/2006/relationships/hyperlink" Target="https://www.cdc.gov/ncbddd/adhd/documents/adhdfactsheetenglish.pdf" TargetMode="External"/><Relationship Id="rId22" Type="http://schemas.openxmlformats.org/officeDocument/2006/relationships/hyperlink" Target="https://americanindianhealth.nlm.nih.gov/substance-abus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rsat-tta.com/Home"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rsat-tta.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nmiller@ahpnet.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nmiller@ahpne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ncbi.nlm.nih.gov/pubmed/182905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2133600"/>
          </a:xfrm>
        </p:spPr>
        <p:txBody>
          <a:bodyPr>
            <a:normAutofit/>
          </a:bodyPr>
          <a:lstStyle/>
          <a:p>
            <a:pPr marL="0" marR="0">
              <a:spcBef>
                <a:spcPts val="0"/>
              </a:spcBef>
              <a:spcAft>
                <a:spcPts val="0"/>
              </a:spcAft>
            </a:pPr>
            <a:r>
              <a:rPr lang="en-US" sz="4000" b="1" dirty="0">
                <a:ea typeface="Calibri"/>
                <a:cs typeface="Times New Roman"/>
              </a:rPr>
              <a:t>Health Literacy </a:t>
            </a:r>
            <a:r>
              <a:rPr lang="en-US" sz="4000" b="1" dirty="0" smtClean="0">
                <a:ea typeface="Calibri"/>
                <a:cs typeface="Times New Roman"/>
              </a:rPr>
              <a:t>Integration</a:t>
            </a:r>
            <a:br>
              <a:rPr lang="en-US" sz="4000" b="1" dirty="0" smtClean="0">
                <a:ea typeface="Calibri"/>
                <a:cs typeface="Times New Roman"/>
              </a:rPr>
            </a:br>
            <a:r>
              <a:rPr lang="en-US" sz="4000" b="1" dirty="0" smtClean="0">
                <a:ea typeface="Calibri"/>
                <a:cs typeface="Times New Roman"/>
              </a:rPr>
              <a:t>How &amp; Why</a:t>
            </a:r>
            <a:br>
              <a:rPr lang="en-US" sz="4000" b="1" dirty="0" smtClean="0">
                <a:ea typeface="Calibri"/>
                <a:cs typeface="Times New Roman"/>
              </a:rPr>
            </a:br>
            <a:r>
              <a:rPr lang="en-US" sz="3000" b="1" dirty="0" smtClean="0">
                <a:ea typeface="Calibri"/>
                <a:cs typeface="Times New Roman"/>
              </a:rPr>
              <a:t>  Wellness, </a:t>
            </a:r>
            <a:r>
              <a:rPr lang="en-US" sz="3000" b="1" dirty="0">
                <a:ea typeface="Calibri"/>
                <a:cs typeface="Times New Roman"/>
              </a:rPr>
              <a:t>Recovery </a:t>
            </a:r>
            <a:r>
              <a:rPr lang="en-US" sz="3000" b="1" dirty="0" smtClean="0">
                <a:ea typeface="Calibri"/>
                <a:cs typeface="Times New Roman"/>
              </a:rPr>
              <a:t>and Health Management in RSAT </a:t>
            </a:r>
            <a:endParaRPr lang="en-US" sz="3000" dirty="0">
              <a:solidFill>
                <a:srgbClr val="006892"/>
              </a:solidFill>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8864" y="5105400"/>
            <a:ext cx="5888736" cy="917448"/>
          </a:xfrm>
          <a:prstGeom prst="rect">
            <a:avLst/>
          </a:prstGeom>
        </p:spPr>
      </p:pic>
      <p:sp>
        <p:nvSpPr>
          <p:cNvPr id="7" name="Title 1"/>
          <p:cNvSpPr txBox="1">
            <a:spLocks/>
          </p:cNvSpPr>
          <p:nvPr/>
        </p:nvSpPr>
        <p:spPr>
          <a:xfrm>
            <a:off x="228600" y="2971800"/>
            <a:ext cx="8534400" cy="14478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400"/>
              </a:spcBef>
              <a:spcAft>
                <a:spcPts val="600"/>
              </a:spcAft>
            </a:pPr>
            <a:r>
              <a:rPr lang="en-US" sz="3600" dirty="0" smtClean="0">
                <a:solidFill>
                  <a:schemeClr val="accent6">
                    <a:lumMod val="50000"/>
                  </a:schemeClr>
                </a:solidFill>
                <a:latin typeface="Arial" pitchFamily="34" charset="0"/>
                <a:cs typeface="Arial" pitchFamily="34" charset="0"/>
              </a:rPr>
              <a:t/>
            </a:r>
            <a:br>
              <a:rPr lang="en-US" sz="3600" dirty="0" smtClean="0">
                <a:solidFill>
                  <a:schemeClr val="accent6">
                    <a:lumMod val="50000"/>
                  </a:schemeClr>
                </a:solidFill>
                <a:latin typeface="Arial" pitchFamily="34" charset="0"/>
                <a:cs typeface="Arial" pitchFamily="34" charset="0"/>
              </a:rPr>
            </a:br>
            <a:r>
              <a:rPr lang="en-US" sz="2100" b="1" dirty="0" smtClean="0">
                <a:solidFill>
                  <a:schemeClr val="accent6">
                    <a:lumMod val="50000"/>
                  </a:schemeClr>
                </a:solidFill>
                <a:latin typeface="+mn-lt"/>
                <a:cs typeface="Arial" pitchFamily="34" charset="0"/>
              </a:rPr>
              <a:t>Niki  A. Miller,  M.S.  CPS</a:t>
            </a:r>
            <a:br>
              <a:rPr lang="en-US" sz="2100" b="1" dirty="0" smtClean="0">
                <a:solidFill>
                  <a:schemeClr val="accent6">
                    <a:lumMod val="50000"/>
                  </a:schemeClr>
                </a:solidFill>
                <a:latin typeface="+mn-lt"/>
                <a:cs typeface="Arial" pitchFamily="34" charset="0"/>
              </a:rPr>
            </a:br>
            <a:r>
              <a:rPr lang="en-US" sz="2100" dirty="0" smtClean="0">
                <a:solidFill>
                  <a:schemeClr val="bg1"/>
                </a:solidFill>
                <a:latin typeface="+mn-lt"/>
                <a:cs typeface="Arial" pitchFamily="34" charset="0"/>
                <a:hlinkClick r:id="rId5"/>
              </a:rPr>
              <a:t>nmiller@ahpnet.com</a:t>
            </a:r>
            <a:r>
              <a:rPr lang="en-US" sz="2100" dirty="0" smtClean="0">
                <a:solidFill>
                  <a:schemeClr val="bg1"/>
                </a:solidFill>
                <a:latin typeface="+mn-lt"/>
                <a:cs typeface="Arial" pitchFamily="34" charset="0"/>
              </a:rPr>
              <a:t> </a:t>
            </a:r>
            <a:endParaRPr lang="en-US" sz="2100" dirty="0">
              <a:solidFill>
                <a:schemeClr val="bg1"/>
              </a:solidFill>
              <a:latin typeface="+mn-lt"/>
              <a:cs typeface="Arial"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
            <a:ext cx="9144000" cy="685799"/>
          </a:xfrm>
          <a:prstGeom prst="rect">
            <a:avLst/>
          </a:prstGeom>
        </p:spPr>
      </p:pic>
      <p:sp>
        <p:nvSpPr>
          <p:cNvPr id="3" name="Rectangle 2"/>
          <p:cNvSpPr/>
          <p:nvPr/>
        </p:nvSpPr>
        <p:spPr>
          <a:xfrm>
            <a:off x="5203825" y="3657600"/>
            <a:ext cx="3711575" cy="707886"/>
          </a:xfrm>
          <a:prstGeom prst="rect">
            <a:avLst/>
          </a:prstGeom>
        </p:spPr>
        <p:txBody>
          <a:bodyPr wrap="square">
            <a:spAutoFit/>
          </a:bodyPr>
          <a:lstStyle/>
          <a:p>
            <a:pPr lvl="0" algn="r"/>
            <a:r>
              <a:rPr lang="en-US" sz="2000" b="1" dirty="0">
                <a:solidFill>
                  <a:srgbClr val="F79646">
                    <a:lumMod val="50000"/>
                  </a:srgbClr>
                </a:solidFill>
              </a:rPr>
              <a:t>Advocates for Human </a:t>
            </a:r>
            <a:r>
              <a:rPr lang="en-US" sz="2000" b="1" dirty="0" smtClean="0">
                <a:solidFill>
                  <a:srgbClr val="F79646">
                    <a:lumMod val="50000"/>
                  </a:srgbClr>
                </a:solidFill>
              </a:rPr>
              <a:t>Potential</a:t>
            </a:r>
          </a:p>
          <a:p>
            <a:pPr lvl="0" algn="r"/>
            <a:r>
              <a:rPr lang="en-US" sz="2000" dirty="0" smtClean="0">
                <a:solidFill>
                  <a:schemeClr val="accent6">
                    <a:lumMod val="50000"/>
                  </a:schemeClr>
                </a:solidFill>
                <a:hlinkClick r:id="rId7"/>
              </a:rPr>
              <a:t>www.ahpnet.com</a:t>
            </a:r>
            <a:endParaRPr lang="en-US" sz="2000" b="1" dirty="0">
              <a:solidFill>
                <a:srgbClr val="F79646">
                  <a:lumMod val="50000"/>
                </a:srgbClr>
              </a:solidFill>
            </a:endParaRPr>
          </a:p>
        </p:txBody>
      </p:sp>
    </p:spTree>
    <p:extLst>
      <p:ext uri="{BB962C8B-B14F-4D97-AF65-F5344CB8AC3E}">
        <p14:creationId xmlns:p14="http://schemas.microsoft.com/office/powerpoint/2010/main" val="2538911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533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4813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3" y="640080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itle 1"/>
          <p:cNvSpPr>
            <a:spLocks noGrp="1"/>
          </p:cNvSpPr>
          <p:nvPr>
            <p:ph type="title"/>
          </p:nvPr>
        </p:nvSpPr>
        <p:spPr>
          <a:xfrm>
            <a:off x="457200" y="198438"/>
            <a:ext cx="8229600" cy="487362"/>
          </a:xfrm>
        </p:spPr>
        <p:txBody>
          <a:bodyPr>
            <a:normAutofit fontScale="90000"/>
          </a:bodyPr>
          <a:lstStyle/>
          <a:p>
            <a:pPr eaLnBrk="1" hangingPunct="1"/>
            <a:r>
              <a:rPr lang="en-US" altLang="en-US" dirty="0" smtClean="0">
                <a:solidFill>
                  <a:srgbClr val="006892"/>
                </a:solidFill>
                <a:latin typeface="Arial" charset="0"/>
                <a:cs typeface="Arial" charset="0"/>
              </a:rPr>
              <a:t>Module I: Research</a:t>
            </a:r>
          </a:p>
        </p:txBody>
      </p:sp>
      <p:sp>
        <p:nvSpPr>
          <p:cNvPr id="48133" name="Content Placeholder 2"/>
          <p:cNvSpPr>
            <a:spLocks noGrp="1"/>
          </p:cNvSpPr>
          <p:nvPr>
            <p:ph idx="1"/>
          </p:nvPr>
        </p:nvSpPr>
        <p:spPr>
          <a:xfrm>
            <a:off x="152400" y="1143000"/>
            <a:ext cx="8839200" cy="4678363"/>
          </a:xfrm>
        </p:spPr>
        <p:txBody>
          <a:bodyPr/>
          <a:lstStyle/>
          <a:p>
            <a:pPr marL="0" indent="0" eaLnBrk="1" hangingPunct="1">
              <a:buClr>
                <a:srgbClr val="BE854C"/>
              </a:buClr>
              <a:buSzPct val="65000"/>
              <a:buFont typeface="Arial" charset="0"/>
              <a:buNone/>
            </a:pPr>
            <a:r>
              <a:rPr lang="en-US" altLang="en-US" sz="2200" dirty="0" smtClean="0"/>
              <a:t>Costly, complex and underserved: </a:t>
            </a:r>
          </a:p>
        </p:txBody>
      </p:sp>
      <p:sp>
        <p:nvSpPr>
          <p:cNvPr id="48134" name="Date Placeholder 7"/>
          <p:cNvSpPr>
            <a:spLocks noGrp="1"/>
          </p:cNvSpPr>
          <p:nvPr>
            <p:ph type="dt" sz="quarter" idx="10"/>
          </p:nvPr>
        </p:nvSpPr>
        <p:spPr bwMode="auto">
          <a:xfrm>
            <a:off x="152400" y="6645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C4C729E9-261E-4851-9469-D8F96E424670}" type="datetime1">
              <a:rPr lang="en-US" altLang="en-US" smtClean="0">
                <a:solidFill>
                  <a:srgbClr val="FFFFFF"/>
                </a:solidFill>
                <a:latin typeface="Arial" charset="0"/>
              </a:rPr>
              <a:pPr eaLnBrk="1" fontAlgn="base" hangingPunct="1">
                <a:spcBef>
                  <a:spcPct val="0"/>
                </a:spcBef>
                <a:spcAft>
                  <a:spcPct val="0"/>
                </a:spcAft>
              </a:pPr>
              <a:t>7/25/2017</a:t>
            </a:fld>
            <a:endParaRPr lang="en-US" altLang="en-US" dirty="0" smtClean="0">
              <a:solidFill>
                <a:srgbClr val="FFFFFF"/>
              </a:solidFill>
              <a:latin typeface="Arial" charset="0"/>
            </a:endParaRPr>
          </a:p>
        </p:txBody>
      </p:sp>
      <p:sp>
        <p:nvSpPr>
          <p:cNvPr id="48135" name="Slide Number Placeholder 8"/>
          <p:cNvSpPr>
            <a:spLocks noGrp="1"/>
          </p:cNvSpPr>
          <p:nvPr>
            <p:ph type="sldNum" sz="quarter" idx="12"/>
          </p:nvPr>
        </p:nvSpPr>
        <p:spPr bwMode="auto">
          <a:xfrm>
            <a:off x="68580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44471E8-061A-4061-8C1B-A86E1EA84471}" type="slidenum">
              <a:rPr lang="en-US" altLang="en-US" smtClean="0">
                <a:solidFill>
                  <a:srgbClr val="FFFFFF"/>
                </a:solidFill>
                <a:latin typeface="Arial" charset="0"/>
              </a:rPr>
              <a:pPr eaLnBrk="1" fontAlgn="base" hangingPunct="1">
                <a:spcBef>
                  <a:spcPct val="0"/>
                </a:spcBef>
                <a:spcAft>
                  <a:spcPct val="0"/>
                </a:spcAft>
              </a:pPr>
              <a:t>10</a:t>
            </a:fld>
            <a:endParaRPr lang="en-US" altLang="en-US" dirty="0" smtClean="0">
              <a:solidFill>
                <a:srgbClr val="FFFFFF"/>
              </a:solidFill>
              <a:latin typeface="Arial" charset="0"/>
            </a:endParaRPr>
          </a:p>
        </p:txBody>
      </p:sp>
      <p:sp>
        <p:nvSpPr>
          <p:cNvPr id="12" name="Rectangle 11"/>
          <p:cNvSpPr/>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a:off x="0" y="76200"/>
            <a:ext cx="9144000" cy="6858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smtClean="0">
                <a:solidFill>
                  <a:srgbClr val="006892"/>
                </a:solidFill>
                <a:latin typeface="Arial" pitchFamily="34" charset="0"/>
                <a:cs typeface="Arial" pitchFamily="34" charset="0"/>
              </a:rPr>
              <a:t>Challenges </a:t>
            </a:r>
            <a:r>
              <a:rPr lang="en-US" sz="3200" dirty="0">
                <a:solidFill>
                  <a:srgbClr val="006892"/>
                </a:solidFill>
                <a:latin typeface="Arial" pitchFamily="34" charset="0"/>
                <a:cs typeface="Arial" pitchFamily="34" charset="0"/>
              </a:rPr>
              <a:t>of </a:t>
            </a:r>
            <a:r>
              <a:rPr lang="en-US" sz="3200" dirty="0" smtClean="0">
                <a:solidFill>
                  <a:srgbClr val="006892"/>
                </a:solidFill>
                <a:latin typeface="Arial" pitchFamily="34" charset="0"/>
                <a:cs typeface="Arial" pitchFamily="34" charset="0"/>
              </a:rPr>
              <a:t>Complex </a:t>
            </a:r>
            <a:r>
              <a:rPr lang="en-US" sz="3200" dirty="0">
                <a:solidFill>
                  <a:srgbClr val="006892"/>
                </a:solidFill>
                <a:latin typeface="Arial" pitchFamily="34" charset="0"/>
                <a:cs typeface="Arial" pitchFamily="34" charset="0"/>
              </a:rPr>
              <a:t>Care Needs</a:t>
            </a:r>
            <a:endParaRPr lang="en-US" sz="3200" dirty="0">
              <a:solidFill>
                <a:prstClr val="white"/>
              </a:solidFill>
            </a:endParaRPr>
          </a:p>
        </p:txBody>
      </p:sp>
      <p:graphicFrame>
        <p:nvGraphicFramePr>
          <p:cNvPr id="4" name="Diagram 3"/>
          <p:cNvGraphicFramePr/>
          <p:nvPr>
            <p:extLst>
              <p:ext uri="{D42A27DB-BD31-4B8C-83A1-F6EECF244321}">
                <p14:modId xmlns:p14="http://schemas.microsoft.com/office/powerpoint/2010/main" val="1160056628"/>
              </p:ext>
            </p:extLst>
          </p:nvPr>
        </p:nvGraphicFramePr>
        <p:xfrm>
          <a:off x="1524000" y="2006883"/>
          <a:ext cx="6096000" cy="3784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15"/>
          <p:cNvSpPr/>
          <p:nvPr/>
        </p:nvSpPr>
        <p:spPr>
          <a:xfrm>
            <a:off x="0" y="7620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11486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0"/>
            <a:ext cx="9144000" cy="1143000"/>
          </a:xfrm>
        </p:spPr>
        <p:txBody>
          <a:bodyPr>
            <a:noAutofit/>
          </a:bodyPr>
          <a:lstStyle/>
          <a:p>
            <a:r>
              <a:rPr lang="en-US" sz="3200" b="1" dirty="0" smtClean="0">
                <a:solidFill>
                  <a:srgbClr val="006892"/>
                </a:solidFill>
              </a:rPr>
              <a:t>Outcomes: Due to the Persistent Efforts of Justice Professionals</a:t>
            </a:r>
            <a:endParaRPr lang="en-US" sz="32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7/25/2017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Content Placeholder 3"/>
          <p:cNvSpPr>
            <a:spLocks noGrp="1"/>
          </p:cNvSpPr>
          <p:nvPr>
            <p:ph idx="1"/>
          </p:nvPr>
        </p:nvSpPr>
        <p:spPr>
          <a:xfrm>
            <a:off x="457200" y="1905000"/>
            <a:ext cx="8534400" cy="5334000"/>
          </a:xfrm>
        </p:spPr>
        <p:txBody>
          <a:bodyPr>
            <a:normAutofit/>
          </a:bodyPr>
          <a:lstStyle/>
          <a:p>
            <a:r>
              <a:rPr lang="en-US" sz="3000" dirty="0" smtClean="0"/>
              <a:t>Relationship </a:t>
            </a:r>
            <a:r>
              <a:rPr lang="en-US" sz="3000" dirty="0"/>
              <a:t>between </a:t>
            </a:r>
            <a:r>
              <a:rPr lang="en-US" sz="3000" dirty="0" smtClean="0"/>
              <a:t>coverage and recidivism reductions</a:t>
            </a:r>
          </a:p>
          <a:p>
            <a:pPr marL="0" indent="0">
              <a:buNone/>
            </a:pPr>
            <a:endParaRPr lang="en-US" sz="800" dirty="0" smtClean="0"/>
          </a:p>
          <a:p>
            <a:pPr marL="342900" lvl="2" indent="-342900"/>
            <a:r>
              <a:rPr lang="en-US" sz="3000" dirty="0" smtClean="0"/>
              <a:t>Access </a:t>
            </a:r>
            <a:r>
              <a:rPr lang="en-US" sz="3000" dirty="0"/>
              <a:t>to </a:t>
            </a:r>
            <a:r>
              <a:rPr lang="en-US" sz="3000" dirty="0" smtClean="0"/>
              <a:t>care improves CJ outcomes</a:t>
            </a:r>
          </a:p>
          <a:p>
            <a:pPr marL="800100" lvl="3" indent="-342900"/>
            <a:r>
              <a:rPr lang="en-US" dirty="0" smtClean="0"/>
              <a:t>Not  only access to MH and SUD treatment, but primary care and dental</a:t>
            </a:r>
          </a:p>
          <a:p>
            <a:pPr marL="800100" lvl="3" indent="-342900"/>
            <a:r>
              <a:rPr lang="en-US" dirty="0"/>
              <a:t>Findings from the Washington State </a:t>
            </a:r>
            <a:r>
              <a:rPr lang="en-US" dirty="0" smtClean="0"/>
              <a:t>study and other recent research</a:t>
            </a:r>
            <a:endParaRPr lang="en-US" dirty="0"/>
          </a:p>
          <a:p>
            <a:pPr marL="0" lvl="2" indent="0">
              <a:buNone/>
            </a:pPr>
            <a:endParaRPr lang="en-US" sz="800" dirty="0"/>
          </a:p>
          <a:p>
            <a:pPr marL="342900" lvl="2" indent="-342900"/>
            <a:r>
              <a:rPr lang="en-US" sz="2800" dirty="0" smtClean="0"/>
              <a:t>As health </a:t>
            </a:r>
            <a:r>
              <a:rPr lang="en-US" sz="2800" dirty="0"/>
              <a:t>outcomes </a:t>
            </a:r>
            <a:r>
              <a:rPr lang="en-US" sz="2800" dirty="0" smtClean="0"/>
              <a:t>improve, costs </a:t>
            </a:r>
            <a:r>
              <a:rPr lang="en-US" sz="2800" dirty="0"/>
              <a:t>to the correctional and health </a:t>
            </a:r>
            <a:r>
              <a:rPr lang="en-US" sz="2800" dirty="0" smtClean="0"/>
              <a:t>care systems </a:t>
            </a:r>
            <a:r>
              <a:rPr lang="en-US" sz="2800" dirty="0"/>
              <a:t>decline</a:t>
            </a:r>
          </a:p>
          <a:p>
            <a:pPr marL="457200" lvl="1" indent="0">
              <a:buNone/>
            </a:pPr>
            <a:endParaRPr lang="en-US" sz="2800" dirty="0" smtClean="0"/>
          </a:p>
          <a:p>
            <a:pPr lvl="2"/>
            <a:endParaRPr lang="en-US" sz="2800"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2929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 </a:t>
            </a:r>
            <a:endParaRPr lang="en-US" sz="32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533400" y="0"/>
            <a:ext cx="8229600" cy="1143000"/>
          </a:xfrm>
        </p:spPr>
        <p:txBody>
          <a:bodyPr>
            <a:normAutofit/>
          </a:bodyPr>
          <a:lstStyle/>
          <a:p>
            <a:r>
              <a:rPr lang="en-US" sz="2800" b="1" dirty="0" smtClean="0">
                <a:solidFill>
                  <a:srgbClr val="006892"/>
                </a:solidFill>
                <a:latin typeface="Arial" pitchFamily="34" charset="0"/>
                <a:cs typeface="Arial" pitchFamily="34" charset="0"/>
              </a:rPr>
              <a:t>Health Literacy Screening:</a:t>
            </a:r>
            <a:br>
              <a:rPr lang="en-US" sz="2800" b="1" dirty="0" smtClean="0">
                <a:solidFill>
                  <a:srgbClr val="006892"/>
                </a:solidFill>
                <a:latin typeface="Arial" pitchFamily="34" charset="0"/>
                <a:cs typeface="Arial" pitchFamily="34" charset="0"/>
              </a:rPr>
            </a:br>
            <a:r>
              <a:rPr lang="en-US" sz="2400" dirty="0" smtClean="0">
                <a:solidFill>
                  <a:srgbClr val="006892"/>
                </a:solidFill>
                <a:latin typeface="Arial" pitchFamily="34" charset="0"/>
                <a:cs typeface="Arial" pitchFamily="34" charset="0"/>
              </a:rPr>
              <a:t>Simple, Flexible, Critical Tools</a:t>
            </a:r>
            <a:endParaRPr lang="en-US" sz="24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7/25/2017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sharpenSoften amount="28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34820" y="1600200"/>
            <a:ext cx="647435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704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5">
                    <a:lumMod val="50000"/>
                  </a:schemeClr>
                </a:solidFill>
              </a:rPr>
              <a:t>Resources – Tailored to Individuals Entering Facilities  </a:t>
            </a:r>
            <a:endParaRPr lang="en-US" sz="3200" dirty="0">
              <a:solidFill>
                <a:schemeClr val="accent5">
                  <a:lumMod val="5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533400" y="-152400"/>
            <a:ext cx="8229600" cy="1143000"/>
          </a:xfrm>
        </p:spPr>
        <p:txBody>
          <a:bodyPr>
            <a:normAutofit/>
          </a:bodyPr>
          <a:lstStyle/>
          <a:p>
            <a:r>
              <a:rPr lang="en-US" sz="2800" b="1" dirty="0" smtClean="0">
                <a:solidFill>
                  <a:srgbClr val="006892"/>
                </a:solidFill>
                <a:latin typeface="Arial" pitchFamily="34" charset="0"/>
                <a:cs typeface="Arial" pitchFamily="34" charset="0"/>
              </a:rPr>
              <a:t>  </a:t>
            </a:r>
            <a:endParaRPr lang="en-US" sz="2800" b="1"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7/25/2017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05874420"/>
              </p:ext>
            </p:extLst>
          </p:nvPr>
        </p:nvGraphicFramePr>
        <p:xfrm>
          <a:off x="1524000" y="1447800"/>
          <a:ext cx="5802574" cy="4559267"/>
        </p:xfrm>
        <a:graphic>
          <a:graphicData uri="http://schemas.openxmlformats.org/drawingml/2006/table">
            <a:tbl>
              <a:tblPr firstRow="1" firstCol="1" bandRow="1"/>
              <a:tblGrid>
                <a:gridCol w="655943"/>
                <a:gridCol w="2775144"/>
                <a:gridCol w="2371487"/>
              </a:tblGrid>
              <a:tr h="404768">
                <a:tc>
                  <a:txBody>
                    <a:bodyPr/>
                    <a:lstStyle/>
                    <a:p>
                      <a:pPr marL="0" marR="0" algn="l">
                        <a:lnSpc>
                          <a:spcPct val="115000"/>
                        </a:lnSpc>
                        <a:spcBef>
                          <a:spcPts val="300"/>
                        </a:spcBef>
                        <a:spcAft>
                          <a:spcPts val="0"/>
                        </a:spcAft>
                      </a:pPr>
                      <a:r>
                        <a:rPr lang="en-US" sz="1100" b="1" dirty="0">
                          <a:solidFill>
                            <a:srgbClr val="FFFFFF"/>
                          </a:solidFill>
                          <a:effectLst/>
                          <a:latin typeface="Calibri"/>
                          <a:ea typeface="Times New Roman"/>
                          <a:cs typeface="Times New Roman"/>
                        </a:rPr>
                        <a:t>   </a:t>
                      </a:r>
                      <a:endParaRPr lang="en-US" sz="1000" dirty="0">
                        <a:effectLst/>
                        <a:latin typeface="Calibri"/>
                        <a:ea typeface="Calibri"/>
                        <a:cs typeface="Times New Roman"/>
                      </a:endParaRPr>
                    </a:p>
                    <a:p>
                      <a:pPr marL="0" marR="0" algn="l">
                        <a:lnSpc>
                          <a:spcPct val="115000"/>
                        </a:lnSpc>
                        <a:spcBef>
                          <a:spcPts val="300"/>
                        </a:spcBef>
                        <a:spcAft>
                          <a:spcPts val="0"/>
                        </a:spcAft>
                      </a:pPr>
                      <a:r>
                        <a:rPr lang="en-US" sz="1100" b="1" dirty="0">
                          <a:solidFill>
                            <a:srgbClr val="FFFFFF"/>
                          </a:solidFill>
                          <a:effectLst/>
                          <a:latin typeface="Calibri"/>
                          <a:ea typeface="Times New Roman"/>
                          <a:cs typeface="Times New Roman"/>
                        </a:rPr>
                        <a:t>When</a:t>
                      </a:r>
                      <a:endParaRPr lang="en-US" sz="1000" dirty="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l">
                        <a:lnSpc>
                          <a:spcPct val="115000"/>
                        </a:lnSpc>
                        <a:spcBef>
                          <a:spcPts val="600"/>
                        </a:spcBef>
                        <a:spcAft>
                          <a:spcPts val="0"/>
                        </a:spcAft>
                      </a:pPr>
                      <a:r>
                        <a:rPr lang="en-US" sz="1400" b="1" dirty="0">
                          <a:solidFill>
                            <a:srgbClr val="FFFFFF"/>
                          </a:solidFill>
                          <a:effectLst/>
                          <a:latin typeface="Calibri"/>
                          <a:ea typeface="Times New Roman"/>
                          <a:cs typeface="Times New Roman"/>
                        </a:rPr>
                        <a:t>                  What</a:t>
                      </a:r>
                      <a:endParaRPr lang="en-US" sz="1000" dirty="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l">
                        <a:lnSpc>
                          <a:spcPct val="115000"/>
                        </a:lnSpc>
                        <a:spcBef>
                          <a:spcPts val="0"/>
                        </a:spcBef>
                        <a:spcAft>
                          <a:spcPts val="0"/>
                        </a:spcAft>
                      </a:pPr>
                      <a:r>
                        <a:rPr lang="en-US" sz="300" dirty="0">
                          <a:effectLst/>
                          <a:latin typeface="Calibri"/>
                          <a:ea typeface="Times New Roman"/>
                          <a:cs typeface="Times New Roman"/>
                        </a:rPr>
                        <a:t> </a:t>
                      </a:r>
                      <a:endParaRPr lang="en-US" sz="1000" dirty="0">
                        <a:effectLst/>
                        <a:latin typeface="Calibri"/>
                        <a:ea typeface="Calibri"/>
                        <a:cs typeface="Times New Roman"/>
                      </a:endParaRPr>
                    </a:p>
                    <a:p>
                      <a:pPr marL="0" marR="0" algn="l">
                        <a:lnSpc>
                          <a:spcPct val="115000"/>
                        </a:lnSpc>
                        <a:spcBef>
                          <a:spcPts val="0"/>
                        </a:spcBef>
                        <a:spcAft>
                          <a:spcPts val="0"/>
                        </a:spcAft>
                      </a:pPr>
                      <a:r>
                        <a:rPr lang="en-US" sz="300" dirty="0">
                          <a:effectLst/>
                          <a:latin typeface="Calibri"/>
                          <a:ea typeface="Times New Roman"/>
                          <a:cs typeface="Times New Roman"/>
                        </a:rPr>
                        <a:t> </a:t>
                      </a:r>
                      <a:endParaRPr lang="en-US" sz="1000" dirty="0">
                        <a:effectLst/>
                        <a:latin typeface="Calibri"/>
                        <a:ea typeface="Calibri"/>
                        <a:cs typeface="Times New Roman"/>
                      </a:endParaRPr>
                    </a:p>
                    <a:p>
                      <a:pPr marL="0" marR="0" algn="l">
                        <a:lnSpc>
                          <a:spcPct val="115000"/>
                        </a:lnSpc>
                        <a:spcBef>
                          <a:spcPts val="0"/>
                        </a:spcBef>
                        <a:spcAft>
                          <a:spcPts val="0"/>
                        </a:spcAft>
                      </a:pPr>
                      <a:r>
                        <a:rPr lang="en-US" sz="100" dirty="0">
                          <a:effectLst/>
                          <a:latin typeface="Calibri"/>
                          <a:ea typeface="Times New Roman"/>
                          <a:cs typeface="Times New Roman"/>
                        </a:rPr>
                        <a:t> </a:t>
                      </a:r>
                      <a:endParaRPr lang="en-US" sz="1000" dirty="0">
                        <a:effectLst/>
                        <a:latin typeface="Calibri"/>
                        <a:ea typeface="Calibri"/>
                        <a:cs typeface="Times New Roman"/>
                      </a:endParaRPr>
                    </a:p>
                    <a:p>
                      <a:pPr marL="0" marR="0" algn="l">
                        <a:lnSpc>
                          <a:spcPct val="115000"/>
                        </a:lnSpc>
                        <a:spcBef>
                          <a:spcPts val="0"/>
                        </a:spcBef>
                        <a:spcAft>
                          <a:spcPts val="0"/>
                        </a:spcAft>
                      </a:pPr>
                      <a:r>
                        <a:rPr lang="en-US" sz="1200" b="1" dirty="0">
                          <a:solidFill>
                            <a:srgbClr val="FFFFFF"/>
                          </a:solidFill>
                          <a:effectLst/>
                          <a:latin typeface="Calibri"/>
                          <a:ea typeface="Times New Roman"/>
                          <a:cs typeface="Times New Roman"/>
                        </a:rPr>
                        <a:t>Educational Materials &amp; Tools</a:t>
                      </a:r>
                      <a:endParaRPr lang="en-US" sz="1000" dirty="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651641">
                <a:tc>
                  <a:txBody>
                    <a:bodyPr/>
                    <a:lstStyle/>
                    <a:p>
                      <a:pPr marL="0" marR="0" algn="l">
                        <a:lnSpc>
                          <a:spcPct val="115000"/>
                        </a:lnSpc>
                        <a:spcBef>
                          <a:spcPts val="300"/>
                        </a:spcBef>
                        <a:spcAft>
                          <a:spcPts val="0"/>
                        </a:spcAft>
                      </a:pPr>
                      <a:r>
                        <a:rPr lang="en-US" sz="800" b="1">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300"/>
                        </a:spcBef>
                        <a:spcAft>
                          <a:spcPts val="0"/>
                        </a:spcAft>
                      </a:pPr>
                      <a:r>
                        <a:rPr lang="en-US" sz="800" b="1">
                          <a:effectLst/>
                          <a:latin typeface="Calibri"/>
                          <a:ea typeface="Times New Roman"/>
                          <a:cs typeface="Times New Roman"/>
                        </a:rPr>
                        <a:t>Entry/Intake</a:t>
                      </a:r>
                      <a:endParaRPr lang="en-US" sz="1000">
                        <a:effectLst/>
                        <a:latin typeface="Calibri"/>
                        <a:ea typeface="Calibri"/>
                        <a:cs typeface="Times New Roman"/>
                      </a:endParaRPr>
                    </a:p>
                    <a:p>
                      <a:pPr marL="0" marR="0" algn="l">
                        <a:lnSpc>
                          <a:spcPct val="115000"/>
                        </a:lnSpc>
                        <a:spcBef>
                          <a:spcPts val="300"/>
                        </a:spcBef>
                        <a:spcAft>
                          <a:spcPts val="0"/>
                        </a:spcAft>
                      </a:pPr>
                      <a:r>
                        <a:rPr lang="en-US" sz="800" b="1">
                          <a:effectLst/>
                          <a:latin typeface="Calibri"/>
                          <a:ea typeface="Times New Roman"/>
                          <a:cs typeface="Times New Roman"/>
                        </a:rPr>
                        <a:t> </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600"/>
                        </a:spcBef>
                        <a:spcAft>
                          <a:spcPts val="0"/>
                        </a:spcAft>
                      </a:pPr>
                      <a:r>
                        <a:rPr lang="en-US" sz="900" b="1">
                          <a:effectLst/>
                          <a:latin typeface="Calibri"/>
                          <a:ea typeface="Times New Roman"/>
                          <a:cs typeface="Times New Roman"/>
                        </a:rPr>
                        <a:t>Detoxification/withdrawal</a:t>
                      </a:r>
                      <a:r>
                        <a:rPr lang="en-US" sz="900">
                          <a:effectLst/>
                          <a:latin typeface="Calibri"/>
                          <a:ea typeface="Times New Roman"/>
                          <a:cs typeface="Times New Roman"/>
                        </a:rPr>
                        <a:t> –</a:t>
                      </a:r>
                      <a:r>
                        <a:rPr lang="en-US" sz="900" b="1">
                          <a:effectLst/>
                          <a:latin typeface="Calibri"/>
                          <a:ea typeface="Times New Roman"/>
                          <a:cs typeface="Times New Roman"/>
                        </a:rPr>
                        <a:t> </a:t>
                      </a:r>
                      <a:r>
                        <a:rPr lang="en-US" sz="900">
                          <a:effectLst/>
                          <a:latin typeface="Calibri"/>
                          <a:ea typeface="Times New Roman"/>
                          <a:cs typeface="Times New Roman"/>
                        </a:rPr>
                        <a:t>Substances with high-risk withdrawal syndromes, symptom relief and self-care.  Information for those experiencing post-acute withdrawal symptoms.</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400">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0"/>
                        </a:spcBef>
                        <a:spcAft>
                          <a:spcPts val="0"/>
                        </a:spcAft>
                      </a:pPr>
                      <a:r>
                        <a:rPr lang="en-US" sz="800" u="sng">
                          <a:solidFill>
                            <a:srgbClr val="0000FF"/>
                          </a:solidFill>
                          <a:effectLst/>
                          <a:latin typeface="Calibri"/>
                          <a:ea typeface="Times New Roman"/>
                          <a:cs typeface="Times New Roman"/>
                          <a:hlinkClick r:id="rId4"/>
                        </a:rPr>
                        <a:t>CDC Infographic on Alcohol &amp; Health</a:t>
                      </a:r>
                      <a:endParaRPr lang="en-US" sz="1000">
                        <a:effectLst/>
                        <a:latin typeface="Calibri"/>
                        <a:ea typeface="Calibri"/>
                        <a:cs typeface="Times New Roman"/>
                      </a:endParaRPr>
                    </a:p>
                    <a:p>
                      <a:pPr marL="0" marR="0" algn="l">
                        <a:lnSpc>
                          <a:spcPct val="115000"/>
                        </a:lnSpc>
                        <a:spcBef>
                          <a:spcPts val="0"/>
                        </a:spcBef>
                        <a:spcAft>
                          <a:spcPts val="0"/>
                        </a:spcAft>
                      </a:pPr>
                      <a:r>
                        <a:rPr lang="en-US" sz="800" u="sng">
                          <a:solidFill>
                            <a:srgbClr val="0000FF"/>
                          </a:solidFill>
                          <a:effectLst/>
                          <a:latin typeface="Calibri"/>
                          <a:ea typeface="Times New Roman"/>
                          <a:cs typeface="Times New Roman"/>
                          <a:hlinkClick r:id="rId5"/>
                        </a:rPr>
                        <a:t>CDC Infographic on Alcohol Poisoning</a:t>
                      </a:r>
                      <a:endParaRPr lang="en-US" sz="1000">
                        <a:effectLst/>
                        <a:latin typeface="Calibri"/>
                        <a:ea typeface="Calibri"/>
                        <a:cs typeface="Times New Roman"/>
                      </a:endParaRPr>
                    </a:p>
                    <a:p>
                      <a:pPr marL="0" marR="0" algn="l">
                        <a:lnSpc>
                          <a:spcPct val="115000"/>
                        </a:lnSpc>
                        <a:spcBef>
                          <a:spcPts val="0"/>
                        </a:spcBef>
                        <a:spcAft>
                          <a:spcPts val="0"/>
                        </a:spcAft>
                      </a:pPr>
                      <a:r>
                        <a:rPr lang="en-US" sz="800" u="sng">
                          <a:solidFill>
                            <a:srgbClr val="0000FF"/>
                          </a:solidFill>
                          <a:effectLst/>
                          <a:latin typeface="Calibri"/>
                          <a:ea typeface="Times New Roman"/>
                          <a:cs typeface="Times New Roman"/>
                          <a:hlinkClick r:id="rId6"/>
                        </a:rPr>
                        <a:t>NIDA Drug Facts</a:t>
                      </a:r>
                      <a:r>
                        <a:rPr lang="en-US" sz="800" u="sng">
                          <a:solidFill>
                            <a:srgbClr val="0000FF"/>
                          </a:solidFill>
                          <a:effectLst/>
                          <a:latin typeface="Calibri"/>
                          <a:ea typeface="Times New Roman"/>
                          <a:cs typeface="Times New Roman"/>
                        </a:rPr>
                        <a:t> </a:t>
                      </a:r>
                      <a:r>
                        <a:rPr lang="en-US" sz="700" u="sng">
                          <a:solidFill>
                            <a:srgbClr val="0000FF"/>
                          </a:solidFill>
                          <a:effectLst/>
                          <a:latin typeface="Calibri"/>
                          <a:ea typeface="Times New Roman"/>
                          <a:cs typeface="Times New Roman"/>
                        </a:rPr>
                        <a:t>(see summary handout in appendix)</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598">
                <a:tc>
                  <a:txBody>
                    <a:bodyPr/>
                    <a:lstStyle/>
                    <a:p>
                      <a:pPr marL="0" marR="0" algn="l">
                        <a:lnSpc>
                          <a:spcPct val="115000"/>
                        </a:lnSpc>
                        <a:spcBef>
                          <a:spcPts val="0"/>
                        </a:spcBef>
                        <a:spcAft>
                          <a:spcPts val="0"/>
                        </a:spcAft>
                      </a:pPr>
                      <a:r>
                        <a:rPr lang="en-US" sz="800" b="1">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0"/>
                        </a:spcBef>
                        <a:spcAft>
                          <a:spcPts val="0"/>
                        </a:spcAft>
                      </a:pPr>
                      <a:r>
                        <a:rPr lang="en-US" sz="800" b="1">
                          <a:effectLst/>
                          <a:latin typeface="Calibri"/>
                          <a:ea typeface="Times New Roman"/>
                          <a:cs typeface="Times New Roman"/>
                        </a:rPr>
                        <a:t>Entry/Intake</a:t>
                      </a:r>
                      <a:endParaRPr lang="en-US" sz="1000">
                        <a:effectLst/>
                        <a:latin typeface="Calibri"/>
                        <a:ea typeface="Calibri"/>
                        <a:cs typeface="Times New Roman"/>
                      </a:endParaRPr>
                    </a:p>
                    <a:p>
                      <a:pPr marL="0" marR="0" algn="l">
                        <a:lnSpc>
                          <a:spcPct val="115000"/>
                        </a:lnSpc>
                        <a:spcBef>
                          <a:spcPts val="0"/>
                        </a:spcBef>
                        <a:spcAft>
                          <a:spcPts val="0"/>
                        </a:spcAft>
                      </a:pPr>
                      <a:r>
                        <a:rPr lang="en-US" sz="800" b="1">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0"/>
                        </a:spcBef>
                        <a:spcAft>
                          <a:spcPts val="0"/>
                        </a:spcAft>
                      </a:pPr>
                      <a:r>
                        <a:rPr lang="en-US" sz="800" b="1">
                          <a:effectLst/>
                          <a:latin typeface="Calibri"/>
                          <a:ea typeface="Times New Roman"/>
                          <a:cs typeface="Times New Roman"/>
                        </a:rPr>
                        <a:t> </a:t>
                      </a:r>
                      <a:endParaRPr lang="en-US" sz="1000">
                        <a:effectLst/>
                        <a:latin typeface="Calibri"/>
                        <a:ea typeface="Calibri"/>
                        <a:cs typeface="Times New Roman"/>
                      </a:endParaRPr>
                    </a:p>
                  </a:txBody>
                  <a:tcPr marL="60514" marR="60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lnSpc>
                          <a:spcPct val="115000"/>
                        </a:lnSpc>
                        <a:spcBef>
                          <a:spcPts val="300"/>
                        </a:spcBef>
                        <a:spcAft>
                          <a:spcPts val="0"/>
                        </a:spcAft>
                      </a:pPr>
                      <a:r>
                        <a:rPr lang="en-US" sz="900" b="1">
                          <a:effectLst/>
                          <a:latin typeface="Calibri"/>
                          <a:ea typeface="Times New Roman"/>
                          <a:cs typeface="Times New Roman"/>
                        </a:rPr>
                        <a:t>Accessing Institutional Health Services </a:t>
                      </a:r>
                      <a:r>
                        <a:rPr lang="en-US" sz="900">
                          <a:effectLst/>
                          <a:latin typeface="Calibri"/>
                          <a:ea typeface="Times New Roman"/>
                          <a:cs typeface="Times New Roman"/>
                        </a:rPr>
                        <a:t>– Menu/schedule of medical &amp; mental health services; how to request care, charges/waiving charges, when outside services are required.</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lnSpc>
                          <a:spcPct val="115000"/>
                        </a:lnSpc>
                        <a:spcBef>
                          <a:spcPts val="0"/>
                        </a:spcBef>
                        <a:spcAft>
                          <a:spcPts val="0"/>
                        </a:spcAft>
                      </a:pPr>
                      <a:r>
                        <a:rPr lang="en-US" sz="800">
                          <a:effectLst/>
                          <a:latin typeface="Calibri"/>
                          <a:ea typeface="Times New Roman"/>
                          <a:cs typeface="Times New Roman"/>
                          <a:sym typeface="Wingdings"/>
                        </a:rPr>
                        <a:t></a:t>
                      </a:r>
                      <a:r>
                        <a:rPr lang="en-US" sz="800" b="1" u="sng">
                          <a:effectLst/>
                          <a:latin typeface="Calibri"/>
                          <a:ea typeface="Times New Roman"/>
                          <a:cs typeface="Times New Roman"/>
                        </a:rPr>
                        <a:t>Your Institution’s Orientation Materials</a:t>
                      </a:r>
                      <a:endParaRPr lang="en-US" sz="1000">
                        <a:effectLst/>
                        <a:latin typeface="Calibri"/>
                        <a:ea typeface="Calibri"/>
                        <a:cs typeface="Times New Roman"/>
                      </a:endParaRPr>
                    </a:p>
                    <a:p>
                      <a:pPr marL="0" marR="0" algn="l">
                        <a:lnSpc>
                          <a:spcPct val="115000"/>
                        </a:lnSpc>
                        <a:spcBef>
                          <a:spcPts val="0"/>
                        </a:spcBef>
                        <a:spcAft>
                          <a:spcPts val="0"/>
                        </a:spcAft>
                      </a:pPr>
                      <a:r>
                        <a:rPr lang="en-US" sz="300" b="1">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0"/>
                        </a:spcBef>
                        <a:spcAft>
                          <a:spcPts val="0"/>
                        </a:spcAft>
                      </a:pPr>
                      <a:r>
                        <a:rPr lang="en-US" sz="800">
                          <a:effectLst/>
                          <a:latin typeface="Calibri"/>
                          <a:ea typeface="Times New Roman"/>
                          <a:cs typeface="Times New Roman"/>
                          <a:sym typeface="Wingdings"/>
                        </a:rPr>
                        <a:t></a:t>
                      </a:r>
                      <a:r>
                        <a:rPr lang="en-US" sz="800" u="sng">
                          <a:solidFill>
                            <a:srgbClr val="0000FF"/>
                          </a:solidFill>
                          <a:effectLst/>
                          <a:latin typeface="Calibri"/>
                          <a:ea typeface="Times New Roman"/>
                          <a:cs typeface="Times New Roman"/>
                          <a:hlinkClick r:id="rId7"/>
                        </a:rPr>
                        <a:t>ACLU National Prison Project: Know Your Medical,   </a:t>
                      </a:r>
                      <a:endParaRPr lang="en-US" sz="1000">
                        <a:effectLst/>
                        <a:latin typeface="Calibri"/>
                        <a:ea typeface="Calibri"/>
                        <a:cs typeface="Times New Roman"/>
                      </a:endParaRPr>
                    </a:p>
                    <a:p>
                      <a:pPr marL="0" marR="0" algn="l">
                        <a:lnSpc>
                          <a:spcPct val="115000"/>
                        </a:lnSpc>
                        <a:spcBef>
                          <a:spcPts val="0"/>
                        </a:spcBef>
                        <a:spcAft>
                          <a:spcPts val="0"/>
                        </a:spcAft>
                      </a:pPr>
                      <a:r>
                        <a:rPr lang="en-US" sz="800" u="none" strike="noStrike">
                          <a:solidFill>
                            <a:srgbClr val="0000FF"/>
                          </a:solidFill>
                          <a:effectLst/>
                          <a:latin typeface="Calibri"/>
                          <a:ea typeface="Times New Roman"/>
                          <a:cs typeface="Times New Roman"/>
                          <a:hlinkClick r:id="rId7"/>
                        </a:rPr>
                        <a:t> </a:t>
                      </a:r>
                      <a:r>
                        <a:rPr lang="en-US" sz="800" u="sng">
                          <a:solidFill>
                            <a:srgbClr val="0000FF"/>
                          </a:solidFill>
                          <a:effectLst/>
                          <a:latin typeface="Calibri"/>
                          <a:ea typeface="Times New Roman"/>
                          <a:cs typeface="Times New Roman"/>
                          <a:hlinkClick r:id="rId7"/>
                        </a:rPr>
                        <a:t>Mental Health &amp; Dental Rights</a:t>
                      </a:r>
                      <a:endParaRPr lang="en-US" sz="1000">
                        <a:effectLst/>
                        <a:latin typeface="Calibri"/>
                        <a:ea typeface="Calibri"/>
                        <a:cs typeface="Times New Roman"/>
                      </a:endParaRPr>
                    </a:p>
                  </a:txBody>
                  <a:tcPr marL="60514" marR="60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603118">
                <a:tc>
                  <a:txBody>
                    <a:bodyPr/>
                    <a:lstStyle/>
                    <a:p>
                      <a:pPr marL="0" marR="0" algn="l">
                        <a:lnSpc>
                          <a:spcPct val="115000"/>
                        </a:lnSpc>
                        <a:spcBef>
                          <a:spcPts val="300"/>
                        </a:spcBef>
                        <a:spcAft>
                          <a:spcPts val="0"/>
                        </a:spcAft>
                      </a:pPr>
                      <a:r>
                        <a:rPr lang="en-US" sz="800" b="1">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300"/>
                        </a:spcBef>
                        <a:spcAft>
                          <a:spcPts val="0"/>
                        </a:spcAft>
                      </a:pPr>
                      <a:r>
                        <a:rPr lang="en-US" sz="800" b="1">
                          <a:effectLst/>
                          <a:latin typeface="Calibri"/>
                          <a:ea typeface="Times New Roman"/>
                          <a:cs typeface="Times New Roman"/>
                        </a:rPr>
                        <a:t>Entry/Intake</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600"/>
                        </a:spcBef>
                        <a:spcAft>
                          <a:spcPts val="0"/>
                        </a:spcAft>
                      </a:pPr>
                      <a:r>
                        <a:rPr lang="en-US" sz="900" b="1">
                          <a:effectLst/>
                          <a:latin typeface="Calibri"/>
                          <a:ea typeface="Times New Roman"/>
                          <a:cs typeface="Times New Roman"/>
                        </a:rPr>
                        <a:t>Testing and Test Results</a:t>
                      </a:r>
                      <a:r>
                        <a:rPr lang="en-US" sz="900">
                          <a:effectLst/>
                          <a:latin typeface="Calibri"/>
                          <a:ea typeface="Times New Roman"/>
                          <a:cs typeface="Times New Roman"/>
                        </a:rPr>
                        <a:t> – Tests routinely administered; the meaning of positive or negative results, when to get tested, other tests and the meaning of results.</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300"/>
                        </a:spcBef>
                        <a:spcAft>
                          <a:spcPts val="0"/>
                        </a:spcAft>
                      </a:pPr>
                      <a:r>
                        <a:rPr lang="en-US" sz="800" dirty="0">
                          <a:effectLst/>
                          <a:latin typeface="Calibri"/>
                          <a:ea typeface="Calibri"/>
                          <a:cs typeface="Arial"/>
                          <a:sym typeface="Wingdings"/>
                        </a:rPr>
                        <a:t></a:t>
                      </a:r>
                      <a:r>
                        <a:rPr lang="en-US" sz="800" u="sng" dirty="0">
                          <a:solidFill>
                            <a:srgbClr val="0000FF"/>
                          </a:solidFill>
                          <a:effectLst/>
                          <a:latin typeface="Calibri"/>
                          <a:ea typeface="Calibri"/>
                          <a:cs typeface="Arial"/>
                          <a:hlinkClick r:id="rId8"/>
                        </a:rPr>
                        <a:t>Rapid HIV &amp; Hep C Testing:  Know the Facts-Video</a:t>
                      </a:r>
                      <a:r>
                        <a:rPr lang="en-US" sz="800" dirty="0">
                          <a:effectLst/>
                          <a:latin typeface="Calibri"/>
                          <a:ea typeface="Calibri"/>
                          <a:cs typeface="Arial"/>
                        </a:rPr>
                        <a:t> </a:t>
                      </a:r>
                      <a:endParaRPr lang="en-US" sz="1000" dirty="0">
                        <a:effectLst/>
                        <a:latin typeface="Calibri"/>
                        <a:ea typeface="Calibri"/>
                        <a:cs typeface="Times New Roman"/>
                      </a:endParaRPr>
                    </a:p>
                    <a:p>
                      <a:pPr marL="0" marR="0" algn="l">
                        <a:lnSpc>
                          <a:spcPct val="115000"/>
                        </a:lnSpc>
                        <a:spcBef>
                          <a:spcPts val="0"/>
                        </a:spcBef>
                        <a:spcAft>
                          <a:spcPts val="0"/>
                        </a:spcAft>
                      </a:pPr>
                      <a:r>
                        <a:rPr lang="en-US" sz="800" dirty="0">
                          <a:effectLst/>
                          <a:latin typeface="Calibri"/>
                          <a:ea typeface="Times New Roman"/>
                          <a:cs typeface="Times New Roman"/>
                          <a:sym typeface="Wingdings"/>
                        </a:rPr>
                        <a:t></a:t>
                      </a:r>
                      <a:r>
                        <a:rPr lang="en-US" sz="800" u="sng" dirty="0">
                          <a:solidFill>
                            <a:srgbClr val="0000FF"/>
                          </a:solidFill>
                          <a:effectLst/>
                          <a:latin typeface="Calibri"/>
                          <a:ea typeface="Times New Roman"/>
                          <a:cs typeface="Times New Roman"/>
                          <a:hlinkClick r:id="rId9"/>
                        </a:rPr>
                        <a:t>Sexually Transmitted Diseases</a:t>
                      </a:r>
                      <a:endParaRPr lang="en-US" sz="1000" dirty="0">
                        <a:effectLst/>
                        <a:latin typeface="Calibri"/>
                        <a:ea typeface="Calibri"/>
                        <a:cs typeface="Times New Roman"/>
                      </a:endParaRPr>
                    </a:p>
                    <a:p>
                      <a:pPr marL="0" marR="0" algn="l">
                        <a:lnSpc>
                          <a:spcPct val="115000"/>
                        </a:lnSpc>
                        <a:spcBef>
                          <a:spcPts val="0"/>
                        </a:spcBef>
                        <a:spcAft>
                          <a:spcPts val="0"/>
                        </a:spcAft>
                      </a:pPr>
                      <a:r>
                        <a:rPr lang="en-US" sz="800" dirty="0">
                          <a:effectLst/>
                          <a:latin typeface="Calibri"/>
                          <a:ea typeface="Times New Roman"/>
                          <a:cs typeface="Times New Roman"/>
                          <a:sym typeface="Wingdings"/>
                        </a:rPr>
                        <a:t></a:t>
                      </a:r>
                      <a:r>
                        <a:rPr lang="en-US" sz="800" u="sng" dirty="0">
                          <a:solidFill>
                            <a:srgbClr val="0000FF"/>
                          </a:solidFill>
                          <a:effectLst/>
                          <a:latin typeface="Calibri"/>
                          <a:ea typeface="Times New Roman"/>
                          <a:cs typeface="Times New Roman"/>
                          <a:hlinkClick r:id="rId10"/>
                        </a:rPr>
                        <a:t>HIV Simple Information Sheet</a:t>
                      </a:r>
                      <a:r>
                        <a:rPr lang="en-US" sz="800" dirty="0">
                          <a:effectLst/>
                          <a:latin typeface="Calibri"/>
                          <a:ea typeface="Times New Roman"/>
                          <a:cs typeface="Times New Roman"/>
                        </a:rPr>
                        <a:t> </a:t>
                      </a:r>
                      <a:endParaRPr lang="en-US" sz="1000" dirty="0">
                        <a:effectLst/>
                        <a:latin typeface="Calibri"/>
                        <a:ea typeface="Calibri"/>
                        <a:cs typeface="Times New Roman"/>
                      </a:endParaRPr>
                    </a:p>
                    <a:p>
                      <a:pPr marL="0" marR="0" algn="l">
                        <a:lnSpc>
                          <a:spcPct val="115000"/>
                        </a:lnSpc>
                        <a:spcBef>
                          <a:spcPts val="0"/>
                        </a:spcBef>
                        <a:spcAft>
                          <a:spcPts val="0"/>
                        </a:spcAft>
                      </a:pPr>
                      <a:r>
                        <a:rPr lang="en-US" sz="800" dirty="0">
                          <a:effectLst/>
                          <a:latin typeface="Calibri"/>
                          <a:ea typeface="Times New Roman"/>
                          <a:cs typeface="Times New Roman"/>
                          <a:sym typeface="Wingdings"/>
                        </a:rPr>
                        <a:t></a:t>
                      </a:r>
                      <a:r>
                        <a:rPr lang="en-US" sz="800" u="sng" dirty="0">
                          <a:solidFill>
                            <a:srgbClr val="0000FF"/>
                          </a:solidFill>
                          <a:effectLst/>
                          <a:latin typeface="Calibri"/>
                          <a:ea typeface="Times New Roman"/>
                          <a:cs typeface="Times New Roman"/>
                          <a:hlinkClick r:id="rId11"/>
                        </a:rPr>
                        <a:t>HIV and Substance Use</a:t>
                      </a:r>
                      <a:endParaRPr lang="en-US" sz="1000" dirty="0">
                        <a:effectLst/>
                        <a:latin typeface="Calibri"/>
                        <a:ea typeface="Calibri"/>
                        <a:cs typeface="Times New Roman"/>
                      </a:endParaRPr>
                    </a:p>
                    <a:p>
                      <a:pPr marL="0" marR="0" algn="l">
                        <a:lnSpc>
                          <a:spcPct val="115000"/>
                        </a:lnSpc>
                        <a:spcBef>
                          <a:spcPts val="0"/>
                        </a:spcBef>
                        <a:spcAft>
                          <a:spcPts val="0"/>
                        </a:spcAft>
                      </a:pPr>
                      <a:r>
                        <a:rPr lang="en-US" sz="300" dirty="0">
                          <a:effectLst/>
                          <a:latin typeface="Calibri"/>
                          <a:ea typeface="Times New Roman"/>
                          <a:cs typeface="Times New Roman"/>
                        </a:rPr>
                        <a:t> </a:t>
                      </a:r>
                      <a:endParaRPr lang="en-US" sz="1000" dirty="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724">
                <a:tc>
                  <a:txBody>
                    <a:bodyPr/>
                    <a:lstStyle/>
                    <a:p>
                      <a:pPr marL="0" marR="0" algn="l">
                        <a:lnSpc>
                          <a:spcPct val="115000"/>
                        </a:lnSpc>
                        <a:spcBef>
                          <a:spcPts val="300"/>
                        </a:spcBef>
                        <a:spcAft>
                          <a:spcPts val="0"/>
                        </a:spcAft>
                      </a:pPr>
                      <a:r>
                        <a:rPr lang="en-US" sz="800" b="1">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300"/>
                        </a:spcBef>
                        <a:spcAft>
                          <a:spcPts val="0"/>
                        </a:spcAft>
                      </a:pPr>
                      <a:r>
                        <a:rPr lang="en-US" sz="800" b="1">
                          <a:effectLst/>
                          <a:latin typeface="Calibri"/>
                          <a:ea typeface="Times New Roman"/>
                          <a:cs typeface="Times New Roman"/>
                        </a:rPr>
                        <a:t>Entry/Intake</a:t>
                      </a:r>
                      <a:endParaRPr lang="en-US" sz="1000">
                        <a:effectLst/>
                        <a:latin typeface="Calibri"/>
                        <a:ea typeface="Calibri"/>
                        <a:cs typeface="Times New Roman"/>
                      </a:endParaRPr>
                    </a:p>
                    <a:p>
                      <a:pPr marL="0" marR="0" algn="l">
                        <a:lnSpc>
                          <a:spcPct val="115000"/>
                        </a:lnSpc>
                        <a:spcBef>
                          <a:spcPts val="0"/>
                        </a:spcBef>
                        <a:spcAft>
                          <a:spcPts val="0"/>
                        </a:spcAft>
                      </a:pPr>
                      <a:r>
                        <a:rPr lang="en-US" sz="800" b="1">
                          <a:effectLst/>
                          <a:latin typeface="Calibri"/>
                          <a:ea typeface="Times New Roman"/>
                          <a:cs typeface="Times New Roman"/>
                        </a:rPr>
                        <a:t> </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lnSpc>
                          <a:spcPct val="115000"/>
                        </a:lnSpc>
                        <a:spcBef>
                          <a:spcPts val="600"/>
                        </a:spcBef>
                        <a:spcAft>
                          <a:spcPts val="0"/>
                        </a:spcAft>
                      </a:pPr>
                      <a:r>
                        <a:rPr lang="en-US" sz="900" b="1">
                          <a:effectLst/>
                          <a:latin typeface="Calibri"/>
                          <a:ea typeface="Times New Roman"/>
                          <a:cs typeface="Times New Roman"/>
                        </a:rPr>
                        <a:t>Support for Dealing with Diagnoses/Treatment Options </a:t>
                      </a:r>
                      <a:r>
                        <a:rPr lang="en-US" sz="900">
                          <a:effectLst/>
                          <a:latin typeface="Calibri"/>
                          <a:ea typeface="Times New Roman"/>
                          <a:cs typeface="Times New Roman"/>
                        </a:rPr>
                        <a:t>– Counseling for HIV &amp; positive test results or Hepatitis C diagnosis; treatment options</a:t>
                      </a:r>
                      <a:endParaRPr lang="en-US" sz="1000">
                        <a:effectLst/>
                        <a:latin typeface="Calibri"/>
                        <a:ea typeface="Calibri"/>
                        <a:cs typeface="Times New Roman"/>
                      </a:endParaRPr>
                    </a:p>
                    <a:p>
                      <a:pPr marL="0" marR="0" algn="l">
                        <a:lnSpc>
                          <a:spcPct val="115000"/>
                        </a:lnSpc>
                        <a:spcBef>
                          <a:spcPts val="0"/>
                        </a:spcBef>
                        <a:spcAft>
                          <a:spcPts val="0"/>
                        </a:spcAft>
                      </a:pPr>
                      <a:r>
                        <a:rPr lang="en-US" sz="500">
                          <a:effectLst/>
                          <a:latin typeface="Calibri"/>
                          <a:ea typeface="Times New Roman"/>
                          <a:cs typeface="Times New Roman"/>
                        </a:rPr>
                        <a:t> </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lnSpc>
                          <a:spcPct val="115000"/>
                        </a:lnSpc>
                        <a:spcBef>
                          <a:spcPts val="0"/>
                        </a:spcBef>
                        <a:spcAft>
                          <a:spcPts val="0"/>
                        </a:spcAft>
                      </a:pPr>
                      <a:r>
                        <a:rPr lang="en-US" sz="800">
                          <a:effectLst/>
                          <a:latin typeface="Calibri"/>
                          <a:ea typeface="Calibri"/>
                          <a:cs typeface="Arial"/>
                          <a:sym typeface="Wingdings"/>
                        </a:rPr>
                        <a:t></a:t>
                      </a:r>
                      <a:r>
                        <a:rPr lang="en-US" sz="800" u="sng">
                          <a:solidFill>
                            <a:srgbClr val="0000FF"/>
                          </a:solidFill>
                          <a:effectLst/>
                          <a:latin typeface="Calibri"/>
                          <a:ea typeface="Times New Roman"/>
                          <a:cs typeface="Times New Roman"/>
                          <a:hlinkClick r:id="rId12"/>
                        </a:rPr>
                        <a:t>After You’ve Tested Positive- HIV Wellness</a:t>
                      </a:r>
                      <a:r>
                        <a:rPr lang="en-US" sz="1100" u="sng">
                          <a:solidFill>
                            <a:srgbClr val="0000FF"/>
                          </a:solidFill>
                          <a:effectLst/>
                          <a:latin typeface="Times New Roman"/>
                          <a:ea typeface="Times New Roman"/>
                          <a:cs typeface="Times New Roman"/>
                          <a:hlinkClick r:id="rId12"/>
                        </a:rPr>
                        <a:t> </a:t>
                      </a:r>
                      <a:endParaRPr lang="en-US" sz="1000">
                        <a:effectLst/>
                        <a:latin typeface="Calibri"/>
                        <a:ea typeface="Calibri"/>
                        <a:cs typeface="Times New Roman"/>
                      </a:endParaRPr>
                    </a:p>
                    <a:p>
                      <a:pPr marL="0" marR="0" algn="l">
                        <a:lnSpc>
                          <a:spcPct val="115000"/>
                        </a:lnSpc>
                        <a:spcBef>
                          <a:spcPts val="0"/>
                        </a:spcBef>
                        <a:spcAft>
                          <a:spcPts val="0"/>
                        </a:spcAft>
                      </a:pPr>
                      <a:r>
                        <a:rPr lang="en-US" sz="800">
                          <a:effectLst/>
                          <a:latin typeface="Calibri"/>
                          <a:ea typeface="Times New Roman"/>
                          <a:cs typeface="Times New Roman"/>
                          <a:sym typeface="Wingdings"/>
                        </a:rPr>
                        <a:t></a:t>
                      </a:r>
                      <a:r>
                        <a:rPr lang="en-US" sz="800" u="sng">
                          <a:solidFill>
                            <a:srgbClr val="0000FF"/>
                          </a:solidFill>
                          <a:effectLst/>
                          <a:latin typeface="Calibri"/>
                          <a:ea typeface="Times New Roman"/>
                          <a:cs typeface="Times New Roman"/>
                          <a:hlinkClick r:id="rId13"/>
                        </a:rPr>
                        <a:t>Pro-Patient Online Hep C Patient Resource</a:t>
                      </a:r>
                      <a:endParaRPr lang="en-US" sz="1000">
                        <a:effectLst/>
                        <a:latin typeface="Calibri"/>
                        <a:ea typeface="Calibri"/>
                        <a:cs typeface="Times New Roman"/>
                      </a:endParaRPr>
                    </a:p>
                    <a:p>
                      <a:pPr marL="0" marR="0" algn="l">
                        <a:lnSpc>
                          <a:spcPct val="115000"/>
                        </a:lnSpc>
                        <a:spcBef>
                          <a:spcPts val="0"/>
                        </a:spcBef>
                        <a:spcAft>
                          <a:spcPts val="0"/>
                        </a:spcAft>
                      </a:pPr>
                      <a:r>
                        <a:rPr lang="en-US" sz="800">
                          <a:effectLst/>
                          <a:latin typeface="Calibri"/>
                          <a:ea typeface="Times New Roman"/>
                          <a:cs typeface="Times New Roman"/>
                          <a:sym typeface="Wingdings"/>
                        </a:rPr>
                        <a:t></a:t>
                      </a:r>
                      <a:r>
                        <a:rPr lang="en-US" sz="800" u="sng">
                          <a:solidFill>
                            <a:srgbClr val="0000FF"/>
                          </a:solidFill>
                          <a:effectLst/>
                          <a:latin typeface="Calibri"/>
                          <a:ea typeface="Times New Roman"/>
                          <a:cs typeface="Times New Roman"/>
                          <a:hlinkClick r:id="rId14"/>
                        </a:rPr>
                        <a:t>Hep C Counseling Manual </a:t>
                      </a:r>
                      <a:r>
                        <a:rPr lang="en-US" sz="800">
                          <a:effectLst/>
                          <a:latin typeface="Calibri"/>
                          <a:ea typeface="Times New Roman"/>
                          <a:cs typeface="Times New Roman"/>
                        </a:rPr>
                        <a:t> </a:t>
                      </a:r>
                      <a:endParaRPr lang="en-US" sz="1000">
                        <a:effectLst/>
                        <a:latin typeface="Calibri"/>
                        <a:ea typeface="Calibri"/>
                        <a:cs typeface="Times New Roman"/>
                      </a:endParaRPr>
                    </a:p>
                  </a:txBody>
                  <a:tcPr marL="60514" marR="60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649512">
                <a:tc>
                  <a:txBody>
                    <a:bodyPr/>
                    <a:lstStyle/>
                    <a:p>
                      <a:pPr marL="0" marR="0" algn="l">
                        <a:lnSpc>
                          <a:spcPct val="115000"/>
                        </a:lnSpc>
                        <a:spcBef>
                          <a:spcPts val="300"/>
                        </a:spcBef>
                        <a:spcAft>
                          <a:spcPts val="0"/>
                        </a:spcAft>
                      </a:pPr>
                      <a:r>
                        <a:rPr lang="en-US" sz="800" b="1">
                          <a:effectLst/>
                          <a:latin typeface="Calibri"/>
                          <a:ea typeface="Times New Roman"/>
                          <a:cs typeface="Times New Roman"/>
                        </a:rPr>
                        <a:t>Entry/Intake</a:t>
                      </a:r>
                      <a:endParaRPr lang="en-US" sz="1000">
                        <a:effectLst/>
                        <a:latin typeface="Calibri"/>
                        <a:ea typeface="Calibri"/>
                        <a:cs typeface="Times New Roman"/>
                      </a:endParaRPr>
                    </a:p>
                    <a:p>
                      <a:pPr marL="0" marR="0" algn="l">
                        <a:lnSpc>
                          <a:spcPct val="115000"/>
                        </a:lnSpc>
                        <a:spcBef>
                          <a:spcPts val="0"/>
                        </a:spcBef>
                        <a:spcAft>
                          <a:spcPts val="0"/>
                        </a:spcAft>
                      </a:pPr>
                      <a:r>
                        <a:rPr lang="en-US" sz="500" b="1">
                          <a:effectLst/>
                          <a:latin typeface="Calibri"/>
                          <a:ea typeface="Times New Roman"/>
                          <a:cs typeface="Times New Roman"/>
                        </a:rPr>
                        <a:t> </a:t>
                      </a:r>
                      <a:endParaRPr lang="en-US" sz="1000">
                        <a:effectLst/>
                        <a:latin typeface="Calibri"/>
                        <a:ea typeface="Calibri"/>
                        <a:cs typeface="Times New Roman"/>
                      </a:endParaRPr>
                    </a:p>
                  </a:txBody>
                  <a:tcPr marL="60514" marR="60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0"/>
                        </a:spcAft>
                      </a:pPr>
                      <a:r>
                        <a:rPr lang="en-US" sz="300" b="1">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300"/>
                        </a:spcBef>
                        <a:spcAft>
                          <a:spcPts val="0"/>
                        </a:spcAft>
                      </a:pPr>
                      <a:r>
                        <a:rPr lang="en-US" sz="900" b="1">
                          <a:effectLst/>
                          <a:latin typeface="Calibri"/>
                          <a:ea typeface="Times New Roman"/>
                          <a:cs typeface="Times New Roman"/>
                        </a:rPr>
                        <a:t>Institutional Health Hazards- Prevention/Risk Reduction</a:t>
                      </a:r>
                      <a:r>
                        <a:rPr lang="en-US" sz="900">
                          <a:effectLst/>
                          <a:latin typeface="Calibri"/>
                          <a:ea typeface="Times New Roman"/>
                          <a:cs typeface="Times New Roman"/>
                        </a:rPr>
                        <a:t> Handwashing, communicable disease risks - sharing personal items, syringes, tattooing, MRSA etc. </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300"/>
                        </a:spcBef>
                        <a:spcAft>
                          <a:spcPts val="0"/>
                        </a:spcAft>
                      </a:pPr>
                      <a:r>
                        <a:rPr lang="en-US" sz="800">
                          <a:effectLst/>
                          <a:latin typeface="Calibri"/>
                          <a:ea typeface="Times New Roman"/>
                          <a:cs typeface="Times New Roman"/>
                          <a:sym typeface="Wingdings"/>
                        </a:rPr>
                        <a:t></a:t>
                      </a:r>
                      <a:r>
                        <a:rPr lang="en-US" sz="800" u="sng">
                          <a:solidFill>
                            <a:srgbClr val="0000FF"/>
                          </a:solidFill>
                          <a:effectLst/>
                          <a:latin typeface="Calibri"/>
                          <a:ea typeface="Times New Roman"/>
                          <a:cs typeface="Times New Roman"/>
                          <a:hlinkClick r:id="rId15"/>
                        </a:rPr>
                        <a:t>Handwashing</a:t>
                      </a:r>
                      <a:r>
                        <a:rPr lang="en-US" sz="800">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0"/>
                        </a:spcBef>
                        <a:spcAft>
                          <a:spcPts val="0"/>
                        </a:spcAft>
                      </a:pPr>
                      <a:r>
                        <a:rPr lang="en-US" sz="800">
                          <a:effectLst/>
                          <a:latin typeface="Calibri"/>
                          <a:ea typeface="Times New Roman"/>
                          <a:cs typeface="Times New Roman"/>
                          <a:sym typeface="Wingdings"/>
                        </a:rPr>
                        <a:t></a:t>
                      </a:r>
                      <a:r>
                        <a:rPr lang="en-US" sz="800" u="sng">
                          <a:solidFill>
                            <a:srgbClr val="0000FF"/>
                          </a:solidFill>
                          <a:effectLst/>
                          <a:latin typeface="Calibri"/>
                          <a:ea typeface="Times New Roman"/>
                          <a:cs typeface="Times New Roman"/>
                          <a:hlinkClick r:id="rId16"/>
                        </a:rPr>
                        <a:t>Preventing the Spread of HIV</a:t>
                      </a:r>
                      <a:r>
                        <a:rPr lang="en-US" sz="800">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0"/>
                        </a:spcBef>
                        <a:spcAft>
                          <a:spcPts val="0"/>
                        </a:spcAft>
                      </a:pPr>
                      <a:r>
                        <a:rPr lang="en-US" sz="800">
                          <a:effectLst/>
                          <a:latin typeface="Calibri"/>
                          <a:ea typeface="Times New Roman"/>
                          <a:cs typeface="Times New Roman"/>
                          <a:sym typeface="Wingdings"/>
                        </a:rPr>
                        <a:t></a:t>
                      </a:r>
                      <a:r>
                        <a:rPr lang="en-US" sz="800" u="sng">
                          <a:solidFill>
                            <a:srgbClr val="0000FF"/>
                          </a:solidFill>
                          <a:effectLst/>
                          <a:latin typeface="Calibri"/>
                          <a:ea typeface="Times New Roman"/>
                          <a:cs typeface="Times New Roman"/>
                          <a:hlinkClick r:id="rId17"/>
                        </a:rPr>
                        <a:t>Hepatitis C Brochure for MH &amp; SUD</a:t>
                      </a:r>
                      <a:r>
                        <a:rPr lang="en-US" sz="800">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0"/>
                        </a:spcBef>
                        <a:spcAft>
                          <a:spcPts val="0"/>
                        </a:spcAft>
                      </a:pPr>
                      <a:r>
                        <a:rPr lang="en-US" sz="800">
                          <a:effectLst/>
                          <a:latin typeface="Calibri"/>
                          <a:ea typeface="Times New Roman"/>
                          <a:cs typeface="Times New Roman"/>
                          <a:sym typeface="Wingdings"/>
                        </a:rPr>
                        <a:t></a:t>
                      </a:r>
                      <a:r>
                        <a:rPr lang="it-IT" sz="800" u="sng">
                          <a:solidFill>
                            <a:srgbClr val="0000FF"/>
                          </a:solidFill>
                          <a:effectLst/>
                          <a:latin typeface="Calibri"/>
                          <a:ea typeface="Times New Roman"/>
                          <a:cs typeface="Times New Roman"/>
                          <a:hlinkClick r:id="rId18"/>
                        </a:rPr>
                        <a:t>MRSA Info &amp; Prevention</a:t>
                      </a:r>
                      <a:endParaRPr lang="en-US" sz="1000">
                        <a:effectLst/>
                        <a:latin typeface="Calibri"/>
                        <a:ea typeface="Calibri"/>
                        <a:cs typeface="Times New Roman"/>
                      </a:endParaRPr>
                    </a:p>
                    <a:p>
                      <a:pPr marL="0" marR="0" algn="l">
                        <a:lnSpc>
                          <a:spcPct val="115000"/>
                        </a:lnSpc>
                        <a:spcBef>
                          <a:spcPts val="0"/>
                        </a:spcBef>
                        <a:spcAft>
                          <a:spcPts val="0"/>
                        </a:spcAft>
                      </a:pPr>
                      <a:r>
                        <a:rPr lang="it-IT" sz="500">
                          <a:effectLst/>
                          <a:latin typeface="Calibri"/>
                          <a:ea typeface="Times New Roman"/>
                          <a:cs typeface="Times New Roman"/>
                        </a:rPr>
                        <a:t> </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0272">
                <a:tc>
                  <a:txBody>
                    <a:bodyPr/>
                    <a:lstStyle/>
                    <a:p>
                      <a:pPr marL="0" marR="0" algn="l">
                        <a:lnSpc>
                          <a:spcPct val="115000"/>
                        </a:lnSpc>
                        <a:spcBef>
                          <a:spcPts val="300"/>
                        </a:spcBef>
                        <a:spcAft>
                          <a:spcPts val="0"/>
                        </a:spcAft>
                      </a:pPr>
                      <a:r>
                        <a:rPr lang="it-IT" sz="800" b="1">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300"/>
                        </a:spcBef>
                        <a:spcAft>
                          <a:spcPts val="0"/>
                        </a:spcAft>
                      </a:pPr>
                      <a:r>
                        <a:rPr lang="en-US" sz="800" b="1">
                          <a:effectLst/>
                          <a:latin typeface="Calibri"/>
                          <a:ea typeface="Times New Roman"/>
                          <a:cs typeface="Times New Roman"/>
                        </a:rPr>
                        <a:t>Entry/Intake</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lnSpc>
                          <a:spcPct val="115000"/>
                        </a:lnSpc>
                        <a:spcBef>
                          <a:spcPts val="200"/>
                        </a:spcBef>
                        <a:spcAft>
                          <a:spcPts val="0"/>
                        </a:spcAft>
                      </a:pPr>
                      <a:r>
                        <a:rPr lang="en-US" sz="900" b="1">
                          <a:effectLst/>
                          <a:latin typeface="Calibri"/>
                          <a:ea typeface="Times New Roman"/>
                          <a:cs typeface="Times New Roman"/>
                        </a:rPr>
                        <a:t>PEP &amp; PrEP </a:t>
                      </a:r>
                      <a:r>
                        <a:rPr lang="en-US" sz="900">
                          <a:effectLst/>
                          <a:latin typeface="Calibri"/>
                          <a:ea typeface="Times New Roman"/>
                          <a:cs typeface="Times New Roman"/>
                        </a:rPr>
                        <a:t>– Availability of Post-Exposure Prophylaxis for HIV exposures and information about Pre-Exposure Prophylaxis (PrEP) and availability in the community.</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lnSpc>
                          <a:spcPct val="115000"/>
                        </a:lnSpc>
                        <a:spcBef>
                          <a:spcPts val="300"/>
                        </a:spcBef>
                        <a:spcAft>
                          <a:spcPts val="300"/>
                        </a:spcAft>
                      </a:pPr>
                      <a:r>
                        <a:rPr lang="en-US" sz="800">
                          <a:effectLst/>
                          <a:latin typeface="Calibri"/>
                          <a:ea typeface="Times New Roman"/>
                          <a:cs typeface="Times New Roman"/>
                          <a:sym typeface="Wingdings"/>
                        </a:rPr>
                        <a:t></a:t>
                      </a:r>
                      <a:r>
                        <a:rPr lang="en-US" sz="800" u="sng">
                          <a:solidFill>
                            <a:srgbClr val="0000FF"/>
                          </a:solidFill>
                          <a:effectLst/>
                          <a:latin typeface="Calibri"/>
                          <a:ea typeface="Times New Roman"/>
                          <a:cs typeface="Times New Roman"/>
                          <a:hlinkClick r:id="rId19"/>
                        </a:rPr>
                        <a:t>PrEP and PEP Pocket Cards</a:t>
                      </a:r>
                      <a:r>
                        <a:rPr lang="en-US" sz="800">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300"/>
                        </a:spcBef>
                        <a:spcAft>
                          <a:spcPts val="300"/>
                        </a:spcAft>
                      </a:pPr>
                      <a:r>
                        <a:rPr lang="en-US" sz="800">
                          <a:effectLst/>
                          <a:latin typeface="Calibri"/>
                          <a:ea typeface="Times New Roman"/>
                          <a:cs typeface="Times New Roman"/>
                          <a:sym typeface="Wingdings"/>
                        </a:rPr>
                        <a:t></a:t>
                      </a:r>
                      <a:r>
                        <a:rPr lang="en-US" sz="800" u="sng">
                          <a:solidFill>
                            <a:srgbClr val="0000FF"/>
                          </a:solidFill>
                          <a:effectLst/>
                          <a:latin typeface="Calibri"/>
                          <a:ea typeface="Times New Roman"/>
                          <a:cs typeface="Times New Roman"/>
                          <a:hlinkClick r:id="rId20"/>
                        </a:rPr>
                        <a:t>PrEP and PEP Posters</a:t>
                      </a:r>
                      <a:endParaRPr lang="en-US" sz="1000">
                        <a:effectLst/>
                        <a:latin typeface="Calibri"/>
                        <a:ea typeface="Calibri"/>
                        <a:cs typeface="Times New Roman"/>
                      </a:endParaRPr>
                    </a:p>
                  </a:txBody>
                  <a:tcPr marL="60514" marR="60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23330">
                <a:tc>
                  <a:txBody>
                    <a:bodyPr/>
                    <a:lstStyle/>
                    <a:p>
                      <a:pPr marL="0" marR="0" algn="l">
                        <a:lnSpc>
                          <a:spcPct val="115000"/>
                        </a:lnSpc>
                        <a:spcBef>
                          <a:spcPts val="300"/>
                        </a:spcBef>
                        <a:spcAft>
                          <a:spcPts val="0"/>
                        </a:spcAft>
                      </a:pPr>
                      <a:r>
                        <a:rPr lang="en-US" sz="700" b="1">
                          <a:effectLst/>
                          <a:latin typeface="Calibri"/>
                          <a:ea typeface="Times New Roman"/>
                          <a:cs typeface="Times New Roman"/>
                        </a:rPr>
                        <a:t> </a:t>
                      </a:r>
                      <a:endParaRPr lang="en-US" sz="1000">
                        <a:effectLst/>
                        <a:latin typeface="Calibri"/>
                        <a:ea typeface="Calibri"/>
                        <a:cs typeface="Times New Roman"/>
                      </a:endParaRPr>
                    </a:p>
                    <a:p>
                      <a:pPr marL="0" marR="0" algn="l">
                        <a:lnSpc>
                          <a:spcPct val="115000"/>
                        </a:lnSpc>
                        <a:spcBef>
                          <a:spcPts val="300"/>
                        </a:spcBef>
                        <a:spcAft>
                          <a:spcPts val="0"/>
                        </a:spcAft>
                      </a:pPr>
                      <a:r>
                        <a:rPr lang="en-US" sz="800" b="1">
                          <a:effectLst/>
                          <a:latin typeface="Calibri"/>
                          <a:ea typeface="Times New Roman"/>
                          <a:cs typeface="Times New Roman"/>
                        </a:rPr>
                        <a:t>Entry/Intake</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600"/>
                        </a:spcBef>
                        <a:spcAft>
                          <a:spcPts val="0"/>
                        </a:spcAft>
                      </a:pPr>
                      <a:r>
                        <a:rPr lang="en-US" sz="900" b="1">
                          <a:effectLst/>
                          <a:latin typeface="Calibri"/>
                          <a:ea typeface="Times New Roman"/>
                          <a:cs typeface="Times New Roman"/>
                        </a:rPr>
                        <a:t>Depression, Mental Health &amp; Suicide – </a:t>
                      </a:r>
                      <a:r>
                        <a:rPr lang="en-US" sz="900">
                          <a:effectLst/>
                          <a:latin typeface="Calibri"/>
                          <a:ea typeface="Times New Roman"/>
                          <a:cs typeface="Times New Roman"/>
                        </a:rPr>
                        <a:t>Information on depression and suicide prevention tools.</a:t>
                      </a:r>
                      <a:endParaRPr lang="en-US" sz="1000">
                        <a:effectLst/>
                        <a:latin typeface="Calibri"/>
                        <a:ea typeface="Calibri"/>
                        <a:cs typeface="Times New Roman"/>
                      </a:endParaRPr>
                    </a:p>
                    <a:p>
                      <a:pPr marL="0" marR="0" algn="l">
                        <a:lnSpc>
                          <a:spcPct val="115000"/>
                        </a:lnSpc>
                        <a:spcBef>
                          <a:spcPts val="600"/>
                        </a:spcBef>
                        <a:spcAft>
                          <a:spcPts val="0"/>
                        </a:spcAft>
                      </a:pPr>
                      <a:r>
                        <a:rPr lang="en-US" sz="300">
                          <a:effectLst/>
                          <a:latin typeface="Calibri"/>
                          <a:ea typeface="Times New Roman"/>
                          <a:cs typeface="Times New Roman"/>
                        </a:rPr>
                        <a:t> </a:t>
                      </a:r>
                      <a:endParaRPr lang="en-US" sz="100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300"/>
                        </a:spcBef>
                        <a:spcAft>
                          <a:spcPts val="300"/>
                        </a:spcAft>
                      </a:pPr>
                      <a:r>
                        <a:rPr lang="en-US" sz="800" dirty="0">
                          <a:effectLst/>
                          <a:latin typeface="Calibri"/>
                          <a:ea typeface="Times New Roman"/>
                          <a:cs typeface="Times New Roman"/>
                          <a:sym typeface="Wingdings"/>
                        </a:rPr>
                        <a:t></a:t>
                      </a:r>
                      <a:r>
                        <a:rPr lang="en-US" sz="800" u="sng" dirty="0">
                          <a:solidFill>
                            <a:srgbClr val="0000FF"/>
                          </a:solidFill>
                          <a:effectLst/>
                          <a:latin typeface="Calibri"/>
                          <a:ea typeface="Times New Roman"/>
                          <a:cs typeface="Times New Roman"/>
                          <a:hlinkClick r:id="rId21"/>
                        </a:rPr>
                        <a:t>WHO Prevention Suicide in Prisons &amp; Jails</a:t>
                      </a:r>
                      <a:endParaRPr lang="en-US" sz="1000" dirty="0">
                        <a:effectLst/>
                        <a:latin typeface="Calibri"/>
                        <a:ea typeface="Calibri"/>
                        <a:cs typeface="Times New Roman"/>
                      </a:endParaRPr>
                    </a:p>
                    <a:p>
                      <a:pPr marL="0" marR="0" algn="l">
                        <a:lnSpc>
                          <a:spcPct val="115000"/>
                        </a:lnSpc>
                        <a:spcBef>
                          <a:spcPts val="300"/>
                        </a:spcBef>
                        <a:spcAft>
                          <a:spcPts val="300"/>
                        </a:spcAft>
                      </a:pPr>
                      <a:r>
                        <a:rPr lang="en-US" sz="800" u="sng" dirty="0">
                          <a:solidFill>
                            <a:srgbClr val="0000FF"/>
                          </a:solidFill>
                          <a:effectLst/>
                          <a:latin typeface="Calibri"/>
                          <a:ea typeface="Times New Roman"/>
                          <a:cs typeface="Times New Roman"/>
                          <a:sym typeface="Wingdings"/>
                          <a:hlinkClick r:id="rId22"/>
                        </a:rPr>
                        <a:t></a:t>
                      </a:r>
                      <a:r>
                        <a:rPr lang="en-US" sz="800" u="sng" dirty="0">
                          <a:solidFill>
                            <a:srgbClr val="0000FF"/>
                          </a:solidFill>
                          <a:effectLst/>
                          <a:latin typeface="Calibri"/>
                          <a:ea typeface="Times New Roman"/>
                          <a:cs typeface="Times New Roman"/>
                          <a:hlinkClick r:id="rId22"/>
                        </a:rPr>
                        <a:t>BOP Clinical Guidelines: Management of Major Depressive Disorder</a:t>
                      </a:r>
                      <a:endParaRPr lang="en-US" sz="1000" dirty="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700704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5">
                    <a:lumMod val="50000"/>
                  </a:schemeClr>
                </a:solidFill>
              </a:rPr>
              <a:t>Responsive to Programing and Pre-release Planning</a:t>
            </a:r>
            <a:endParaRPr lang="en-US" sz="3200" dirty="0">
              <a:solidFill>
                <a:schemeClr val="accent5">
                  <a:lumMod val="5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533400" y="-152400"/>
            <a:ext cx="8229600" cy="1143000"/>
          </a:xfrm>
        </p:spPr>
        <p:txBody>
          <a:bodyPr>
            <a:normAutofit/>
          </a:bodyPr>
          <a:lstStyle/>
          <a:p>
            <a:r>
              <a:rPr lang="en-US" sz="2800" b="1" dirty="0" smtClean="0">
                <a:solidFill>
                  <a:srgbClr val="006892"/>
                </a:solidFill>
                <a:latin typeface="Arial" pitchFamily="34" charset="0"/>
                <a:cs typeface="Arial" pitchFamily="34" charset="0"/>
              </a:rPr>
              <a:t>    </a:t>
            </a:r>
            <a:endParaRPr lang="en-US" sz="2800" b="1"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7/25/2017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6056703"/>
              </p:ext>
            </p:extLst>
          </p:nvPr>
        </p:nvGraphicFramePr>
        <p:xfrm>
          <a:off x="1295400" y="1847691"/>
          <a:ext cx="6629400" cy="4030980"/>
        </p:xfrm>
        <a:graphic>
          <a:graphicData uri="http://schemas.openxmlformats.org/drawingml/2006/table">
            <a:tbl>
              <a:tblPr firstRow="1" firstCol="1" bandRow="1"/>
              <a:tblGrid>
                <a:gridCol w="742950"/>
                <a:gridCol w="2914650"/>
                <a:gridCol w="2971800"/>
              </a:tblGrid>
              <a:tr h="681990">
                <a:tc>
                  <a:txBody>
                    <a:bodyPr/>
                    <a:lstStyle/>
                    <a:p>
                      <a:pPr marL="0" marR="0" algn="l">
                        <a:lnSpc>
                          <a:spcPct val="115000"/>
                        </a:lnSpc>
                        <a:spcBef>
                          <a:spcPts val="0"/>
                        </a:spcBef>
                        <a:spcAft>
                          <a:spcPts val="0"/>
                        </a:spcAft>
                      </a:pPr>
                      <a:r>
                        <a:rPr lang="en-US" sz="1000" b="1" dirty="0">
                          <a:effectLst/>
                          <a:latin typeface="Calibri"/>
                          <a:ea typeface="Times New Roman"/>
                          <a:cs typeface="Times New Roman"/>
                        </a:rPr>
                        <a:t> </a:t>
                      </a:r>
                      <a:endParaRPr lang="en-US" sz="1100" dirty="0">
                        <a:effectLst/>
                        <a:latin typeface="Calibri"/>
                        <a:ea typeface="Calibri"/>
                        <a:cs typeface="Times New Roman"/>
                      </a:endParaRPr>
                    </a:p>
                    <a:p>
                      <a:pPr marL="0" marR="0" algn="l">
                        <a:lnSpc>
                          <a:spcPct val="115000"/>
                        </a:lnSpc>
                        <a:spcBef>
                          <a:spcPts val="0"/>
                        </a:spcBef>
                        <a:spcAft>
                          <a:spcPts val="0"/>
                        </a:spcAft>
                      </a:pPr>
                      <a:r>
                        <a:rPr lang="en-US" sz="1000" b="1" dirty="0">
                          <a:effectLst/>
                          <a:latin typeface="Calibri"/>
                          <a:ea typeface="Times New Roman"/>
                          <a:cs typeface="Times New Roman"/>
                        </a:rPr>
                        <a:t>Treatment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6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Women’s Health Topics </a:t>
                      </a:r>
                      <a:r>
                        <a:rPr lang="en-US" sz="1000">
                          <a:effectLst/>
                          <a:latin typeface="Calibri"/>
                          <a:ea typeface="Times New Roman"/>
                          <a:cs typeface="Times New Roman"/>
                        </a:rPr>
                        <a:t>–</a:t>
                      </a:r>
                      <a:r>
                        <a:rPr lang="en-US" sz="1000" b="1">
                          <a:effectLst/>
                          <a:latin typeface="Calibri"/>
                          <a:ea typeface="Times New Roman"/>
                          <a:cs typeface="Times New Roman"/>
                        </a:rPr>
                        <a:t> </a:t>
                      </a:r>
                      <a:r>
                        <a:rPr lang="en-US" sz="1000">
                          <a:effectLst/>
                          <a:latin typeface="Calibri"/>
                          <a:ea typeface="Times New Roman"/>
                          <a:cs typeface="Times New Roman"/>
                        </a:rPr>
                        <a:t>Women, SUDs and pregnancy, alcohol and drug-related health risks for women, trauma and abuse and domestic violence.</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400">
                          <a:effectLst/>
                          <a:latin typeface="Times New Roman"/>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Times New Roman"/>
                          <a:ea typeface="Times New Roman"/>
                          <a:cs typeface="Times New Roman"/>
                          <a:sym typeface="Wingdings"/>
                        </a:rPr>
                        <a:t></a:t>
                      </a:r>
                      <a:r>
                        <a:rPr lang="en-US" sz="900" u="sng">
                          <a:solidFill>
                            <a:srgbClr val="0000FF"/>
                          </a:solidFill>
                          <a:effectLst/>
                          <a:latin typeface="Calibri"/>
                          <a:ea typeface="Times New Roman"/>
                          <a:cs typeface="Times New Roman"/>
                          <a:hlinkClick r:id="rId4"/>
                        </a:rPr>
                        <a:t>Alcohol-free Pregnancy</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5"/>
                        </a:rPr>
                        <a:t>Substance Use in Women &amp; Men Infographic</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6"/>
                        </a:rPr>
                        <a:t>Domestic Violence</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7"/>
                        </a:rPr>
                        <a:t>Recovering Woman’s Guide to Coping w/Child Abuse Issues</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290">
                <a:tc>
                  <a:txBody>
                    <a:bodyPr/>
                    <a:lstStyle/>
                    <a:p>
                      <a:pPr marL="0" marR="0" algn="l">
                        <a:lnSpc>
                          <a:spcPct val="115000"/>
                        </a:lnSpc>
                        <a:spcBef>
                          <a:spcPts val="0"/>
                        </a:spcBef>
                        <a:spcAft>
                          <a:spcPts val="0"/>
                        </a:spcAft>
                      </a:pPr>
                      <a:r>
                        <a:rPr lang="en-US" sz="1000" b="1" dirty="0">
                          <a:effectLst/>
                          <a:latin typeface="Calibri"/>
                          <a:ea typeface="Times New Roman"/>
                          <a:cs typeface="Times New Roman"/>
                        </a:rPr>
                        <a:t> </a:t>
                      </a:r>
                      <a:endParaRPr lang="en-US" sz="1100" dirty="0">
                        <a:effectLst/>
                        <a:latin typeface="Calibri"/>
                        <a:ea typeface="Calibri"/>
                        <a:cs typeface="Times New Roman"/>
                      </a:endParaRPr>
                    </a:p>
                    <a:p>
                      <a:pPr marL="0" marR="0" algn="l">
                        <a:lnSpc>
                          <a:spcPct val="115000"/>
                        </a:lnSpc>
                        <a:spcBef>
                          <a:spcPts val="0"/>
                        </a:spcBef>
                        <a:spcAft>
                          <a:spcPts val="0"/>
                        </a:spcAft>
                      </a:pPr>
                      <a:r>
                        <a:rPr lang="en-US" sz="1000" b="1" dirty="0">
                          <a:effectLst/>
                          <a:latin typeface="Calibri"/>
                          <a:ea typeface="Times New Roman"/>
                          <a:cs typeface="Times New Roman"/>
                        </a:rPr>
                        <a:t>Treatment</a:t>
                      </a:r>
                      <a:endParaRPr lang="en-US" sz="1100" dirty="0">
                        <a:effectLst/>
                        <a:latin typeface="Calibri"/>
                        <a:ea typeface="Calibri"/>
                        <a:cs typeface="Times New Roman"/>
                      </a:endParaRPr>
                    </a:p>
                    <a:p>
                      <a:pPr marL="0" marR="0" algn="l">
                        <a:lnSpc>
                          <a:spcPct val="115000"/>
                        </a:lnSpc>
                        <a:spcBef>
                          <a:spcPts val="0"/>
                        </a:spcBef>
                        <a:spcAft>
                          <a:spcPts val="0"/>
                        </a:spcAft>
                      </a:pPr>
                      <a:r>
                        <a:rPr lang="en-US" sz="1000" b="1" dirty="0">
                          <a:effectLst/>
                          <a:latin typeface="Calibri"/>
                          <a:ea typeface="Times New Roman"/>
                          <a:cs typeface="Times New Roman"/>
                        </a:rPr>
                        <a:t> </a:t>
                      </a:r>
                      <a:endParaRPr lang="en-US" sz="1100" dirty="0">
                        <a:effectLst/>
                        <a:latin typeface="Calibri"/>
                        <a:ea typeface="Calibri"/>
                        <a:cs typeface="Times New Roman"/>
                      </a:endParaRPr>
                    </a:p>
                    <a:p>
                      <a:pPr marL="0" marR="0" algn="l">
                        <a:lnSpc>
                          <a:spcPct val="115000"/>
                        </a:lnSpc>
                        <a:spcBef>
                          <a:spcPts val="0"/>
                        </a:spcBef>
                        <a:spcAft>
                          <a:spcPts val="0"/>
                        </a:spcAft>
                      </a:pPr>
                      <a:r>
                        <a:rPr lang="en-US" sz="1000" b="1" dirty="0">
                          <a:effectLst/>
                          <a:latin typeface="Calibri"/>
                          <a:ea typeface="Times New Roman"/>
                          <a:cs typeface="Times New Roman"/>
                        </a:rPr>
                        <a:t> </a:t>
                      </a:r>
                      <a:endParaRPr lang="en-US" sz="1100" dirty="0">
                        <a:effectLst/>
                        <a:latin typeface="Calibri"/>
                        <a:ea typeface="Calibri"/>
                        <a:cs typeface="Times New Roman"/>
                      </a:endParaRPr>
                    </a:p>
                    <a:p>
                      <a:pPr marL="0" marR="0" algn="l">
                        <a:lnSpc>
                          <a:spcPct val="115000"/>
                        </a:lnSpc>
                        <a:spcBef>
                          <a:spcPts val="0"/>
                        </a:spcBef>
                        <a:spcAft>
                          <a:spcPts val="0"/>
                        </a:spcAft>
                      </a:pPr>
                      <a:r>
                        <a:rPr lang="en-US" sz="1000" dirty="0">
                          <a:effectLst/>
                          <a:latin typeface="Calibri"/>
                          <a:ea typeface="Times New Roman"/>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lnSpc>
                          <a:spcPct val="115000"/>
                        </a:lnSpc>
                        <a:spcBef>
                          <a:spcPts val="0"/>
                        </a:spcBef>
                        <a:spcAft>
                          <a:spcPts val="0"/>
                        </a:spcAft>
                      </a:pPr>
                      <a:r>
                        <a:rPr lang="en-US" sz="6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Psychiatric Meds, Medication Interactions &amp; MAT</a:t>
                      </a:r>
                      <a:r>
                        <a:rPr lang="en-US" sz="1000">
                          <a:effectLst/>
                          <a:latin typeface="Calibri"/>
                          <a:ea typeface="Times New Roman"/>
                          <a:cs typeface="Times New Roman"/>
                        </a:rPr>
                        <a:t>- Information on medications for mental health disorders, medication-assisted treatment, multiple drug interaction checkers and medication safety.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lnSpc>
                          <a:spcPct val="115000"/>
                        </a:lnSpc>
                        <a:spcBef>
                          <a:spcPts val="0"/>
                        </a:spcBef>
                        <a:spcAft>
                          <a:spcPts val="0"/>
                        </a:spcAft>
                      </a:pPr>
                      <a:r>
                        <a:rPr lang="en-US" sz="400">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8"/>
                        </a:rPr>
                        <a:t>FDA</a:t>
                      </a:r>
                      <a:r>
                        <a:rPr lang="en-US" sz="1200" u="sng">
                          <a:solidFill>
                            <a:srgbClr val="0000FF"/>
                          </a:solidFill>
                          <a:effectLst/>
                          <a:latin typeface="Times New Roman"/>
                          <a:ea typeface="Times New Roman"/>
                          <a:cs typeface="Times New Roman"/>
                          <a:hlinkClick r:id="rId8"/>
                        </a:rPr>
                        <a:t> </a:t>
                      </a:r>
                      <a:r>
                        <a:rPr lang="en-US" sz="900" u="sng">
                          <a:solidFill>
                            <a:srgbClr val="0000FF"/>
                          </a:solidFill>
                          <a:effectLst/>
                          <a:latin typeface="Calibri"/>
                          <a:ea typeface="Times New Roman"/>
                          <a:cs typeface="Times New Roman"/>
                          <a:hlinkClick r:id="rId8"/>
                        </a:rPr>
                        <a:t>OTC and Prescription Meds Safety</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9"/>
                        </a:rPr>
                        <a:t>NIMH</a:t>
                      </a:r>
                      <a:r>
                        <a:rPr lang="en-US" sz="1200" u="sng">
                          <a:solidFill>
                            <a:srgbClr val="0000FF"/>
                          </a:solidFill>
                          <a:effectLst/>
                          <a:latin typeface="Times New Roman"/>
                          <a:ea typeface="Times New Roman"/>
                          <a:cs typeface="Times New Roman"/>
                          <a:hlinkClick r:id="rId9"/>
                        </a:rPr>
                        <a:t> </a:t>
                      </a:r>
                      <a:r>
                        <a:rPr lang="en-US" sz="900" u="sng">
                          <a:solidFill>
                            <a:srgbClr val="0000FF"/>
                          </a:solidFill>
                          <a:effectLst/>
                          <a:latin typeface="Calibri"/>
                          <a:ea typeface="Times New Roman"/>
                          <a:cs typeface="Times New Roman"/>
                          <a:hlinkClick r:id="rId9"/>
                        </a:rPr>
                        <a:t>Psych Medication Information</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10"/>
                        </a:rPr>
                        <a:t>Drug Interactions and Alcohol</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11"/>
                        </a:rPr>
                        <a:t>Medscape Drug Interaction Checker</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12"/>
                        </a:rPr>
                        <a:t>Shared Decision Making for MAT</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670560">
                <a:tc>
                  <a:txBody>
                    <a:bodyPr/>
                    <a:lstStyle/>
                    <a:p>
                      <a:pPr marL="0" marR="0" algn="l">
                        <a:lnSpc>
                          <a:spcPct val="115000"/>
                        </a:lnSpc>
                        <a:spcBef>
                          <a:spcPts val="0"/>
                        </a:spcBef>
                        <a:spcAft>
                          <a:spcPts val="0"/>
                        </a:spcAft>
                      </a:pPr>
                      <a:r>
                        <a:rPr lang="en-US" sz="8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Treatment</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100">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6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Common Mental Health Disorders </a:t>
                      </a:r>
                      <a:r>
                        <a:rPr lang="en-US" sz="1000">
                          <a:effectLst/>
                          <a:latin typeface="Calibri"/>
                          <a:ea typeface="Times New Roman"/>
                          <a:cs typeface="Times New Roman"/>
                        </a:rPr>
                        <a:t>– Easy</a:t>
                      </a:r>
                      <a:r>
                        <a:rPr lang="en-US" sz="1000" b="1">
                          <a:effectLst/>
                          <a:latin typeface="Calibri"/>
                          <a:ea typeface="Times New Roman"/>
                          <a:cs typeface="Times New Roman"/>
                        </a:rPr>
                        <a:t> </a:t>
                      </a:r>
                      <a:r>
                        <a:rPr lang="en-US" sz="1000">
                          <a:effectLst/>
                          <a:latin typeface="Calibri"/>
                          <a:ea typeface="Times New Roman"/>
                          <a:cs typeface="Times New Roman"/>
                        </a:rPr>
                        <a:t>to understand information and tips on mental health disorders common among recovering individuals.</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60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13"/>
                        </a:rPr>
                        <a:t>Mental Health Brochures and Fact Sheets</a:t>
                      </a:r>
                      <a:r>
                        <a:rPr lang="en-US" sz="900">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14"/>
                        </a:rPr>
                        <a:t>ADHD Fact Sheet for Patients</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15"/>
                        </a:rPr>
                        <a:t>Adult ADHD Brochure</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16"/>
                        </a:rPr>
                        <a:t>PTSD and Addiction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855">
                <a:tc>
                  <a:txBody>
                    <a:bodyPr/>
                    <a:lstStyle/>
                    <a:p>
                      <a:pPr marL="0" marR="0" algn="l">
                        <a:lnSpc>
                          <a:spcPct val="115000"/>
                        </a:lnSpc>
                        <a:spcBef>
                          <a:spcPts val="0"/>
                        </a:spcBef>
                        <a:spcAft>
                          <a:spcPts val="0"/>
                        </a:spcAft>
                      </a:pPr>
                      <a:r>
                        <a:rPr lang="en-US" sz="8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Treatment</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8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lnSpc>
                          <a:spcPct val="115000"/>
                        </a:lnSpc>
                        <a:spcBef>
                          <a:spcPts val="0"/>
                        </a:spcBef>
                        <a:spcAft>
                          <a:spcPts val="0"/>
                        </a:spcAft>
                      </a:pPr>
                      <a:r>
                        <a:rPr lang="en-US" sz="3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Recovery Self-Management and Wellness</a:t>
                      </a:r>
                      <a:r>
                        <a:rPr lang="en-US" sz="1000">
                          <a:effectLst/>
                          <a:latin typeface="Calibri"/>
                          <a:ea typeface="Times New Roman"/>
                          <a:cs typeface="Times New Roman"/>
                        </a:rPr>
                        <a:t> –</a:t>
                      </a:r>
                      <a:r>
                        <a:rPr lang="en-US" sz="1000" b="1">
                          <a:effectLst/>
                          <a:latin typeface="Calibri"/>
                          <a:ea typeface="Times New Roman"/>
                          <a:cs typeface="Times New Roman"/>
                        </a:rPr>
                        <a:t> </a:t>
                      </a:r>
                      <a:r>
                        <a:rPr lang="en-US" sz="1000">
                          <a:effectLst/>
                          <a:latin typeface="Calibri"/>
                          <a:ea typeface="Times New Roman"/>
                          <a:cs typeface="Times New Roman"/>
                        </a:rPr>
                        <a:t>Mental health wellness and recovery management, nutritional information, information on prescription drug use in recovery and smoking cessation.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17"/>
                        </a:rPr>
                        <a:t>Wellness Recovery Action Planning</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18"/>
                        </a:rPr>
                        <a:t>Nutrition Shortfall Questionnaire</a:t>
                      </a:r>
                      <a:r>
                        <a:rPr lang="en-US" sz="900">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19"/>
                        </a:rPr>
                        <a:t>Taking Medicines Safely in Recovery</a:t>
                      </a:r>
                      <a:r>
                        <a:rPr lang="en-US" sz="900">
                          <a:effectLst/>
                          <a:latin typeface="Calibri"/>
                          <a:ea typeface="Times New Roman"/>
                          <a:cs typeface="Times New Roman"/>
                        </a:rPr>
                        <a:t>                          </a:t>
                      </a:r>
                      <a:r>
                        <a:rPr lang="en-US" sz="900">
                          <a:effectLst/>
                          <a:latin typeface="Calibri"/>
                          <a:ea typeface="Times New Roman"/>
                          <a:cs typeface="Times New Roman"/>
                          <a:sym typeface="Wingdings"/>
                        </a:rPr>
                        <a:t></a:t>
                      </a:r>
                      <a:r>
                        <a:rPr lang="en-US" sz="900" u="sng">
                          <a:solidFill>
                            <a:srgbClr val="0000FF"/>
                          </a:solidFill>
                          <a:effectLst/>
                          <a:latin typeface="Calibri"/>
                          <a:ea typeface="Times New Roman"/>
                          <a:cs typeface="Times New Roman"/>
                          <a:hlinkClick r:id="rId20"/>
                        </a:rPr>
                        <a:t>Smoking Cessation in Recovering Alcoholics</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852805">
                <a:tc>
                  <a:txBody>
                    <a:bodyPr/>
                    <a:lstStyle/>
                    <a:p>
                      <a:pPr marL="0" marR="0" algn="l">
                        <a:lnSpc>
                          <a:spcPct val="115000"/>
                        </a:lnSpc>
                        <a:spcBef>
                          <a:spcPts val="0"/>
                        </a:spcBef>
                        <a:spcAft>
                          <a:spcPts val="0"/>
                        </a:spcAft>
                      </a:pPr>
                      <a:r>
                        <a:rPr lang="en-US" sz="8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Treatment</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 </a:t>
                      </a:r>
                      <a:endParaRPr lang="en-US" sz="1100">
                        <a:effectLst/>
                        <a:latin typeface="Calibri"/>
                        <a:ea typeface="Calibri"/>
                        <a:cs typeface="Times New Roman"/>
                      </a:endParaRPr>
                    </a:p>
                    <a:p>
                      <a:pPr marL="0" marR="0" algn="l">
                        <a:lnSpc>
                          <a:spcPct val="115000"/>
                        </a:lnSpc>
                        <a:spcBef>
                          <a:spcPts val="0"/>
                        </a:spcBef>
                        <a:spcAft>
                          <a:spcPts val="0"/>
                        </a:spcAft>
                      </a:pPr>
                      <a:r>
                        <a:rPr lang="en-US" sz="1000" b="1">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600"/>
                        </a:spcBef>
                        <a:spcAft>
                          <a:spcPts val="0"/>
                        </a:spcAft>
                      </a:pPr>
                      <a:r>
                        <a:rPr lang="en-US" sz="1000" b="1">
                          <a:effectLst/>
                          <a:latin typeface="Calibri"/>
                          <a:ea typeface="Times New Roman"/>
                          <a:cs typeface="Times New Roman"/>
                        </a:rPr>
                        <a:t>Culturally Responsive Health Information </a:t>
                      </a:r>
                      <a:r>
                        <a:rPr lang="en-US" sz="1000">
                          <a:effectLst/>
                          <a:latin typeface="Calibri"/>
                          <a:ea typeface="Times New Roman"/>
                          <a:cs typeface="Times New Roman"/>
                        </a:rPr>
                        <a:t>–</a:t>
                      </a:r>
                      <a:r>
                        <a:rPr lang="en-US" sz="1000" b="1">
                          <a:effectLst/>
                          <a:latin typeface="Calibri"/>
                          <a:ea typeface="Times New Roman"/>
                          <a:cs typeface="Times New Roman"/>
                        </a:rPr>
                        <a:t> </a:t>
                      </a:r>
                      <a:r>
                        <a:rPr lang="en-US" sz="1000">
                          <a:effectLst/>
                          <a:latin typeface="Calibri"/>
                          <a:ea typeface="Times New Roman"/>
                          <a:cs typeface="Times New Roman"/>
                        </a:rPr>
                        <a:t>Resources for Native American/Alaska Native populations, Latinos/Hispanics and African Americans on behavioral health topics; Substance use among LGBT communities.</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effectLst/>
                          <a:latin typeface="Calibri"/>
                          <a:ea typeface="Times New Roman"/>
                          <a:cs typeface="Times New Roman"/>
                          <a:sym typeface="Wingdings"/>
                        </a:rPr>
                        <a:t></a:t>
                      </a:r>
                      <a:r>
                        <a:rPr lang="en-US" sz="900" u="sng" dirty="0">
                          <a:solidFill>
                            <a:srgbClr val="0000FF"/>
                          </a:solidFill>
                          <a:effectLst/>
                          <a:latin typeface="Calibri"/>
                          <a:ea typeface="Times New Roman"/>
                          <a:cs typeface="Times New Roman"/>
                          <a:hlinkClick r:id="rId21"/>
                        </a:rPr>
                        <a:t>Black/African Am. Communities &amp; Mental Health</a:t>
                      </a:r>
                      <a:endParaRPr lang="en-US" sz="1100" dirty="0">
                        <a:effectLst/>
                        <a:latin typeface="Calibri"/>
                        <a:ea typeface="Calibri"/>
                        <a:cs typeface="Times New Roman"/>
                      </a:endParaRPr>
                    </a:p>
                    <a:p>
                      <a:pPr marL="0" marR="0" algn="l">
                        <a:lnSpc>
                          <a:spcPct val="115000"/>
                        </a:lnSpc>
                        <a:spcBef>
                          <a:spcPts val="0"/>
                        </a:spcBef>
                        <a:spcAft>
                          <a:spcPts val="0"/>
                        </a:spcAft>
                      </a:pPr>
                      <a:r>
                        <a:rPr lang="en-US" sz="900" dirty="0">
                          <a:effectLst/>
                          <a:latin typeface="Calibri"/>
                          <a:ea typeface="Times New Roman"/>
                          <a:cs typeface="Times New Roman"/>
                          <a:sym typeface="Wingdings"/>
                        </a:rPr>
                        <a:t></a:t>
                      </a:r>
                      <a:r>
                        <a:rPr lang="en-US" sz="900" u="sng" dirty="0">
                          <a:solidFill>
                            <a:srgbClr val="0000FF"/>
                          </a:solidFill>
                          <a:effectLst/>
                          <a:latin typeface="Calibri"/>
                          <a:ea typeface="Times New Roman"/>
                          <a:cs typeface="Times New Roman"/>
                          <a:hlinkClick r:id="rId22"/>
                        </a:rPr>
                        <a:t>Native American Behavioral Health Topics</a:t>
                      </a:r>
                      <a:endParaRPr lang="en-US" sz="1100" dirty="0">
                        <a:effectLst/>
                        <a:latin typeface="Calibri"/>
                        <a:ea typeface="Calibri"/>
                        <a:cs typeface="Times New Roman"/>
                      </a:endParaRPr>
                    </a:p>
                    <a:p>
                      <a:pPr marL="0" marR="0" algn="l">
                        <a:lnSpc>
                          <a:spcPct val="115000"/>
                        </a:lnSpc>
                        <a:spcBef>
                          <a:spcPts val="0"/>
                        </a:spcBef>
                        <a:spcAft>
                          <a:spcPts val="0"/>
                        </a:spcAft>
                      </a:pPr>
                      <a:r>
                        <a:rPr lang="en-US" sz="900" dirty="0">
                          <a:effectLst/>
                          <a:latin typeface="Calibri"/>
                          <a:ea typeface="Times New Roman"/>
                          <a:cs typeface="Times New Roman"/>
                          <a:sym typeface="Wingdings"/>
                        </a:rPr>
                        <a:t></a:t>
                      </a:r>
                      <a:r>
                        <a:rPr lang="en-US" sz="900" u="sng" dirty="0">
                          <a:solidFill>
                            <a:srgbClr val="0000FF"/>
                          </a:solidFill>
                          <a:effectLst/>
                          <a:latin typeface="Calibri"/>
                          <a:ea typeface="Times New Roman"/>
                          <a:cs typeface="Times New Roman"/>
                          <a:hlinkClick r:id="rId21"/>
                        </a:rPr>
                        <a:t>Hispanic/Latino Communities &amp; Mental Health</a:t>
                      </a:r>
                      <a:endParaRPr lang="en-US" sz="1100" dirty="0">
                        <a:effectLst/>
                        <a:latin typeface="Calibri"/>
                        <a:ea typeface="Calibri"/>
                        <a:cs typeface="Times New Roman"/>
                      </a:endParaRPr>
                    </a:p>
                    <a:p>
                      <a:pPr marL="0" marR="0" algn="l">
                        <a:lnSpc>
                          <a:spcPct val="115000"/>
                        </a:lnSpc>
                        <a:spcBef>
                          <a:spcPts val="0"/>
                        </a:spcBef>
                        <a:spcAft>
                          <a:spcPts val="0"/>
                        </a:spcAft>
                      </a:pPr>
                      <a:r>
                        <a:rPr lang="en-US" sz="900" dirty="0">
                          <a:effectLst/>
                          <a:latin typeface="Calibri"/>
                          <a:ea typeface="Times New Roman"/>
                          <a:cs typeface="Times New Roman"/>
                          <a:sym typeface="Wingdings"/>
                        </a:rPr>
                        <a:t></a:t>
                      </a:r>
                      <a:r>
                        <a:rPr lang="en-US" sz="900" u="sng" dirty="0">
                          <a:solidFill>
                            <a:srgbClr val="0000FF"/>
                          </a:solidFill>
                          <a:effectLst/>
                          <a:latin typeface="Calibri"/>
                          <a:ea typeface="Times New Roman"/>
                          <a:cs typeface="Times New Roman"/>
                          <a:hlinkClick r:id="rId23"/>
                        </a:rPr>
                        <a:t>SUD Treatment-Lesbian, Gay, Bisexual &amp; Transgender</a:t>
                      </a:r>
                      <a:r>
                        <a:rPr lang="en-US" sz="900" dirty="0">
                          <a:effectLst/>
                          <a:latin typeface="Calibri"/>
                          <a:ea typeface="Times New Roman"/>
                          <a:cs typeface="Times New Roman"/>
                        </a:rPr>
                        <a:t> </a:t>
                      </a:r>
                      <a:endParaRPr lang="en-US" sz="1100" dirty="0">
                        <a:effectLst/>
                        <a:latin typeface="Calibri"/>
                        <a:ea typeface="Calibri"/>
                        <a:cs typeface="Times New Roman"/>
                      </a:endParaRPr>
                    </a:p>
                    <a:p>
                      <a:pPr marL="0" marR="0" algn="l">
                        <a:lnSpc>
                          <a:spcPct val="115000"/>
                        </a:lnSpc>
                        <a:spcBef>
                          <a:spcPts val="0"/>
                        </a:spcBef>
                        <a:spcAft>
                          <a:spcPts val="0"/>
                        </a:spcAft>
                      </a:pPr>
                      <a:r>
                        <a:rPr lang="en-US" sz="900" dirty="0">
                          <a:effectLst/>
                          <a:latin typeface="Calibri"/>
                          <a:ea typeface="Times New Roman"/>
                          <a:cs typeface="Times New Roman"/>
                          <a:sym typeface="Wingdings"/>
                        </a:rPr>
                        <a:t></a:t>
                      </a:r>
                      <a:r>
                        <a:rPr lang="en-US" sz="900" u="sng" dirty="0">
                          <a:solidFill>
                            <a:srgbClr val="0000FF"/>
                          </a:solidFill>
                          <a:effectLst/>
                          <a:latin typeface="Calibri"/>
                          <a:ea typeface="Times New Roman"/>
                          <a:cs typeface="Times New Roman"/>
                          <a:hlinkClick r:id="rId24"/>
                        </a:rPr>
                        <a:t>One Sky Center</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12266621"/>
              </p:ext>
            </p:extLst>
          </p:nvPr>
        </p:nvGraphicFramePr>
        <p:xfrm>
          <a:off x="1295400" y="1405128"/>
          <a:ext cx="6629400" cy="423672"/>
        </p:xfrm>
        <a:graphic>
          <a:graphicData uri="http://schemas.openxmlformats.org/drawingml/2006/table">
            <a:tbl>
              <a:tblPr firstRow="1" firstCol="1" bandRow="1"/>
              <a:tblGrid>
                <a:gridCol w="762000"/>
                <a:gridCol w="2895600"/>
                <a:gridCol w="2971800"/>
              </a:tblGrid>
              <a:tr h="404768">
                <a:tc>
                  <a:txBody>
                    <a:bodyPr/>
                    <a:lstStyle/>
                    <a:p>
                      <a:pPr marL="0" marR="0" algn="l">
                        <a:lnSpc>
                          <a:spcPct val="115000"/>
                        </a:lnSpc>
                        <a:spcBef>
                          <a:spcPts val="300"/>
                        </a:spcBef>
                        <a:spcAft>
                          <a:spcPts val="0"/>
                        </a:spcAft>
                      </a:pPr>
                      <a:r>
                        <a:rPr lang="en-US" sz="1100" b="1" dirty="0">
                          <a:solidFill>
                            <a:srgbClr val="FFFFFF"/>
                          </a:solidFill>
                          <a:effectLst/>
                          <a:latin typeface="Calibri"/>
                          <a:ea typeface="Times New Roman"/>
                          <a:cs typeface="Times New Roman"/>
                        </a:rPr>
                        <a:t>   </a:t>
                      </a:r>
                      <a:endParaRPr lang="en-US" sz="1000" dirty="0">
                        <a:effectLst/>
                        <a:latin typeface="Calibri"/>
                        <a:ea typeface="Calibri"/>
                        <a:cs typeface="Times New Roman"/>
                      </a:endParaRPr>
                    </a:p>
                    <a:p>
                      <a:pPr marL="0" marR="0" algn="l">
                        <a:lnSpc>
                          <a:spcPct val="115000"/>
                        </a:lnSpc>
                        <a:spcBef>
                          <a:spcPts val="300"/>
                        </a:spcBef>
                        <a:spcAft>
                          <a:spcPts val="0"/>
                        </a:spcAft>
                      </a:pPr>
                      <a:r>
                        <a:rPr lang="en-US" sz="1100" b="1" dirty="0">
                          <a:solidFill>
                            <a:srgbClr val="FFFFFF"/>
                          </a:solidFill>
                          <a:effectLst/>
                          <a:latin typeface="Calibri"/>
                          <a:ea typeface="Times New Roman"/>
                          <a:cs typeface="Times New Roman"/>
                        </a:rPr>
                        <a:t>When</a:t>
                      </a:r>
                      <a:endParaRPr lang="en-US" sz="1000" dirty="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l">
                        <a:lnSpc>
                          <a:spcPct val="115000"/>
                        </a:lnSpc>
                        <a:spcBef>
                          <a:spcPts val="600"/>
                        </a:spcBef>
                        <a:spcAft>
                          <a:spcPts val="0"/>
                        </a:spcAft>
                      </a:pPr>
                      <a:r>
                        <a:rPr lang="en-US" sz="1400" b="1" dirty="0">
                          <a:solidFill>
                            <a:srgbClr val="FFFFFF"/>
                          </a:solidFill>
                          <a:effectLst/>
                          <a:latin typeface="Calibri"/>
                          <a:ea typeface="Times New Roman"/>
                          <a:cs typeface="Times New Roman"/>
                        </a:rPr>
                        <a:t>                  </a:t>
                      </a:r>
                      <a:r>
                        <a:rPr lang="en-US" sz="1400" b="1" dirty="0" smtClean="0">
                          <a:solidFill>
                            <a:srgbClr val="FFFFFF"/>
                          </a:solidFill>
                          <a:effectLst/>
                          <a:latin typeface="Calibri"/>
                          <a:ea typeface="Times New Roman"/>
                          <a:cs typeface="Times New Roman"/>
                        </a:rPr>
                        <a:t>What</a:t>
                      </a:r>
                      <a:endParaRPr lang="en-US" sz="1000" dirty="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l">
                        <a:lnSpc>
                          <a:spcPct val="115000"/>
                        </a:lnSpc>
                        <a:spcBef>
                          <a:spcPts val="0"/>
                        </a:spcBef>
                        <a:spcAft>
                          <a:spcPts val="0"/>
                        </a:spcAft>
                      </a:pPr>
                      <a:r>
                        <a:rPr lang="en-US" sz="300" dirty="0">
                          <a:effectLst/>
                          <a:latin typeface="Calibri"/>
                          <a:ea typeface="Times New Roman"/>
                          <a:cs typeface="Times New Roman"/>
                        </a:rPr>
                        <a:t> </a:t>
                      </a:r>
                      <a:endParaRPr lang="en-US" sz="1000" dirty="0">
                        <a:effectLst/>
                        <a:latin typeface="Calibri"/>
                        <a:ea typeface="Calibri"/>
                        <a:cs typeface="Times New Roman"/>
                      </a:endParaRPr>
                    </a:p>
                    <a:p>
                      <a:pPr marL="0" marR="0" algn="l">
                        <a:lnSpc>
                          <a:spcPct val="115000"/>
                        </a:lnSpc>
                        <a:spcBef>
                          <a:spcPts val="0"/>
                        </a:spcBef>
                        <a:spcAft>
                          <a:spcPts val="0"/>
                        </a:spcAft>
                      </a:pPr>
                      <a:r>
                        <a:rPr lang="en-US" sz="300" dirty="0">
                          <a:effectLst/>
                          <a:latin typeface="Calibri"/>
                          <a:ea typeface="Times New Roman"/>
                          <a:cs typeface="Times New Roman"/>
                        </a:rPr>
                        <a:t> </a:t>
                      </a:r>
                      <a:endParaRPr lang="en-US" sz="1000" dirty="0">
                        <a:effectLst/>
                        <a:latin typeface="Calibri"/>
                        <a:ea typeface="Calibri"/>
                        <a:cs typeface="Times New Roman"/>
                      </a:endParaRPr>
                    </a:p>
                    <a:p>
                      <a:pPr marL="0" marR="0" algn="l">
                        <a:lnSpc>
                          <a:spcPct val="115000"/>
                        </a:lnSpc>
                        <a:spcBef>
                          <a:spcPts val="0"/>
                        </a:spcBef>
                        <a:spcAft>
                          <a:spcPts val="0"/>
                        </a:spcAft>
                      </a:pPr>
                      <a:r>
                        <a:rPr lang="en-US" sz="100" dirty="0">
                          <a:effectLst/>
                          <a:latin typeface="Calibri"/>
                          <a:ea typeface="Times New Roman"/>
                          <a:cs typeface="Times New Roman"/>
                        </a:rPr>
                        <a:t> </a:t>
                      </a:r>
                      <a:endParaRPr lang="en-US" sz="1000" dirty="0">
                        <a:effectLst/>
                        <a:latin typeface="Calibri"/>
                        <a:ea typeface="Calibri"/>
                        <a:cs typeface="Times New Roman"/>
                      </a:endParaRPr>
                    </a:p>
                    <a:p>
                      <a:pPr marL="0" marR="0" algn="l">
                        <a:lnSpc>
                          <a:spcPct val="115000"/>
                        </a:lnSpc>
                        <a:spcBef>
                          <a:spcPts val="0"/>
                        </a:spcBef>
                        <a:spcAft>
                          <a:spcPts val="0"/>
                        </a:spcAft>
                      </a:pPr>
                      <a:r>
                        <a:rPr lang="en-US" sz="1200" b="1" dirty="0">
                          <a:solidFill>
                            <a:srgbClr val="FFFFFF"/>
                          </a:solidFill>
                          <a:effectLst/>
                          <a:latin typeface="Calibri"/>
                          <a:ea typeface="Times New Roman"/>
                          <a:cs typeface="Times New Roman"/>
                        </a:rPr>
                        <a:t>Educational Materials &amp; Tools</a:t>
                      </a:r>
                      <a:endParaRPr lang="en-US" sz="1000" dirty="0">
                        <a:effectLst/>
                        <a:latin typeface="Calibri"/>
                        <a:ea typeface="Calibri"/>
                        <a:cs typeface="Times New Roman"/>
                      </a:endParaRPr>
                    </a:p>
                  </a:txBody>
                  <a:tcPr marL="60514" marR="60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bl>
          </a:graphicData>
        </a:graphic>
      </p:graphicFrame>
    </p:spTree>
    <p:extLst>
      <p:ext uri="{BB962C8B-B14F-4D97-AF65-F5344CB8AC3E}">
        <p14:creationId xmlns:p14="http://schemas.microsoft.com/office/powerpoint/2010/main" val="3700704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14400"/>
          </a:xfrm>
        </p:spPr>
        <p:txBody>
          <a:bodyPr>
            <a:normAutofit/>
          </a:bodyPr>
          <a:lstStyle/>
          <a:p>
            <a:r>
              <a:rPr lang="en-US" sz="2800" dirty="0" smtClean="0">
                <a:solidFill>
                  <a:srgbClr val="006892"/>
                </a:solidFill>
                <a:latin typeface="Arial" pitchFamily="34" charset="0"/>
                <a:cs typeface="Arial" pitchFamily="34" charset="0"/>
              </a:rPr>
              <a:t>Leveraging Enrollment Assistor Resources</a:t>
            </a:r>
            <a:endParaRPr lang="en-US" sz="28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152400" y="1371600"/>
            <a:ext cx="8991600" cy="4876800"/>
          </a:xfrm>
        </p:spPr>
        <p:txBody>
          <a:bodyPr>
            <a:noAutofit/>
          </a:bodyPr>
          <a:lstStyle/>
          <a:p>
            <a:pPr marL="457200" lvl="1" indent="0">
              <a:spcBef>
                <a:spcPts val="1200"/>
              </a:spcBef>
              <a:buClr>
                <a:srgbClr val="BE854C"/>
              </a:buClr>
              <a:buSzPct val="65000"/>
              <a:buNone/>
            </a:pPr>
            <a:endParaRPr lang="en-US" sz="100" dirty="0" smtClean="0"/>
          </a:p>
          <a:p>
            <a:pPr marL="0" lvl="0" indent="0">
              <a:buClr>
                <a:srgbClr val="BE854C"/>
              </a:buClr>
              <a:buSzPct val="65000"/>
              <a:buNone/>
            </a:pPr>
            <a:r>
              <a:rPr lang="en-US" sz="2800" dirty="0" smtClean="0"/>
              <a:t> </a:t>
            </a:r>
            <a:endParaRPr lang="en-US" sz="800" dirty="0" smtClean="0"/>
          </a:p>
          <a:p>
            <a:pPr marL="0" lvl="0" indent="0">
              <a:spcBef>
                <a:spcPts val="0"/>
              </a:spcBef>
              <a:buClr>
                <a:srgbClr val="BE854C"/>
              </a:buClr>
              <a:buSzPct val="65000"/>
              <a:buNone/>
            </a:pPr>
            <a:r>
              <a:rPr lang="en-US" sz="2400" dirty="0"/>
              <a:t> </a:t>
            </a:r>
            <a:r>
              <a:rPr lang="en-US" sz="2000" dirty="0" smtClean="0"/>
              <a:t>In-person help has consistently proven to be the most effective &amp;</a:t>
            </a:r>
          </a:p>
          <a:p>
            <a:pPr marL="0" lvl="0" indent="0">
              <a:spcBef>
                <a:spcPts val="0"/>
              </a:spcBef>
              <a:buClr>
                <a:srgbClr val="BE854C"/>
              </a:buClr>
              <a:buSzPct val="65000"/>
              <a:buNone/>
            </a:pPr>
            <a:r>
              <a:rPr lang="en-US" sz="2000" dirty="0" smtClean="0"/>
              <a:t> best utilized type of assistance for the beneficiaries we serve</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r>
              <a:rPr lang="en-US" smtClean="0">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3" y="2133600"/>
            <a:ext cx="1150937"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1000" y="4009072"/>
            <a:ext cx="5943600" cy="1477328"/>
          </a:xfrm>
          <a:prstGeom prst="rect">
            <a:avLst/>
          </a:prstGeom>
          <a:solidFill>
            <a:schemeClr val="accent5">
              <a:lumMod val="40000"/>
              <a:lumOff val="60000"/>
            </a:schemeClr>
          </a:solidFill>
          <a:ln w="15875">
            <a:solidFill>
              <a:srgbClr val="002060"/>
            </a:solidFill>
          </a:ln>
        </p:spPr>
        <p:txBody>
          <a:bodyPr wrap="square">
            <a:spAutoFit/>
          </a:bodyPr>
          <a:lstStyle/>
          <a:p>
            <a:r>
              <a:rPr lang="en-US" dirty="0" smtClean="0"/>
              <a:t>Where states offer in-person-assistance</a:t>
            </a:r>
          </a:p>
          <a:p>
            <a:r>
              <a:rPr lang="en-US" dirty="0" smtClean="0"/>
              <a:t>♦ 69% provide </a:t>
            </a:r>
            <a:r>
              <a:rPr lang="en-US" dirty="0"/>
              <a:t>onsite assistance at state agency offices.</a:t>
            </a:r>
          </a:p>
          <a:p>
            <a:r>
              <a:rPr lang="en-US" dirty="0"/>
              <a:t>♦ </a:t>
            </a:r>
            <a:r>
              <a:rPr lang="en-US" dirty="0" smtClean="0"/>
              <a:t>55% make </a:t>
            </a:r>
            <a:r>
              <a:rPr lang="en-US" dirty="0"/>
              <a:t>assistance </a:t>
            </a:r>
            <a:r>
              <a:rPr lang="en-US" dirty="0" smtClean="0"/>
              <a:t>available at </a:t>
            </a:r>
            <a:r>
              <a:rPr lang="en-US" dirty="0"/>
              <a:t>clinics.</a:t>
            </a:r>
          </a:p>
          <a:p>
            <a:r>
              <a:rPr lang="en-US" dirty="0"/>
              <a:t>♦ </a:t>
            </a:r>
            <a:r>
              <a:rPr lang="en-US" dirty="0" smtClean="0"/>
              <a:t>67% offer assistance local </a:t>
            </a:r>
            <a:r>
              <a:rPr lang="en-US" dirty="0"/>
              <a:t>nonprofits or community centers.</a:t>
            </a:r>
          </a:p>
          <a:p>
            <a:endParaRPr lang="en-US" dirty="0"/>
          </a:p>
        </p:txBody>
      </p:sp>
    </p:spTree>
    <p:extLst>
      <p:ext uri="{BB962C8B-B14F-4D97-AF65-F5344CB8AC3E}">
        <p14:creationId xmlns:p14="http://schemas.microsoft.com/office/powerpoint/2010/main" val="570727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74638"/>
            <a:ext cx="8229600" cy="715962"/>
          </a:xfrm>
        </p:spPr>
        <p:txBody>
          <a:bodyPr>
            <a:normAutofit/>
          </a:bodyPr>
          <a:lstStyle/>
          <a:p>
            <a:r>
              <a:rPr lang="en-US" sz="2800" b="1" dirty="0" smtClean="0">
                <a:solidFill>
                  <a:srgbClr val="006892"/>
                </a:solidFill>
                <a:latin typeface="Arial" pitchFamily="34" charset="0"/>
                <a:cs typeface="Arial" pitchFamily="34" charset="0"/>
              </a:rPr>
              <a:t>What do they offer besides enrollment help? </a:t>
            </a:r>
            <a:endParaRPr lang="en-US" sz="2800" b="1" dirty="0">
              <a:solidFill>
                <a:srgbClr val="006892"/>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marL="457200" lvl="1" indent="0">
              <a:spcBef>
                <a:spcPts val="1200"/>
              </a:spcBef>
              <a:buClr>
                <a:srgbClr val="BE854C"/>
              </a:buClr>
              <a:buSzPct val="65000"/>
              <a:buNone/>
            </a:pPr>
            <a:endParaRPr lang="en-US" sz="100" dirty="0" smtClean="0"/>
          </a:p>
          <a:p>
            <a:pPr marL="0" lvl="0" indent="0">
              <a:buClr>
                <a:srgbClr val="BE854C"/>
              </a:buClr>
              <a:buSzPct val="65000"/>
              <a:buNone/>
            </a:pPr>
            <a:r>
              <a:rPr lang="en-US" sz="2800" dirty="0" smtClean="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r>
              <a:rPr lang="en-US" smtClean="0">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295400"/>
            <a:ext cx="8763000" cy="4847481"/>
          </a:xfrm>
          <a:prstGeom prst="rect">
            <a:avLst/>
          </a:prstGeom>
        </p:spPr>
        <p:txBody>
          <a:bodyPr wrap="square">
            <a:spAutoFit/>
          </a:bodyPr>
          <a:lstStyle/>
          <a:p>
            <a:pPr marL="285750" indent="-285750">
              <a:buFont typeface="Arial" panose="020B0604020202020204" pitchFamily="34" charset="0"/>
              <a:buChar char="•"/>
            </a:pPr>
            <a:r>
              <a:rPr lang="en-US" dirty="0" smtClean="0"/>
              <a:t>Often funded though </a:t>
            </a:r>
            <a:r>
              <a:rPr lang="en-US" dirty="0"/>
              <a:t>performance-based grants and contracts </a:t>
            </a:r>
            <a:endParaRPr lang="en-US" dirty="0" smtClean="0"/>
          </a:p>
          <a:p>
            <a:endParaRPr lang="en-US" sz="800" dirty="0" smtClean="0"/>
          </a:p>
          <a:p>
            <a:pPr marL="285750" indent="-285750">
              <a:buFont typeface="Arial" panose="020B0604020202020204" pitchFamily="34" charset="0"/>
              <a:buChar char="•"/>
            </a:pPr>
            <a:r>
              <a:rPr lang="en-US" dirty="0" smtClean="0"/>
              <a:t>Mandated to reach out to and educate underserved groups and trained to hold outreach events that attract these target populations </a:t>
            </a:r>
            <a:r>
              <a:rPr lang="en-US" dirty="0" smtClean="0"/>
              <a:t> and improve health literacy</a:t>
            </a:r>
            <a:endParaRPr lang="en-US" dirty="0" smtClean="0"/>
          </a:p>
          <a:p>
            <a:endParaRPr lang="en-US" sz="800" dirty="0" smtClean="0"/>
          </a:p>
          <a:p>
            <a:pPr marL="285750" indent="-285750">
              <a:buFont typeface="Arial" panose="020B0604020202020204" pitchFamily="34" charset="0"/>
              <a:buChar char="•"/>
            </a:pPr>
            <a:r>
              <a:rPr lang="en-US" dirty="0" smtClean="0"/>
              <a:t>In-person assistors are embedded into community agencies re-entering populations  may already have ties with</a:t>
            </a:r>
            <a:r>
              <a:rPr lang="en-US" sz="2400" dirty="0" smtClean="0"/>
              <a:t> </a:t>
            </a:r>
            <a:r>
              <a:rPr lang="en-US" sz="2400" dirty="0" smtClean="0"/>
              <a:t>(</a:t>
            </a:r>
            <a:r>
              <a:rPr lang="en-US" dirty="0" smtClean="0"/>
              <a:t>drug </a:t>
            </a:r>
            <a:r>
              <a:rPr lang="en-US" dirty="0"/>
              <a:t>treatment </a:t>
            </a:r>
            <a:r>
              <a:rPr lang="en-US" dirty="0" smtClean="0"/>
              <a:t>program </a:t>
            </a:r>
            <a:r>
              <a:rPr lang="en-US" dirty="0"/>
              <a:t>or </a:t>
            </a:r>
            <a:r>
              <a:rPr lang="en-US" dirty="0" smtClean="0"/>
              <a:t>a transitional </a:t>
            </a:r>
            <a:r>
              <a:rPr lang="en-US" dirty="0"/>
              <a:t>housing </a:t>
            </a:r>
            <a:r>
              <a:rPr lang="en-US" dirty="0" smtClean="0"/>
              <a:t>agency)</a:t>
            </a:r>
            <a:endParaRPr lang="en-US" sz="1400" dirty="0" smtClean="0"/>
          </a:p>
          <a:p>
            <a:endParaRPr lang="en-US" sz="800" dirty="0" smtClean="0"/>
          </a:p>
          <a:p>
            <a:pPr marL="171450" indent="-171450">
              <a:buFont typeface="Arial" panose="020B0604020202020204" pitchFamily="34" charset="0"/>
              <a:buChar char="•"/>
            </a:pPr>
            <a:r>
              <a:rPr lang="en-US" dirty="0" smtClean="0"/>
              <a:t>  They also link people who do not qualify for public benefits to other available care</a:t>
            </a:r>
          </a:p>
          <a:p>
            <a:endParaRPr lang="en-US" dirty="0" smtClean="0"/>
          </a:p>
          <a:p>
            <a:endParaRPr lang="en-US" sz="800" dirty="0"/>
          </a:p>
          <a:p>
            <a:pPr>
              <a:spcAft>
                <a:spcPts val="600"/>
              </a:spcAft>
            </a:pPr>
            <a:r>
              <a:rPr lang="en-US" b="1" dirty="0" smtClean="0"/>
              <a:t>Beyond enrollment &amp; </a:t>
            </a:r>
            <a:r>
              <a:rPr lang="en-US" b="1" dirty="0"/>
              <a:t>public </a:t>
            </a:r>
            <a:r>
              <a:rPr lang="en-US" b="1" dirty="0" smtClean="0"/>
              <a:t>education, they’re required to improve </a:t>
            </a:r>
            <a:r>
              <a:rPr lang="en-US" b="1" dirty="0"/>
              <a:t>utilization </a:t>
            </a:r>
            <a:r>
              <a:rPr lang="en-US" b="1" dirty="0" smtClean="0"/>
              <a:t>&amp; retention</a:t>
            </a:r>
          </a:p>
          <a:p>
            <a:pPr marL="285750" indent="-285750">
              <a:buFont typeface="Arial" panose="020B0604020202020204" pitchFamily="34" charset="0"/>
              <a:buChar char="•"/>
            </a:pPr>
            <a:r>
              <a:rPr lang="en-US" dirty="0" smtClean="0"/>
              <a:t>Link individuals to other types of benefit programs they qualify for</a:t>
            </a:r>
          </a:p>
          <a:p>
            <a:endParaRPr lang="en-US" sz="800" dirty="0" smtClean="0"/>
          </a:p>
          <a:p>
            <a:pPr marL="285750" indent="-285750">
              <a:buFont typeface="Arial" panose="020B0604020202020204" pitchFamily="34" charset="0"/>
              <a:buChar char="•"/>
            </a:pPr>
            <a:r>
              <a:rPr lang="en-US" dirty="0" smtClean="0"/>
              <a:t>Make </a:t>
            </a:r>
            <a:r>
              <a:rPr lang="en-US" dirty="0"/>
              <a:t>referrals to appropriate </a:t>
            </a:r>
            <a:r>
              <a:rPr lang="en-US" dirty="0" smtClean="0"/>
              <a:t>covered health care services</a:t>
            </a:r>
          </a:p>
          <a:p>
            <a:endParaRPr lang="en-US" sz="800" dirty="0" smtClean="0"/>
          </a:p>
          <a:p>
            <a:pPr marL="285750" indent="-285750">
              <a:buFont typeface="Arial" panose="020B0604020202020204" pitchFamily="34" charset="0"/>
              <a:buChar char="•"/>
            </a:pPr>
            <a:r>
              <a:rPr lang="en-US" dirty="0" smtClean="0"/>
              <a:t>Follow-up contact </a:t>
            </a:r>
            <a:r>
              <a:rPr lang="en-US" dirty="0"/>
              <a:t>with beneficiaries to see if they are using their </a:t>
            </a:r>
            <a:r>
              <a:rPr lang="en-US" dirty="0" smtClean="0"/>
              <a:t>coverage</a:t>
            </a:r>
          </a:p>
          <a:p>
            <a:endParaRPr lang="en-US" sz="800" dirty="0" smtClean="0"/>
          </a:p>
          <a:p>
            <a:pPr marL="285750" indent="-285750">
              <a:buFont typeface="Arial" panose="020B0604020202020204" pitchFamily="34" charset="0"/>
              <a:buChar char="•"/>
            </a:pPr>
            <a:r>
              <a:rPr lang="en-US" dirty="0" smtClean="0"/>
              <a:t>Help to overcome </a:t>
            </a:r>
            <a:r>
              <a:rPr lang="en-US" dirty="0"/>
              <a:t>any barriers they </a:t>
            </a:r>
            <a:r>
              <a:rPr lang="en-US" dirty="0" smtClean="0"/>
              <a:t>encounter</a:t>
            </a:r>
          </a:p>
          <a:p>
            <a:endParaRPr lang="en-US" sz="800" dirty="0" smtClean="0"/>
          </a:p>
          <a:p>
            <a:pPr marL="285750" indent="-285750">
              <a:buFont typeface="Arial" panose="020B0604020202020204" pitchFamily="34" charset="0"/>
              <a:buChar char="•"/>
            </a:pPr>
            <a:r>
              <a:rPr lang="en-US" dirty="0" smtClean="0"/>
              <a:t>Facilitate </a:t>
            </a:r>
            <a:r>
              <a:rPr lang="en-US" dirty="0"/>
              <a:t>re-enrollment so that coverage is maintained.  </a:t>
            </a:r>
          </a:p>
        </p:txBody>
      </p:sp>
    </p:spTree>
    <p:extLst>
      <p:ext uri="{BB962C8B-B14F-4D97-AF65-F5344CB8AC3E}">
        <p14:creationId xmlns:p14="http://schemas.microsoft.com/office/powerpoint/2010/main" val="2873358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14400"/>
          </a:xfrm>
        </p:spPr>
        <p:txBody>
          <a:bodyPr>
            <a:normAutofit/>
          </a:bodyPr>
          <a:lstStyle/>
          <a:p>
            <a:r>
              <a:rPr lang="en-US" sz="2800" dirty="0" smtClean="0">
                <a:solidFill>
                  <a:srgbClr val="006892"/>
                </a:solidFill>
                <a:latin typeface="Arial" pitchFamily="34" charset="0"/>
                <a:cs typeface="Arial" pitchFamily="34" charset="0"/>
              </a:rPr>
              <a:t>Other Resources &amp; Toolkit highlights </a:t>
            </a:r>
            <a:endParaRPr lang="en-US" sz="28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838200" y="1371600"/>
            <a:ext cx="8229600" cy="4876800"/>
          </a:xfrm>
        </p:spPr>
        <p:txBody>
          <a:bodyPr>
            <a:noAutofit/>
          </a:bodyPr>
          <a:lstStyle/>
          <a:p>
            <a:pPr marL="457200" lvl="1" indent="0">
              <a:spcBef>
                <a:spcPts val="1200"/>
              </a:spcBef>
              <a:buClr>
                <a:srgbClr val="BE854C"/>
              </a:buClr>
              <a:buSzPct val="65000"/>
              <a:buNone/>
            </a:pPr>
            <a:endParaRPr lang="en-US" sz="100" dirty="0" smtClean="0"/>
          </a:p>
          <a:p>
            <a:pPr marL="0" lvl="0" indent="0">
              <a:buClr>
                <a:srgbClr val="BE854C"/>
              </a:buClr>
              <a:buSzPct val="65000"/>
              <a:buNone/>
            </a:pPr>
            <a:r>
              <a:rPr lang="en-US" sz="2800" dirty="0" smtClean="0"/>
              <a:t> </a:t>
            </a:r>
            <a:r>
              <a:rPr lang="en-US" sz="2000" b="1" dirty="0" smtClean="0"/>
              <a:t>HRSA - 340B Drug Pricing Program </a:t>
            </a:r>
            <a:r>
              <a:rPr lang="en-US" sz="2000" dirty="0" smtClean="0"/>
              <a:t>(see toolkit)</a:t>
            </a:r>
          </a:p>
          <a:p>
            <a:pPr marL="0" lvl="0" indent="0">
              <a:buClr>
                <a:srgbClr val="BE854C"/>
              </a:buClr>
              <a:buSzPct val="65000"/>
              <a:buNone/>
            </a:pPr>
            <a:r>
              <a:rPr lang="en-US" sz="2800" dirty="0" smtClean="0"/>
              <a:t> </a:t>
            </a:r>
            <a:r>
              <a:rPr lang="en-US" sz="2000" b="1" dirty="0" smtClean="0"/>
              <a:t>Patient-Center Medical Homes </a:t>
            </a:r>
            <a:r>
              <a:rPr lang="en-US" sz="2000" dirty="0" smtClean="0"/>
              <a:t>(see toolkit)</a:t>
            </a:r>
          </a:p>
          <a:p>
            <a:pPr marL="0" lvl="0" indent="0">
              <a:buClr>
                <a:srgbClr val="BE854C"/>
              </a:buClr>
              <a:buSzPct val="65000"/>
              <a:buNone/>
            </a:pPr>
            <a:endParaRPr lang="en-US" sz="800" dirty="0" smtClean="0"/>
          </a:p>
          <a:p>
            <a:pPr marL="0" lvl="0" indent="0">
              <a:buClr>
                <a:srgbClr val="BE854C"/>
              </a:buClr>
              <a:buSzPct val="65000"/>
              <a:buNone/>
            </a:pPr>
            <a:r>
              <a:rPr lang="en-US" sz="2000" dirty="0"/>
              <a:t> </a:t>
            </a:r>
            <a:r>
              <a:rPr lang="en-US" sz="2000" b="1" dirty="0" smtClean="0"/>
              <a:t>Indian Health Services; Alaska Native Health </a:t>
            </a:r>
            <a:r>
              <a:rPr lang="en-US" sz="2000" dirty="0" smtClean="0"/>
              <a:t>(see toolkit)</a:t>
            </a:r>
          </a:p>
          <a:p>
            <a:pPr marL="0" lvl="0" indent="0">
              <a:buClr>
                <a:srgbClr val="BE854C"/>
              </a:buClr>
              <a:buSzPct val="65000"/>
              <a:buNone/>
            </a:pPr>
            <a:endParaRPr lang="en-US" sz="800" b="1" dirty="0" smtClean="0"/>
          </a:p>
          <a:p>
            <a:pPr marL="0" lvl="0" indent="0">
              <a:buClr>
                <a:srgbClr val="BE854C"/>
              </a:buClr>
              <a:buSzPct val="65000"/>
              <a:buNone/>
            </a:pPr>
            <a:r>
              <a:rPr lang="en-US" sz="2000" b="1" dirty="0" smtClean="0"/>
              <a:t> Advocacy and Policy Groups </a:t>
            </a:r>
            <a:r>
              <a:rPr lang="en-US" sz="2000" dirty="0" smtClean="0"/>
              <a:t>(Center for Prisoner Health &amp; Human Rights)</a:t>
            </a:r>
          </a:p>
          <a:p>
            <a:pPr marL="0" lvl="0" indent="0">
              <a:buClr>
                <a:srgbClr val="BE854C"/>
              </a:buClr>
              <a:buSzPct val="65000"/>
              <a:buNone/>
            </a:pPr>
            <a:endParaRPr lang="en-US" sz="600" dirty="0" smtClean="0"/>
          </a:p>
          <a:p>
            <a:pPr marL="0" lvl="0" indent="0">
              <a:buClr>
                <a:srgbClr val="BE854C"/>
              </a:buClr>
              <a:buSzPct val="65000"/>
              <a:buNone/>
            </a:pPr>
            <a:r>
              <a:rPr lang="en-US" sz="2000" dirty="0" smtClean="0"/>
              <a:t> </a:t>
            </a:r>
            <a:r>
              <a:rPr lang="en-US" sz="2000" b="1" dirty="0" smtClean="0"/>
              <a:t>Re-entry councils and resources </a:t>
            </a:r>
            <a:r>
              <a:rPr lang="en-US" sz="2000" dirty="0" smtClean="0"/>
              <a:t>(state listings)</a:t>
            </a:r>
          </a:p>
          <a:p>
            <a:pPr marL="0" lvl="0" indent="0">
              <a:buClr>
                <a:srgbClr val="BE854C"/>
              </a:buClr>
              <a:buSzPct val="65000"/>
              <a:buNone/>
            </a:pPr>
            <a:endParaRPr lang="en-US" sz="800" dirty="0" smtClean="0"/>
          </a:p>
          <a:p>
            <a:pPr marL="0" lvl="0" indent="0">
              <a:buClr>
                <a:srgbClr val="BE854C"/>
              </a:buClr>
              <a:buSzPct val="65000"/>
              <a:buNone/>
            </a:pPr>
            <a:endParaRPr lang="en-US" sz="2000" b="1" dirty="0" smtClean="0"/>
          </a:p>
          <a:p>
            <a:pPr marL="0" lvl="0" indent="0">
              <a:buClr>
                <a:srgbClr val="BE854C"/>
              </a:buClr>
              <a:buSzPct val="65000"/>
              <a:buNone/>
            </a:pPr>
            <a:endParaRPr lang="en-US" sz="2000" b="1" dirty="0" smtClean="0"/>
          </a:p>
          <a:p>
            <a:pPr marL="0" lvl="0" indent="0">
              <a:buClr>
                <a:srgbClr val="BE854C"/>
              </a:buClr>
              <a:buSzPct val="65000"/>
              <a:buNone/>
            </a:pPr>
            <a:endParaRPr lang="en-US" sz="2000" b="1" dirty="0"/>
          </a:p>
        </p:txBody>
      </p:sp>
      <p:sp>
        <p:nvSpPr>
          <p:cNvPr id="8" name="Date Placeholder 7"/>
          <p:cNvSpPr>
            <a:spLocks noGrp="1"/>
          </p:cNvSpPr>
          <p:nvPr>
            <p:ph type="dt" sz="half" idx="10"/>
          </p:nvPr>
        </p:nvSpPr>
        <p:spPr/>
        <p:txBody>
          <a:bodyPr/>
          <a:lstStyle/>
          <a:p>
            <a:r>
              <a:rPr lang="en-US" smtClean="0">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953000"/>
            <a:ext cx="3657600" cy="1143000"/>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914400" y="4139625"/>
            <a:ext cx="5105400" cy="584775"/>
          </a:xfrm>
          <a:prstGeom prst="rect">
            <a:avLst/>
          </a:prstGeom>
        </p:spPr>
        <p:txBody>
          <a:bodyPr wrap="square">
            <a:spAutoFit/>
          </a:bodyPr>
          <a:lstStyle/>
          <a:p>
            <a:r>
              <a:rPr lang="en-US" sz="2000" b="1" dirty="0" smtClean="0"/>
              <a:t>Prescription Assistance Programs </a:t>
            </a:r>
            <a:r>
              <a:rPr lang="en-US" sz="2000" dirty="0" smtClean="0"/>
              <a:t>(see RSAT):  </a:t>
            </a:r>
            <a:r>
              <a:rPr lang="en-US" sz="1200" dirty="0" smtClean="0">
                <a:hlinkClick r:id="rId5"/>
              </a:rPr>
              <a:t>http://www.rsat-tta.com/Home</a:t>
            </a:r>
            <a:endParaRPr lang="en-US" sz="1200" dirty="0"/>
          </a:p>
        </p:txBody>
      </p:sp>
    </p:spTree>
    <p:extLst>
      <p:ext uri="{BB962C8B-B14F-4D97-AF65-F5344CB8AC3E}">
        <p14:creationId xmlns:p14="http://schemas.microsoft.com/office/powerpoint/2010/main" val="1107362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76200"/>
            <a:ext cx="8839200" cy="1143000"/>
          </a:xfrm>
        </p:spPr>
        <p:txBody>
          <a:bodyPr>
            <a:normAutofit fontScale="90000"/>
          </a:bodyPr>
          <a:lstStyle/>
          <a:p>
            <a:r>
              <a:rPr lang="en-US" sz="3000" dirty="0" smtClean="0">
                <a:solidFill>
                  <a:srgbClr val="006892"/>
                </a:solidFill>
                <a:latin typeface="Arial" pitchFamily="34" charset="0"/>
                <a:cs typeface="Arial" pitchFamily="34" charset="0"/>
              </a:rPr>
              <a:t>CDC: June 2017 – Opioid Overdose Leading Cause of Death for Americans Under 50 years of age</a:t>
            </a:r>
            <a:endParaRPr lang="en-US" sz="30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7/25/2017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18</a:t>
            </a:fld>
            <a:endParaRPr lang="en-US" dirty="0">
              <a:solidFill>
                <a:schemeClr val="bg1"/>
              </a:solidFill>
              <a:latin typeface="Arial" pitchFamily="34" charset="0"/>
              <a:cs typeface="Arial" pitchFamily="34" charset="0"/>
            </a:endParaRPr>
          </a:p>
        </p:txBody>
      </p:sp>
      <p:sp>
        <p:nvSpPr>
          <p:cNvPr id="15" name="Rectangle 3"/>
          <p:cNvSpPr txBox="1">
            <a:spLocks noRot="1" noChangeArrowheads="1"/>
          </p:cNvSpPr>
          <p:nvPr/>
        </p:nvSpPr>
        <p:spPr>
          <a:xfrm>
            <a:off x="533400" y="1676400"/>
            <a:ext cx="81534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16" name="Rectangle 3"/>
          <p:cNvSpPr txBox="1">
            <a:spLocks noRot="1" noChangeArrowheads="1"/>
          </p:cNvSpPr>
          <p:nvPr/>
        </p:nvSpPr>
        <p:spPr>
          <a:xfrm>
            <a:off x="301625" y="1600200"/>
            <a:ext cx="854075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2000" dirty="0" smtClean="0"/>
          </a:p>
        </p:txBody>
      </p:sp>
      <p:pic>
        <p:nvPicPr>
          <p:cNvPr id="4100" name="Picture 4" descr="https://www.cdc.gov/nchs/data/factsheets/factsheet_drugpoisoning_fig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95401"/>
            <a:ext cx="3149599" cy="2596375"/>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https://www.cdc.gov/nchs/data/factsheets/factsheet_drugpoisoning_fig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202663"/>
            <a:ext cx="5334000" cy="4274337"/>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77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0"/>
            <a:ext cx="9144000" cy="1143000"/>
          </a:xfrm>
        </p:spPr>
        <p:txBody>
          <a:bodyPr>
            <a:noAutofit/>
          </a:bodyPr>
          <a:lstStyle/>
          <a:p>
            <a:r>
              <a:rPr lang="en-US" sz="3200" b="1" dirty="0" smtClean="0">
                <a:solidFill>
                  <a:srgbClr val="006892"/>
                </a:solidFill>
              </a:rPr>
              <a:t>Overdose Prevention: An </a:t>
            </a:r>
            <a:r>
              <a:rPr lang="en-US" sz="3200" b="1" dirty="0">
                <a:solidFill>
                  <a:srgbClr val="006892"/>
                </a:solidFill>
              </a:rPr>
              <a:t>o</a:t>
            </a:r>
            <a:r>
              <a:rPr lang="en-US" sz="3200" b="1" dirty="0" smtClean="0">
                <a:solidFill>
                  <a:srgbClr val="006892"/>
                </a:solidFill>
              </a:rPr>
              <a:t>pportunity to </a:t>
            </a:r>
            <a:br>
              <a:rPr lang="en-US" sz="3200" b="1" dirty="0" smtClean="0">
                <a:solidFill>
                  <a:srgbClr val="006892"/>
                </a:solidFill>
              </a:rPr>
            </a:br>
            <a:r>
              <a:rPr lang="en-US" sz="3200" b="1" dirty="0">
                <a:solidFill>
                  <a:srgbClr val="006892"/>
                </a:solidFill>
              </a:rPr>
              <a:t>m</a:t>
            </a:r>
            <a:r>
              <a:rPr lang="en-US" sz="3200" b="1" dirty="0" smtClean="0">
                <a:solidFill>
                  <a:srgbClr val="006892"/>
                </a:solidFill>
              </a:rPr>
              <a:t>ake a difference in the world</a:t>
            </a:r>
            <a:endParaRPr lang="en-US" sz="32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0" y="1371600"/>
            <a:ext cx="9144000" cy="5486400"/>
          </a:xfrm>
        </p:spPr>
        <p:txBody>
          <a:bodyPr>
            <a:noAutofit/>
          </a:bodyPr>
          <a:lstStyle/>
          <a:p>
            <a:pPr marL="0" indent="0">
              <a:buNone/>
            </a:pPr>
            <a:r>
              <a:rPr lang="en-US" sz="2800" b="1" dirty="0" smtClean="0"/>
              <a:t> ‘Gold standard’ - coverage effective on the day of release</a:t>
            </a:r>
          </a:p>
          <a:p>
            <a:pPr marL="0" indent="0">
              <a:buNone/>
            </a:pPr>
            <a:endParaRPr lang="en-US" sz="800" b="1" dirty="0"/>
          </a:p>
          <a:p>
            <a:pPr marL="0" indent="0">
              <a:buNone/>
            </a:pPr>
            <a:r>
              <a:rPr lang="en-US" sz="2800" dirty="0" smtClean="0"/>
              <a:t>First 48 hours to 2 weeks elevated hazards</a:t>
            </a:r>
          </a:p>
          <a:p>
            <a:pPr lvl="1"/>
            <a:r>
              <a:rPr lang="en-US" sz="2400" dirty="0" smtClean="0"/>
              <a:t>Drug </a:t>
            </a:r>
            <a:r>
              <a:rPr lang="en-US" sz="2400" dirty="0"/>
              <a:t>overdose is </a:t>
            </a:r>
            <a:r>
              <a:rPr lang="en-US" sz="2400" dirty="0" smtClean="0"/>
              <a:t>highest </a:t>
            </a:r>
            <a:r>
              <a:rPr lang="en-US" sz="2400" dirty="0"/>
              <a:t>cause of death </a:t>
            </a:r>
            <a:r>
              <a:rPr lang="en-US" sz="2400" dirty="0" smtClean="0"/>
              <a:t>: from 40-129 times risk for individuals who are not re-entering from corrections. </a:t>
            </a:r>
          </a:p>
          <a:p>
            <a:pPr lvl="1"/>
            <a:r>
              <a:rPr lang="en-US" sz="2400" dirty="0" smtClean="0"/>
              <a:t>Can remain elevated for the following 4-6 weeks</a:t>
            </a:r>
          </a:p>
          <a:p>
            <a:pPr lvl="1"/>
            <a:r>
              <a:rPr lang="en-US" sz="2400" dirty="0" smtClean="0"/>
              <a:t>Greatest chance of recidivism in the first 30 days </a:t>
            </a:r>
          </a:p>
          <a:p>
            <a:pPr marL="457200" lvl="1" indent="0">
              <a:buNone/>
            </a:pPr>
            <a:endParaRPr lang="en-US" sz="2400" dirty="0" smtClean="0"/>
          </a:p>
          <a:p>
            <a:pPr marL="114300" indent="0">
              <a:buNone/>
            </a:pPr>
            <a:r>
              <a:rPr lang="en-US" sz="2400" dirty="0" smtClean="0"/>
              <a:t>Twelve-times higher risk of death from all causes - first two weeks</a:t>
            </a:r>
          </a:p>
          <a:p>
            <a:pPr lvl="1"/>
            <a:r>
              <a:rPr lang="en-US" sz="2400" dirty="0" smtClean="0"/>
              <a:t>Suicide, homicide and other accidents</a:t>
            </a:r>
          </a:p>
          <a:p>
            <a:pPr lvl="1"/>
            <a:r>
              <a:rPr lang="en-US" sz="2400" dirty="0" smtClean="0">
                <a:cs typeface="Arial" pitchFamily="34" charset="0"/>
              </a:rPr>
              <a:t>Smoking-related cancers and health disease</a:t>
            </a:r>
            <a:endParaRPr lang="en-US" sz="2800" dirty="0" smtClean="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7/25/2017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17339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sp>
        <p:nvSpPr>
          <p:cNvPr id="2" name="Title 1"/>
          <p:cNvSpPr>
            <a:spLocks noGrp="1"/>
          </p:cNvSpPr>
          <p:nvPr>
            <p:ph type="title"/>
          </p:nvPr>
        </p:nvSpPr>
        <p:spPr>
          <a:xfrm>
            <a:off x="457200" y="0"/>
            <a:ext cx="8229600" cy="838200"/>
          </a:xfrm>
        </p:spPr>
        <p:txBody>
          <a:bodyPr>
            <a:normAutofit/>
          </a:bodyPr>
          <a:lstStyle/>
          <a:p>
            <a:r>
              <a:rPr lang="en-US" sz="3600" b="1" dirty="0" smtClean="0">
                <a:solidFill>
                  <a:srgbClr val="006892"/>
                </a:solidFill>
                <a:latin typeface="Arial" pitchFamily="34" charset="0"/>
                <a:cs typeface="Arial" pitchFamily="34" charset="0"/>
              </a:rPr>
              <a:t>New Toolkit </a:t>
            </a:r>
            <a:endParaRPr lang="en-US" sz="3600" b="1"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228600" y="1066800"/>
            <a:ext cx="8763000" cy="5181600"/>
          </a:xfrm>
        </p:spPr>
        <p:txBody>
          <a:bodyPr>
            <a:noAutofit/>
          </a:bodyPr>
          <a:lstStyle/>
          <a:p>
            <a:pPr marL="457200" lvl="1" indent="0">
              <a:spcBef>
                <a:spcPts val="1200"/>
              </a:spcBef>
              <a:buClr>
                <a:srgbClr val="BE854C"/>
              </a:buClr>
              <a:buSzPct val="65000"/>
              <a:buNone/>
            </a:pPr>
            <a:endParaRPr lang="en-US" sz="100" dirty="0" smtClean="0"/>
          </a:p>
          <a:p>
            <a:pPr marL="0" lvl="0" indent="0">
              <a:buClr>
                <a:srgbClr val="BE854C"/>
              </a:buClr>
              <a:buSzPct val="65000"/>
              <a:buNone/>
            </a:pPr>
            <a:r>
              <a:rPr lang="en-US" sz="2800" b="1" dirty="0" smtClean="0"/>
              <a:t>A primary responsivity factor …</a:t>
            </a:r>
          </a:p>
          <a:p>
            <a:pPr marL="0" lvl="0" indent="0">
              <a:buClr>
                <a:srgbClr val="BE854C"/>
              </a:buClr>
              <a:buSzPct val="65000"/>
              <a:buNone/>
            </a:pPr>
            <a:endParaRPr lang="en-US" sz="800" b="1" dirty="0" smtClean="0"/>
          </a:p>
          <a:p>
            <a:pPr>
              <a:spcAft>
                <a:spcPts val="600"/>
              </a:spcAft>
              <a:buClr>
                <a:srgbClr val="BE854C"/>
              </a:buClr>
              <a:buSzPct val="65000"/>
            </a:pPr>
            <a:r>
              <a:rPr lang="en-US" sz="2400" dirty="0" smtClean="0"/>
              <a:t>Key to achieving priority objectives </a:t>
            </a:r>
          </a:p>
          <a:p>
            <a:pPr>
              <a:spcAft>
                <a:spcPts val="600"/>
              </a:spcAft>
              <a:buClr>
                <a:srgbClr val="BE854C"/>
              </a:buClr>
              <a:buSzPct val="65000"/>
            </a:pPr>
            <a:r>
              <a:rPr lang="en-US" sz="2400" dirty="0" smtClean="0"/>
              <a:t>Realizing a return on an array of investments  </a:t>
            </a:r>
          </a:p>
          <a:p>
            <a:pPr>
              <a:spcAft>
                <a:spcPts val="600"/>
              </a:spcAft>
              <a:buClr>
                <a:srgbClr val="BE854C"/>
              </a:buClr>
              <a:buSzPct val="65000"/>
            </a:pPr>
            <a:r>
              <a:rPr lang="en-US" sz="2400" dirty="0"/>
              <a:t>Research suggests a major role in reducing recidivism  </a:t>
            </a:r>
          </a:p>
          <a:p>
            <a:pPr>
              <a:spcAft>
                <a:spcPts val="600"/>
              </a:spcAft>
              <a:buClr>
                <a:srgbClr val="BE854C"/>
              </a:buClr>
              <a:buSzPct val="65000"/>
            </a:pPr>
            <a:r>
              <a:rPr lang="en-US" sz="2400" dirty="0" smtClean="0"/>
              <a:t>Reducing costly services and programs</a:t>
            </a:r>
          </a:p>
          <a:p>
            <a:pPr>
              <a:spcAft>
                <a:spcPts val="600"/>
              </a:spcAft>
              <a:buClr>
                <a:srgbClr val="BE854C"/>
              </a:buClr>
              <a:buSzPct val="65000"/>
            </a:pPr>
            <a:r>
              <a:rPr lang="en-US" sz="2400" dirty="0" smtClean="0"/>
              <a:t>Can be operationalized across divisions/departments</a:t>
            </a:r>
          </a:p>
          <a:p>
            <a:pPr>
              <a:spcAft>
                <a:spcPts val="600"/>
              </a:spcAft>
              <a:buClr>
                <a:srgbClr val="BE854C"/>
              </a:buClr>
              <a:buSzPct val="65000"/>
            </a:pPr>
            <a:r>
              <a:rPr lang="en-US" sz="2400" dirty="0" smtClean="0"/>
              <a:t>Support from public and private resources </a:t>
            </a:r>
            <a:r>
              <a:rPr lang="en-US" sz="2400" dirty="0"/>
              <a:t>available</a:t>
            </a:r>
            <a:endParaRPr lang="en-US" sz="2400" dirty="0" smtClean="0"/>
          </a:p>
          <a:p>
            <a:pPr>
              <a:spcAft>
                <a:spcPts val="600"/>
              </a:spcAft>
              <a:buClr>
                <a:srgbClr val="BE854C"/>
              </a:buClr>
              <a:buSzPct val="65000"/>
            </a:pPr>
            <a:r>
              <a:rPr lang="en-US" sz="2400" dirty="0" smtClean="0"/>
              <a:t>Extended public health and safety benefits and cost savings</a:t>
            </a:r>
            <a:endParaRPr lang="en-US" sz="3200" i="1" dirty="0" smtClean="0"/>
          </a:p>
          <a:p>
            <a:pPr marL="514350" lvl="1" indent="0">
              <a:buClr>
                <a:srgbClr val="BE854C"/>
              </a:buClr>
              <a:buSzPct val="65000"/>
              <a:buNone/>
            </a:pPr>
            <a:r>
              <a:rPr lang="en-US" sz="2000" i="1" dirty="0" smtClean="0"/>
              <a:t>      </a:t>
            </a:r>
            <a:endParaRPr lang="en-US" sz="1800" dirty="0"/>
          </a:p>
        </p:txBody>
      </p:sp>
      <p:sp>
        <p:nvSpPr>
          <p:cNvPr id="8" name="Date Placeholder 7"/>
          <p:cNvSpPr>
            <a:spLocks noGrp="1"/>
          </p:cNvSpPr>
          <p:nvPr>
            <p:ph type="dt" sz="half" idx="10"/>
          </p:nvPr>
        </p:nvSpPr>
        <p:spPr>
          <a:xfrm>
            <a:off x="0" y="6553200"/>
            <a:ext cx="1066800" cy="365125"/>
          </a:xfrm>
        </p:spPr>
        <p:txBody>
          <a:bodyPr/>
          <a:lstStyle/>
          <a:p>
            <a:r>
              <a:rPr lang="en-US" dirty="0" smtClean="0">
                <a:solidFill>
                  <a:schemeClr val="bg1"/>
                </a:solidFill>
                <a:latin typeface="Arial" pitchFamily="34" charset="0"/>
                <a:cs typeface="Arial" pitchFamily="34" charset="0"/>
              </a:rPr>
              <a:t>(Miller, 2017)</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a:xfrm>
            <a:off x="8763000" y="6553200"/>
            <a:ext cx="381000" cy="288925"/>
          </a:xfrm>
        </p:spPr>
        <p:txBody>
          <a:bodyPr/>
          <a:lstStyle/>
          <a:p>
            <a:fld id="{CCEFF8E3-EC8E-4FF1-9FB8-7EB9DE5DC726}" type="slidenum">
              <a:rPr lang="en-US" smtClean="0">
                <a:solidFill>
                  <a:schemeClr val="bg1"/>
                </a:solidFill>
                <a:latin typeface="Arial" pitchFamily="34" charset="0"/>
                <a:cs typeface="Arial" pitchFamily="34" charset="0"/>
              </a:rPr>
              <a:t>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64" y="7620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 y="6091535"/>
            <a:ext cx="7162800" cy="461665"/>
          </a:xfrm>
          <a:prstGeom prst="rect">
            <a:avLst/>
          </a:prstGeom>
        </p:spPr>
        <p:txBody>
          <a:bodyPr wrap="square">
            <a:spAutoFit/>
          </a:bodyPr>
          <a:lstStyle/>
          <a:p>
            <a:pPr lvl="0">
              <a:buClr>
                <a:srgbClr val="BE854C"/>
              </a:buClr>
              <a:buSzPct val="65000"/>
            </a:pPr>
            <a:r>
              <a:rPr lang="en-US" sz="2400" b="1" i="1" u="sng" dirty="0"/>
              <a:t>Health Literacy Manual available at </a:t>
            </a:r>
            <a:r>
              <a:rPr lang="en-US" sz="2400" b="1" i="1" u="sng" dirty="0">
                <a:hlinkClick r:id="rId4"/>
              </a:rPr>
              <a:t>www.rsat-tta.com</a:t>
            </a:r>
            <a:endParaRPr lang="en-US" sz="2400" b="1" i="1" u="sng" dirty="0"/>
          </a:p>
        </p:txBody>
      </p:sp>
    </p:spTree>
    <p:extLst>
      <p:ext uri="{BB962C8B-B14F-4D97-AF65-F5344CB8AC3E}">
        <p14:creationId xmlns:p14="http://schemas.microsoft.com/office/powerpoint/2010/main" val="2261335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3600" dirty="0" smtClean="0">
                <a:solidFill>
                  <a:srgbClr val="006892"/>
                </a:solidFill>
                <a:latin typeface="Arial" pitchFamily="34" charset="0"/>
                <a:cs typeface="Arial" pitchFamily="34" charset="0"/>
              </a:rPr>
              <a:t> Extremely High-risk Group</a:t>
            </a:r>
            <a:endParaRPr lang="en-US" sz="36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533400" y="1447800"/>
            <a:ext cx="8458200" cy="4818746"/>
          </a:xfrm>
        </p:spPr>
        <p:txBody>
          <a:bodyPr>
            <a:noAutofit/>
          </a:bodyPr>
          <a:lstStyle/>
          <a:p>
            <a:pPr>
              <a:spcBef>
                <a:spcPts val="0"/>
              </a:spcBef>
              <a:buFont typeface="Symbol" pitchFamily="18" charset="2"/>
              <a:buChar char="¨"/>
            </a:pPr>
            <a:r>
              <a:rPr lang="en-US" sz="2800" dirty="0" smtClean="0"/>
              <a:t>In U.S. </a:t>
            </a:r>
            <a:r>
              <a:rPr lang="en-US" sz="2800" dirty="0"/>
              <a:t>studies, 53% of recently released </a:t>
            </a:r>
            <a:r>
              <a:rPr lang="en-US" sz="2800" dirty="0" smtClean="0"/>
              <a:t>opioid </a:t>
            </a:r>
            <a:r>
              <a:rPr lang="en-US" sz="2800" dirty="0"/>
              <a:t>dependent individuals </a:t>
            </a:r>
            <a:r>
              <a:rPr lang="en-US" sz="2800" dirty="0" smtClean="0"/>
              <a:t>have overdosed </a:t>
            </a:r>
            <a:r>
              <a:rPr lang="en-US" sz="2800" dirty="0"/>
              <a:t>at least </a:t>
            </a:r>
            <a:r>
              <a:rPr lang="en-US" sz="2800" dirty="0" smtClean="0"/>
              <a:t>once; </a:t>
            </a:r>
          </a:p>
          <a:p>
            <a:pPr marL="0" indent="0">
              <a:buNone/>
            </a:pPr>
            <a:endParaRPr lang="en-US" sz="1600" dirty="0" smtClean="0"/>
          </a:p>
          <a:p>
            <a:pPr>
              <a:buFont typeface="Symbol" pitchFamily="18" charset="2"/>
              <a:buChar char="¨"/>
            </a:pPr>
            <a:r>
              <a:rPr lang="en-US" sz="2800" dirty="0" smtClean="0"/>
              <a:t>80</a:t>
            </a:r>
            <a:r>
              <a:rPr lang="en-US" sz="2800" dirty="0"/>
              <a:t>% have witnessed an overdose; </a:t>
            </a:r>
            <a:endParaRPr lang="en-US" sz="2800" dirty="0" smtClean="0"/>
          </a:p>
          <a:p>
            <a:pPr marL="0" indent="0">
              <a:buNone/>
            </a:pPr>
            <a:endParaRPr lang="en-US" sz="1600" dirty="0" smtClean="0"/>
          </a:p>
          <a:p>
            <a:pPr>
              <a:buFont typeface="Symbol" pitchFamily="18" charset="2"/>
              <a:buChar char="¨"/>
            </a:pPr>
            <a:r>
              <a:rPr lang="en-US" sz="2800" dirty="0" smtClean="0"/>
              <a:t>28</a:t>
            </a:r>
            <a:r>
              <a:rPr lang="en-US" sz="2800" dirty="0"/>
              <a:t>% </a:t>
            </a:r>
            <a:r>
              <a:rPr lang="en-US" sz="2800" dirty="0" smtClean="0"/>
              <a:t>have witnessed </a:t>
            </a:r>
            <a:r>
              <a:rPr lang="en-US" sz="2800" dirty="0"/>
              <a:t>a fatal </a:t>
            </a:r>
            <a:r>
              <a:rPr lang="en-US" sz="2800" dirty="0" smtClean="0"/>
              <a:t>overdose;</a:t>
            </a:r>
          </a:p>
          <a:p>
            <a:pPr marL="0" indent="0">
              <a:buNone/>
            </a:pPr>
            <a:endParaRPr lang="en-US" sz="1600" dirty="0" smtClean="0"/>
          </a:p>
          <a:p>
            <a:pPr>
              <a:buFont typeface="Symbol" pitchFamily="18" charset="2"/>
              <a:buChar char="¨"/>
            </a:pPr>
            <a:r>
              <a:rPr lang="en-US" sz="2800" dirty="0" smtClean="0"/>
              <a:t>Recent study: </a:t>
            </a:r>
            <a:r>
              <a:rPr lang="en-US" sz="2800" dirty="0"/>
              <a:t>almost 15% of all </a:t>
            </a:r>
            <a:r>
              <a:rPr lang="en-US" sz="2800" dirty="0" smtClean="0"/>
              <a:t>deaths of formerly incarcerated (1999-2009) </a:t>
            </a:r>
            <a:r>
              <a:rPr lang="en-US" sz="2800" dirty="0"/>
              <a:t>were related to opioids.</a:t>
            </a:r>
            <a:r>
              <a:rPr lang="en-US" sz="2800" b="1" dirty="0"/>
              <a:t>            </a:t>
            </a:r>
            <a:endParaRPr lang="en-US" sz="2800" b="1" dirty="0" smtClean="0"/>
          </a:p>
          <a:p>
            <a:pPr marL="0" indent="0">
              <a:buNone/>
            </a:pPr>
            <a:endParaRPr lang="en-US" sz="1600" b="1" dirty="0"/>
          </a:p>
          <a:p>
            <a:pPr marL="0" indent="0">
              <a:buNone/>
            </a:pPr>
            <a:r>
              <a:rPr lang="en-US" sz="1200" i="1" dirty="0" smtClean="0"/>
              <a:t>- </a:t>
            </a:r>
            <a:r>
              <a:rPr lang="en-US" sz="1200" i="1" dirty="0" err="1" smtClean="0"/>
              <a:t>Magura</a:t>
            </a:r>
            <a:r>
              <a:rPr lang="en-US" sz="1200" i="1" dirty="0"/>
              <a:t>, S., Lee, J.D., Hershberger, J., Joseph, </a:t>
            </a:r>
            <a:r>
              <a:rPr lang="en-US" sz="1200" i="1" dirty="0" smtClean="0"/>
              <a:t> H</a:t>
            </a:r>
            <a:r>
              <a:rPr lang="en-US" sz="1200" i="1" dirty="0"/>
              <a:t>.,  </a:t>
            </a:r>
            <a:r>
              <a:rPr lang="en-US" sz="1200" i="1" dirty="0" err="1"/>
              <a:t>Marsch</a:t>
            </a:r>
            <a:r>
              <a:rPr lang="en-US" sz="1200" i="1" dirty="0"/>
              <a:t>, L.,  </a:t>
            </a:r>
            <a:r>
              <a:rPr lang="en-US" sz="1200" i="1" dirty="0" err="1"/>
              <a:t>Shropshire</a:t>
            </a:r>
            <a:r>
              <a:rPr lang="en-US" sz="1200" i="1" dirty="0"/>
              <a:t>, C. &amp; Rosenblum, A. (2009, Jan. 1). Buprenorphine and methadone maintenance in jail and post-release: a randomized clinical trial. Drug Alcohol </a:t>
            </a:r>
            <a:r>
              <a:rPr lang="en-US" sz="1200" i="1" dirty="0" err="1"/>
              <a:t>Depend,1;99</a:t>
            </a:r>
            <a:r>
              <a:rPr lang="en-US" sz="1200" i="1" dirty="0"/>
              <a:t>(1-3), 222-30.</a:t>
            </a:r>
          </a:p>
          <a:p>
            <a:pPr marL="0" indent="0">
              <a:buNone/>
            </a:pPr>
            <a:r>
              <a:rPr lang="en-US" sz="1200" i="1" dirty="0" smtClean="0"/>
              <a:t>- U.S</a:t>
            </a:r>
            <a:r>
              <a:rPr lang="en-US" sz="1200" i="1" dirty="0"/>
              <a:t>. Department of Health and Human Services (HHS), Office of the Surgeon General, Facing Addiction in America: The Surgeon General’s Report on Alcohol, Drugs, and Health. Washington, DC: HHS, November 2016.</a:t>
            </a:r>
          </a:p>
          <a:p>
            <a:pPr marL="0" indent="0">
              <a:buNone/>
            </a:pPr>
            <a:r>
              <a:rPr lang="en-US" dirty="0"/>
              <a:t>	</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7/25/2017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763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55000"/>
                    </a14:imgEffect>
                    <a14:imgEffect>
                      <a14:saturation sat="308000"/>
                    </a14:imgEffect>
                  </a14:imgLayer>
                </a14:imgProps>
              </a:ext>
              <a:ext uri="{28A0092B-C50C-407E-A947-70E740481C1C}">
                <a14:useLocalDpi xmlns:a14="http://schemas.microsoft.com/office/drawing/2010/main" val="0"/>
              </a:ext>
            </a:extLst>
          </a:blip>
          <a:srcRect l="7981" t="3847" r="-405" b="2346"/>
          <a:stretch/>
        </p:blipFill>
        <p:spPr bwMode="auto">
          <a:xfrm>
            <a:off x="2590800" y="304801"/>
            <a:ext cx="4409440" cy="629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476071"/>
            <a:ext cx="1905000" cy="1200329"/>
          </a:xfrm>
          <a:prstGeom prst="rect">
            <a:avLst/>
          </a:prstGeom>
          <a:solidFill>
            <a:schemeClr val="tx2">
              <a:lumMod val="20000"/>
              <a:lumOff val="80000"/>
            </a:schemeClr>
          </a:solidFill>
          <a:ln w="12700">
            <a:solidFill>
              <a:srgbClr val="002060"/>
            </a:solidFill>
          </a:ln>
        </p:spPr>
        <p:txBody>
          <a:bodyPr wrap="square" rtlCol="0">
            <a:spAutoFit/>
          </a:bodyPr>
          <a:lstStyle/>
          <a:p>
            <a:r>
              <a:rPr lang="en-US" sz="1400" b="1" dirty="0" smtClean="0"/>
              <a:t>Drug overdose deaths by state 2010 – 2015</a:t>
            </a:r>
          </a:p>
          <a:p>
            <a:endParaRPr lang="en-US" sz="1400" b="1" dirty="0"/>
          </a:p>
          <a:p>
            <a:r>
              <a:rPr lang="en-US" sz="1400" b="1" dirty="0" smtClean="0"/>
              <a:t>High </a:t>
            </a:r>
            <a:r>
              <a:rPr lang="en-US" sz="1400" b="1" dirty="0"/>
              <a:t>= WV  41.5</a:t>
            </a:r>
          </a:p>
          <a:p>
            <a:r>
              <a:rPr lang="en-US" sz="1400" b="1" dirty="0"/>
              <a:t>Low =   NE    </a:t>
            </a:r>
            <a:r>
              <a:rPr lang="en-US" sz="1400" b="1" dirty="0" smtClean="0"/>
              <a:t>6.9 </a:t>
            </a:r>
            <a:endParaRPr lang="en-US" sz="1400" b="1" dirty="0"/>
          </a:p>
        </p:txBody>
      </p:sp>
      <p:sp>
        <p:nvSpPr>
          <p:cNvPr id="5" name="TextBox 4"/>
          <p:cNvSpPr txBox="1"/>
          <p:nvPr/>
        </p:nvSpPr>
        <p:spPr>
          <a:xfrm>
            <a:off x="7239000" y="5399782"/>
            <a:ext cx="1524000" cy="1077218"/>
          </a:xfrm>
          <a:prstGeom prst="rect">
            <a:avLst/>
          </a:prstGeom>
          <a:solidFill>
            <a:schemeClr val="tx2">
              <a:lumMod val="20000"/>
              <a:lumOff val="80000"/>
            </a:schemeClr>
          </a:solidFill>
          <a:ln>
            <a:solidFill>
              <a:srgbClr val="002060"/>
            </a:solidFill>
          </a:ln>
        </p:spPr>
        <p:txBody>
          <a:bodyPr wrap="square" rtlCol="0">
            <a:spAutoFit/>
          </a:bodyPr>
          <a:lstStyle/>
          <a:p>
            <a:r>
              <a:rPr lang="en-US" sz="1400" b="1" dirty="0" smtClean="0"/>
              <a:t>2015 opioid overdose  deaths  per 100,000</a:t>
            </a:r>
          </a:p>
          <a:p>
            <a:endParaRPr lang="en-US" sz="800" dirty="0"/>
          </a:p>
          <a:p>
            <a:r>
              <a:rPr lang="en-US" sz="1400" b="1" dirty="0" smtClean="0"/>
              <a:t>U.S. = 10.4</a:t>
            </a:r>
            <a:endParaRPr lang="en-US" sz="1400" b="1" dirty="0"/>
          </a:p>
        </p:txBody>
      </p:sp>
    </p:spTree>
    <p:extLst>
      <p:ext uri="{BB962C8B-B14F-4D97-AF65-F5344CB8AC3E}">
        <p14:creationId xmlns:p14="http://schemas.microsoft.com/office/powerpoint/2010/main" val="60185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5">
                    <a:lumMod val="50000"/>
                  </a:schemeClr>
                </a:solidFill>
              </a:rPr>
              <a:t>Steps and Materials</a:t>
            </a:r>
            <a:endParaRPr lang="en-US" sz="3200" dirty="0">
              <a:solidFill>
                <a:schemeClr val="accent5">
                  <a:lumMod val="5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457200" y="1524000"/>
            <a:ext cx="8229600" cy="4209146"/>
          </a:xfrm>
        </p:spPr>
        <p:txBody>
          <a:bodyPr>
            <a:noAutofit/>
          </a:bodyPr>
          <a:lstStyle/>
          <a:p>
            <a:pPr lvl="0"/>
            <a:r>
              <a:rPr lang="en-US" sz="2400" dirty="0"/>
              <a:t>Harm and risk reduction education</a:t>
            </a:r>
          </a:p>
          <a:p>
            <a:r>
              <a:rPr lang="en-US" sz="2400" dirty="0" smtClean="0"/>
              <a:t>Overdose </a:t>
            </a:r>
            <a:r>
              <a:rPr lang="en-US" sz="2400" dirty="0"/>
              <a:t>prevention release planning and linkages</a:t>
            </a:r>
          </a:p>
          <a:p>
            <a:pPr lvl="0"/>
            <a:r>
              <a:rPr lang="en-US" sz="2400" dirty="0" smtClean="0"/>
              <a:t>Medication-assisted </a:t>
            </a:r>
            <a:r>
              <a:rPr lang="en-US" sz="2400" dirty="0"/>
              <a:t>treatment and opioid replacement therapy</a:t>
            </a:r>
          </a:p>
          <a:p>
            <a:pPr lvl="0"/>
            <a:r>
              <a:rPr lang="en-US" sz="2400" dirty="0" smtClean="0"/>
              <a:t>Post-release SUD treatment continuity of care, coverage and access</a:t>
            </a:r>
          </a:p>
          <a:p>
            <a:pPr lvl="0"/>
            <a:r>
              <a:rPr lang="en-US" sz="2400" dirty="0" smtClean="0"/>
              <a:t>Naloxone </a:t>
            </a:r>
            <a:r>
              <a:rPr lang="en-US" sz="2400" dirty="0"/>
              <a:t>provision and administration training</a:t>
            </a:r>
          </a:p>
          <a:p>
            <a:pPr lvl="0"/>
            <a:r>
              <a:rPr lang="en-US" sz="2400" dirty="0" smtClean="0"/>
              <a:t>Syringe </a:t>
            </a:r>
            <a:r>
              <a:rPr lang="en-US" sz="2400" dirty="0"/>
              <a:t>exchanges</a:t>
            </a:r>
          </a:p>
          <a:p>
            <a:pPr lvl="0"/>
            <a:r>
              <a:rPr lang="en-US" sz="2400" dirty="0"/>
              <a:t>Overdose risk </a:t>
            </a:r>
            <a:r>
              <a:rPr lang="en-US" sz="2400" dirty="0" smtClean="0"/>
              <a:t>assessments</a:t>
            </a:r>
          </a:p>
          <a:p>
            <a:pPr marL="0" lvl="0" indent="0">
              <a:buNone/>
            </a:pPr>
            <a:endParaRPr lang="en-US" sz="2400" dirty="0"/>
          </a:p>
          <a:p>
            <a:pPr marL="0" lvl="0" indent="0" algn="ctr">
              <a:buClr>
                <a:srgbClr val="BE854C"/>
              </a:buClr>
              <a:buSzPct val="65000"/>
              <a:buNone/>
            </a:pPr>
            <a:endParaRPr lang="en-US" i="1"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7/25/2017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5742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466850"/>
            <a:ext cx="802005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2970" y="0"/>
            <a:ext cx="913103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5">
                    <a:lumMod val="50000"/>
                  </a:schemeClr>
                </a:solidFill>
              </a:rPr>
              <a:t>Naloxone Distribution and Death Rates by State</a:t>
            </a:r>
            <a:endParaRPr lang="en-US" sz="3200" b="1" dirty="0">
              <a:solidFill>
                <a:schemeClr val="accent5">
                  <a:lumMod val="50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7" name="Rectangle 6"/>
          <p:cNvSpPr/>
          <p:nvPr/>
        </p:nvSpPr>
        <p:spPr>
          <a:xfrm>
            <a:off x="0" y="9906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894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762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715962"/>
          </a:xfrm>
        </p:spPr>
        <p:txBody>
          <a:bodyPr>
            <a:normAutofit/>
          </a:bodyPr>
          <a:lstStyle/>
          <a:p>
            <a:r>
              <a:rPr lang="en-US" sz="3200" b="1" dirty="0" smtClean="0">
                <a:solidFill>
                  <a:srgbClr val="006892"/>
                </a:solidFill>
                <a:latin typeface="Arial" pitchFamily="34" charset="0"/>
                <a:cs typeface="Arial" pitchFamily="34" charset="0"/>
              </a:rPr>
              <a:t>What Else Can We Do?</a:t>
            </a:r>
            <a:endParaRPr lang="en-US" sz="3200" b="1"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762000" y="1341437"/>
            <a:ext cx="7620000" cy="4525963"/>
          </a:xfrm>
        </p:spPr>
        <p:txBody>
          <a:bodyPr>
            <a:noAutofit/>
          </a:bodyPr>
          <a:lstStyle/>
          <a:p>
            <a:pPr marL="457200" lvl="1" indent="0">
              <a:spcBef>
                <a:spcPts val="1200"/>
              </a:spcBef>
              <a:buClr>
                <a:srgbClr val="BE854C"/>
              </a:buClr>
              <a:buSzPct val="65000"/>
              <a:buNone/>
            </a:pPr>
            <a:endParaRPr lang="en-US" sz="100" dirty="0" smtClean="0"/>
          </a:p>
          <a:p>
            <a:pPr>
              <a:buClr>
                <a:srgbClr val="BE854C"/>
              </a:buClr>
              <a:buSzPct val="65000"/>
            </a:pPr>
            <a:r>
              <a:rPr lang="en-US" sz="2400" dirty="0" smtClean="0"/>
              <a:t>Don't go it alone!</a:t>
            </a:r>
          </a:p>
          <a:p>
            <a:pPr>
              <a:buClr>
                <a:srgbClr val="BE854C"/>
              </a:buClr>
              <a:buSzPct val="65000"/>
            </a:pPr>
            <a:r>
              <a:rPr lang="en-US" sz="2400" dirty="0" smtClean="0"/>
              <a:t>Don’t re-invent the wheel…</a:t>
            </a:r>
          </a:p>
          <a:p>
            <a:pPr>
              <a:buClr>
                <a:srgbClr val="BE854C"/>
              </a:buClr>
              <a:buSzPct val="65000"/>
            </a:pPr>
            <a:r>
              <a:rPr lang="en-US" sz="2400" dirty="0" smtClean="0"/>
              <a:t>Use </a:t>
            </a:r>
            <a:r>
              <a:rPr lang="en-US" sz="2400" dirty="0" smtClean="0"/>
              <a:t>all of the resources </a:t>
            </a:r>
            <a:r>
              <a:rPr lang="en-US" sz="2400" dirty="0" smtClean="0"/>
              <a:t>that make sense…</a:t>
            </a:r>
          </a:p>
          <a:p>
            <a:pPr>
              <a:buClr>
                <a:srgbClr val="BE854C"/>
              </a:buClr>
              <a:buSzPct val="65000"/>
            </a:pPr>
            <a:r>
              <a:rPr lang="en-US" sz="2400" dirty="0" smtClean="0"/>
              <a:t>Tap into any efforts you can through collaboration</a:t>
            </a:r>
          </a:p>
          <a:p>
            <a:pPr>
              <a:buClr>
                <a:srgbClr val="BE854C"/>
              </a:buClr>
              <a:buSzPct val="65000"/>
            </a:pPr>
            <a:r>
              <a:rPr lang="en-US" sz="2400" dirty="0" smtClean="0"/>
              <a:t>Focus on helping people use their coverage effectively</a:t>
            </a:r>
          </a:p>
          <a:p>
            <a:pPr marL="0" lvl="0" indent="0">
              <a:spcBef>
                <a:spcPts val="0"/>
              </a:spcBef>
              <a:buClr>
                <a:srgbClr val="BE854C"/>
              </a:buClr>
              <a:buSzPct val="65000"/>
              <a:buNone/>
            </a:pPr>
            <a:r>
              <a:rPr lang="en-US" sz="2400" dirty="0"/>
              <a:t>	</a:t>
            </a:r>
            <a:endParaRPr lang="en-US" sz="800" dirty="0" smtClean="0"/>
          </a:p>
          <a:p>
            <a:pPr marL="800100" lvl="2" indent="0">
              <a:spcBef>
                <a:spcPts val="0"/>
              </a:spcBef>
              <a:buClr>
                <a:srgbClr val="BE854C"/>
              </a:buClr>
              <a:buSzPct val="65000"/>
              <a:buNone/>
            </a:pPr>
            <a:r>
              <a:rPr lang="en-US" sz="1600" dirty="0"/>
              <a:t> </a:t>
            </a:r>
            <a:r>
              <a:rPr lang="en-US" sz="1600" dirty="0" smtClean="0"/>
              <a:t>     Simple education tools</a:t>
            </a:r>
          </a:p>
          <a:p>
            <a:pPr marL="800100" lvl="2" indent="0">
              <a:spcBef>
                <a:spcPts val="0"/>
              </a:spcBef>
              <a:buClr>
                <a:srgbClr val="BE854C"/>
              </a:buClr>
              <a:buSzPct val="65000"/>
              <a:buNone/>
            </a:pPr>
            <a:r>
              <a:rPr lang="en-US" sz="1600" dirty="0"/>
              <a:t> </a:t>
            </a:r>
            <a:r>
              <a:rPr lang="en-US" sz="1600" dirty="0" smtClean="0"/>
              <a:t>     Leverage assistors, navigators, </a:t>
            </a:r>
            <a:r>
              <a:rPr lang="en-US" sz="1600" dirty="0" err="1" smtClean="0"/>
              <a:t>FQHC’s</a:t>
            </a:r>
            <a:r>
              <a:rPr lang="en-US" sz="1600" dirty="0" smtClean="0"/>
              <a:t> </a:t>
            </a:r>
          </a:p>
          <a:p>
            <a:pPr marL="800100" lvl="2" indent="0">
              <a:spcBef>
                <a:spcPts val="0"/>
              </a:spcBef>
              <a:buClr>
                <a:srgbClr val="BE854C"/>
              </a:buClr>
              <a:buSzPct val="65000"/>
              <a:buNone/>
            </a:pPr>
            <a:r>
              <a:rPr lang="en-US" sz="1600" dirty="0"/>
              <a:t> </a:t>
            </a:r>
            <a:r>
              <a:rPr lang="en-US" sz="1600" dirty="0" smtClean="0"/>
              <a:t>     Keep your eye on international research and practice</a:t>
            </a:r>
          </a:p>
          <a:p>
            <a:pPr marL="0" lvl="0" indent="0">
              <a:buClr>
                <a:srgbClr val="BE854C"/>
              </a:buClr>
              <a:buSzPct val="65000"/>
              <a:buNone/>
            </a:pPr>
            <a:endParaRPr lang="en-US" sz="2400" dirty="0" smtClean="0"/>
          </a:p>
        </p:txBody>
      </p:sp>
      <p:sp>
        <p:nvSpPr>
          <p:cNvPr id="8" name="Date Placeholder 7"/>
          <p:cNvSpPr>
            <a:spLocks noGrp="1"/>
          </p:cNvSpPr>
          <p:nvPr>
            <p:ph type="dt" sz="half" idx="10"/>
          </p:nvPr>
        </p:nvSpPr>
        <p:spPr/>
        <p:txBody>
          <a:bodyPr/>
          <a:lstStyle/>
          <a:p>
            <a:r>
              <a:rPr lang="en-US" smtClean="0">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24</a:t>
            </a:fld>
            <a:endParaRPr lang="en-US" dirty="0">
              <a:solidFill>
                <a:schemeClr val="bg1"/>
              </a:solidFill>
              <a:latin typeface="Arial" pitchFamily="34" charset="0"/>
              <a:cs typeface="Arial" pitchFamily="34" charset="0"/>
            </a:endParaRPr>
          </a:p>
        </p:txBody>
      </p:sp>
      <p:sp>
        <p:nvSpPr>
          <p:cNvPr id="12" name="Rectangle 11"/>
          <p:cNvSpPr/>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382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774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0"/>
            <a:ext cx="8839200" cy="838200"/>
          </a:xfrm>
        </p:spPr>
        <p:txBody>
          <a:bodyPr>
            <a:normAutofit/>
          </a:bodyPr>
          <a:lstStyle/>
          <a:p>
            <a:r>
              <a:rPr lang="en-US" sz="3000" b="1" dirty="0" smtClean="0">
                <a:solidFill>
                  <a:srgbClr val="006892"/>
                </a:solidFill>
                <a:latin typeface="Arial" pitchFamily="34" charset="0"/>
                <a:cs typeface="Arial" pitchFamily="34" charset="0"/>
              </a:rPr>
              <a:t>Questions?</a:t>
            </a:r>
            <a:endParaRPr lang="en-US" sz="3000" b="1"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7/25/2017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25</a:t>
            </a:fld>
            <a:endParaRPr lang="en-US" dirty="0">
              <a:solidFill>
                <a:schemeClr val="bg1"/>
              </a:solidFill>
              <a:latin typeface="Arial" pitchFamily="34" charset="0"/>
              <a:cs typeface="Arial" pitchFamily="34" charset="0"/>
            </a:endParaRPr>
          </a:p>
        </p:txBody>
      </p:sp>
      <p:sp>
        <p:nvSpPr>
          <p:cNvPr id="15" name="Rectangle 3"/>
          <p:cNvSpPr txBox="1">
            <a:spLocks noRot="1" noChangeArrowheads="1"/>
          </p:cNvSpPr>
          <p:nvPr/>
        </p:nvSpPr>
        <p:spPr>
          <a:xfrm>
            <a:off x="533400" y="1371600"/>
            <a:ext cx="81534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16" name="Rectangle 3"/>
          <p:cNvSpPr txBox="1">
            <a:spLocks noRot="1" noChangeArrowheads="1"/>
          </p:cNvSpPr>
          <p:nvPr/>
        </p:nvSpPr>
        <p:spPr>
          <a:xfrm>
            <a:off x="301625" y="1600200"/>
            <a:ext cx="854075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2000" dirty="0" smtClean="0"/>
          </a:p>
        </p:txBody>
      </p:sp>
      <p:sp>
        <p:nvSpPr>
          <p:cNvPr id="3" name="Content Placeholder 2"/>
          <p:cNvSpPr>
            <a:spLocks noGrp="1"/>
          </p:cNvSpPr>
          <p:nvPr>
            <p:ph idx="1"/>
          </p:nvPr>
        </p:nvSpPr>
        <p:spPr>
          <a:xfrm>
            <a:off x="1143000" y="1600200"/>
            <a:ext cx="7162800" cy="4525963"/>
          </a:xfrm>
        </p:spPr>
        <p:txBody>
          <a:bodyPr>
            <a:normAutofit fontScale="25000" lnSpcReduction="20000"/>
          </a:bodyPr>
          <a:lstStyle/>
          <a:p>
            <a:pPr marL="0" indent="0">
              <a:buNone/>
            </a:pPr>
            <a:endParaRPr lang="en-US" sz="2200" dirty="0" smtClean="0"/>
          </a:p>
          <a:p>
            <a:pPr marL="0" indent="0">
              <a:buNone/>
            </a:pPr>
            <a:r>
              <a:rPr lang="en-US" sz="9600" dirty="0" smtClean="0"/>
              <a:t>      Questions?</a:t>
            </a:r>
          </a:p>
          <a:p>
            <a:pPr marL="0" indent="0">
              <a:buNone/>
            </a:pPr>
            <a:endParaRPr lang="en-US" sz="9600" dirty="0"/>
          </a:p>
          <a:p>
            <a:pPr marL="0" indent="0">
              <a:buNone/>
            </a:pPr>
            <a:endParaRPr lang="en-US" sz="9600" dirty="0" smtClean="0"/>
          </a:p>
          <a:p>
            <a:pPr marL="0" indent="0">
              <a:buNone/>
            </a:pPr>
            <a:endParaRPr lang="en-US" sz="9600" dirty="0"/>
          </a:p>
          <a:p>
            <a:pPr marL="0" indent="0">
              <a:buNone/>
            </a:pPr>
            <a:endParaRPr lang="en-US" sz="9600" dirty="0"/>
          </a:p>
          <a:p>
            <a:pPr marL="0" indent="0">
              <a:buNone/>
            </a:pPr>
            <a:endParaRPr lang="en-US" sz="9600" dirty="0" smtClean="0"/>
          </a:p>
          <a:p>
            <a:pPr marL="0" indent="0">
              <a:buNone/>
            </a:pPr>
            <a:endParaRPr lang="en-US" sz="9600" dirty="0" smtClean="0"/>
          </a:p>
          <a:p>
            <a:pPr marL="0" indent="0">
              <a:buNone/>
            </a:pPr>
            <a:endParaRPr lang="en-US" sz="9600" dirty="0" smtClean="0"/>
          </a:p>
          <a:p>
            <a:pPr marL="0" indent="0">
              <a:buNone/>
            </a:pPr>
            <a:r>
              <a:rPr lang="en-US" sz="9600" smtClean="0"/>
              <a:t>     Comments</a:t>
            </a:r>
            <a:r>
              <a:rPr lang="en-US" sz="9600" dirty="0" smtClean="0"/>
              <a:t>, experiences or concerns…</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6000" dirty="0" smtClean="0"/>
          </a:p>
          <a:p>
            <a:pPr marL="0" indent="0">
              <a:buNone/>
            </a:pPr>
            <a:r>
              <a:rPr lang="en-US" sz="7200" dirty="0" smtClean="0"/>
              <a:t>            Email questions at any time to: </a:t>
            </a:r>
            <a:r>
              <a:rPr lang="en-US" sz="7200" dirty="0" smtClean="0">
                <a:hlinkClick r:id="rId3"/>
              </a:rPr>
              <a:t>nmiller@ahpnet.com</a:t>
            </a:r>
            <a:r>
              <a:rPr lang="en-US" sz="7200" dirty="0" smtClean="0"/>
              <a:t> </a:t>
            </a:r>
          </a:p>
          <a:p>
            <a:pPr marL="0" indent="0">
              <a:buNone/>
            </a:pPr>
            <a:endParaRPr lang="en-US" sz="2800" dirty="0"/>
          </a:p>
          <a:p>
            <a:pPr marL="0" indent="0">
              <a:buNone/>
            </a:pPr>
            <a:r>
              <a:rPr lang="en-US" sz="2800" dirty="0" smtClean="0"/>
              <a:t>	</a:t>
            </a:r>
          </a:p>
          <a:p>
            <a:pPr marL="0" indent="0">
              <a:buNone/>
            </a:pPr>
            <a:endParaRPr lang="en-US" sz="2800" dirty="0"/>
          </a:p>
          <a:p>
            <a:pPr marL="0" indent="0">
              <a:buNone/>
            </a:pPr>
            <a:endParaRPr lang="en-US" sz="2800" dirty="0" smtClean="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00200"/>
            <a:ext cx="2057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371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2"/>
                </a:solidFill>
              </a:rPr>
              <a:t>Always Happy to Hear From You</a:t>
            </a:r>
            <a:endParaRPr lang="en-US" sz="3200" dirty="0">
              <a:solidFill>
                <a:schemeClr val="tx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304800" y="1524000"/>
            <a:ext cx="8534400" cy="4209146"/>
          </a:xfrm>
        </p:spPr>
        <p:txBody>
          <a:bodyPr>
            <a:noAutofit/>
          </a:bodyPr>
          <a:lstStyle/>
          <a:p>
            <a:pPr marL="0" lvl="0" indent="0">
              <a:buClr>
                <a:srgbClr val="BE854C"/>
              </a:buClr>
              <a:buSzPct val="65000"/>
              <a:buNone/>
            </a:pPr>
            <a:r>
              <a:rPr lang="en-US" sz="2800" b="1" dirty="0" smtClean="0"/>
              <a:t>Thank you all for the great work you do!</a:t>
            </a:r>
          </a:p>
          <a:p>
            <a:pPr marL="0" lvl="0" indent="0">
              <a:buClr>
                <a:srgbClr val="BE854C"/>
              </a:buClr>
              <a:buSzPct val="65000"/>
              <a:buNone/>
            </a:pPr>
            <a:endParaRPr lang="en-US" sz="1600" dirty="0"/>
          </a:p>
          <a:p>
            <a:pPr marL="0" lvl="0" indent="0">
              <a:buClr>
                <a:srgbClr val="BE854C"/>
              </a:buClr>
              <a:buSzPct val="65000"/>
              <a:buNone/>
            </a:pPr>
            <a:r>
              <a:rPr lang="en-US" sz="2400" dirty="0" smtClean="0"/>
              <a:t>We know your job is not easy, but we aim to make it a bit easier &amp; are always happy to hear how we can do so…</a:t>
            </a:r>
          </a:p>
          <a:p>
            <a:pPr marL="0" lvl="0" indent="0">
              <a:buClr>
                <a:srgbClr val="BE854C"/>
              </a:buClr>
              <a:buSzPct val="65000"/>
              <a:buNone/>
            </a:pPr>
            <a:endParaRPr lang="en-US" sz="800" dirty="0"/>
          </a:p>
          <a:p>
            <a:pPr marL="0" lvl="0" indent="0">
              <a:buClr>
                <a:srgbClr val="BE854C"/>
              </a:buClr>
              <a:buSzPct val="65000"/>
              <a:buNone/>
            </a:pPr>
            <a:r>
              <a:rPr lang="en-US" sz="2400" dirty="0" smtClean="0"/>
              <a:t>Contact me anytime with inquiries about the topics we have covered: </a:t>
            </a:r>
            <a:r>
              <a:rPr lang="en-US" sz="2400" dirty="0" smtClean="0">
                <a:hlinkClick r:id="rId4"/>
              </a:rPr>
              <a:t>nmiller@ahpnet.com</a:t>
            </a:r>
            <a:r>
              <a:rPr lang="en-US" sz="2400" dirty="0" smtClean="0"/>
              <a:t>  </a:t>
            </a:r>
          </a:p>
          <a:p>
            <a:pPr marL="0" lvl="0" indent="0">
              <a:buClr>
                <a:srgbClr val="BE854C"/>
              </a:buClr>
              <a:buSzPct val="65000"/>
              <a:buNone/>
            </a:pPr>
            <a:endParaRPr lang="en-US" sz="2400" dirty="0" smtClean="0"/>
          </a:p>
          <a:p>
            <a:pPr marL="0" indent="0">
              <a:buClr>
                <a:srgbClr val="BE854C"/>
              </a:buClr>
              <a:buSzPct val="65000"/>
              <a:buNone/>
            </a:pPr>
            <a:r>
              <a:rPr lang="en-US" sz="2400" dirty="0"/>
              <a:t>Also appreciate hearing about your experiences </a:t>
            </a:r>
            <a:r>
              <a:rPr lang="en-US" sz="2400" dirty="0" smtClean="0"/>
              <a:t>&amp; </a:t>
            </a:r>
            <a:r>
              <a:rPr lang="en-US" sz="2400" dirty="0"/>
              <a:t>innovations…</a:t>
            </a:r>
          </a:p>
          <a:p>
            <a:pPr marL="0" lvl="0" indent="0">
              <a:buClr>
                <a:srgbClr val="BE854C"/>
              </a:buClr>
              <a:buSzPct val="65000"/>
              <a:buNone/>
            </a:pPr>
            <a:endParaRPr lang="en-US" sz="1600" dirty="0" smtClean="0"/>
          </a:p>
          <a:p>
            <a:pPr marL="0" lvl="0" indent="0" algn="ctr">
              <a:buClr>
                <a:srgbClr val="BE854C"/>
              </a:buClr>
              <a:buSzPct val="65000"/>
              <a:buNone/>
            </a:pPr>
            <a:r>
              <a:rPr lang="en-US" sz="2400" b="1" dirty="0" smtClean="0"/>
              <a:t>Thank you for your participation …</a:t>
            </a:r>
            <a:endParaRPr lang="en-US" sz="2400" b="1"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7/25/2017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47751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77000"/>
            <a:ext cx="9144000" cy="457200"/>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r>
              <a:rPr lang="en-US" sz="3600" b="1" dirty="0">
                <a:solidFill>
                  <a:srgbClr val="002060"/>
                </a:solidFill>
                <a:latin typeface="Calibri" panose="020F0502020204030204" pitchFamily="34" charset="0"/>
                <a:ea typeface="+mn-ea"/>
                <a:cs typeface="+mn-cs"/>
              </a:rPr>
              <a:t>What is Health Literacy?</a:t>
            </a:r>
            <a:r>
              <a:rPr lang="en-US" sz="2800" b="1" dirty="0">
                <a:solidFill>
                  <a:srgbClr val="002060"/>
                </a:solidFill>
                <a:latin typeface="Calibri" panose="020F0502020204030204" pitchFamily="34" charset="0"/>
                <a:ea typeface="+mn-ea"/>
                <a:cs typeface="+mn-cs"/>
              </a:rPr>
              <a:t/>
            </a:r>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smtClean="0"/>
          </a:p>
          <a:p>
            <a:pPr marL="0" lvl="0" indent="0">
              <a:buClr>
                <a:srgbClr val="BE854C"/>
              </a:buClr>
              <a:buSzPct val="65000"/>
              <a:buNone/>
            </a:pPr>
            <a:r>
              <a:rPr lang="en-US" sz="2800" dirty="0" smtClean="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a:xfrm>
            <a:off x="152400" y="6492875"/>
            <a:ext cx="2133600" cy="365125"/>
          </a:xfrm>
        </p:spPr>
        <p:txBody>
          <a:bodyPr/>
          <a:lstStyle/>
          <a:p>
            <a:r>
              <a:rPr lang="en-US" dirty="0" smtClean="0">
                <a:solidFill>
                  <a:schemeClr val="bg1"/>
                </a:solidFill>
                <a:latin typeface="Arial" pitchFamily="34" charset="0"/>
                <a:cs typeface="Arial" pitchFamily="34" charset="0"/>
              </a:rPr>
              <a:t>(Miller, 2017)</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a:xfrm>
            <a:off x="6934200" y="6492875"/>
            <a:ext cx="2133600" cy="365125"/>
          </a:xfrm>
        </p:spPr>
        <p:txBody>
          <a:bodyPr/>
          <a:lstStyle/>
          <a:p>
            <a:fld id="{CCEFF8E3-EC8E-4FF1-9FB8-7EB9DE5DC726}" type="slidenum">
              <a:rPr lang="en-US" smtClean="0">
                <a:solidFill>
                  <a:schemeClr val="bg1"/>
                </a:solidFill>
                <a:latin typeface="Arial" pitchFamily="34" charset="0"/>
                <a:cs typeface="Arial" pitchFamily="34" charset="0"/>
              </a:rPr>
              <a:t>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txBox="1">
            <a:spLocks noRot="1" noChangeArrowheads="1"/>
          </p:cNvSpPr>
          <p:nvPr/>
        </p:nvSpPr>
        <p:spPr>
          <a:xfrm>
            <a:off x="381000" y="1371600"/>
            <a:ext cx="8388350" cy="4724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BD0D9"/>
              </a:buClr>
              <a:buSzPct val="95000"/>
              <a:buFont typeface="Arial" charset="0"/>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Health literacy the “degree to which individuals can </a:t>
            </a:r>
            <a:r>
              <a:rPr kumimoji="0" lang="en-US" sz="2400" b="1" i="0" u="sng" strike="noStrike" kern="1200" cap="none" spc="0" normalizeH="0" baseline="0" noProof="0" dirty="0" smtClean="0">
                <a:ln>
                  <a:noFill/>
                </a:ln>
                <a:solidFill>
                  <a:sysClr val="windowText" lastClr="000000"/>
                </a:solidFill>
                <a:effectLst/>
                <a:uLnTx/>
                <a:uFillTx/>
                <a:latin typeface="Calibri" panose="020F0502020204030204" pitchFamily="34" charset="0"/>
              </a:rPr>
              <a:t>obtain, process</a:t>
            </a:r>
            <a:r>
              <a:rPr kumimoji="0" lang="en-US" sz="24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and </a:t>
            </a:r>
            <a:r>
              <a:rPr kumimoji="0" lang="en-US" sz="2400" b="1" i="0" u="sng" strike="noStrike" kern="1200" cap="none" spc="0" normalizeH="0" baseline="0" noProof="0" dirty="0" smtClean="0">
                <a:ln>
                  <a:noFill/>
                </a:ln>
                <a:solidFill>
                  <a:sysClr val="windowText" lastClr="000000"/>
                </a:solidFill>
                <a:effectLst/>
                <a:uLnTx/>
                <a:uFillTx/>
                <a:latin typeface="Calibri" panose="020F0502020204030204" pitchFamily="34" charset="0"/>
              </a:rPr>
              <a:t>understand</a:t>
            </a:r>
            <a:r>
              <a:rPr kumimoji="0" lang="en-US" sz="24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basic health information and services needed to make appropriate health decisions.  </a:t>
            </a:r>
          </a:p>
          <a:p>
            <a:pPr marL="0" marR="0" lvl="0" indent="0" algn="l" defTabSz="914400" rtl="0" eaLnBrk="1" fontAlgn="auto" latinLnBrk="0" hangingPunct="1">
              <a:lnSpc>
                <a:spcPct val="100000"/>
              </a:lnSpc>
              <a:spcBef>
                <a:spcPct val="20000"/>
              </a:spcBef>
              <a:spcAft>
                <a:spcPts val="0"/>
              </a:spcAft>
              <a:buClr>
                <a:srgbClr val="0BD0D9"/>
              </a:buClr>
              <a:buSzPct val="95000"/>
              <a:buNone/>
              <a:tabLst/>
              <a:defRPr/>
            </a:pPr>
            <a:endParaRPr lang="en-US" sz="1400" dirty="0">
              <a:solidFill>
                <a:sysClr val="windowText" lastClr="000000"/>
              </a:solidFill>
              <a:latin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Heath</a:t>
            </a:r>
            <a:r>
              <a:rPr kumimoji="0" lang="en-US" sz="2400" b="1" i="0" u="none" strike="noStrike" kern="1200" cap="none" spc="0" normalizeH="0" noProof="0" dirty="0" smtClean="0">
                <a:ln>
                  <a:noFill/>
                </a:ln>
                <a:solidFill>
                  <a:sysClr val="windowText" lastClr="000000"/>
                </a:solidFill>
                <a:effectLst/>
                <a:uLnTx/>
                <a:uFillTx/>
                <a:latin typeface="Calibri" panose="020F0502020204030204" pitchFamily="34" charset="0"/>
              </a:rPr>
              <a:t> insurance literacy </a:t>
            </a:r>
            <a:r>
              <a:rPr kumimoji="0" lang="en-US" sz="2400" i="0" u="none" strike="noStrike" kern="1200" cap="none" spc="0" normalizeH="0" noProof="0" dirty="0" smtClean="0">
                <a:ln>
                  <a:noFill/>
                </a:ln>
                <a:solidFill>
                  <a:sysClr val="windowText" lastClr="000000"/>
                </a:solidFill>
                <a:effectLst/>
                <a:uLnTx/>
                <a:uFillTx/>
                <a:latin typeface="Calibri" panose="020F0502020204030204" pitchFamily="34" charset="0"/>
              </a:rPr>
              <a:t>is one aspect of </a:t>
            </a:r>
            <a:r>
              <a:rPr lang="en-US" sz="2400" dirty="0" smtClean="0">
                <a:solidFill>
                  <a:sysClr val="windowText" lastClr="000000"/>
                </a:solidFill>
                <a:latin typeface="Calibri" panose="020F0502020204030204" pitchFamily="34" charset="0"/>
              </a:rPr>
              <a:t>this….</a:t>
            </a:r>
          </a:p>
          <a:p>
            <a:pPr marL="0" marR="0" lvl="0" indent="0" algn="l" defTabSz="914400" rtl="0" eaLnBrk="1" fontAlgn="auto" latinLnBrk="0" hangingPunct="1">
              <a:lnSpc>
                <a:spcPct val="100000"/>
              </a:lnSpc>
              <a:spcBef>
                <a:spcPct val="20000"/>
              </a:spcBef>
              <a:spcAft>
                <a:spcPts val="0"/>
              </a:spcAft>
              <a:buClr>
                <a:srgbClr val="0BD0D9"/>
              </a:buClr>
              <a:buSzPct val="95000"/>
              <a:buNone/>
              <a:tabLst/>
              <a:defRPr/>
            </a:pPr>
            <a:r>
              <a:rPr lang="en-US" sz="2000" dirty="0" smtClean="0">
                <a:solidFill>
                  <a:sysClr val="windowText" lastClr="000000"/>
                </a:solidFill>
                <a:latin typeface="Calibri" panose="020F0502020204030204" pitchFamily="34" charset="0"/>
              </a:rPr>
              <a:t>                      BUT… one that can pose barriers at the outset</a:t>
            </a:r>
          </a:p>
          <a:p>
            <a:pPr marL="0" marR="0" lvl="0" indent="0" algn="l" defTabSz="914400" rtl="0" eaLnBrk="1" fontAlgn="auto" latinLnBrk="0" hangingPunct="1">
              <a:lnSpc>
                <a:spcPct val="100000"/>
              </a:lnSpc>
              <a:spcBef>
                <a:spcPct val="20000"/>
              </a:spcBef>
              <a:spcAft>
                <a:spcPts val="0"/>
              </a:spcAft>
              <a:buClr>
                <a:srgbClr val="0BD0D9"/>
              </a:buClr>
              <a:buSzPct val="95000"/>
              <a:buNone/>
              <a:tabLst/>
              <a:defRPr/>
            </a:pPr>
            <a:r>
              <a:rPr kumimoji="0" lang="en-US" sz="2400" i="0" u="none" strike="noStrike" kern="1200" cap="none" spc="0" normalizeH="0" noProof="0" dirty="0">
                <a:ln>
                  <a:noFill/>
                </a:ln>
                <a:solidFill>
                  <a:sysClr val="windowText" lastClr="000000"/>
                </a:solidFill>
                <a:effectLst/>
                <a:uLnTx/>
                <a:uFillTx/>
                <a:latin typeface="Calibri" panose="020F0502020204030204" pitchFamily="34" charset="0"/>
              </a:rPr>
              <a:t>	</a:t>
            </a:r>
            <a:endParaRPr kumimoji="0" lang="en-US" sz="2400" i="0" u="none" strike="noStrike" kern="1200" cap="none" spc="0" normalizeH="0" noProof="0" dirty="0" smtClean="0">
              <a:ln>
                <a:noFill/>
              </a:ln>
              <a:solidFill>
                <a:sysClr val="windowText" lastClr="000000"/>
              </a:solidFill>
              <a:effectLst/>
              <a:uLnTx/>
              <a:uFillTx/>
              <a:latin typeface="Calibri" panose="020F0502020204030204" pitchFamily="34" charset="0"/>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Arial"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onstantia"/>
              <a:ea typeface="+mn-ea"/>
              <a:cs typeface="+mn-cs"/>
            </a:endParaRPr>
          </a:p>
        </p:txBody>
      </p:sp>
      <p:pic>
        <p:nvPicPr>
          <p:cNvPr id="2051"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41000"/>
                    </a14:imgEffect>
                  </a14:imgLayer>
                </a14:imgProps>
              </a:ext>
              <a:ext uri="{28A0092B-C50C-407E-A947-70E740481C1C}">
                <a14:useLocalDpi xmlns:a14="http://schemas.microsoft.com/office/drawing/2010/main" val="0"/>
              </a:ext>
            </a:extLst>
          </a:blip>
          <a:srcRect/>
          <a:stretch>
            <a:fillRect/>
          </a:stretch>
        </p:blipFill>
        <p:spPr bwMode="auto">
          <a:xfrm>
            <a:off x="838200" y="3994738"/>
            <a:ext cx="3673842" cy="2101262"/>
          </a:xfrm>
          <a:prstGeom prst="rect">
            <a:avLst/>
          </a:prstGeom>
          <a:noFill/>
          <a:ln w="19050">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724400" y="4724400"/>
            <a:ext cx="4343400" cy="923330"/>
          </a:xfrm>
          <a:prstGeom prst="rect">
            <a:avLst/>
          </a:prstGeom>
        </p:spPr>
        <p:txBody>
          <a:bodyPr wrap="square">
            <a:spAutoFit/>
          </a:bodyPr>
          <a:lstStyle/>
          <a:p>
            <a:pPr>
              <a:buClr>
                <a:srgbClr val="BE854C"/>
              </a:buClr>
              <a:buSzPct val="65000"/>
            </a:pPr>
            <a:r>
              <a:rPr lang="en-US" i="1" dirty="0"/>
              <a:t>“The major obstacle to achieving a more informed and active healthcare consumer is the lack of basic health literacy in the US.”</a:t>
            </a:r>
          </a:p>
        </p:txBody>
      </p:sp>
    </p:spTree>
    <p:extLst>
      <p:ext uri="{BB962C8B-B14F-4D97-AF65-F5344CB8AC3E}">
        <p14:creationId xmlns:p14="http://schemas.microsoft.com/office/powerpoint/2010/main" val="2712561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762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76999"/>
            <a:ext cx="9144000" cy="381001"/>
          </a:xfrm>
          <a:prstGeom prst="rect">
            <a:avLst/>
          </a:prstGeom>
        </p:spPr>
      </p:pic>
      <p:sp>
        <p:nvSpPr>
          <p:cNvPr id="2" name="Title 1"/>
          <p:cNvSpPr>
            <a:spLocks noGrp="1"/>
          </p:cNvSpPr>
          <p:nvPr>
            <p:ph type="title"/>
          </p:nvPr>
        </p:nvSpPr>
        <p:spPr>
          <a:xfrm>
            <a:off x="457200" y="0"/>
            <a:ext cx="8229600" cy="914400"/>
          </a:xfrm>
        </p:spPr>
        <p:txBody>
          <a:bodyPr>
            <a:normAutofit/>
          </a:bodyPr>
          <a:lstStyle/>
          <a:p>
            <a:r>
              <a:rPr lang="en-US" sz="2800" b="1" dirty="0">
                <a:solidFill>
                  <a:srgbClr val="002060"/>
                </a:solidFill>
              </a:rPr>
              <a:t>Medicaid, Medicaid Managed </a:t>
            </a:r>
            <a:r>
              <a:rPr lang="en-US" sz="2800" b="1" dirty="0" smtClean="0">
                <a:solidFill>
                  <a:srgbClr val="002060"/>
                </a:solidFill>
              </a:rPr>
              <a:t>Care (MMC), </a:t>
            </a:r>
            <a:r>
              <a:rPr lang="en-US" sz="2800" b="1" dirty="0">
                <a:solidFill>
                  <a:srgbClr val="002060"/>
                </a:solidFill>
              </a:rPr>
              <a:t>Medicare</a:t>
            </a:r>
            <a:endParaRPr lang="en-US" sz="2800" b="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76200" y="990600"/>
            <a:ext cx="8839200" cy="4525963"/>
          </a:xfrm>
        </p:spPr>
        <p:txBody>
          <a:bodyPr>
            <a:noAutofit/>
          </a:bodyPr>
          <a:lstStyle/>
          <a:p>
            <a:pPr marL="457200" lvl="1" indent="0">
              <a:spcBef>
                <a:spcPts val="1200"/>
              </a:spcBef>
              <a:buClr>
                <a:srgbClr val="BE854C"/>
              </a:buClr>
              <a:buSzPct val="65000"/>
              <a:buNone/>
            </a:pPr>
            <a:endParaRPr lang="en-US" sz="100" dirty="0" smtClean="0"/>
          </a:p>
          <a:p>
            <a:pPr marL="0" lvl="0" indent="0">
              <a:buClr>
                <a:srgbClr val="BE854C"/>
              </a:buClr>
              <a:buSzPct val="65000"/>
              <a:buNone/>
            </a:pPr>
            <a:r>
              <a:rPr lang="en-US" sz="2000" b="1" dirty="0" smtClean="0">
                <a:solidFill>
                  <a:schemeClr val="tx2"/>
                </a:solidFill>
              </a:rPr>
              <a:t>Medicaid: </a:t>
            </a:r>
            <a:r>
              <a:rPr lang="en-US" sz="2000" dirty="0" smtClean="0"/>
              <a:t>Did not understand Medicaid application rights &amp; responsibilities  - </a:t>
            </a:r>
            <a:r>
              <a:rPr lang="en-US" sz="2000" b="1" dirty="0" smtClean="0">
                <a:solidFill>
                  <a:schemeClr val="tx2"/>
                </a:solidFill>
              </a:rPr>
              <a:t>60%</a:t>
            </a:r>
          </a:p>
          <a:p>
            <a:pPr marL="0" lvl="0" indent="0">
              <a:buClr>
                <a:srgbClr val="BE854C"/>
              </a:buClr>
              <a:buSzPct val="65000"/>
              <a:buNone/>
            </a:pPr>
            <a:endParaRPr lang="en-US" sz="800" b="1" dirty="0" smtClean="0">
              <a:solidFill>
                <a:schemeClr val="tx2"/>
              </a:solidFill>
            </a:endParaRPr>
          </a:p>
          <a:p>
            <a:pPr marL="0" lvl="0" indent="0">
              <a:spcBef>
                <a:spcPts val="0"/>
              </a:spcBef>
              <a:buClr>
                <a:srgbClr val="BE854C"/>
              </a:buClr>
              <a:buSzPct val="65000"/>
              <a:buNone/>
            </a:pPr>
            <a:r>
              <a:rPr lang="en-US" sz="2000" b="1" dirty="0" smtClean="0">
                <a:solidFill>
                  <a:schemeClr val="tx2"/>
                </a:solidFill>
              </a:rPr>
              <a:t>Medicare: </a:t>
            </a:r>
            <a:r>
              <a:rPr lang="en-US" sz="2000" dirty="0" smtClean="0"/>
              <a:t>Didn’t have capacity to understand health information - </a:t>
            </a:r>
            <a:r>
              <a:rPr lang="en-US" sz="2000" b="1" dirty="0" smtClean="0">
                <a:solidFill>
                  <a:schemeClr val="tx2"/>
                </a:solidFill>
              </a:rPr>
              <a:t>33%  </a:t>
            </a:r>
          </a:p>
          <a:p>
            <a:pPr marL="0" lvl="0" indent="0">
              <a:spcBef>
                <a:spcPts val="0"/>
              </a:spcBef>
              <a:buClr>
                <a:srgbClr val="BE854C"/>
              </a:buClr>
              <a:buSzPct val="65000"/>
              <a:buNone/>
            </a:pPr>
            <a:endParaRPr lang="en-US" sz="800" b="1" dirty="0" smtClean="0">
              <a:solidFill>
                <a:schemeClr val="tx2"/>
              </a:solidFill>
            </a:endParaRPr>
          </a:p>
          <a:p>
            <a:pPr marL="0" lvl="0" indent="0">
              <a:spcBef>
                <a:spcPts val="0"/>
              </a:spcBef>
              <a:buClr>
                <a:srgbClr val="BE854C"/>
              </a:buClr>
              <a:buSzPct val="65000"/>
              <a:buNone/>
            </a:pPr>
            <a:endParaRPr lang="en-US" sz="1800" b="1" dirty="0">
              <a:solidFill>
                <a:schemeClr val="tx2"/>
              </a:solidFill>
            </a:endParaRPr>
          </a:p>
          <a:p>
            <a:pPr marL="0" lvl="0" indent="0">
              <a:spcBef>
                <a:spcPts val="0"/>
              </a:spcBef>
              <a:buClr>
                <a:srgbClr val="BE854C"/>
              </a:buClr>
              <a:buSzPct val="65000"/>
              <a:buNone/>
            </a:pPr>
            <a:endParaRPr lang="en-US" sz="2000" b="1" dirty="0" smtClean="0">
              <a:solidFill>
                <a:schemeClr val="tx2"/>
              </a:solidFill>
            </a:endParaRPr>
          </a:p>
          <a:p>
            <a:pPr marL="0" lvl="0" indent="0">
              <a:spcBef>
                <a:spcPts val="0"/>
              </a:spcBef>
              <a:buClr>
                <a:srgbClr val="BE854C"/>
              </a:buClr>
              <a:buSzPct val="65000"/>
              <a:buNone/>
            </a:pPr>
            <a:endParaRPr lang="en-US" sz="2000" b="1" dirty="0">
              <a:solidFill>
                <a:schemeClr val="tx2"/>
              </a:solidFill>
            </a:endParaRPr>
          </a:p>
          <a:p>
            <a:pPr marL="0" lvl="0" indent="0">
              <a:spcBef>
                <a:spcPts val="0"/>
              </a:spcBef>
              <a:buClr>
                <a:srgbClr val="BE854C"/>
              </a:buClr>
              <a:buSzPct val="65000"/>
              <a:buNone/>
            </a:pPr>
            <a:endParaRPr lang="en-US" sz="2000" b="1" dirty="0" smtClean="0">
              <a:solidFill>
                <a:schemeClr val="tx2"/>
              </a:solidFill>
            </a:endParaRPr>
          </a:p>
          <a:p>
            <a:pPr marL="0" lvl="0" indent="0">
              <a:spcBef>
                <a:spcPts val="0"/>
              </a:spcBef>
              <a:buClr>
                <a:srgbClr val="BE854C"/>
              </a:buClr>
              <a:buSzPct val="65000"/>
              <a:buNone/>
            </a:pPr>
            <a:endParaRPr lang="en-US" sz="2000" b="1" dirty="0">
              <a:solidFill>
                <a:schemeClr val="tx2"/>
              </a:solidFill>
            </a:endParaRPr>
          </a:p>
          <a:p>
            <a:pPr marL="0" lvl="0" indent="0">
              <a:spcBef>
                <a:spcPts val="0"/>
              </a:spcBef>
              <a:buClr>
                <a:srgbClr val="BE854C"/>
              </a:buClr>
              <a:buSzPct val="65000"/>
              <a:buNone/>
            </a:pPr>
            <a:endParaRPr lang="en-US" sz="2000" b="1" dirty="0" smtClean="0">
              <a:solidFill>
                <a:schemeClr val="tx2"/>
              </a:solidFill>
            </a:endParaRPr>
          </a:p>
          <a:p>
            <a:pPr marL="0" lvl="0" indent="0">
              <a:spcBef>
                <a:spcPts val="0"/>
              </a:spcBef>
              <a:buClr>
                <a:srgbClr val="BE854C"/>
              </a:buClr>
              <a:buSzPct val="65000"/>
              <a:buNone/>
            </a:pPr>
            <a:endParaRPr lang="en-US" sz="2000" b="1" dirty="0">
              <a:solidFill>
                <a:schemeClr val="tx2"/>
              </a:solidFill>
            </a:endParaRPr>
          </a:p>
          <a:p>
            <a:pPr marL="0" lvl="0" indent="0">
              <a:spcBef>
                <a:spcPts val="0"/>
              </a:spcBef>
              <a:buClr>
                <a:srgbClr val="BE854C"/>
              </a:buClr>
              <a:buSzPct val="65000"/>
              <a:buNone/>
            </a:pPr>
            <a:endParaRPr lang="en-US" sz="2000" b="1" dirty="0" smtClean="0">
              <a:solidFill>
                <a:schemeClr val="tx2"/>
              </a:solidFill>
            </a:endParaRPr>
          </a:p>
          <a:p>
            <a:pPr marL="0" lvl="0" indent="0">
              <a:spcBef>
                <a:spcPts val="0"/>
              </a:spcBef>
              <a:buClr>
                <a:srgbClr val="BE854C"/>
              </a:buClr>
              <a:buSzPct val="65000"/>
              <a:buNone/>
            </a:pPr>
            <a:endParaRPr lang="en-US" sz="2000" b="1" dirty="0">
              <a:solidFill>
                <a:schemeClr val="tx2"/>
              </a:solidFill>
            </a:endParaRPr>
          </a:p>
          <a:p>
            <a:pPr marL="0" lvl="0" indent="0">
              <a:spcBef>
                <a:spcPts val="0"/>
              </a:spcBef>
              <a:buClr>
                <a:srgbClr val="BE854C"/>
              </a:buClr>
              <a:buSzPct val="65000"/>
              <a:buNone/>
            </a:pPr>
            <a:r>
              <a:rPr lang="en-US" sz="2000" b="1" dirty="0" smtClean="0">
                <a:solidFill>
                  <a:schemeClr val="tx2"/>
                </a:solidFill>
              </a:rPr>
              <a:t>MMC *:     </a:t>
            </a:r>
            <a:r>
              <a:rPr lang="en-US" sz="2000" dirty="0" smtClean="0"/>
              <a:t>Didn’t know coverage for ER visits had limits   -                                </a:t>
            </a:r>
            <a:r>
              <a:rPr lang="en-US" sz="2000" b="1" dirty="0" smtClean="0">
                <a:solidFill>
                  <a:schemeClr val="tx2"/>
                </a:solidFill>
              </a:rPr>
              <a:t>80%</a:t>
            </a:r>
          </a:p>
          <a:p>
            <a:pPr marL="0" lvl="0" indent="0">
              <a:spcBef>
                <a:spcPts val="0"/>
              </a:spcBef>
              <a:buClr>
                <a:srgbClr val="BE854C"/>
              </a:buClr>
              <a:buSzPct val="65000"/>
              <a:buNone/>
            </a:pPr>
            <a:r>
              <a:rPr lang="en-US" sz="2000" b="1" dirty="0" smtClean="0">
                <a:solidFill>
                  <a:schemeClr val="tx2"/>
                </a:solidFill>
              </a:rPr>
              <a:t>  	</a:t>
            </a:r>
            <a:r>
              <a:rPr lang="en-US" sz="800" b="1" dirty="0" smtClean="0">
                <a:solidFill>
                  <a:schemeClr val="tx2"/>
                </a:solidFill>
              </a:rPr>
              <a:t>         </a:t>
            </a:r>
            <a:r>
              <a:rPr lang="en-US" sz="2000" dirty="0" smtClean="0"/>
              <a:t>Didn’t know they had a network of providers  -                                </a:t>
            </a:r>
            <a:r>
              <a:rPr lang="en-US" sz="2000" b="1" dirty="0" smtClean="0">
                <a:solidFill>
                  <a:schemeClr val="tx2"/>
                </a:solidFill>
              </a:rPr>
              <a:t>30%</a:t>
            </a:r>
          </a:p>
          <a:p>
            <a:pPr marL="0" lvl="0" indent="0">
              <a:spcBef>
                <a:spcPts val="0"/>
              </a:spcBef>
              <a:buClr>
                <a:srgbClr val="BE854C"/>
              </a:buClr>
              <a:buSzPct val="65000"/>
              <a:buNone/>
            </a:pPr>
            <a:r>
              <a:rPr lang="en-US" sz="2000" b="1" dirty="0">
                <a:solidFill>
                  <a:schemeClr val="tx2"/>
                </a:solidFill>
              </a:rPr>
              <a:t>	</a:t>
            </a:r>
            <a:r>
              <a:rPr lang="en-US" sz="800" b="1" dirty="0" smtClean="0">
                <a:solidFill>
                  <a:schemeClr val="tx2"/>
                </a:solidFill>
              </a:rPr>
              <a:t>         </a:t>
            </a:r>
            <a:r>
              <a:rPr lang="en-US" sz="2000" dirty="0" smtClean="0"/>
              <a:t>Didn’t know they need a referral to see a specialist -                      </a:t>
            </a:r>
            <a:r>
              <a:rPr lang="en-US" sz="2000" b="1" dirty="0" smtClean="0">
                <a:solidFill>
                  <a:schemeClr val="tx2"/>
                </a:solidFill>
              </a:rPr>
              <a:t>60%</a:t>
            </a:r>
          </a:p>
          <a:p>
            <a:pPr marL="0" lvl="0" indent="0">
              <a:spcBef>
                <a:spcPts val="0"/>
              </a:spcBef>
              <a:buClr>
                <a:srgbClr val="BE854C"/>
              </a:buClr>
              <a:buSzPct val="65000"/>
              <a:buNone/>
            </a:pPr>
            <a:endParaRPr lang="en-US" sz="1600" b="1" dirty="0" smtClean="0">
              <a:solidFill>
                <a:schemeClr val="tx2"/>
              </a:solidFill>
            </a:endParaRPr>
          </a:p>
          <a:p>
            <a:pPr marL="0" lvl="0" indent="0">
              <a:spcBef>
                <a:spcPts val="0"/>
              </a:spcBef>
              <a:buClr>
                <a:srgbClr val="BE854C"/>
              </a:buClr>
              <a:buSzPct val="65000"/>
              <a:buNone/>
            </a:pPr>
            <a:r>
              <a:rPr lang="en-US" sz="2000" b="1" dirty="0" smtClean="0">
                <a:solidFill>
                  <a:schemeClr val="tx2"/>
                </a:solidFill>
              </a:rPr>
              <a:t>No coverage: </a:t>
            </a:r>
            <a:r>
              <a:rPr lang="en-US" sz="2000" dirty="0" smtClean="0"/>
              <a:t>Couldn’t tell if they were eligible for free care from hospital - </a:t>
            </a:r>
            <a:r>
              <a:rPr lang="en-US" sz="2000" b="1" dirty="0" smtClean="0">
                <a:solidFill>
                  <a:schemeClr val="tx2"/>
                </a:solidFill>
              </a:rPr>
              <a:t>50%</a:t>
            </a:r>
            <a:endParaRPr lang="en-US" sz="2000" b="1" dirty="0">
              <a:solidFill>
                <a:schemeClr val="tx2"/>
              </a:solidFill>
            </a:endParaRPr>
          </a:p>
        </p:txBody>
      </p:sp>
      <p:sp>
        <p:nvSpPr>
          <p:cNvPr id="8" name="Date Placeholder 7"/>
          <p:cNvSpPr>
            <a:spLocks noGrp="1"/>
          </p:cNvSpPr>
          <p:nvPr>
            <p:ph type="dt" sz="half" idx="10"/>
          </p:nvPr>
        </p:nvSpPr>
        <p:spPr>
          <a:xfrm>
            <a:off x="457200" y="6492875"/>
            <a:ext cx="2133600" cy="365125"/>
          </a:xfrm>
        </p:spPr>
        <p:txBody>
          <a:bodyPr/>
          <a:lstStyle/>
          <a:p>
            <a:r>
              <a:rPr lang="en-US" dirty="0" smtClean="0">
                <a:solidFill>
                  <a:schemeClr val="bg1"/>
                </a:solidFill>
                <a:latin typeface="Arial" pitchFamily="34" charset="0"/>
                <a:cs typeface="Arial" pitchFamily="34" charset="0"/>
              </a:rPr>
              <a:t>(Miller, 2017)</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a:xfrm>
            <a:off x="6781800" y="6492875"/>
            <a:ext cx="2133600" cy="365125"/>
          </a:xfrm>
        </p:spPr>
        <p:txBody>
          <a:bodyPr/>
          <a:lstStyle/>
          <a:p>
            <a:fld id="{CCEFF8E3-EC8E-4FF1-9FB8-7EB9DE5DC726}" type="slidenum">
              <a:rPr lang="en-US" smtClean="0">
                <a:solidFill>
                  <a:schemeClr val="bg1"/>
                </a:solidFill>
                <a:latin typeface="Arial" pitchFamily="34" charset="0"/>
                <a:cs typeface="Arial" pitchFamily="34" charset="0"/>
              </a:rPr>
              <a:t>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7620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nagit_PPT48C0"/>
          <p:cNvPicPr>
            <a:picLocks noChangeAspect="1"/>
          </p:cNvPicPr>
          <p:nvPr/>
        </p:nvPicPr>
        <p:blipFill>
          <a:blip r:embed="rId4" cstate="print">
            <a:extLst>
              <a:ext uri="{BEBA8EAE-BF5A-486C-A8C5-ECC9F3942E4B}">
                <a14:imgProps xmlns:a14="http://schemas.microsoft.com/office/drawing/2010/main">
                  <a14:imgLayer r:embed="rId5">
                    <a14:imgEffect>
                      <a14:sharpenSoften amount="57000"/>
                    </a14:imgEffect>
                    <a14:imgEffect>
                      <a14:brightnessContrast contrast="18000"/>
                    </a14:imgEffect>
                  </a14:imgLayer>
                </a14:imgProps>
              </a:ext>
              <a:ext uri="{28A0092B-C50C-407E-A947-70E740481C1C}">
                <a14:useLocalDpi xmlns:a14="http://schemas.microsoft.com/office/drawing/2010/main" val="0"/>
              </a:ext>
            </a:extLst>
          </a:blip>
          <a:stretch>
            <a:fillRect/>
          </a:stretch>
        </p:blipFill>
        <p:spPr>
          <a:xfrm>
            <a:off x="2362200" y="2209800"/>
            <a:ext cx="3657600" cy="2286000"/>
          </a:xfrm>
          <a:prstGeom prst="rect">
            <a:avLst/>
          </a:prstGeom>
          <a:solidFill>
            <a:schemeClr val="accent1">
              <a:alpha val="97000"/>
            </a:schemeClr>
          </a:solidFill>
          <a:ln w="19050">
            <a:solidFill>
              <a:srgbClr val="002060"/>
            </a:solidFill>
          </a:ln>
        </p:spPr>
      </p:pic>
    </p:spTree>
    <p:extLst>
      <p:ext uri="{BB962C8B-B14F-4D97-AF65-F5344CB8AC3E}">
        <p14:creationId xmlns:p14="http://schemas.microsoft.com/office/powerpoint/2010/main" val="1765560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p:cNvSpPr>
          <p:nvPr/>
        </p:nvSpPr>
        <p:spPr bwMode="auto">
          <a:xfrm>
            <a:off x="76200" y="151805"/>
            <a:ext cx="9067800" cy="660797"/>
          </a:xfrm>
          <a:prstGeom prst="rect">
            <a:avLst/>
          </a:prstGeom>
          <a:gradFill rotWithShape="0">
            <a:gsLst>
              <a:gs pos="0">
                <a:srgbClr val="FFFFFF">
                  <a:alpha val="0"/>
                </a:srgbClr>
              </a:gs>
              <a:gs pos="100000">
                <a:srgbClr val="004080"/>
              </a:gs>
            </a:gsLst>
            <a:lin ang="5400000" scaled="1"/>
          </a:gradFill>
          <a:ln w="25400">
            <a:solidFill>
              <a:schemeClr val="tx1">
                <a:alpha val="0"/>
              </a:schemeClr>
            </a:solidFill>
            <a:round/>
            <a:headEnd/>
            <a:tailEnd/>
          </a:ln>
        </p:spPr>
        <p:txBody>
          <a:bodyPr lIns="0" tIns="0" rIns="0" bIns="0"/>
          <a:lstStyle/>
          <a:p>
            <a:endParaRPr lang="en-US"/>
          </a:p>
        </p:txBody>
      </p:sp>
      <p:sp>
        <p:nvSpPr>
          <p:cNvPr id="6150" name="Rectangle 5"/>
          <p:cNvSpPr>
            <a:spLocks noGrp="1" noChangeArrowheads="1"/>
          </p:cNvSpPr>
          <p:nvPr>
            <p:ph type="body" idx="1"/>
          </p:nvPr>
        </p:nvSpPr>
        <p:spPr>
          <a:xfrm>
            <a:off x="228600" y="1143000"/>
            <a:ext cx="8915400" cy="5410200"/>
          </a:xfrm>
        </p:spPr>
        <p:txBody>
          <a:bodyPr lIns="64291" tIns="32146" rIns="64291" bIns="32146"/>
          <a:lstStyle/>
          <a:p>
            <a:pPr>
              <a:spcBef>
                <a:spcPts val="0"/>
              </a:spcBef>
              <a:buNone/>
              <a:defRPr/>
            </a:pPr>
            <a:endParaRPr lang="en-US" sz="2200" dirty="0" smtClean="0">
              <a:sym typeface="Arial" charset="0"/>
            </a:endParaRPr>
          </a:p>
          <a:p>
            <a:pPr marL="457200" indent="-457200">
              <a:spcBef>
                <a:spcPts val="0"/>
              </a:spcBef>
              <a:buAutoNum type="arabicPeriod"/>
              <a:defRPr/>
            </a:pPr>
            <a:r>
              <a:rPr lang="en-US" sz="2200" b="1" dirty="0" smtClean="0">
                <a:sym typeface="Arial" charset="0"/>
              </a:rPr>
              <a:t>Low literacy is linked to poor health outcomes: </a:t>
            </a:r>
          </a:p>
          <a:p>
            <a:pPr marL="0" indent="0">
              <a:spcBef>
                <a:spcPts val="0"/>
              </a:spcBef>
              <a:buNone/>
              <a:defRPr/>
            </a:pPr>
            <a:endParaRPr lang="en-US" sz="2200" b="1" dirty="0" smtClean="0">
              <a:sym typeface="Arial" charset="0"/>
            </a:endParaRPr>
          </a:p>
          <a:p>
            <a:pPr>
              <a:spcBef>
                <a:spcPts val="0"/>
              </a:spcBef>
              <a:buNone/>
              <a:defRPr/>
            </a:pPr>
            <a:r>
              <a:rPr lang="en-US" sz="2200" dirty="0" smtClean="0">
                <a:sym typeface="Arial" charset="0"/>
              </a:rPr>
              <a:t>				higher hospitalization rates</a:t>
            </a:r>
          </a:p>
          <a:p>
            <a:pPr>
              <a:spcBef>
                <a:spcPts val="0"/>
              </a:spcBef>
              <a:buNone/>
              <a:defRPr/>
            </a:pPr>
            <a:r>
              <a:rPr lang="en-US" sz="2200" dirty="0" smtClean="0">
                <a:sym typeface="Arial" charset="0"/>
              </a:rPr>
              <a:t>				higher use of Emergency Rooms</a:t>
            </a:r>
          </a:p>
          <a:p>
            <a:pPr>
              <a:spcBef>
                <a:spcPts val="0"/>
              </a:spcBef>
              <a:buNone/>
              <a:defRPr/>
            </a:pPr>
            <a:r>
              <a:rPr lang="en-US" sz="2200" dirty="0" smtClean="0">
                <a:sym typeface="Arial" charset="0"/>
              </a:rPr>
              <a:t>				less frequent use of preventive services.</a:t>
            </a:r>
          </a:p>
          <a:p>
            <a:pPr>
              <a:spcBef>
                <a:spcPts val="0"/>
              </a:spcBef>
              <a:buNone/>
              <a:defRPr/>
            </a:pPr>
            <a:endParaRPr lang="en-US" sz="2200" dirty="0" smtClean="0">
              <a:sym typeface="Arial" charset="0"/>
            </a:endParaRPr>
          </a:p>
          <a:p>
            <a:pPr>
              <a:spcBef>
                <a:spcPts val="0"/>
              </a:spcBef>
              <a:buNone/>
              <a:defRPr/>
            </a:pPr>
            <a:endParaRPr lang="en-US" sz="1400" dirty="0" smtClean="0">
              <a:sym typeface="Arial" charset="0"/>
            </a:endParaRPr>
          </a:p>
          <a:p>
            <a:pPr>
              <a:spcBef>
                <a:spcPts val="0"/>
              </a:spcBef>
              <a:buNone/>
              <a:defRPr/>
            </a:pPr>
            <a:r>
              <a:rPr lang="en-US" sz="2200" b="1" dirty="0" smtClean="0">
                <a:sym typeface="Arial" charset="0"/>
              </a:rPr>
              <a:t>2.  Re-entry populations more vulnerable because, they are: </a:t>
            </a:r>
          </a:p>
          <a:p>
            <a:pPr>
              <a:spcBef>
                <a:spcPts val="0"/>
              </a:spcBef>
              <a:buNone/>
              <a:defRPr/>
            </a:pPr>
            <a:r>
              <a:rPr lang="en-US" sz="2200" dirty="0" smtClean="0">
                <a:sym typeface="Arial" charset="0"/>
              </a:rPr>
              <a:t>				</a:t>
            </a:r>
            <a:endParaRPr lang="en-US" sz="2200" dirty="0">
              <a:sym typeface="Arial" charset="0"/>
            </a:endParaRPr>
          </a:p>
          <a:p>
            <a:pPr>
              <a:spcBef>
                <a:spcPts val="0"/>
              </a:spcBef>
              <a:buNone/>
              <a:defRPr/>
            </a:pPr>
            <a:r>
              <a:rPr lang="en-US" sz="2200" dirty="0" smtClean="0">
                <a:sym typeface="Arial" charset="0"/>
              </a:rPr>
              <a:t>				new to the health care system</a:t>
            </a:r>
            <a:r>
              <a:rPr lang="en-US" sz="2200" dirty="0">
                <a:sym typeface="Arial" charset="0"/>
              </a:rPr>
              <a:t>, lack access </a:t>
            </a:r>
            <a:endParaRPr lang="en-US" sz="2200" dirty="0" smtClean="0">
              <a:sym typeface="Arial" charset="0"/>
            </a:endParaRPr>
          </a:p>
          <a:p>
            <a:pPr>
              <a:spcBef>
                <a:spcPts val="0"/>
              </a:spcBef>
              <a:buNone/>
              <a:defRPr/>
            </a:pPr>
            <a:r>
              <a:rPr lang="en-US" sz="2200" dirty="0" smtClean="0">
                <a:sym typeface="Arial" charset="0"/>
              </a:rPr>
              <a:t>				high </a:t>
            </a:r>
            <a:r>
              <a:rPr lang="en-US" sz="2200" dirty="0">
                <a:sym typeface="Arial" charset="0"/>
              </a:rPr>
              <a:t>levels of functional </a:t>
            </a:r>
            <a:r>
              <a:rPr lang="en-US" sz="2200" dirty="0" smtClean="0">
                <a:sym typeface="Arial" charset="0"/>
              </a:rPr>
              <a:t>illiteracy</a:t>
            </a:r>
          </a:p>
          <a:p>
            <a:pPr>
              <a:spcBef>
                <a:spcPts val="0"/>
              </a:spcBef>
              <a:buNone/>
              <a:defRPr/>
            </a:pPr>
            <a:r>
              <a:rPr lang="en-US" sz="2200" dirty="0" smtClean="0">
                <a:sym typeface="Arial" charset="0"/>
              </a:rPr>
              <a:t>				high stigma, low income, marginalized conditions</a:t>
            </a:r>
          </a:p>
          <a:p>
            <a:pPr>
              <a:spcBef>
                <a:spcPts val="0"/>
              </a:spcBef>
              <a:buNone/>
              <a:defRPr/>
            </a:pPr>
            <a:r>
              <a:rPr lang="en-US" sz="2200" dirty="0" smtClean="0">
                <a:sym typeface="Arial" charset="0"/>
              </a:rPr>
              <a:t>				compromised health status, behavioral health issues</a:t>
            </a:r>
          </a:p>
          <a:p>
            <a:pPr>
              <a:spcBef>
                <a:spcPts val="0"/>
              </a:spcBef>
              <a:buNone/>
              <a:defRPr/>
            </a:pPr>
            <a:r>
              <a:rPr lang="en-US" sz="2200" dirty="0" smtClean="0">
                <a:sym typeface="Arial" charset="0"/>
              </a:rPr>
              <a:t>				  </a:t>
            </a:r>
          </a:p>
          <a:p>
            <a:pPr marL="534646">
              <a:spcBef>
                <a:spcPts val="0"/>
              </a:spcBef>
              <a:buNone/>
              <a:defRPr/>
            </a:pPr>
            <a:endParaRPr lang="en-US" sz="2000" dirty="0" smtClean="0">
              <a:sym typeface="Arial" charset="0"/>
            </a:endParaRPr>
          </a:p>
        </p:txBody>
      </p:sp>
      <p:sp>
        <p:nvSpPr>
          <p:cNvPr id="8" name="Right Arrow 7"/>
          <p:cNvSpPr/>
          <p:nvPr/>
        </p:nvSpPr>
        <p:spPr bwMode="auto">
          <a:xfrm>
            <a:off x="1524000" y="2209800"/>
            <a:ext cx="687586" cy="267891"/>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9" name="Right Arrow 8"/>
          <p:cNvSpPr/>
          <p:nvPr/>
        </p:nvSpPr>
        <p:spPr bwMode="auto">
          <a:xfrm>
            <a:off x="1524000" y="2819400"/>
            <a:ext cx="687586" cy="267891"/>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0" name="Right Arrow 9"/>
          <p:cNvSpPr/>
          <p:nvPr/>
        </p:nvSpPr>
        <p:spPr bwMode="auto">
          <a:xfrm>
            <a:off x="1524000" y="4482527"/>
            <a:ext cx="687586" cy="214313"/>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1" name="Right Arrow 10"/>
          <p:cNvSpPr/>
          <p:nvPr/>
        </p:nvSpPr>
        <p:spPr bwMode="auto">
          <a:xfrm>
            <a:off x="1522214" y="5455295"/>
            <a:ext cx="687586" cy="214313"/>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3" name="Right Arrow 12"/>
          <p:cNvSpPr/>
          <p:nvPr/>
        </p:nvSpPr>
        <p:spPr bwMode="auto">
          <a:xfrm>
            <a:off x="1524000" y="4806783"/>
            <a:ext cx="687586" cy="214313"/>
          </a:xfrm>
          <a:prstGeom prst="rightArrow">
            <a:avLst/>
          </a:prstGeom>
          <a:solidFill>
            <a:schemeClr val="tx2">
              <a:lumMod val="40000"/>
              <a:lumOff val="60000"/>
            </a:schemeClr>
          </a:solidFill>
          <a:ln w="25400" cap="flat" cmpd="sng" algn="ctr">
            <a:solidFill>
              <a:schemeClr val="tx1"/>
            </a:solidFill>
            <a:prstDash val="solid"/>
            <a:round/>
            <a:headEnd type="none" w="med" len="med"/>
            <a:tailEnd type="none" w="med" len="med"/>
          </a:ln>
          <a:effectLst/>
        </p:spPr>
        <p:txBody>
          <a:bodyPr lIns="64291" tIns="32146" rIns="64291" bIns="32146"/>
          <a:lstStyle/>
          <a:p>
            <a:pPr>
              <a:defRPr/>
            </a:pPr>
            <a:endParaRPr lang="en-US"/>
          </a:p>
        </p:txBody>
      </p:sp>
      <p:sp>
        <p:nvSpPr>
          <p:cNvPr id="15" name="Right Arrow 14"/>
          <p:cNvSpPr/>
          <p:nvPr/>
        </p:nvSpPr>
        <p:spPr bwMode="auto">
          <a:xfrm>
            <a:off x="1524000" y="5116752"/>
            <a:ext cx="696516" cy="228600"/>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7" name="Right Arrow 16"/>
          <p:cNvSpPr/>
          <p:nvPr/>
        </p:nvSpPr>
        <p:spPr bwMode="auto">
          <a:xfrm>
            <a:off x="1524000" y="2514600"/>
            <a:ext cx="687586" cy="267891"/>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4" name="Rectangle 13"/>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76200"/>
            <a:ext cx="9144000" cy="762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tx2"/>
              </a:solidFill>
              <a:sym typeface="Arial" charset="0"/>
            </a:endParaRPr>
          </a:p>
          <a:p>
            <a:pPr algn="ctr"/>
            <a:r>
              <a:rPr lang="en-US" sz="3200" b="1" dirty="0" smtClean="0">
                <a:solidFill>
                  <a:schemeClr val="tx2"/>
                </a:solidFill>
                <a:sym typeface="Arial" charset="0"/>
              </a:rPr>
              <a:t>Heightened impact on RSAT populations</a:t>
            </a:r>
            <a:endParaRPr lang="en-US" sz="3200" dirty="0">
              <a:solidFill>
                <a:schemeClr val="tx2"/>
              </a:solidFill>
              <a:sym typeface="Arial" charset="0"/>
            </a:endParaRPr>
          </a:p>
          <a:p>
            <a:pPr algn="ctr"/>
            <a:endParaRPr lang="en-US" sz="2800" b="1" dirty="0">
              <a:solidFill>
                <a:schemeClr val="tx2"/>
              </a:solidFill>
            </a:endParaRPr>
          </a:p>
        </p:txBody>
      </p:sp>
      <p:sp>
        <p:nvSpPr>
          <p:cNvPr id="18" name="Rectangle 17"/>
          <p:cNvSpPr/>
          <p:nvPr/>
        </p:nvSpPr>
        <p:spPr>
          <a:xfrm>
            <a:off x="8744" y="8382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 y="6476999"/>
            <a:ext cx="9144000" cy="381001"/>
          </a:xfrm>
          <a:prstGeom prst="rect">
            <a:avLst/>
          </a:prstGeom>
        </p:spPr>
      </p:pic>
      <p:sp>
        <p:nvSpPr>
          <p:cNvPr id="20" name="Date Placeholder 7"/>
          <p:cNvSpPr>
            <a:spLocks noGrp="1"/>
          </p:cNvSpPr>
          <p:nvPr>
            <p:ph type="dt" sz="half" idx="10"/>
          </p:nvPr>
        </p:nvSpPr>
        <p:spPr>
          <a:xfrm>
            <a:off x="152400" y="6492875"/>
            <a:ext cx="2133600" cy="365125"/>
          </a:xfrm>
        </p:spPr>
        <p:txBody>
          <a:bodyPr/>
          <a:lstStyle/>
          <a:p>
            <a:r>
              <a:rPr lang="en-US" dirty="0" smtClean="0">
                <a:solidFill>
                  <a:schemeClr val="bg1"/>
                </a:solidFill>
                <a:latin typeface="Arial" pitchFamily="34" charset="0"/>
                <a:cs typeface="Arial" pitchFamily="34" charset="0"/>
              </a:rPr>
              <a:t>(Miller, 2017)</a:t>
            </a:r>
            <a:endParaRPr lang="en-US" dirty="0">
              <a:solidFill>
                <a:schemeClr val="bg1"/>
              </a:solidFill>
              <a:latin typeface="Arial" pitchFamily="34" charset="0"/>
              <a:cs typeface="Arial" pitchFamily="34" charset="0"/>
            </a:endParaRPr>
          </a:p>
        </p:txBody>
      </p:sp>
      <p:sp>
        <p:nvSpPr>
          <p:cNvPr id="21" name="Date Placeholder 7"/>
          <p:cNvSpPr txBox="1">
            <a:spLocks/>
          </p:cNvSpPr>
          <p:nvPr/>
        </p:nvSpPr>
        <p:spPr>
          <a:xfrm>
            <a:off x="8305800" y="6492875"/>
            <a:ext cx="838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                              5</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546870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168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itle 1"/>
          <p:cNvSpPr>
            <a:spLocks noGrp="1"/>
          </p:cNvSpPr>
          <p:nvPr>
            <p:ph type="title"/>
          </p:nvPr>
        </p:nvSpPr>
        <p:spPr>
          <a:xfrm>
            <a:off x="457200" y="152400"/>
            <a:ext cx="8229600" cy="1143000"/>
          </a:xfrm>
        </p:spPr>
        <p:txBody>
          <a:bodyPr/>
          <a:lstStyle/>
          <a:p>
            <a:pPr eaLnBrk="1" hangingPunct="1"/>
            <a:r>
              <a:rPr lang="en-US" altLang="en-US" dirty="0" smtClean="0">
                <a:solidFill>
                  <a:srgbClr val="006892"/>
                </a:solidFill>
                <a:latin typeface="Arial" charset="0"/>
                <a:cs typeface="Arial" charset="0"/>
              </a:rPr>
              <a:t>Module I: Research</a:t>
            </a:r>
          </a:p>
        </p:txBody>
      </p:sp>
      <p:sp>
        <p:nvSpPr>
          <p:cNvPr id="71685" name="Content Placeholder 2"/>
          <p:cNvSpPr>
            <a:spLocks noGrp="1"/>
          </p:cNvSpPr>
          <p:nvPr>
            <p:ph idx="1"/>
          </p:nvPr>
        </p:nvSpPr>
        <p:spPr>
          <a:xfrm>
            <a:off x="381000" y="1646237"/>
            <a:ext cx="8229600" cy="4525963"/>
          </a:xfrm>
        </p:spPr>
        <p:txBody>
          <a:bodyPr/>
          <a:lstStyle/>
          <a:p>
            <a:pPr eaLnBrk="1" hangingPunct="1">
              <a:buClr>
                <a:srgbClr val="BE854C"/>
              </a:buClr>
              <a:buSzPct val="65000"/>
              <a:buFont typeface="Wingdings" pitchFamily="2" charset="2"/>
              <a:buChar char="Ø"/>
            </a:pPr>
            <a:r>
              <a:rPr lang="en-US" altLang="en-US" sz="2700" dirty="0" smtClean="0"/>
              <a:t>Researchers have found the highest concentrations of adult illiteracy among prisoners.</a:t>
            </a:r>
          </a:p>
          <a:p>
            <a:pPr eaLnBrk="1" hangingPunct="1">
              <a:buClr>
                <a:srgbClr val="BE854C"/>
              </a:buClr>
              <a:buSzPct val="65000"/>
              <a:buFont typeface="Wingdings" pitchFamily="2" charset="2"/>
              <a:buChar char="Ø"/>
            </a:pPr>
            <a:endParaRPr lang="en-US" altLang="en-US" sz="2700" dirty="0" smtClean="0"/>
          </a:p>
        </p:txBody>
      </p:sp>
      <p:sp>
        <p:nvSpPr>
          <p:cNvPr id="71686" name="Date Placeholder 7"/>
          <p:cNvSpPr>
            <a:spLocks noGrp="1"/>
          </p:cNvSpPr>
          <p:nvPr>
            <p:ph type="dt" sz="quarter" idx="10"/>
          </p:nvPr>
        </p:nvSpPr>
        <p:spPr bwMode="auto">
          <a:xfrm>
            <a:off x="152400" y="65690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3FE98070-6A04-4E64-B0C7-010651FF9108}" type="datetime1">
              <a:rPr lang="en-US" altLang="en-US" smtClean="0">
                <a:solidFill>
                  <a:srgbClr val="FFFFFF"/>
                </a:solidFill>
                <a:latin typeface="Arial" charset="0"/>
              </a:rPr>
              <a:pPr eaLnBrk="1" fontAlgn="base" hangingPunct="1">
                <a:spcBef>
                  <a:spcPct val="0"/>
                </a:spcBef>
                <a:spcAft>
                  <a:spcPct val="0"/>
                </a:spcAft>
              </a:pPr>
              <a:t>7/25/2017</a:t>
            </a:fld>
            <a:endParaRPr lang="en-US" altLang="en-US" dirty="0" smtClean="0">
              <a:solidFill>
                <a:srgbClr val="FFFFFF"/>
              </a:solidFill>
              <a:latin typeface="Arial" charset="0"/>
            </a:endParaRPr>
          </a:p>
        </p:txBody>
      </p:sp>
      <p:sp>
        <p:nvSpPr>
          <p:cNvPr id="71687" name="Slide Number Placeholder 8"/>
          <p:cNvSpPr>
            <a:spLocks noGrp="1"/>
          </p:cNvSpPr>
          <p:nvPr>
            <p:ph type="sldNum" sz="quarter" idx="12"/>
          </p:nvPr>
        </p:nvSpPr>
        <p:spPr bwMode="auto">
          <a:xfrm>
            <a:off x="6934200" y="65690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9642E2C5-0440-493B-9A1F-A622CB6618F1}" type="slidenum">
              <a:rPr lang="en-US" altLang="en-US" smtClean="0">
                <a:solidFill>
                  <a:srgbClr val="FFFFFF"/>
                </a:solidFill>
                <a:latin typeface="Arial" charset="0"/>
              </a:rPr>
              <a:pPr eaLnBrk="1" fontAlgn="base" hangingPunct="1">
                <a:spcBef>
                  <a:spcPct val="0"/>
                </a:spcBef>
                <a:spcAft>
                  <a:spcPct val="0"/>
                </a:spcAft>
              </a:pPr>
              <a:t>6</a:t>
            </a:fld>
            <a:endParaRPr lang="en-US" altLang="en-US" dirty="0" smtClean="0">
              <a:solidFill>
                <a:srgbClr val="FFFFFF"/>
              </a:solidFill>
              <a:latin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13"/>
          <p:cNvSpPr/>
          <p:nvPr/>
        </p:nvSpPr>
        <p:spPr>
          <a:xfrm flipV="1">
            <a:off x="0" y="9144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4"/>
          <p:cNvSpPr/>
          <p:nvPr/>
        </p:nvSpPr>
        <p:spPr>
          <a:xfrm>
            <a:off x="0" y="7620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dirty="0" smtClean="0">
                <a:solidFill>
                  <a:srgbClr val="006892"/>
                </a:solidFill>
                <a:latin typeface="Arial" pitchFamily="34" charset="0"/>
                <a:cs typeface="Arial" pitchFamily="34" charset="0"/>
              </a:rPr>
              <a:t>Compounded by literacy levels</a:t>
            </a:r>
            <a:endParaRPr lang="en-US" sz="3500" dirty="0">
              <a:solidFill>
                <a:prstClr val="white"/>
              </a:solidFill>
            </a:endParaRPr>
          </a:p>
        </p:txBody>
      </p:sp>
      <p:pic>
        <p:nvPicPr>
          <p:cNvPr id="71691"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2438400" y="2997200"/>
            <a:ext cx="36576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936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0" y="2895600"/>
            <a:ext cx="2133600" cy="1295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2514600"/>
            <a:ext cx="2133600" cy="1295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24600" y="2971800"/>
            <a:ext cx="1828800" cy="646331"/>
          </a:xfrm>
          <a:prstGeom prst="rect">
            <a:avLst/>
          </a:prstGeom>
          <a:noFill/>
        </p:spPr>
        <p:txBody>
          <a:bodyPr wrap="square" rtlCol="0">
            <a:spAutoFit/>
          </a:bodyPr>
          <a:lstStyle/>
          <a:p>
            <a:r>
              <a:rPr lang="en-US" dirty="0" smtClean="0"/>
              <a:t>Health Services</a:t>
            </a:r>
          </a:p>
          <a:p>
            <a:pPr algn="ctr"/>
            <a:r>
              <a:rPr lang="en-US" dirty="0"/>
              <a:t>2</a:t>
            </a:r>
            <a:r>
              <a:rPr lang="en-US" dirty="0" smtClean="0"/>
              <a:t>0%</a:t>
            </a:r>
            <a:endParaRPr lang="en-US" dirty="0"/>
          </a:p>
        </p:txBody>
      </p:sp>
      <p:sp>
        <p:nvSpPr>
          <p:cNvPr id="8" name="Oval 7"/>
          <p:cNvSpPr/>
          <p:nvPr/>
        </p:nvSpPr>
        <p:spPr>
          <a:xfrm>
            <a:off x="1066800" y="3733800"/>
            <a:ext cx="2133600" cy="1295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Physical Environment</a:t>
            </a:r>
          </a:p>
          <a:p>
            <a:pPr algn="ctr"/>
            <a:r>
              <a:rPr lang="en-US" dirty="0">
                <a:solidFill>
                  <a:schemeClr val="tx1"/>
                </a:solidFill>
              </a:rPr>
              <a:t>10%</a:t>
            </a:r>
          </a:p>
        </p:txBody>
      </p:sp>
      <p:sp>
        <p:nvSpPr>
          <p:cNvPr id="11" name="TextBox 10"/>
          <p:cNvSpPr txBox="1"/>
          <p:nvPr/>
        </p:nvSpPr>
        <p:spPr>
          <a:xfrm>
            <a:off x="3124200" y="3239869"/>
            <a:ext cx="2057400" cy="646331"/>
          </a:xfrm>
          <a:prstGeom prst="rect">
            <a:avLst/>
          </a:prstGeom>
          <a:noFill/>
        </p:spPr>
        <p:txBody>
          <a:bodyPr wrap="square" rtlCol="0">
            <a:spAutoFit/>
          </a:bodyPr>
          <a:lstStyle/>
          <a:p>
            <a:pPr algn="ctr"/>
            <a:r>
              <a:rPr lang="en-US" dirty="0" smtClean="0"/>
              <a:t>Health Behaviors 30%</a:t>
            </a:r>
            <a:endParaRPr lang="en-US" dirty="0"/>
          </a:p>
        </p:txBody>
      </p:sp>
      <p:sp>
        <p:nvSpPr>
          <p:cNvPr id="13" name="Oval 12"/>
          <p:cNvSpPr/>
          <p:nvPr/>
        </p:nvSpPr>
        <p:spPr>
          <a:xfrm>
            <a:off x="3429000" y="1143000"/>
            <a:ext cx="2590800" cy="1295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0" y="1295400"/>
            <a:ext cx="1828800" cy="923330"/>
          </a:xfrm>
          <a:prstGeom prst="rect">
            <a:avLst/>
          </a:prstGeom>
          <a:noFill/>
        </p:spPr>
        <p:txBody>
          <a:bodyPr wrap="square" rtlCol="0">
            <a:spAutoFit/>
          </a:bodyPr>
          <a:lstStyle/>
          <a:p>
            <a:pPr algn="ctr"/>
            <a:r>
              <a:rPr lang="en-US" b="1" dirty="0" smtClean="0"/>
              <a:t>Health-related Social   Needs</a:t>
            </a:r>
          </a:p>
          <a:p>
            <a:pPr algn="ctr"/>
            <a:r>
              <a:rPr lang="en-US" b="1" dirty="0" smtClean="0"/>
              <a:t>40%</a:t>
            </a:r>
            <a:endParaRPr lang="en-US" b="1" dirty="0"/>
          </a:p>
        </p:txBody>
      </p:sp>
      <p:sp>
        <p:nvSpPr>
          <p:cNvPr id="15" name="TextBox 14"/>
          <p:cNvSpPr txBox="1"/>
          <p:nvPr/>
        </p:nvSpPr>
        <p:spPr>
          <a:xfrm>
            <a:off x="381000" y="5410200"/>
            <a:ext cx="8458200" cy="954107"/>
          </a:xfrm>
          <a:prstGeom prst="rect">
            <a:avLst/>
          </a:prstGeom>
          <a:solidFill>
            <a:schemeClr val="bg2">
              <a:lumMod val="75000"/>
            </a:schemeClr>
          </a:solidFill>
          <a:ln w="19050">
            <a:solidFill>
              <a:schemeClr val="bg2">
                <a:lumMod val="25000"/>
              </a:schemeClr>
            </a:solidFill>
          </a:ln>
        </p:spPr>
        <p:txBody>
          <a:bodyPr wrap="square" rtlCol="0">
            <a:spAutoFit/>
          </a:bodyPr>
          <a:lstStyle/>
          <a:p>
            <a:endParaRPr lang="en-US" sz="800" b="1" dirty="0" smtClean="0"/>
          </a:p>
          <a:p>
            <a:r>
              <a:rPr lang="en-US" b="1" dirty="0" smtClean="0"/>
              <a:t>Many </a:t>
            </a:r>
            <a:r>
              <a:rPr lang="en-US" b="1" dirty="0"/>
              <a:t>of the largest drivers of health care costs </a:t>
            </a:r>
            <a:r>
              <a:rPr lang="en-US" b="1" dirty="0" smtClean="0"/>
              <a:t>relate to social determinates of health. They profoundly effect RSAT clients before they enter </a:t>
            </a:r>
            <a:r>
              <a:rPr lang="en-US" b="1" dirty="0"/>
              <a:t>justice </a:t>
            </a:r>
            <a:r>
              <a:rPr lang="en-US" b="1" dirty="0" smtClean="0"/>
              <a:t>system and upon release.</a:t>
            </a:r>
          </a:p>
          <a:p>
            <a:endParaRPr lang="en-US" sz="1200" b="1" dirty="0"/>
          </a:p>
        </p:txBody>
      </p:sp>
      <p:cxnSp>
        <p:nvCxnSpPr>
          <p:cNvPr id="19" name="Straight Arrow Connector 18"/>
          <p:cNvCxnSpPr/>
          <p:nvPr/>
        </p:nvCxnSpPr>
        <p:spPr>
          <a:xfrm>
            <a:off x="5943600" y="1981200"/>
            <a:ext cx="12192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90600" y="968276"/>
            <a:ext cx="1524000" cy="2308324"/>
          </a:xfrm>
          <a:prstGeom prst="rect">
            <a:avLst/>
          </a:prstGeom>
          <a:solidFill>
            <a:schemeClr val="bg2">
              <a:lumMod val="75000"/>
            </a:schemeClr>
          </a:solidFill>
          <a:ln w="19050">
            <a:solidFill>
              <a:schemeClr val="bg2">
                <a:lumMod val="25000"/>
              </a:schemeClr>
            </a:solidFill>
          </a:ln>
        </p:spPr>
        <p:txBody>
          <a:bodyPr wrap="square" rtlCol="0">
            <a:spAutoFit/>
          </a:bodyPr>
          <a:lstStyle/>
          <a:p>
            <a:r>
              <a:rPr lang="en-US" sz="1600" dirty="0" smtClean="0"/>
              <a:t>Each person’s health is  also determined by biology and </a:t>
            </a:r>
            <a:r>
              <a:rPr lang="en-US" sz="1600" dirty="0"/>
              <a:t>genetic factors , </a:t>
            </a:r>
            <a:r>
              <a:rPr lang="en-US" sz="1600" dirty="0" smtClean="0"/>
              <a:t>but these are static. They can’t be modified…</a:t>
            </a:r>
            <a:endParaRPr lang="en-US" sz="1600" dirty="0"/>
          </a:p>
        </p:txBody>
      </p:sp>
      <p:sp>
        <p:nvSpPr>
          <p:cNvPr id="20" name="Rectangle 19"/>
          <p:cNvSpPr/>
          <p:nvPr/>
        </p:nvSpPr>
        <p:spPr>
          <a:xfrm>
            <a:off x="0" y="0"/>
            <a:ext cx="9144000" cy="6858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rPr>
              <a:t>Social Determinates of Health</a:t>
            </a:r>
            <a:endParaRPr lang="en-US" sz="2800" b="1" dirty="0">
              <a:solidFill>
                <a:schemeClr val="tx2"/>
              </a:solidFill>
            </a:endParaRPr>
          </a:p>
        </p:txBody>
      </p:sp>
      <p:sp>
        <p:nvSpPr>
          <p:cNvPr id="22" name="Rectangle 21"/>
          <p:cNvSpPr/>
          <p:nvPr/>
        </p:nvSpPr>
        <p:spPr>
          <a:xfrm>
            <a:off x="0" y="685800"/>
            <a:ext cx="9144000" cy="45719"/>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1"/>
            <a:ext cx="9144000" cy="45719"/>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155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1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1"/>
          <p:cNvSpPr>
            <a:spLocks noGrp="1"/>
          </p:cNvSpPr>
          <p:nvPr>
            <p:ph type="title"/>
          </p:nvPr>
        </p:nvSpPr>
        <p:spPr>
          <a:xfrm>
            <a:off x="457200" y="76200"/>
            <a:ext cx="8229600" cy="838200"/>
          </a:xfrm>
        </p:spPr>
        <p:txBody>
          <a:bodyPr>
            <a:normAutofit/>
          </a:bodyPr>
          <a:lstStyle/>
          <a:p>
            <a:pPr eaLnBrk="1" hangingPunct="1"/>
            <a:r>
              <a:rPr lang="en-US" altLang="en-US" sz="3600" dirty="0" smtClean="0">
                <a:solidFill>
                  <a:srgbClr val="006892"/>
                </a:solidFill>
                <a:latin typeface="Arial" charset="0"/>
                <a:cs typeface="Arial" charset="0"/>
              </a:rPr>
              <a:t>Disparities: HIV/AIDS</a:t>
            </a:r>
          </a:p>
        </p:txBody>
      </p:sp>
      <p:sp>
        <p:nvSpPr>
          <p:cNvPr id="3" name="Content Placeholder 2"/>
          <p:cNvSpPr>
            <a:spLocks noGrp="1"/>
          </p:cNvSpPr>
          <p:nvPr>
            <p:ph idx="1"/>
          </p:nvPr>
        </p:nvSpPr>
        <p:spPr>
          <a:xfrm>
            <a:off x="228600" y="1066800"/>
            <a:ext cx="8839200" cy="5257800"/>
          </a:xfrm>
        </p:spPr>
        <p:txBody>
          <a:bodyPr rtlCol="0">
            <a:noAutofit/>
          </a:bodyPr>
          <a:lstStyle/>
          <a:p>
            <a:pPr marL="0" indent="0" eaLnBrk="1" fontAlgn="auto" hangingPunct="1">
              <a:spcBef>
                <a:spcPts val="0"/>
              </a:spcBef>
              <a:spcAft>
                <a:spcPts val="0"/>
              </a:spcAft>
              <a:buClr>
                <a:srgbClr val="BE854C"/>
              </a:buClr>
              <a:buSzPct val="65000"/>
              <a:buFont typeface="Arial" pitchFamily="34" charset="0"/>
              <a:buNone/>
              <a:defRPr/>
            </a:pPr>
            <a:r>
              <a:rPr lang="en-US" sz="2700" dirty="0" smtClean="0"/>
              <a:t>1 </a:t>
            </a:r>
            <a:r>
              <a:rPr lang="en-US" sz="2700" dirty="0"/>
              <a:t>in 5 HIV+ individuals passes through a </a:t>
            </a:r>
            <a:r>
              <a:rPr lang="en-US" sz="2700" dirty="0" smtClean="0"/>
              <a:t>correctional facility; </a:t>
            </a:r>
            <a:r>
              <a:rPr lang="en-US" sz="2700" dirty="0"/>
              <a:t>O</a:t>
            </a:r>
            <a:r>
              <a:rPr lang="en-US" sz="2700" dirty="0" smtClean="0"/>
              <a:t>pportunity for reducing the spread of HIV and related medical costs extends beyond prison walls.</a:t>
            </a:r>
          </a:p>
          <a:p>
            <a:pPr marL="457200" lvl="1" indent="0">
              <a:buClr>
                <a:srgbClr val="BE854C"/>
              </a:buClr>
              <a:buSzPct val="65000"/>
              <a:buNone/>
              <a:defRPr/>
            </a:pPr>
            <a:endParaRPr lang="en-US" sz="1000" dirty="0"/>
          </a:p>
          <a:p>
            <a:pPr marL="457200" lvl="1" indent="0">
              <a:buClr>
                <a:srgbClr val="BE854C"/>
              </a:buClr>
              <a:buSzPct val="65000"/>
              <a:buNone/>
              <a:defRPr/>
            </a:pPr>
            <a:endParaRPr lang="en-US" sz="1000" dirty="0"/>
          </a:p>
          <a:p>
            <a:pPr lvl="1">
              <a:buClr>
                <a:srgbClr val="BE854C"/>
              </a:buClr>
              <a:buSzPct val="65000"/>
              <a:buFont typeface="Wingdings" pitchFamily="2" charset="2"/>
              <a:buChar char="Ø"/>
              <a:defRPr/>
            </a:pPr>
            <a:r>
              <a:rPr lang="en-US" dirty="0"/>
              <a:t>Rates of HCV are epidemic = 10 x the rate of the general public; 33% higher for women </a:t>
            </a:r>
            <a:r>
              <a:rPr lang="en-US" dirty="0" smtClean="0"/>
              <a:t>offenders</a:t>
            </a:r>
          </a:p>
          <a:p>
            <a:pPr lvl="1">
              <a:buClr>
                <a:srgbClr val="BE854C"/>
              </a:buClr>
              <a:buSzPct val="65000"/>
              <a:buFont typeface="Wingdings" pitchFamily="2" charset="2"/>
              <a:buChar char="Ø"/>
              <a:defRPr/>
            </a:pPr>
            <a:endParaRPr lang="en-US" sz="800" dirty="0"/>
          </a:p>
          <a:p>
            <a:pPr lvl="1">
              <a:buClr>
                <a:srgbClr val="BE854C"/>
              </a:buClr>
              <a:buSzPct val="65000"/>
              <a:buFont typeface="Wingdings" pitchFamily="2" charset="2"/>
              <a:buChar char="Ø"/>
              <a:defRPr/>
            </a:pPr>
            <a:endParaRPr lang="en-US" sz="2400" dirty="0"/>
          </a:p>
          <a:p>
            <a:pPr eaLnBrk="1" fontAlgn="auto" hangingPunct="1">
              <a:spcBef>
                <a:spcPts val="0"/>
              </a:spcBef>
              <a:spcAft>
                <a:spcPts val="0"/>
              </a:spcAft>
              <a:buClr>
                <a:srgbClr val="BE854C"/>
              </a:buClr>
              <a:buSzPct val="65000"/>
              <a:buFont typeface="Wingdings" pitchFamily="2" charset="2"/>
              <a:buChar char="Ø"/>
              <a:defRPr/>
            </a:pPr>
            <a:r>
              <a:rPr lang="en-US" sz="2400" dirty="0" smtClean="0"/>
              <a:t>At least a quarter of </a:t>
            </a:r>
            <a:r>
              <a:rPr lang="en-US" sz="2400" dirty="0"/>
              <a:t>the </a:t>
            </a:r>
            <a:r>
              <a:rPr lang="en-US" sz="2400" dirty="0" smtClean="0"/>
              <a:t>1 million </a:t>
            </a:r>
            <a:r>
              <a:rPr lang="en-US" sz="2400" dirty="0"/>
              <a:t>people </a:t>
            </a:r>
            <a:r>
              <a:rPr lang="en-US" sz="2400" dirty="0" smtClean="0"/>
              <a:t>infected with HIV in the U.S. do not know it.</a:t>
            </a:r>
          </a:p>
          <a:p>
            <a:pPr marL="0" indent="0" eaLnBrk="1" fontAlgn="auto" hangingPunct="1">
              <a:spcBef>
                <a:spcPts val="0"/>
              </a:spcBef>
              <a:spcAft>
                <a:spcPts val="0"/>
              </a:spcAft>
              <a:buClr>
                <a:srgbClr val="BE854C"/>
              </a:buClr>
              <a:buSzPct val="65000"/>
              <a:buNone/>
              <a:defRPr/>
            </a:pPr>
            <a:endParaRPr lang="en-US" sz="1200" dirty="0" smtClean="0"/>
          </a:p>
          <a:p>
            <a:pPr>
              <a:buClr>
                <a:srgbClr val="BE854C"/>
              </a:buClr>
              <a:buSzPct val="65000"/>
              <a:buFont typeface="Wingdings" pitchFamily="2" charset="2"/>
              <a:buChar char="Ø"/>
              <a:defRPr/>
            </a:pPr>
            <a:r>
              <a:rPr lang="en-US" sz="2400" dirty="0" smtClean="0"/>
              <a:t>Harm reduction, early detection, new </a:t>
            </a:r>
            <a:r>
              <a:rPr lang="en-US" sz="2400" dirty="0"/>
              <a:t>therapies </a:t>
            </a:r>
            <a:r>
              <a:rPr lang="en-US" sz="2400" dirty="0" smtClean="0"/>
              <a:t>extend life – can delay the </a:t>
            </a:r>
            <a:r>
              <a:rPr lang="en-US" sz="2400" dirty="0"/>
              <a:t>onset of AIDS related health </a:t>
            </a:r>
            <a:r>
              <a:rPr lang="en-US" sz="2400" dirty="0" smtClean="0"/>
              <a:t>problems indefinitely.</a:t>
            </a:r>
            <a:endParaRPr lang="en-US" sz="2400" dirty="0"/>
          </a:p>
        </p:txBody>
      </p:sp>
      <p:sp>
        <p:nvSpPr>
          <p:cNvPr id="7174"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C6A36CF-85F9-4557-85A3-0DB58DC5A131}" type="datetime1">
              <a:rPr lang="en-US" altLang="en-US" smtClean="0">
                <a:solidFill>
                  <a:schemeClr val="bg1"/>
                </a:solidFill>
                <a:latin typeface="Arial" charset="0"/>
              </a:rPr>
              <a:pPr eaLnBrk="1" fontAlgn="base" hangingPunct="1">
                <a:spcBef>
                  <a:spcPct val="0"/>
                </a:spcBef>
                <a:spcAft>
                  <a:spcPct val="0"/>
                </a:spcAft>
              </a:pPr>
              <a:t>7/25/2017</a:t>
            </a:fld>
            <a:endParaRPr lang="en-US" altLang="en-US" smtClean="0">
              <a:solidFill>
                <a:schemeClr val="bg1"/>
              </a:solidFill>
              <a:latin typeface="Arial" charset="0"/>
            </a:endParaRPr>
          </a:p>
        </p:txBody>
      </p:sp>
      <p:sp>
        <p:nvSpPr>
          <p:cNvPr id="717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94E26298-5E1B-4923-867F-359E1314287B}" type="slidenum">
              <a:rPr lang="en-US" altLang="en-US" smtClean="0">
                <a:solidFill>
                  <a:schemeClr val="bg1"/>
                </a:solidFill>
                <a:latin typeface="Arial" charset="0"/>
              </a:rPr>
              <a:pPr eaLnBrk="1" fontAlgn="base" hangingPunct="1">
                <a:spcBef>
                  <a:spcPct val="0"/>
                </a:spcBef>
                <a:spcAft>
                  <a:spcPct val="0"/>
                </a:spcAft>
              </a:pPr>
              <a:t>8</a:t>
            </a:fld>
            <a:endParaRPr lang="en-US" altLang="en-US" smtClean="0">
              <a:solidFill>
                <a:schemeClr val="bg1"/>
              </a:solidFill>
              <a:latin typeface="Arial" charset="0"/>
            </a:endParaRPr>
          </a:p>
        </p:txBody>
      </p:sp>
      <p:sp>
        <p:nvSpPr>
          <p:cNvPr id="12" name="Rectangle 11"/>
          <p:cNvSpPr/>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8382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95110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76200"/>
            <a:ext cx="8229600" cy="914400"/>
          </a:xfrm>
        </p:spPr>
        <p:txBody>
          <a:bodyPr>
            <a:normAutofit/>
          </a:bodyPr>
          <a:lstStyle/>
          <a:p>
            <a:r>
              <a:rPr lang="en-US" sz="3600" dirty="0" smtClean="0">
                <a:solidFill>
                  <a:srgbClr val="006892"/>
                </a:solidFill>
                <a:latin typeface="Arial" pitchFamily="34" charset="0"/>
                <a:cs typeface="Arial" pitchFamily="34" charset="0"/>
              </a:rPr>
              <a:t>Help!</a:t>
            </a:r>
            <a:endParaRPr lang="en-US" sz="36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304800" y="1447800"/>
            <a:ext cx="8610600" cy="4209146"/>
          </a:xfrm>
        </p:spPr>
        <p:txBody>
          <a:bodyPr>
            <a:noAutofit/>
          </a:bodyPr>
          <a:lstStyle/>
          <a:p>
            <a:pPr marL="0" lvl="0" indent="0" algn="ctr">
              <a:buNone/>
            </a:pPr>
            <a:r>
              <a:rPr lang="en-US" sz="2400" dirty="0" smtClean="0">
                <a:latin typeface="Arial" panose="020B0604020202020204" pitchFamily="34" charset="0"/>
                <a:cs typeface="Arial" panose="020B0604020202020204" pitchFamily="34" charset="0"/>
              </a:rPr>
              <a:t>An </a:t>
            </a:r>
            <a:r>
              <a:rPr lang="en-US" sz="2400" dirty="0">
                <a:latin typeface="Arial" panose="020B0604020202020204" pitchFamily="34" charset="0"/>
                <a:cs typeface="Arial" panose="020B0604020202020204" pitchFamily="34" charset="0"/>
              </a:rPr>
              <a:t>estimated one third of all individuals with an opioid use disorder pass through the criminal justice system each year.</a:t>
            </a:r>
          </a:p>
          <a:p>
            <a:pPr marL="0" indent="0">
              <a:buClr>
                <a:srgbClr val="BE854C"/>
              </a:buClr>
              <a:buSzPct val="65000"/>
              <a:buNone/>
            </a:pPr>
            <a:endParaRPr lang="en-US" sz="2400" dirty="0">
              <a:latin typeface="Arial"/>
              <a:ea typeface="Arial"/>
            </a:endParaRPr>
          </a:p>
          <a:p>
            <a:pPr marL="0" indent="0">
              <a:buClr>
                <a:srgbClr val="BE854C"/>
              </a:buClr>
              <a:buSzPct val="65000"/>
              <a:buNone/>
            </a:pPr>
            <a:endParaRPr lang="en-US" sz="2400" dirty="0" smtClean="0">
              <a:latin typeface="Arial"/>
              <a:ea typeface="Arial"/>
            </a:endParaRPr>
          </a:p>
          <a:p>
            <a:pPr marL="0" indent="0">
              <a:buClr>
                <a:srgbClr val="BE854C"/>
              </a:buClr>
              <a:buSzPct val="65000"/>
              <a:buNone/>
            </a:pPr>
            <a:endParaRPr lang="en-US" sz="2400" dirty="0">
              <a:latin typeface="Arial"/>
              <a:ea typeface="Arial"/>
            </a:endParaRPr>
          </a:p>
          <a:p>
            <a:pPr marL="0" indent="0">
              <a:buClr>
                <a:srgbClr val="BE854C"/>
              </a:buClr>
              <a:buSzPct val="65000"/>
              <a:buNone/>
            </a:pPr>
            <a:endParaRPr lang="en-US" sz="2400" dirty="0" smtClean="0">
              <a:latin typeface="Arial"/>
              <a:ea typeface="Arial"/>
            </a:endParaRPr>
          </a:p>
          <a:p>
            <a:pPr marL="0" indent="0">
              <a:buClr>
                <a:srgbClr val="BE854C"/>
              </a:buClr>
              <a:buSzPct val="65000"/>
              <a:buNone/>
            </a:pPr>
            <a:endParaRPr lang="en-US" sz="2400" dirty="0">
              <a:latin typeface="Arial"/>
              <a:ea typeface="Arial"/>
            </a:endParaRPr>
          </a:p>
          <a:p>
            <a:pPr marL="0" indent="0">
              <a:buClr>
                <a:srgbClr val="BE854C"/>
              </a:buClr>
              <a:buSzPct val="65000"/>
              <a:buNone/>
            </a:pPr>
            <a:endParaRPr lang="en-US" sz="2400" dirty="0" smtClean="0">
              <a:latin typeface="Arial"/>
              <a:ea typeface="Arial"/>
            </a:endParaRPr>
          </a:p>
          <a:p>
            <a:pPr marL="0" indent="0" algn="ctr">
              <a:buClr>
                <a:srgbClr val="BE854C"/>
              </a:buClr>
              <a:buSzPct val="65000"/>
              <a:buNone/>
            </a:pPr>
            <a:r>
              <a:rPr lang="en-US" sz="2400" dirty="0" smtClean="0">
                <a:latin typeface="Arial"/>
                <a:ea typeface="Arial"/>
              </a:rPr>
              <a:t>A </a:t>
            </a:r>
            <a:r>
              <a:rPr lang="en-US" sz="2400" dirty="0">
                <a:latin typeface="Arial"/>
                <a:ea typeface="Arial"/>
              </a:rPr>
              <a:t>NIDA survey of 50 criminal justice agencies </a:t>
            </a:r>
            <a:r>
              <a:rPr lang="en-US" sz="2400" dirty="0" smtClean="0">
                <a:latin typeface="Arial"/>
                <a:ea typeface="Arial"/>
              </a:rPr>
              <a:t>reported </a:t>
            </a:r>
            <a:r>
              <a:rPr lang="en-US" sz="2400" dirty="0">
                <a:latin typeface="Arial"/>
                <a:ea typeface="Arial"/>
              </a:rPr>
              <a:t>rates of opioid use disorders as high as 50% </a:t>
            </a:r>
            <a:endParaRPr lang="en-US" sz="2400" dirty="0" smtClean="0">
              <a:latin typeface="Arial"/>
              <a:ea typeface="Arial"/>
            </a:endParaRPr>
          </a:p>
          <a:p>
            <a:pPr marL="0" indent="0" algn="ctr">
              <a:buClr>
                <a:srgbClr val="BE854C"/>
              </a:buClr>
              <a:buSzPct val="65000"/>
              <a:buNone/>
            </a:pPr>
            <a:endParaRPr lang="en-US" sz="1200" baseline="30000" dirty="0" smtClean="0"/>
          </a:p>
          <a:p>
            <a:pPr marL="0" indent="0" algn="ctr">
              <a:buClr>
                <a:srgbClr val="BE854C"/>
              </a:buClr>
              <a:buSzPct val="65000"/>
              <a:buNone/>
            </a:pPr>
            <a:endParaRPr lang="en-US" sz="1200" baseline="30000" dirty="0"/>
          </a:p>
          <a:p>
            <a:pPr marL="0" indent="0" algn="ctr">
              <a:buClr>
                <a:srgbClr val="BE854C"/>
              </a:buClr>
              <a:buSzPct val="65000"/>
              <a:buNone/>
            </a:pPr>
            <a:r>
              <a:rPr lang="en-US" sz="1200" baseline="30000" dirty="0" err="1" smtClean="0"/>
              <a:t>Boutwell</a:t>
            </a:r>
            <a:r>
              <a:rPr lang="en-US" sz="1200" baseline="30000" dirty="0" smtClean="0"/>
              <a:t> </a:t>
            </a:r>
            <a:r>
              <a:rPr lang="en-US" sz="1200" baseline="30000" dirty="0"/>
              <a:t>AE, </a:t>
            </a:r>
            <a:r>
              <a:rPr lang="en-US" sz="1200" baseline="30000" dirty="0" err="1"/>
              <a:t>Nijhawan</a:t>
            </a:r>
            <a:r>
              <a:rPr lang="en-US" sz="1200" baseline="30000" dirty="0"/>
              <a:t> A, </a:t>
            </a:r>
            <a:r>
              <a:rPr lang="en-US" sz="1200" baseline="30000" dirty="0" err="1"/>
              <a:t>Zaller</a:t>
            </a:r>
            <a:r>
              <a:rPr lang="en-US" sz="1200" baseline="30000" dirty="0"/>
              <a:t> N, Rich JD. Arrested on heroin: a national opportunity. J Opioid </a:t>
            </a:r>
            <a:r>
              <a:rPr lang="en-US" sz="1200" baseline="30000" dirty="0" err="1"/>
              <a:t>Manag</a:t>
            </a:r>
            <a:r>
              <a:rPr lang="en-US" sz="1200" baseline="30000" dirty="0"/>
              <a:t>. 2007;3:328–32. [</a:t>
            </a:r>
            <a:r>
              <a:rPr lang="en-US" sz="1200" u="sng" baseline="30000" dirty="0">
                <a:hlinkClick r:id="rId4"/>
              </a:rPr>
              <a:t>PubMed</a:t>
            </a:r>
            <a:r>
              <a:rPr lang="en-US" sz="1200" baseline="30000" dirty="0"/>
              <a:t>]</a:t>
            </a:r>
          </a:p>
          <a:p>
            <a:pPr marL="0" indent="0" algn="ctr">
              <a:buClr>
                <a:srgbClr val="BE854C"/>
              </a:buClr>
              <a:buSzPct val="65000"/>
              <a:buNone/>
            </a:pPr>
            <a:endParaRPr lang="en-US" sz="1200" dirty="0">
              <a:latin typeface="+mj-lt"/>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7/25/2017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9144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drug addict"/>
          <p:cNvPicPr>
            <a:picLocks noChangeAspect="1" noChangeArrowheads="1"/>
          </p:cNvPicPr>
          <p:nvPr/>
        </p:nvPicPr>
        <p:blipFill>
          <a:blip r:embed="rId5">
            <a:lum bright="-18000" contrast="-36000"/>
          </a:blip>
          <a:srcRect l="5000" r="5000"/>
          <a:stretch>
            <a:fillRect/>
          </a:stretch>
        </p:blipFill>
        <p:spPr bwMode="auto">
          <a:xfrm>
            <a:off x="3352800" y="2643908"/>
            <a:ext cx="2362200" cy="2004291"/>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3585488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29211</TotalTime>
  <Words>3292</Words>
  <Application>Microsoft Office PowerPoint</Application>
  <PresentationFormat>On-screen Show (4:3)</PresentationFormat>
  <Paragraphs>584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Health Literacy Integration How &amp; Why   Wellness, Recovery and Health Management in RSAT </vt:lpstr>
      <vt:lpstr>New Toolkit </vt:lpstr>
      <vt:lpstr>What is Health Literacy? </vt:lpstr>
      <vt:lpstr>Medicaid, Medicaid Managed Care (MMC), Medicare</vt:lpstr>
      <vt:lpstr>PowerPoint Presentation</vt:lpstr>
      <vt:lpstr>Module I: Research</vt:lpstr>
      <vt:lpstr>PowerPoint Presentation</vt:lpstr>
      <vt:lpstr>Disparities: HIV/AIDS</vt:lpstr>
      <vt:lpstr>Help!</vt:lpstr>
      <vt:lpstr>Module I: Research</vt:lpstr>
      <vt:lpstr>Outcomes: Due to the Persistent Efforts of Justice Professionals</vt:lpstr>
      <vt:lpstr>Health Literacy Screening: Simple, Flexible, Critical Tools</vt:lpstr>
      <vt:lpstr>  </vt:lpstr>
      <vt:lpstr>    </vt:lpstr>
      <vt:lpstr>Leveraging Enrollment Assistor Resources</vt:lpstr>
      <vt:lpstr>What do they offer besides enrollment help? </vt:lpstr>
      <vt:lpstr>Other Resources &amp; Toolkit highlights </vt:lpstr>
      <vt:lpstr>CDC: June 2017 – Opioid Overdose Leading Cause of Death for Americans Under 50 years of age</vt:lpstr>
      <vt:lpstr>Overdose Prevention: An opportunity to  make a difference in the world</vt:lpstr>
      <vt:lpstr> Extremely High-risk Group</vt:lpstr>
      <vt:lpstr>PowerPoint Presentation</vt:lpstr>
      <vt:lpstr>PowerPoint Presentation</vt:lpstr>
      <vt:lpstr>Naloxone Distribution and Death Rates by State</vt:lpstr>
      <vt:lpstr>What Else Can We Do?</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no one</cp:lastModifiedBy>
  <cp:revision>300</cp:revision>
  <cp:lastPrinted>2017-07-25T00:41:52Z</cp:lastPrinted>
  <dcterms:created xsi:type="dcterms:W3CDTF">2006-08-16T00:00:00Z</dcterms:created>
  <dcterms:modified xsi:type="dcterms:W3CDTF">2017-07-25T13:00:26Z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