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1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5.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6.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7.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8.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9.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0.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425" r:id="rId3"/>
    <p:sldId id="426" r:id="rId4"/>
    <p:sldId id="428" r:id="rId5"/>
    <p:sldId id="259" r:id="rId6"/>
    <p:sldId id="260" r:id="rId7"/>
    <p:sldId id="415" r:id="rId8"/>
    <p:sldId id="261" r:id="rId9"/>
    <p:sldId id="405" r:id="rId10"/>
    <p:sldId id="416" r:id="rId11"/>
    <p:sldId id="417" r:id="rId12"/>
    <p:sldId id="420" r:id="rId13"/>
    <p:sldId id="419" r:id="rId14"/>
    <p:sldId id="409" r:id="rId15"/>
    <p:sldId id="402" r:id="rId16"/>
    <p:sldId id="421" r:id="rId17"/>
    <p:sldId id="408" r:id="rId18"/>
    <p:sldId id="418" r:id="rId19"/>
    <p:sldId id="412" r:id="rId20"/>
    <p:sldId id="400" r:id="rId21"/>
    <p:sldId id="407" r:id="rId22"/>
    <p:sldId id="423" r:id="rId23"/>
    <p:sldId id="422" r:id="rId24"/>
    <p:sldId id="399"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757" autoAdjust="0"/>
    <p:restoredTop sz="89564" autoAdjust="0"/>
  </p:normalViewPr>
  <p:slideViewPr>
    <p:cSldViewPr>
      <p:cViewPr varScale="1">
        <p:scale>
          <a:sx n="58" d="100"/>
          <a:sy n="58" d="100"/>
        </p:scale>
        <p:origin x="77" y="47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54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9785F-AEC9-4CAF-8147-E59A22856DC5}" type="datetimeFigureOut">
              <a:rPr lang="en-US" smtClean="0"/>
              <a:t>10/19/2016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ursingworld.org/MainMenuCategories/ANAMarketplace/ANAPeriodicals/OJIN/TableofContents/Vol-20-2015/No2-May-2015/Harm-in-the-Emergency-Department.html#Jame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ihi.org/resources/Pages/Tools/EDFastTrackTool.aspx"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JZkk6ueZt-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r>
              <a:rPr lang="en-US" dirty="0"/>
              <a:t>These numbers</a:t>
            </a:r>
            <a:r>
              <a:rPr lang="en-US" baseline="0" dirty="0"/>
              <a:t> only refer to the English speaking population</a:t>
            </a:r>
            <a:endParaRPr lang="en-US" dirty="0"/>
          </a:p>
          <a:p>
            <a:pPr>
              <a:buClr>
                <a:srgbClr val="BE854C"/>
              </a:buClr>
              <a:buSzPct val="65000"/>
              <a:buFont typeface="Wingdings" pitchFamily="2" charset="2"/>
              <a:buNone/>
            </a:pPr>
            <a:endParaRPr lang="en-US" dirty="0"/>
          </a:p>
          <a:p>
            <a:pPr>
              <a:buClr>
                <a:srgbClr val="BE854C"/>
              </a:buClr>
              <a:buSzPct val="65000"/>
              <a:buFont typeface="Wingdings" pitchFamily="2" charset="2"/>
              <a:buNone/>
            </a:pPr>
            <a:endParaRPr lang="en-US" dirty="0"/>
          </a:p>
          <a:p>
            <a:pPr>
              <a:buClr>
                <a:srgbClr val="BE854C"/>
              </a:buClr>
              <a:buSzPct val="65000"/>
              <a:buFont typeface="Wingdings" pitchFamily="2" charset="2"/>
              <a:buNone/>
            </a:pPr>
            <a:r>
              <a:rPr lang="en-US" dirty="0"/>
              <a:t>But that percentage</a:t>
            </a:r>
            <a:r>
              <a:rPr lang="en-US" baseline="0" dirty="0"/>
              <a:t> increases with age &amp; with non-native ESL elderly to 50% </a:t>
            </a:r>
          </a:p>
          <a:p>
            <a:pPr>
              <a:buClr>
                <a:srgbClr val="BE854C"/>
              </a:buClr>
              <a:buSzPct val="65000"/>
              <a:buFont typeface="Wingdings" pitchFamily="2" charset="2"/>
              <a:buNone/>
            </a:pPr>
            <a:endParaRPr lang="en-US" baseline="0" dirty="0"/>
          </a:p>
          <a:p>
            <a:pPr>
              <a:buClr>
                <a:srgbClr val="BE854C"/>
              </a:buClr>
              <a:buSzPct val="65000"/>
              <a:buFont typeface="Wingdings" pitchFamily="2" charset="2"/>
              <a:buNone/>
            </a:pPr>
            <a:r>
              <a:rPr lang="en-US" baseline="0" dirty="0"/>
              <a:t>MMC – has a star because it is more complicated to understand and it is going to be what most RSAT clients and re-entering folks are going to have……(about 80% of newly enrolled in expanded Medicaid programs)</a:t>
            </a:r>
          </a:p>
          <a:p>
            <a:pPr>
              <a:buClr>
                <a:srgbClr val="BE854C"/>
              </a:buClr>
              <a:buSzPct val="65000"/>
              <a:buFont typeface="Wingdings" pitchFamily="2" charset="2"/>
              <a:buNone/>
            </a:pPr>
            <a:endParaRPr lang="en-US" baseline="0" dirty="0"/>
          </a:p>
          <a:p>
            <a:pPr>
              <a:buClr>
                <a:srgbClr val="BE854C"/>
              </a:buClr>
              <a:buSzPct val="65000"/>
              <a:buFont typeface="Wingdings" pitchFamily="2" charset="2"/>
              <a:buNone/>
            </a:pPr>
            <a:r>
              <a:rPr lang="en-US" baseline="0" dirty="0"/>
              <a:t>See insert from very simple handouts that are from one of the health literacy resources listed in the toolkit.  Why all this stuff about ER visits:</a:t>
            </a:r>
          </a:p>
          <a:p>
            <a:pPr>
              <a:buClr>
                <a:srgbClr val="BE854C"/>
              </a:buClr>
              <a:buSzPct val="65000"/>
              <a:buFont typeface="Wingdings" pitchFamily="2" charset="2"/>
              <a:buNone/>
            </a:pPr>
            <a:r>
              <a:rPr lang="en-US" baseline="0" dirty="0"/>
              <a:t>Really super expensive</a:t>
            </a:r>
          </a:p>
          <a:p>
            <a:pPr>
              <a:buClr>
                <a:srgbClr val="BE854C"/>
              </a:buClr>
              <a:buSzPct val="65000"/>
              <a:buFont typeface="Wingdings" pitchFamily="2" charset="2"/>
              <a:buNone/>
            </a:pPr>
            <a:r>
              <a:rPr lang="en-US" baseline="0" dirty="0"/>
              <a:t>Overused by our population – especially justice-involved – with SUDs!!! (MH too) </a:t>
            </a:r>
          </a:p>
          <a:p>
            <a:pPr>
              <a:buClr>
                <a:srgbClr val="BE854C"/>
              </a:buClr>
              <a:buSzPct val="65000"/>
              <a:buFont typeface="Wingdings" pitchFamily="2" charset="2"/>
              <a:buNone/>
            </a:pPr>
            <a:r>
              <a:rPr lang="en-US" baseline="0" dirty="0"/>
              <a:t>Care is the worst quality and least effective</a:t>
            </a:r>
          </a:p>
          <a:p>
            <a:pPr>
              <a:buClr>
                <a:srgbClr val="BE854C"/>
              </a:buClr>
              <a:buSzPct val="65000"/>
              <a:buFont typeface="Wingdings" pitchFamily="2" charset="2"/>
              <a:buNone/>
            </a:pPr>
            <a:endParaRPr lang="en-US" baseline="0" dirty="0"/>
          </a:p>
          <a:p>
            <a:pPr>
              <a:buClr>
                <a:srgbClr val="BE854C"/>
              </a:buClr>
              <a:buSzPct val="65000"/>
              <a:buFont typeface="Wingdings" pitchFamily="2" charset="2"/>
              <a:buNone/>
            </a:pPr>
            <a:r>
              <a:rPr lang="en-US" baseline="0" dirty="0"/>
              <a:t>Hospital/ Medical errors are the 3</a:t>
            </a:r>
            <a:r>
              <a:rPr lang="en-US" baseline="30000" dirty="0"/>
              <a:t>rd</a:t>
            </a:r>
            <a:r>
              <a:rPr lang="en-US" baseline="0" dirty="0"/>
              <a:t> leading cause of death </a:t>
            </a:r>
          </a:p>
          <a:p>
            <a:pPr>
              <a:buClr>
                <a:srgbClr val="BE854C"/>
              </a:buClr>
              <a:buSzPct val="65000"/>
              <a:buFont typeface="Wingdings" pitchFamily="2" charset="2"/>
              <a:buNone/>
            </a:pPr>
            <a:endParaRPr lang="en-US" baseline="0" dirty="0"/>
          </a:p>
          <a:p>
            <a:pPr>
              <a:buClr>
                <a:srgbClr val="BE854C"/>
              </a:buClr>
              <a:buSzPct val="65000"/>
              <a:buFont typeface="Wingdings" pitchFamily="2" charset="2"/>
              <a:buNone/>
            </a:pPr>
            <a:r>
              <a:rPr lang="en-US" dirty="0"/>
              <a:t>IOM report, hospitalization is the third leading cause of death accounting for upwards of 400,000 preventable deaths/year (</a:t>
            </a:r>
            <a:r>
              <a:rPr lang="en-US" dirty="0">
                <a:hlinkClick r:id="rId3"/>
              </a:rPr>
              <a:t>James, 2013</a:t>
            </a:r>
            <a:r>
              <a:rPr lang="en-US" dirty="0"/>
              <a:t>). </a:t>
            </a:r>
          </a:p>
          <a:p>
            <a:pPr>
              <a:buClr>
                <a:srgbClr val="BE854C"/>
              </a:buClr>
              <a:buSzPct val="65000"/>
              <a:buFont typeface="Wingdings" pitchFamily="2" charset="2"/>
              <a:buNone/>
            </a:pPr>
            <a:endParaRPr lang="en-US" dirty="0"/>
          </a:p>
          <a:p>
            <a:r>
              <a:rPr lang="en-US" dirty="0"/>
              <a:t>Institute for Healthcare Improvement. (</a:t>
            </a:r>
            <a:r>
              <a:rPr lang="en-US" dirty="0" err="1"/>
              <a:t>n.d.</a:t>
            </a:r>
            <a:r>
              <a:rPr lang="en-US" dirty="0"/>
              <a:t>). </a:t>
            </a:r>
            <a:r>
              <a:rPr lang="en-US" i="1" dirty="0"/>
              <a:t>ED Fast Track Criteria</a:t>
            </a:r>
            <a:r>
              <a:rPr lang="en-US" dirty="0"/>
              <a:t>. Retrieved from </a:t>
            </a:r>
            <a:r>
              <a:rPr lang="en-US" dirty="0">
                <a:hlinkClick r:id="rId4"/>
              </a:rPr>
              <a:t>www.ihi.org/resources/Pages/Tools/EDFastTrackTool.aspx</a:t>
            </a:r>
            <a:endParaRPr lang="en-US" dirty="0"/>
          </a:p>
          <a:p>
            <a:r>
              <a:rPr lang="en-US" dirty="0"/>
              <a:t>Institute of Medicine. (2007). Hospital based emergency care: At the breaking point. Washington, DC: National Academies Press.</a:t>
            </a:r>
          </a:p>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10</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reading levels of incarcerated populations  - largest concentration</a:t>
            </a:r>
            <a:r>
              <a:rPr lang="en-US" baseline="0" dirty="0"/>
              <a:t> of functional literacy in US  (HUGE RISK FACTOR)</a:t>
            </a:r>
          </a:p>
          <a:p>
            <a:endParaRPr lang="en-US" baseline="0" dirty="0"/>
          </a:p>
          <a:p>
            <a:r>
              <a:rPr lang="en-US" baseline="0" dirty="0"/>
              <a:t>Health care is a pro-social activity (maintenance , preventive and effective </a:t>
            </a:r>
            <a:r>
              <a:rPr lang="en-US" baseline="0" dirty="0" err="1"/>
              <a:t>tx</a:t>
            </a:r>
            <a:r>
              <a:rPr lang="en-US" baseline="0" dirty="0"/>
              <a:t>) </a:t>
            </a:r>
          </a:p>
          <a:p>
            <a:r>
              <a:rPr lang="en-US" baseline="0" dirty="0"/>
              <a:t>Feeling unwelcome into that system makes you feel like a hopeless outlaw</a:t>
            </a:r>
          </a:p>
          <a:p>
            <a:r>
              <a:rPr lang="en-US" baseline="0" dirty="0"/>
              <a:t>Having untreated MH and or SUD diminished what understanding you do have</a:t>
            </a:r>
          </a:p>
          <a:p>
            <a:endParaRPr lang="en-US" baseline="0" dirty="0"/>
          </a:p>
          <a:p>
            <a:r>
              <a:rPr lang="en-US" baseline="0" dirty="0"/>
              <a:t>When folks feel better they can act better.</a:t>
            </a:r>
          </a:p>
          <a:p>
            <a:endParaRPr lang="en-US" baseline="0" dirty="0"/>
          </a:p>
          <a:p>
            <a:r>
              <a:rPr lang="en-US" baseline="0" dirty="0"/>
              <a:t>Massachusetts data on enrollment and emergency room use……. SUD folks are </a:t>
            </a:r>
          </a:p>
          <a:p>
            <a:endParaRPr lang="en-US" dirty="0"/>
          </a:p>
        </p:txBody>
      </p:sp>
      <p:sp>
        <p:nvSpPr>
          <p:cNvPr id="4" name="Slide Number Placeholder 3"/>
          <p:cNvSpPr>
            <a:spLocks noGrp="1"/>
          </p:cNvSpPr>
          <p:nvPr>
            <p:ph type="sldNum" sz="quarter" idx="10"/>
          </p:nvPr>
        </p:nvSpPr>
        <p:spPr/>
        <p:txBody>
          <a:bodyPr/>
          <a:lstStyle/>
          <a:p>
            <a:fld id="{04BD64AD-183D-4AEC-A6C3-E5111F270EC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r>
              <a:rPr lang="en-US" dirty="0"/>
              <a:t>Lots</a:t>
            </a:r>
            <a:r>
              <a:rPr lang="en-US" baseline="0" dirty="0"/>
              <a:t> of programs to increase HL in many state (adult)  Florida, California, Alabama, Massachusetts, Texas, </a:t>
            </a:r>
            <a:r>
              <a:rPr lang="en-US" baseline="0" dirty="0" err="1"/>
              <a:t>Va</a:t>
            </a:r>
            <a:r>
              <a:rPr lang="en-US" baseline="0" dirty="0"/>
              <a:t>, PA, New Mexico</a:t>
            </a:r>
          </a:p>
          <a:p>
            <a:pPr>
              <a:buClr>
                <a:srgbClr val="BE854C"/>
              </a:buClr>
              <a:buSzPct val="65000"/>
              <a:buFont typeface="Wingdings" pitchFamily="2" charset="2"/>
              <a:buNone/>
            </a:pPr>
            <a:endParaRPr lang="en-US" baseline="0" dirty="0"/>
          </a:p>
          <a:p>
            <a:pPr>
              <a:buClr>
                <a:srgbClr val="BE854C"/>
              </a:buClr>
              <a:buSzPct val="65000"/>
              <a:buFont typeface="Wingdings" pitchFamily="2" charset="2"/>
              <a:buNone/>
            </a:pPr>
            <a:r>
              <a:rPr lang="en-US" baseline="0" dirty="0"/>
              <a:t>You can’t present a curriculum but they might send in someone who could; get health services and education involved, local university extension programs and interns, Managed Care Organizations, and Assistors/Navigator entities.</a:t>
            </a:r>
          </a:p>
          <a:p>
            <a:pPr>
              <a:buClr>
                <a:srgbClr val="BE854C"/>
              </a:buClr>
              <a:buSzPct val="65000"/>
              <a:buFont typeface="Wingdings" pitchFamily="2" charset="2"/>
              <a:buNone/>
            </a:pPr>
            <a:endParaRPr lang="en-US" baseline="0" dirty="0"/>
          </a:p>
          <a:p>
            <a:pPr>
              <a:buClr>
                <a:srgbClr val="BE854C"/>
              </a:buClr>
              <a:buSzPct val="65000"/>
              <a:buFont typeface="Wingdings" pitchFamily="2" charset="2"/>
              <a:buNone/>
            </a:pPr>
            <a:endParaRPr lang="en-US" baseline="0" dirty="0"/>
          </a:p>
          <a:p>
            <a:pPr>
              <a:buClr>
                <a:srgbClr val="BE854C"/>
              </a:buClr>
              <a:buSzPct val="65000"/>
              <a:buFont typeface="Wingdings" pitchFamily="2" charset="2"/>
              <a:buNone/>
            </a:pPr>
            <a:r>
              <a:rPr lang="en-US" baseline="0" dirty="0"/>
              <a:t>Many state exchanges and federal agencies have developed simple easy to understand tool –short videos, webpages, pamphlets to give new beneficiaries the basics that are practical for justice professionals for release planning groups, even RSAT groups etc.  They are listed in the Toolkit. Let’s visit one:</a:t>
            </a:r>
          </a:p>
          <a:p>
            <a:pPr>
              <a:buClr>
                <a:srgbClr val="BE854C"/>
              </a:buClr>
              <a:buSzPct val="65000"/>
              <a:buFont typeface="Wingdings" pitchFamily="2" charset="2"/>
              <a:buNone/>
            </a:pPr>
            <a:endParaRPr lang="en-US" baseline="0" dirty="0"/>
          </a:p>
          <a:p>
            <a:pPr>
              <a:buClr>
                <a:srgbClr val="BE854C"/>
              </a:buClr>
              <a:buSzPct val="65000"/>
              <a:buFont typeface="Wingdings" pitchFamily="2" charset="2"/>
              <a:buNone/>
            </a:pPr>
            <a:r>
              <a:rPr lang="en-US" baseline="0" dirty="0">
                <a:solidFill>
                  <a:srgbClr val="C00000"/>
                </a:solidFill>
              </a:rPr>
              <a:t>JOE: Can we bring up the page live and scroll through it, then play a 30 seconds of the </a:t>
            </a:r>
            <a:r>
              <a:rPr lang="en-US" baseline="0" dirty="0" err="1">
                <a:solidFill>
                  <a:srgbClr val="C00000"/>
                </a:solidFill>
              </a:rPr>
              <a:t>YOUTUNES</a:t>
            </a:r>
            <a:r>
              <a:rPr lang="en-US" baseline="0" dirty="0">
                <a:solidFill>
                  <a:srgbClr val="C00000"/>
                </a:solidFill>
              </a:rPr>
              <a:t> video that have on the page?</a:t>
            </a:r>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r>
              <a:rPr lang="en-US" baseline="0" dirty="0">
                <a:solidFill>
                  <a:srgbClr val="C00000"/>
                </a:solidFill>
              </a:rPr>
              <a:t>If not we can play it from YouTube. Here is a link: </a:t>
            </a:r>
            <a:r>
              <a:rPr lang="en-US" dirty="0">
                <a:hlinkClick r:id="rId3"/>
              </a:rPr>
              <a:t>https://www.youtube.com/watch?v=JZkk6ueZt-U</a:t>
            </a:r>
            <a:r>
              <a:rPr lang="en-US" dirty="0"/>
              <a:t> </a:t>
            </a:r>
          </a:p>
          <a:p>
            <a:pPr>
              <a:buClr>
                <a:srgbClr val="BE854C"/>
              </a:buClr>
              <a:buSzPct val="65000"/>
              <a:buFont typeface="Wingdings" pitchFamily="2" charset="2"/>
              <a:buNone/>
            </a:pPr>
            <a:endParaRPr lang="en-US" baseline="0" dirty="0">
              <a:solidFill>
                <a:srgbClr val="C00000"/>
              </a:solidFill>
            </a:endParaRPr>
          </a:p>
          <a:p>
            <a:pPr>
              <a:buClr>
                <a:srgbClr val="BE854C"/>
              </a:buClr>
              <a:buSzPct val="65000"/>
              <a:buFont typeface="Wingdings" pitchFamily="2" charset="2"/>
              <a:buNone/>
            </a:pPr>
            <a:endParaRPr lang="en-US" baseline="0" dirty="0"/>
          </a:p>
          <a:p>
            <a:pPr>
              <a:buClr>
                <a:srgbClr val="BE854C"/>
              </a:buClr>
              <a:buSzPct val="65000"/>
              <a:buFont typeface="Wingdings" pitchFamily="2" charset="2"/>
              <a:buNone/>
            </a:pPr>
            <a:r>
              <a:rPr lang="en-US" baseline="0" dirty="0"/>
              <a:t> </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13</a:t>
            </a:fld>
            <a:endParaRPr lang="en-US"/>
          </a:p>
        </p:txBody>
      </p:sp>
    </p:spTree>
    <p:extLst>
      <p:ext uri="{BB962C8B-B14F-4D97-AF65-F5344CB8AC3E}">
        <p14:creationId xmlns:p14="http://schemas.microsoft.com/office/powerpoint/2010/main" val="1667887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15</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16</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endParaRPr lang="en-US" dirty="0"/>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r>
              <a:rPr lang="en-US" dirty="0"/>
              <a:t>In approx. 20 states, navigator grantees  &amp; assistor</a:t>
            </a:r>
            <a:r>
              <a:rPr lang="en-US" baseline="0" dirty="0"/>
              <a:t> programs specifically identify justice-involved as a priority population (flagged in Toolkit)</a:t>
            </a:r>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endParaRPr lang="en-US" sz="800" baseline="0" dirty="0"/>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r>
              <a:rPr lang="en-US" dirty="0"/>
              <a:t>They can and do hold outreach and informational sessions at jail, prisons, re-entry programs, probation and parole,</a:t>
            </a:r>
            <a:r>
              <a:rPr lang="en-US" baseline="0" dirty="0"/>
              <a:t> etc. (they should jump at this chance if you offer it to them)</a:t>
            </a:r>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endParaRPr lang="en-US" baseline="0" dirty="0"/>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r>
              <a:rPr lang="en-US" dirty="0"/>
              <a:t>Navigators have a target enrollment retention rate of 65 percent.  </a:t>
            </a:r>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endParaRPr lang="en-US" dirty="0"/>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r>
              <a:rPr lang="en-US" dirty="0"/>
              <a:t>All these assistor services can help newly covered, justice-involved individuals get services for mental health and substance use disorders and other needed health care. </a:t>
            </a:r>
          </a:p>
          <a:p>
            <a:pPr marL="0" marR="0"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endParaRPr lang="en-US" dirty="0"/>
          </a:p>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17</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18</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21</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2</a:t>
            </a:fld>
            <a:endParaRPr lang="en-US"/>
          </a:p>
        </p:txBody>
      </p:sp>
    </p:spTree>
    <p:extLst>
      <p:ext uri="{BB962C8B-B14F-4D97-AF65-F5344CB8AC3E}">
        <p14:creationId xmlns:p14="http://schemas.microsoft.com/office/powerpoint/2010/main" val="1768059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four states not funded!</a:t>
            </a:r>
          </a:p>
          <a:p>
            <a:r>
              <a:rPr lang="en-US" dirty="0"/>
              <a:t>Map</a:t>
            </a:r>
            <a:r>
              <a:rPr lang="en-US" baseline="0" dirty="0"/>
              <a:t> tells you how much and who got it if you click on </a:t>
            </a:r>
            <a:r>
              <a:rPr lang="en-US" baseline="0"/>
              <a:t>a state.</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3</a:t>
            </a:fld>
            <a:endParaRPr lang="en-US"/>
          </a:p>
        </p:txBody>
      </p:sp>
    </p:spTree>
    <p:extLst>
      <p:ext uri="{BB962C8B-B14F-4D97-AF65-F5344CB8AC3E}">
        <p14:creationId xmlns:p14="http://schemas.microsoft.com/office/powerpoint/2010/main" val="2912120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4</a:t>
            </a:fld>
            <a:endParaRPr lang="en-US"/>
          </a:p>
        </p:txBody>
      </p:sp>
    </p:spTree>
    <p:extLst>
      <p:ext uri="{BB962C8B-B14F-4D97-AF65-F5344CB8AC3E}">
        <p14:creationId xmlns:p14="http://schemas.microsoft.com/office/powerpoint/2010/main" val="1257344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5</a:t>
            </a:fld>
            <a:endParaRPr lang="en-US"/>
          </a:p>
        </p:txBody>
      </p:sp>
    </p:spTree>
    <p:extLst>
      <p:ext uri="{BB962C8B-B14F-4D97-AF65-F5344CB8AC3E}">
        <p14:creationId xmlns:p14="http://schemas.microsoft.com/office/powerpoint/2010/main" val="366896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6</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7</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Yes – while they are here</a:t>
            </a:r>
          </a:p>
          <a:p>
            <a:r>
              <a:rPr lang="en-US" sz="1200" kern="1200" dirty="0">
                <a:solidFill>
                  <a:schemeClr val="tx1"/>
                </a:solidFill>
                <a:effectLst/>
                <a:latin typeface="+mn-lt"/>
                <a:ea typeface="+mn-ea"/>
                <a:cs typeface="+mn-cs"/>
              </a:rPr>
              <a:t>     Yes – upon release, they are referred or given contact information</a:t>
            </a:r>
          </a:p>
          <a:p>
            <a:r>
              <a:rPr lang="en-US" sz="1200" kern="1200" dirty="0">
                <a:solidFill>
                  <a:schemeClr val="tx1"/>
                </a:solidFill>
                <a:effectLst/>
                <a:latin typeface="+mn-lt"/>
                <a:ea typeface="+mn-ea"/>
                <a:cs typeface="+mn-cs"/>
              </a:rPr>
              <a:t>     No, not at all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Yes, working with them</a:t>
            </a:r>
          </a:p>
          <a:p>
            <a:r>
              <a:rPr lang="en-US" sz="1200" kern="1200" dirty="0">
                <a:solidFill>
                  <a:schemeClr val="tx1"/>
                </a:solidFill>
                <a:effectLst/>
                <a:latin typeface="+mn-lt"/>
                <a:ea typeface="+mn-ea"/>
                <a:cs typeface="+mn-cs"/>
              </a:rPr>
              <a:t>     Yes, refer to them or have some contact info</a:t>
            </a:r>
          </a:p>
          <a:p>
            <a:r>
              <a:rPr lang="en-US" sz="1200" kern="1200" dirty="0">
                <a:solidFill>
                  <a:schemeClr val="tx1"/>
                </a:solidFill>
                <a:effectLst/>
                <a:latin typeface="+mn-lt"/>
                <a:ea typeface="+mn-ea"/>
                <a:cs typeface="+mn-cs"/>
              </a:rPr>
              <a:t>     No contact or knowledge of local assistor agencies </a:t>
            </a:r>
          </a:p>
          <a:p>
            <a:pPr marL="0" indent="0">
              <a:buNone/>
            </a:pPr>
            <a:endParaRPr lang="en-US" dirty="0"/>
          </a:p>
          <a:p>
            <a:pPr marL="0" indent="0">
              <a:buNone/>
            </a:pPr>
            <a:endParaRPr lang="en-US" dirty="0"/>
          </a:p>
          <a:p>
            <a:pPr marL="0" indent="0">
              <a:buNone/>
            </a:pPr>
            <a:r>
              <a:rPr lang="en-US" dirty="0"/>
              <a:t>We will circle back to the response and talk about assistor</a:t>
            </a:r>
            <a:r>
              <a:rPr lang="en-US" baseline="0" dirty="0"/>
              <a:t> duties and resource after we take a look at health literacy….</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8</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r>
              <a:rPr lang="en-US" dirty="0"/>
              <a:t>Example:</a:t>
            </a:r>
          </a:p>
          <a:p>
            <a:pPr>
              <a:buClr>
                <a:srgbClr val="BE854C"/>
              </a:buClr>
              <a:buSzPct val="65000"/>
              <a:buFont typeface="Wingdings" pitchFamily="2" charset="2"/>
              <a:buNone/>
            </a:pPr>
            <a:endParaRPr lang="en-US" dirty="0"/>
          </a:p>
          <a:p>
            <a:pPr>
              <a:buClr>
                <a:srgbClr val="BE854C"/>
              </a:buClr>
              <a:buSzPct val="65000"/>
              <a:buFont typeface="Wingdings" pitchFamily="2" charset="2"/>
              <a:buNone/>
            </a:pPr>
            <a:r>
              <a:rPr lang="en-US" dirty="0"/>
              <a:t>If</a:t>
            </a:r>
            <a:r>
              <a:rPr lang="en-US" baseline="0" dirty="0"/>
              <a:t> you can understand the form that allows your insurance to bill at a hospital – you can’t be seen.</a:t>
            </a:r>
          </a:p>
          <a:p>
            <a:pPr>
              <a:buClr>
                <a:srgbClr val="BE854C"/>
              </a:buClr>
              <a:buSzPct val="65000"/>
              <a:buFont typeface="Wingdings" pitchFamily="2" charset="2"/>
              <a:buNone/>
            </a:pPr>
            <a:r>
              <a:rPr lang="en-US" baseline="0" dirty="0"/>
              <a:t>If you can’t understand the consent to treat form, you don’t’ get </a:t>
            </a:r>
            <a:r>
              <a:rPr lang="en-US" baseline="0" dirty="0" err="1"/>
              <a:t>tx</a:t>
            </a:r>
            <a:endParaRPr lang="en-US" baseline="0" dirty="0"/>
          </a:p>
          <a:p>
            <a:pPr>
              <a:buClr>
                <a:srgbClr val="BE854C"/>
              </a:buClr>
              <a:buSzPct val="65000"/>
              <a:buFont typeface="Wingdings" pitchFamily="2" charset="2"/>
              <a:buNone/>
            </a:pPr>
            <a:endParaRPr lang="en-US" baseline="0" dirty="0"/>
          </a:p>
          <a:p>
            <a:pPr>
              <a:buClr>
                <a:srgbClr val="BE854C"/>
              </a:buClr>
              <a:buSzPct val="65000"/>
              <a:buFont typeface="Wingdings" pitchFamily="2" charset="2"/>
              <a:buNone/>
            </a:pPr>
            <a:r>
              <a:rPr lang="en-US" baseline="0" dirty="0"/>
              <a:t>Pretty basic, but the research shows that most people do not understand these forms….they mostly sign them anyway….but lets look at some research that applies to our </a:t>
            </a:r>
            <a:r>
              <a:rPr lang="en-US" baseline="0" dirty="0" err="1"/>
              <a:t>populatiomn</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9</a:t>
            </a:fld>
            <a:endParaRPr lang="en-US"/>
          </a:p>
        </p:txBody>
      </p:sp>
    </p:spTree>
    <p:extLst>
      <p:ext uri="{BB962C8B-B14F-4D97-AF65-F5344CB8AC3E}">
        <p14:creationId xmlns:p14="http://schemas.microsoft.com/office/powerpoint/2010/main" val="1019277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3"/>
            </p:custDataLst>
          </p:nvPr>
        </p:nvSpPr>
        <p:spPr/>
        <p:txBody>
          <a:bodyPr/>
          <a:lstStyle/>
          <a:p>
            <a:fld id="{1D8BD707-D9CF-40AE-B4C6-C98DA3205C09}" type="datetimeFigureOut">
              <a:rPr lang="en-US" smtClean="0"/>
              <a:pPr/>
              <a:t>10/19/2016</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1D8BD707-D9CF-40AE-B4C6-C98DA3205C09}" type="datetimeFigureOut">
              <a:rPr lang="en-US" smtClean="0"/>
              <a:pPr/>
              <a:t>10/19/2016</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1D8BD707-D9CF-40AE-B4C6-C98DA3205C09}" type="datetimeFigureOut">
              <a:rPr lang="en-US" smtClean="0"/>
              <a:pPr/>
              <a:t>10/19/2016</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10/19/2016</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1.xml"/><Relationship Id="rId7" Type="http://schemas.openxmlformats.org/officeDocument/2006/relationships/tags" Target="../tags/tag65.xml"/><Relationship Id="rId12" Type="http://schemas.microsoft.com/office/2007/relationships/hdphoto" Target="../media/hdphoto1.wdp"/><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2.png"/><Relationship Id="rId5" Type="http://schemas.openxmlformats.org/officeDocument/2006/relationships/tags" Target="../tags/tag63.xml"/><Relationship Id="rId10" Type="http://schemas.openxmlformats.org/officeDocument/2006/relationships/image" Target="../media/image9.jpeg"/><Relationship Id="rId4" Type="http://schemas.openxmlformats.org/officeDocument/2006/relationships/tags" Target="../tags/tag62.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notesSlide" Target="../notesSlides/notesSlide11.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hyperlink" Target="http://www.wahbexchange.org/current-customers/know-your-plan/" TargetMode="External"/><Relationship Id="rId5" Type="http://schemas.openxmlformats.org/officeDocument/2006/relationships/tags" Target="../tags/tag81.xml"/><Relationship Id="rId10" Type="http://schemas.openxmlformats.org/officeDocument/2006/relationships/image" Target="../media/image9.jpeg"/><Relationship Id="rId4" Type="http://schemas.openxmlformats.org/officeDocument/2006/relationships/tags" Target="../tags/tag80.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image" Target="../media/image13.emf"/><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9.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notesSlide" Target="../notesSlides/notesSlide14.xml"/><Relationship Id="rId5" Type="http://schemas.openxmlformats.org/officeDocument/2006/relationships/tags" Target="../tags/tag90.xml"/><Relationship Id="rId10" Type="http://schemas.openxmlformats.org/officeDocument/2006/relationships/slideLayout" Target="../slideLayouts/slideLayout2.xml"/><Relationship Id="rId4" Type="http://schemas.openxmlformats.org/officeDocument/2006/relationships/tags" Target="../tags/tag89.xml"/><Relationship Id="rId9" Type="http://schemas.openxmlformats.org/officeDocument/2006/relationships/tags" Target="../tags/tag94.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14.png"/><Relationship Id="rId5" Type="http://schemas.openxmlformats.org/officeDocument/2006/relationships/tags" Target="../tags/tag99.xml"/><Relationship Id="rId10" Type="http://schemas.openxmlformats.org/officeDocument/2006/relationships/image" Target="../media/image9.jpeg"/><Relationship Id="rId4" Type="http://schemas.openxmlformats.org/officeDocument/2006/relationships/tags" Target="../tags/tag98.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10" Type="http://schemas.openxmlformats.org/officeDocument/2006/relationships/image" Target="../media/image9.jpeg"/><Relationship Id="rId4" Type="http://schemas.openxmlformats.org/officeDocument/2006/relationships/tags" Target="../tags/tag105.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image" Target="../media/image9.jpeg"/><Relationship Id="rId5" Type="http://schemas.openxmlformats.org/officeDocument/2006/relationships/tags" Target="../tags/tag113.xml"/><Relationship Id="rId10" Type="http://schemas.openxmlformats.org/officeDocument/2006/relationships/notesSlide" Target="../notesSlides/notesSlide17.xml"/><Relationship Id="rId4" Type="http://schemas.openxmlformats.org/officeDocument/2006/relationships/tags" Target="../tags/tag112.xml"/><Relationship Id="rId9"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10" Type="http://schemas.openxmlformats.org/officeDocument/2006/relationships/image" Target="../media/image9.jpeg"/><Relationship Id="rId4" Type="http://schemas.openxmlformats.org/officeDocument/2006/relationships/tags" Target="../tags/tag120.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slideLayout" Target="../slideLayouts/slideLayout7.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tags" Target="../tags/tag135.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5" Type="http://schemas.openxmlformats.org/officeDocument/2006/relationships/tags" Target="../tags/tag128.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tmp"/></Relationships>
</file>

<file path=ppt/slides/_rels/slide2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hyperlink" Target="http://www.rsat-tta.com/Home" TargetMode="Externa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image" Target="../media/image16.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image" Target="../media/image9.jpeg"/><Relationship Id="rId5" Type="http://schemas.openxmlformats.org/officeDocument/2006/relationships/tags" Target="../tags/tag143.xml"/><Relationship Id="rId10" Type="http://schemas.openxmlformats.org/officeDocument/2006/relationships/notesSlide" Target="../notesSlides/notesSlide19.xml"/><Relationship Id="rId4" Type="http://schemas.openxmlformats.org/officeDocument/2006/relationships/tags" Target="../tags/tag142.xml"/><Relationship Id="rId9"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hyperlink" Target="http://bphc.hrsa.gov/programopportunities/fundingopportunities/substanceabuse/2016awards/index.html" TargetMode="Externa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image" Target="../media/image17.png"/><Relationship Id="rId5" Type="http://schemas.openxmlformats.org/officeDocument/2006/relationships/tags" Target="../tags/tag151.xml"/><Relationship Id="rId10" Type="http://schemas.openxmlformats.org/officeDocument/2006/relationships/image" Target="../media/image9.jpeg"/><Relationship Id="rId4" Type="http://schemas.openxmlformats.org/officeDocument/2006/relationships/tags" Target="../tags/tag150.xml"/><Relationship Id="rId9"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56.xml"/><Relationship Id="rId7" Type="http://schemas.openxmlformats.org/officeDocument/2006/relationships/slideLayout" Target="../slideLayouts/slideLayout2.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10" Type="http://schemas.openxmlformats.org/officeDocument/2006/relationships/hyperlink" Target="mailto:nmiller@ahpnet.com" TargetMode="External"/><Relationship Id="rId4" Type="http://schemas.openxmlformats.org/officeDocument/2006/relationships/tags" Target="../tags/tag157.xml"/><Relationship Id="rId9" Type="http://schemas.openxmlformats.org/officeDocument/2006/relationships/image" Target="../media/image9.jpe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62.xml"/><Relationship Id="rId7" Type="http://schemas.openxmlformats.org/officeDocument/2006/relationships/slideLayout" Target="../slideLayouts/slideLayout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mailto:nmiller@ahpnet.com" TargetMode="External"/><Relationship Id="rId3" Type="http://schemas.openxmlformats.org/officeDocument/2006/relationships/tags" Target="../tags/tag26.xml"/><Relationship Id="rId7" Type="http://schemas.openxmlformats.org/officeDocument/2006/relationships/notesSlide" Target="../notesSlides/notesSlide5.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1.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image" Target="../media/image9.jpeg"/><Relationship Id="rId4" Type="http://schemas.openxmlformats.org/officeDocument/2006/relationships/tags" Target="../tags/tag32.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image" Target="../media/image9.jpeg"/><Relationship Id="rId4" Type="http://schemas.openxmlformats.org/officeDocument/2006/relationships/tags" Target="../tags/tag39.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10.w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9.jpeg"/><Relationship Id="rId5" Type="http://schemas.openxmlformats.org/officeDocument/2006/relationships/tags" Target="../tags/tag47.xml"/><Relationship Id="rId10" Type="http://schemas.openxmlformats.org/officeDocument/2006/relationships/notesSlide" Target="../notesSlides/notesSlide8.xml"/><Relationship Id="rId4" Type="http://schemas.openxmlformats.org/officeDocument/2006/relationships/tags" Target="../tags/tag46.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1.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9.jpeg"/><Relationship Id="rId5" Type="http://schemas.openxmlformats.org/officeDocument/2006/relationships/tags" Target="../tags/tag55.xml"/><Relationship Id="rId10" Type="http://schemas.openxmlformats.org/officeDocument/2006/relationships/notesSlide" Target="../notesSlides/notesSlide9.xml"/><Relationship Id="rId4" Type="http://schemas.openxmlformats.org/officeDocument/2006/relationships/tags" Target="../tags/tag54.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228600" y="2590800"/>
            <a:ext cx="8763000" cy="1470025"/>
          </a:xfrm>
        </p:spPr>
        <p:txBody>
          <a:bodyPr>
            <a:normAutofit fontScale="90000"/>
          </a:bodyPr>
          <a:lstStyle/>
          <a:p>
            <a:pPr marL="0" marR="0">
              <a:spcBef>
                <a:spcPts val="0"/>
              </a:spcBef>
              <a:spcAft>
                <a:spcPts val="0"/>
              </a:spcAft>
            </a:pPr>
            <a:br>
              <a:rPr lang="en-US" sz="2700" b="1" dirty="0">
                <a:solidFill>
                  <a:srgbClr val="006892"/>
                </a:solidFill>
                <a:latin typeface="Arial" pitchFamily="34" charset="0"/>
                <a:cs typeface="Arial" pitchFamily="34" charset="0"/>
              </a:rPr>
            </a:br>
            <a:r>
              <a:rPr lang="en-US" sz="3600" b="1" dirty="0">
                <a:latin typeface="Arial" pitchFamily="34" charset="0"/>
                <a:cs typeface="Arial" pitchFamily="34" charset="0"/>
              </a:rPr>
              <a:t>P</a:t>
            </a:r>
            <a:r>
              <a:rPr lang="en-US" sz="3600" b="1" dirty="0">
                <a:ea typeface="Calibri"/>
                <a:cs typeface="Times New Roman"/>
              </a:rPr>
              <a:t>athways to Health Literacy &amp; Health Care Utilization: </a:t>
            </a:r>
            <a:br>
              <a:rPr lang="en-US" sz="3600" b="1" dirty="0">
                <a:ea typeface="Calibri"/>
                <a:cs typeface="Times New Roman"/>
              </a:rPr>
            </a:br>
            <a:r>
              <a:rPr lang="en-US" sz="3100" dirty="0">
                <a:ea typeface="Calibri"/>
                <a:cs typeface="Times New Roman"/>
              </a:rPr>
              <a:t>A Critical Next Step for the Newly Eligible Pre-release Population </a:t>
            </a:r>
            <a:br>
              <a:rPr lang="en-US" sz="4000" dirty="0">
                <a:ea typeface="Calibri"/>
                <a:cs typeface="Times New Roman"/>
              </a:rPr>
            </a:br>
            <a:endParaRPr lang="en-US" sz="4000" dirty="0">
              <a:solidFill>
                <a:srgbClr val="006892"/>
              </a:solidFill>
              <a:latin typeface="Arial" pitchFamily="34" charset="0"/>
              <a:cs typeface="Arial"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7800" y="5023104"/>
            <a:ext cx="5888736" cy="917448"/>
          </a:xfrm>
          <a:prstGeom prst="rect">
            <a:avLst/>
          </a:prstGeom>
        </p:spPr>
      </p:pic>
    </p:spTree>
    <p:extLst>
      <p:ext uri="{BB962C8B-B14F-4D97-AF65-F5344CB8AC3E}">
        <p14:creationId xmlns:p14="http://schemas.microsoft.com/office/powerpoint/2010/main" val="2538911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76200"/>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268153"/>
            <a:ext cx="9144000" cy="589847"/>
          </a:xfrm>
          <a:prstGeom prst="rect">
            <a:avLst/>
          </a:prstGeom>
        </p:spPr>
      </p:pic>
      <p:sp>
        <p:nvSpPr>
          <p:cNvPr id="2" name="Title 1"/>
          <p:cNvSpPr>
            <a:spLocks noGrp="1"/>
          </p:cNvSpPr>
          <p:nvPr>
            <p:ph type="title"/>
            <p:custDataLst>
              <p:tags r:id="rId2"/>
            </p:custDataLst>
          </p:nvPr>
        </p:nvSpPr>
        <p:spPr>
          <a:xfrm>
            <a:off x="457200" y="0"/>
            <a:ext cx="8229600" cy="914400"/>
          </a:xfrm>
        </p:spPr>
        <p:txBody>
          <a:bodyPr>
            <a:normAutofit/>
          </a:bodyPr>
          <a:lstStyle/>
          <a:p>
            <a:r>
              <a:rPr lang="en-US" sz="2800" b="1" dirty="0">
                <a:solidFill>
                  <a:srgbClr val="002060"/>
                </a:solidFill>
              </a:rPr>
              <a:t>Medicaid, Medicaid Managed Care (MMC), Medicare</a:t>
            </a:r>
            <a:endParaRPr lang="en-US" sz="2800" b="1" dirty="0">
              <a:solidFill>
                <a:srgbClr val="00206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a:xfrm>
            <a:off x="76200" y="1066800"/>
            <a:ext cx="8839200" cy="4525963"/>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000" b="1" dirty="0">
                <a:solidFill>
                  <a:schemeClr val="tx2"/>
                </a:solidFill>
              </a:rPr>
              <a:t>Medicaid: </a:t>
            </a:r>
            <a:r>
              <a:rPr lang="en-US" sz="2000" dirty="0"/>
              <a:t>Did not understand Medicaid application rights &amp; responsibilities  - </a:t>
            </a:r>
            <a:r>
              <a:rPr lang="en-US" sz="2000" b="1" dirty="0">
                <a:solidFill>
                  <a:schemeClr val="tx2"/>
                </a:solidFill>
              </a:rPr>
              <a:t>60%</a:t>
            </a:r>
          </a:p>
          <a:p>
            <a:pPr marL="0" lvl="0" indent="0">
              <a:buClr>
                <a:srgbClr val="BE854C"/>
              </a:buClr>
              <a:buSzPct val="65000"/>
              <a:buNone/>
            </a:pPr>
            <a:endParaRPr lang="en-US" sz="1200" b="1" dirty="0">
              <a:solidFill>
                <a:schemeClr val="tx2"/>
              </a:solidFill>
            </a:endParaRPr>
          </a:p>
          <a:p>
            <a:pPr marL="0" lvl="0" indent="0">
              <a:spcBef>
                <a:spcPts val="0"/>
              </a:spcBef>
              <a:buClr>
                <a:srgbClr val="BE854C"/>
              </a:buClr>
              <a:buSzPct val="65000"/>
              <a:buNone/>
            </a:pPr>
            <a:r>
              <a:rPr lang="en-US" sz="2000" b="1" dirty="0">
                <a:solidFill>
                  <a:schemeClr val="tx2"/>
                </a:solidFill>
              </a:rPr>
              <a:t>Medicare: </a:t>
            </a:r>
            <a:r>
              <a:rPr lang="en-US" sz="2000" dirty="0"/>
              <a:t>Didn’t have capacity to understand health information - </a:t>
            </a:r>
            <a:r>
              <a:rPr lang="en-US" sz="2000" b="1" dirty="0">
                <a:solidFill>
                  <a:schemeClr val="tx2"/>
                </a:solidFill>
              </a:rPr>
              <a:t>33%  </a:t>
            </a:r>
          </a:p>
          <a:p>
            <a:pPr marL="0" lvl="0" indent="0">
              <a:spcBef>
                <a:spcPts val="0"/>
              </a:spcBef>
              <a:buClr>
                <a:srgbClr val="BE854C"/>
              </a:buClr>
              <a:buSzPct val="65000"/>
              <a:buNone/>
            </a:pPr>
            <a:endParaRPr lang="en-US" sz="1200" b="1" dirty="0">
              <a:solidFill>
                <a:schemeClr val="tx2"/>
              </a:solidFill>
            </a:endParaRPr>
          </a:p>
          <a:p>
            <a:pPr marL="0" lvl="0" indent="0">
              <a:spcBef>
                <a:spcPts val="0"/>
              </a:spcBef>
              <a:buClr>
                <a:srgbClr val="BE854C"/>
              </a:buClr>
              <a:buSzPct val="65000"/>
              <a:buNone/>
            </a:pPr>
            <a:r>
              <a:rPr lang="en-US" sz="2000" b="1" dirty="0">
                <a:solidFill>
                  <a:schemeClr val="tx2"/>
                </a:solidFill>
              </a:rPr>
              <a:t>MMC *:     </a:t>
            </a:r>
            <a:r>
              <a:rPr lang="en-US" sz="2000" dirty="0"/>
              <a:t>Didn’t know coverage for ER visits had limits                </a:t>
            </a:r>
            <a:r>
              <a:rPr lang="en-US" sz="2000" b="1" dirty="0">
                <a:solidFill>
                  <a:schemeClr val="tx2"/>
                </a:solidFill>
              </a:rPr>
              <a:t>80%</a:t>
            </a:r>
          </a:p>
          <a:p>
            <a:pPr marL="0" lvl="0" indent="0">
              <a:spcBef>
                <a:spcPts val="0"/>
              </a:spcBef>
              <a:buClr>
                <a:srgbClr val="BE854C"/>
              </a:buClr>
              <a:buSzPct val="65000"/>
              <a:buNone/>
            </a:pPr>
            <a:r>
              <a:rPr lang="en-US" sz="2000" b="1" dirty="0">
                <a:solidFill>
                  <a:schemeClr val="tx2"/>
                </a:solidFill>
              </a:rPr>
              <a:t>  	</a:t>
            </a:r>
            <a:r>
              <a:rPr lang="en-US" sz="800" b="1" dirty="0">
                <a:solidFill>
                  <a:schemeClr val="tx2"/>
                </a:solidFill>
              </a:rPr>
              <a:t>         </a:t>
            </a:r>
            <a:r>
              <a:rPr lang="en-US" sz="2000" dirty="0"/>
              <a:t>Didn’t know they had a network of providers               </a:t>
            </a:r>
            <a:r>
              <a:rPr lang="en-US" sz="2000" b="1" dirty="0">
                <a:solidFill>
                  <a:schemeClr val="tx2"/>
                </a:solidFill>
              </a:rPr>
              <a:t>30%</a:t>
            </a:r>
          </a:p>
          <a:p>
            <a:pPr marL="0" lvl="0" indent="0">
              <a:spcBef>
                <a:spcPts val="0"/>
              </a:spcBef>
              <a:buClr>
                <a:srgbClr val="BE854C"/>
              </a:buClr>
              <a:buSzPct val="65000"/>
              <a:buNone/>
            </a:pPr>
            <a:r>
              <a:rPr lang="en-US" sz="2000" b="1" dirty="0">
                <a:solidFill>
                  <a:schemeClr val="tx2"/>
                </a:solidFill>
              </a:rPr>
              <a:t>	</a:t>
            </a:r>
            <a:r>
              <a:rPr lang="en-US" sz="800" b="1" dirty="0">
                <a:solidFill>
                  <a:schemeClr val="tx2"/>
                </a:solidFill>
              </a:rPr>
              <a:t>         </a:t>
            </a:r>
            <a:r>
              <a:rPr lang="en-US" sz="2000" dirty="0"/>
              <a:t>Didn’t know they need a referral to see a specialist    </a:t>
            </a:r>
            <a:r>
              <a:rPr lang="en-US" sz="2000" b="1" dirty="0">
                <a:solidFill>
                  <a:schemeClr val="tx2"/>
                </a:solidFill>
              </a:rPr>
              <a:t>60%</a:t>
            </a:r>
          </a:p>
          <a:p>
            <a:pPr marL="0" lvl="0" indent="0">
              <a:spcBef>
                <a:spcPts val="0"/>
              </a:spcBef>
              <a:buClr>
                <a:srgbClr val="BE854C"/>
              </a:buClr>
              <a:buSzPct val="65000"/>
              <a:buNone/>
            </a:pPr>
            <a:endParaRPr lang="en-US" sz="1200" b="1" dirty="0">
              <a:solidFill>
                <a:schemeClr val="tx2"/>
              </a:solidFill>
            </a:endParaRPr>
          </a:p>
          <a:p>
            <a:pPr marL="0" lvl="0" indent="0">
              <a:spcBef>
                <a:spcPts val="0"/>
              </a:spcBef>
              <a:buClr>
                <a:srgbClr val="BE854C"/>
              </a:buClr>
              <a:buSzPct val="65000"/>
              <a:buNone/>
            </a:pPr>
            <a:endParaRPr lang="en-US" sz="2000" b="1" dirty="0">
              <a:solidFill>
                <a:schemeClr val="tx2"/>
              </a:solidFill>
            </a:endParaRPr>
          </a:p>
          <a:p>
            <a:pPr marL="0" lvl="0" indent="0">
              <a:spcBef>
                <a:spcPts val="0"/>
              </a:spcBef>
              <a:buClr>
                <a:srgbClr val="BE854C"/>
              </a:buClr>
              <a:buSzPct val="65000"/>
              <a:buNone/>
            </a:pPr>
            <a:endParaRPr lang="en-US" sz="2000" b="1" dirty="0">
              <a:solidFill>
                <a:schemeClr val="tx2"/>
              </a:solidFill>
            </a:endParaRPr>
          </a:p>
          <a:p>
            <a:pPr marL="0" lvl="0" indent="0">
              <a:spcBef>
                <a:spcPts val="0"/>
              </a:spcBef>
              <a:buClr>
                <a:srgbClr val="BE854C"/>
              </a:buClr>
              <a:buSzPct val="65000"/>
              <a:buNone/>
            </a:pPr>
            <a:endParaRPr lang="en-US" sz="2000" b="1" dirty="0">
              <a:solidFill>
                <a:schemeClr val="tx2"/>
              </a:solidFill>
            </a:endParaRPr>
          </a:p>
          <a:p>
            <a:pPr marL="0" lvl="0" indent="0">
              <a:spcBef>
                <a:spcPts val="0"/>
              </a:spcBef>
              <a:buClr>
                <a:srgbClr val="BE854C"/>
              </a:buClr>
              <a:buSzPct val="65000"/>
              <a:buNone/>
            </a:pPr>
            <a:endParaRPr lang="en-US" sz="2000" b="1" dirty="0">
              <a:solidFill>
                <a:schemeClr val="tx2"/>
              </a:solidFill>
            </a:endParaRPr>
          </a:p>
          <a:p>
            <a:pPr marL="0" lvl="0" indent="0">
              <a:spcBef>
                <a:spcPts val="0"/>
              </a:spcBef>
              <a:buClr>
                <a:srgbClr val="BE854C"/>
              </a:buClr>
              <a:buSzPct val="65000"/>
              <a:buNone/>
            </a:pPr>
            <a:endParaRPr lang="en-US" sz="2000" b="1" dirty="0">
              <a:solidFill>
                <a:schemeClr val="tx2"/>
              </a:solidFill>
            </a:endParaRPr>
          </a:p>
          <a:p>
            <a:pPr marL="0" lvl="0" indent="0">
              <a:spcBef>
                <a:spcPts val="0"/>
              </a:spcBef>
              <a:buClr>
                <a:srgbClr val="BE854C"/>
              </a:buClr>
              <a:buSzPct val="65000"/>
              <a:buNone/>
            </a:pPr>
            <a:endParaRPr lang="en-US" sz="2000" b="1" dirty="0">
              <a:solidFill>
                <a:schemeClr val="tx2"/>
              </a:solidFill>
            </a:endParaRPr>
          </a:p>
          <a:p>
            <a:pPr marL="0" lvl="0" indent="0">
              <a:spcBef>
                <a:spcPts val="0"/>
              </a:spcBef>
              <a:buClr>
                <a:srgbClr val="BE854C"/>
              </a:buClr>
              <a:buSzPct val="65000"/>
              <a:buNone/>
            </a:pPr>
            <a:endParaRPr lang="en-US" sz="2000" b="1" dirty="0">
              <a:solidFill>
                <a:schemeClr val="tx2"/>
              </a:solidFill>
            </a:endParaRPr>
          </a:p>
          <a:p>
            <a:pPr marL="0" lvl="0" indent="0">
              <a:spcBef>
                <a:spcPts val="0"/>
              </a:spcBef>
              <a:buClr>
                <a:srgbClr val="BE854C"/>
              </a:buClr>
              <a:buSzPct val="65000"/>
              <a:buNone/>
            </a:pPr>
            <a:endParaRPr lang="en-US" sz="2000" b="1" dirty="0">
              <a:solidFill>
                <a:schemeClr val="tx2"/>
              </a:solidFill>
            </a:endParaRPr>
          </a:p>
          <a:p>
            <a:pPr marL="0" lvl="0" indent="0">
              <a:spcBef>
                <a:spcPts val="0"/>
              </a:spcBef>
              <a:buClr>
                <a:srgbClr val="BE854C"/>
              </a:buClr>
              <a:buSzPct val="65000"/>
              <a:buNone/>
            </a:pPr>
            <a:endParaRPr lang="en-US" sz="800" b="1" dirty="0">
              <a:solidFill>
                <a:schemeClr val="tx2"/>
              </a:solidFill>
            </a:endParaRPr>
          </a:p>
          <a:p>
            <a:pPr marL="0" lvl="0" indent="0">
              <a:spcBef>
                <a:spcPts val="0"/>
              </a:spcBef>
              <a:buClr>
                <a:srgbClr val="BE854C"/>
              </a:buClr>
              <a:buSzPct val="65000"/>
              <a:buNone/>
            </a:pPr>
            <a:r>
              <a:rPr lang="en-US" sz="2000" b="1" dirty="0">
                <a:solidFill>
                  <a:schemeClr val="tx2"/>
                </a:solidFill>
              </a:rPr>
              <a:t>No coverage: </a:t>
            </a:r>
            <a:r>
              <a:rPr lang="en-US" sz="2000" dirty="0"/>
              <a:t>Couldn’t tell if they were eligible for free care from hospital: </a:t>
            </a:r>
            <a:r>
              <a:rPr lang="en-US" sz="2000" b="1" dirty="0">
                <a:solidFill>
                  <a:schemeClr val="tx2"/>
                </a:solidFill>
              </a:rPr>
              <a:t>50%</a:t>
            </a:r>
          </a:p>
        </p:txBody>
      </p:sp>
      <p:sp>
        <p:nvSpPr>
          <p:cNvPr id="8" name="Date Placeholder 7"/>
          <p:cNvSpPr>
            <a:spLocks noGrp="1"/>
          </p:cNvSpPr>
          <p:nvPr>
            <p:ph type="dt" sz="half" idx="10"/>
            <p:custDataLst>
              <p:tags r:id="rId4"/>
            </p:custDataLst>
          </p:nvPr>
        </p:nvSpPr>
        <p:spPr>
          <a:xfrm>
            <a:off x="457200" y="6356350"/>
            <a:ext cx="2133600" cy="365125"/>
          </a:xfrm>
        </p:spPr>
        <p:txBody>
          <a:bodyPr/>
          <a:lstStyle/>
          <a:p>
            <a:r>
              <a:rPr lang="en-US">
                <a:solidFill>
                  <a:schemeClr val="bg1"/>
                </a:solidFill>
                <a:latin typeface="Arial" pitchFamily="34" charset="0"/>
                <a:cs typeface="Arial" pitchFamily="34" charset="0"/>
              </a:rPr>
              <a:t>(Miller, 2015)</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custDataLst>
              <p:tags r:id="rId5"/>
            </p:custDataLst>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10</a:t>
            </a:fld>
            <a:endParaRPr lang="en-US" dirty="0">
              <a:solidFill>
                <a:schemeClr val="bg1"/>
              </a:solidFill>
              <a:latin typeface="Arial" pitchFamily="34" charset="0"/>
              <a:cs typeface="Arial" pitchFamily="34" charset="0"/>
            </a:endParaRPr>
          </a:p>
        </p:txBody>
      </p:sp>
      <p:sp>
        <p:nvSpPr>
          <p:cNvPr id="12" name="Rectangle 11"/>
          <p:cNvSpPr/>
          <p:nvPr>
            <p:custDataLst>
              <p:tags r:id="rId6"/>
            </p:custDataLst>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7"/>
            </p:custDataLst>
          </p:nvPr>
        </p:nvSpPr>
        <p:spPr>
          <a:xfrm>
            <a:off x="8744" y="9906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nagit_PPT48C0"/>
          <p:cNvPicPr>
            <a:picLocks noChangeAspect="1"/>
          </p:cNvPicPr>
          <p:nvPr/>
        </p:nvPicPr>
        <p:blipFill>
          <a:blip r:embed="rId11" cstate="print">
            <a:extLst>
              <a:ext uri="{BEBA8EAE-BF5A-486C-A8C5-ECC9F3942E4B}">
                <a14:imgProps xmlns:a14="http://schemas.microsoft.com/office/drawing/2010/main">
                  <a14:imgLayer r:embed="rId12">
                    <a14:imgEffect>
                      <a14:sharpenSoften amount="52000"/>
                    </a14:imgEffect>
                    <a14:imgEffect>
                      <a14:brightnessContrast contrast="18000"/>
                    </a14:imgEffect>
                  </a14:imgLayer>
                </a14:imgProps>
              </a:ext>
              <a:ext uri="{28A0092B-C50C-407E-A947-70E740481C1C}">
                <a14:useLocalDpi xmlns:a14="http://schemas.microsoft.com/office/drawing/2010/main" val="0"/>
              </a:ext>
            </a:extLst>
          </a:blip>
          <a:stretch>
            <a:fillRect/>
          </a:stretch>
        </p:blipFill>
        <p:spPr>
          <a:xfrm>
            <a:off x="2362200" y="3270885"/>
            <a:ext cx="3505200" cy="2466691"/>
          </a:xfrm>
          <a:prstGeom prst="rect">
            <a:avLst/>
          </a:prstGeom>
          <a:solidFill>
            <a:schemeClr val="accent1">
              <a:alpha val="97000"/>
            </a:schemeClr>
          </a:solidFill>
          <a:ln w="19050">
            <a:solidFill>
              <a:srgbClr val="002060"/>
            </a:solidFill>
          </a:ln>
        </p:spPr>
      </p:pic>
    </p:spTree>
    <p:extLst>
      <p:ext uri="{BB962C8B-B14F-4D97-AF65-F5344CB8AC3E}">
        <p14:creationId xmlns:p14="http://schemas.microsoft.com/office/powerpoint/2010/main" val="176556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p:cNvSpPr>
          <p:nvPr>
            <p:custDataLst>
              <p:tags r:id="rId1"/>
            </p:custDataLst>
          </p:nvPr>
        </p:nvSpPr>
        <p:spPr bwMode="auto">
          <a:xfrm>
            <a:off x="-17860" y="151805"/>
            <a:ext cx="9215438" cy="660797"/>
          </a:xfrm>
          <a:prstGeom prst="rect">
            <a:avLst/>
          </a:prstGeom>
          <a:gradFill rotWithShape="0">
            <a:gsLst>
              <a:gs pos="0">
                <a:srgbClr val="FFFFFF">
                  <a:alpha val="0"/>
                </a:srgbClr>
              </a:gs>
              <a:gs pos="100000">
                <a:srgbClr val="004080"/>
              </a:gs>
            </a:gsLst>
            <a:lin ang="5400000" scaled="1"/>
          </a:gradFill>
          <a:ln w="25400">
            <a:solidFill>
              <a:schemeClr val="tx1">
                <a:alpha val="0"/>
              </a:schemeClr>
            </a:solidFill>
            <a:round/>
            <a:headEnd/>
            <a:tailEnd/>
          </a:ln>
        </p:spPr>
        <p:txBody>
          <a:bodyPr lIns="0" tIns="0" rIns="0" bIns="0"/>
          <a:lstStyle/>
          <a:p>
            <a:endParaRPr lang="en-US"/>
          </a:p>
        </p:txBody>
      </p:sp>
      <p:sp>
        <p:nvSpPr>
          <p:cNvPr id="10243" name="Rectangle 2"/>
          <p:cNvSpPr>
            <a:spLocks/>
          </p:cNvSpPr>
          <p:nvPr>
            <p:custDataLst>
              <p:tags r:id="rId2"/>
            </p:custDataLst>
          </p:nvPr>
        </p:nvSpPr>
        <p:spPr bwMode="auto">
          <a:xfrm>
            <a:off x="-8930" y="812602"/>
            <a:ext cx="9215438" cy="330398"/>
          </a:xfrm>
          <a:prstGeom prst="rect">
            <a:avLst/>
          </a:prstGeom>
          <a:gradFill rotWithShape="0">
            <a:gsLst>
              <a:gs pos="0">
                <a:srgbClr val="004080"/>
              </a:gs>
              <a:gs pos="100000">
                <a:srgbClr val="FFFFFF">
                  <a:alpha val="0"/>
                </a:srgbClr>
              </a:gs>
            </a:gsLst>
            <a:lin ang="5400000" scaled="1"/>
          </a:gradFill>
          <a:ln w="25400">
            <a:solidFill>
              <a:schemeClr val="tx1">
                <a:alpha val="0"/>
              </a:schemeClr>
            </a:solidFill>
            <a:round/>
            <a:headEnd/>
            <a:tailEnd/>
          </a:ln>
        </p:spPr>
        <p:txBody>
          <a:bodyPr lIns="0" tIns="0" rIns="0" bIns="0"/>
          <a:lstStyle/>
          <a:p>
            <a:endParaRPr lang="en-US"/>
          </a:p>
        </p:txBody>
      </p:sp>
      <p:sp>
        <p:nvSpPr>
          <p:cNvPr id="10244" name="Rectangle 3"/>
          <p:cNvSpPr>
            <a:spLocks/>
          </p:cNvSpPr>
          <p:nvPr>
            <p:custDataLst>
              <p:tags r:id="rId3"/>
            </p:custDataLst>
          </p:nvPr>
        </p:nvSpPr>
        <p:spPr bwMode="auto">
          <a:xfrm>
            <a:off x="-8930" y="-8930"/>
            <a:ext cx="9215438" cy="214313"/>
          </a:xfrm>
          <a:prstGeom prst="rect">
            <a:avLst/>
          </a:prstGeom>
          <a:gradFill rotWithShape="0">
            <a:gsLst>
              <a:gs pos="0">
                <a:srgbClr val="004080"/>
              </a:gs>
              <a:gs pos="100000">
                <a:srgbClr val="FFFFFF">
                  <a:alpha val="0"/>
                </a:srgbClr>
              </a:gs>
            </a:gsLst>
            <a:lin ang="5400000" scaled="1"/>
          </a:gradFill>
          <a:ln w="25400">
            <a:solidFill>
              <a:schemeClr val="tx1">
                <a:alpha val="0"/>
              </a:schemeClr>
            </a:solidFill>
            <a:round/>
            <a:headEnd/>
            <a:tailEnd/>
          </a:ln>
        </p:spPr>
        <p:txBody>
          <a:bodyPr lIns="0" tIns="0" rIns="0" bIns="0"/>
          <a:lstStyle/>
          <a:p>
            <a:endParaRPr lang="en-US"/>
          </a:p>
        </p:txBody>
      </p:sp>
      <p:sp>
        <p:nvSpPr>
          <p:cNvPr id="6150" name="Rectangle 5"/>
          <p:cNvSpPr>
            <a:spLocks noGrp="1" noChangeArrowheads="1"/>
          </p:cNvSpPr>
          <p:nvPr>
            <p:ph type="body" idx="1"/>
            <p:custDataLst>
              <p:tags r:id="rId4"/>
            </p:custDataLst>
          </p:nvPr>
        </p:nvSpPr>
        <p:spPr>
          <a:xfrm>
            <a:off x="228600" y="1066801"/>
            <a:ext cx="8915400" cy="5410200"/>
          </a:xfrm>
        </p:spPr>
        <p:txBody>
          <a:bodyPr lIns="64291" tIns="32146" rIns="64291" bIns="32146"/>
          <a:lstStyle/>
          <a:p>
            <a:pPr marL="205376" indent="-17859">
              <a:spcBef>
                <a:spcPts val="0"/>
              </a:spcBef>
              <a:buNone/>
              <a:defRPr/>
            </a:pPr>
            <a:r>
              <a:rPr lang="en-US" sz="2800" b="1" dirty="0">
                <a:sym typeface="Arial" charset="0"/>
              </a:rPr>
              <a:t>Health literacy is huge for our folks</a:t>
            </a:r>
            <a:endParaRPr lang="en-US" sz="2800" dirty="0">
              <a:sym typeface="Arial" charset="0"/>
            </a:endParaRPr>
          </a:p>
          <a:p>
            <a:pPr>
              <a:spcBef>
                <a:spcPts val="0"/>
              </a:spcBef>
              <a:buNone/>
              <a:defRPr/>
            </a:pPr>
            <a:endParaRPr lang="en-US" sz="2200" dirty="0">
              <a:sym typeface="Arial" charset="0"/>
            </a:endParaRPr>
          </a:p>
          <a:p>
            <a:pPr>
              <a:spcBef>
                <a:spcPts val="0"/>
              </a:spcBef>
              <a:buNone/>
              <a:defRPr/>
            </a:pPr>
            <a:r>
              <a:rPr lang="en-US" sz="2200" b="1" dirty="0">
                <a:sym typeface="Arial" charset="0"/>
              </a:rPr>
              <a:t>1.  Low literacy is linked to poor health outcomes: </a:t>
            </a:r>
          </a:p>
          <a:p>
            <a:pPr>
              <a:spcBef>
                <a:spcPts val="0"/>
              </a:spcBef>
              <a:buNone/>
              <a:defRPr/>
            </a:pPr>
            <a:r>
              <a:rPr lang="en-US" sz="2200" dirty="0">
                <a:sym typeface="Arial" charset="0"/>
              </a:rPr>
              <a:t>				higher hospitalization rates</a:t>
            </a:r>
          </a:p>
          <a:p>
            <a:pPr>
              <a:spcBef>
                <a:spcPts val="0"/>
              </a:spcBef>
              <a:buNone/>
              <a:defRPr/>
            </a:pPr>
            <a:r>
              <a:rPr lang="en-US" sz="2200" dirty="0">
                <a:sym typeface="Arial" charset="0"/>
              </a:rPr>
              <a:t>				higher use of Emergency Rooms</a:t>
            </a:r>
          </a:p>
          <a:p>
            <a:pPr>
              <a:spcBef>
                <a:spcPts val="0"/>
              </a:spcBef>
              <a:buNone/>
              <a:defRPr/>
            </a:pPr>
            <a:r>
              <a:rPr lang="en-US" sz="2200" dirty="0">
                <a:sym typeface="Arial" charset="0"/>
              </a:rPr>
              <a:t>				less frequent use of preventive services.</a:t>
            </a:r>
          </a:p>
          <a:p>
            <a:pPr>
              <a:spcBef>
                <a:spcPts val="0"/>
              </a:spcBef>
              <a:buNone/>
              <a:defRPr/>
            </a:pPr>
            <a:endParaRPr lang="en-US" sz="2200" dirty="0">
              <a:sym typeface="Arial" charset="0"/>
            </a:endParaRPr>
          </a:p>
          <a:p>
            <a:pPr>
              <a:spcBef>
                <a:spcPts val="0"/>
              </a:spcBef>
              <a:buNone/>
              <a:defRPr/>
            </a:pPr>
            <a:endParaRPr lang="en-US" sz="2200" dirty="0">
              <a:sym typeface="Arial" charset="0"/>
            </a:endParaRPr>
          </a:p>
          <a:p>
            <a:pPr>
              <a:spcBef>
                <a:spcPts val="0"/>
              </a:spcBef>
              <a:buNone/>
              <a:defRPr/>
            </a:pPr>
            <a:r>
              <a:rPr lang="en-US" sz="2200" b="1" dirty="0">
                <a:sym typeface="Arial" charset="0"/>
              </a:rPr>
              <a:t>2.  Re-entry populations more vulnerable because, they are: </a:t>
            </a:r>
          </a:p>
          <a:p>
            <a:pPr>
              <a:spcBef>
                <a:spcPts val="0"/>
              </a:spcBef>
              <a:buNone/>
              <a:defRPr/>
            </a:pPr>
            <a:r>
              <a:rPr lang="en-US" sz="2200" dirty="0">
                <a:sym typeface="Arial" charset="0"/>
              </a:rPr>
              <a:t>				new to the health care system, lack access </a:t>
            </a:r>
          </a:p>
          <a:p>
            <a:pPr>
              <a:spcBef>
                <a:spcPts val="0"/>
              </a:spcBef>
              <a:buNone/>
              <a:defRPr/>
            </a:pPr>
            <a:r>
              <a:rPr lang="en-US" sz="2200" dirty="0">
                <a:sym typeface="Arial" charset="0"/>
              </a:rPr>
              <a:t>				high levels of functional illiteracy</a:t>
            </a:r>
          </a:p>
          <a:p>
            <a:pPr>
              <a:spcBef>
                <a:spcPts val="0"/>
              </a:spcBef>
              <a:buNone/>
              <a:defRPr/>
            </a:pPr>
            <a:r>
              <a:rPr lang="en-US" sz="2200" dirty="0">
                <a:sym typeface="Arial" charset="0"/>
              </a:rPr>
              <a:t>				high stigma, low income, marginalized conditions</a:t>
            </a:r>
          </a:p>
          <a:p>
            <a:pPr>
              <a:spcBef>
                <a:spcPts val="0"/>
              </a:spcBef>
              <a:buNone/>
              <a:defRPr/>
            </a:pPr>
            <a:r>
              <a:rPr lang="en-US" sz="2200" dirty="0">
                <a:sym typeface="Arial" charset="0"/>
              </a:rPr>
              <a:t>				compromised health status, behavioral health issues</a:t>
            </a:r>
          </a:p>
          <a:p>
            <a:pPr>
              <a:spcBef>
                <a:spcPts val="0"/>
              </a:spcBef>
              <a:buNone/>
              <a:defRPr/>
            </a:pPr>
            <a:r>
              <a:rPr lang="en-US" sz="2200" dirty="0">
                <a:sym typeface="Arial" charset="0"/>
              </a:rPr>
              <a:t>				  </a:t>
            </a:r>
          </a:p>
          <a:p>
            <a:pPr marL="534646">
              <a:spcBef>
                <a:spcPts val="0"/>
              </a:spcBef>
              <a:buNone/>
              <a:defRPr/>
            </a:pPr>
            <a:endParaRPr lang="en-US" sz="2000" dirty="0">
              <a:sym typeface="Arial" charset="0"/>
            </a:endParaRPr>
          </a:p>
        </p:txBody>
      </p:sp>
      <p:sp>
        <p:nvSpPr>
          <p:cNvPr id="8" name="Right Arrow 7"/>
          <p:cNvSpPr/>
          <p:nvPr>
            <p:custDataLst>
              <p:tags r:id="rId5"/>
            </p:custDataLst>
          </p:nvPr>
        </p:nvSpPr>
        <p:spPr bwMode="auto">
          <a:xfrm>
            <a:off x="1524000" y="2322909"/>
            <a:ext cx="687586" cy="267891"/>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
        <p:nvSpPr>
          <p:cNvPr id="9" name="Right Arrow 8"/>
          <p:cNvSpPr/>
          <p:nvPr>
            <p:custDataLst>
              <p:tags r:id="rId6"/>
            </p:custDataLst>
          </p:nvPr>
        </p:nvSpPr>
        <p:spPr bwMode="auto">
          <a:xfrm>
            <a:off x="1524000" y="2932509"/>
            <a:ext cx="687586" cy="267891"/>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
        <p:nvSpPr>
          <p:cNvPr id="10" name="Right Arrow 9"/>
          <p:cNvSpPr/>
          <p:nvPr>
            <p:custDataLst>
              <p:tags r:id="rId7"/>
            </p:custDataLst>
          </p:nvPr>
        </p:nvSpPr>
        <p:spPr bwMode="auto">
          <a:xfrm>
            <a:off x="1524000" y="4357687"/>
            <a:ext cx="687586" cy="214313"/>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
        <p:nvSpPr>
          <p:cNvPr id="11" name="Right Arrow 10"/>
          <p:cNvSpPr/>
          <p:nvPr>
            <p:custDataLst>
              <p:tags r:id="rId8"/>
            </p:custDataLst>
          </p:nvPr>
        </p:nvSpPr>
        <p:spPr bwMode="auto">
          <a:xfrm>
            <a:off x="1522214" y="5257800"/>
            <a:ext cx="687586" cy="214313"/>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
        <p:nvSpPr>
          <p:cNvPr id="13" name="Right Arrow 12"/>
          <p:cNvSpPr/>
          <p:nvPr>
            <p:custDataLst>
              <p:tags r:id="rId9"/>
            </p:custDataLst>
          </p:nvPr>
        </p:nvSpPr>
        <p:spPr bwMode="auto">
          <a:xfrm>
            <a:off x="1524000" y="4662487"/>
            <a:ext cx="687586" cy="214313"/>
          </a:xfrm>
          <a:prstGeom prst="rightArrow">
            <a:avLst/>
          </a:prstGeom>
          <a:solidFill>
            <a:schemeClr val="tx2">
              <a:lumMod val="40000"/>
              <a:lumOff val="60000"/>
            </a:schemeClr>
          </a:solidFill>
          <a:ln w="25400" cap="flat" cmpd="sng" algn="ctr">
            <a:solidFill>
              <a:schemeClr val="tx1"/>
            </a:solidFill>
            <a:prstDash val="solid"/>
            <a:round/>
            <a:headEnd type="none" w="med" len="med"/>
            <a:tailEnd type="none" w="med" len="med"/>
          </a:ln>
          <a:effectLst/>
        </p:spPr>
        <p:txBody>
          <a:bodyPr lIns="64291" tIns="32146" rIns="64291" bIns="32146"/>
          <a:lstStyle/>
          <a:p>
            <a:pPr>
              <a:defRPr/>
            </a:pPr>
            <a:endParaRPr lang="en-US"/>
          </a:p>
        </p:txBody>
      </p:sp>
      <p:sp>
        <p:nvSpPr>
          <p:cNvPr id="15" name="Right Arrow 14"/>
          <p:cNvSpPr/>
          <p:nvPr>
            <p:custDataLst>
              <p:tags r:id="rId10"/>
            </p:custDataLst>
          </p:nvPr>
        </p:nvSpPr>
        <p:spPr bwMode="auto">
          <a:xfrm>
            <a:off x="1524000" y="4953000"/>
            <a:ext cx="696516" cy="228600"/>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
        <p:nvSpPr>
          <p:cNvPr id="17" name="Right Arrow 16"/>
          <p:cNvSpPr/>
          <p:nvPr>
            <p:custDataLst>
              <p:tags r:id="rId11"/>
            </p:custDataLst>
          </p:nvPr>
        </p:nvSpPr>
        <p:spPr bwMode="auto">
          <a:xfrm>
            <a:off x="1524000" y="2627709"/>
            <a:ext cx="687586" cy="267891"/>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Tree>
    <p:extLst>
      <p:ext uri="{BB962C8B-B14F-4D97-AF65-F5344CB8AC3E}">
        <p14:creationId xmlns:p14="http://schemas.microsoft.com/office/powerpoint/2010/main" val="22546870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76200"/>
            <a:ext cx="9144000" cy="7620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custDataLst>
              <p:tags r:id="rId2"/>
            </p:custDataLst>
          </p:nvPr>
        </p:nvSpPr>
        <p:spPr>
          <a:xfrm>
            <a:off x="457200" y="152400"/>
            <a:ext cx="8229600" cy="715962"/>
          </a:xfrm>
        </p:spPr>
        <p:txBody>
          <a:bodyPr>
            <a:normAutofit/>
          </a:bodyPr>
          <a:lstStyle/>
          <a:p>
            <a:r>
              <a:rPr lang="en-US" sz="3200" b="1" dirty="0">
                <a:solidFill>
                  <a:srgbClr val="006892"/>
                </a:solidFill>
                <a:latin typeface="Arial" pitchFamily="34" charset="0"/>
                <a:cs typeface="Arial" pitchFamily="34" charset="0"/>
              </a:rPr>
              <a:t>What Can We Do?</a:t>
            </a:r>
          </a:p>
        </p:txBody>
      </p:sp>
      <p:sp>
        <p:nvSpPr>
          <p:cNvPr id="3" name="Content Placeholder 2"/>
          <p:cNvSpPr>
            <a:spLocks noGrp="1"/>
          </p:cNvSpPr>
          <p:nvPr>
            <p:ph idx="1"/>
            <p:custDataLst>
              <p:tags r:id="rId3"/>
            </p:custDataLst>
          </p:nvPr>
        </p:nvSpPr>
        <p:spPr>
          <a:xfrm>
            <a:off x="762000" y="1341437"/>
            <a:ext cx="7620000" cy="4525963"/>
          </a:xfrm>
        </p:spPr>
        <p:txBody>
          <a:bodyPr>
            <a:noAutofit/>
          </a:bodyPr>
          <a:lstStyle/>
          <a:p>
            <a:pPr marL="457200" lvl="1" indent="0">
              <a:spcBef>
                <a:spcPts val="1200"/>
              </a:spcBef>
              <a:buClr>
                <a:srgbClr val="BE854C"/>
              </a:buClr>
              <a:buSzPct val="65000"/>
              <a:buNone/>
            </a:pPr>
            <a:endParaRPr lang="en-US" sz="100" dirty="0"/>
          </a:p>
          <a:p>
            <a:pPr>
              <a:buClr>
                <a:srgbClr val="BE854C"/>
              </a:buClr>
              <a:buSzPct val="65000"/>
            </a:pPr>
            <a:r>
              <a:rPr lang="en-US" sz="2000" dirty="0"/>
              <a:t>Don't go it alone!</a:t>
            </a:r>
          </a:p>
          <a:p>
            <a:pPr>
              <a:buClr>
                <a:srgbClr val="BE854C"/>
              </a:buClr>
              <a:buSzPct val="65000"/>
            </a:pPr>
            <a:r>
              <a:rPr lang="en-US" sz="2000" dirty="0"/>
              <a:t>Don’t re-invent the wheel…</a:t>
            </a:r>
          </a:p>
          <a:p>
            <a:pPr>
              <a:buClr>
                <a:srgbClr val="BE854C"/>
              </a:buClr>
              <a:buSzPct val="65000"/>
            </a:pPr>
            <a:r>
              <a:rPr lang="en-US" sz="2000" dirty="0"/>
              <a:t>Use some of resources that make sense…</a:t>
            </a:r>
          </a:p>
          <a:p>
            <a:pPr>
              <a:buClr>
                <a:srgbClr val="BE854C"/>
              </a:buClr>
              <a:buSzPct val="65000"/>
            </a:pPr>
            <a:r>
              <a:rPr lang="en-US" sz="2000" dirty="0"/>
              <a:t>Tap into any efforts you can through collaboration</a:t>
            </a:r>
          </a:p>
          <a:p>
            <a:pPr>
              <a:buClr>
                <a:srgbClr val="BE854C"/>
              </a:buClr>
              <a:buSzPct val="65000"/>
            </a:pPr>
            <a:r>
              <a:rPr lang="en-US" sz="2000" dirty="0"/>
              <a:t>Focus on helping them to be able to use their coverage</a:t>
            </a:r>
          </a:p>
          <a:p>
            <a:pPr marL="0" lvl="0" indent="0">
              <a:spcBef>
                <a:spcPts val="0"/>
              </a:spcBef>
              <a:buClr>
                <a:srgbClr val="BE854C"/>
              </a:buClr>
              <a:buSzPct val="65000"/>
              <a:buNone/>
            </a:pPr>
            <a:r>
              <a:rPr lang="en-US" sz="2400" dirty="0"/>
              <a:t>	</a:t>
            </a:r>
            <a:r>
              <a:rPr lang="en-US" sz="1800" dirty="0"/>
              <a:t>Simple education tools</a:t>
            </a:r>
          </a:p>
          <a:p>
            <a:pPr marL="0" lvl="0" indent="0">
              <a:spcBef>
                <a:spcPts val="0"/>
              </a:spcBef>
              <a:buClr>
                <a:srgbClr val="BE854C"/>
              </a:buClr>
              <a:buSzPct val="65000"/>
              <a:buNone/>
            </a:pPr>
            <a:r>
              <a:rPr lang="en-US" sz="1800" dirty="0"/>
              <a:t>	Assistors and navigators </a:t>
            </a:r>
          </a:p>
          <a:p>
            <a:pPr marL="0" lvl="0" indent="0">
              <a:buClr>
                <a:srgbClr val="BE854C"/>
              </a:buClr>
              <a:buSzPct val="65000"/>
              <a:buNone/>
            </a:pPr>
            <a:endParaRPr lang="en-US" sz="1800" dirty="0"/>
          </a:p>
          <a:p>
            <a:pPr marL="0" lvl="0" indent="0">
              <a:buClr>
                <a:srgbClr val="BE854C"/>
              </a:buClr>
              <a:buSzPct val="65000"/>
              <a:buNone/>
            </a:pPr>
            <a:endParaRPr lang="en-US" sz="1800" dirty="0"/>
          </a:p>
          <a:p>
            <a:pPr marL="0" lvl="0" indent="0">
              <a:buClr>
                <a:srgbClr val="BE854C"/>
              </a:buClr>
              <a:buSzPct val="65000"/>
              <a:buNone/>
            </a:pPr>
            <a:r>
              <a:rPr lang="en-US" sz="1800" b="1" dirty="0"/>
              <a:t>    Washington State Health Benefit Exchange: Know Your Plan webpage:</a:t>
            </a:r>
          </a:p>
          <a:p>
            <a:pPr marL="0" lvl="0" indent="0">
              <a:buClr>
                <a:srgbClr val="BE854C"/>
              </a:buClr>
              <a:buSzPct val="65000"/>
              <a:buNone/>
            </a:pPr>
            <a:r>
              <a:rPr lang="en-US" sz="1800" dirty="0"/>
              <a:t>   </a:t>
            </a:r>
            <a:r>
              <a:rPr lang="en-US" sz="1800" dirty="0">
                <a:hlinkClick r:id="rId11"/>
              </a:rPr>
              <a:t> http://www.wahbexchange.org/current-customers/know-your-plan/</a:t>
            </a:r>
            <a:endParaRPr lang="en-US" sz="1800" dirty="0"/>
          </a:p>
        </p:txBody>
      </p:sp>
      <p:sp>
        <p:nvSpPr>
          <p:cNvPr id="8" name="Date Placeholder 7"/>
          <p:cNvSpPr>
            <a:spLocks noGrp="1"/>
          </p:cNvSpPr>
          <p:nvPr>
            <p:ph type="dt" sz="half" idx="10"/>
            <p:custDataLst>
              <p:tags r:id="rId4"/>
            </p:custDataLst>
          </p:nvPr>
        </p:nvSpPr>
        <p:spPr>
          <a:xfrm>
            <a:off x="457200" y="6356350"/>
            <a:ext cx="2133600" cy="365125"/>
          </a:xfrm>
        </p:spPr>
        <p:txBody>
          <a:bodyPr/>
          <a:lstStyle/>
          <a:p>
            <a:r>
              <a:rPr lang="en-US">
                <a:solidFill>
                  <a:schemeClr val="bg1"/>
                </a:solidFill>
                <a:latin typeface="Arial" pitchFamily="34" charset="0"/>
                <a:cs typeface="Arial" pitchFamily="34" charset="0"/>
              </a:rPr>
              <a:t>(Miller, 2015)</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custDataLst>
              <p:tags r:id="rId5"/>
            </p:custDataLst>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12</a:t>
            </a:fld>
            <a:endParaRPr lang="en-US" dirty="0">
              <a:solidFill>
                <a:schemeClr val="bg1"/>
              </a:solidFill>
              <a:latin typeface="Arial" pitchFamily="34" charset="0"/>
              <a:cs typeface="Arial" pitchFamily="34" charset="0"/>
            </a:endParaRPr>
          </a:p>
        </p:txBody>
      </p:sp>
      <p:sp>
        <p:nvSpPr>
          <p:cNvPr id="12" name="Rectangle 11"/>
          <p:cNvSpPr/>
          <p:nvPr>
            <p:custDataLst>
              <p:tags r:id="rId6"/>
            </p:custDataLst>
          </p:nvPr>
        </p:nvSpPr>
        <p:spPr>
          <a:xfrm>
            <a:off x="0" y="0"/>
            <a:ext cx="9144000" cy="762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7"/>
            </p:custDataLst>
          </p:nvPr>
        </p:nvSpPr>
        <p:spPr>
          <a:xfrm>
            <a:off x="0" y="8382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235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custDataLst>
              <p:tags r:id="rId1"/>
            </p:custDataLst>
          </p:nvPr>
        </p:nvSpPr>
        <p:spPr>
          <a:xfrm>
            <a:off x="381000" y="152400"/>
            <a:ext cx="7772400" cy="1295400"/>
          </a:xfrm>
        </p:spPr>
        <p:txBody>
          <a:bodyPr>
            <a:noAutofit/>
          </a:bodyPr>
          <a:lstStyle/>
          <a:p>
            <a:pPr eaLnBrk="1" hangingPunct="1">
              <a:spcAft>
                <a:spcPts val="600"/>
              </a:spcAft>
              <a:defRPr/>
            </a:pPr>
            <a:r>
              <a:rPr lang="en-US" sz="3200" b="1" dirty="0">
                <a:solidFill>
                  <a:schemeClr val="tx1"/>
                </a:solidFill>
              </a:rPr>
              <a:t>Learning Styles </a:t>
            </a:r>
            <a:br>
              <a:rPr lang="en-US" sz="2800" dirty="0">
                <a:solidFill>
                  <a:schemeClr val="bg2">
                    <a:lumMod val="50000"/>
                  </a:schemeClr>
                </a:solidFill>
              </a:rPr>
            </a:br>
            <a:r>
              <a:rPr lang="en-US" sz="2400" dirty="0">
                <a:solidFill>
                  <a:schemeClr val="accent1"/>
                </a:solidFill>
              </a:rPr>
              <a:t>People learn new information in different ways…. </a:t>
            </a:r>
            <a:br>
              <a:rPr lang="en-US" sz="2400" dirty="0">
                <a:solidFill>
                  <a:schemeClr val="accent1"/>
                </a:solidFill>
              </a:rPr>
            </a:br>
            <a:r>
              <a:rPr lang="en-US" sz="2400" dirty="0">
                <a:solidFill>
                  <a:schemeClr val="accent1"/>
                </a:solidFill>
              </a:rPr>
              <a:t>Using more than one way is always best</a:t>
            </a:r>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948123382"/>
              </p:ext>
            </p:extLst>
          </p:nvPr>
        </p:nvGraphicFramePr>
        <p:xfrm>
          <a:off x="381000" y="1828798"/>
          <a:ext cx="8534400" cy="458724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838202">
                <a:tc>
                  <a:txBody>
                    <a:bodyPr/>
                    <a:lstStyle/>
                    <a:p>
                      <a:r>
                        <a:rPr lang="en-US" sz="2000" dirty="0">
                          <a:solidFill>
                            <a:srgbClr val="002060"/>
                          </a:solidFill>
                        </a:rPr>
                        <a:t>Look at it *</a:t>
                      </a:r>
                    </a:p>
                  </a:txBody>
                  <a:tcPr marL="81280" marR="81280">
                    <a:solidFill>
                      <a:schemeClr val="bg2">
                        <a:lumMod val="75000"/>
                      </a:schemeClr>
                    </a:solidFill>
                  </a:tcPr>
                </a:tc>
                <a:tc>
                  <a:txBody>
                    <a:bodyPr/>
                    <a:lstStyle/>
                    <a:p>
                      <a:r>
                        <a:rPr lang="en-US" sz="2000" dirty="0">
                          <a:solidFill>
                            <a:srgbClr val="002060"/>
                          </a:solidFill>
                        </a:rPr>
                        <a:t>Palm cards, posters, infographics, signs, visuals, websites.</a:t>
                      </a:r>
                      <a:r>
                        <a:rPr lang="en-US" sz="2000" baseline="0" dirty="0">
                          <a:solidFill>
                            <a:srgbClr val="002060"/>
                          </a:solidFill>
                        </a:rPr>
                        <a:t> </a:t>
                      </a:r>
                      <a:endParaRPr lang="en-US" sz="2000" dirty="0">
                        <a:solidFill>
                          <a:srgbClr val="002060"/>
                        </a:solidFill>
                      </a:endParaRPr>
                    </a:p>
                  </a:txBody>
                  <a:tcPr marL="81280" marR="81280">
                    <a:solidFill>
                      <a:schemeClr val="bg2">
                        <a:lumMod val="75000"/>
                      </a:schemeClr>
                    </a:solidFill>
                  </a:tcPr>
                </a:tc>
                <a:extLst>
                  <a:ext uri="{0D108BD9-81ED-4DB2-BD59-A6C34878D82A}">
                    <a16:rowId xmlns:a16="http://schemas.microsoft.com/office/drawing/2014/main" val="10000"/>
                  </a:ext>
                </a:extLst>
              </a:tr>
              <a:tr h="822962">
                <a:tc>
                  <a:txBody>
                    <a:bodyPr/>
                    <a:lstStyle/>
                    <a:p>
                      <a:r>
                        <a:rPr lang="en-US" sz="2000" b="1" dirty="0">
                          <a:solidFill>
                            <a:srgbClr val="002060"/>
                          </a:solidFill>
                        </a:rPr>
                        <a:t>Talking o</a:t>
                      </a:r>
                      <a:r>
                        <a:rPr lang="en-US" sz="2000" b="1" kern="1200" dirty="0">
                          <a:solidFill>
                            <a:schemeClr val="dk1"/>
                          </a:solidFill>
                          <a:latin typeface="+mn-lt"/>
                          <a:ea typeface="+mn-ea"/>
                          <a:cs typeface="+mn-cs"/>
                        </a:rPr>
                        <a:t>ne</a:t>
                      </a:r>
                      <a:r>
                        <a:rPr lang="en-US" sz="2000" b="1" kern="1200" baseline="0" dirty="0">
                          <a:solidFill>
                            <a:schemeClr val="dk1"/>
                          </a:solidFill>
                          <a:latin typeface="+mn-lt"/>
                          <a:ea typeface="+mn-ea"/>
                          <a:cs typeface="+mn-cs"/>
                        </a:rPr>
                        <a:t>-to- </a:t>
                      </a:r>
                      <a:r>
                        <a:rPr lang="en-US" sz="2000" b="1" kern="1200" dirty="0">
                          <a:solidFill>
                            <a:schemeClr val="dk1"/>
                          </a:solidFill>
                          <a:latin typeface="+mn-lt"/>
                          <a:ea typeface="+mn-ea"/>
                          <a:cs typeface="+mn-cs"/>
                        </a:rPr>
                        <a:t>one</a:t>
                      </a:r>
                      <a:endParaRPr lang="en-US" sz="2000" b="1" dirty="0">
                        <a:solidFill>
                          <a:srgbClr val="002060"/>
                        </a:solidFill>
                      </a:endParaRPr>
                    </a:p>
                  </a:txBody>
                  <a:tcPr marL="81280" marR="81280"/>
                </a:tc>
                <a:tc>
                  <a:txBody>
                    <a:bodyPr/>
                    <a:lstStyle/>
                    <a:p>
                      <a:r>
                        <a:rPr lang="en-US" sz="2000" b="1" kern="1200" dirty="0">
                          <a:solidFill>
                            <a:schemeClr val="dk1"/>
                          </a:solidFill>
                          <a:latin typeface="+mn-lt"/>
                          <a:ea typeface="+mn-ea"/>
                          <a:cs typeface="+mn-cs"/>
                        </a:rPr>
                        <a:t>Likes an explanation from another</a:t>
                      </a:r>
                      <a:r>
                        <a:rPr lang="en-US" sz="2000" b="1" kern="1200" baseline="0" dirty="0">
                          <a:solidFill>
                            <a:schemeClr val="dk1"/>
                          </a:solidFill>
                          <a:latin typeface="+mn-lt"/>
                          <a:ea typeface="+mn-ea"/>
                          <a:cs typeface="+mn-cs"/>
                        </a:rPr>
                        <a:t> person, a chance to ask clarifying questions.</a:t>
                      </a:r>
                      <a:endParaRPr lang="en-US" sz="2000" b="1" dirty="0">
                        <a:solidFill>
                          <a:srgbClr val="002060"/>
                        </a:solidFill>
                      </a:endParaRPr>
                    </a:p>
                  </a:txBody>
                  <a:tcPr marL="81280" marR="81280"/>
                </a:tc>
                <a:extLst>
                  <a:ext uri="{0D108BD9-81ED-4DB2-BD59-A6C34878D82A}">
                    <a16:rowId xmlns:a16="http://schemas.microsoft.com/office/drawing/2014/main" val="10001"/>
                  </a:ext>
                </a:extLst>
              </a:tr>
              <a:tr h="689635">
                <a:tc>
                  <a:txBody>
                    <a:bodyPr/>
                    <a:lstStyle/>
                    <a:p>
                      <a:r>
                        <a:rPr lang="en-US" sz="2000" b="1" dirty="0">
                          <a:solidFill>
                            <a:srgbClr val="002060"/>
                          </a:solidFill>
                        </a:rPr>
                        <a:t>Read it</a:t>
                      </a:r>
                    </a:p>
                  </a:txBody>
                  <a:tcPr marL="81280" marR="81280">
                    <a:solidFill>
                      <a:srgbClr val="A6CEDA"/>
                    </a:solidFill>
                  </a:tcPr>
                </a:tc>
                <a:tc>
                  <a:txBody>
                    <a:bodyPr/>
                    <a:lstStyle/>
                    <a:p>
                      <a:r>
                        <a:rPr lang="en-US" sz="2000" b="1" kern="1200" dirty="0">
                          <a:solidFill>
                            <a:schemeClr val="dk1"/>
                          </a:solidFill>
                          <a:latin typeface="+mn-lt"/>
                          <a:ea typeface="+mn-ea"/>
                          <a:cs typeface="+mn-cs"/>
                        </a:rPr>
                        <a:t>May be th</a:t>
                      </a:r>
                      <a:r>
                        <a:rPr lang="en-US" sz="2000" b="1" kern="1200" baseline="0" dirty="0">
                          <a:solidFill>
                            <a:schemeClr val="dk1"/>
                          </a:solidFill>
                          <a:latin typeface="+mn-lt"/>
                          <a:ea typeface="+mn-ea"/>
                          <a:cs typeface="+mn-cs"/>
                        </a:rPr>
                        <a:t>e biggest challenge for RSAT clients, but short handouts  can mirror that was covered face to face</a:t>
                      </a:r>
                      <a:r>
                        <a:rPr lang="en-US" sz="2000" b="1" kern="1200" dirty="0">
                          <a:solidFill>
                            <a:schemeClr val="dk1"/>
                          </a:solidFill>
                          <a:latin typeface="+mn-lt"/>
                          <a:ea typeface="+mn-ea"/>
                          <a:cs typeface="+mn-cs"/>
                        </a:rPr>
                        <a:t>.</a:t>
                      </a:r>
                      <a:endParaRPr lang="en-US" sz="2000" b="1" dirty="0">
                        <a:solidFill>
                          <a:srgbClr val="002060"/>
                        </a:solidFill>
                      </a:endParaRPr>
                    </a:p>
                  </a:txBody>
                  <a:tcPr marL="81280" marR="81280">
                    <a:solidFill>
                      <a:srgbClr val="A6CEDA"/>
                    </a:solidFill>
                  </a:tcPr>
                </a:tc>
                <a:extLst>
                  <a:ext uri="{0D108BD9-81ED-4DB2-BD59-A6C34878D82A}">
                    <a16:rowId xmlns:a16="http://schemas.microsoft.com/office/drawing/2014/main" val="10002"/>
                  </a:ext>
                </a:extLst>
              </a:tr>
              <a:tr h="609598">
                <a:tc>
                  <a:txBody>
                    <a:bodyPr/>
                    <a:lstStyle/>
                    <a:p>
                      <a:r>
                        <a:rPr lang="en-US" sz="2000" b="1" dirty="0">
                          <a:solidFill>
                            <a:srgbClr val="002060"/>
                          </a:solidFill>
                        </a:rPr>
                        <a:t>Discuss in small group **</a:t>
                      </a:r>
                    </a:p>
                  </a:txBody>
                  <a:tcPr marL="81280" marR="81280"/>
                </a:tc>
                <a:tc>
                  <a:txBody>
                    <a:bodyPr/>
                    <a:lstStyle/>
                    <a:p>
                      <a:pPr marL="0" algn="l" defTabSz="914400" rtl="0" eaLnBrk="1" latinLnBrk="0" hangingPunct="1"/>
                      <a:r>
                        <a:rPr lang="en-US" sz="2000" b="1" kern="1200" dirty="0">
                          <a:solidFill>
                            <a:schemeClr val="dk1"/>
                          </a:solidFill>
                          <a:latin typeface="+mn-lt"/>
                          <a:ea typeface="+mn-ea"/>
                          <a:cs typeface="+mn-cs"/>
                        </a:rPr>
                        <a:t>RSAT clients may be used to learning through small groups.</a:t>
                      </a:r>
                    </a:p>
                  </a:txBody>
                  <a:tcPr marL="81280" marR="81280">
                    <a:lnB w="12700" cmpd="sng">
                      <a:noFill/>
                    </a:lnB>
                  </a:tcPr>
                </a:tc>
                <a:extLst>
                  <a:ext uri="{0D108BD9-81ED-4DB2-BD59-A6C34878D82A}">
                    <a16:rowId xmlns:a16="http://schemas.microsoft.com/office/drawing/2014/main" val="10003"/>
                  </a:ext>
                </a:extLst>
              </a:tr>
              <a:tr h="822958">
                <a:tc>
                  <a:txBody>
                    <a:bodyPr/>
                    <a:lstStyle/>
                    <a:p>
                      <a:pPr marL="0" algn="l" defTabSz="914400" rtl="0" eaLnBrk="1" latinLnBrk="0" hangingPunct="1"/>
                      <a:r>
                        <a:rPr lang="en-US" sz="2000" b="1" kern="1200" dirty="0">
                          <a:solidFill>
                            <a:srgbClr val="002060"/>
                          </a:solidFill>
                          <a:latin typeface="+mn-lt"/>
                          <a:ea typeface="+mn-ea"/>
                          <a:cs typeface="+mn-cs"/>
                        </a:rPr>
                        <a:t>Hear it</a:t>
                      </a:r>
                    </a:p>
                  </a:txBody>
                  <a:tcPr marL="81280" marR="81280">
                    <a:lnR w="12700" cmpd="sng">
                      <a:noFill/>
                    </a:lnR>
                    <a:solidFill>
                      <a:srgbClr val="A6CEDA"/>
                    </a:solidFill>
                  </a:tcPr>
                </a:tc>
                <a:tc>
                  <a:txBody>
                    <a:bodyPr/>
                    <a:lstStyle/>
                    <a:p>
                      <a:pPr marL="0" algn="l" defTabSz="914400" rtl="0" eaLnBrk="1" latinLnBrk="0" hangingPunct="1"/>
                      <a:r>
                        <a:rPr lang="en-US" sz="2000" b="1" kern="1200" dirty="0">
                          <a:solidFill>
                            <a:schemeClr val="tx1"/>
                          </a:solidFill>
                          <a:latin typeface="+mn-lt"/>
                          <a:ea typeface="+mn-ea"/>
                          <a:cs typeface="+mn-cs"/>
                        </a:rPr>
                        <a:t>The patient, or the patient’s family, states that talking and asking questions is a preferred style of learning.</a:t>
                      </a:r>
                    </a:p>
                  </a:txBody>
                  <a:tcPr marL="81280" marR="812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6CEDA"/>
                    </a:solidFill>
                  </a:tcPr>
                </a:tc>
                <a:extLst>
                  <a:ext uri="{0D108BD9-81ED-4DB2-BD59-A6C34878D82A}">
                    <a16:rowId xmlns:a16="http://schemas.microsoft.com/office/drawing/2014/main" val="10004"/>
                  </a:ext>
                </a:extLst>
              </a:tr>
              <a:tr h="689635">
                <a:tc>
                  <a:txBody>
                    <a:bodyPr/>
                    <a:lstStyle/>
                    <a:p>
                      <a:r>
                        <a:rPr lang="en-US" sz="2000" b="1" dirty="0">
                          <a:solidFill>
                            <a:srgbClr val="002060"/>
                          </a:solidFill>
                        </a:rPr>
                        <a:t>Video***</a:t>
                      </a:r>
                    </a:p>
                  </a:txBody>
                  <a:tcPr marL="81280" marR="81280"/>
                </a:tc>
                <a:tc>
                  <a:txBody>
                    <a:bodyPr/>
                    <a:lstStyle/>
                    <a:p>
                      <a:r>
                        <a:rPr lang="en-US" sz="2000" b="1" kern="1200" dirty="0">
                          <a:solidFill>
                            <a:schemeClr val="dk1"/>
                          </a:solidFill>
                          <a:latin typeface="+mn-lt"/>
                          <a:ea typeface="+mn-ea"/>
                          <a:cs typeface="+mn-cs"/>
                        </a:rPr>
                        <a:t>Media (kiosk, videos, films, animation) always</a:t>
                      </a:r>
                      <a:r>
                        <a:rPr lang="en-US" sz="2000" b="1" kern="1200" baseline="0" dirty="0">
                          <a:solidFill>
                            <a:schemeClr val="dk1"/>
                          </a:solidFill>
                          <a:latin typeface="+mn-lt"/>
                          <a:ea typeface="+mn-ea"/>
                          <a:cs typeface="+mn-cs"/>
                        </a:rPr>
                        <a:t> helps capture our attention.</a:t>
                      </a:r>
                      <a:endParaRPr lang="en-US" sz="2000" b="1" dirty="0">
                        <a:solidFill>
                          <a:srgbClr val="002060"/>
                        </a:solidFill>
                      </a:endParaRPr>
                    </a:p>
                  </a:txBody>
                  <a:tcPr marL="81280" marR="81280">
                    <a:lnT w="12700" cmpd="sng">
                      <a:noFill/>
                    </a:lnT>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340539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custDataLst>
              <p:tags r:id="rId2"/>
            </p:custDataLst>
          </p:nvPr>
        </p:nvSpPr>
        <p:spPr>
          <a:xfrm>
            <a:off x="457200" y="152400"/>
            <a:ext cx="8229600" cy="914400"/>
          </a:xfrm>
        </p:spPr>
        <p:txBody>
          <a:bodyPr>
            <a:normAutofit/>
          </a:bodyPr>
          <a:lstStyle/>
          <a:p>
            <a:r>
              <a:rPr lang="en-US" sz="2800" dirty="0">
                <a:solidFill>
                  <a:srgbClr val="006892"/>
                </a:solidFill>
                <a:latin typeface="Arial" pitchFamily="34" charset="0"/>
                <a:cs typeface="Arial" pitchFamily="34" charset="0"/>
              </a:rPr>
              <a:t>Leveraging Assistor Resources: Poll Results</a:t>
            </a:r>
          </a:p>
        </p:txBody>
      </p:sp>
      <p:sp>
        <p:nvSpPr>
          <p:cNvPr id="3" name="Content Placeholder 2"/>
          <p:cNvSpPr>
            <a:spLocks noGrp="1"/>
          </p:cNvSpPr>
          <p:nvPr>
            <p:ph idx="1"/>
            <p:custDataLst>
              <p:tags r:id="rId3"/>
            </p:custDataLst>
          </p:nvPr>
        </p:nvSpPr>
        <p:spPr>
          <a:xfrm>
            <a:off x="152400" y="13716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r>
              <a:rPr lang="en-US" sz="2400" dirty="0"/>
              <a:t>Let’s look at our poll results before we talk about Assistors…..</a:t>
            </a:r>
          </a:p>
          <a:p>
            <a:pPr marL="0" lvl="0" indent="0">
              <a:buClr>
                <a:srgbClr val="BE854C"/>
              </a:buClr>
              <a:buSzPct val="65000"/>
              <a:buNone/>
            </a:pPr>
            <a:endParaRPr lang="en-US" sz="2400" dirty="0"/>
          </a:p>
          <a:p>
            <a:pPr marL="0" lvl="0" indent="0">
              <a:buClr>
                <a:srgbClr val="BE854C"/>
              </a:buClr>
              <a:buSzPct val="65000"/>
              <a:buNone/>
            </a:pPr>
            <a:endParaRPr lang="en-US" sz="2400" dirty="0"/>
          </a:p>
          <a:p>
            <a:pPr marL="0" lvl="0" indent="0">
              <a:buClr>
                <a:srgbClr val="BE854C"/>
              </a:buClr>
              <a:buSzPct val="65000"/>
              <a:buNone/>
            </a:pPr>
            <a:endParaRPr lang="en-US" sz="800" dirty="0"/>
          </a:p>
          <a:p>
            <a:pPr marL="0" lvl="0" indent="0">
              <a:spcBef>
                <a:spcPts val="0"/>
              </a:spcBef>
              <a:buClr>
                <a:srgbClr val="BE854C"/>
              </a:buClr>
              <a:buSzPct val="65000"/>
              <a:buNone/>
            </a:pPr>
            <a:r>
              <a:rPr lang="en-US" sz="2400" dirty="0"/>
              <a:t> </a:t>
            </a:r>
            <a:r>
              <a:rPr lang="en-US" sz="2000" dirty="0"/>
              <a:t>In-person help has consistently proven to be the most effective &amp;</a:t>
            </a:r>
          </a:p>
          <a:p>
            <a:pPr marL="0" lvl="0" indent="0">
              <a:spcBef>
                <a:spcPts val="0"/>
              </a:spcBef>
              <a:buClr>
                <a:srgbClr val="BE854C"/>
              </a:buClr>
              <a:buSzPct val="65000"/>
              <a:buNone/>
            </a:pPr>
            <a:r>
              <a:rPr lang="en-US" sz="2000" dirty="0"/>
              <a:t> best utilized type of assistance for the beneficiaries we serve</a:t>
            </a:r>
          </a:p>
          <a:p>
            <a:pPr marL="0" lvl="0" indent="0">
              <a:buClr>
                <a:srgbClr val="BE854C"/>
              </a:buClr>
              <a:buSzPct val="65000"/>
              <a:buNone/>
            </a:pPr>
            <a:endParaRPr lang="en-US" sz="2800" dirty="0"/>
          </a:p>
        </p:txBody>
      </p:sp>
      <p:sp>
        <p:nvSpPr>
          <p:cNvPr id="8" name="Date Placeholder 7"/>
          <p:cNvSpPr>
            <a:spLocks noGrp="1"/>
          </p:cNvSpPr>
          <p:nvPr>
            <p:ph type="dt" sz="half" idx="10"/>
            <p:custDataLst>
              <p:tags r:id="rId4"/>
            </p:custDataLst>
          </p:nvPr>
        </p:nvSpPr>
        <p:spPr>
          <a:xfrm>
            <a:off x="457200" y="6356350"/>
            <a:ext cx="2133600" cy="365125"/>
          </a:xfrm>
        </p:spPr>
        <p:txBody>
          <a:bodyPr/>
          <a:lstStyle/>
          <a:p>
            <a:r>
              <a:rPr lang="en-US">
                <a:solidFill>
                  <a:schemeClr val="bg1"/>
                </a:solidFill>
                <a:latin typeface="Arial" pitchFamily="34" charset="0"/>
                <a:cs typeface="Arial" pitchFamily="34" charset="0"/>
              </a:rPr>
              <a:t>(Miller, 2015)</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custDataLst>
              <p:tags r:id="rId5"/>
            </p:custDataLst>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14</a:t>
            </a:fld>
            <a:endParaRPr lang="en-US" dirty="0">
              <a:solidFill>
                <a:schemeClr val="bg1"/>
              </a:solidFill>
              <a:latin typeface="Arial" pitchFamily="34" charset="0"/>
              <a:cs typeface="Arial" pitchFamily="34" charset="0"/>
            </a:endParaRPr>
          </a:p>
        </p:txBody>
      </p:sp>
      <p:sp>
        <p:nvSpPr>
          <p:cNvPr id="12" name="Rectangle 11"/>
          <p:cNvSpPr/>
          <p:nvPr>
            <p:custDataLst>
              <p:tags r:id="rId6"/>
            </p:custDataLst>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7"/>
            </p:custDataLst>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custDataLst>
              <p:tags r:id="rId8"/>
            </p:custDataLst>
          </p:nvPr>
        </p:nvPicPr>
        <p:blipFill>
          <a:blip r:embed="rId13">
            <a:extLst>
              <a:ext uri="{28A0092B-C50C-407E-A947-70E740481C1C}">
                <a14:useLocalDpi xmlns:a14="http://schemas.microsoft.com/office/drawing/2010/main" val="0"/>
              </a:ext>
            </a:extLst>
          </a:blip>
          <a:srcRect/>
          <a:stretch>
            <a:fillRect/>
          </a:stretch>
        </p:blipFill>
        <p:spPr bwMode="auto">
          <a:xfrm>
            <a:off x="7535863" y="2133600"/>
            <a:ext cx="1150937"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custDataLst>
              <p:tags r:id="rId9"/>
            </p:custDataLst>
          </p:nvPr>
        </p:nvSpPr>
        <p:spPr>
          <a:xfrm>
            <a:off x="381000" y="4009072"/>
            <a:ext cx="5943600" cy="1477328"/>
          </a:xfrm>
          <a:prstGeom prst="rect">
            <a:avLst/>
          </a:prstGeom>
          <a:solidFill>
            <a:schemeClr val="accent5">
              <a:lumMod val="40000"/>
              <a:lumOff val="60000"/>
            </a:schemeClr>
          </a:solidFill>
          <a:ln w="15875">
            <a:solidFill>
              <a:srgbClr val="002060"/>
            </a:solidFill>
          </a:ln>
        </p:spPr>
        <p:txBody>
          <a:bodyPr wrap="square">
            <a:spAutoFit/>
          </a:bodyPr>
          <a:lstStyle/>
          <a:p>
            <a:r>
              <a:rPr lang="en-US" dirty="0"/>
              <a:t>Where states offer in-person-assistance</a:t>
            </a:r>
          </a:p>
          <a:p>
            <a:r>
              <a:rPr lang="en-US" dirty="0"/>
              <a:t>♦ 69% provide onsite assistance at state agency offices.</a:t>
            </a:r>
          </a:p>
          <a:p>
            <a:r>
              <a:rPr lang="en-US" dirty="0"/>
              <a:t>♦ 55% make assistance available at clinics.</a:t>
            </a:r>
          </a:p>
          <a:p>
            <a:r>
              <a:rPr lang="en-US" dirty="0"/>
              <a:t>♦ 67% offer assistance local nonprofits or community centers.</a:t>
            </a:r>
          </a:p>
          <a:p>
            <a:endParaRPr lang="en-US" dirty="0"/>
          </a:p>
        </p:txBody>
      </p:sp>
    </p:spTree>
    <p:extLst>
      <p:ext uri="{BB962C8B-B14F-4D97-AF65-F5344CB8AC3E}">
        <p14:creationId xmlns:p14="http://schemas.microsoft.com/office/powerpoint/2010/main" val="57072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custDataLst>
              <p:tags r:id="rId2"/>
            </p:custDataLst>
          </p:nvPr>
        </p:nvSpPr>
        <p:spPr>
          <a:xfrm>
            <a:off x="457200" y="152400"/>
            <a:ext cx="8229600" cy="914400"/>
          </a:xfrm>
        </p:spPr>
        <p:txBody>
          <a:bodyPr>
            <a:noAutofit/>
          </a:bodyPr>
          <a:lstStyle/>
          <a:p>
            <a:r>
              <a:rPr lang="en-US" sz="2800" dirty="0">
                <a:solidFill>
                  <a:srgbClr val="006892"/>
                </a:solidFill>
                <a:latin typeface="Arial" pitchFamily="34" charset="0"/>
                <a:cs typeface="Arial" pitchFamily="34" charset="0"/>
              </a:rPr>
              <a:t>The term ‘assistor’ encompasses all categories</a:t>
            </a:r>
          </a:p>
        </p:txBody>
      </p:sp>
      <p:sp>
        <p:nvSpPr>
          <p:cNvPr id="3" name="Content Placeholder 2"/>
          <p:cNvSpPr>
            <a:spLocks noGrp="1"/>
          </p:cNvSpPr>
          <p:nvPr>
            <p:ph idx="1"/>
            <p:custDataLst>
              <p:tags r:id="rId3"/>
            </p:custDataLst>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custDataLst>
              <p:tags r:id="rId4"/>
            </p:custDataLst>
          </p:nvPr>
        </p:nvSpPr>
        <p:spPr>
          <a:xfrm>
            <a:off x="457200" y="6356350"/>
            <a:ext cx="2133600" cy="365125"/>
          </a:xfrm>
        </p:spPr>
        <p:txBody>
          <a:bodyPr/>
          <a:lstStyle/>
          <a:p>
            <a:r>
              <a:rPr lang="en-US">
                <a:solidFill>
                  <a:schemeClr val="bg1"/>
                </a:solidFill>
                <a:latin typeface="Arial" pitchFamily="34" charset="0"/>
                <a:cs typeface="Arial" pitchFamily="34" charset="0"/>
              </a:rPr>
              <a:t>(Miller, 2015)</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custDataLst>
              <p:tags r:id="rId5"/>
            </p:custDataLst>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15</a:t>
            </a:fld>
            <a:endParaRPr lang="en-US" dirty="0">
              <a:solidFill>
                <a:schemeClr val="bg1"/>
              </a:solidFill>
              <a:latin typeface="Arial" pitchFamily="34" charset="0"/>
              <a:cs typeface="Arial" pitchFamily="34" charset="0"/>
            </a:endParaRPr>
          </a:p>
        </p:txBody>
      </p:sp>
      <p:sp>
        <p:nvSpPr>
          <p:cNvPr id="12" name="Rectangle 11"/>
          <p:cNvSpPr/>
          <p:nvPr>
            <p:custDataLst>
              <p:tags r:id="rId6"/>
            </p:custDataLst>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7"/>
            </p:custDataLst>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638" y="1554163"/>
            <a:ext cx="8085137" cy="416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96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custDataLst>
              <p:tags r:id="rId2"/>
            </p:custDataLst>
          </p:nvPr>
        </p:nvSpPr>
        <p:spPr>
          <a:xfrm>
            <a:off x="457200" y="304800"/>
            <a:ext cx="8229600" cy="914400"/>
          </a:xfrm>
        </p:spPr>
        <p:txBody>
          <a:bodyPr>
            <a:normAutofit fontScale="90000"/>
          </a:bodyPr>
          <a:lstStyle/>
          <a:p>
            <a:pPr>
              <a:spcBef>
                <a:spcPct val="20000"/>
              </a:spcBef>
            </a:pPr>
            <a:r>
              <a:rPr lang="en-US" sz="3600" dirty="0"/>
              <a:t>Health Insurance Exchanges: Assistor Priorities</a:t>
            </a:r>
            <a:br>
              <a:rPr lang="en-US" dirty="0"/>
            </a:br>
            <a:r>
              <a:rPr lang="en-US" dirty="0"/>
              <a:t> </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a:xfrm>
            <a:off x="228600" y="1505854"/>
            <a:ext cx="8686800" cy="4209146"/>
          </a:xfrm>
        </p:spPr>
        <p:txBody>
          <a:bodyPr>
            <a:noAutofit/>
          </a:bodyPr>
          <a:lstStyle/>
          <a:p>
            <a:pPr marL="0" indent="0">
              <a:buNone/>
            </a:pPr>
            <a:r>
              <a:rPr lang="en-US" sz="2800" dirty="0"/>
              <a:t>CHARACTERISTICS of current Medicaid enrollee</a:t>
            </a:r>
          </a:p>
          <a:p>
            <a:r>
              <a:rPr lang="en-US" sz="2000" dirty="0"/>
              <a:t>Feel disrespected; seeking common courtesy and respect</a:t>
            </a:r>
          </a:p>
          <a:p>
            <a:r>
              <a:rPr lang="en-US" sz="2000" dirty="0"/>
              <a:t>Dislikes application process (especially at a state DHHS office)</a:t>
            </a:r>
          </a:p>
          <a:p>
            <a:r>
              <a:rPr lang="en-US" sz="2000" dirty="0"/>
              <a:t>Prefers help from real people</a:t>
            </a:r>
          </a:p>
          <a:p>
            <a:pPr marL="0" indent="0">
              <a:buNone/>
            </a:pPr>
            <a:endParaRPr lang="en-US" sz="2000" dirty="0"/>
          </a:p>
          <a:p>
            <a:pPr marL="0" indent="0">
              <a:buNone/>
            </a:pPr>
            <a:r>
              <a:rPr lang="en-US" sz="2800" dirty="0">
                <a:solidFill>
                  <a:prstClr val="black"/>
                </a:solidFill>
              </a:rPr>
              <a:t>CHARACTERISTICS of </a:t>
            </a:r>
            <a:r>
              <a:rPr lang="en-US" sz="2800" dirty="0"/>
              <a:t>new to Medicaid</a:t>
            </a:r>
          </a:p>
          <a:p>
            <a:r>
              <a:rPr lang="en-US" sz="2000" dirty="0"/>
              <a:t>Resistance; don’t want to go to a Medicaid office and apply </a:t>
            </a:r>
          </a:p>
          <a:p>
            <a:r>
              <a:rPr lang="en-US" sz="2000" dirty="0"/>
              <a:t>Would rather do it online or by phone</a:t>
            </a:r>
          </a:p>
          <a:p>
            <a:r>
              <a:rPr lang="en-US" sz="2000" dirty="0"/>
              <a:t>But usually require a lot of help and information</a:t>
            </a:r>
          </a:p>
          <a:p>
            <a:r>
              <a:rPr lang="en-US" sz="2000" dirty="0"/>
              <a:t>Like in-person help at from community outlets they already know and trust</a:t>
            </a:r>
          </a:p>
          <a:p>
            <a:endParaRPr lang="en-US" sz="2400" dirty="0"/>
          </a:p>
          <a:p>
            <a:pPr>
              <a:buClr>
                <a:srgbClr val="BE854C"/>
              </a:buClr>
              <a:buSzPct val="65000"/>
              <a:buFont typeface="Wingdings" pitchFamily="2" charset="2"/>
              <a:buChar char="Ø"/>
            </a:pPr>
            <a:endParaRPr lang="en-US" sz="2800" dirty="0"/>
          </a:p>
        </p:txBody>
      </p:sp>
      <p:sp>
        <p:nvSpPr>
          <p:cNvPr id="8" name="Date Placeholder 7"/>
          <p:cNvSpPr>
            <a:spLocks noGrp="1"/>
          </p:cNvSpPr>
          <p:nvPr>
            <p:ph type="dt" sz="half" idx="10"/>
            <p:custDataLst>
              <p:tags r:id="rId4"/>
            </p:custDataLst>
          </p:nvPr>
        </p:nvSpPr>
        <p:spPr>
          <a:xfrm>
            <a:off x="457200" y="6356350"/>
            <a:ext cx="2133600" cy="365125"/>
          </a:xfrm>
        </p:spPr>
        <p:txBody>
          <a:bodyPr/>
          <a:lstStyle/>
          <a:p>
            <a:fld id="{4410FC8A-A4D3-46E9-B4DA-8E4B63F345E6}" type="datetime1">
              <a:rPr lang="en-US" smtClean="0">
                <a:solidFill>
                  <a:schemeClr val="bg1"/>
                </a:solidFill>
                <a:latin typeface="Arial" pitchFamily="34" charset="0"/>
                <a:cs typeface="Arial" pitchFamily="34" charset="0"/>
              </a:rPr>
              <a:t>10/19/2016</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custDataLst>
              <p:tags r:id="rId5"/>
            </p:custDataLst>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16</a:t>
            </a:fld>
            <a:endParaRPr lang="en-US" dirty="0">
              <a:solidFill>
                <a:schemeClr val="bg1"/>
              </a:solidFill>
              <a:latin typeface="Arial" pitchFamily="34" charset="0"/>
              <a:cs typeface="Arial" pitchFamily="34" charset="0"/>
            </a:endParaRPr>
          </a:p>
        </p:txBody>
      </p:sp>
      <p:sp>
        <p:nvSpPr>
          <p:cNvPr id="12" name="Rectangle 11"/>
          <p:cNvSpPr/>
          <p:nvPr>
            <p:custDataLst>
              <p:tags r:id="rId6"/>
            </p:custDataLst>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7"/>
            </p:custDataLst>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063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custDataLst>
              <p:tags r:id="rId2"/>
            </p:custDataLst>
          </p:nvPr>
        </p:nvSpPr>
        <p:spPr>
          <a:xfrm>
            <a:off x="457200" y="274638"/>
            <a:ext cx="8229600" cy="715962"/>
          </a:xfrm>
        </p:spPr>
        <p:txBody>
          <a:bodyPr>
            <a:normAutofit/>
          </a:bodyPr>
          <a:lstStyle/>
          <a:p>
            <a:r>
              <a:rPr lang="en-US" sz="2800" b="1" dirty="0">
                <a:solidFill>
                  <a:srgbClr val="006892"/>
                </a:solidFill>
                <a:latin typeface="Arial" pitchFamily="34" charset="0"/>
                <a:cs typeface="Arial" pitchFamily="34" charset="0"/>
              </a:rPr>
              <a:t>What do they offer besides enrollment help? </a:t>
            </a:r>
          </a:p>
        </p:txBody>
      </p:sp>
      <p:sp>
        <p:nvSpPr>
          <p:cNvPr id="3" name="Content Placeholder 2"/>
          <p:cNvSpPr>
            <a:spLocks noGrp="1"/>
          </p:cNvSpPr>
          <p:nvPr>
            <p:ph idx="1"/>
            <p:custDataLst>
              <p:tags r:id="rId3"/>
            </p:custDataLst>
          </p:nvPr>
        </p:nvSpPr>
        <p:spPr>
          <a:xfrm>
            <a:off x="457200" y="1600200"/>
            <a:ext cx="8229600" cy="4525963"/>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custDataLst>
              <p:tags r:id="rId4"/>
            </p:custDataLst>
          </p:nvPr>
        </p:nvSpPr>
        <p:spPr>
          <a:xfrm>
            <a:off x="457200" y="6356350"/>
            <a:ext cx="2133600" cy="365125"/>
          </a:xfrm>
        </p:spPr>
        <p:txBody>
          <a:bodyPr/>
          <a:lstStyle/>
          <a:p>
            <a:r>
              <a:rPr lang="en-US">
                <a:solidFill>
                  <a:schemeClr val="bg1"/>
                </a:solidFill>
                <a:latin typeface="Arial" pitchFamily="34" charset="0"/>
                <a:cs typeface="Arial" pitchFamily="34" charset="0"/>
              </a:rPr>
              <a:t>(Miller, 2015)</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custDataLst>
              <p:tags r:id="rId5"/>
            </p:custDataLst>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17</a:t>
            </a:fld>
            <a:endParaRPr lang="en-US" dirty="0">
              <a:solidFill>
                <a:schemeClr val="bg1"/>
              </a:solidFill>
              <a:latin typeface="Arial" pitchFamily="34" charset="0"/>
              <a:cs typeface="Arial" pitchFamily="34" charset="0"/>
            </a:endParaRPr>
          </a:p>
        </p:txBody>
      </p:sp>
      <p:sp>
        <p:nvSpPr>
          <p:cNvPr id="12" name="Rectangle 11"/>
          <p:cNvSpPr/>
          <p:nvPr>
            <p:custDataLst>
              <p:tags r:id="rId6"/>
            </p:custDataLst>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7"/>
            </p:custDataLst>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8"/>
            </p:custDataLst>
          </p:nvPr>
        </p:nvSpPr>
        <p:spPr>
          <a:xfrm>
            <a:off x="228600" y="1295400"/>
            <a:ext cx="8763000" cy="4724370"/>
          </a:xfrm>
          <a:prstGeom prst="rect">
            <a:avLst/>
          </a:prstGeom>
        </p:spPr>
        <p:txBody>
          <a:bodyPr wrap="square">
            <a:spAutoFit/>
          </a:bodyPr>
          <a:lstStyle/>
          <a:p>
            <a:pPr marL="285750" indent="-285750">
              <a:buFont typeface="Arial" panose="020B0604020202020204" pitchFamily="34" charset="0"/>
              <a:buChar char="•"/>
            </a:pPr>
            <a:r>
              <a:rPr lang="en-US" dirty="0"/>
              <a:t>Often funded though performance-based grants and contracts </a:t>
            </a:r>
          </a:p>
          <a:p>
            <a:endParaRPr lang="en-US" sz="800" dirty="0"/>
          </a:p>
          <a:p>
            <a:pPr marL="285750" indent="-285750">
              <a:buFont typeface="Arial" panose="020B0604020202020204" pitchFamily="34" charset="0"/>
              <a:buChar char="•"/>
            </a:pPr>
            <a:r>
              <a:rPr lang="en-US" dirty="0"/>
              <a:t>Mandated to reach out to and educate underserved groups and trained to hold outreach events that attract these target populations </a:t>
            </a:r>
          </a:p>
          <a:p>
            <a:endParaRPr lang="en-US" sz="800" dirty="0"/>
          </a:p>
          <a:p>
            <a:pPr marL="285750" indent="-285750">
              <a:buFont typeface="Arial" panose="020B0604020202020204" pitchFamily="34" charset="0"/>
              <a:buChar char="•"/>
            </a:pPr>
            <a:r>
              <a:rPr lang="en-US" dirty="0"/>
              <a:t>In-person assistors are embedded into community agencies re-entering populations  may already have ties with</a:t>
            </a:r>
            <a:br>
              <a:rPr lang="en-US" dirty="0"/>
            </a:br>
            <a:endParaRPr lang="en-US" sz="800" dirty="0"/>
          </a:p>
          <a:p>
            <a:pPr marL="171450" indent="-171450">
              <a:buFont typeface="Arial" panose="020B0604020202020204" pitchFamily="34" charset="0"/>
              <a:buChar char="•"/>
            </a:pPr>
            <a:r>
              <a:rPr lang="en-US" dirty="0"/>
              <a:t>  They also link people who do not qualify for public benefits to other available care</a:t>
            </a:r>
          </a:p>
          <a:p>
            <a:endParaRPr lang="en-US" dirty="0"/>
          </a:p>
          <a:p>
            <a:endParaRPr lang="en-US" sz="800" dirty="0"/>
          </a:p>
          <a:p>
            <a:pPr>
              <a:spcAft>
                <a:spcPts val="600"/>
              </a:spcAft>
            </a:pPr>
            <a:r>
              <a:rPr lang="en-US" b="1" dirty="0"/>
              <a:t>Beyond enrollment &amp; public education, they’re required to improve utilization &amp; retention</a:t>
            </a:r>
          </a:p>
          <a:p>
            <a:pPr marL="285750" indent="-285750">
              <a:buFont typeface="Arial" panose="020B0604020202020204" pitchFamily="34" charset="0"/>
              <a:buChar char="•"/>
            </a:pPr>
            <a:r>
              <a:rPr lang="en-US" dirty="0"/>
              <a:t>Link individuals to other types of benefit programs they qualify for</a:t>
            </a:r>
          </a:p>
          <a:p>
            <a:endParaRPr lang="en-US" sz="800" dirty="0"/>
          </a:p>
          <a:p>
            <a:pPr marL="285750" indent="-285750">
              <a:buFont typeface="Arial" panose="020B0604020202020204" pitchFamily="34" charset="0"/>
              <a:buChar char="•"/>
            </a:pPr>
            <a:r>
              <a:rPr lang="en-US" dirty="0"/>
              <a:t>Make referrals to appropriate covered health care services</a:t>
            </a:r>
          </a:p>
          <a:p>
            <a:endParaRPr lang="en-US" sz="800" dirty="0"/>
          </a:p>
          <a:p>
            <a:pPr marL="285750" indent="-285750">
              <a:buFont typeface="Arial" panose="020B0604020202020204" pitchFamily="34" charset="0"/>
              <a:buChar char="•"/>
            </a:pPr>
            <a:r>
              <a:rPr lang="en-US" dirty="0"/>
              <a:t>Follow-up contact with beneficiaries to see if they are using their coverage</a:t>
            </a:r>
          </a:p>
          <a:p>
            <a:endParaRPr lang="en-US" sz="800" dirty="0"/>
          </a:p>
          <a:p>
            <a:pPr marL="285750" indent="-285750">
              <a:buFont typeface="Arial" panose="020B0604020202020204" pitchFamily="34" charset="0"/>
              <a:buChar char="•"/>
            </a:pPr>
            <a:r>
              <a:rPr lang="en-US" dirty="0"/>
              <a:t>Help to overcome any barriers they encounter</a:t>
            </a:r>
          </a:p>
          <a:p>
            <a:endParaRPr lang="en-US" sz="800" dirty="0"/>
          </a:p>
          <a:p>
            <a:pPr marL="285750" indent="-285750">
              <a:buFont typeface="Arial" panose="020B0604020202020204" pitchFamily="34" charset="0"/>
              <a:buChar char="•"/>
            </a:pPr>
            <a:r>
              <a:rPr lang="en-US" dirty="0"/>
              <a:t>Facilitate re-enrollment so that coverage is maintained.  </a:t>
            </a:r>
          </a:p>
        </p:txBody>
      </p:sp>
    </p:spTree>
    <p:extLst>
      <p:ext uri="{BB962C8B-B14F-4D97-AF65-F5344CB8AC3E}">
        <p14:creationId xmlns:p14="http://schemas.microsoft.com/office/powerpoint/2010/main" val="4291292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76200"/>
            <a:ext cx="9144000" cy="7620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custDataLst>
              <p:tags r:id="rId2"/>
            </p:custDataLst>
          </p:nvPr>
        </p:nvSpPr>
        <p:spPr>
          <a:xfrm>
            <a:off x="457200" y="152400"/>
            <a:ext cx="8229600" cy="639762"/>
          </a:xfrm>
        </p:spPr>
        <p:txBody>
          <a:bodyPr>
            <a:normAutofit/>
          </a:bodyPr>
          <a:lstStyle/>
          <a:p>
            <a:r>
              <a:rPr lang="en-US" sz="2400" dirty="0">
                <a:solidFill>
                  <a:srgbClr val="006892"/>
                </a:solidFill>
                <a:latin typeface="Arial" pitchFamily="34" charset="0"/>
                <a:cs typeface="Arial" pitchFamily="34" charset="0"/>
              </a:rPr>
              <a:t>What about those that don’t qualify for Medicaid</a:t>
            </a:r>
          </a:p>
        </p:txBody>
      </p:sp>
      <p:sp>
        <p:nvSpPr>
          <p:cNvPr id="3" name="Content Placeholder 2"/>
          <p:cNvSpPr>
            <a:spLocks noGrp="1"/>
          </p:cNvSpPr>
          <p:nvPr>
            <p:ph idx="1"/>
            <p:custDataLst>
              <p:tags r:id="rId3"/>
            </p:custDataLst>
          </p:nvPr>
        </p:nvSpPr>
        <p:spPr>
          <a:xfrm>
            <a:off x="457200" y="1341437"/>
            <a:ext cx="8229600" cy="4525963"/>
          </a:xfrm>
        </p:spPr>
        <p:txBody>
          <a:bodyPr>
            <a:noAutofit/>
          </a:bodyPr>
          <a:lstStyle/>
          <a:p>
            <a:pPr marL="457200" lvl="1" indent="0">
              <a:spcBef>
                <a:spcPts val="1200"/>
              </a:spcBef>
              <a:buClr>
                <a:srgbClr val="BE854C"/>
              </a:buClr>
              <a:buSzPct val="65000"/>
              <a:buNone/>
            </a:pPr>
            <a:endParaRPr lang="en-US" sz="100" dirty="0"/>
          </a:p>
          <a:p>
            <a:pPr>
              <a:buClr>
                <a:srgbClr val="BE854C"/>
              </a:buClr>
              <a:buSzPct val="65000"/>
            </a:pPr>
            <a:r>
              <a:rPr lang="en-US" sz="2200" b="1" dirty="0"/>
              <a:t>FQHCs</a:t>
            </a:r>
            <a:r>
              <a:rPr lang="en-US" sz="2200" dirty="0"/>
              <a:t> – (see Toolkit for locators)</a:t>
            </a:r>
          </a:p>
          <a:p>
            <a:pPr marL="0" indent="0">
              <a:buClr>
                <a:srgbClr val="BE854C"/>
              </a:buClr>
              <a:buSzPct val="65000"/>
              <a:buNone/>
            </a:pPr>
            <a:endParaRPr lang="en-US" sz="800" dirty="0"/>
          </a:p>
          <a:p>
            <a:pPr>
              <a:buClr>
                <a:srgbClr val="BE854C"/>
              </a:buClr>
              <a:buSzPct val="65000"/>
            </a:pPr>
            <a:r>
              <a:rPr lang="en-US" sz="2200" dirty="0"/>
              <a:t>Assistors are funded to help them with options – (state listings)</a:t>
            </a:r>
          </a:p>
          <a:p>
            <a:pPr marL="0" indent="0">
              <a:buClr>
                <a:srgbClr val="BE854C"/>
              </a:buClr>
              <a:buSzPct val="65000"/>
              <a:buNone/>
            </a:pPr>
            <a:endParaRPr lang="en-US" sz="800" dirty="0"/>
          </a:p>
          <a:p>
            <a:pPr>
              <a:buClr>
                <a:srgbClr val="BE854C"/>
              </a:buClr>
              <a:buSzPct val="65000"/>
            </a:pPr>
            <a:r>
              <a:rPr lang="en-US" sz="2200" b="1" dirty="0"/>
              <a:t>SHIP</a:t>
            </a:r>
            <a:r>
              <a:rPr lang="en-US" sz="2200" dirty="0"/>
              <a:t> – If approaching 65 – (see Toolkit for info &amp; link to locator)</a:t>
            </a:r>
          </a:p>
          <a:p>
            <a:pPr marL="0" lvl="0" indent="0">
              <a:buClr>
                <a:srgbClr val="BE854C"/>
              </a:buClr>
              <a:buSzPct val="65000"/>
              <a:buNone/>
            </a:pPr>
            <a:endParaRPr lang="en-US" sz="800" dirty="0"/>
          </a:p>
          <a:p>
            <a:pPr>
              <a:buClr>
                <a:srgbClr val="BE854C"/>
              </a:buClr>
              <a:buSzPct val="65000"/>
            </a:pPr>
            <a:r>
              <a:rPr lang="en-US" sz="2200" dirty="0"/>
              <a:t>State Aging and Disability Office—services and navigators</a:t>
            </a:r>
          </a:p>
          <a:p>
            <a:pPr marL="0" indent="0">
              <a:buClr>
                <a:srgbClr val="BE854C"/>
              </a:buClr>
              <a:buSzPct val="65000"/>
              <a:buNone/>
            </a:pPr>
            <a:endParaRPr lang="en-US" sz="800" dirty="0"/>
          </a:p>
          <a:p>
            <a:pPr marL="0" lvl="0" indent="0">
              <a:buClr>
                <a:srgbClr val="BE854C"/>
              </a:buClr>
              <a:buSzPct val="65000"/>
              <a:buNone/>
            </a:pPr>
            <a:endParaRPr lang="en-US" sz="800" dirty="0"/>
          </a:p>
          <a:p>
            <a:pPr>
              <a:buClr>
                <a:srgbClr val="BE854C"/>
              </a:buClr>
              <a:buSzPct val="65000"/>
            </a:pPr>
            <a:r>
              <a:rPr lang="en-US" sz="2200" dirty="0"/>
              <a:t>Some local, faith-based, charitable, healthcare for homeless, programs are listed for each state</a:t>
            </a:r>
          </a:p>
          <a:p>
            <a:pPr>
              <a:buClr>
                <a:srgbClr val="BE854C"/>
              </a:buClr>
              <a:buSzPct val="65000"/>
            </a:pPr>
            <a:endParaRPr lang="en-US" sz="800" dirty="0"/>
          </a:p>
          <a:p>
            <a:pPr>
              <a:buClr>
                <a:srgbClr val="BE854C"/>
              </a:buClr>
              <a:buSzPct val="65000"/>
            </a:pPr>
            <a:r>
              <a:rPr lang="en-US" sz="2200" dirty="0"/>
              <a:t>Condition-specific resources (HIV, SUD, MH, but others exi</a:t>
            </a:r>
            <a:r>
              <a:rPr lang="en-US" sz="2400" dirty="0"/>
              <a:t>st)</a:t>
            </a:r>
          </a:p>
          <a:p>
            <a:pPr marL="0" indent="0">
              <a:buClr>
                <a:srgbClr val="BE854C"/>
              </a:buClr>
              <a:buSzPct val="65000"/>
              <a:buNone/>
            </a:pPr>
            <a:endParaRPr lang="en-US" sz="800" dirty="0"/>
          </a:p>
          <a:p>
            <a:pPr>
              <a:buClr>
                <a:srgbClr val="BE854C"/>
              </a:buClr>
              <a:buSzPct val="65000"/>
            </a:pPr>
            <a:r>
              <a:rPr lang="en-US" sz="2200" dirty="0"/>
              <a:t>AHC navigator model – Health-related social needs</a:t>
            </a:r>
          </a:p>
          <a:p>
            <a:pPr marL="0" indent="0">
              <a:buClr>
                <a:srgbClr val="BE854C"/>
              </a:buClr>
              <a:buSzPct val="65000"/>
              <a:buNone/>
            </a:pPr>
            <a:endParaRPr lang="en-US" sz="800" dirty="0"/>
          </a:p>
          <a:p>
            <a:pPr>
              <a:buClr>
                <a:srgbClr val="BE854C"/>
              </a:buClr>
              <a:buSzPct val="65000"/>
            </a:pPr>
            <a:r>
              <a:rPr lang="en-US" sz="2200" dirty="0"/>
              <a:t>Minority Health Initiatives </a:t>
            </a:r>
          </a:p>
          <a:p>
            <a:pPr marL="0" lvl="0" indent="0">
              <a:buClr>
                <a:srgbClr val="BE854C"/>
              </a:buClr>
              <a:buSzPct val="65000"/>
              <a:buNone/>
            </a:pPr>
            <a:endParaRPr lang="en-US" sz="2400" dirty="0"/>
          </a:p>
        </p:txBody>
      </p:sp>
      <p:sp>
        <p:nvSpPr>
          <p:cNvPr id="8" name="Date Placeholder 7"/>
          <p:cNvSpPr>
            <a:spLocks noGrp="1"/>
          </p:cNvSpPr>
          <p:nvPr>
            <p:ph type="dt" sz="half" idx="10"/>
            <p:custDataLst>
              <p:tags r:id="rId4"/>
            </p:custDataLst>
          </p:nvPr>
        </p:nvSpPr>
        <p:spPr>
          <a:xfrm>
            <a:off x="457200" y="6356350"/>
            <a:ext cx="2133600" cy="365125"/>
          </a:xfrm>
        </p:spPr>
        <p:txBody>
          <a:bodyPr/>
          <a:lstStyle/>
          <a:p>
            <a:r>
              <a:rPr lang="en-US">
                <a:solidFill>
                  <a:schemeClr val="bg1"/>
                </a:solidFill>
                <a:latin typeface="Arial" pitchFamily="34" charset="0"/>
                <a:cs typeface="Arial" pitchFamily="34" charset="0"/>
              </a:rPr>
              <a:t>(Miller, 2015)</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custDataLst>
              <p:tags r:id="rId5"/>
            </p:custDataLst>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18</a:t>
            </a:fld>
            <a:endParaRPr lang="en-US" dirty="0">
              <a:solidFill>
                <a:schemeClr val="bg1"/>
              </a:solidFill>
              <a:latin typeface="Arial" pitchFamily="34" charset="0"/>
              <a:cs typeface="Arial" pitchFamily="34" charset="0"/>
            </a:endParaRPr>
          </a:p>
        </p:txBody>
      </p:sp>
      <p:sp>
        <p:nvSpPr>
          <p:cNvPr id="12" name="Rectangle 11"/>
          <p:cNvSpPr/>
          <p:nvPr>
            <p:custDataLst>
              <p:tags r:id="rId6"/>
            </p:custDataLst>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7"/>
            </p:custDataLst>
          </p:nvPr>
        </p:nvSpPr>
        <p:spPr>
          <a:xfrm>
            <a:off x="0" y="8382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833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custDataLst>
              <p:tags r:id="rId1"/>
            </p:custDataLst>
          </p:nvPr>
        </p:nvSpPr>
        <p:spPr>
          <a:xfrm>
            <a:off x="3048000" y="2895600"/>
            <a:ext cx="2133600" cy="1295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custDataLst>
              <p:tags r:id="rId2"/>
            </p:custDataLst>
          </p:nvPr>
        </p:nvSpPr>
        <p:spPr>
          <a:xfrm>
            <a:off x="6096000" y="2514600"/>
            <a:ext cx="2133600" cy="1295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custDataLst>
              <p:tags r:id="rId3"/>
            </p:custDataLst>
          </p:nvPr>
        </p:nvSpPr>
        <p:spPr>
          <a:xfrm>
            <a:off x="6324600" y="2971800"/>
            <a:ext cx="1828800" cy="646331"/>
          </a:xfrm>
          <a:prstGeom prst="rect">
            <a:avLst/>
          </a:prstGeom>
          <a:noFill/>
        </p:spPr>
        <p:txBody>
          <a:bodyPr wrap="square" rtlCol="0">
            <a:spAutoFit/>
          </a:bodyPr>
          <a:lstStyle/>
          <a:p>
            <a:r>
              <a:rPr lang="en-US" dirty="0"/>
              <a:t>Health Services</a:t>
            </a:r>
          </a:p>
          <a:p>
            <a:pPr algn="ctr"/>
            <a:r>
              <a:rPr lang="en-US" dirty="0"/>
              <a:t>20%</a:t>
            </a:r>
          </a:p>
        </p:txBody>
      </p:sp>
      <p:sp>
        <p:nvSpPr>
          <p:cNvPr id="8" name="Oval 7"/>
          <p:cNvSpPr/>
          <p:nvPr>
            <p:custDataLst>
              <p:tags r:id="rId4"/>
            </p:custDataLst>
          </p:nvPr>
        </p:nvSpPr>
        <p:spPr>
          <a:xfrm>
            <a:off x="1066800" y="3733800"/>
            <a:ext cx="2133600" cy="1295400"/>
          </a:xfrm>
          <a:prstGeom prst="ellipse">
            <a:avLst/>
          </a:prstGeom>
          <a:solidFill>
            <a:schemeClr val="accent4">
              <a:lumMod val="40000"/>
              <a:lumOff val="60000"/>
            </a:schemeClr>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Physical Environment</a:t>
            </a:r>
          </a:p>
          <a:p>
            <a:pPr algn="ctr"/>
            <a:r>
              <a:rPr lang="en-US" dirty="0">
                <a:solidFill>
                  <a:schemeClr val="tx1"/>
                </a:solidFill>
              </a:rPr>
              <a:t>10%</a:t>
            </a:r>
          </a:p>
        </p:txBody>
      </p:sp>
      <p:sp>
        <p:nvSpPr>
          <p:cNvPr id="11" name="TextBox 10"/>
          <p:cNvSpPr txBox="1"/>
          <p:nvPr>
            <p:custDataLst>
              <p:tags r:id="rId5"/>
            </p:custDataLst>
          </p:nvPr>
        </p:nvSpPr>
        <p:spPr>
          <a:xfrm>
            <a:off x="3124200" y="3239869"/>
            <a:ext cx="2057400" cy="646331"/>
          </a:xfrm>
          <a:prstGeom prst="rect">
            <a:avLst/>
          </a:prstGeom>
          <a:noFill/>
        </p:spPr>
        <p:txBody>
          <a:bodyPr wrap="square" rtlCol="0">
            <a:spAutoFit/>
          </a:bodyPr>
          <a:lstStyle/>
          <a:p>
            <a:pPr algn="ctr"/>
            <a:r>
              <a:rPr lang="en-US" dirty="0"/>
              <a:t>Health Behaviors 30%</a:t>
            </a:r>
          </a:p>
        </p:txBody>
      </p:sp>
      <p:sp>
        <p:nvSpPr>
          <p:cNvPr id="13" name="Oval 12"/>
          <p:cNvSpPr/>
          <p:nvPr>
            <p:custDataLst>
              <p:tags r:id="rId6"/>
            </p:custDataLst>
          </p:nvPr>
        </p:nvSpPr>
        <p:spPr>
          <a:xfrm>
            <a:off x="3429000" y="1143000"/>
            <a:ext cx="2590800" cy="1295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custDataLst>
              <p:tags r:id="rId7"/>
            </p:custDataLst>
          </p:nvPr>
        </p:nvSpPr>
        <p:spPr>
          <a:xfrm>
            <a:off x="3810000" y="1295400"/>
            <a:ext cx="1828800" cy="923330"/>
          </a:xfrm>
          <a:prstGeom prst="rect">
            <a:avLst/>
          </a:prstGeom>
          <a:noFill/>
        </p:spPr>
        <p:txBody>
          <a:bodyPr wrap="square" rtlCol="0">
            <a:spAutoFit/>
          </a:bodyPr>
          <a:lstStyle/>
          <a:p>
            <a:pPr algn="ctr"/>
            <a:r>
              <a:rPr lang="en-US" b="1" dirty="0"/>
              <a:t>Health-related Social   Needs</a:t>
            </a:r>
          </a:p>
          <a:p>
            <a:pPr algn="ctr"/>
            <a:r>
              <a:rPr lang="en-US" b="1" dirty="0"/>
              <a:t>40%</a:t>
            </a:r>
          </a:p>
        </p:txBody>
      </p:sp>
      <p:sp>
        <p:nvSpPr>
          <p:cNvPr id="15" name="TextBox 14"/>
          <p:cNvSpPr txBox="1"/>
          <p:nvPr>
            <p:custDataLst>
              <p:tags r:id="rId8"/>
            </p:custDataLst>
          </p:nvPr>
        </p:nvSpPr>
        <p:spPr>
          <a:xfrm>
            <a:off x="381000" y="5410200"/>
            <a:ext cx="8458200" cy="954107"/>
          </a:xfrm>
          <a:prstGeom prst="rect">
            <a:avLst/>
          </a:prstGeom>
          <a:solidFill>
            <a:schemeClr val="bg2">
              <a:lumMod val="75000"/>
            </a:schemeClr>
          </a:solidFill>
          <a:ln w="19050">
            <a:solidFill>
              <a:schemeClr val="bg2">
                <a:lumMod val="25000"/>
              </a:schemeClr>
            </a:solidFill>
          </a:ln>
        </p:spPr>
        <p:txBody>
          <a:bodyPr wrap="square" rtlCol="0">
            <a:spAutoFit/>
          </a:bodyPr>
          <a:lstStyle/>
          <a:p>
            <a:endParaRPr lang="en-US" sz="800" b="1" dirty="0"/>
          </a:p>
          <a:p>
            <a:r>
              <a:rPr lang="en-US" b="1" dirty="0"/>
              <a:t>Many of the largest drivers of health care costs relate to social determinates of health. They profoundly effect RSAT clients before they enter justice system and upon release.</a:t>
            </a:r>
          </a:p>
          <a:p>
            <a:endParaRPr lang="en-US" sz="1200" b="1" dirty="0"/>
          </a:p>
        </p:txBody>
      </p:sp>
      <p:cxnSp>
        <p:nvCxnSpPr>
          <p:cNvPr id="19" name="Straight Arrow Connector 18"/>
          <p:cNvCxnSpPr/>
          <p:nvPr/>
        </p:nvCxnSpPr>
        <p:spPr>
          <a:xfrm>
            <a:off x="5943600" y="1981200"/>
            <a:ext cx="12192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custDataLst>
              <p:tags r:id="rId9"/>
            </p:custDataLst>
          </p:nvPr>
        </p:nvSpPr>
        <p:spPr>
          <a:xfrm>
            <a:off x="990600" y="968276"/>
            <a:ext cx="1524000" cy="2308324"/>
          </a:xfrm>
          <a:prstGeom prst="rect">
            <a:avLst/>
          </a:prstGeom>
          <a:solidFill>
            <a:schemeClr val="bg2">
              <a:lumMod val="75000"/>
            </a:schemeClr>
          </a:solidFill>
          <a:ln w="19050">
            <a:solidFill>
              <a:schemeClr val="bg2">
                <a:lumMod val="25000"/>
              </a:schemeClr>
            </a:solidFill>
          </a:ln>
        </p:spPr>
        <p:txBody>
          <a:bodyPr wrap="square" rtlCol="0">
            <a:spAutoFit/>
          </a:bodyPr>
          <a:lstStyle/>
          <a:p>
            <a:r>
              <a:rPr lang="en-US" sz="1600" dirty="0"/>
              <a:t>Each person’s health is  also determined by biology and genetic, but those factors are static. They can’t be modified…</a:t>
            </a:r>
          </a:p>
        </p:txBody>
      </p:sp>
      <p:sp>
        <p:nvSpPr>
          <p:cNvPr id="20" name="Rectangle 19"/>
          <p:cNvSpPr/>
          <p:nvPr>
            <p:custDataLst>
              <p:tags r:id="rId10"/>
            </p:custDataLst>
          </p:nvPr>
        </p:nvSpPr>
        <p:spPr>
          <a:xfrm>
            <a:off x="0" y="0"/>
            <a:ext cx="9144000" cy="6858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rPr>
              <a:t>Social Determinates of Health</a:t>
            </a:r>
          </a:p>
        </p:txBody>
      </p:sp>
      <p:sp>
        <p:nvSpPr>
          <p:cNvPr id="22" name="Rectangle 21"/>
          <p:cNvSpPr/>
          <p:nvPr>
            <p:custDataLst>
              <p:tags r:id="rId11"/>
            </p:custDataLst>
          </p:nvPr>
        </p:nvSpPr>
        <p:spPr>
          <a:xfrm>
            <a:off x="0" y="685800"/>
            <a:ext cx="9144000" cy="45719"/>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custDataLst>
              <p:tags r:id="rId12"/>
            </p:custDataLst>
          </p:nvPr>
        </p:nvSpPr>
        <p:spPr>
          <a:xfrm>
            <a:off x="0" y="-1"/>
            <a:ext cx="9144000" cy="45719"/>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12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Boundaries+Presentation+PDF.pdf - Adobe Acrobat Pro"/>
          <p:cNvPicPr>
            <a:picLocks noGrp="1" noChangeAspect="1"/>
          </p:cNvPicPr>
          <p:nvPr>
            <p:ph idx="1"/>
          </p:nvPr>
        </p:nvPicPr>
        <p:blipFill rotWithShape="1">
          <a:blip r:embed="rId4">
            <a:extLst>
              <a:ext uri="{28A0092B-C50C-407E-A947-70E740481C1C}">
                <a14:useLocalDpi xmlns:a14="http://schemas.microsoft.com/office/drawing/2010/main" val="0"/>
              </a:ext>
            </a:extLst>
          </a:blip>
          <a:srcRect l="8523" t="30000" r="7186" b="13333"/>
          <a:stretch/>
        </p:blipFill>
        <p:spPr>
          <a:xfrm>
            <a:off x="457200" y="1642477"/>
            <a:ext cx="8229600" cy="4441408"/>
          </a:xfrm>
        </p:spPr>
      </p:pic>
      <p:sp>
        <p:nvSpPr>
          <p:cNvPr id="5" name="Title 1"/>
          <p:cNvSpPr>
            <a:spLocks noGrp="1"/>
          </p:cNvSpPr>
          <p:nvPr>
            <p:ph type="title"/>
            <p:custDataLst>
              <p:tags r:id="rId1"/>
            </p:custDataLst>
          </p:nvPr>
        </p:nvSpPr>
        <p:spPr>
          <a:xfrm>
            <a:off x="457200" y="274638"/>
            <a:ext cx="8229600" cy="1143000"/>
          </a:xfrm>
        </p:spPr>
        <p:txBody>
          <a:bodyPr>
            <a:normAutofit/>
          </a:bodyPr>
          <a:lstStyle/>
          <a:p>
            <a:pPr algn="ctr"/>
            <a:r>
              <a:rPr lang="en-US" dirty="0"/>
              <a:t>Housekeeping: Functions</a:t>
            </a:r>
          </a:p>
        </p:txBody>
      </p:sp>
    </p:spTree>
    <p:extLst>
      <p:ext uri="{BB962C8B-B14F-4D97-AF65-F5344CB8AC3E}">
        <p14:creationId xmlns:p14="http://schemas.microsoft.com/office/powerpoint/2010/main" val="2224902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custDataLst>
              <p:tags r:id="rId1"/>
            </p:custDataLst>
          </p:nvPr>
        </p:nvSpPr>
        <p:spPr>
          <a:xfrm>
            <a:off x="762000" y="337066"/>
            <a:ext cx="8229600" cy="861774"/>
          </a:xfrm>
          <a:prstGeom prst="rect">
            <a:avLst/>
          </a:prstGeom>
        </p:spPr>
        <p:txBody>
          <a:bodyPr vert="horz" wrap="square" lIns="0" tIns="0" rIns="0" bIns="0" rtlCol="0">
            <a:spAutoFit/>
          </a:bodyPr>
          <a:lstStyle/>
          <a:p>
            <a:pPr marL="2454910" marR="5080" indent="-1979930" algn="l">
              <a:lnSpc>
                <a:spcPct val="100000"/>
              </a:lnSpc>
            </a:pPr>
            <a:r>
              <a:rPr lang="en-US" sz="2800" spc="-5" dirty="0"/>
              <a:t>    Assistor Agencies Address Health-Related                   Social Needs</a:t>
            </a:r>
            <a:endParaRPr sz="2800" spc="-10" dirty="0"/>
          </a:p>
        </p:txBody>
      </p:sp>
      <p:sp>
        <p:nvSpPr>
          <p:cNvPr id="3" name="object 3"/>
          <p:cNvSpPr/>
          <p:nvPr>
            <p:custDataLst>
              <p:tags r:id="rId2"/>
            </p:custDataLst>
          </p:nvPr>
        </p:nvSpPr>
        <p:spPr>
          <a:xfrm>
            <a:off x="960121" y="1600200"/>
            <a:ext cx="7802879" cy="4727447"/>
          </a:xfrm>
          <a:prstGeom prst="rect">
            <a:avLst/>
          </a:prstGeom>
          <a:blipFill>
            <a:blip r:embed="rId5" cstate="print"/>
            <a:stretch>
              <a:fillRect/>
            </a:stretch>
          </a:blipFill>
        </p:spPr>
        <p:txBody>
          <a:bodyPr wrap="square" lIns="0" tIns="0" rIns="0" bIns="0" rtlCol="0"/>
          <a:lstStyle/>
          <a:p>
            <a:endParaRPr dirty="0"/>
          </a:p>
        </p:txBody>
      </p:sp>
      <p:sp>
        <p:nvSpPr>
          <p:cNvPr id="4" name="object 4"/>
          <p:cNvSpPr txBox="1">
            <a:spLocks noGrp="1"/>
          </p:cNvSpPr>
          <p:nvPr>
            <p:ph type="sldNum" sz="quarter" idx="4294967295"/>
            <p:custDataLst>
              <p:tags r:id="rId3"/>
            </p:custDataLst>
          </p:nvPr>
        </p:nvSpPr>
        <p:spPr>
          <a:xfrm>
            <a:off x="8412988" y="6463579"/>
            <a:ext cx="207645" cy="177800"/>
          </a:xfrm>
          <a:prstGeom prst="rect">
            <a:avLst/>
          </a:prstGeom>
        </p:spPr>
        <p:txBody>
          <a:bodyPr vert="horz" wrap="square" lIns="0" tIns="0" rIns="0" bIns="0" rtlCol="0">
            <a:spAutoFit/>
          </a:bodyPr>
          <a:lstStyle/>
          <a:p>
            <a:pPr marL="49530">
              <a:lnSpc>
                <a:spcPts val="1240"/>
              </a:lnSpc>
            </a:pPr>
            <a:fld id="{81D60167-4931-47E6-BA6A-407CBD079E47}" type="slidenum">
              <a:rPr dirty="0"/>
              <a:t>20</a:t>
            </a:fld>
            <a:endParaRPr dirty="0"/>
          </a:p>
        </p:txBody>
      </p:sp>
    </p:spTree>
    <p:extLst>
      <p:ext uri="{BB962C8B-B14F-4D97-AF65-F5344CB8AC3E}">
        <p14:creationId xmlns:p14="http://schemas.microsoft.com/office/powerpoint/2010/main" val="401553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custDataLst>
              <p:tags r:id="rId2"/>
            </p:custDataLst>
          </p:nvPr>
        </p:nvSpPr>
        <p:spPr>
          <a:xfrm>
            <a:off x="457200" y="152400"/>
            <a:ext cx="8229600" cy="914400"/>
          </a:xfrm>
        </p:spPr>
        <p:txBody>
          <a:bodyPr>
            <a:normAutofit/>
          </a:bodyPr>
          <a:lstStyle/>
          <a:p>
            <a:r>
              <a:rPr lang="en-US" sz="2800" dirty="0">
                <a:solidFill>
                  <a:srgbClr val="006892"/>
                </a:solidFill>
                <a:latin typeface="Arial" pitchFamily="34" charset="0"/>
                <a:cs typeface="Arial" pitchFamily="34" charset="0"/>
              </a:rPr>
              <a:t>Other Resources &amp; Toolkit highlights </a:t>
            </a:r>
          </a:p>
        </p:txBody>
      </p:sp>
      <p:sp>
        <p:nvSpPr>
          <p:cNvPr id="3" name="Content Placeholder 2"/>
          <p:cNvSpPr>
            <a:spLocks noGrp="1"/>
          </p:cNvSpPr>
          <p:nvPr>
            <p:ph idx="1"/>
            <p:custDataLst>
              <p:tags r:id="rId3"/>
            </p:custDataLst>
          </p:nvPr>
        </p:nvSpPr>
        <p:spPr>
          <a:xfrm>
            <a:off x="838200" y="1371600"/>
            <a:ext cx="8229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r>
              <a:rPr lang="en-US" sz="2000" b="1" dirty="0"/>
              <a:t>HRSA - 340B Drug Pricing Program </a:t>
            </a:r>
            <a:r>
              <a:rPr lang="en-US" sz="2000" dirty="0"/>
              <a:t>(see toolkit)</a:t>
            </a:r>
          </a:p>
          <a:p>
            <a:pPr marL="0" lvl="0" indent="0">
              <a:buClr>
                <a:srgbClr val="BE854C"/>
              </a:buClr>
              <a:buSzPct val="65000"/>
              <a:buNone/>
            </a:pPr>
            <a:r>
              <a:rPr lang="en-US" sz="2800" dirty="0"/>
              <a:t> </a:t>
            </a:r>
            <a:r>
              <a:rPr lang="en-US" sz="2000" b="1" dirty="0"/>
              <a:t>Patient-Center Medical Homes </a:t>
            </a:r>
            <a:r>
              <a:rPr lang="en-US" sz="2000" dirty="0"/>
              <a:t>(see toolkit)</a:t>
            </a:r>
          </a:p>
          <a:p>
            <a:pPr marL="0" lvl="0" indent="0">
              <a:buClr>
                <a:srgbClr val="BE854C"/>
              </a:buClr>
              <a:buSzPct val="65000"/>
              <a:buNone/>
            </a:pPr>
            <a:endParaRPr lang="en-US" sz="800" dirty="0"/>
          </a:p>
          <a:p>
            <a:pPr marL="0" lvl="0" indent="0">
              <a:buClr>
                <a:srgbClr val="BE854C"/>
              </a:buClr>
              <a:buSzPct val="65000"/>
              <a:buNone/>
            </a:pPr>
            <a:r>
              <a:rPr lang="en-US" sz="2000" dirty="0"/>
              <a:t> </a:t>
            </a:r>
            <a:r>
              <a:rPr lang="en-US" sz="2000" b="1" dirty="0"/>
              <a:t>Indian Health Services; Alaska Native Health </a:t>
            </a:r>
            <a:r>
              <a:rPr lang="en-US" sz="2000" dirty="0"/>
              <a:t>(see toolkit)</a:t>
            </a:r>
          </a:p>
          <a:p>
            <a:pPr marL="0" lvl="0" indent="0">
              <a:buClr>
                <a:srgbClr val="BE854C"/>
              </a:buClr>
              <a:buSzPct val="65000"/>
              <a:buNone/>
            </a:pPr>
            <a:endParaRPr lang="en-US" sz="800" b="1" dirty="0"/>
          </a:p>
          <a:p>
            <a:pPr marL="0" lvl="0" indent="0">
              <a:buClr>
                <a:srgbClr val="BE854C"/>
              </a:buClr>
              <a:buSzPct val="65000"/>
              <a:buNone/>
            </a:pPr>
            <a:r>
              <a:rPr lang="en-US" sz="2000" b="1" dirty="0"/>
              <a:t> Advocacy and Policy Groups </a:t>
            </a:r>
            <a:r>
              <a:rPr lang="en-US" sz="2000" dirty="0"/>
              <a:t>(Center for Prisoner Health &amp; Human Rights)</a:t>
            </a:r>
          </a:p>
          <a:p>
            <a:pPr marL="0" lvl="0" indent="0">
              <a:buClr>
                <a:srgbClr val="BE854C"/>
              </a:buClr>
              <a:buSzPct val="65000"/>
              <a:buNone/>
            </a:pPr>
            <a:endParaRPr lang="en-US" sz="600" dirty="0"/>
          </a:p>
          <a:p>
            <a:pPr marL="0" lvl="0" indent="0">
              <a:buClr>
                <a:srgbClr val="BE854C"/>
              </a:buClr>
              <a:buSzPct val="65000"/>
              <a:buNone/>
            </a:pPr>
            <a:r>
              <a:rPr lang="en-US" sz="2000" dirty="0"/>
              <a:t> </a:t>
            </a:r>
            <a:r>
              <a:rPr lang="en-US" sz="2000" b="1" dirty="0"/>
              <a:t>Re-entry councils and resources </a:t>
            </a:r>
            <a:r>
              <a:rPr lang="en-US" sz="2000" dirty="0"/>
              <a:t>(state listings)</a:t>
            </a:r>
          </a:p>
          <a:p>
            <a:pPr marL="0" lvl="0" indent="0">
              <a:buClr>
                <a:srgbClr val="BE854C"/>
              </a:buClr>
              <a:buSzPct val="65000"/>
              <a:buNone/>
            </a:pPr>
            <a:endParaRPr lang="en-US" sz="800" dirty="0"/>
          </a:p>
          <a:p>
            <a:pPr marL="0" lvl="0" indent="0">
              <a:buClr>
                <a:srgbClr val="BE854C"/>
              </a:buClr>
              <a:buSzPct val="65000"/>
              <a:buNone/>
            </a:pPr>
            <a:endParaRPr lang="en-US" sz="2000" b="1" dirty="0"/>
          </a:p>
          <a:p>
            <a:pPr marL="0" lvl="0" indent="0">
              <a:buClr>
                <a:srgbClr val="BE854C"/>
              </a:buClr>
              <a:buSzPct val="65000"/>
              <a:buNone/>
            </a:pPr>
            <a:endParaRPr lang="en-US" sz="2000" b="1" dirty="0"/>
          </a:p>
        </p:txBody>
      </p:sp>
      <p:sp>
        <p:nvSpPr>
          <p:cNvPr id="8" name="Date Placeholder 7"/>
          <p:cNvSpPr>
            <a:spLocks noGrp="1"/>
          </p:cNvSpPr>
          <p:nvPr>
            <p:ph type="dt" sz="half" idx="10"/>
            <p:custDataLst>
              <p:tags r:id="rId4"/>
            </p:custDataLst>
          </p:nvPr>
        </p:nvSpPr>
        <p:spPr>
          <a:xfrm>
            <a:off x="457200" y="6356350"/>
            <a:ext cx="2133600" cy="365125"/>
          </a:xfrm>
        </p:spPr>
        <p:txBody>
          <a:bodyPr/>
          <a:lstStyle/>
          <a:p>
            <a:r>
              <a:rPr lang="en-US">
                <a:solidFill>
                  <a:schemeClr val="bg1"/>
                </a:solidFill>
                <a:latin typeface="Arial" pitchFamily="34" charset="0"/>
                <a:cs typeface="Arial" pitchFamily="34" charset="0"/>
              </a:rPr>
              <a:t>(Miller, 2015)</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custDataLst>
              <p:tags r:id="rId5"/>
            </p:custDataLst>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21</a:t>
            </a:fld>
            <a:endParaRPr lang="en-US" dirty="0">
              <a:solidFill>
                <a:schemeClr val="bg1"/>
              </a:solidFill>
              <a:latin typeface="Arial" pitchFamily="34" charset="0"/>
              <a:cs typeface="Arial" pitchFamily="34" charset="0"/>
            </a:endParaRPr>
          </a:p>
        </p:txBody>
      </p:sp>
      <p:sp>
        <p:nvSpPr>
          <p:cNvPr id="12" name="Rectangle 11"/>
          <p:cNvSpPr/>
          <p:nvPr>
            <p:custDataLst>
              <p:tags r:id="rId6"/>
            </p:custDataLst>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7"/>
            </p:custDataLst>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0" y="4953000"/>
            <a:ext cx="3657600" cy="1143000"/>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custDataLst>
              <p:tags r:id="rId8"/>
            </p:custDataLst>
          </p:nvPr>
        </p:nvSpPr>
        <p:spPr>
          <a:xfrm>
            <a:off x="914400" y="4038600"/>
            <a:ext cx="5105400" cy="584775"/>
          </a:xfrm>
          <a:prstGeom prst="rect">
            <a:avLst/>
          </a:prstGeom>
        </p:spPr>
        <p:txBody>
          <a:bodyPr wrap="square">
            <a:spAutoFit/>
          </a:bodyPr>
          <a:lstStyle/>
          <a:p>
            <a:r>
              <a:rPr lang="en-US" sz="2000" b="1" dirty="0"/>
              <a:t>Prescription Assistance Programs </a:t>
            </a:r>
            <a:r>
              <a:rPr lang="en-US" sz="2000" dirty="0"/>
              <a:t>(see RSAT):  </a:t>
            </a:r>
            <a:r>
              <a:rPr lang="en-US" sz="1200" dirty="0">
                <a:hlinkClick r:id="rId13"/>
              </a:rPr>
              <a:t>http://www.rsat-tta.com/Home</a:t>
            </a:r>
            <a:endParaRPr lang="en-US" sz="1200" dirty="0"/>
          </a:p>
        </p:txBody>
      </p:sp>
    </p:spTree>
    <p:extLst>
      <p:ext uri="{BB962C8B-B14F-4D97-AF65-F5344CB8AC3E}">
        <p14:creationId xmlns:p14="http://schemas.microsoft.com/office/powerpoint/2010/main" val="1107362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152400"/>
            <a:ext cx="9144000" cy="609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2"/>
                </a:solidFill>
              </a:rPr>
              <a:t>One More Bit of Good News Re: Opioid Addiction Treatment Capacity </a:t>
            </a:r>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custDataLst>
              <p:tags r:id="rId2"/>
            </p:custDataLst>
          </p:nvPr>
        </p:nvSpPr>
        <p:spPr>
          <a:xfrm>
            <a:off x="457200" y="1524000"/>
            <a:ext cx="8229600" cy="4209146"/>
          </a:xfrm>
        </p:spPr>
        <p:txBody>
          <a:bodyPr>
            <a:noAutofit/>
          </a:bodyPr>
          <a:lstStyle/>
          <a:p>
            <a:pPr marL="0" lvl="0" indent="0" algn="ctr">
              <a:buClr>
                <a:srgbClr val="BE854C"/>
              </a:buClr>
              <a:buSzPct val="65000"/>
              <a:buNone/>
            </a:pPr>
            <a:endParaRPr lang="en-US" i="1" dirty="0"/>
          </a:p>
          <a:p>
            <a:pPr lvl="0">
              <a:buClr>
                <a:srgbClr val="BE854C"/>
              </a:buClr>
              <a:buSzPct val="65000"/>
              <a:buFont typeface="Arial" pitchFamily="34" charset="0"/>
              <a:buChar char="►"/>
            </a:pPr>
            <a:endParaRPr lang="en-US" dirty="0"/>
          </a:p>
        </p:txBody>
      </p:sp>
      <p:sp>
        <p:nvSpPr>
          <p:cNvPr id="8" name="Date Placeholder 7"/>
          <p:cNvSpPr>
            <a:spLocks noGrp="1"/>
          </p:cNvSpPr>
          <p:nvPr>
            <p:ph type="dt" sz="half" idx="10"/>
            <p:custDataLst>
              <p:tags r:id="rId3"/>
            </p:custDataLst>
          </p:nvPr>
        </p:nvSpPr>
        <p:spPr>
          <a:xfrm>
            <a:off x="457200" y="6356350"/>
            <a:ext cx="2133600" cy="365125"/>
          </a:xfrm>
        </p:spPr>
        <p:txBody>
          <a:bodyPr/>
          <a:lstStyle/>
          <a:p>
            <a:fld id="{4410FC8A-A4D3-46E9-B4DA-8E4B63F345E6}" type="datetime1">
              <a:rPr lang="en-US" smtClean="0">
                <a:solidFill>
                  <a:prstClr val="white"/>
                </a:solidFill>
                <a:latin typeface="Arial" pitchFamily="34" charset="0"/>
                <a:cs typeface="Arial" pitchFamily="34" charset="0"/>
              </a:rPr>
              <a:pPr/>
              <a:t>10/19/2016</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custDataLst>
              <p:tags r:id="rId4"/>
            </p:custDataLst>
          </p:nvPr>
        </p:nvSpPr>
        <p:spPr>
          <a:xfrm>
            <a:off x="6553200" y="6356350"/>
            <a:ext cx="2133600" cy="365125"/>
          </a:xfrm>
        </p:spPr>
        <p:txBody>
          <a:bodyPr/>
          <a:lstStyle/>
          <a:p>
            <a:fld id="{CCEFF8E3-EC8E-4FF1-9FB8-7EB9DE5DC726}" type="slidenum">
              <a:rPr lang="en-US" smtClean="0">
                <a:solidFill>
                  <a:prstClr val="white"/>
                </a:solidFill>
                <a:latin typeface="Arial" pitchFamily="34" charset="0"/>
                <a:cs typeface="Arial" pitchFamily="34" charset="0"/>
              </a:rPr>
              <a:pPr/>
              <a:t>22</a:t>
            </a:fld>
            <a:endParaRPr lang="en-US" dirty="0">
              <a:solidFill>
                <a:prstClr val="white"/>
              </a:solidFill>
              <a:latin typeface="Arial" pitchFamily="34" charset="0"/>
              <a:cs typeface="Arial" pitchFamily="34" charset="0"/>
            </a:endParaRPr>
          </a:p>
        </p:txBody>
      </p:sp>
      <p:sp>
        <p:nvSpPr>
          <p:cNvPr id="12" name="Rectangle 11"/>
          <p:cNvSpPr/>
          <p:nvPr>
            <p:custDataLst>
              <p:tags r:id="rId5"/>
            </p:custDataLst>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custDataLst>
              <p:tags r:id="rId6"/>
            </p:custDataLst>
          </p:nvPr>
        </p:nvSpPr>
        <p:spPr>
          <a:xfrm>
            <a:off x="0" y="7620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12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914401"/>
            <a:ext cx="5334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custDataLst>
              <p:tags r:id="rId7"/>
            </p:custDataLst>
          </p:nvPr>
        </p:nvSpPr>
        <p:spPr>
          <a:xfrm>
            <a:off x="304800" y="5562600"/>
            <a:ext cx="8534400" cy="646331"/>
          </a:xfrm>
          <a:prstGeom prst="rect">
            <a:avLst/>
          </a:prstGeom>
        </p:spPr>
        <p:txBody>
          <a:bodyPr wrap="square">
            <a:spAutoFit/>
          </a:bodyPr>
          <a:lstStyle/>
          <a:p>
            <a:r>
              <a:rPr lang="en-US" dirty="0">
                <a:hlinkClick r:id="rId12"/>
              </a:rPr>
              <a:t>http://bphc.hrsa.gov/programopportunities/fundingopportunities/substanceabuse/2016awards/index.html</a:t>
            </a:r>
            <a:endParaRPr lang="en-US" dirty="0"/>
          </a:p>
        </p:txBody>
      </p:sp>
    </p:spTree>
    <p:extLst>
      <p:ext uri="{BB962C8B-B14F-4D97-AF65-F5344CB8AC3E}">
        <p14:creationId xmlns:p14="http://schemas.microsoft.com/office/powerpoint/2010/main" val="3066457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Always Happy to Hear From You</a:t>
            </a:r>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custDataLst>
              <p:tags r:id="rId2"/>
            </p:custDataLst>
          </p:nvPr>
        </p:nvSpPr>
        <p:spPr>
          <a:xfrm>
            <a:off x="304800" y="1524000"/>
            <a:ext cx="8534400" cy="4209146"/>
          </a:xfrm>
        </p:spPr>
        <p:txBody>
          <a:bodyPr>
            <a:noAutofit/>
          </a:bodyPr>
          <a:lstStyle/>
          <a:p>
            <a:pPr marL="0" lvl="0" indent="0">
              <a:buClr>
                <a:srgbClr val="BE854C"/>
              </a:buClr>
              <a:buSzPct val="65000"/>
              <a:buNone/>
            </a:pPr>
            <a:r>
              <a:rPr lang="en-US" sz="2800" b="1" dirty="0"/>
              <a:t>Thank you all for the great work you do!</a:t>
            </a:r>
          </a:p>
          <a:p>
            <a:pPr marL="0" lvl="0" indent="0">
              <a:buClr>
                <a:srgbClr val="BE854C"/>
              </a:buClr>
              <a:buSzPct val="65000"/>
              <a:buNone/>
            </a:pPr>
            <a:endParaRPr lang="en-US" sz="1600" dirty="0"/>
          </a:p>
          <a:p>
            <a:pPr marL="0" lvl="0" indent="0">
              <a:buClr>
                <a:srgbClr val="BE854C"/>
              </a:buClr>
              <a:buSzPct val="65000"/>
              <a:buNone/>
            </a:pPr>
            <a:r>
              <a:rPr lang="en-US" sz="2400" dirty="0"/>
              <a:t>We know your job is not easy, but we aim to make it a bit easier &amp; are always happy to hear how we can do so…</a:t>
            </a:r>
          </a:p>
          <a:p>
            <a:pPr marL="0" lvl="0" indent="0">
              <a:buClr>
                <a:srgbClr val="BE854C"/>
              </a:buClr>
              <a:buSzPct val="65000"/>
              <a:buNone/>
            </a:pPr>
            <a:endParaRPr lang="en-US" sz="800" dirty="0"/>
          </a:p>
          <a:p>
            <a:pPr marL="0" lvl="0" indent="0">
              <a:buClr>
                <a:srgbClr val="BE854C"/>
              </a:buClr>
              <a:buSzPct val="65000"/>
              <a:buNone/>
            </a:pPr>
            <a:r>
              <a:rPr lang="en-US" sz="2400" dirty="0"/>
              <a:t>Contact me anytime with inquiries about the topics we have covered: </a:t>
            </a:r>
            <a:r>
              <a:rPr lang="en-US" sz="2400" dirty="0">
                <a:hlinkClick r:id="rId10"/>
              </a:rPr>
              <a:t>nmiller@ahpnet.com</a:t>
            </a:r>
            <a:r>
              <a:rPr lang="en-US" sz="2400" dirty="0"/>
              <a:t>  </a:t>
            </a:r>
          </a:p>
          <a:p>
            <a:pPr marL="0" lvl="0" indent="0">
              <a:buClr>
                <a:srgbClr val="BE854C"/>
              </a:buClr>
              <a:buSzPct val="65000"/>
              <a:buNone/>
            </a:pPr>
            <a:endParaRPr lang="en-US" sz="2400" dirty="0"/>
          </a:p>
          <a:p>
            <a:pPr marL="0" indent="0">
              <a:buClr>
                <a:srgbClr val="BE854C"/>
              </a:buClr>
              <a:buSzPct val="65000"/>
              <a:buNone/>
            </a:pPr>
            <a:r>
              <a:rPr lang="en-US" sz="2400" dirty="0"/>
              <a:t>Also appreciate hearing about your experiences &amp; innovations…</a:t>
            </a:r>
          </a:p>
          <a:p>
            <a:pPr marL="0" lvl="0" indent="0">
              <a:buClr>
                <a:srgbClr val="BE854C"/>
              </a:buClr>
              <a:buSzPct val="65000"/>
              <a:buNone/>
            </a:pPr>
            <a:endParaRPr lang="en-US" sz="1600" dirty="0"/>
          </a:p>
          <a:p>
            <a:pPr marL="0" lvl="0" indent="0" algn="ctr">
              <a:buClr>
                <a:srgbClr val="BE854C"/>
              </a:buClr>
              <a:buSzPct val="65000"/>
              <a:buNone/>
            </a:pPr>
            <a:r>
              <a:rPr lang="en-US" sz="2400" b="1" dirty="0"/>
              <a:t>Thank you for your participation …</a:t>
            </a:r>
          </a:p>
        </p:txBody>
      </p:sp>
      <p:sp>
        <p:nvSpPr>
          <p:cNvPr id="8" name="Date Placeholder 7"/>
          <p:cNvSpPr>
            <a:spLocks noGrp="1"/>
          </p:cNvSpPr>
          <p:nvPr>
            <p:ph type="dt" sz="half" idx="10"/>
            <p:custDataLst>
              <p:tags r:id="rId3"/>
            </p:custDataLst>
          </p:nvPr>
        </p:nvSpPr>
        <p:spPr>
          <a:xfrm>
            <a:off x="457200" y="6356350"/>
            <a:ext cx="2133600" cy="365125"/>
          </a:xfrm>
        </p:spPr>
        <p:txBody>
          <a:bodyPr/>
          <a:lstStyle/>
          <a:p>
            <a:fld id="{4410FC8A-A4D3-46E9-B4DA-8E4B63F345E6}" type="datetime1">
              <a:rPr lang="en-US" smtClean="0">
                <a:solidFill>
                  <a:prstClr val="white"/>
                </a:solidFill>
                <a:latin typeface="Arial" pitchFamily="34" charset="0"/>
                <a:cs typeface="Arial" pitchFamily="34" charset="0"/>
              </a:rPr>
              <a:pPr/>
              <a:t>10/19/2016</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custDataLst>
              <p:tags r:id="rId4"/>
            </p:custDataLst>
          </p:nvPr>
        </p:nvSpPr>
        <p:spPr>
          <a:xfrm>
            <a:off x="6553200" y="6356350"/>
            <a:ext cx="2133600" cy="365125"/>
          </a:xfrm>
        </p:spPr>
        <p:txBody>
          <a:bodyPr/>
          <a:lstStyle/>
          <a:p>
            <a:fld id="{CCEFF8E3-EC8E-4FF1-9FB8-7EB9DE5DC726}" type="slidenum">
              <a:rPr lang="en-US" smtClean="0">
                <a:solidFill>
                  <a:prstClr val="white"/>
                </a:solidFill>
                <a:latin typeface="Arial" pitchFamily="34" charset="0"/>
                <a:cs typeface="Arial" pitchFamily="34" charset="0"/>
              </a:rPr>
              <a:pPr/>
              <a:t>23</a:t>
            </a:fld>
            <a:endParaRPr lang="en-US" dirty="0">
              <a:solidFill>
                <a:prstClr val="white"/>
              </a:solidFill>
              <a:latin typeface="Arial" pitchFamily="34" charset="0"/>
              <a:cs typeface="Arial" pitchFamily="34" charset="0"/>
            </a:endParaRPr>
          </a:p>
        </p:txBody>
      </p:sp>
      <p:sp>
        <p:nvSpPr>
          <p:cNvPr id="12" name="Rectangle 11"/>
          <p:cNvSpPr/>
          <p:nvPr>
            <p:custDataLst>
              <p:tags r:id="rId5"/>
            </p:custDataLst>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custDataLst>
              <p:tags r:id="rId6"/>
            </p:custDataLst>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47751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custDataLst>
              <p:tags r:id="rId2"/>
            </p:custDataLst>
          </p:nvPr>
        </p:nvSpPr>
        <p:spPr>
          <a:xfrm>
            <a:off x="457200" y="1524000"/>
            <a:ext cx="8229600" cy="4209146"/>
          </a:xfrm>
        </p:spPr>
        <p:txBody>
          <a:bodyPr>
            <a:noAutofit/>
          </a:bodyPr>
          <a:lstStyle/>
          <a:p>
            <a:pPr marL="0" lvl="0" indent="0" algn="ctr">
              <a:buClr>
                <a:srgbClr val="BE854C"/>
              </a:buClr>
              <a:buSzPct val="65000"/>
              <a:buNone/>
            </a:pPr>
            <a:endParaRPr lang="en-US" i="1" dirty="0"/>
          </a:p>
          <a:p>
            <a:pPr marL="0" lvl="0" indent="0" algn="ctr">
              <a:buClr>
                <a:srgbClr val="BE854C"/>
              </a:buClr>
              <a:buSzPct val="65000"/>
              <a:buNone/>
            </a:pPr>
            <a:r>
              <a:rPr lang="en-US" i="1" dirty="0"/>
              <a:t>For more information on RSAT training and technical assistance visit: </a:t>
            </a:r>
          </a:p>
          <a:p>
            <a:pPr marL="0" lvl="0" indent="0" algn="ctr">
              <a:buClr>
                <a:srgbClr val="BE854C"/>
              </a:buClr>
              <a:buSzPct val="65000"/>
              <a:buNone/>
            </a:pPr>
            <a:r>
              <a:rPr lang="en-US" i="1" dirty="0"/>
              <a:t>http://www.rsat-tta.com/Home</a:t>
            </a:r>
          </a:p>
          <a:p>
            <a:pPr marL="0" lvl="0" indent="0" algn="ctr">
              <a:buClr>
                <a:srgbClr val="BE854C"/>
              </a:buClr>
              <a:buSzPct val="65000"/>
              <a:buNone/>
            </a:pPr>
            <a:endParaRPr lang="en-US" i="1" dirty="0"/>
          </a:p>
          <a:p>
            <a:pPr marL="0" lvl="0" indent="0" algn="ctr">
              <a:buClr>
                <a:srgbClr val="BE854C"/>
              </a:buClr>
              <a:buSzPct val="65000"/>
              <a:buNone/>
            </a:pPr>
            <a:r>
              <a:rPr lang="en-US" i="1" dirty="0"/>
              <a:t>or email Jon Grand, RSAT TA Coordinator at </a:t>
            </a:r>
          </a:p>
          <a:p>
            <a:pPr marL="0" lvl="0" indent="0" algn="ctr">
              <a:buClr>
                <a:srgbClr val="BE854C"/>
              </a:buClr>
              <a:buSzPct val="65000"/>
              <a:buNone/>
            </a:pPr>
            <a:r>
              <a:rPr lang="en-US" i="1" dirty="0"/>
              <a:t>jgrand@ahpnet.com</a:t>
            </a:r>
          </a:p>
          <a:p>
            <a:pPr lvl="0">
              <a:buClr>
                <a:srgbClr val="BE854C"/>
              </a:buClr>
              <a:buSzPct val="65000"/>
              <a:buFont typeface="Arial" pitchFamily="34" charset="0"/>
              <a:buChar char="►"/>
            </a:pPr>
            <a:endParaRPr lang="en-US" dirty="0"/>
          </a:p>
        </p:txBody>
      </p:sp>
      <p:sp>
        <p:nvSpPr>
          <p:cNvPr id="8" name="Date Placeholder 7"/>
          <p:cNvSpPr>
            <a:spLocks noGrp="1"/>
          </p:cNvSpPr>
          <p:nvPr>
            <p:ph type="dt" sz="half" idx="10"/>
            <p:custDataLst>
              <p:tags r:id="rId3"/>
            </p:custDataLst>
          </p:nvPr>
        </p:nvSpPr>
        <p:spPr>
          <a:xfrm>
            <a:off x="457200" y="6356350"/>
            <a:ext cx="2133600" cy="365125"/>
          </a:xfrm>
        </p:spPr>
        <p:txBody>
          <a:bodyPr/>
          <a:lstStyle/>
          <a:p>
            <a:fld id="{4410FC8A-A4D3-46E9-B4DA-8E4B63F345E6}" type="datetime1">
              <a:rPr lang="en-US" smtClean="0">
                <a:solidFill>
                  <a:prstClr val="white"/>
                </a:solidFill>
                <a:latin typeface="Arial" pitchFamily="34" charset="0"/>
                <a:cs typeface="Arial" pitchFamily="34" charset="0"/>
              </a:rPr>
              <a:pPr/>
              <a:t>10/19/2016</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custDataLst>
              <p:tags r:id="rId4"/>
            </p:custDataLst>
          </p:nvPr>
        </p:nvSpPr>
        <p:spPr>
          <a:xfrm>
            <a:off x="6553200" y="6356350"/>
            <a:ext cx="2133600" cy="365125"/>
          </a:xfrm>
        </p:spPr>
        <p:txBody>
          <a:bodyPr/>
          <a:lstStyle/>
          <a:p>
            <a:fld id="{CCEFF8E3-EC8E-4FF1-9FB8-7EB9DE5DC726}" type="slidenum">
              <a:rPr lang="en-US" smtClean="0">
                <a:solidFill>
                  <a:prstClr val="white"/>
                </a:solidFill>
                <a:latin typeface="Arial" pitchFamily="34" charset="0"/>
                <a:cs typeface="Arial" pitchFamily="34" charset="0"/>
              </a:rPr>
              <a:pPr/>
              <a:t>24</a:t>
            </a:fld>
            <a:endParaRPr lang="en-US" dirty="0">
              <a:solidFill>
                <a:prstClr val="white"/>
              </a:solidFill>
              <a:latin typeface="Arial" pitchFamily="34" charset="0"/>
              <a:cs typeface="Arial" pitchFamily="34" charset="0"/>
            </a:endParaRPr>
          </a:p>
        </p:txBody>
      </p:sp>
      <p:sp>
        <p:nvSpPr>
          <p:cNvPr id="12" name="Rectangle 11"/>
          <p:cNvSpPr/>
          <p:nvPr>
            <p:custDataLst>
              <p:tags r:id="rId5"/>
            </p:custDataLst>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custDataLst>
              <p:tags r:id="rId6"/>
            </p:custDataLst>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7574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Boundaries+Presentation+PDF.pdf - Adobe Acrobat Pro"/>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395479" y="1600200"/>
            <a:ext cx="6353042" cy="4525963"/>
          </a:xfrm>
        </p:spPr>
      </p:pic>
      <p:sp>
        <p:nvSpPr>
          <p:cNvPr id="5" name="Title 1"/>
          <p:cNvSpPr>
            <a:spLocks noGrp="1"/>
          </p:cNvSpPr>
          <p:nvPr>
            <p:ph type="title"/>
            <p:custDataLst>
              <p:tags r:id="rId1"/>
            </p:custDataLst>
          </p:nvPr>
        </p:nvSpPr>
        <p:spPr>
          <a:xfrm>
            <a:off x="457200" y="274638"/>
            <a:ext cx="8229600" cy="1143000"/>
          </a:xfrm>
        </p:spPr>
        <p:txBody>
          <a:bodyPr>
            <a:normAutofit/>
          </a:bodyPr>
          <a:lstStyle/>
          <a:p>
            <a:pPr algn="ctr"/>
            <a:r>
              <a:rPr lang="en-US" dirty="0"/>
              <a:t>Housekeeping: Communication</a:t>
            </a:r>
          </a:p>
        </p:txBody>
      </p:sp>
    </p:spTree>
    <p:extLst>
      <p:ext uri="{BB962C8B-B14F-4D97-AF65-F5344CB8AC3E}">
        <p14:creationId xmlns:p14="http://schemas.microsoft.com/office/powerpoint/2010/main" val="314708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914400"/>
            <a:ext cx="8229600" cy="1143000"/>
          </a:xfrm>
        </p:spPr>
        <p:txBody>
          <a:bodyPr>
            <a:normAutofit fontScale="90000"/>
          </a:bodyPr>
          <a:lstStyle/>
          <a:p>
            <a:br>
              <a:rPr lang="en-US" sz="4000" b="1" dirty="0">
                <a:solidFill>
                  <a:srgbClr val="006892"/>
                </a:solidFill>
                <a:latin typeface="Arial" pitchFamily="34" charset="0"/>
                <a:cs typeface="Arial" pitchFamily="34" charset="0"/>
              </a:rPr>
            </a:br>
            <a:r>
              <a:rPr lang="en-US" sz="4800" b="1" dirty="0">
                <a:latin typeface="Arial" pitchFamily="34" charset="0"/>
                <a:cs typeface="Arial" pitchFamily="34" charset="0"/>
              </a:rPr>
              <a:t>P</a:t>
            </a:r>
            <a:r>
              <a:rPr lang="en-US" sz="4800" b="1" dirty="0">
                <a:ea typeface="Calibri"/>
                <a:cs typeface="Times New Roman"/>
              </a:rPr>
              <a:t>athways to Health Literacy &amp; Health Care Utilization: </a:t>
            </a:r>
            <a:br>
              <a:rPr lang="en-US" sz="4800" b="1" dirty="0">
                <a:ea typeface="Calibri"/>
                <a:cs typeface="Times New Roman"/>
              </a:rPr>
            </a:br>
            <a:r>
              <a:rPr lang="en-US" dirty="0">
                <a:ea typeface="Calibri"/>
                <a:cs typeface="Times New Roman"/>
              </a:rPr>
              <a:t>A Critical Next Step for the Newly Eligible Pre-release Population </a:t>
            </a:r>
            <a:endParaRPr lang="en-US" dirty="0"/>
          </a:p>
        </p:txBody>
      </p:sp>
      <p:pic>
        <p:nvPicPr>
          <p:cNvPr id="6" name="Content Placeholder 5"/>
          <p:cNvPicPr>
            <a:picLocks noGrp="1" noChangeAspect="1"/>
          </p:cNvPicPr>
          <p:nvPr>
            <p:ph idx="1"/>
          </p:nvPr>
        </p:nvPicPr>
        <p:blipFill>
          <a:blip r:embed="rId4"/>
          <a:stretch>
            <a:fillRect/>
          </a:stretch>
        </p:blipFill>
        <p:spPr>
          <a:xfrm>
            <a:off x="2779607" y="5334000"/>
            <a:ext cx="3889585" cy="12314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299" y="3352800"/>
            <a:ext cx="1600200" cy="1835944"/>
          </a:xfrm>
          <a:prstGeom prst="rect">
            <a:avLst/>
          </a:prstGeom>
        </p:spPr>
      </p:pic>
    </p:spTree>
    <p:extLst>
      <p:ext uri="{BB962C8B-B14F-4D97-AF65-F5344CB8AC3E}">
        <p14:creationId xmlns:p14="http://schemas.microsoft.com/office/powerpoint/2010/main" val="203052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0" y="-91440"/>
            <a:ext cx="9144000" cy="6949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custDataLst>
              <p:tags r:id="rId2"/>
            </p:custDataLst>
          </p:nvPr>
        </p:nvSpPr>
        <p:spPr>
          <a:xfrm>
            <a:off x="685800" y="2130425"/>
            <a:ext cx="7772400" cy="1470025"/>
          </a:xfrm>
        </p:spPr>
        <p:txBody>
          <a:bodyPr>
            <a:normAutofit fontScale="90000"/>
          </a:bodyPr>
          <a:lstStyle/>
          <a:p>
            <a:pPr algn="l"/>
            <a:br>
              <a:rPr lang="en-US" sz="3600" dirty="0">
                <a:solidFill>
                  <a:schemeClr val="bg1"/>
                </a:solidFill>
                <a:latin typeface="Arial" pitchFamily="34" charset="0"/>
                <a:cs typeface="Arial" pitchFamily="34" charset="0"/>
              </a:rPr>
            </a:br>
            <a:r>
              <a:rPr lang="en-US" sz="3600" dirty="0">
                <a:solidFill>
                  <a:schemeClr val="bg1"/>
                </a:solidFill>
                <a:latin typeface="Arial" pitchFamily="34" charset="0"/>
                <a:cs typeface="Arial" pitchFamily="34" charset="0"/>
              </a:rPr>
              <a:t>Niki Miller, M.S. CPS</a:t>
            </a:r>
            <a:br>
              <a:rPr lang="en-US" sz="3600" dirty="0">
                <a:solidFill>
                  <a:schemeClr val="bg1"/>
                </a:solidFill>
                <a:latin typeface="Arial" pitchFamily="34" charset="0"/>
                <a:cs typeface="Arial" pitchFamily="34" charset="0"/>
              </a:rPr>
            </a:br>
            <a:r>
              <a:rPr lang="en-US" sz="2700" dirty="0">
                <a:solidFill>
                  <a:schemeClr val="bg1"/>
                </a:solidFill>
                <a:latin typeface="Arial" pitchFamily="34" charset="0"/>
                <a:cs typeface="Arial" pitchFamily="34" charset="0"/>
                <a:hlinkClick r:id="rId8"/>
              </a:rPr>
              <a:t>nmiller@ahpnet.com</a:t>
            </a:r>
            <a:r>
              <a:rPr lang="en-US" sz="3600" dirty="0">
                <a:solidFill>
                  <a:schemeClr val="bg1"/>
                </a:solidFill>
                <a:latin typeface="Arial" pitchFamily="34" charset="0"/>
                <a:cs typeface="Arial" pitchFamily="34" charset="0"/>
              </a:rPr>
              <a:t> </a:t>
            </a:r>
          </a:p>
        </p:txBody>
      </p:sp>
      <p:sp>
        <p:nvSpPr>
          <p:cNvPr id="3" name="Subtitle 2"/>
          <p:cNvSpPr>
            <a:spLocks noGrp="1"/>
          </p:cNvSpPr>
          <p:nvPr>
            <p:ph type="subTitle" idx="1"/>
            <p:custDataLst>
              <p:tags r:id="rId3"/>
            </p:custDataLst>
          </p:nvPr>
        </p:nvSpPr>
        <p:spPr>
          <a:xfrm>
            <a:off x="838200" y="3810000"/>
            <a:ext cx="6934200" cy="1752600"/>
          </a:xfrm>
        </p:spPr>
        <p:txBody>
          <a:bodyPr/>
          <a:lstStyle/>
          <a:p>
            <a:pPr algn="l"/>
            <a:r>
              <a:rPr lang="en-US" sz="2800" dirty="0">
                <a:solidFill>
                  <a:srgbClr val="E0C3A3"/>
                </a:solidFill>
              </a:rPr>
              <a:t>Advocates for Human Potential</a:t>
            </a:r>
          </a:p>
          <a:p>
            <a:pPr algn="l"/>
            <a:r>
              <a:rPr lang="en-US" sz="2800" dirty="0">
                <a:solidFill>
                  <a:srgbClr val="E0C3A3"/>
                </a:solidFill>
              </a:rPr>
              <a:t>www.ahpnet.com</a:t>
            </a:r>
          </a:p>
          <a:p>
            <a:pPr algn="l"/>
            <a:endParaRPr lang="en-US" dirty="0">
              <a:solidFill>
                <a:srgbClr val="E0C3A3"/>
              </a:solidFill>
            </a:endParaRPr>
          </a:p>
        </p:txBody>
      </p:sp>
      <p:sp>
        <p:nvSpPr>
          <p:cNvPr id="4" name="Date Placeholder 3"/>
          <p:cNvSpPr>
            <a:spLocks noGrp="1"/>
          </p:cNvSpPr>
          <p:nvPr>
            <p:ph type="dt" sz="half" idx="10"/>
            <p:custDataLst>
              <p:tags r:id="rId4"/>
            </p:custDataLst>
          </p:nvPr>
        </p:nvSpPr>
        <p:spPr>
          <a:xfrm>
            <a:off x="457200" y="6356350"/>
            <a:ext cx="2133600" cy="365125"/>
          </a:xfrm>
        </p:spPr>
        <p:txBody>
          <a:bodyPr/>
          <a:lstStyle/>
          <a:p>
            <a:fld id="{82CDDF37-5BD3-4F17-BC7F-8515FF269729}" type="datetime1">
              <a:rPr lang="en-US" smtClean="0">
                <a:solidFill>
                  <a:schemeClr val="bg1"/>
                </a:solidFill>
                <a:latin typeface="Arial" pitchFamily="34" charset="0"/>
                <a:cs typeface="Arial" pitchFamily="34" charset="0"/>
              </a:rPr>
              <a:t>10/19/2016</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custDataLst>
              <p:tags r:id="rId5"/>
            </p:custDataLst>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5</a:t>
            </a:fld>
            <a:endParaRPr lang="en-US" dirty="0">
              <a:solidFill>
                <a:schemeClr val="bg1"/>
              </a:solidFill>
              <a:latin typeface="Arial" pitchFamily="34" charset="0"/>
              <a:cs typeface="Arial" pitchFamily="34" charset="0"/>
            </a:endParaRPr>
          </a:p>
        </p:txBody>
      </p:sp>
      <p:cxnSp>
        <p:nvCxnSpPr>
          <p:cNvPr id="10" name="Straight Connector 9"/>
          <p:cNvCxnSpPr/>
          <p:nvPr/>
        </p:nvCxnSpPr>
        <p:spPr>
          <a:xfrm>
            <a:off x="609600" y="38100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spTree>
    <p:extLst>
      <p:ext uri="{BB962C8B-B14F-4D97-AF65-F5344CB8AC3E}">
        <p14:creationId xmlns:p14="http://schemas.microsoft.com/office/powerpoint/2010/main" val="421966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custDataLst>
              <p:tags r:id="rId2"/>
            </p:custDataLst>
          </p:nvPr>
        </p:nvSpPr>
        <p:spPr>
          <a:xfrm>
            <a:off x="457200" y="152400"/>
            <a:ext cx="8229600" cy="1143000"/>
          </a:xfrm>
        </p:spPr>
        <p:txBody>
          <a:bodyPr>
            <a:normAutofit/>
          </a:bodyPr>
          <a:lstStyle/>
          <a:p>
            <a:r>
              <a:rPr lang="en-US" sz="4000" dirty="0">
                <a:solidFill>
                  <a:srgbClr val="006892"/>
                </a:solidFill>
                <a:latin typeface="Arial" pitchFamily="34" charset="0"/>
                <a:cs typeface="Arial" pitchFamily="34" charset="0"/>
              </a:rPr>
              <a:t>Objectives</a:t>
            </a:r>
          </a:p>
        </p:txBody>
      </p:sp>
      <p:sp>
        <p:nvSpPr>
          <p:cNvPr id="3" name="Content Placeholder 2"/>
          <p:cNvSpPr>
            <a:spLocks noGrp="1"/>
          </p:cNvSpPr>
          <p:nvPr>
            <p:ph idx="1"/>
            <p:custDataLst>
              <p:tags r:id="rId3"/>
            </p:custDataLst>
          </p:nvPr>
        </p:nvSpPr>
        <p:spPr>
          <a:xfrm>
            <a:off x="457200" y="1752601"/>
            <a:ext cx="8229600" cy="4209146"/>
          </a:xfrm>
        </p:spPr>
        <p:txBody>
          <a:bodyPr>
            <a:normAutofit fontScale="70000" lnSpcReduction="20000"/>
          </a:bodyPr>
          <a:lstStyle/>
          <a:p>
            <a:pPr marL="0" lvl="0" indent="0">
              <a:buNone/>
            </a:pPr>
            <a:r>
              <a:rPr lang="en-US" sz="2600" b="1" dirty="0"/>
              <a:t>Participants will be able to</a:t>
            </a:r>
            <a:r>
              <a:rPr lang="en-US" dirty="0"/>
              <a:t>:</a:t>
            </a:r>
          </a:p>
          <a:p>
            <a:pPr lvl="0"/>
            <a:endParaRPr lang="en-US" dirty="0"/>
          </a:p>
          <a:p>
            <a:pPr lvl="0"/>
            <a:r>
              <a:rPr lang="en-US" dirty="0"/>
              <a:t>Disseminate information to RSAT clients that explains the basics of the health care system in understandable terms.</a:t>
            </a:r>
          </a:p>
          <a:p>
            <a:pPr marL="0" lvl="0" indent="0">
              <a:buNone/>
            </a:pPr>
            <a:endParaRPr lang="en-US" sz="1300" dirty="0"/>
          </a:p>
          <a:p>
            <a:pPr lvl="0"/>
            <a:r>
              <a:rPr lang="en-US" dirty="0"/>
              <a:t>Locate and refer RSAT clients to enrollment assistance in local communities to help make the most of benefits and health care resources.</a:t>
            </a:r>
          </a:p>
          <a:p>
            <a:pPr marL="0" lvl="0" indent="0">
              <a:buNone/>
            </a:pPr>
            <a:endParaRPr lang="en-US" sz="1400" dirty="0"/>
          </a:p>
          <a:p>
            <a:pPr lvl="0"/>
            <a:r>
              <a:rPr lang="en-US" dirty="0"/>
              <a:t>Suggest options to individuals who are not eligible for Medicaid or other public benefit programs.</a:t>
            </a:r>
          </a:p>
          <a:p>
            <a:pPr marL="0" lvl="0" indent="0">
              <a:buNone/>
            </a:pPr>
            <a:endParaRPr lang="en-US" sz="1300" dirty="0"/>
          </a:p>
          <a:p>
            <a:r>
              <a:rPr lang="en-US" dirty="0"/>
              <a:t>Discuss models of successful collaboration with community health programs that target the re-entry population</a:t>
            </a:r>
          </a:p>
          <a:p>
            <a:pPr marL="0" indent="0">
              <a:buNone/>
            </a:pPr>
            <a:r>
              <a:rPr lang="en-US" dirty="0"/>
              <a:t> </a:t>
            </a:r>
          </a:p>
          <a:p>
            <a:pPr marL="0" indent="0">
              <a:buClr>
                <a:srgbClr val="BE854C"/>
              </a:buClr>
              <a:buSzPct val="65000"/>
              <a:buNone/>
            </a:pPr>
            <a:endParaRPr lang="en-US" dirty="0"/>
          </a:p>
        </p:txBody>
      </p:sp>
      <p:sp>
        <p:nvSpPr>
          <p:cNvPr id="8" name="Date Placeholder 7"/>
          <p:cNvSpPr>
            <a:spLocks noGrp="1"/>
          </p:cNvSpPr>
          <p:nvPr>
            <p:ph type="dt" sz="half" idx="10"/>
            <p:custDataLst>
              <p:tags r:id="rId4"/>
            </p:custDataLst>
          </p:nvPr>
        </p:nvSpPr>
        <p:spPr>
          <a:xfrm>
            <a:off x="457200" y="6356350"/>
            <a:ext cx="2133600" cy="365125"/>
          </a:xfrm>
        </p:spPr>
        <p:txBody>
          <a:bodyPr/>
          <a:lstStyle/>
          <a:p>
            <a:fld id="{4410FC8A-A4D3-46E9-B4DA-8E4B63F345E6}" type="datetime1">
              <a:rPr lang="en-US" smtClean="0">
                <a:solidFill>
                  <a:schemeClr val="bg1"/>
                </a:solidFill>
                <a:latin typeface="Arial" pitchFamily="34" charset="0"/>
                <a:cs typeface="Arial" pitchFamily="34" charset="0"/>
              </a:rPr>
              <a:t>10/19/2016</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custDataLst>
              <p:tags r:id="rId5"/>
            </p:custDataLst>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6</a:t>
            </a:fld>
            <a:endParaRPr lang="en-US" dirty="0">
              <a:solidFill>
                <a:schemeClr val="bg1"/>
              </a:solidFill>
              <a:latin typeface="Arial" pitchFamily="34" charset="0"/>
              <a:cs typeface="Arial" pitchFamily="34" charset="0"/>
            </a:endParaRPr>
          </a:p>
        </p:txBody>
      </p:sp>
      <p:sp>
        <p:nvSpPr>
          <p:cNvPr id="12" name="Rectangle 11"/>
          <p:cNvSpPr/>
          <p:nvPr>
            <p:custDataLst>
              <p:tags r:id="rId6"/>
            </p:custDataLst>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7"/>
            </p:custDataLst>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89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custDataLst>
              <p:tags r:id="rId2"/>
            </p:custDataLst>
          </p:nvPr>
        </p:nvSpPr>
        <p:spPr>
          <a:xfrm>
            <a:off x="457200" y="152400"/>
            <a:ext cx="8229600" cy="914400"/>
          </a:xfrm>
        </p:spPr>
        <p:txBody>
          <a:bodyPr>
            <a:normAutofit/>
          </a:bodyPr>
          <a:lstStyle/>
          <a:p>
            <a:r>
              <a:rPr lang="en-US" sz="3600" b="1" dirty="0">
                <a:solidFill>
                  <a:srgbClr val="006892"/>
                </a:solidFill>
                <a:latin typeface="Arial" pitchFamily="34" charset="0"/>
                <a:cs typeface="Arial" pitchFamily="34" charset="0"/>
              </a:rPr>
              <a:t>New Toolkit: </a:t>
            </a:r>
          </a:p>
        </p:txBody>
      </p:sp>
      <p:sp>
        <p:nvSpPr>
          <p:cNvPr id="3" name="Content Placeholder 2"/>
          <p:cNvSpPr>
            <a:spLocks noGrp="1"/>
          </p:cNvSpPr>
          <p:nvPr>
            <p:ph idx="1"/>
            <p:custDataLst>
              <p:tags r:id="rId3"/>
            </p:custDataLst>
          </p:nvPr>
        </p:nvSpPr>
        <p:spPr>
          <a:xfrm>
            <a:off x="228600" y="1295400"/>
            <a:ext cx="8763000" cy="51816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000" i="1" u="sng" dirty="0"/>
              <a:t>The RSAT </a:t>
            </a:r>
          </a:p>
          <a:p>
            <a:pPr marL="0" lvl="0" indent="0">
              <a:spcBef>
                <a:spcPts val="0"/>
              </a:spcBef>
              <a:buClr>
                <a:srgbClr val="BE854C"/>
              </a:buClr>
              <a:buSzPct val="65000"/>
              <a:buNone/>
            </a:pPr>
            <a:r>
              <a:rPr lang="en-US" sz="2800" b="1" dirty="0"/>
              <a:t>Outreach, Assistors, and Health/Insurance Literacy Toolkit</a:t>
            </a:r>
          </a:p>
          <a:p>
            <a:pPr marL="0" indent="0">
              <a:spcBef>
                <a:spcPts val="0"/>
              </a:spcBef>
              <a:buClr>
                <a:srgbClr val="BE854C"/>
              </a:buClr>
              <a:buSzPct val="65000"/>
              <a:buNone/>
            </a:pPr>
            <a:r>
              <a:rPr lang="en-US" sz="1700" b="1" dirty="0"/>
              <a:t>                    Note: </a:t>
            </a:r>
            <a:r>
              <a:rPr lang="en-US" sz="1700" dirty="0"/>
              <a:t>You can download the toolkit at any time during this presentation. </a:t>
            </a:r>
          </a:p>
          <a:p>
            <a:pPr marL="0" indent="0">
              <a:spcBef>
                <a:spcPts val="0"/>
              </a:spcBef>
              <a:buClr>
                <a:srgbClr val="BE854C"/>
              </a:buClr>
              <a:buSzPct val="65000"/>
              <a:buNone/>
            </a:pPr>
            <a:r>
              <a:rPr lang="en-US" sz="1700" dirty="0"/>
              <a:t>                    You’ll see the file in the presentation materials box on your screen…. </a:t>
            </a:r>
          </a:p>
          <a:p>
            <a:pPr marL="0" indent="0">
              <a:spcBef>
                <a:spcPts val="0"/>
              </a:spcBef>
              <a:spcAft>
                <a:spcPts val="600"/>
              </a:spcAft>
              <a:buClr>
                <a:srgbClr val="BE854C"/>
              </a:buClr>
              <a:buSzPct val="65000"/>
              <a:buNone/>
            </a:pPr>
            <a:endParaRPr lang="en-US" sz="1800" dirty="0"/>
          </a:p>
          <a:p>
            <a:pPr marL="0" indent="0">
              <a:spcBef>
                <a:spcPts val="0"/>
              </a:spcBef>
              <a:spcAft>
                <a:spcPts val="600"/>
              </a:spcAft>
              <a:buClr>
                <a:srgbClr val="BE854C"/>
              </a:buClr>
              <a:buSzPct val="65000"/>
              <a:buNone/>
            </a:pPr>
            <a:r>
              <a:rPr lang="en-US" sz="1800" dirty="0"/>
              <a:t>Features…</a:t>
            </a:r>
          </a:p>
          <a:p>
            <a:pPr>
              <a:spcAft>
                <a:spcPts val="600"/>
              </a:spcAft>
              <a:buClr>
                <a:srgbClr val="BE854C"/>
              </a:buClr>
              <a:buSzPct val="65000"/>
            </a:pPr>
            <a:r>
              <a:rPr lang="en-US" sz="2200" dirty="0"/>
              <a:t>Examples of Assistor resources justice professionals can leverage </a:t>
            </a:r>
          </a:p>
          <a:p>
            <a:pPr>
              <a:spcAft>
                <a:spcPts val="600"/>
              </a:spcAft>
              <a:buClr>
                <a:srgbClr val="BE854C"/>
              </a:buClr>
              <a:buSzPct val="65000"/>
            </a:pPr>
            <a:r>
              <a:rPr lang="en-US" sz="2200" dirty="0"/>
              <a:t>Info about some little-known resources (for non-expansion states too)</a:t>
            </a:r>
          </a:p>
          <a:p>
            <a:pPr>
              <a:spcAft>
                <a:spcPts val="600"/>
              </a:spcAft>
              <a:buClr>
                <a:srgbClr val="BE854C"/>
              </a:buClr>
              <a:buSzPct val="65000"/>
            </a:pPr>
            <a:r>
              <a:rPr lang="en-US" sz="2200" dirty="0"/>
              <a:t>Health and insurance literacy resources</a:t>
            </a:r>
          </a:p>
          <a:p>
            <a:pPr>
              <a:buClr>
                <a:srgbClr val="BE854C"/>
              </a:buClr>
              <a:buSzPct val="65000"/>
            </a:pPr>
            <a:r>
              <a:rPr lang="en-US" sz="2200" dirty="0"/>
              <a:t>State by state listing of assistor programs, agencies &amp; navigator grantees</a:t>
            </a:r>
          </a:p>
          <a:p>
            <a:pPr marL="914400" lvl="2" indent="0">
              <a:buClr>
                <a:srgbClr val="BE854C"/>
              </a:buClr>
              <a:buSzPct val="65000"/>
              <a:buNone/>
            </a:pPr>
            <a:endParaRPr lang="en-US" sz="3200" i="1" dirty="0"/>
          </a:p>
          <a:p>
            <a:pPr marL="514350" lvl="1" indent="0">
              <a:buClr>
                <a:srgbClr val="BE854C"/>
              </a:buClr>
              <a:buSzPct val="65000"/>
              <a:buNone/>
            </a:pPr>
            <a:r>
              <a:rPr lang="en-US" sz="2000" i="1" dirty="0"/>
              <a:t>      *The</a:t>
            </a:r>
            <a:r>
              <a:rPr lang="en-US" sz="2000" dirty="0"/>
              <a:t> </a:t>
            </a:r>
            <a:r>
              <a:rPr lang="en-US" sz="2000" i="1" dirty="0"/>
              <a:t>PDF of the Toolkit will also available on the on RSAT site.</a:t>
            </a:r>
          </a:p>
          <a:p>
            <a:pPr lvl="2">
              <a:buClr>
                <a:srgbClr val="BE854C"/>
              </a:buClr>
              <a:buSzPct val="65000"/>
              <a:buFont typeface="Wingdings" panose="05000000000000000000" pitchFamily="2" charset="2"/>
              <a:buChar char="§"/>
            </a:pPr>
            <a:endParaRPr lang="en-US" sz="1800" dirty="0"/>
          </a:p>
        </p:txBody>
      </p:sp>
      <p:sp>
        <p:nvSpPr>
          <p:cNvPr id="8" name="Date Placeholder 7"/>
          <p:cNvSpPr>
            <a:spLocks noGrp="1"/>
          </p:cNvSpPr>
          <p:nvPr>
            <p:ph type="dt" sz="half" idx="10"/>
            <p:custDataLst>
              <p:tags r:id="rId4"/>
            </p:custDataLst>
          </p:nvPr>
        </p:nvSpPr>
        <p:spPr>
          <a:xfrm>
            <a:off x="457200" y="6356350"/>
            <a:ext cx="2133600" cy="365125"/>
          </a:xfrm>
        </p:spPr>
        <p:txBody>
          <a:bodyPr/>
          <a:lstStyle/>
          <a:p>
            <a:r>
              <a:rPr lang="en-US">
                <a:solidFill>
                  <a:schemeClr val="bg1"/>
                </a:solidFill>
                <a:latin typeface="Arial" pitchFamily="34" charset="0"/>
                <a:cs typeface="Arial" pitchFamily="34" charset="0"/>
              </a:rPr>
              <a:t>(Miller, 2015)</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custDataLst>
              <p:tags r:id="rId5"/>
            </p:custDataLst>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7</a:t>
            </a:fld>
            <a:endParaRPr lang="en-US" dirty="0">
              <a:solidFill>
                <a:schemeClr val="bg1"/>
              </a:solidFill>
              <a:latin typeface="Arial" pitchFamily="34" charset="0"/>
              <a:cs typeface="Arial" pitchFamily="34" charset="0"/>
            </a:endParaRPr>
          </a:p>
        </p:txBody>
      </p:sp>
      <p:sp>
        <p:nvSpPr>
          <p:cNvPr id="12" name="Rectangle 11"/>
          <p:cNvSpPr/>
          <p:nvPr>
            <p:custDataLst>
              <p:tags r:id="rId6"/>
            </p:custDataLst>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7"/>
            </p:custDataLst>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335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custDataLst>
              <p:tags r:id="rId2"/>
            </p:custDataLst>
          </p:nvPr>
        </p:nvSpPr>
        <p:spPr>
          <a:xfrm>
            <a:off x="533400" y="-152400"/>
            <a:ext cx="8229600" cy="1143000"/>
          </a:xfrm>
        </p:spPr>
        <p:txBody>
          <a:bodyPr>
            <a:normAutofit/>
          </a:bodyPr>
          <a:lstStyle/>
          <a:p>
            <a:r>
              <a:rPr lang="en-US" sz="2800" b="1" dirty="0">
                <a:solidFill>
                  <a:srgbClr val="006892"/>
                </a:solidFill>
                <a:latin typeface="Arial" pitchFamily="34" charset="0"/>
                <a:cs typeface="Arial" pitchFamily="34" charset="0"/>
              </a:rPr>
              <a:t>    Quick Audience Polling: 2 questions</a:t>
            </a:r>
          </a:p>
        </p:txBody>
      </p:sp>
      <p:sp>
        <p:nvSpPr>
          <p:cNvPr id="3" name="Content Placeholder 2"/>
          <p:cNvSpPr>
            <a:spLocks noGrp="1"/>
          </p:cNvSpPr>
          <p:nvPr>
            <p:ph idx="1"/>
            <p:custDataLst>
              <p:tags r:id="rId3"/>
            </p:custDataLst>
          </p:nvPr>
        </p:nvSpPr>
        <p:spPr>
          <a:xfrm>
            <a:off x="685800" y="2590800"/>
            <a:ext cx="7924800" cy="2667000"/>
          </a:xfrm>
          <a:prstGeom prst="rect">
            <a:avLst/>
          </a:prstGeom>
          <a:solidFill>
            <a:schemeClr val="bg2">
              <a:lumMod val="50000"/>
            </a:schemeClr>
          </a:solidFill>
          <a:ln w="15875">
            <a:solidFill>
              <a:srgbClr val="002060"/>
            </a:solidFill>
          </a:ln>
        </p:spPr>
        <p:txBody>
          <a:bodyPr>
            <a:normAutofit/>
          </a:bodyPr>
          <a:lstStyle/>
          <a:p>
            <a:pPr marL="457200" indent="-457200">
              <a:spcBef>
                <a:spcPts val="0"/>
              </a:spcBef>
              <a:buClr>
                <a:srgbClr val="BE854C"/>
              </a:buClr>
              <a:buSzPct val="65000"/>
              <a:buAutoNum type="arabicPeriod"/>
            </a:pPr>
            <a:endParaRPr lang="en-US" sz="800" dirty="0">
              <a:solidFill>
                <a:schemeClr val="bg1"/>
              </a:solidFill>
              <a:latin typeface="Arial" pitchFamily="34" charset="0"/>
              <a:cs typeface="Arial" pitchFamily="34" charset="0"/>
            </a:endParaRPr>
          </a:p>
          <a:p>
            <a:pPr marL="457200" indent="-457200">
              <a:spcBef>
                <a:spcPts val="0"/>
              </a:spcBef>
              <a:buClr>
                <a:schemeClr val="tx2">
                  <a:lumMod val="50000"/>
                </a:schemeClr>
              </a:buClr>
              <a:buSzPct val="65000"/>
              <a:buAutoNum type="arabicPeriod"/>
            </a:pPr>
            <a:endParaRPr lang="en-US" sz="2000" dirty="0">
              <a:solidFill>
                <a:srgbClr val="002060"/>
              </a:solidFill>
              <a:latin typeface="Arial" pitchFamily="34" charset="0"/>
              <a:cs typeface="Arial" pitchFamily="34" charset="0"/>
            </a:endParaRPr>
          </a:p>
          <a:p>
            <a:pPr marL="457200" indent="-457200">
              <a:spcBef>
                <a:spcPts val="0"/>
              </a:spcBef>
              <a:buClr>
                <a:schemeClr val="tx2">
                  <a:lumMod val="50000"/>
                </a:schemeClr>
              </a:buClr>
              <a:buSzPct val="65000"/>
              <a:buAutoNum type="arabicPeriod"/>
            </a:pPr>
            <a:r>
              <a:rPr lang="en-US" sz="2000" dirty="0">
                <a:solidFill>
                  <a:srgbClr val="002060"/>
                </a:solidFill>
                <a:latin typeface="Arial" pitchFamily="34" charset="0"/>
                <a:cs typeface="Arial" pitchFamily="34" charset="0"/>
              </a:rPr>
              <a:t>How does your facility handle health benefit enrollment?   </a:t>
            </a:r>
          </a:p>
          <a:p>
            <a:pPr marL="0" indent="0">
              <a:spcBef>
                <a:spcPts val="0"/>
              </a:spcBef>
              <a:buClr>
                <a:srgbClr val="BE854C"/>
              </a:buClr>
              <a:buSzPct val="65000"/>
              <a:buNone/>
            </a:pPr>
            <a:r>
              <a:rPr lang="en-US" sz="2000" dirty="0">
                <a:solidFill>
                  <a:srgbClr val="002060"/>
                </a:solidFill>
                <a:latin typeface="Arial" pitchFamily="34" charset="0"/>
                <a:cs typeface="Arial" pitchFamily="34" charset="0"/>
              </a:rPr>
              <a:t>     </a:t>
            </a:r>
          </a:p>
          <a:p>
            <a:pPr marL="0" indent="0">
              <a:spcBef>
                <a:spcPts val="0"/>
              </a:spcBef>
              <a:buClr>
                <a:srgbClr val="BE854C"/>
              </a:buClr>
              <a:buSzPct val="65000"/>
              <a:buNone/>
            </a:pPr>
            <a:endParaRPr lang="en-US" sz="800" dirty="0">
              <a:solidFill>
                <a:schemeClr val="bg1"/>
              </a:solidFill>
              <a:latin typeface="Arial" pitchFamily="34" charset="0"/>
              <a:cs typeface="Arial" pitchFamily="34" charset="0"/>
            </a:endParaRPr>
          </a:p>
          <a:p>
            <a:pPr marL="0" indent="0">
              <a:buClr>
                <a:srgbClr val="BE854C"/>
              </a:buClr>
              <a:buSzPct val="65000"/>
              <a:buNone/>
            </a:pPr>
            <a:endParaRPr lang="en-US" sz="800" dirty="0">
              <a:solidFill>
                <a:schemeClr val="bg1"/>
              </a:solidFill>
              <a:latin typeface="Arial" pitchFamily="34" charset="0"/>
              <a:cs typeface="Arial" pitchFamily="34" charset="0"/>
            </a:endParaRPr>
          </a:p>
          <a:p>
            <a:pPr>
              <a:spcBef>
                <a:spcPts val="0"/>
              </a:spcBef>
              <a:buClr>
                <a:srgbClr val="002060"/>
              </a:buClr>
              <a:buSzPct val="65000"/>
              <a:buFont typeface="+mj-lt"/>
              <a:buAutoNum type="arabicPeriod" startAt="2"/>
            </a:pPr>
            <a:r>
              <a:rPr lang="en-US" sz="2000" dirty="0">
                <a:solidFill>
                  <a:srgbClr val="002060"/>
                </a:solidFill>
                <a:latin typeface="Arial" pitchFamily="34" charset="0"/>
                <a:cs typeface="Arial" pitchFamily="34" charset="0"/>
              </a:rPr>
              <a:t>  What level of contact does your program have with community  </a:t>
            </a:r>
          </a:p>
          <a:p>
            <a:pPr marL="0" indent="0">
              <a:spcBef>
                <a:spcPts val="0"/>
              </a:spcBef>
              <a:buClr>
                <a:srgbClr val="002060"/>
              </a:buClr>
              <a:buSzPct val="65000"/>
              <a:buNone/>
            </a:pPr>
            <a:r>
              <a:rPr lang="en-US" sz="2000" dirty="0">
                <a:solidFill>
                  <a:srgbClr val="002060"/>
                </a:solidFill>
                <a:latin typeface="Arial" pitchFamily="34" charset="0"/>
                <a:cs typeface="Arial" pitchFamily="34" charset="0"/>
              </a:rPr>
              <a:t>       based assistor agencies or staff? </a:t>
            </a:r>
          </a:p>
        </p:txBody>
      </p:sp>
      <p:sp>
        <p:nvSpPr>
          <p:cNvPr id="8" name="Date Placeholder 7"/>
          <p:cNvSpPr>
            <a:spLocks noGrp="1"/>
          </p:cNvSpPr>
          <p:nvPr>
            <p:ph type="dt" sz="half" idx="10"/>
            <p:custDataLst>
              <p:tags r:id="rId4"/>
            </p:custDataLst>
          </p:nvPr>
        </p:nvSpPr>
        <p:spPr>
          <a:xfrm>
            <a:off x="457200" y="6356350"/>
            <a:ext cx="2133600" cy="365125"/>
          </a:xfrm>
        </p:spPr>
        <p:txBody>
          <a:bodyPr/>
          <a:lstStyle/>
          <a:p>
            <a:fld id="{4410FC8A-A4D3-46E9-B4DA-8E4B63F345E6}" type="datetime1">
              <a:rPr lang="en-US" smtClean="0">
                <a:solidFill>
                  <a:schemeClr val="bg1"/>
                </a:solidFill>
                <a:latin typeface="Arial" pitchFamily="34" charset="0"/>
                <a:cs typeface="Arial" pitchFamily="34" charset="0"/>
              </a:rPr>
              <a:t>10/19/2016</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custDataLst>
              <p:tags r:id="rId5"/>
            </p:custDataLst>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8</a:t>
            </a:fld>
            <a:endParaRPr lang="en-US" dirty="0">
              <a:solidFill>
                <a:schemeClr val="bg1"/>
              </a:solidFill>
              <a:latin typeface="Arial" pitchFamily="34" charset="0"/>
              <a:cs typeface="Arial" pitchFamily="34" charset="0"/>
            </a:endParaRPr>
          </a:p>
        </p:txBody>
      </p:sp>
      <p:sp>
        <p:nvSpPr>
          <p:cNvPr id="12" name="Rectangle 11"/>
          <p:cNvSpPr/>
          <p:nvPr>
            <p:custDataLst>
              <p:tags r:id="rId6"/>
            </p:custDataLst>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7"/>
            </p:custDataLst>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Program Files\Microsoft Office\MEDIA\CAGCAT10\j0299125.wmf"/>
          <p:cNvPicPr>
            <a:picLocks noChangeAspect="1" noChangeArrowheads="1"/>
          </p:cNvPicPr>
          <p:nvPr>
            <p:custDataLst>
              <p:tags r:id="rId8"/>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33400" y="533400"/>
            <a:ext cx="12192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17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custDataLst>
              <p:tags r:id="rId2"/>
            </p:custDataLst>
          </p:nvPr>
        </p:nvSpPr>
        <p:spPr>
          <a:xfrm>
            <a:off x="457200" y="228600"/>
            <a:ext cx="8229600" cy="914400"/>
          </a:xfrm>
        </p:spPr>
        <p:txBody>
          <a:bodyPr>
            <a:noAutofit/>
          </a:bodyPr>
          <a:lstStyle/>
          <a:p>
            <a:pPr lvl="0"/>
            <a:r>
              <a:rPr lang="en-US" sz="3600" b="1" dirty="0">
                <a:solidFill>
                  <a:srgbClr val="002060"/>
                </a:solidFill>
                <a:latin typeface="Calibri" panose="020F0502020204030204" pitchFamily="34" charset="0"/>
                <a:ea typeface="+mn-ea"/>
                <a:cs typeface="+mn-cs"/>
              </a:rPr>
              <a:t>What is Health Literacy?</a:t>
            </a:r>
            <a:br>
              <a:rPr lang="en-US" sz="2800" b="1" dirty="0">
                <a:solidFill>
                  <a:srgbClr val="002060"/>
                </a:solidFill>
                <a:latin typeface="Calibri" panose="020F0502020204030204" pitchFamily="34" charset="0"/>
                <a:ea typeface="+mn-ea"/>
                <a:cs typeface="+mn-cs"/>
              </a:rPr>
            </a:br>
            <a:endParaRPr lang="en-US" sz="2800" b="1" dirty="0">
              <a:solidFill>
                <a:srgbClr val="002060"/>
              </a:solidFill>
              <a:latin typeface="Calibri" panose="020F0502020204030204" pitchFamily="34" charset="0"/>
              <a:cs typeface="Arial" pitchFamily="34" charset="0"/>
            </a:endParaRPr>
          </a:p>
        </p:txBody>
      </p:sp>
      <p:sp>
        <p:nvSpPr>
          <p:cNvPr id="3" name="Content Placeholder 2"/>
          <p:cNvSpPr>
            <a:spLocks noGrp="1"/>
          </p:cNvSpPr>
          <p:nvPr>
            <p:ph idx="1"/>
            <p:custDataLst>
              <p:tags r:id="rId3"/>
            </p:custDataLst>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custDataLst>
              <p:tags r:id="rId4"/>
            </p:custDataLst>
          </p:nvPr>
        </p:nvSpPr>
        <p:spPr>
          <a:xfrm>
            <a:off x="457200" y="6356350"/>
            <a:ext cx="2133600" cy="365125"/>
          </a:xfrm>
        </p:spPr>
        <p:txBody>
          <a:bodyPr/>
          <a:lstStyle/>
          <a:p>
            <a:r>
              <a:rPr lang="en-US">
                <a:solidFill>
                  <a:schemeClr val="bg1"/>
                </a:solidFill>
                <a:latin typeface="Arial" pitchFamily="34" charset="0"/>
                <a:cs typeface="Arial" pitchFamily="34" charset="0"/>
              </a:rPr>
              <a:t>(Miller, 2015)</a:t>
            </a:r>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custDataLst>
              <p:tags r:id="rId5"/>
            </p:custDataLst>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9</a:t>
            </a:fld>
            <a:endParaRPr lang="en-US" dirty="0">
              <a:solidFill>
                <a:schemeClr val="bg1"/>
              </a:solidFill>
              <a:latin typeface="Arial" pitchFamily="34" charset="0"/>
              <a:cs typeface="Arial" pitchFamily="34" charset="0"/>
            </a:endParaRPr>
          </a:p>
        </p:txBody>
      </p:sp>
      <p:sp>
        <p:nvSpPr>
          <p:cNvPr id="12" name="Rectangle 11"/>
          <p:cNvSpPr/>
          <p:nvPr>
            <p:custDataLst>
              <p:tags r:id="rId6"/>
            </p:custDataLst>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7"/>
            </p:custDataLst>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
          <p:cNvSpPr txBox="1">
            <a:spLocks noRot="1" noChangeArrowheads="1"/>
          </p:cNvSpPr>
          <p:nvPr>
            <p:custDataLst>
              <p:tags r:id="rId8"/>
            </p:custDataLst>
          </p:nvPr>
        </p:nvSpPr>
        <p:spPr>
          <a:xfrm>
            <a:off x="301625" y="1828800"/>
            <a:ext cx="8540750" cy="4191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0BD0D9"/>
              </a:buClr>
              <a:buSzPct val="95000"/>
              <a:buFont typeface="Arial"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pitchFamily="34" charset="0"/>
              </a:rPr>
              <a:t>Health literacy the “degree to which individuals can </a:t>
            </a:r>
            <a:r>
              <a:rPr kumimoji="0" lang="en-US" sz="2400" b="1" i="0" u="sng" strike="noStrike" kern="1200" cap="none" spc="0" normalizeH="0" baseline="0" noProof="0" dirty="0">
                <a:ln>
                  <a:noFill/>
                </a:ln>
                <a:solidFill>
                  <a:sysClr val="windowText" lastClr="000000"/>
                </a:solidFill>
                <a:effectLst/>
                <a:uLnTx/>
                <a:uFillTx/>
                <a:latin typeface="Calibri" panose="020F0502020204030204" pitchFamily="34" charset="0"/>
              </a:rPr>
              <a:t>obtain, process</a:t>
            </a:r>
            <a:r>
              <a:rPr kumimoji="0" lang="en-US" sz="2400" b="1" i="0" u="none" strike="noStrike" kern="1200" cap="none" spc="0" normalizeH="0" baseline="0" noProof="0" dirty="0">
                <a:ln>
                  <a:noFill/>
                </a:ln>
                <a:solidFill>
                  <a:sysClr val="windowText" lastClr="000000"/>
                </a:solidFill>
                <a:effectLst/>
                <a:uLnTx/>
                <a:uFillTx/>
                <a:latin typeface="Calibri" panose="020F0502020204030204" pitchFamily="34" charset="0"/>
              </a:rPr>
              <a:t>, and </a:t>
            </a:r>
            <a:r>
              <a:rPr kumimoji="0" lang="en-US" sz="2400" b="1" i="0" u="sng" strike="noStrike" kern="1200" cap="none" spc="0" normalizeH="0" baseline="0" noProof="0" dirty="0">
                <a:ln>
                  <a:noFill/>
                </a:ln>
                <a:solidFill>
                  <a:sysClr val="windowText" lastClr="000000"/>
                </a:solidFill>
                <a:effectLst/>
                <a:uLnTx/>
                <a:uFillTx/>
                <a:latin typeface="Calibri" panose="020F0502020204030204" pitchFamily="34" charset="0"/>
              </a:rPr>
              <a:t>understand</a:t>
            </a:r>
            <a:r>
              <a:rPr kumimoji="0" lang="en-US" sz="2400" b="1" i="0" u="none" strike="noStrike" kern="1200" cap="none" spc="0" normalizeH="0" baseline="0" noProof="0" dirty="0">
                <a:ln>
                  <a:noFill/>
                </a:ln>
                <a:solidFill>
                  <a:sysClr val="windowText" lastClr="000000"/>
                </a:solidFill>
                <a:effectLst/>
                <a:uLnTx/>
                <a:uFillTx/>
                <a:latin typeface="Calibri" panose="020F0502020204030204" pitchFamily="34" charset="0"/>
              </a:rPr>
              <a:t> basic health information and services needed to make appropriate health decisions.  </a:t>
            </a:r>
          </a:p>
          <a:p>
            <a:pPr marL="0" marR="0" lvl="0" indent="0" algn="l" defTabSz="914400" rtl="0" eaLnBrk="1" fontAlgn="auto" latinLnBrk="0" hangingPunct="1">
              <a:lnSpc>
                <a:spcPct val="100000"/>
              </a:lnSpc>
              <a:spcBef>
                <a:spcPct val="20000"/>
              </a:spcBef>
              <a:spcAft>
                <a:spcPts val="0"/>
              </a:spcAft>
              <a:buClr>
                <a:srgbClr val="0BD0D9"/>
              </a:buClr>
              <a:buSzPct val="95000"/>
              <a:buNone/>
              <a:tabLst/>
              <a:defRPr/>
            </a:pPr>
            <a:endParaRPr lang="en-US" sz="1600" dirty="0">
              <a:solidFill>
                <a:sysClr val="windowText" lastClr="000000"/>
              </a:solidFill>
              <a:latin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0BD0D9"/>
              </a:buClr>
              <a:buSzPct val="9500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pitchFamily="34" charset="0"/>
              </a:rPr>
              <a:t>	Heath</a:t>
            </a:r>
            <a:r>
              <a:rPr kumimoji="0" lang="en-US" sz="2400" b="1" i="0" u="none" strike="noStrike" kern="1200" cap="none" spc="0" normalizeH="0" noProof="0" dirty="0">
                <a:ln>
                  <a:noFill/>
                </a:ln>
                <a:solidFill>
                  <a:sysClr val="windowText" lastClr="000000"/>
                </a:solidFill>
                <a:effectLst/>
                <a:uLnTx/>
                <a:uFillTx/>
                <a:latin typeface="Calibri" panose="020F0502020204030204" pitchFamily="34" charset="0"/>
              </a:rPr>
              <a:t> insurance literacy </a:t>
            </a:r>
            <a:r>
              <a:rPr kumimoji="0" lang="en-US" sz="2400" i="0" u="none" strike="noStrike" kern="1200" cap="none" spc="0" normalizeH="0" noProof="0" dirty="0">
                <a:ln>
                  <a:noFill/>
                </a:ln>
                <a:solidFill>
                  <a:sysClr val="windowText" lastClr="000000"/>
                </a:solidFill>
                <a:effectLst/>
                <a:uLnTx/>
                <a:uFillTx/>
                <a:latin typeface="Calibri" panose="020F0502020204030204" pitchFamily="34" charset="0"/>
              </a:rPr>
              <a:t>is one aspect of </a:t>
            </a:r>
            <a:r>
              <a:rPr lang="en-US" sz="2400" dirty="0">
                <a:solidFill>
                  <a:sysClr val="windowText" lastClr="000000"/>
                </a:solidFill>
                <a:latin typeface="Calibri" panose="020F0502020204030204" pitchFamily="34" charset="0"/>
              </a:rPr>
              <a:t>this….</a:t>
            </a:r>
          </a:p>
          <a:p>
            <a:pPr marL="0" marR="0" lvl="0" indent="0" algn="l" defTabSz="914400" rtl="0" eaLnBrk="1" fontAlgn="auto" latinLnBrk="0" hangingPunct="1">
              <a:lnSpc>
                <a:spcPct val="100000"/>
              </a:lnSpc>
              <a:spcBef>
                <a:spcPct val="20000"/>
              </a:spcBef>
              <a:spcAft>
                <a:spcPts val="0"/>
              </a:spcAft>
              <a:buClr>
                <a:srgbClr val="0BD0D9"/>
              </a:buClr>
              <a:buSzPct val="95000"/>
              <a:buNone/>
              <a:tabLst/>
              <a:defRPr/>
            </a:pPr>
            <a:r>
              <a:rPr lang="en-US" sz="2000" dirty="0">
                <a:solidFill>
                  <a:sysClr val="windowText" lastClr="000000"/>
                </a:solidFill>
                <a:latin typeface="Calibri" panose="020F0502020204030204" pitchFamily="34" charset="0"/>
              </a:rPr>
              <a:t>                      BUT…it is one that can pose barriers at the outset</a:t>
            </a:r>
          </a:p>
          <a:p>
            <a:pPr marL="0" marR="0" lvl="0" indent="0" algn="l" defTabSz="914400" rtl="0" eaLnBrk="1" fontAlgn="auto" latinLnBrk="0" hangingPunct="1">
              <a:lnSpc>
                <a:spcPct val="100000"/>
              </a:lnSpc>
              <a:spcBef>
                <a:spcPct val="20000"/>
              </a:spcBef>
              <a:spcAft>
                <a:spcPts val="0"/>
              </a:spcAft>
              <a:buClr>
                <a:srgbClr val="0BD0D9"/>
              </a:buClr>
              <a:buSzPct val="95000"/>
              <a:buNone/>
              <a:tabLst/>
              <a:defRPr/>
            </a:pPr>
            <a:r>
              <a:rPr kumimoji="0" lang="en-US" sz="2400" i="0" u="none" strike="noStrike" kern="1200" cap="none" spc="0" normalizeH="0" noProof="0" dirty="0">
                <a:ln>
                  <a:noFill/>
                </a:ln>
                <a:solidFill>
                  <a:sysClr val="windowText" lastClr="000000"/>
                </a:solidFill>
                <a:effectLst/>
                <a:uLnTx/>
                <a:uFillTx/>
                <a:latin typeface="Calibri" panose="020F0502020204030204" pitchFamily="34" charset="0"/>
              </a:rPr>
              <a:t>	</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Arial"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onstantia"/>
              <a:ea typeface="+mn-ea"/>
              <a:cs typeface="+mn-cs"/>
            </a:endParaRPr>
          </a:p>
        </p:txBody>
      </p:sp>
      <p:pic>
        <p:nvPicPr>
          <p:cNvPr id="205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41475" y="4343400"/>
            <a:ext cx="3311525" cy="18940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125616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UIDATA" val="&lt;database version=&quot;10.0&quot;&gt;&lt;object type=&quot;1&quot; unique_id=&quot;10001&quot;&gt;&lt;property id=&quot;20139&quot; value=&quot;%n. %s&quot;/&gt;&lt;property id=&quot;20141&quot; value=&quot;Health Lit Coverage UntilizationNMDft2&quot;/&gt;&lt;property id=&quot;20144&quot; value=&quot;1&quot;/&gt;&lt;property id=&quot;20146&quot; value=&quot;0&quot;/&gt;&lt;property id=&quot;20147&quot; value=&quot;0&quot;/&gt;&lt;property id=&quot;20148&quot; value=&quot;5&quot;/&gt;&lt;property id=&quot;20184&quot; value=&quot;7&quot;/&gt;&lt;property id=&quot;20191&quot; value=&quot;AHP Corporate&quot;/&gt;&lt;property id=&quot;20192&quot; value=&quot;https://ahpnet.adobeconnect.com&quot;/&gt;&lt;property id=&quot;20193&quot; value=&quot;0&quot;/&gt;&lt;property id=&quot;20250&quot; value=&quot;6&quot;/&gt;&lt;property id=&quot;20251&quot; value=&quot;0&quot;/&gt;&lt;property id=&quot;20259&quot; value=&quot;0&quot;/&gt;&lt;property id=&quot;20263&quot; value=&quot;1&quot;/&gt;&lt;property id=&quot;20264&quot; value=&quot;1&quot;/&gt;&lt;property id=&quot;20600&quot; value=&quot;0&quot;/&gt;&lt;property id=&quot;20700&quot; value=&quot;0&quot;/&gt;&lt;object type=&quot;2&quot; unique_id=&quot;11482&quot;&gt;&lt;object type=&quot;3&quot; unique_id=&quot;11483&quot;&gt;&lt;property id=&quot;20148&quot; value=&quot;5&quot;/&gt;&lt;property id=&quot;20300&quot; value=&quot;Slide 1 - &amp;quot; Pathways to Health Literacy &amp;amp; Health Care Utilization:  A Critical Next Step for the Newly Eligible Pre-release Po&quot;/&gt;&lt;property id=&quot;20307&quot; value=&quot;258&quot;/&gt;&lt;property id=&quot;20309&quot; value=&quot;-1&quot;/&gt;&lt;/object&gt;&lt;object type=&quot;3&quot; unique_id=&quot;11484&quot;&gt;&lt;property id=&quot;20148&quot; value=&quot;5&quot;/&gt;&lt;property id=&quot;20300&quot; value=&quot;Slide 5 - &amp;quot; Niki Miller, M.S. CPS nmiller@ahpnet.com &amp;quot;&quot;/&gt;&lt;property id=&quot;20307&quot; value=&quot;259&quot;/&gt;&lt;property id=&quot;20309&quot; value=&quot;-1&quot;/&gt;&lt;/object&gt;&lt;object type=&quot;3&quot; unique_id=&quot;11485&quot;&gt;&lt;property id=&quot;20148&quot; value=&quot;5&quot;/&gt;&lt;property id=&quot;20300&quot; value=&quot;Slide 6 - &amp;quot;Objectives&amp;quot;&quot;/&gt;&lt;property id=&quot;20307&quot; value=&quot;260&quot;/&gt;&lt;property id=&quot;20309&quot; value=&quot;-1&quot;/&gt;&lt;/object&gt;&lt;object type=&quot;3&quot; unique_id=&quot;11486&quot;&gt;&lt;property id=&quot;20148&quot; value=&quot;5&quot;/&gt;&lt;property id=&quot;20300&quot; value=&quot;Slide 7 - &amp;quot;New Toolkit: &amp;quot;&quot;/&gt;&lt;property id=&quot;20307&quot; value=&quot;415&quot;/&gt;&lt;property id=&quot;20309&quot; value=&quot;-1&quot;/&gt;&lt;/object&gt;&lt;object type=&quot;3&quot; unique_id=&quot;11487&quot;&gt;&lt;property id=&quot;20148&quot; value=&quot;5&quot;/&gt;&lt;property id=&quot;20300&quot; value=&quot;Slide 8 - &amp;quot;    Quick Audience Polling: 2 questions&amp;quot;&quot;/&gt;&lt;property id=&quot;20307&quot; value=&quot;261&quot;/&gt;&lt;property id=&quot;20309&quot; value=&quot;-1&quot;/&gt;&lt;/object&gt;&lt;object type=&quot;3&quot; unique_id=&quot;11488&quot;&gt;&lt;property id=&quot;20148&quot; value=&quot;5&quot;/&gt;&lt;property id=&quot;20300&quot; value=&quot;Slide 9 - &amp;quot;What is Health Literacy? &amp;quot;&quot;/&gt;&lt;property id=&quot;20307&quot; value=&quot;405&quot;/&gt;&lt;property id=&quot;20309&quot; value=&quot;-1&quot;/&gt;&lt;/object&gt;&lt;object type=&quot;3&quot; unique_id=&quot;11489&quot;&gt;&lt;property id=&quot;20148&quot; value=&quot;5&quot;/&gt;&lt;property id=&quot;20300&quot; value=&quot;Slide 10 - &amp;quot;Medicaid, Medicaid Managed Care (MMC), Medicare&amp;quot;&quot;/&gt;&lt;property id=&quot;20307&quot; value=&quot;416&quot;/&gt;&lt;property id=&quot;20309&quot; value=&quot;-1&quot;/&gt;&lt;/object&gt;&lt;object type=&quot;3&quot; unique_id=&quot;11491&quot;&gt;&lt;property id=&quot;20148&quot; value=&quot;5&quot;/&gt;&lt;property id=&quot;20300&quot; value=&quot;Slide 11&quot;/&gt;&lt;property id=&quot;20307&quot; value=&quot;417&quot;/&gt;&lt;property id=&quot;20309&quot; value=&quot;-1&quot;/&gt;&lt;/object&gt;&lt;object type=&quot;3&quot; unique_id=&quot;11492&quot;&gt;&lt;property id=&quot;20148&quot; value=&quot;5&quot;/&gt;&lt;property id=&quot;20300&quot; value=&quot;Slide 12 - &amp;quot;What Can We Do?&amp;quot;&quot;/&gt;&lt;property id=&quot;20307&quot; value=&quot;420&quot;/&gt;&lt;property id=&quot;20309&quot; value=&quot;-1&quot;/&gt;&lt;/object&gt;&lt;object type=&quot;3&quot; unique_id=&quot;11493&quot;&gt;&lt;property id=&quot;20148&quot; value=&quot;5&quot;/&gt;&lt;property id=&quot;20300&quot; value=&quot;Slide 13 - &amp;quot;Learning Styles  People learn new information in different ways….  Using more than one way is always best&amp;quot;&quot;/&gt;&lt;property id=&quot;20307&quot; value=&quot;419&quot;/&gt;&lt;property id=&quot;20309&quot; value=&quot;-1&quot;/&gt;&lt;/object&gt;&lt;object type=&quot;3&quot; unique_id=&quot;11494&quot;&gt;&lt;property id=&quot;20148&quot; value=&quot;5&quot;/&gt;&lt;property id=&quot;20300&quot; value=&quot;Slide 14 - &amp;quot;Leveraging Assistor Resources: Poll Results&amp;quot;&quot;/&gt;&lt;property id=&quot;20307&quot; value=&quot;409&quot;/&gt;&lt;property id=&quot;20309&quot; value=&quot;-1&quot;/&gt;&lt;/object&gt;&lt;object type=&quot;3&quot; unique_id=&quot;11495&quot;&gt;&lt;property id=&quot;20148&quot; value=&quot;5&quot;/&gt;&lt;property id=&quot;20300&quot; value=&quot;Slide 15 - &amp;quot;The term ‘assistor’ encompasses all categories&amp;quot;&quot;/&gt;&lt;property id=&quot;20307&quot; value=&quot;402&quot;/&gt;&lt;property id=&quot;20309&quot; value=&quot;-1&quot;/&gt;&lt;/object&gt;&lt;object type=&quot;3&quot; unique_id=&quot;11496&quot;&gt;&lt;property id=&quot;20148&quot; value=&quot;5&quot;/&gt;&lt;property id=&quot;20300&quot; value=&quot;Slide 16 - &amp;quot;Health Insurance Exchanges: Assistor Priorities  &amp;quot;&quot;/&gt;&lt;property id=&quot;20307&quot; value=&quot;421&quot;/&gt;&lt;property id=&quot;20309&quot; value=&quot;-1&quot;/&gt;&lt;/object&gt;&lt;object type=&quot;3&quot; unique_id=&quot;11497&quot;&gt;&lt;property id=&quot;20148&quot; value=&quot;5&quot;/&gt;&lt;property id=&quot;20300&quot; value=&quot;Slide 17 - &amp;quot;What do they offer besides enrollment help? &amp;quot;&quot;/&gt;&lt;property id=&quot;20307&quot; value=&quot;408&quot;/&gt;&lt;property id=&quot;20309&quot; value=&quot;-1&quot;/&gt;&lt;/object&gt;&lt;object type=&quot;3&quot; unique_id=&quot;11498&quot;&gt;&lt;property id=&quot;20148&quot; value=&quot;5&quot;/&gt;&lt;property id=&quot;20300&quot; value=&quot;Slide 18 - &amp;quot;What about those that don’t qualify for Medicaid&amp;quot;&quot;/&gt;&lt;property id=&quot;20307&quot; value=&quot;418&quot;/&gt;&lt;property id=&quot;20309&quot; value=&quot;-1&quot;/&gt;&lt;/object&gt;&lt;object type=&quot;3&quot; unique_id=&quot;11499&quot;&gt;&lt;property id=&quot;20148&quot; value=&quot;5&quot;/&gt;&lt;property id=&quot;20300&quot; value=&quot;Slide 19&quot;/&gt;&lt;property id=&quot;20307&quot; value=&quot;412&quot;/&gt;&lt;property id=&quot;20309&quot; value=&quot;-1&quot;/&gt;&lt;/object&gt;&lt;object type=&quot;3&quot; unique_id=&quot;11500&quot;&gt;&lt;property id=&quot;20148&quot; value=&quot;5&quot;/&gt;&lt;property id=&quot;20300&quot; value=&quot;Slide 20 - &amp;quot;    Assistor Agencies Address Health-Related                   Social Needs&amp;quot;&quot;/&gt;&lt;property id=&quot;20307&quot; value=&quot;400&quot;/&gt;&lt;property id=&quot;20309&quot; value=&quot;-1&quot;/&gt;&lt;/object&gt;&lt;object type=&quot;3&quot; unique_id=&quot;11501&quot;&gt;&lt;property id=&quot;20148&quot; value=&quot;5&quot;/&gt;&lt;property id=&quot;20300&quot; value=&quot;Slide 21 - &amp;quot;Other Resources &amp;amp; Toolkit highlights &amp;quot;&quot;/&gt;&lt;property id=&quot;20307&quot; value=&quot;407&quot;/&gt;&lt;property id=&quot;20309&quot; value=&quot;-1&quot;/&gt;&lt;/object&gt;&lt;object type=&quot;3&quot; unique_id=&quot;11502&quot;&gt;&lt;property id=&quot;20148&quot; value=&quot;5&quot;/&gt;&lt;property id=&quot;20300&quot; value=&quot;Slide 22&quot;/&gt;&lt;property id=&quot;20307&quot; value=&quot;423&quot;/&gt;&lt;property id=&quot;20309&quot; value=&quot;-1&quot;/&gt;&lt;/object&gt;&lt;object type=&quot;3&quot; unique_id=&quot;11503&quot;&gt;&lt;property id=&quot;20148&quot; value=&quot;5&quot;/&gt;&lt;property id=&quot;20300&quot; value=&quot;Slide 23&quot;/&gt;&lt;property id=&quot;20307&quot; value=&quot;422&quot;/&gt;&lt;property id=&quot;20309&quot; value=&quot;-1&quot;/&gt;&lt;/object&gt;&lt;object type=&quot;3&quot; unique_id=&quot;11504&quot;&gt;&lt;property id=&quot;20148&quot; value=&quot;5&quot;/&gt;&lt;property id=&quot;20300&quot; value=&quot;Slide 24&quot;/&gt;&lt;property id=&quot;20307&quot; value=&quot;399&quot;/&gt;&lt;property id=&quot;20309&quot; value=&quot;-1&quot;/&gt;&lt;/object&gt;&lt;object type=&quot;3&quot; unique_id=&quot;11601&quot;&gt;&lt;property id=&quot;20148&quot; value=&quot;5&quot;/&gt;&lt;property id=&quot;20300&quot; value=&quot;Slide 2 - &amp;quot;Housekeeping: Functions&amp;quot;&quot;/&gt;&lt;property id=&quot;20307&quot; value=&quot;425&quot;/&gt;&lt;property id=&quot;20309&quot; value=&quot;-1&quot;/&gt;&lt;/object&gt;&lt;object type=&quot;3&quot; unique_id=&quot;11602&quot;&gt;&lt;property id=&quot;20148&quot; value=&quot;5&quot;/&gt;&lt;property id=&quot;20300&quot; value=&quot;Slide 3 - &amp;quot;Housekeeping: Communication&amp;quot;&quot;/&gt;&lt;property id=&quot;20307&quot; value=&quot;426&quot;/&gt;&lt;property id=&quot;20309&quot; value=&quot;-1&quot;/&gt;&lt;/object&gt;&lt;object type=&quot;3&quot; unique_id=&quot;11859&quot;&gt;&lt;property id=&quot;20148&quot; value=&quot;5&quot;/&gt;&lt;property id=&quot;20300&quot; value=&quot;Slide 4 - &amp;quot; Pathways to Health Literacy &amp;amp; Health Care Utilization:  A Critical Next Step for the Newly Eligible Pre-release Po&quot;/&gt;&lt;property id=&quot;20307&quot; value=&quot;428&quot;/&gt;&lt;property id=&quot;20309&quot; value=&quot;-1&quot;/&gt;&lt;/object&gt;&lt;/object&gt;&lt;object type=&quot;8&quot; unique_id=&quot;11528&quot;&gt;&lt;/object&gt;&lt;object type=&quot;4&quot; unique_id=&quot;11941&quot;&gt;&lt;/object&gt;&lt;object type=&quot;10&quot; unique_id=&quot;11942&quot;&gt;&lt;object type=&quot;11&quot; unique_id=&quot;11943&quot;&gt;&lt;property id=&quot;20180&quot; value=&quot;1&quot;/&gt;&lt;property id=&quot;20181&quot; value=&quot;1&quot;/&gt;&lt;property id=&quot;20183&quot; value=&quot;1&quot;/&gt;&lt;/object&gt;&lt;object type=&quot;12&quot; unique_id=&quot;11944&quot;&gt;&lt;/object&gt;&lt;/object&gt;&lt;/object&gt;&lt;/database&gt;"/>
  <p:tag name="MMPROD_TAG_VCONFIG" val="PD94bWwgdmVyc2lvbj0iMS4wIj8+DQo8Y29uZmlndXJhdGlvbj4NCgk8YnJhbmRpbmc+DQoJCTx1aWZvbnQgbmFtZT0iRk9OVF9OT1RFU19URVhUIiB2YWx1ZT0iVmVyZGFuYSwxMixmYWxzZSxmYWxzZSxmYWxzZSIvPg0KCTwvYnJhbmRpbmc+DQoJPGNvbG9ycz4NCgkJPHVpY29sb3IgbmFtZT0icHJpbWFyeSIgdmFsdWU9IjB4NkY4NDg4Ii8+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PHVpc2hvdyBuYW1lPSJwcmVzZW50ZXJuYW1lIiB2YWx1ZT0idHJ1ZSIvPjx1aXNob3cgbmFtZT0icHJlc2VudGVydGl0bGUiIHZhbHVlPSJ0cnVlIi8+PHVpc2hvdyBuYW1lPSJwcmVzZW50ZXJlbWFpbCIgdmFsdWU9InRydWUiLz48dWlzaG93IG5hbWU9InByZXNlbnRlcmJpbyIgdmFsdWU9InRydWUiLz48dWlzaG93IG5hbWU9ImNvbXBhbnlsb2dvIiB2YWx1ZT0idHJ1ZSIvPjx1aXNob3cgbmFtZT0ic2lkZWJhciIgdmFsdWU9InRydWUiLz48dWlzaG93IG5hbWU9Im91dGxpbmUiIHZhbHVlPSJ0cnVlIi8+PHVpc2hvdyBuYW1lPSJ0aHVtYm5haWwiIHZhbHVlPSJ0cnVlIi8+DQoJCTx1aXNob3cgbmFtZT0ibm90ZXMiIHZhbHVlPSJ0cnVlIi8+PHVpc2hvdyBuYW1lPSJzZWFyY2giIHZhbHVlPSJ0cnVlIi8+PHVpc2hvdyBuYW1lPSJxdWl6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PHVpcmVwbGFjZSBuYW1lPSJsb2dvIiB2YWx1ZT0iIi8+PHVpcmVwbGFjZSBuYW1lPSJiZ2ltYWdlIiB2YWx1ZT0iIi8+PHVpcmVwbGFjZSBuYW1lPSJpbml0aWFsdGFiIiB2YWx1ZT0ib3V0bGluZSIvPjx1aXNob3cgbmFtZT0iY2N0ZXh0aGlnaGxpZ2h0aW5nIiB2YWx1ZT0idHJ1ZSIvPg0KCTwvbGF5b3V0Pg0KCTxwcmVsb2FkZXI+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5774B280-C5DF-4016-8CC1-88027354DCFB}_16.png&quot;/&gt;&lt;left val=&quot;35&quot;/&gt;&lt;top val=&quot;6&quot;/&gt;&lt;width val=&quot;648&quot;/&gt;&lt;height val=&quot;89&quot;/&gt;&lt;hasText val=&quot;1&quot;/&gt;&lt;/Image&gt;&lt;/ThreeDShapeInfo&gt;"/>
  <p:tag name="PRESENTER_SHAPETEXTINFO" val="&lt;ShapeTextInfo&gt;&lt;TableIndex row=&quot;-1&quot; col=&quot;-1&quot;&gt;&lt;linesCount val=&quot;2&quot;/&gt;&lt;lineCharCount val=&quot;48&quot;/&gt;&lt;lineCharCount val=&quot;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D93264DC-A1C5-496F-8E8D-46D6B26306AA}_16.png&quot;/&gt;&lt;left val=&quot;7&quot;/&gt;&lt;top val=&quot;113&quot;/&gt;&lt;width val=&quot;694&quot;/&gt;&lt;height val=&quot;337&quot;/&gt;&lt;hasText val=&quot;1&quot;/&gt;&lt;/Image&gt;&lt;/ThreeDShapeInfo&gt;"/>
  <p:tag name="PRESENTER_SHAPETEXTINFO" val="&lt;ShapeTextInfo&gt;&lt;TableIndex row=&quot;-1&quot; col=&quot;-1&quot;&gt;&lt;linesCount val=&quot;11&quot;/&gt;&lt;lineCharCount val=&quot;45&quot;/&gt;&lt;lineCharCount val=&quot;55&quot;/&gt;&lt;lineCharCount val=&quot;65&quot;/&gt;&lt;lineCharCount val=&quot;30&quot;/&gt;&lt;lineCharCount val=&quot;1&quot;/&gt;&lt;lineCharCount val=&quot;35&quot;/&gt;&lt;lineCharCount val=&quot;61&quot;/&gt;&lt;lineCharCount val=&quot;38&quot;/&gt;&lt;lineCharCount val=&quot;50&quot;/&gt;&lt;lineCharCount val=&quot;74&quot;/&gt;&lt;lineCharCount val=&quot;1&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4DA871F6-BDD1-4362-8057-F2303B1B7CAA}_16.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591D7217-5630-4D5D-B01F-A058809A67E4}_16.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162F3312-3FA7-49FD-8FA7-1190DDBFAD9D}_17.png&quot;/&gt;&lt;left val=&quot;35&quot;/&gt;&lt;top val=&quot;21&quot;/&gt;&lt;width val=&quot;648&quot;/&gt;&lt;height val=&quot;62&quot;/&gt;&lt;hasText val=&quot;1&quot;/&gt;&lt;/Image&gt;&lt;/ThreeDShapeInfo&gt;"/>
  <p:tag name="PRESENTER_SHAPETEXTINFO" val="&lt;ShapeTextInfo&gt;&lt;TableIndex row=&quot;-1&quot; col=&quot;-1&quot;&gt;&lt;linesCount val=&quot;1&quot;/&gt;&lt;lineCharCount val=&quot;44&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061C3CC4-D1FD-4476-BE43-255680DD4CB2}_17.png&quot;/&gt;&lt;left val=&quot;35&quot;/&gt;&lt;top val=&quot;125&quot;/&gt;&lt;width val=&quot;648&quot;/&gt;&lt;height val=&quot;357&quot;/&gt;&lt;hasText val=&quot;1&quot;/&gt;&lt;/Image&gt;&lt;/ThreeDShapeInfo&gt;"/>
  <p:tag name="PRESENTER_SHAPETEXTINFO" val="&lt;ShapeTextInfo&gt;&lt;TableIndex row=&quot;-1&quot; col=&quot;-1&quot;&gt;&lt;linesCount val=&quot;2&quot;/&gt;&lt;lineCharCount val=&quot;1&quot;/&gt;&lt;lineCharCount val=&quot;2&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AD133E68-FB99-4139-B4D7-F8A895FDBCF4}_17.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4&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AE70D30B-98D5-49A3-A2EC-AFD0C79B73EE}_17.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AEA249C4-DAFA-4BCF-9C6E-827BF62B7B9B}_17.png&quot;/&gt;&lt;left val=&quot;13&quot;/&gt;&lt;top val=&quot;99&quot;/&gt;&lt;width val=&quot;699&quot;/&gt;&lt;height val=&quot;381&quot;/&gt;&lt;hasText val=&quot;1&quot;/&gt;&lt;/Image&gt;&lt;/ThreeDShapeInfo&gt;"/>
  <p:tag name="PRESENTER_SHAPETEXTINFO" val="&lt;ShapeTextInfo&gt;&lt;TableIndex row=&quot;-1&quot; col=&quot;-1&quot;&gt;&lt;linesCount val=&quot;21&quot;/&gt;&lt;lineCharCount val=&quot;60&quot;/&gt;&lt;lineCharCount val=&quot;1&quot;/&gt;&lt;lineCharCount val=&quot;85&quot;/&gt;&lt;lineCharCount val=&quot;46&quot;/&gt;&lt;lineCharCount val=&quot;1&quot;/&gt;&lt;lineCharCount val=&quot;86&quot;/&gt;&lt;lineCharCount val=&quot;23&quot;/&gt;&lt;lineCharCount val=&quot;1&quot;/&gt;&lt;lineCharCount val=&quot;87&quot;/&gt;&lt;lineCharCount val=&quot;1&quot;/&gt;&lt;lineCharCount val=&quot;1&quot;/&gt;&lt;lineCharCount val=&quot;90&quot;/&gt;&lt;lineCharCount val=&quot;69&quot;/&gt;&lt;lineCharCount val=&quot;1&quot;/&gt;&lt;lineCharCount val=&quot;59&quot;/&gt;&lt;lineCharCount val=&quot;1&quot;/&gt;&lt;lineCharCount val=&quot;77&quot;/&gt;&lt;lineCharCount val=&quot;1&quot;/&gt;&lt;lineCharCount val=&quot;45&quot;/&gt;&lt;lineCharCount val=&quot;1&quot;/&gt;&lt;lineCharCount val=&quot;58&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21C6337F-B246-4614-BFA4-0969CE754F28}_18.png&quot;/&gt;&lt;left val=&quot;35&quot;/&gt;&lt;top val=&quot;11&quot;/&gt;&lt;width val=&quot;648&quot;/&gt;&lt;height val=&quot;55&quot;/&gt;&lt;hasText val=&quot;1&quot;/&gt;&lt;/Image&gt;&lt;/ThreeDShapeInfo&gt;"/>
  <p:tag name="PRESENTER_SHAPETEXTINFO" val="&lt;ShapeTextInfo&gt;&lt;TableIndex row=&quot;-1&quot; col=&quot;-1&quot;&gt;&lt;linesCount val=&quot;1&quot;/&gt;&lt;lineCharCount val=&quot;48&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88023B50-23B8-45C0-8E5E-42511673B44D}_18.png&quot;/&gt;&lt;left val=&quot;34&quot;/&gt;&lt;top val=&quot;105&quot;/&gt;&lt;width val=&quot;649&quot;/&gt;&lt;height val=&quot;393&quot;/&gt;&lt;hasText val=&quot;1&quot;/&gt;&lt;/Image&gt;&lt;/ThreeDShapeInfo&gt;"/>
  <p:tag name="PRESENTER_SHAPETEXTINFO" val="&lt;ShapeTextInfo&gt;&lt;TableIndex row=&quot;-1&quot; col=&quot;-1&quot;&gt;&lt;linesCount val=&quot;18&quot;/&gt;&lt;lineCharCount val=&quot;1&quot;/&gt;&lt;lineCharCount val=&quot;35&quot;/&gt;&lt;lineCharCount val=&quot;1&quot;/&gt;&lt;lineCharCount val=&quot;66&quot;/&gt;&lt;lineCharCount val=&quot;1&quot;/&gt;&lt;lineCharCount val=&quot;68&quot;/&gt;&lt;lineCharCount val=&quot;1&quot;/&gt;&lt;lineCharCount val=&quot;58&quot;/&gt;&lt;lineCharCount val=&quot;1&quot;/&gt;&lt;lineCharCount val=&quot;1&quot;/&gt;&lt;lineCharCount val=&quot;62&quot;/&gt;&lt;lineCharCount val=&quot;35&quot;/&gt;&lt;lineCharCount val=&quot;1&quot;/&gt;&lt;lineCharCount val=&quot;62&quot;/&gt;&lt;lineCharCount val=&quot;1&quot;/&gt;&lt;lineCharCount val=&quot;50&quot;/&gt;&lt;lineCharCount val=&quot;1&quot;/&gt;&lt;lineCharCount val=&quot;2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90B7661A-2EEE-4713-94A8-0878AE21D9DC}_18.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4&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D4E3CED7-1456-4B51-A616-98B3B1779ACE}_18.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93A28A5B-AC91-4F90-9A3B-62EFFF41B0BB}_19.png&quot;/&gt;&lt;left val=&quot;493&quot;/&gt;&lt;top val=&quot;231&quot;/&gt;&lt;width val=&quot;148&quot;/&gt;&lt;height val=&quot;60&quot;/&gt;&lt;hasText val=&quot;1&quot;/&gt;&lt;/Image&gt;&lt;/ThreeDShapeInfo&gt;"/>
  <p:tag name="PRESENTER_SHAPETEXTINFO" val="&lt;ShapeTextInfo&gt;&lt;TableIndex row=&quot;-1&quot; col=&quot;-1&quot;&gt;&lt;linesCount val=&quot;2&quot;/&gt;&lt;lineCharCount val=&quot;16&quot;/&gt;&lt;lineCharCount val=&quot;3&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B99D1785-0F20-4BEE-B7D4-9E39BAC1296D}_19.png&quot;/&gt;&lt;left val=&quot;83&quot;/&gt;&lt;top val=&quot;293&quot;/&gt;&lt;width val=&quot;168&quot;/&gt;&lt;height val=&quot;102&quot;/&gt;&lt;hasText val=&quot;1&quot;/&gt;&lt;/Image&gt;&lt;/ThreeDShapeInfo&gt;"/>
  <p:tag name="PRESENTER_SHAPETEXTINFO" val="&lt;ShapeTextInfo&gt;&lt;TableIndex row=&quot;-1&quot; col=&quot;-1&quot;&gt;&lt;linesCount val=&quot;3&quot;/&gt;&lt;lineCharCount val=&quot;9&quot;/&gt;&lt;lineCharCount val=&quot;12&quot;/&gt;&lt;lineCharCount val=&quot;3&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702926CB-710C-49D7-B2C2-9547EB117AAA}_19.png&quot;/&gt;&lt;left val=&quot;245&quot;/&gt;&lt;top val=&quot;252&quot;/&gt;&lt;width val=&quot;162&quot;/&gt;&lt;height val=&quot;60&quot;/&gt;&lt;hasText val=&quot;1&quot;/&gt;&lt;/Image&gt;&lt;/ThreeDShapeInfo&gt;"/>
  <p:tag name="PRESENTER_SHAPETEXTINFO" val="&lt;ShapeTextInfo&gt;&lt;TableIndex row=&quot;-1&quot; col=&quot;-1&quot;&gt;&lt;linesCount val=&quot;2&quot;/&gt;&lt;lineCharCount val=&quot;17&quot;/&gt;&lt;lineCharCount val=&quot;3&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390AF9BE-8C04-4B0A-B334-D49724A45EC1}_19.png&quot;/&gt;&lt;left val=&quot;299&quot;/&gt;&lt;top val=&quot;99&quot;/&gt;&lt;width val=&quot;144&quot;/&gt;&lt;height val=&quot;82&quot;/&gt;&lt;hasText val=&quot;1&quot;/&gt;&lt;/Image&gt;&lt;/ThreeDShapeInfo&gt;"/>
  <p:tag name="PRESENTER_SHAPETEXTINFO" val="&lt;ShapeTextInfo&gt;&lt;TableIndex row=&quot;-1&quot; col=&quot;-1&quot;&gt;&lt;linesCount val=&quot;3&quot;/&gt;&lt;lineCharCount val=&quot;15&quot;/&gt;&lt;lineCharCount val=&quot;15&quot;/&gt;&lt;lineCharCount val=&quot;3&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2C64C239-4D4A-4FD2-B511-9F31C5EEB653}_19.png&quot;/&gt;&lt;left val=&quot;25&quot;/&gt;&lt;top val=&quot;425&quot;/&gt;&lt;width val=&quot;670&quot;/&gt;&lt;height val=&quot;76&quot;/&gt;&lt;hasText val=&quot;1&quot;/&gt;&lt;/Image&gt;&lt;/ThreeDShapeInfo&gt;"/>
  <p:tag name="PRESENTER_SHAPETEXTINFO" val="&lt;ShapeTextInfo&gt;&lt;TableIndex row=&quot;-1&quot; col=&quot;-1&quot;&gt;&lt;linesCount val=&quot;3&quot;/&gt;&lt;lineCharCount val=&quot;1&quot;/&gt;&lt;lineCharCount val=&quot;90&quot;/&gt;&lt;lineCharCount val=&quot;87&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5C03CDD0-D751-4F63-B759-2A82D2ABF7D6}_19.png&quot;/&gt;&lt;left val=&quot;75&quot;/&gt;&lt;top val=&quot;74&quot;/&gt;&lt;width val=&quot;123&quot;/&gt;&lt;height val=&quot;188&quot;/&gt;&lt;hasText val=&quot;1&quot;/&gt;&lt;/Image&gt;&lt;/ThreeDShapeInfo&gt;"/>
  <p:tag name="PRESENTER_SHAPETEXTINFO" val="&lt;ShapeTextInfo&gt;&lt;TableIndex row=&quot;-1&quot; col=&quot;-1&quot;&gt;&lt;linesCount val=&quot;9&quot;/&gt;&lt;lineCharCount val=&quot;14&quot;/&gt;&lt;lineCharCount val=&quot;16&quot;/&gt;&lt;lineCharCount val=&quot;14&quot;/&gt;&lt;lineCharCount val=&quot;12&quot;/&gt;&lt;lineCharCount val=&quot;13&quot;/&gt;&lt;lineCharCount val=&quot;14&quot;/&gt;&lt;lineCharCount val=&quot;17&quot;/&gt;&lt;lineCharCount val=&quot;9&quot;/&gt;&lt;lineCharCount val=&quot;9&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840E9E30-9A2B-405E-ABAF-137A9DEFEFFC}_19.png&quot;/&gt;&lt;left val=&quot;0&quot;/&gt;&lt;top val=&quot;0&quot;/&gt;&lt;width val=&quot;720&quot;/&gt;&lt;height val=&quot;61&quot;/&gt;&lt;hasText val=&quot;1&quot;/&gt;&lt;/Image&gt;&lt;/ThreeDShapeInfo&gt;"/>
  <p:tag name="PRESENTER_SHAPETEXTINFO" val="&lt;ShapeTextInfo&gt;&lt;TableIndex row=&quot;-1&quot; col=&quot;-1&quot;&gt;&lt;linesCount val=&quot;1&quot;/&gt;&lt;lineCharCount val=&quot;29&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E7D669BB-2D63-4D8D-9F33-EC533C2F107F}_20.png&quot;/&gt;&lt;left val=&quot;59&quot;/&gt;&lt;top val=&quot;17&quot;/&gt;&lt;width val=&quot;668&quot;/&gt;&lt;height val=&quot;93&quot;/&gt;&lt;hasText val=&quot;1&quot;/&gt;&lt;/Image&gt;&lt;/ThreeDShapeInfo&gt;"/>
  <p:tag name="PRESENTER_SHAPETEXTINFO" val="&lt;ShapeTextInfo&gt;&lt;TableIndex row=&quot;-1&quot; col=&quot;-1&quot;&gt;&lt;linesCount val=&quot;2&quot;/&gt;&lt;lineCharCount val=&quot;63&quot;/&gt;&lt;lineCharCount val=&quot;12&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FB0B5EF3-1A0B-4133-9EA1-3FAF7B297406}_20.png&quot;/&gt;&lt;left val=&quot;658&quot;/&gt;&lt;top val=&quot;503&quot;/&gt;&lt;width val=&quot;27&quot;/&gt;&lt;height val=&quot;26&quot;/&gt;&lt;hasText val=&quot;1&quot;/&gt;&lt;/Image&gt;&lt;/ThreeDShapeInfo&gt;"/>
  <p:tag name="PRESENTER_SHAPETEXTINFO" val="&lt;ShapeTextInfo&gt;&lt;TableIndex row=&quot;-1&quot; col=&quot;-1&quot;&gt;&lt;linesCount val=&quot;1&quot;/&gt;&lt;lineCharCount val=&quot;2&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EE58F55D-BDEF-41DA-BFC0-0D00E1820341}_21.png&quot;/&gt;&lt;left val=&quot;35&quot;/&gt;&lt;top val=&quot;11&quot;/&gt;&lt;width val=&quot;648&quot;/&gt;&lt;height val=&quot;72&quot;/&gt;&lt;hasText val=&quot;1&quot;/&gt;&lt;/Image&gt;&lt;/ThreeDShapeInfo&gt;"/>
  <p:tag name="PRESENTER_SHAPETEXTINFO" val="&lt;ShapeTextInfo&gt;&lt;TableIndex row=&quot;-1&quot; col=&quot;-1&quot;&gt;&lt;linesCount val=&quot;1&quot;/&gt;&lt;lineCharCount val=&quot;37&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8E54A24F-8ABC-46BC-B592-DC36266489A5}_21.png&quot;/&gt;&lt;left val=&quot;65&quot;/&gt;&lt;top val=&quot;107&quot;/&gt;&lt;width val=&quot;649&quot;/&gt;&lt;height val=&quot;384&quot;/&gt;&lt;hasText val=&quot;1&quot;/&gt;&lt;/Image&gt;&lt;/ThreeDShapeInfo&gt;"/>
  <p:tag name="PRESENTER_SHAPETEXTINFO" val="&lt;ShapeTextInfo&gt;&lt;TableIndex row=&quot;-1&quot; col=&quot;-1&quot;&gt;&lt;linesCount val=&quot;11&quot;/&gt;&lt;lineCharCount val=&quot;1&quot;/&gt;&lt;lineCharCount val=&quot;48&quot;/&gt;&lt;lineCharCount val=&quot;44&quot;/&gt;&lt;lineCharCount val=&quot;1&quot;/&gt;&lt;lineCharCount val=&quot;60&quot;/&gt;&lt;lineCharCount val=&quot;1&quot;/&gt;&lt;lineCharCount val=&quot;72&quot;/&gt;&lt;lineCharCount val=&quot;1&quot;/&gt;&lt;lineCharCount val=&quot;50&quot;/&gt;&lt;lineCharCount val=&quot;1&quot;/&gt;&lt;lineCharCount val=&quot;1&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3AB2544A-49E1-4287-AE82-E2E26E476F35}_21.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4&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D48490C9-B7AC-4F67-B86F-A4A362EA32D3}_21.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E1519558-B86E-4F62-92CB-97C6DAC2845E}_21.png&quot;/&gt;&lt;left val=&quot;66&quot;/&gt;&lt;top val=&quot;315&quot;/&gt;&lt;width val=&quot;407&quot;/&gt;&lt;height val=&quot;52&quot;/&gt;&lt;hasText val=&quot;1&quot;/&gt;&lt;/Image&gt;&lt;/ThreeDShapeInfo&gt;"/>
  <p:tag name="PRESENTER_SHAPETEXTINFO" val="&lt;ShapeTextInfo&gt;&lt;TableIndex row=&quot;-1&quot; col=&quot;-1&quot;&gt;&lt;linesCount val=&quot;2&quot;/&gt;&lt;lineCharCount val=&quot;46&quot;/&gt;&lt;lineCharCount val=&quot;28&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628DC831-154D-4415-B004-A4E957E527CC}_22.png&quot;/&gt;&lt;left val=&quot;0&quot;/&gt;&lt;top val=&quot;11&quot;/&gt;&lt;width val=&quot;720&quot;/&gt;&lt;height val=&quot;51&quot;/&gt;&lt;hasText val=&quot;1&quot;/&gt;&lt;/Image&gt;&lt;/ThreeDShapeInfo&gt;"/>
  <p:tag name="PRESENTER_SHAPETEXTINFO" val="&lt;ShapeTextInfo&gt;&lt;TableIndex row=&quot;-1&quot; col=&quot;-1&quot;&gt;&lt;linesCount val=&quot;1&quot;/&gt;&lt;lineCharCount val=&quot;66&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05A27418-FA25-4B07-9BC7-AB06A62B80FC}_22.png&quot;/&gt;&lt;left val=&quot;35&quot;/&gt;&lt;top val=&quot;119&quot;/&gt;&lt;width val=&quot;648&quot;/&gt;&lt;height val=&quot;332&quot;/&gt;&lt;hasText val=&quot;1&quot;/&gt;&lt;/Image&gt;&lt;/ThreeDShapeInfo&gt;"/>
  <p:tag name="PRESENTER_SHAPETEXTINFO" val="&lt;ShapeTextInfo&gt;&lt;TableIndex row=&quot;-1&quot; col=&quot;-1&quot;&gt;&lt;linesCount val=&quot;1&quot;/&gt;&lt;lineCharCount val=&quot;1&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968AA5B2-AF3F-45DE-B735-C43C15328DE0}_22.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F2F50533-BC78-46AE-88E9-A490F1B80F01}_22.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C4F903D0-343C-4BE6-9756-5871FF22AD13}_22.png&quot;/&gt;&lt;left val=&quot;19&quot;/&gt;&lt;top val=&quot;435&quot;/&gt;&lt;width val=&quot;676&quot;/&gt;&lt;height val=&quot;60&quot;/&gt;&lt;hasText val=&quot;1&quot;/&gt;&lt;/Image&gt;&lt;/ThreeDShapeInfo&gt;"/>
  <p:tag name="PRESENTER_SHAPETEXTINFO" val="&lt;ShapeTextInfo&gt;&lt;TableIndex row=&quot;-1&quot; col=&quot;-1&quot;&gt;&lt;linesCount val=&quot;2&quot;/&gt;&lt;lineCharCount val=&quot;82&quot;/&gt;&lt;lineCharCount val=&quot;17&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BD64A263-E377-41EE-8B10-FB88935F79BF}_23.png&quot;/&gt;&lt;left val=&quot;0&quot;/&gt;&lt;top val=&quot;11&quot;/&gt;&lt;width val=&quot;720&quot;/&gt;&lt;height val=&quot;78&quot;/&gt;&lt;hasText val=&quot;1&quot;/&gt;&lt;/Image&gt;&lt;/ThreeDShapeInfo&gt;"/>
  <p:tag name="PRESENTER_SHAPETEXTINFO" val="&lt;ShapeTextInfo&gt;&lt;TableIndex row=&quot;-1&quot; col=&quot;-1&quot;&gt;&lt;linesCount val=&quot;1&quot;/&gt;&lt;lineCharCount val=&quot;29&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D9CE5451-EFA7-408E-B9CF-EB9D76561E34}_23.png&quot;/&gt;&lt;left val=&quot;13&quot;/&gt;&lt;top val=&quot;114&quot;/&gt;&lt;width val=&quot;682&quot;/&gt;&lt;height val=&quot;345&quot;/&gt;&lt;hasText val=&quot;1&quot;/&gt;&lt;/Image&gt;&lt;/ThreeDShapeInfo&gt;"/>
  <p:tag name="PRESENTER_SHAPETEXTINFO" val="&lt;ShapeTextInfo&gt;&lt;TableIndex row=&quot;-1&quot; col=&quot;-1&quot;&gt;&lt;linesCount val=&quot;11&quot;/&gt;&lt;lineCharCount val=&quot;41&quot;/&gt;&lt;lineCharCount val=&quot;1&quot;/&gt;&lt;lineCharCount val=&quot;67&quot;/&gt;&lt;lineCharCount val=&quot;43&quot;/&gt;&lt;lineCharCount val=&quot;1&quot;/&gt;&lt;lineCharCount val=&quot;59&quot;/&gt;&lt;lineCharCount val=&quot;30&quot;/&gt;&lt;lineCharCount val=&quot;1&quot;/&gt;&lt;lineCharCount val=&quot;62&quot;/&gt;&lt;lineCharCount val=&quot;1&quot;/&gt;&lt;lineCharCount val=&quot;34&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27025988-84F0-4A3A-BD67-DE6865D5F422}_23.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364ABB12-13DE-4612-AA25-519EF3AB38C6}_23.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3A0A05AF-3631-4CA8-AF0D-A938B33202D9}_24.png&quot;/&gt;&lt;left val=&quot;35&quot;/&gt;&lt;top val=&quot;119&quot;/&gt;&lt;width val=&quot;648&quot;/&gt;&lt;height val=&quot;332&quot;/&gt;&lt;hasText val=&quot;1&quot;/&gt;&lt;/Image&gt;&lt;/ThreeDShapeInfo&gt;"/>
  <p:tag name="PRESENTER_SHAPETEXTINFO" val="&lt;ShapeTextInfo&gt;&lt;TableIndex row=&quot;-1&quot; col=&quot;-1&quot;&gt;&lt;linesCount val=&quot;7&quot;/&gt;&lt;lineCharCount val=&quot;1&quot;/&gt;&lt;lineCharCount val=&quot;42&quot;/&gt;&lt;lineCharCount val=&quot;29&quot;/&gt;&lt;lineCharCount val=&quot;29&quot;/&gt;&lt;lineCharCount val=&quot;1&quot;/&gt;&lt;lineCharCount val=&quot;44&quot;/&gt;&lt;lineCharCount val=&quot;18&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1A908EF5-741E-43FB-BD0A-02D88D9FEB95}_24.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635E775C-4F73-471F-AC03-2B7D584759FA}_24.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9C8DA862-0D2E-4985-AFB8-8E2398EA8D82}_1.png&quot;/&gt;&lt;left val=&quot;17&quot;/&gt;&lt;top val=&quot;171&quot;/&gt;&lt;width val=&quot;690&quot;/&gt;&lt;height val=&quot;172&quot;/&gt;&lt;hasText val=&quot;1&quot;/&gt;&lt;/Image&gt;&lt;/ThreeDShapeInfo&gt;"/>
  <p:tag name="PRESENTER_SHAPETEXTINFO" val="&lt;ShapeTextInfo&gt;&lt;TableIndex row=&quot;-1&quot; col=&quot;-1&quot;&gt;&lt;linesCount val=&quot;5&quot;/&gt;&lt;lineCharCount val=&quot;1&quot;/&gt;&lt;lineCharCount val=&quot;42&quot;/&gt;&lt;lineCharCount val=&quot;14&quot;/&gt;&lt;lineCharCount val=&quot;56&quot;/&gt;&lt;lineCharCount val=&quot;1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317A716C-F7CB-4BC5-ADCD-EEA5E8EC273E}_2.png&quot;/&gt;&lt;left val=&quot;35&quot;/&gt;&lt;top val=&quot;21&quot;/&gt;&lt;width val=&quot;648&quot;/&gt;&lt;height val=&quot;98&quot;/&gt;&lt;hasText val=&quot;1&quot;/&gt;&lt;/Image&gt;&lt;/ThreeDShapeInfo&gt;"/>
  <p:tag name="PRESENTER_SHAPETEXTINFO" val="&lt;ShapeTextInfo&gt;&lt;TableIndex row=&quot;-1&quot; col=&quot;-1&quot;&gt;&lt;linesCount val=&quot;1&quot;/&gt;&lt;lineCharCount val=&quot;2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0781BBC7-CCEF-4513-896B-32FFA0DC1F18}_3.png&quot;/&gt;&lt;left val=&quot;35&quot;/&gt;&lt;top val=&quot;21&quot;/&gt;&lt;width val=&quot;648&quot;/&gt;&lt;height val=&quot;98&quot;/&gt;&lt;hasText val=&quot;1&quot;/&gt;&lt;/Image&gt;&lt;/ThreeDShapeInfo&gt;"/>
  <p:tag name="PRESENTER_SHAPETEXTINFO" val="&lt;ShapeTextInfo&gt;&lt;TableIndex row=&quot;-1&quot; col=&quot;-1&quot;&gt;&lt;linesCount val=&quot;1&quot;/&gt;&lt;lineCharCount val=&quot;27&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E520DF6E-0050-471E-809D-947D31ACF188}_4.png&quot;/&gt;&lt;left val=&quot;47&quot;/&gt;&lt;top val=&quot;24&quot;/&gt;&lt;width val=&quot;648&quot;/&gt;&lt;height val=&quot;238&quot;/&gt;&lt;hasText val=&quot;1&quot;/&gt;&lt;/Image&gt;&lt;/ThreeDShapeInfo&gt;"/>
  <p:tag name="PRESENTER_SHAPETEXTINFO" val="&lt;ShapeTextInfo&gt;&lt;TableIndex row=&quot;-1&quot; col=&quot;-1&quot;&gt;&lt;linesCount val=&quot;5&quot;/&gt;&lt;lineCharCount val=&quot;1&quot;/&gt;&lt;lineCharCount val=&quot;30&quot;/&gt;&lt;lineCharCount val=&quot;26&quot;/&gt;&lt;lineCharCount val=&quot;35&quot;/&gt;&lt;lineCharCount val=&quot;3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230AC1FC-AF66-4EC8-9C5E-C8BC6E14CC1C}_5.png&quot;/&gt;&lt;left val=&quot;41&quot;/&gt;&lt;top val=&quot;167&quot;/&gt;&lt;width val=&quot;624&quot;/&gt;&lt;height val=&quot;129&quot;/&gt;&lt;hasText val=&quot;1&quot;/&gt;&lt;/Image&gt;&lt;/ThreeDShapeInfo&gt;"/>
  <p:tag name="PRESENTER_SHAPETEXTINFO" val="&lt;ShapeTextInfo&gt;&lt;TableIndex row=&quot;-1&quot; col=&quot;-1&quot;&gt;&lt;linesCount val=&quot;3&quot;/&gt;&lt;lineCharCount val=&quot;1&quot;/&gt;&lt;lineCharCount val=&quot;22&quot;/&gt;&lt;lineCharCount val=&quot;1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990B06C1-2AC4-474D-B31A-B128564B2A47}_5.png&quot;/&gt;&lt;left val=&quot;55&quot;/&gt;&lt;top val=&quot;294&quot;/&gt;&lt;width val=&quot;556&quot;/&gt;&lt;height val=&quot;143&quot;/&gt;&lt;hasText val=&quot;1&quot;/&gt;&lt;/Image&gt;&lt;/ThreeDShapeInfo&gt;"/>
  <p:tag name="PRESENTER_SHAPETEXTINFO" val="&lt;ShapeTextInfo&gt;&lt;TableIndex row=&quot;-1&quot; col=&quot;-1&quot;&gt;&lt;linesCount val=&quot;2&quot;/&gt;&lt;lineCharCount val=&quot;30&quot;/&gt;&lt;lineCharCount val=&quot;15&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632E4BE6-83EA-4B2D-B793-5F5E2A9DF9C6}_5.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BB25564E-3D54-440A-97BF-A5F86A5D63BA}_5.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732C88C6-E78B-4674-AC90-7E0CEF17D347}_6.png&quot;/&gt;&lt;left val=&quot;35&quot;/&gt;&lt;top val=&quot;11&quot;/&gt;&lt;width val=&quot;648&quot;/&gt;&lt;height val=&quot;93&quot;/&gt;&lt;hasText val=&quot;1&quot;/&gt;&lt;/Image&gt;&lt;/ThreeDShapeInfo&gt;"/>
  <p:tag name="PRESENTER_SHAPETEXTINFO" val="&lt;ShapeTextInfo&gt;&lt;TableIndex row=&quot;-1&quot; col=&quot;-1&quot;&gt;&lt;linesCount val=&quot;1&quot;/&gt;&lt;lineCharCount val=&quot;1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A5876D9F-211F-4262-A734-BACD2F1F1FF6}_6.png&quot;/&gt;&lt;left val=&quot;30&quot;/&gt;&lt;top val=&quot;129&quot;/&gt;&lt;width val=&quot;654&quot;/&gt;&lt;height val=&quot;340&quot;/&gt;&lt;hasText val=&quot;1&quot;/&gt;&lt;/Image&gt;&lt;/ThreeDShapeInfo&gt;"/>
  <p:tag name="PRESENTER_SHAPETEXTINFO" val="&lt;ShapeTextInfo&gt;&lt;TableIndex row=&quot;-1&quot; col=&quot;-1&quot;&gt;&lt;linesCount val=&quot;15&quot;/&gt;&lt;lineCharCount val=&quot;30&quot;/&gt;&lt;lineCharCount val=&quot;1&quot;/&gt;&lt;lineCharCount val=&quot;68&quot;/&gt;&lt;lineCharCount val=&quot;48&quot;/&gt;&lt;lineCharCount val=&quot;1&quot;/&gt;&lt;lineCharCount val=&quot;64&quot;/&gt;&lt;lineCharCount val=&quot;62&quot;/&gt;&lt;lineCharCount val=&quot;11&quot;/&gt;&lt;lineCharCount val=&quot;1&quot;/&gt;&lt;lineCharCount val=&quot;68&quot;/&gt;&lt;lineCharCount val=&quot;31&quot;/&gt;&lt;lineCharCount val=&quot;1&quot;/&gt;&lt;lineCharCount val=&quot;65&quot;/&gt;&lt;lineCharCount val=&quot;45&quot;/&gt;&lt;lineCharCount val=&quot;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F0390F9F-35B7-40CC-A3D2-F1306070AEB8}_6.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F28DD829-E38D-42C1-A74B-70A917B06A20}_6.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DF7F432A-4C80-4BCE-872B-33303C91EC17}_7.png&quot;/&gt;&lt;left val=&quot;35&quot;/&gt;&lt;top val=&quot;11&quot;/&gt;&lt;width val=&quot;648&quot;/&gt;&lt;height val=&quot;80&quot;/&gt;&lt;hasText val=&quot;1&quot;/&gt;&lt;/Image&gt;&lt;/ThreeDShapeInfo&gt;"/>
  <p:tag name="PRESENTER_SHAPETEXTINFO" val="&lt;ShapeTextInfo&gt;&lt;TableIndex row=&quot;-1&quot; col=&quot;-1&quot;&gt;&lt;linesCount val=&quot;1&quot;/&gt;&lt;lineCharCount val=&quot;13&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D0241C9C-64E1-42E1-A864-B9AB1CD6843B}_7.png&quot;/&gt;&lt;left val=&quot;7&quot;/&gt;&lt;top val=&quot;101&quot;/&gt;&lt;width val=&quot;706&quot;/&gt;&lt;height val=&quot;408&quot;/&gt;&lt;hasText val=&quot;1&quot;/&gt;&lt;/Image&gt;&lt;/ThreeDShapeInfo&gt;"/>
  <p:tag name="PRESENTER_SHAPETEXTINFO" val="&lt;ShapeTextInfo&gt;&lt;TableIndex row=&quot;-1&quot; col=&quot;-1&quot;&gt;&lt;linesCount val=&quot;13&quot;/&gt;&lt;lineCharCount val=&quot;1&quot;/&gt;&lt;lineCharCount val=&quot;10&quot;/&gt;&lt;lineCharCount val=&quot;59&quot;/&gt;&lt;lineCharCount val=&quot;94&quot;/&gt;&lt;lineCharCount val=&quot;92&quot;/&gt;&lt;lineCharCount val=&quot;1&quot;/&gt;&lt;lineCharCount val=&quot;10&quot;/&gt;&lt;lineCharCount val=&quot;67&quot;/&gt;&lt;lineCharCount val=&quot;70&quot;/&gt;&lt;lineCharCount val=&quot;40&quot;/&gt;&lt;lineCharCount val=&quot;75&quot;/&gt;&lt;lineCharCount val=&quot;1&quot;/&gt;&lt;lineCharCount val=&quot;7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4B91F493-9BA7-4574-9C99-0069FAE773C8}_7.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E1A07CEF-A095-4593-B8F2-0BB246168304}_7.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AFD714BC-4C60-45BF-8C89-741DB5F97EB2}_8.png&quot;/&gt;&lt;left val=&quot;41&quot;/&gt;&lt;top val=&quot;-12&quot;/&gt;&lt;width val=&quot;648&quot;/&gt;&lt;height val=&quot;90&quot;/&gt;&lt;hasText val=&quot;1&quot;/&gt;&lt;/Image&gt;&lt;/ThreeDShapeInfo&gt;"/>
  <p:tag name="PRESENTER_SHAPETEXTINFO" val="&lt;ShapeTextInfo&gt;&lt;TableIndex row=&quot;-1&quot; col=&quot;-1&quot;&gt;&lt;linesCount val=&quot;1&quot;/&gt;&lt;lineCharCount val=&quot;3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49991446-A8E5-43C2-BC58-59C4D3CC6078}_8.png&quot;/&gt;&lt;left val=&quot;53&quot;/&gt;&lt;top val=&quot;203&quot;/&gt;&lt;width val=&quot;625&quot;/&gt;&lt;height val=&quot;210&quot;/&gt;&lt;hasText val=&quot;1&quot;/&gt;&lt;/Image&gt;&lt;/ThreeDShapeInfo&gt;"/>
  <p:tag name="PRESENTER_SHAPETEXTINFO" val="&lt;ShapeTextInfo&gt;&lt;TableIndex row=&quot;-1&quot; col=&quot;-1&quot;&gt;&lt;linesCount val=&quot;8&quot;/&gt;&lt;lineCharCount val=&quot;1&quot;/&gt;&lt;lineCharCount val=&quot;1&quot;/&gt;&lt;lineCharCount val=&quot;60&quot;/&gt;&lt;lineCharCount val=&quot;6&quot;/&gt;&lt;lineCharCount val=&quot;1&quot;/&gt;&lt;lineCharCount val=&quot;1&quot;/&gt;&lt;lineCharCount val=&quot;64&quot;/&gt;&lt;lineCharCount val=&quot;41&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16AF78CA-6055-4C7B-B49C-BACFC70A4B5A}_8.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11303172-4733-4713-A848-989D9618490D}_8.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4B9F54CB-93B8-4658-8E89-889D03DA6562}&quot;/&gt;&lt;isInvalidForFieldText val=&quot;0&quot;/&gt;&lt;Image&gt;&lt;filename val=&quot;C:\Users\jmanney\AppData\Local\Temp\PR\data\asimages\{4B9F54CB-93B8-4658-8E89-889D03DA6562}.png&quot;/&gt;&lt;left val=&quot;41&quot;/&gt;&lt;top val=&quot;41&quot;/&gt;&lt;width val=&quot;96&quot;/&gt;&lt;height val=&quot;13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CF14070D-3251-436C-BEA5-9C70FEC853AE}_9.png&quot;/&gt;&lt;left val=&quot;35&quot;/&gt;&lt;top val=&quot;4&quot;/&gt;&lt;width val=&quot;648&quot;/&gt;&lt;height val=&quot;86&quot;/&gt;&lt;hasText val=&quot;1&quot;/&gt;&lt;/Image&gt;&lt;/ThreeDShapeInfo&gt;"/>
  <p:tag name="PRESENTER_SHAPETEXTINFO" val="&lt;ShapeTextInfo&gt;&lt;TableIndex row=&quot;-1&quot; col=&quot;-1&quot;&gt;&lt;linesCount val=&quot;1&quot;/&gt;&lt;lineCharCount val=&quot;25&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BC9DBEA3-0BA6-4653-9360-AA64EDC28692}_9.png&quot;/&gt;&lt;left val=&quot;5&quot;/&gt;&lt;top val=&quot;119&quot;/&gt;&lt;width val=&quot;708&quot;/&gt;&lt;height val=&quot;384&quot;/&gt;&lt;hasText val=&quot;1&quot;/&gt;&lt;/Image&gt;&lt;/ThreeDShapeInfo&gt;"/>
  <p:tag name="PRESENTER_SHAPETEXTINFO" val="&lt;ShapeTextInfo&gt;&lt;TableIndex row=&quot;-1&quot; col=&quot;-1&quot;&gt;&lt;linesCount val=&quot;2&quot;/&gt;&lt;lineCharCount val=&quot;1&quot;/&gt;&lt;lineCharCount val=&quot;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12ABCD60-6192-4F2E-8AAB-E874D0D600FF}_9.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4&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A6446FC7-F195-447D-BAEE-35355957CF8E}_9.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1&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090BAF71-0CED-4DBC-A911-5A459DFA717C}_9.png&quot;/&gt;&lt;left val=&quot;17&quot;/&gt;&lt;top val=&quot;140&quot;/&gt;&lt;width val=&quot;679&quot;/&gt;&lt;height val=&quot;334&quot;/&gt;&lt;hasText val=&quot;1&quot;/&gt;&lt;/Image&gt;&lt;/ThreeDShapeInfo&gt;"/>
  <p:tag name="PRESENTER_SHAPETEXTINFO" val="&lt;ShapeTextInfo&gt;&lt;TableIndex row=&quot;-1&quot; col=&quot;-1&quot;&gt;&lt;linesCount val=&quot;7&quot;/&gt;&lt;lineCharCount val=&quot;61&quot;/&gt;&lt;lineCharCount val=&quot;62&quot;/&gt;&lt;lineCharCount val=&quot;47&quot;/&gt;&lt;lineCharCount val=&quot;1&quot;/&gt;&lt;lineCharCount val=&quot;50&quot;/&gt;&lt;lineCharCount val=&quot;73&quot;/&gt;&lt;lineCharCount val=&quot;2&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4B9B40A7-32D7-431E-9C00-0146B2CC84C2}_10.png&quot;/&gt;&lt;left val=&quot;35&quot;/&gt;&lt;top val=&quot;0&quot;/&gt;&lt;width val=&quot;649&quot;/&gt;&lt;height val=&quot;72&quot;/&gt;&lt;hasText val=&quot;1&quot;/&gt;&lt;/Image&gt;&lt;/ThreeDShapeInfo&gt;"/>
  <p:tag name="PRESENTER_SHAPETEXTINFO" val="&lt;ShapeTextInfo&gt;&lt;TableIndex row=&quot;-1&quot; col=&quot;-1&quot;&gt;&lt;linesCount val=&quot;1&quot;/&gt;&lt;lineCharCount val=&quot;47&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8FDF7E74-B7E0-42DA-9BB7-0DA9ADA637DC}_10.png&quot;/&gt;&lt;left val=&quot;0&quot;/&gt;&lt;top val=&quot;83&quot;/&gt;&lt;width val=&quot;701&quot;/&gt;&lt;height val=&quot;414&quot;/&gt;&lt;hasText val=&quot;1&quot;/&gt;&lt;/Image&gt;&lt;/ThreeDShapeInfo&gt;"/>
  <p:tag name="PRESENTER_SHAPETEXTINFO" val="&lt;ShapeTextInfo&gt;&lt;TableIndex row=&quot;-1&quot; col=&quot;-1&quot;&gt;&lt;linesCount val=&quot;19&quot;/&gt;&lt;lineCharCount val=&quot;1&quot;/&gt;&lt;lineCharCount val=&quot;83&quot;/&gt;&lt;lineCharCount val=&quot;1&quot;/&gt;&lt;lineCharCount val=&quot;72&quot;/&gt;&lt;lineCharCount val=&quot;1&quot;/&gt;&lt;lineCharCount val=&quot;76&quot;/&gt;&lt;lineCharCount val=&quot;74&quot;/&gt;&lt;lineCharCount val=&quot;70&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8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9835D8A5-88F8-4844-819F-A35C04A61990}_10.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4&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B2E55083-2FA6-4D0C-A3AC-7B308421D072}_10.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63F0902-7FFD-4597-9F80-357430D1EE2C}&quot;/&gt;&lt;isInvalidForFieldText val=&quot;0&quot;/&gt;&lt;Image&gt;&lt;filename val=&quot;C:\Users\jmanney\AppData\Local\Temp\PR\data\asimages\{563F0902-7FFD-4597-9F80-357430D1EE2C}.png&quot;/&gt;&lt;left val=&quot;-2&quot;/&gt;&lt;top val=&quot;10&quot;/&gt;&lt;width val=&quot;728&quot;/&gt;&lt;height val=&quot;54&quot;/&gt;&lt;hasText val=&quot;1&quot;/&gt;&lt;/Image&gt;&lt;/ThreeDShapeInfo&gt;"/>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F525DA-1AED-47FE-AF81-55DA46DC428C}&quot;/&gt;&lt;isInvalidForFieldText val=&quot;0&quot;/&gt;&lt;Image&gt;&lt;filename val=&quot;C:\Users\jmanney\AppData\Local\Temp\PR\data\asimages\{80F525DA-1AED-47FE-AF81-55DA46DC428C}.png&quot;/&gt;&lt;left val=&quot;-2&quot;/&gt;&lt;top val=&quot;62&quot;/&gt;&lt;width val=&quot;728&quot;/&gt;&lt;height val=&quot;29&quot;/&gt;&lt;hasText val=&quot;1&quot;/&gt;&lt;/Image&gt;&lt;/ThreeDShapeInfo&gt;"/>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04A263-6EBF-428C-BEFA-5D241F52B3C2}&quot;/&gt;&lt;isInvalidForFieldText val=&quot;0&quot;/&gt;&lt;Image&gt;&lt;filename val=&quot;C:\Users\jmanney\AppData\Local\Temp\PR\data\asimages\{7704A263-6EBF-428C-BEFA-5D241F52B3C2}.png&quot;/&gt;&lt;left val=&quot;-2&quot;/&gt;&lt;top val=&quot;-2&quot;/&gt;&lt;width val=&quot;728&quot;/&gt;&lt;height val=&quot;19&quot;/&gt;&lt;hasText val=&quot;1&quot;/&gt;&lt;/Image&gt;&lt;/ThreeDShapeInfo&gt;"/>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E69677B5-7D92-4ABB-A75F-0F9A7446CD7C}_11.png&quot;/&gt;&lt;left val=&quot;9&quot;/&gt;&lt;top val=&quot;77&quot;/&gt;&lt;width val=&quot;711&quot;/&gt;&lt;height val=&quot;432&quot;/&gt;&lt;hasText val=&quot;1&quot;/&gt;&lt;/Image&gt;&lt;/ThreeDShapeInfo&gt;"/>
  <p:tag name="PRESENTER_SHAPETEXTINFO" val="&lt;ShapeTextInfo&gt;&lt;TableIndex row=&quot;-1&quot; col=&quot;-1&quot;&gt;&lt;linesCount val=&quot;14&quot;/&gt;&lt;lineCharCount val=&quot;38&quot;/&gt;&lt;lineCharCount val=&quot;1&quot;/&gt;&lt;lineCharCount val=&quot;53&quot;/&gt;&lt;lineCharCount val=&quot;33&quot;/&gt;&lt;lineCharCount val=&quot;34&quot;/&gt;&lt;lineCharCount val=&quot;46&quot;/&gt;&lt;lineCharCount val=&quot;1&quot;/&gt;&lt;lineCharCount val=&quot;1&quot;/&gt;&lt;lineCharCount val=&quot;61&quot;/&gt;&lt;lineCharCount val=&quot;48&quot;/&gt;&lt;lineCharCount val=&quot;41&quot;/&gt;&lt;lineCharCount val=&quot;53&quot;/&gt;&lt;lineCharCount val=&quot;56&quot;/&gt;&lt;lineCharCount val=&quot;7&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452C2062-FAB9-451D-87DF-8CFBE7AD3D09}_12.png&quot;/&gt;&lt;left val=&quot;35&quot;/&gt;&lt;top val=&quot;10&quot;/&gt;&lt;width val=&quot;648&quot;/&gt;&lt;height val=&quot;68&quot;/&gt;&lt;hasText val=&quot;1&quot;/&gt;&lt;/Image&gt;&lt;/ThreeDShapeInfo&gt;"/>
  <p:tag name="PRESENTER_SHAPETEXTINFO" val="&lt;ShapeTextInfo&gt;&lt;TableIndex row=&quot;-1&quot; col=&quot;-1&quot;&gt;&lt;linesCount val=&quot;1&quot;/&gt;&lt;lineCharCount val=&quot;15&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B1FBF0D9-5E73-4893-9EF9-2AEBDCAD4BFB}_12.png&quot;/&gt;&lt;left val=&quot;59&quot;/&gt;&lt;top val=&quot;105&quot;/&gt;&lt;width val=&quot;601&quot;/&gt;&lt;height val=&quot;357&quot;/&gt;&lt;hasText val=&quot;1&quot;/&gt;&lt;/Image&gt;&lt;/ThreeDShapeInfo&gt;"/>
  <p:tag name="PRESENTER_SHAPETEXTINFO" val="&lt;ShapeTextInfo&gt;&lt;TableIndex row=&quot;-1&quot; col=&quot;-1&quot;&gt;&lt;linesCount val=&quot;12&quot;/&gt;&lt;lineCharCount val=&quot;1&quot;/&gt;&lt;lineCharCount val=&quot;19&quot;/&gt;&lt;lineCharCount val=&quot;27&quot;/&gt;&lt;lineCharCount val=&quot;39&quot;/&gt;&lt;lineCharCount val=&quot;51&quot;/&gt;&lt;lineCharCount val=&quot;55&quot;/&gt;&lt;lineCharCount val=&quot;24&quot;/&gt;&lt;lineCharCount val=&quot;27&quot;/&gt;&lt;lineCharCount val=&quot;1&quot;/&gt;&lt;lineCharCount val=&quot;1&quot;/&gt;&lt;lineCharCount val=&quot;70&quot;/&gt;&lt;lineCharCount val=&quot;65&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B4196876-190E-4672-A281-5DAE356D2EB6}_12.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4&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84827D5B-94E7-4E98-AF1E-D267E4EA6FB9}_12.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0A74C1F0-834E-4A6D-A8DB-F79BA1D4BC08}_13.png&quot;/&gt;&lt;left val=&quot;29&quot;/&gt;&lt;top val=&quot;5&quot;/&gt;&lt;width val=&quot;612&quot;/&gt;&lt;height val=&quot;120&quot;/&gt;&lt;hasText val=&quot;1&quot;/&gt;&lt;/Image&gt;&lt;/ThreeDShapeInfo&gt;"/>
  <p:tag name="PRESENTER_SHAPETEXTINFO" val="&lt;ShapeTextInfo&gt;&lt;TableIndex row=&quot;-1&quot; col=&quot;-1&quot;&gt;&lt;linesCount val=&quot;3&quot;/&gt;&lt;lineCharCount val=&quot;17&quot;/&gt;&lt;lineCharCount val=&quot;50&quot;/&gt;&lt;lineCharCount val=&quot;38&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ED795C94-79AA-40A7-9FA0-3B7929C555ED}_13.png&quot;/&gt;&lt;left val=&quot;29&quot;/&gt;&lt;top val=&quot;141&quot;/&gt;&lt;width val=&quot;675&quot;/&gt;&lt;height val=&quot;373&quot;/&gt;&lt;hasText val=&quot;1&quot;/&gt;&lt;/Image&gt;&lt;/ThreeDShapeInfo&gt;"/>
  <p:tag name="PRESENTER_SHAPETEXTINFO" val="&lt;ShapeTextInfo&gt;&lt;TableIndex row=&quot;1&quot; col=&quot;1&quot;&gt;&lt;linesCount val=&quot;1&quot;/&gt;&lt;lineCharCount val=&quot;12&quot;/&gt;&lt;/TableIndex&gt;&lt;TableIndex row=&quot;1&quot; col=&quot;2&quot;&gt;&lt;linesCount val=&quot;1&quot;/&gt;&lt;lineCharCount val=&quot;61&quot;/&gt;&lt;/TableIndex&gt;&lt;TableIndex row=&quot;2&quot; col=&quot;1&quot;&gt;&lt;linesCount val=&quot;2&quot;/&gt;&lt;lineCharCount val=&quot;16&quot;/&gt;&lt;lineCharCount val=&quot;3&quot;/&gt;&lt;/TableIndex&gt;&lt;TableIndex row=&quot;2&quot; col=&quot;2&quot;&gt;&lt;linesCount val=&quot;2&quot;/&gt;&lt;lineCharCount val=&quot;58&quot;/&gt;&lt;lineCharCount val=&quot;21&quot;/&gt;&lt;/TableIndex&gt;&lt;TableIndex row=&quot;3&quot; col=&quot;1&quot;&gt;&lt;linesCount val=&quot;1&quot;/&gt;&lt;lineCharCount val=&quot;7&quot;/&gt;&lt;/TableIndex&gt;&lt;TableIndex row=&quot;3&quot; col=&quot;2&quot;&gt;&lt;linesCount val=&quot;2&quot;/&gt;&lt;lineCharCount val=&quot;57&quot;/&gt;&lt;lineCharCount val=&quot;51&quot;/&gt;&lt;/TableIndex&gt;&lt;TableIndex row=&quot;4&quot; col=&quot;1&quot;&gt;&lt;linesCount val=&quot;2&quot;/&gt;&lt;lineCharCount val=&quot;17&quot;/&gt;&lt;lineCharCount val=&quot;8&quot;/&gt;&lt;/TableIndex&gt;&lt;TableIndex row=&quot;4&quot; col=&quot;2&quot;&gt;&lt;linesCount val=&quot;1&quot;/&gt;&lt;lineCharCount val=&quot;58&quot;/&gt;&lt;/TableIndex&gt;&lt;TableIndex row=&quot;5&quot; col=&quot;1&quot;&gt;&lt;linesCount val=&quot;1&quot;/&gt;&lt;lineCharCount val=&quot;7&quot;/&gt;&lt;/TableIndex&gt;&lt;TableIndex row=&quot;5&quot; col=&quot;2&quot;&gt;&lt;linesCount val=&quot;2&quot;/&gt;&lt;lineCharCount val=&quot;62&quot;/&gt;&lt;lineCharCount val=&quot;50&quot;/&gt;&lt;/TableIndex&gt;&lt;TableIndex row=&quot;6&quot; col=&quot;1&quot;&gt;&lt;linesCount val=&quot;1&quot;/&gt;&lt;lineCharCount val=&quot;8&quot;/&gt;&lt;/TableIndex&gt;&lt;TableIndex row=&quot;6&quot; col=&quot;2&quot;&gt;&lt;linesCount val=&quot;2&quot;/&gt;&lt;lineCharCount val=&quot;53&quot;/&gt;&lt;lineCharCount val=&quot;22&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EF720A0B-D3F4-48CE-B6AC-77B2D0B7D8B1}_14.png&quot;/&gt;&lt;left val=&quot;35&quot;/&gt;&lt;top val=&quot;11&quot;/&gt;&lt;width val=&quot;648&quot;/&gt;&lt;height val=&quot;72&quot;/&gt;&lt;hasText val=&quot;1&quot;/&gt;&lt;/Image&gt;&lt;/ThreeDShapeInfo&gt;"/>
  <p:tag name="PRESENTER_SHAPETEXTINFO" val="&lt;ShapeTextInfo&gt;&lt;TableIndex row=&quot;-1&quot; col=&quot;-1&quot;&gt;&lt;linesCount val=&quot;1&quot;/&gt;&lt;lineCharCount val=&quot;43&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778E90CA-F130-4596-A7F5-369597E94763}_14.png&quot;/&gt;&lt;left val=&quot;10&quot;/&gt;&lt;top val=&quot;107&quot;/&gt;&lt;width val=&quot;709&quot;/&gt;&lt;height val=&quot;384&quot;/&gt;&lt;hasText val=&quot;1&quot;/&gt;&lt;/Image&gt;&lt;/ThreeDShapeInfo&gt;"/>
  <p:tag name="PRESENTER_SHAPETEXTINFO" val="&lt;ShapeTextInfo&gt;&lt;TableIndex row=&quot;-1&quot; col=&quot;-1&quot;&gt;&lt;linesCount val=&quot;7&quot;/&gt;&lt;lineCharCount val=&quot;1&quot;/&gt;&lt;lineCharCount val=&quot;66&quot;/&gt;&lt;lineCharCount val=&quot;1&quot;/&gt;&lt;lineCharCount val=&quot;1&quot;/&gt;&lt;lineCharCount val=&quot;1&quot;/&gt;&lt;lineCharCount val=&quot;67&quot;/&gt;&lt;lineCharCount val=&quot;65&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3C0C6897-94BD-45A8-BC34-D3CE33136A7C}_14.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4&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DE065E58-6E56-47B1-9449-F15B34CEEB71}_14.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HTML_AUTOSHAPE_INFO" val="&lt;ThreeDShapeInfo&gt;&lt;uuid val=&quot;{B7DD6C86-6245-4A17-8F14-424C1DCA882D}&quot;/&gt;&lt;isInvalidForFieldText val=&quot;0&quot;/&gt;&lt;Image&gt;&lt;filename val=&quot;C:\Users\jmanney\AppData\Local\Temp\PR\data\asimages\{B7DD6C86-6245-4A17-8F14-424C1DCA882D}.png&quot;/&gt;&lt;left val=&quot;592&quot;/&gt;&lt;top val=&quot;167&quot;/&gt;&lt;width val=&quot;91&quot;/&gt;&lt;height val=&quot;147&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25EF43E2-1892-48A9-8E31-C34A64BB1EDF}_14.png&quot;/&gt;&lt;left val=&quot;25&quot;/&gt;&lt;top val=&quot;313&quot;/&gt;&lt;width val=&quot;475&quot;/&gt;&lt;height val=&quot;119&quot;/&gt;&lt;hasText val=&quot;1&quot;/&gt;&lt;/Image&gt;&lt;/ThreeDShapeInfo&gt;"/>
  <p:tag name="PRESENTER_SHAPETEXTINFO" val="&lt;ShapeTextInfo&gt;&lt;TableIndex row=&quot;-1&quot; col=&quot;-1&quot;&gt;&lt;linesCount val=&quot;4&quot;/&gt;&lt;lineCharCount val=&quot;40&quot;/&gt;&lt;lineCharCount val=&quot;57&quot;/&gt;&lt;lineCharCount val=&quot;44&quot;/&gt;&lt;lineCharCount val=&quot;62&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5B703ADD-8AD4-40D9-9751-96EFB0CA6C52}_15.png&quot;/&gt;&lt;left val=&quot;35&quot;/&gt;&lt;top val=&quot;11&quot;/&gt;&lt;width val=&quot;648&quot;/&gt;&lt;height val=&quot;72&quot;/&gt;&lt;hasText val=&quot;1&quot;/&gt;&lt;/Image&gt;&lt;/ThreeDShapeInfo&gt;"/>
  <p:tag name="PRESENTER_SHAPETEXTINFO" val="&lt;ShapeTextInfo&gt;&lt;TableIndex row=&quot;-1&quot; col=&quot;-1&quot;&gt;&lt;linesCount val=&quot;1&quot;/&gt;&lt;lineCharCount val=&quot;46&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447BE05A-DADD-4F4E-9129-6305E34EEDCD}_15.png&quot;/&gt;&lt;left val=&quot;5&quot;/&gt;&lt;top val=&quot;119&quot;/&gt;&lt;width val=&quot;708&quot;/&gt;&lt;height val=&quot;384&quot;/&gt;&lt;hasText val=&quot;1&quot;/&gt;&lt;/Image&gt;&lt;/ThreeDShapeInfo&gt;"/>
  <p:tag name="PRESENTER_SHAPETEXTINFO" val="&lt;ShapeTextInfo&gt;&lt;TableIndex row=&quot;-1&quot; col=&quot;-1&quot;&gt;&lt;linesCount val=&quot;2&quot;/&gt;&lt;lineCharCount val=&quot;1&quot;/&gt;&lt;lineCharCount val=&quot;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1177FC2B-3083-4054-AF5C-869E68225E89}_15.png&quot;/&gt;&lt;left val=&quot;35&quot;/&gt;&lt;top val=&quot;500&quot;/&gt;&lt;width val=&quot;168&quot;/&gt;&lt;height val=&quot;29&quot;/&gt;&lt;hasText val=&quot;1&quot;/&gt;&lt;/Image&gt;&lt;/ThreeDShapeInfo&gt;"/>
  <p:tag name="PRESENTER_SHAPETEXTINFO" val="&lt;ShapeTextInfo&gt;&lt;TableIndex row=&quot;-1&quot; col=&quot;-1&quot;&gt;&lt;linesCount val=&quot;1&quot;/&gt;&lt;lineCharCount val=&quot;14&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BF982A3B-DC78-4C91-9F2B-FEE7EEA20291}_15.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23925</TotalTime>
  <Words>1764</Words>
  <Application>Microsoft Office PowerPoint</Application>
  <PresentationFormat>On-screen Show (4:3)</PresentationFormat>
  <Paragraphs>336</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Constantia</vt:lpstr>
      <vt:lpstr>Times New Roman</vt:lpstr>
      <vt:lpstr>Wingdings</vt:lpstr>
      <vt:lpstr>Wingdings 2</vt:lpstr>
      <vt:lpstr>Office Theme</vt:lpstr>
      <vt:lpstr> Pathways to Health Literacy &amp; Health Care Utilization:  A Critical Next Step for the Newly Eligible Pre-release Population  </vt:lpstr>
      <vt:lpstr>Housekeeping: Functions</vt:lpstr>
      <vt:lpstr>Housekeeping: Communication</vt:lpstr>
      <vt:lpstr> Pathways to Health Literacy &amp; Health Care Utilization:  A Critical Next Step for the Newly Eligible Pre-release Population </vt:lpstr>
      <vt:lpstr> Niki Miller, M.S. CPS nmiller@ahpnet.com </vt:lpstr>
      <vt:lpstr>Objectives</vt:lpstr>
      <vt:lpstr>New Toolkit: </vt:lpstr>
      <vt:lpstr>    Quick Audience Polling: 2 questions</vt:lpstr>
      <vt:lpstr>What is Health Literacy? </vt:lpstr>
      <vt:lpstr>Medicaid, Medicaid Managed Care (MMC), Medicare</vt:lpstr>
      <vt:lpstr>PowerPoint Presentation</vt:lpstr>
      <vt:lpstr>What Can We Do?</vt:lpstr>
      <vt:lpstr>Learning Styles  People learn new information in different ways….  Using more than one way is always best</vt:lpstr>
      <vt:lpstr>Leveraging Assistor Resources: Poll Results</vt:lpstr>
      <vt:lpstr>The term ‘assistor’ encompasses all categories</vt:lpstr>
      <vt:lpstr>Health Insurance Exchanges: Assistor Priorities  </vt:lpstr>
      <vt:lpstr>What do they offer besides enrollment help? </vt:lpstr>
      <vt:lpstr>What about those that don’t qualify for Medicaid</vt:lpstr>
      <vt:lpstr>PowerPoint Presentation</vt:lpstr>
      <vt:lpstr>    Assistor Agencies Address Health-Related                   Social Needs</vt:lpstr>
      <vt:lpstr>Other Resources &amp; Toolkit highlights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Joe Manney</cp:lastModifiedBy>
  <cp:revision>279</cp:revision>
  <dcterms:created xsi:type="dcterms:W3CDTF">2006-08-16T00:00:00Z</dcterms:created>
  <dcterms:modified xsi:type="dcterms:W3CDTF">2016-10-19T15:38:37Z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