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12" r:id="rId2"/>
    <p:sldId id="541" r:id="rId3"/>
    <p:sldId id="572" r:id="rId4"/>
    <p:sldId id="569" r:id="rId5"/>
    <p:sldId id="544" r:id="rId6"/>
    <p:sldId id="570" r:id="rId7"/>
    <p:sldId id="571" r:id="rId8"/>
    <p:sldId id="543" r:id="rId9"/>
    <p:sldId id="586" r:id="rId10"/>
    <p:sldId id="590" r:id="rId11"/>
    <p:sldId id="576" r:id="rId12"/>
    <p:sldId id="581" r:id="rId13"/>
    <p:sldId id="589" r:id="rId14"/>
    <p:sldId id="584" r:id="rId15"/>
    <p:sldId id="585" r:id="rId16"/>
    <p:sldId id="587" r:id="rId17"/>
    <p:sldId id="582" r:id="rId18"/>
    <p:sldId id="588" r:id="rId19"/>
    <p:sldId id="578" r:id="rId20"/>
    <p:sldId id="577" r:id="rId21"/>
    <p:sldId id="271" r:id="rId22"/>
    <p:sldId id="437" r:id="rId23"/>
    <p:sldId id="524" r:id="rId24"/>
    <p:sldId id="540" r:id="rId25"/>
    <p:sldId id="399" r:id="rId26"/>
    <p:sldId id="592"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4894" autoAdjust="0"/>
  </p:normalViewPr>
  <p:slideViewPr>
    <p:cSldViewPr>
      <p:cViewPr>
        <p:scale>
          <a:sx n="62" d="100"/>
          <a:sy n="62" d="100"/>
        </p:scale>
        <p:origin x="-3024" y="-87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3010"/>
    </p:cViewPr>
  </p:sorterViewPr>
  <p:notesViewPr>
    <p:cSldViewPr>
      <p:cViewPr>
        <p:scale>
          <a:sx n="100" d="100"/>
          <a:sy n="100" d="100"/>
        </p:scale>
        <p:origin x="-355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A56E6-0AEA-44EE-9B0F-7F5DD4A73F6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A27B797-4BC9-4A01-8314-D48BEA592840}">
      <dgm:prSet phldrT="[Text]" custT="1"/>
      <dgm:spPr>
        <a:solidFill>
          <a:schemeClr val="accent1">
            <a:lumMod val="50000"/>
          </a:schemeClr>
        </a:solidFill>
      </dgm:spPr>
      <dgm:t>
        <a:bodyPr/>
        <a:lstStyle/>
        <a:p>
          <a:pPr algn="ctr" defTabSz="1422400">
            <a:lnSpc>
              <a:spcPct val="90000"/>
            </a:lnSpc>
            <a:spcBef>
              <a:spcPct val="0"/>
            </a:spcBef>
            <a:spcAft>
              <a:spcPct val="35000"/>
            </a:spcAft>
          </a:pPr>
          <a:endParaRPr lang="en-US" sz="3200" b="1" dirty="0" smtClean="0"/>
        </a:p>
        <a:p>
          <a:pPr algn="l" defTabSz="1422400">
            <a:lnSpc>
              <a:spcPct val="90000"/>
            </a:lnSpc>
            <a:spcBef>
              <a:spcPct val="0"/>
            </a:spcBef>
            <a:spcAft>
              <a:spcPts val="1200"/>
            </a:spcAft>
          </a:pPr>
          <a:r>
            <a:rPr lang="en-US" sz="3600" b="1" dirty="0" smtClean="0"/>
            <a:t>Overview</a:t>
          </a:r>
          <a:r>
            <a:rPr lang="en-US" sz="3200" b="1" dirty="0" smtClean="0"/>
            <a:t> </a:t>
          </a:r>
        </a:p>
        <a:p>
          <a:pPr algn="l" defTabSz="1422400">
            <a:lnSpc>
              <a:spcPct val="100000"/>
            </a:lnSpc>
            <a:spcBef>
              <a:spcPts val="600"/>
            </a:spcBef>
            <a:spcAft>
              <a:spcPts val="0"/>
            </a:spcAft>
          </a:pPr>
          <a:r>
            <a:rPr lang="en-US" sz="1800" b="1" dirty="0" smtClean="0"/>
            <a:t>  What is Hepatitis </a:t>
          </a:r>
        </a:p>
        <a:p>
          <a:pPr marL="0" marR="0" indent="0" algn="l" defTabSz="914400" eaLnBrk="1" fontAlgn="auto" latinLnBrk="0" hangingPunct="1">
            <a:lnSpc>
              <a:spcPct val="100000"/>
            </a:lnSpc>
            <a:spcBef>
              <a:spcPts val="600"/>
            </a:spcBef>
            <a:spcAft>
              <a:spcPts val="0"/>
            </a:spcAft>
            <a:buClrTx/>
            <a:buSzTx/>
            <a:buFontTx/>
            <a:buNone/>
            <a:tabLst/>
            <a:defRPr/>
          </a:pPr>
          <a:r>
            <a:rPr lang="en-US" sz="1800" b="1" dirty="0" smtClean="0"/>
            <a:t>  Who’s at risk for</a:t>
          </a:r>
        </a:p>
        <a:p>
          <a:pPr algn="l" defTabSz="1422400">
            <a:lnSpc>
              <a:spcPct val="100000"/>
            </a:lnSpc>
            <a:spcBef>
              <a:spcPts val="600"/>
            </a:spcBef>
            <a:spcAft>
              <a:spcPts val="0"/>
            </a:spcAft>
          </a:pPr>
          <a:r>
            <a:rPr lang="en-US" sz="1800" b="1" dirty="0" smtClean="0"/>
            <a:t>  Which types</a:t>
          </a:r>
        </a:p>
        <a:p>
          <a:pPr algn="l" defTabSz="1422400">
            <a:lnSpc>
              <a:spcPct val="100000"/>
            </a:lnSpc>
            <a:spcBef>
              <a:spcPts val="600"/>
            </a:spcBef>
            <a:spcAft>
              <a:spcPts val="0"/>
            </a:spcAft>
          </a:pPr>
          <a:r>
            <a:rPr lang="en-US" sz="1800" b="1" dirty="0" smtClean="0"/>
            <a:t>  How it spreads</a:t>
          </a:r>
          <a:endParaRPr lang="en-US" sz="1800" b="1" dirty="0"/>
        </a:p>
      </dgm:t>
    </dgm:pt>
    <dgm:pt modelId="{374EBEE6-0005-4541-9CA0-07B333E83763}" type="parTrans" cxnId="{74D56F05-DD3D-48B6-A8CE-765A8F8080A7}">
      <dgm:prSet/>
      <dgm:spPr/>
      <dgm:t>
        <a:bodyPr/>
        <a:lstStyle/>
        <a:p>
          <a:endParaRPr lang="en-US"/>
        </a:p>
      </dgm:t>
    </dgm:pt>
    <dgm:pt modelId="{B12E9F30-8300-485A-80CE-C561B1B87408}" type="sibTrans" cxnId="{74D56F05-DD3D-48B6-A8CE-765A8F8080A7}">
      <dgm:prSet/>
      <dgm:spPr/>
      <dgm:t>
        <a:bodyPr/>
        <a:lstStyle/>
        <a:p>
          <a:endParaRPr lang="en-US"/>
        </a:p>
      </dgm:t>
    </dgm:pt>
    <dgm:pt modelId="{B7471E13-A7B3-4FDD-8961-B52A9D0A60A4}">
      <dgm:prSet phldrT="[Text]" phldr="1"/>
      <dgm:spPr/>
      <dgm:t>
        <a:bodyPr/>
        <a:lstStyle/>
        <a:p>
          <a:endParaRPr lang="en-US"/>
        </a:p>
      </dgm:t>
    </dgm:pt>
    <dgm:pt modelId="{706F3FAC-203C-4A37-8239-F9E160DCE8F5}" type="parTrans" cxnId="{A1205B63-6D68-4C1A-AFC4-E4EB17CA94C7}">
      <dgm:prSet/>
      <dgm:spPr/>
      <dgm:t>
        <a:bodyPr/>
        <a:lstStyle/>
        <a:p>
          <a:endParaRPr lang="en-US"/>
        </a:p>
      </dgm:t>
    </dgm:pt>
    <dgm:pt modelId="{6DC50260-1355-4FD0-877F-63329838B58F}" type="sibTrans" cxnId="{A1205B63-6D68-4C1A-AFC4-E4EB17CA94C7}">
      <dgm:prSet/>
      <dgm:spPr/>
      <dgm:t>
        <a:bodyPr/>
        <a:lstStyle/>
        <a:p>
          <a:endParaRPr lang="en-US"/>
        </a:p>
      </dgm:t>
    </dgm:pt>
    <dgm:pt modelId="{86829DFC-582B-4376-9F51-FD456315E4E2}">
      <dgm:prSet phldrT="[Text]" phldr="1"/>
      <dgm:spPr/>
      <dgm:t>
        <a:bodyPr/>
        <a:lstStyle/>
        <a:p>
          <a:endParaRPr lang="en-US"/>
        </a:p>
      </dgm:t>
    </dgm:pt>
    <dgm:pt modelId="{30AC570F-FD19-45F5-9443-B4549C2B8E23}" type="parTrans" cxnId="{677E72B1-177C-4F03-BA25-06C3619259D1}">
      <dgm:prSet/>
      <dgm:spPr/>
      <dgm:t>
        <a:bodyPr/>
        <a:lstStyle/>
        <a:p>
          <a:endParaRPr lang="en-US"/>
        </a:p>
      </dgm:t>
    </dgm:pt>
    <dgm:pt modelId="{F95DB6CC-FAEA-47A1-8D3F-EEE9C0282868}" type="sibTrans" cxnId="{677E72B1-177C-4F03-BA25-06C3619259D1}">
      <dgm:prSet/>
      <dgm:spPr/>
      <dgm:t>
        <a:bodyPr/>
        <a:lstStyle/>
        <a:p>
          <a:endParaRPr lang="en-US"/>
        </a:p>
      </dgm:t>
    </dgm:pt>
    <dgm:pt modelId="{44DAEC78-72A4-435F-B6DE-31577B25F046}">
      <dgm:prSet phldrT="[Text]" phldr="1"/>
      <dgm:spPr/>
      <dgm:t>
        <a:bodyPr/>
        <a:lstStyle/>
        <a:p>
          <a:endParaRPr lang="en-US"/>
        </a:p>
      </dgm:t>
    </dgm:pt>
    <dgm:pt modelId="{9A525F1A-B5FB-4977-8A29-DE7AA1823CFC}" type="parTrans" cxnId="{832B60A3-EAC9-4144-8F5E-E8AB8E67448E}">
      <dgm:prSet/>
      <dgm:spPr/>
      <dgm:t>
        <a:bodyPr/>
        <a:lstStyle/>
        <a:p>
          <a:endParaRPr lang="en-US"/>
        </a:p>
      </dgm:t>
    </dgm:pt>
    <dgm:pt modelId="{A314CDE6-15F7-446B-AE5C-7A22D2BB3281}" type="sibTrans" cxnId="{832B60A3-EAC9-4144-8F5E-E8AB8E67448E}">
      <dgm:prSet/>
      <dgm:spPr/>
      <dgm:t>
        <a:bodyPr/>
        <a:lstStyle/>
        <a:p>
          <a:endParaRPr lang="en-US"/>
        </a:p>
      </dgm:t>
    </dgm:pt>
    <dgm:pt modelId="{C1B66D31-8007-4937-A563-AB603EE161FE}">
      <dgm:prSet phldrT="[Text]"/>
      <dgm:spPr/>
      <dgm:t>
        <a:bodyPr/>
        <a:lstStyle/>
        <a:p>
          <a:endParaRPr lang="en-US" dirty="0"/>
        </a:p>
      </dgm:t>
    </dgm:pt>
    <dgm:pt modelId="{8EF80ECC-5346-41AA-BC3B-B5DF7DFF5126}" type="parTrans" cxnId="{4F148204-FFC2-4CE1-AA9B-0302E8E307A7}">
      <dgm:prSet/>
      <dgm:spPr/>
      <dgm:t>
        <a:bodyPr/>
        <a:lstStyle/>
        <a:p>
          <a:endParaRPr lang="en-US"/>
        </a:p>
      </dgm:t>
    </dgm:pt>
    <dgm:pt modelId="{673FD36B-1DF1-49FF-8D18-7D429918C019}" type="sibTrans" cxnId="{4F148204-FFC2-4CE1-AA9B-0302E8E307A7}">
      <dgm:prSet/>
      <dgm:spPr/>
      <dgm:t>
        <a:bodyPr/>
        <a:lstStyle/>
        <a:p>
          <a:endParaRPr lang="en-US"/>
        </a:p>
      </dgm:t>
    </dgm:pt>
    <dgm:pt modelId="{2790A6E1-1119-4479-9F81-398A3294FD22}">
      <dgm:prSet phldrT="[Text]" custT="1"/>
      <dgm:spPr>
        <a:solidFill>
          <a:schemeClr val="tx2">
            <a:lumMod val="50000"/>
          </a:schemeClr>
        </a:solidFill>
      </dgm:spPr>
      <dgm:t>
        <a:bodyPr/>
        <a:lstStyle/>
        <a:p>
          <a:pPr algn="r" defTabSz="1066800">
            <a:lnSpc>
              <a:spcPct val="90000"/>
            </a:lnSpc>
            <a:spcBef>
              <a:spcPct val="0"/>
            </a:spcBef>
            <a:spcAft>
              <a:spcPct val="35000"/>
            </a:spcAft>
          </a:pPr>
          <a:endParaRPr lang="en-US" sz="3200" b="1" dirty="0" smtClean="0"/>
        </a:p>
        <a:p>
          <a:pPr algn="r" defTabSz="1066800">
            <a:lnSpc>
              <a:spcPct val="90000"/>
            </a:lnSpc>
            <a:spcBef>
              <a:spcPct val="0"/>
            </a:spcBef>
            <a:spcAft>
              <a:spcPts val="1200"/>
            </a:spcAft>
          </a:pPr>
          <a:r>
            <a:rPr lang="en-US" sz="3600" b="1" dirty="0" smtClean="0"/>
            <a:t>Hepatitis C</a:t>
          </a:r>
        </a:p>
        <a:p>
          <a:pPr marL="0" marR="0" indent="0" algn="l" defTabSz="914400" eaLnBrk="1" fontAlgn="auto" latinLnBrk="0" hangingPunct="1">
            <a:lnSpc>
              <a:spcPct val="100000"/>
            </a:lnSpc>
            <a:spcBef>
              <a:spcPts val="0"/>
            </a:spcBef>
            <a:spcAft>
              <a:spcPts val="0"/>
            </a:spcAft>
            <a:buClrTx/>
            <a:buSzTx/>
            <a:buFontTx/>
            <a:buNone/>
            <a:tabLst/>
            <a:defRPr/>
          </a:pPr>
          <a:r>
            <a:rPr lang="en-US" sz="1800" b="1" dirty="0" smtClean="0"/>
            <a:t>	     History</a:t>
          </a:r>
        </a:p>
        <a:p>
          <a:pPr marL="0" marR="0" indent="0" algn="l" defTabSz="914400" eaLnBrk="1" fontAlgn="auto" latinLnBrk="0" hangingPunct="1">
            <a:lnSpc>
              <a:spcPct val="100000"/>
            </a:lnSpc>
            <a:spcBef>
              <a:spcPts val="0"/>
            </a:spcBef>
            <a:spcAft>
              <a:spcPts val="0"/>
            </a:spcAft>
            <a:buClrTx/>
            <a:buSzTx/>
            <a:buFontTx/>
            <a:buNone/>
            <a:tabLst/>
            <a:defRPr/>
          </a:pPr>
          <a:r>
            <a:rPr lang="en-US" sz="1800" b="1" dirty="0" smtClean="0"/>
            <a:t>                       Prevalence</a:t>
          </a:r>
        </a:p>
        <a:p>
          <a:pPr marL="0" marR="0" indent="0" algn="l" defTabSz="914400" eaLnBrk="1" fontAlgn="auto" latinLnBrk="0" hangingPunct="1">
            <a:lnSpc>
              <a:spcPct val="100000"/>
            </a:lnSpc>
            <a:spcBef>
              <a:spcPts val="0"/>
            </a:spcBef>
            <a:spcAft>
              <a:spcPts val="0"/>
            </a:spcAft>
            <a:buClrTx/>
            <a:buSzTx/>
            <a:buFontTx/>
            <a:buNone/>
            <a:tabLst/>
            <a:defRPr/>
          </a:pPr>
          <a:r>
            <a:rPr lang="en-US" sz="1800" b="1" dirty="0" smtClean="0"/>
            <a:t>	     Progression</a:t>
          </a:r>
        </a:p>
        <a:p>
          <a:pPr algn="l" defTabSz="1066800">
            <a:lnSpc>
              <a:spcPct val="90000"/>
            </a:lnSpc>
            <a:spcBef>
              <a:spcPct val="0"/>
            </a:spcBef>
            <a:spcAft>
              <a:spcPct val="35000"/>
            </a:spcAft>
          </a:pPr>
          <a:r>
            <a:rPr lang="en-US" sz="1800" b="1" dirty="0" smtClean="0"/>
            <a:t>                       New treatments</a:t>
          </a:r>
          <a:endParaRPr lang="en-US" sz="1800" b="1" dirty="0"/>
        </a:p>
      </dgm:t>
    </dgm:pt>
    <dgm:pt modelId="{36448CA5-AAF8-45CD-981A-0C365695A287}" type="parTrans" cxnId="{D6C930E0-53C9-4875-994C-8943C9210006}">
      <dgm:prSet/>
      <dgm:spPr/>
      <dgm:t>
        <a:bodyPr/>
        <a:lstStyle/>
        <a:p>
          <a:endParaRPr lang="en-US"/>
        </a:p>
      </dgm:t>
    </dgm:pt>
    <dgm:pt modelId="{595757D3-2594-4C95-8786-DF27B94C9FE1}" type="sibTrans" cxnId="{D6C930E0-53C9-4875-994C-8943C9210006}">
      <dgm:prSet/>
      <dgm:spPr/>
      <dgm:t>
        <a:bodyPr/>
        <a:lstStyle/>
        <a:p>
          <a:endParaRPr lang="en-US"/>
        </a:p>
      </dgm:t>
    </dgm:pt>
    <dgm:pt modelId="{F809A330-A899-49FF-97CB-0A794C5F2D85}">
      <dgm:prSet phldrT="[Text]" custT="1"/>
      <dgm:spPr>
        <a:solidFill>
          <a:schemeClr val="tx2">
            <a:lumMod val="50000"/>
          </a:schemeClr>
        </a:solidFill>
      </dgm:spPr>
      <dgm:t>
        <a:bodyPr/>
        <a:lstStyle/>
        <a:p>
          <a:pPr algn="ctr" defTabSz="1066800">
            <a:lnSpc>
              <a:spcPct val="90000"/>
            </a:lnSpc>
            <a:spcBef>
              <a:spcPct val="0"/>
            </a:spcBef>
            <a:spcAft>
              <a:spcPct val="35000"/>
            </a:spcAft>
          </a:pPr>
          <a:endParaRPr lang="en-US" sz="2400" b="1" dirty="0" smtClean="0"/>
        </a:p>
        <a:p>
          <a:pPr algn="ctr" defTabSz="1066800">
            <a:lnSpc>
              <a:spcPct val="90000"/>
            </a:lnSpc>
            <a:spcBef>
              <a:spcPct val="0"/>
            </a:spcBef>
            <a:spcAft>
              <a:spcPct val="35000"/>
            </a:spcAft>
          </a:pPr>
          <a:endParaRPr lang="en-US" sz="2400" b="1" dirty="0" smtClean="0"/>
        </a:p>
        <a:p>
          <a:pPr marL="0" marR="0" indent="0" algn="l" defTabSz="1066800" eaLnBrk="1" fontAlgn="auto" latinLnBrk="0" hangingPunct="1">
            <a:lnSpc>
              <a:spcPct val="90000"/>
            </a:lnSpc>
            <a:spcBef>
              <a:spcPct val="0"/>
            </a:spcBef>
            <a:spcAft>
              <a:spcPts val="1200"/>
            </a:spcAft>
            <a:buClrTx/>
            <a:buSzTx/>
            <a:buFontTx/>
            <a:buNone/>
            <a:tabLst/>
            <a:defRPr/>
          </a:pPr>
          <a:r>
            <a:rPr lang="en-US" sz="3400" b="1" dirty="0" smtClean="0"/>
            <a:t> Hep</a:t>
          </a:r>
          <a:r>
            <a:rPr lang="en-US" sz="3600" b="1" dirty="0" smtClean="0"/>
            <a:t> </a:t>
          </a:r>
          <a:r>
            <a:rPr lang="en-US" sz="3200" b="1" dirty="0" smtClean="0"/>
            <a:t>C</a:t>
          </a:r>
          <a:r>
            <a:rPr lang="en-US" sz="3400" b="1" dirty="0" smtClean="0"/>
            <a:t> </a:t>
          </a:r>
          <a:r>
            <a:rPr lang="en-US" sz="2800" b="1" dirty="0" smtClean="0"/>
            <a:t>&amp;</a:t>
          </a:r>
          <a:r>
            <a:rPr lang="en-US" sz="3400" b="1" dirty="0" smtClean="0"/>
            <a:t> </a:t>
          </a:r>
          <a:r>
            <a:rPr lang="en-US" sz="3200" b="1" dirty="0" smtClean="0"/>
            <a:t>RSAT </a:t>
          </a:r>
        </a:p>
        <a:p>
          <a:pPr marL="0" marR="0" indent="0" algn="l" defTabSz="1066800" eaLnBrk="1" fontAlgn="auto" latinLnBrk="0" hangingPunct="1">
            <a:lnSpc>
              <a:spcPct val="100000"/>
            </a:lnSpc>
            <a:spcBef>
              <a:spcPts val="600"/>
            </a:spcBef>
            <a:spcAft>
              <a:spcPts val="0"/>
            </a:spcAft>
            <a:buClrTx/>
            <a:buSzTx/>
            <a:buFontTx/>
            <a:buNone/>
            <a:tabLst/>
            <a:defRPr/>
          </a:pPr>
          <a:r>
            <a:rPr lang="en-US" sz="1800" b="1" dirty="0" smtClean="0"/>
            <a:t>  Prevention</a:t>
          </a:r>
        </a:p>
        <a:p>
          <a:pPr algn="l" defTabSz="1066800">
            <a:lnSpc>
              <a:spcPct val="100000"/>
            </a:lnSpc>
            <a:spcBef>
              <a:spcPts val="600"/>
            </a:spcBef>
            <a:spcAft>
              <a:spcPts val="0"/>
            </a:spcAft>
          </a:pPr>
          <a:r>
            <a:rPr lang="en-US" sz="1800" b="1" dirty="0" smtClean="0"/>
            <a:t>  Detection</a:t>
          </a:r>
        </a:p>
        <a:p>
          <a:pPr marL="0" marR="0" indent="0" algn="l" defTabSz="914400" eaLnBrk="1" fontAlgn="auto" latinLnBrk="0" hangingPunct="1">
            <a:lnSpc>
              <a:spcPct val="100000"/>
            </a:lnSpc>
            <a:spcBef>
              <a:spcPts val="600"/>
            </a:spcBef>
            <a:spcAft>
              <a:spcPts val="0"/>
            </a:spcAft>
            <a:buClrTx/>
            <a:buSzTx/>
            <a:buFontTx/>
            <a:buNone/>
            <a:tabLst/>
            <a:defRPr/>
          </a:pPr>
          <a:r>
            <a:rPr lang="en-US" sz="1800" b="1" dirty="0" smtClean="0"/>
            <a:t>  Decisions</a:t>
          </a:r>
        </a:p>
        <a:p>
          <a:pPr algn="l" defTabSz="1066800">
            <a:lnSpc>
              <a:spcPct val="100000"/>
            </a:lnSpc>
            <a:spcBef>
              <a:spcPts val="600"/>
            </a:spcBef>
            <a:spcAft>
              <a:spcPts val="0"/>
            </a:spcAft>
          </a:pPr>
          <a:r>
            <a:rPr lang="en-US" sz="1800" b="1" dirty="0" smtClean="0"/>
            <a:t>  Harm reduction </a:t>
          </a:r>
        </a:p>
        <a:p>
          <a:pPr algn="ctr" defTabSz="1066800">
            <a:lnSpc>
              <a:spcPct val="90000"/>
            </a:lnSpc>
            <a:spcBef>
              <a:spcPct val="0"/>
            </a:spcBef>
            <a:spcAft>
              <a:spcPct val="35000"/>
            </a:spcAft>
          </a:pPr>
          <a:endParaRPr lang="en-US" sz="1600" b="1" dirty="0" smtClean="0"/>
        </a:p>
        <a:p>
          <a:pPr algn="ctr" defTabSz="1066800">
            <a:lnSpc>
              <a:spcPct val="90000"/>
            </a:lnSpc>
            <a:spcBef>
              <a:spcPct val="0"/>
            </a:spcBef>
            <a:spcAft>
              <a:spcPct val="35000"/>
            </a:spcAft>
          </a:pPr>
          <a:endParaRPr lang="en-US" sz="1800" b="1" dirty="0" smtClean="0"/>
        </a:p>
        <a:p>
          <a:pPr algn="ctr" defTabSz="1066800">
            <a:lnSpc>
              <a:spcPct val="90000"/>
            </a:lnSpc>
            <a:spcBef>
              <a:spcPct val="0"/>
            </a:spcBef>
            <a:spcAft>
              <a:spcPct val="35000"/>
            </a:spcAft>
          </a:pPr>
          <a:endParaRPr lang="en-US" sz="1800" b="1" dirty="0" smtClean="0"/>
        </a:p>
        <a:p>
          <a:pPr algn="ctr" defTabSz="1066800">
            <a:lnSpc>
              <a:spcPct val="90000"/>
            </a:lnSpc>
            <a:spcBef>
              <a:spcPct val="0"/>
            </a:spcBef>
            <a:spcAft>
              <a:spcPct val="35000"/>
            </a:spcAft>
          </a:pPr>
          <a:endParaRPr lang="en-US" b="1" dirty="0"/>
        </a:p>
      </dgm:t>
    </dgm:pt>
    <dgm:pt modelId="{2E2EE97F-CD68-4EA0-8CEB-6BDED8808B48}" type="parTrans" cxnId="{9B2B4B67-1977-45BC-B59A-51BF0B16690C}">
      <dgm:prSet/>
      <dgm:spPr/>
      <dgm:t>
        <a:bodyPr/>
        <a:lstStyle/>
        <a:p>
          <a:endParaRPr lang="en-US"/>
        </a:p>
      </dgm:t>
    </dgm:pt>
    <dgm:pt modelId="{DFBFF258-AD5D-47D4-8A37-4321BACB7337}" type="sibTrans" cxnId="{9B2B4B67-1977-45BC-B59A-51BF0B16690C}">
      <dgm:prSet/>
      <dgm:spPr/>
      <dgm:t>
        <a:bodyPr/>
        <a:lstStyle/>
        <a:p>
          <a:endParaRPr lang="en-US"/>
        </a:p>
      </dgm:t>
    </dgm:pt>
    <dgm:pt modelId="{D4F2C131-A280-4176-AFCE-D4F2C039AB87}">
      <dgm:prSet phldrT="[Text]" custT="1"/>
      <dgm:spPr>
        <a:solidFill>
          <a:schemeClr val="accent1">
            <a:lumMod val="50000"/>
          </a:schemeClr>
        </a:solidFill>
      </dgm:spPr>
      <dgm:t>
        <a:bodyPr/>
        <a:lstStyle/>
        <a:p>
          <a:pPr algn="r" defTabSz="622300">
            <a:lnSpc>
              <a:spcPct val="90000"/>
            </a:lnSpc>
            <a:spcBef>
              <a:spcPct val="0"/>
            </a:spcBef>
            <a:spcAft>
              <a:spcPct val="35000"/>
            </a:spcAft>
          </a:pPr>
          <a:endParaRPr lang="en-US" sz="2400" b="1" dirty="0" smtClean="0"/>
        </a:p>
        <a:p>
          <a:pPr algn="l" defTabSz="622300">
            <a:lnSpc>
              <a:spcPct val="90000"/>
            </a:lnSpc>
            <a:spcBef>
              <a:spcPct val="0"/>
            </a:spcBef>
            <a:spcAft>
              <a:spcPts val="1200"/>
            </a:spcAft>
          </a:pPr>
          <a:r>
            <a:rPr lang="en-US" sz="3600" b="1" dirty="0" smtClean="0"/>
            <a:t>	      Resources</a:t>
          </a:r>
        </a:p>
        <a:p>
          <a:pPr algn="l" defTabSz="622300">
            <a:lnSpc>
              <a:spcPct val="100000"/>
            </a:lnSpc>
            <a:spcBef>
              <a:spcPts val="600"/>
            </a:spcBef>
            <a:spcAft>
              <a:spcPts val="0"/>
            </a:spcAft>
          </a:pPr>
          <a:r>
            <a:rPr lang="en-US" sz="1800" b="1" dirty="0" smtClean="0"/>
            <a:t>		  Staff training </a:t>
          </a:r>
        </a:p>
        <a:p>
          <a:pPr algn="l" defTabSz="622300">
            <a:lnSpc>
              <a:spcPct val="100000"/>
            </a:lnSpc>
            <a:spcBef>
              <a:spcPts val="600"/>
            </a:spcBef>
            <a:spcAft>
              <a:spcPts val="0"/>
            </a:spcAft>
          </a:pPr>
          <a:r>
            <a:rPr lang="en-US" sz="1800" b="1" dirty="0" smtClean="0"/>
            <a:t>                          Inmate education</a:t>
          </a:r>
        </a:p>
        <a:p>
          <a:pPr algn="l" defTabSz="622300">
            <a:lnSpc>
              <a:spcPct val="100000"/>
            </a:lnSpc>
            <a:spcBef>
              <a:spcPts val="600"/>
            </a:spcBef>
            <a:spcAft>
              <a:spcPts val="0"/>
            </a:spcAft>
          </a:pPr>
          <a:r>
            <a:rPr lang="en-US" sz="1800" b="1" dirty="0" smtClean="0"/>
            <a:t>		  Re-entry resources</a:t>
          </a:r>
        </a:p>
        <a:p>
          <a:pPr marL="0" marR="0" indent="0" algn="l" defTabSz="914400" eaLnBrk="1" fontAlgn="auto" latinLnBrk="0" hangingPunct="1">
            <a:lnSpc>
              <a:spcPct val="100000"/>
            </a:lnSpc>
            <a:spcBef>
              <a:spcPts val="600"/>
            </a:spcBef>
            <a:spcAft>
              <a:spcPts val="0"/>
            </a:spcAft>
            <a:buClrTx/>
            <a:buSzTx/>
            <a:buFontTx/>
            <a:buNone/>
            <a:tabLst/>
            <a:defRPr/>
          </a:pPr>
          <a:r>
            <a:rPr lang="en-US" sz="1800" b="1" dirty="0" smtClean="0"/>
            <a:t>	        Treatment access</a:t>
          </a:r>
        </a:p>
        <a:p>
          <a:pPr marL="0" marR="0" indent="0" algn="l" defTabSz="914400" eaLnBrk="1" fontAlgn="auto" latinLnBrk="0" hangingPunct="1">
            <a:lnSpc>
              <a:spcPct val="100000"/>
            </a:lnSpc>
            <a:spcBef>
              <a:spcPts val="600"/>
            </a:spcBef>
            <a:spcAft>
              <a:spcPts val="0"/>
            </a:spcAft>
            <a:buClrTx/>
            <a:buSzTx/>
            <a:buFontTx/>
            <a:buNone/>
            <a:tabLst/>
            <a:defRPr/>
          </a:pPr>
          <a:endParaRPr lang="en-US" sz="1800" b="1" dirty="0" smtClean="0"/>
        </a:p>
        <a:p>
          <a:pPr marL="0" marR="0" indent="0" algn="l" defTabSz="914400" eaLnBrk="1" fontAlgn="auto" latinLnBrk="0" hangingPunct="1">
            <a:lnSpc>
              <a:spcPct val="100000"/>
            </a:lnSpc>
            <a:spcBef>
              <a:spcPts val="600"/>
            </a:spcBef>
            <a:spcAft>
              <a:spcPts val="0"/>
            </a:spcAft>
            <a:buClrTx/>
            <a:buSzTx/>
            <a:buFontTx/>
            <a:buNone/>
            <a:tabLst/>
            <a:defRPr/>
          </a:pPr>
          <a:endParaRPr lang="en-US" sz="1800" b="1" dirty="0" smtClean="0"/>
        </a:p>
        <a:p>
          <a:pPr algn="ctr" defTabSz="622300">
            <a:lnSpc>
              <a:spcPct val="90000"/>
            </a:lnSpc>
            <a:spcBef>
              <a:spcPct val="0"/>
            </a:spcBef>
            <a:spcAft>
              <a:spcPct val="35000"/>
            </a:spcAft>
          </a:pPr>
          <a:endParaRPr lang="en-US" sz="1700" b="1" dirty="0"/>
        </a:p>
      </dgm:t>
    </dgm:pt>
    <dgm:pt modelId="{8B0BFFF9-42C2-4BCB-81E3-2977D385C06A}" type="parTrans" cxnId="{9A29DC39-797E-4EA6-B948-1A6CB2A56847}">
      <dgm:prSet/>
      <dgm:spPr/>
      <dgm:t>
        <a:bodyPr/>
        <a:lstStyle/>
        <a:p>
          <a:endParaRPr lang="en-US"/>
        </a:p>
      </dgm:t>
    </dgm:pt>
    <dgm:pt modelId="{DF99E61F-5152-4AE2-A680-E54204B8983B}" type="sibTrans" cxnId="{9A29DC39-797E-4EA6-B948-1A6CB2A56847}">
      <dgm:prSet/>
      <dgm:spPr/>
      <dgm:t>
        <a:bodyPr/>
        <a:lstStyle/>
        <a:p>
          <a:endParaRPr lang="en-US"/>
        </a:p>
      </dgm:t>
    </dgm:pt>
    <dgm:pt modelId="{8A638A75-3436-4C16-9E09-883E058BDBC6}">
      <dgm:prSet phldrT="[Text]"/>
      <dgm:spPr/>
      <dgm:t>
        <a:bodyPr/>
        <a:lstStyle/>
        <a:p>
          <a:endParaRPr lang="en-US" dirty="0"/>
        </a:p>
      </dgm:t>
    </dgm:pt>
    <dgm:pt modelId="{35EC5021-05BA-4D59-BDE6-AC33AD97504A}" type="parTrans" cxnId="{BF5B7966-FFEF-4234-A65C-EC648DADE7C7}">
      <dgm:prSet/>
      <dgm:spPr/>
      <dgm:t>
        <a:bodyPr/>
        <a:lstStyle/>
        <a:p>
          <a:endParaRPr lang="en-US"/>
        </a:p>
      </dgm:t>
    </dgm:pt>
    <dgm:pt modelId="{B9AE06F7-C65E-4712-912B-28E4CB6E8B9D}" type="sibTrans" cxnId="{BF5B7966-FFEF-4234-A65C-EC648DADE7C7}">
      <dgm:prSet/>
      <dgm:spPr/>
      <dgm:t>
        <a:bodyPr/>
        <a:lstStyle/>
        <a:p>
          <a:endParaRPr lang="en-US"/>
        </a:p>
      </dgm:t>
    </dgm:pt>
    <dgm:pt modelId="{F3841853-7B7C-48C5-98F7-057537A1C74C}">
      <dgm:prSet phldrT="[Text]"/>
      <dgm:spPr/>
      <dgm:t>
        <a:bodyPr/>
        <a:lstStyle/>
        <a:p>
          <a:endParaRPr lang="en-US" b="1" dirty="0"/>
        </a:p>
      </dgm:t>
    </dgm:pt>
    <dgm:pt modelId="{71DEF38B-E348-489B-8162-90D623B4DE9B}" type="sibTrans" cxnId="{2CC8131E-7FDF-4DB6-8266-1B4DEB811A53}">
      <dgm:prSet/>
      <dgm:spPr/>
      <dgm:t>
        <a:bodyPr/>
        <a:lstStyle/>
        <a:p>
          <a:endParaRPr lang="en-US"/>
        </a:p>
      </dgm:t>
    </dgm:pt>
    <dgm:pt modelId="{CA48F6C5-A2D5-4A26-A5F1-18A59195369A}" type="parTrans" cxnId="{2CC8131E-7FDF-4DB6-8266-1B4DEB811A53}">
      <dgm:prSet/>
      <dgm:spPr/>
      <dgm:t>
        <a:bodyPr/>
        <a:lstStyle/>
        <a:p>
          <a:endParaRPr lang="en-US"/>
        </a:p>
      </dgm:t>
    </dgm:pt>
    <dgm:pt modelId="{66C243E5-EA77-47BA-81BB-BD655CA03848}" type="pres">
      <dgm:prSet presAssocID="{572A56E6-0AEA-44EE-9B0F-7F5DD4A73F67}" presName="diagram" presStyleCnt="0">
        <dgm:presLayoutVars>
          <dgm:chMax val="1"/>
          <dgm:dir/>
          <dgm:animLvl val="ctr"/>
          <dgm:resizeHandles val="exact"/>
        </dgm:presLayoutVars>
      </dgm:prSet>
      <dgm:spPr/>
      <dgm:t>
        <a:bodyPr/>
        <a:lstStyle/>
        <a:p>
          <a:endParaRPr lang="en-US"/>
        </a:p>
      </dgm:t>
    </dgm:pt>
    <dgm:pt modelId="{A1517E3B-43F6-4613-BB86-307A351ADE5C}" type="pres">
      <dgm:prSet presAssocID="{572A56E6-0AEA-44EE-9B0F-7F5DD4A73F67}" presName="matrix" presStyleCnt="0"/>
      <dgm:spPr/>
    </dgm:pt>
    <dgm:pt modelId="{14384396-7809-4FF1-84B7-58AC4F8F478B}" type="pres">
      <dgm:prSet presAssocID="{572A56E6-0AEA-44EE-9B0F-7F5DD4A73F67}" presName="tile1" presStyleLbl="node1" presStyleIdx="0" presStyleCnt="4" custScaleX="103708" custLinFactNeighborY="-3315"/>
      <dgm:spPr/>
      <dgm:t>
        <a:bodyPr/>
        <a:lstStyle/>
        <a:p>
          <a:endParaRPr lang="en-US"/>
        </a:p>
      </dgm:t>
    </dgm:pt>
    <dgm:pt modelId="{829CBC01-3CA0-46B0-AA78-F04231284CA6}" type="pres">
      <dgm:prSet presAssocID="{572A56E6-0AEA-44EE-9B0F-7F5DD4A73F67}" presName="tile1text" presStyleLbl="node1" presStyleIdx="0" presStyleCnt="4">
        <dgm:presLayoutVars>
          <dgm:chMax val="0"/>
          <dgm:chPref val="0"/>
          <dgm:bulletEnabled val="1"/>
        </dgm:presLayoutVars>
      </dgm:prSet>
      <dgm:spPr/>
      <dgm:t>
        <a:bodyPr/>
        <a:lstStyle/>
        <a:p>
          <a:endParaRPr lang="en-US"/>
        </a:p>
      </dgm:t>
    </dgm:pt>
    <dgm:pt modelId="{63D658E9-F555-4C14-8CAF-04A030597DEC}" type="pres">
      <dgm:prSet presAssocID="{572A56E6-0AEA-44EE-9B0F-7F5DD4A73F67}" presName="tile2" presStyleLbl="node1" presStyleIdx="1" presStyleCnt="4" custScaleX="99520" custLinFactNeighborX="11" custLinFactNeighborY="-1138"/>
      <dgm:spPr/>
      <dgm:t>
        <a:bodyPr/>
        <a:lstStyle/>
        <a:p>
          <a:endParaRPr lang="en-US"/>
        </a:p>
      </dgm:t>
    </dgm:pt>
    <dgm:pt modelId="{60E6F0A4-3262-4779-8556-7F6C61049B3D}" type="pres">
      <dgm:prSet presAssocID="{572A56E6-0AEA-44EE-9B0F-7F5DD4A73F67}" presName="tile2text" presStyleLbl="node1" presStyleIdx="1" presStyleCnt="4">
        <dgm:presLayoutVars>
          <dgm:chMax val="0"/>
          <dgm:chPref val="0"/>
          <dgm:bulletEnabled val="1"/>
        </dgm:presLayoutVars>
      </dgm:prSet>
      <dgm:spPr/>
      <dgm:t>
        <a:bodyPr/>
        <a:lstStyle/>
        <a:p>
          <a:endParaRPr lang="en-US"/>
        </a:p>
      </dgm:t>
    </dgm:pt>
    <dgm:pt modelId="{35F7EAC8-4410-4C45-BB96-AF2A10DB3ABA}" type="pres">
      <dgm:prSet presAssocID="{572A56E6-0AEA-44EE-9B0F-7F5DD4A73F67}" presName="tile3" presStyleLbl="node1" presStyleIdx="2" presStyleCnt="4" custScaleX="101396" custScaleY="107804" custLinFactNeighborX="-229" custLinFactNeighborY="-3502"/>
      <dgm:spPr/>
      <dgm:t>
        <a:bodyPr/>
        <a:lstStyle/>
        <a:p>
          <a:endParaRPr lang="en-US"/>
        </a:p>
      </dgm:t>
    </dgm:pt>
    <dgm:pt modelId="{E9AA17E7-92A0-4554-9C5F-FD417D1CA937}" type="pres">
      <dgm:prSet presAssocID="{572A56E6-0AEA-44EE-9B0F-7F5DD4A73F67}" presName="tile3text" presStyleLbl="node1" presStyleIdx="2" presStyleCnt="4">
        <dgm:presLayoutVars>
          <dgm:chMax val="0"/>
          <dgm:chPref val="0"/>
          <dgm:bulletEnabled val="1"/>
        </dgm:presLayoutVars>
      </dgm:prSet>
      <dgm:spPr/>
      <dgm:t>
        <a:bodyPr/>
        <a:lstStyle/>
        <a:p>
          <a:endParaRPr lang="en-US"/>
        </a:p>
      </dgm:t>
    </dgm:pt>
    <dgm:pt modelId="{871FA801-ABBB-48D5-9E4A-04143C377CDD}" type="pres">
      <dgm:prSet presAssocID="{572A56E6-0AEA-44EE-9B0F-7F5DD4A73F67}" presName="tile4" presStyleLbl="node1" presStyleIdx="3" presStyleCnt="4" custScaleY="104656" custLinFactNeighborX="-229" custLinFactNeighborY="-1971"/>
      <dgm:spPr/>
      <dgm:t>
        <a:bodyPr/>
        <a:lstStyle/>
        <a:p>
          <a:endParaRPr lang="en-US"/>
        </a:p>
      </dgm:t>
    </dgm:pt>
    <dgm:pt modelId="{8B2F1B16-8DAB-4414-8BC9-C11F4A2A8F78}" type="pres">
      <dgm:prSet presAssocID="{572A56E6-0AEA-44EE-9B0F-7F5DD4A73F67}" presName="tile4text" presStyleLbl="node1" presStyleIdx="3" presStyleCnt="4">
        <dgm:presLayoutVars>
          <dgm:chMax val="0"/>
          <dgm:chPref val="0"/>
          <dgm:bulletEnabled val="1"/>
        </dgm:presLayoutVars>
      </dgm:prSet>
      <dgm:spPr/>
      <dgm:t>
        <a:bodyPr/>
        <a:lstStyle/>
        <a:p>
          <a:endParaRPr lang="en-US"/>
        </a:p>
      </dgm:t>
    </dgm:pt>
    <dgm:pt modelId="{478263E3-507B-45DC-B5CC-3921758AFFC7}" type="pres">
      <dgm:prSet presAssocID="{572A56E6-0AEA-44EE-9B0F-7F5DD4A73F67}" presName="centerTile" presStyleLbl="fgShp" presStyleIdx="0" presStyleCnt="1" custScaleX="6369" custScaleY="14248" custLinFactNeighborX="1430" custLinFactNeighborY="-11626">
        <dgm:presLayoutVars>
          <dgm:chMax val="0"/>
          <dgm:chPref val="0"/>
        </dgm:presLayoutVars>
      </dgm:prSet>
      <dgm:spPr/>
      <dgm:t>
        <a:bodyPr/>
        <a:lstStyle/>
        <a:p>
          <a:endParaRPr lang="en-US"/>
        </a:p>
      </dgm:t>
    </dgm:pt>
  </dgm:ptLst>
  <dgm:cxnLst>
    <dgm:cxn modelId="{C5EACB88-FBEC-4179-AF83-467685F6CAD2}" type="presOf" srcId="{4A27B797-4BC9-4A01-8314-D48BEA592840}" destId="{829CBC01-3CA0-46B0-AA78-F04231284CA6}" srcOrd="1" destOrd="0" presId="urn:microsoft.com/office/officeart/2005/8/layout/matrix1"/>
    <dgm:cxn modelId="{9A29DC39-797E-4EA6-B948-1A6CB2A56847}" srcId="{F3841853-7B7C-48C5-98F7-057537A1C74C}" destId="{D4F2C131-A280-4176-AFCE-D4F2C039AB87}" srcOrd="3" destOrd="0" parTransId="{8B0BFFF9-42C2-4BCB-81E3-2977D385C06A}" sibTransId="{DF99E61F-5152-4AE2-A680-E54204B8983B}"/>
    <dgm:cxn modelId="{3F462252-E4F6-424E-89D8-05C1B5C72BB4}" type="presOf" srcId="{572A56E6-0AEA-44EE-9B0F-7F5DD4A73F67}" destId="{66C243E5-EA77-47BA-81BB-BD655CA03848}" srcOrd="0" destOrd="0" presId="urn:microsoft.com/office/officeart/2005/8/layout/matrix1"/>
    <dgm:cxn modelId="{83EB8802-1FDC-4A8F-B6A1-E259385F1625}" type="presOf" srcId="{2790A6E1-1119-4479-9F81-398A3294FD22}" destId="{63D658E9-F555-4C14-8CAF-04A030597DEC}" srcOrd="0" destOrd="0" presId="urn:microsoft.com/office/officeart/2005/8/layout/matrix1"/>
    <dgm:cxn modelId="{74D56F05-DD3D-48B6-A8CE-765A8F8080A7}" srcId="{F3841853-7B7C-48C5-98F7-057537A1C74C}" destId="{4A27B797-4BC9-4A01-8314-D48BEA592840}" srcOrd="0" destOrd="0" parTransId="{374EBEE6-0005-4541-9CA0-07B333E83763}" sibTransId="{B12E9F30-8300-485A-80CE-C561B1B87408}"/>
    <dgm:cxn modelId="{D0DB56DB-1042-4844-8156-1F733B52E811}" type="presOf" srcId="{F809A330-A899-49FF-97CB-0A794C5F2D85}" destId="{E9AA17E7-92A0-4554-9C5F-FD417D1CA937}" srcOrd="1" destOrd="0" presId="urn:microsoft.com/office/officeart/2005/8/layout/matrix1"/>
    <dgm:cxn modelId="{BF5B7966-FFEF-4234-A65C-EC648DADE7C7}" srcId="{572A56E6-0AEA-44EE-9B0F-7F5DD4A73F67}" destId="{8A638A75-3436-4C16-9E09-883E058BDBC6}" srcOrd="1" destOrd="0" parTransId="{35EC5021-05BA-4D59-BDE6-AC33AD97504A}" sibTransId="{B9AE06F7-C65E-4712-912B-28E4CB6E8B9D}"/>
    <dgm:cxn modelId="{A13ABCE1-95CA-4088-8591-860EA082130A}" type="presOf" srcId="{D4F2C131-A280-4176-AFCE-D4F2C039AB87}" destId="{8B2F1B16-8DAB-4414-8BC9-C11F4A2A8F78}" srcOrd="1" destOrd="0" presId="urn:microsoft.com/office/officeart/2005/8/layout/matrix1"/>
    <dgm:cxn modelId="{7B5134B4-E0AF-49F0-B67E-05AB51ACAF0C}" type="presOf" srcId="{2790A6E1-1119-4479-9F81-398A3294FD22}" destId="{60E6F0A4-3262-4779-8556-7F6C61049B3D}" srcOrd="1" destOrd="0" presId="urn:microsoft.com/office/officeart/2005/8/layout/matrix1"/>
    <dgm:cxn modelId="{832B60A3-EAC9-4144-8F5E-E8AB8E67448E}" srcId="{8A638A75-3436-4C16-9E09-883E058BDBC6}" destId="{44DAEC78-72A4-435F-B6DE-31577B25F046}" srcOrd="3" destOrd="0" parTransId="{9A525F1A-B5FB-4977-8A29-DE7AA1823CFC}" sibTransId="{A314CDE6-15F7-446B-AE5C-7A22D2BB3281}"/>
    <dgm:cxn modelId="{D6C930E0-53C9-4875-994C-8943C9210006}" srcId="{F3841853-7B7C-48C5-98F7-057537A1C74C}" destId="{2790A6E1-1119-4479-9F81-398A3294FD22}" srcOrd="1" destOrd="0" parTransId="{36448CA5-AAF8-45CD-981A-0C365695A287}" sibTransId="{595757D3-2594-4C95-8786-DF27B94C9FE1}"/>
    <dgm:cxn modelId="{2CC8131E-7FDF-4DB6-8266-1B4DEB811A53}" srcId="{572A56E6-0AEA-44EE-9B0F-7F5DD4A73F67}" destId="{F3841853-7B7C-48C5-98F7-057537A1C74C}" srcOrd="0" destOrd="0" parTransId="{CA48F6C5-A2D5-4A26-A5F1-18A59195369A}" sibTransId="{71DEF38B-E348-489B-8162-90D623B4DE9B}"/>
    <dgm:cxn modelId="{F8BB346A-99C3-482D-84B9-8FBD4AAF69AD}" type="presOf" srcId="{F809A330-A899-49FF-97CB-0A794C5F2D85}" destId="{35F7EAC8-4410-4C45-BB96-AF2A10DB3ABA}" srcOrd="0" destOrd="0" presId="urn:microsoft.com/office/officeart/2005/8/layout/matrix1"/>
    <dgm:cxn modelId="{D47EEA9D-5744-47EB-BD0C-CD3D5E9A50F5}" type="presOf" srcId="{4A27B797-4BC9-4A01-8314-D48BEA592840}" destId="{14384396-7809-4FF1-84B7-58AC4F8F478B}" srcOrd="0" destOrd="0" presId="urn:microsoft.com/office/officeart/2005/8/layout/matrix1"/>
    <dgm:cxn modelId="{677E72B1-177C-4F03-BA25-06C3619259D1}" srcId="{8A638A75-3436-4C16-9E09-883E058BDBC6}" destId="{86829DFC-582B-4376-9F51-FD456315E4E2}" srcOrd="2" destOrd="0" parTransId="{30AC570F-FD19-45F5-9443-B4549C2B8E23}" sibTransId="{F95DB6CC-FAEA-47A1-8D3F-EEE9C0282868}"/>
    <dgm:cxn modelId="{00E9A630-4A02-47FA-A8DA-370343757717}" type="presOf" srcId="{F3841853-7B7C-48C5-98F7-057537A1C74C}" destId="{478263E3-507B-45DC-B5CC-3921758AFFC7}" srcOrd="0" destOrd="0" presId="urn:microsoft.com/office/officeart/2005/8/layout/matrix1"/>
    <dgm:cxn modelId="{A1205B63-6D68-4C1A-AFC4-E4EB17CA94C7}" srcId="{8A638A75-3436-4C16-9E09-883E058BDBC6}" destId="{B7471E13-A7B3-4FDD-8961-B52A9D0A60A4}" srcOrd="1" destOrd="0" parTransId="{706F3FAC-203C-4A37-8239-F9E160DCE8F5}" sibTransId="{6DC50260-1355-4FD0-877F-63329838B58F}"/>
    <dgm:cxn modelId="{8C1D14F2-909F-46CA-94F0-BFE8BD740397}" type="presOf" srcId="{D4F2C131-A280-4176-AFCE-D4F2C039AB87}" destId="{871FA801-ABBB-48D5-9E4A-04143C377CDD}" srcOrd="0" destOrd="0" presId="urn:microsoft.com/office/officeart/2005/8/layout/matrix1"/>
    <dgm:cxn modelId="{4F148204-FFC2-4CE1-AA9B-0302E8E307A7}" srcId="{8A638A75-3436-4C16-9E09-883E058BDBC6}" destId="{C1B66D31-8007-4937-A563-AB603EE161FE}" srcOrd="0" destOrd="0" parTransId="{8EF80ECC-5346-41AA-BC3B-B5DF7DFF5126}" sibTransId="{673FD36B-1DF1-49FF-8D18-7D429918C019}"/>
    <dgm:cxn modelId="{9B2B4B67-1977-45BC-B59A-51BF0B16690C}" srcId="{F3841853-7B7C-48C5-98F7-057537A1C74C}" destId="{F809A330-A899-49FF-97CB-0A794C5F2D85}" srcOrd="2" destOrd="0" parTransId="{2E2EE97F-CD68-4EA0-8CEB-6BDED8808B48}" sibTransId="{DFBFF258-AD5D-47D4-8A37-4321BACB7337}"/>
    <dgm:cxn modelId="{311C85A2-C96D-4C44-9EEC-B5C3DF0D8F4E}" type="presParOf" srcId="{66C243E5-EA77-47BA-81BB-BD655CA03848}" destId="{A1517E3B-43F6-4613-BB86-307A351ADE5C}" srcOrd="0" destOrd="0" presId="urn:microsoft.com/office/officeart/2005/8/layout/matrix1"/>
    <dgm:cxn modelId="{AAB40912-16F0-425B-9574-927F6B917DC3}" type="presParOf" srcId="{A1517E3B-43F6-4613-BB86-307A351ADE5C}" destId="{14384396-7809-4FF1-84B7-58AC4F8F478B}" srcOrd="0" destOrd="0" presId="urn:microsoft.com/office/officeart/2005/8/layout/matrix1"/>
    <dgm:cxn modelId="{45A43F41-D9B1-4266-A594-6C8575DEB46C}" type="presParOf" srcId="{A1517E3B-43F6-4613-BB86-307A351ADE5C}" destId="{829CBC01-3CA0-46B0-AA78-F04231284CA6}" srcOrd="1" destOrd="0" presId="urn:microsoft.com/office/officeart/2005/8/layout/matrix1"/>
    <dgm:cxn modelId="{BB856996-DBA0-4465-8D7F-4DF94BB22709}" type="presParOf" srcId="{A1517E3B-43F6-4613-BB86-307A351ADE5C}" destId="{63D658E9-F555-4C14-8CAF-04A030597DEC}" srcOrd="2" destOrd="0" presId="urn:microsoft.com/office/officeart/2005/8/layout/matrix1"/>
    <dgm:cxn modelId="{E4002E72-BC36-402B-8009-330C9D708721}" type="presParOf" srcId="{A1517E3B-43F6-4613-BB86-307A351ADE5C}" destId="{60E6F0A4-3262-4779-8556-7F6C61049B3D}" srcOrd="3" destOrd="0" presId="urn:microsoft.com/office/officeart/2005/8/layout/matrix1"/>
    <dgm:cxn modelId="{BABCC76B-64B4-4C55-9F87-FF8795CA915E}" type="presParOf" srcId="{A1517E3B-43F6-4613-BB86-307A351ADE5C}" destId="{35F7EAC8-4410-4C45-BB96-AF2A10DB3ABA}" srcOrd="4" destOrd="0" presId="urn:microsoft.com/office/officeart/2005/8/layout/matrix1"/>
    <dgm:cxn modelId="{65ADD701-1F0A-414A-9B09-E6EBE38BEB6D}" type="presParOf" srcId="{A1517E3B-43F6-4613-BB86-307A351ADE5C}" destId="{E9AA17E7-92A0-4554-9C5F-FD417D1CA937}" srcOrd="5" destOrd="0" presId="urn:microsoft.com/office/officeart/2005/8/layout/matrix1"/>
    <dgm:cxn modelId="{C481A9D1-1F02-401D-B737-C92DC3783FD3}" type="presParOf" srcId="{A1517E3B-43F6-4613-BB86-307A351ADE5C}" destId="{871FA801-ABBB-48D5-9E4A-04143C377CDD}" srcOrd="6" destOrd="0" presId="urn:microsoft.com/office/officeart/2005/8/layout/matrix1"/>
    <dgm:cxn modelId="{183DA049-093D-4A25-9868-8D3550ABD7AD}" type="presParOf" srcId="{A1517E3B-43F6-4613-BB86-307A351ADE5C}" destId="{8B2F1B16-8DAB-4414-8BC9-C11F4A2A8F78}" srcOrd="7" destOrd="0" presId="urn:microsoft.com/office/officeart/2005/8/layout/matrix1"/>
    <dgm:cxn modelId="{51C3F80D-10D7-4A10-8C22-AF8C60207F80}" type="presParOf" srcId="{66C243E5-EA77-47BA-81BB-BD655CA03848}" destId="{478263E3-507B-45DC-B5CC-3921758AFFC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F6A5D-6D2E-4C0E-8768-20F60481118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7DC08D97-C849-43FD-9512-1D723AE12089}">
      <dgm:prSet phldrT="[Text]" custT="1"/>
      <dgm:spPr>
        <a:solidFill>
          <a:schemeClr val="accent1">
            <a:lumMod val="50000"/>
          </a:schemeClr>
        </a:solidFill>
      </dgm:spPr>
      <dgm:t>
        <a:bodyPr/>
        <a:lstStyle/>
        <a:p>
          <a:r>
            <a:rPr lang="en-US" sz="2000" b="1" dirty="0" smtClean="0"/>
            <a:t>1963</a:t>
          </a:r>
        </a:p>
        <a:p>
          <a:r>
            <a:rPr lang="en-US" sz="2000" b="1" dirty="0" smtClean="0"/>
            <a:t>Hep B Test</a:t>
          </a:r>
          <a:endParaRPr lang="en-US" sz="2000" b="1" dirty="0"/>
        </a:p>
      </dgm:t>
    </dgm:pt>
    <dgm:pt modelId="{6D9C7FEF-0E73-4171-AF8F-50432D7D7E07}" type="parTrans" cxnId="{08ABE066-B068-49E5-88EC-8539EE7BAE34}">
      <dgm:prSet/>
      <dgm:spPr/>
      <dgm:t>
        <a:bodyPr/>
        <a:lstStyle/>
        <a:p>
          <a:endParaRPr lang="en-US"/>
        </a:p>
      </dgm:t>
    </dgm:pt>
    <dgm:pt modelId="{B347DB33-B153-4FC1-8779-4359C76F1EC8}" type="sibTrans" cxnId="{08ABE066-B068-49E5-88EC-8539EE7BAE34}">
      <dgm:prSet/>
      <dgm:spPr/>
      <dgm:t>
        <a:bodyPr/>
        <a:lstStyle/>
        <a:p>
          <a:endParaRPr lang="en-US"/>
        </a:p>
      </dgm:t>
    </dgm:pt>
    <dgm:pt modelId="{29FE2B35-0AF3-43E0-99ED-D6E49916D11E}">
      <dgm:prSet phldrT="[Text]" custT="1"/>
      <dgm:spPr>
        <a:solidFill>
          <a:schemeClr val="tx2">
            <a:lumMod val="40000"/>
            <a:lumOff val="60000"/>
          </a:schemeClr>
        </a:solidFill>
      </dgm:spPr>
      <dgm:t>
        <a:bodyPr/>
        <a:lstStyle/>
        <a:p>
          <a:r>
            <a:rPr lang="en-US" sz="2000" b="1" dirty="0" smtClean="0">
              <a:solidFill>
                <a:schemeClr val="tx1"/>
              </a:solidFill>
            </a:rPr>
            <a:t>1992 </a:t>
          </a:r>
          <a:r>
            <a:rPr lang="en-US" sz="1800" b="1" dirty="0" smtClean="0">
              <a:solidFill>
                <a:schemeClr val="tx1"/>
              </a:solidFill>
            </a:rPr>
            <a:t>Blood Supply</a:t>
          </a:r>
        </a:p>
      </dgm:t>
    </dgm:pt>
    <dgm:pt modelId="{79FD1DFE-DC68-409A-AEFA-52FDB25D9B56}" type="parTrans" cxnId="{C1C99E48-B80C-43D9-A3CC-2808DB5CA10E}">
      <dgm:prSet/>
      <dgm:spPr/>
      <dgm:t>
        <a:bodyPr/>
        <a:lstStyle/>
        <a:p>
          <a:endParaRPr lang="en-US"/>
        </a:p>
      </dgm:t>
    </dgm:pt>
    <dgm:pt modelId="{8A09A080-4639-4261-85BD-A9D5544AD024}" type="sibTrans" cxnId="{C1C99E48-B80C-43D9-A3CC-2808DB5CA10E}">
      <dgm:prSet/>
      <dgm:spPr>
        <a:ln>
          <a:noFill/>
        </a:ln>
      </dgm:spPr>
      <dgm:t>
        <a:bodyPr/>
        <a:lstStyle/>
        <a:p>
          <a:endParaRPr lang="en-US"/>
        </a:p>
      </dgm:t>
    </dgm:pt>
    <dgm:pt modelId="{1DABFFE0-7160-4580-8619-3E2A5E8AF7FF}">
      <dgm:prSet custT="1"/>
      <dgm:spPr>
        <a:solidFill>
          <a:schemeClr val="bg1">
            <a:lumMod val="50000"/>
          </a:schemeClr>
        </a:solidFill>
      </dgm:spPr>
      <dgm:t>
        <a:bodyPr/>
        <a:lstStyle/>
        <a:p>
          <a:pPr defTabSz="889000">
            <a:lnSpc>
              <a:spcPct val="90000"/>
            </a:lnSpc>
            <a:spcBef>
              <a:spcPct val="0"/>
            </a:spcBef>
            <a:spcAft>
              <a:spcPct val="35000"/>
            </a:spcAft>
          </a:pPr>
          <a:r>
            <a:rPr lang="en-US" sz="2000" b="1" dirty="0" smtClean="0"/>
            <a:t>1980 non-A non-B</a:t>
          </a:r>
        </a:p>
      </dgm:t>
    </dgm:pt>
    <dgm:pt modelId="{42BC1573-B05F-4A45-BB78-D78C468429DB}" type="parTrans" cxnId="{FC206FDC-D934-4E57-B302-7E6B67FB83F4}">
      <dgm:prSet/>
      <dgm:spPr/>
      <dgm:t>
        <a:bodyPr/>
        <a:lstStyle/>
        <a:p>
          <a:endParaRPr lang="en-US"/>
        </a:p>
      </dgm:t>
    </dgm:pt>
    <dgm:pt modelId="{C5EA76B2-932F-47B8-8676-5EDBC36AF02E}" type="sibTrans" cxnId="{FC206FDC-D934-4E57-B302-7E6B67FB83F4}">
      <dgm:prSet/>
      <dgm:spPr/>
      <dgm:t>
        <a:bodyPr/>
        <a:lstStyle/>
        <a:p>
          <a:endParaRPr lang="en-US"/>
        </a:p>
      </dgm:t>
    </dgm:pt>
    <dgm:pt modelId="{A296EE2D-DB07-4DD5-9A99-1A747133C235}">
      <dgm:prSet custT="1"/>
      <dgm:spPr>
        <a:solidFill>
          <a:schemeClr val="tx1">
            <a:lumMod val="65000"/>
            <a:lumOff val="35000"/>
          </a:schemeClr>
        </a:solidFill>
      </dgm:spPr>
      <dgm:t>
        <a:bodyPr/>
        <a:lstStyle/>
        <a:p>
          <a:r>
            <a:rPr lang="en-US" sz="2000" b="1" dirty="0" smtClean="0"/>
            <a:t>2001</a:t>
          </a:r>
        </a:p>
        <a:p>
          <a:r>
            <a:rPr lang="en-US" sz="1700" b="1" dirty="0" smtClean="0"/>
            <a:t>Peg-Intron</a:t>
          </a:r>
          <a:endParaRPr lang="en-US" sz="1700" b="1" dirty="0"/>
        </a:p>
      </dgm:t>
    </dgm:pt>
    <dgm:pt modelId="{4A854176-ED58-4F8E-8212-962FA3832E66}" type="parTrans" cxnId="{3EA053AB-B556-4C25-B1D6-6981720756BB}">
      <dgm:prSet/>
      <dgm:spPr/>
      <dgm:t>
        <a:bodyPr/>
        <a:lstStyle/>
        <a:p>
          <a:endParaRPr lang="en-US"/>
        </a:p>
      </dgm:t>
    </dgm:pt>
    <dgm:pt modelId="{5F74D801-6BE1-41A9-9370-3D000B4811D0}" type="sibTrans" cxnId="{3EA053AB-B556-4C25-B1D6-6981720756BB}">
      <dgm:prSet/>
      <dgm:spPr>
        <a:ln>
          <a:noFill/>
        </a:ln>
      </dgm:spPr>
      <dgm:t>
        <a:bodyPr/>
        <a:lstStyle/>
        <a:p>
          <a:endParaRPr lang="en-US" sz="1600"/>
        </a:p>
      </dgm:t>
    </dgm:pt>
    <dgm:pt modelId="{FD26B09E-1A21-4DF8-8ECD-A7987249A12F}">
      <dgm:prSet custT="1"/>
      <dgm:spPr>
        <a:solidFill>
          <a:schemeClr val="tx2"/>
        </a:solidFill>
      </dgm:spPr>
      <dgm:t>
        <a:bodyPr/>
        <a:lstStyle/>
        <a:p>
          <a:r>
            <a:rPr lang="en-US" sz="2000" b="1" dirty="0" smtClean="0"/>
            <a:t>1989</a:t>
          </a:r>
        </a:p>
        <a:p>
          <a:r>
            <a:rPr lang="en-US" sz="2000" b="1" dirty="0" smtClean="0"/>
            <a:t>HCV!</a:t>
          </a:r>
          <a:endParaRPr lang="en-US" sz="2000" b="1" dirty="0"/>
        </a:p>
      </dgm:t>
    </dgm:pt>
    <dgm:pt modelId="{930A366F-BFA8-4FF1-9FC7-E7D99F74C480}" type="parTrans" cxnId="{69A2555A-B1F8-48F3-9BD5-48B75F4CAF57}">
      <dgm:prSet/>
      <dgm:spPr/>
      <dgm:t>
        <a:bodyPr/>
        <a:lstStyle/>
        <a:p>
          <a:endParaRPr lang="en-US"/>
        </a:p>
      </dgm:t>
    </dgm:pt>
    <dgm:pt modelId="{78088899-D539-4D1E-A55C-F3A1284D62B5}" type="sibTrans" cxnId="{69A2555A-B1F8-48F3-9BD5-48B75F4CAF57}">
      <dgm:prSet/>
      <dgm:spPr/>
      <dgm:t>
        <a:bodyPr/>
        <a:lstStyle/>
        <a:p>
          <a:endParaRPr lang="en-US"/>
        </a:p>
      </dgm:t>
    </dgm:pt>
    <dgm:pt modelId="{75A23DCF-E3AB-4C3F-82A2-86D2109FEA22}">
      <dgm:prSet custT="1"/>
      <dgm:spPr>
        <a:solidFill>
          <a:schemeClr val="accent1">
            <a:lumMod val="20000"/>
            <a:lumOff val="80000"/>
          </a:schemeClr>
        </a:solidFill>
      </dgm:spPr>
      <dgm:t>
        <a:bodyPr/>
        <a:lstStyle/>
        <a:p>
          <a:r>
            <a:rPr lang="en-US" sz="2000" b="1" dirty="0" smtClean="0">
              <a:solidFill>
                <a:schemeClr val="tx1"/>
              </a:solidFill>
            </a:rPr>
            <a:t>1998</a:t>
          </a:r>
        </a:p>
        <a:p>
          <a:r>
            <a:rPr lang="en-US" sz="1700" b="1" dirty="0" smtClean="0">
              <a:solidFill>
                <a:schemeClr val="tx1"/>
              </a:solidFill>
            </a:rPr>
            <a:t>Rebetron</a:t>
          </a:r>
          <a:endParaRPr lang="en-US" sz="1700" b="1" dirty="0">
            <a:solidFill>
              <a:schemeClr val="tx1"/>
            </a:solidFill>
          </a:endParaRPr>
        </a:p>
      </dgm:t>
    </dgm:pt>
    <dgm:pt modelId="{1D4B4B5C-C9D4-4912-B92A-E8C5F51BF0CB}" type="parTrans" cxnId="{B8150B3E-AFF5-4256-9B56-9798C6C312C2}">
      <dgm:prSet/>
      <dgm:spPr/>
      <dgm:t>
        <a:bodyPr/>
        <a:lstStyle/>
        <a:p>
          <a:endParaRPr lang="en-US"/>
        </a:p>
      </dgm:t>
    </dgm:pt>
    <dgm:pt modelId="{92E36B18-2B8E-4BF9-937D-B3D8AE99A030}" type="sibTrans" cxnId="{B8150B3E-AFF5-4256-9B56-9798C6C312C2}">
      <dgm:prSet/>
      <dgm:spPr/>
      <dgm:t>
        <a:bodyPr/>
        <a:lstStyle/>
        <a:p>
          <a:endParaRPr lang="en-US"/>
        </a:p>
      </dgm:t>
    </dgm:pt>
    <dgm:pt modelId="{6FE80B40-8B59-4C5F-8537-33E374E99428}">
      <dgm:prSet phldrT="[Text]" custT="1"/>
      <dgm:spPr>
        <a:solidFill>
          <a:schemeClr val="tx2">
            <a:lumMod val="50000"/>
          </a:schemeClr>
        </a:solidFill>
      </dgm:spPr>
      <dgm:t>
        <a:bodyPr/>
        <a:lstStyle/>
        <a:p>
          <a:r>
            <a:rPr lang="en-US" sz="2000" b="1" dirty="0" smtClean="0"/>
            <a:t>1991</a:t>
          </a:r>
        </a:p>
        <a:p>
          <a:r>
            <a:rPr lang="en-US" sz="1800" b="1" smtClean="0"/>
            <a:t>Interferon</a:t>
          </a:r>
          <a:endParaRPr lang="en-US" sz="1800" b="1" dirty="0" smtClean="0"/>
        </a:p>
      </dgm:t>
    </dgm:pt>
    <dgm:pt modelId="{98B6AD81-B84D-4946-8BF7-22D9F1A5A92C}" type="sibTrans" cxnId="{1DE81CF8-E6B6-41FB-BF0B-BB1A6DB6A60A}">
      <dgm:prSet/>
      <dgm:spPr/>
      <dgm:t>
        <a:bodyPr/>
        <a:lstStyle/>
        <a:p>
          <a:endParaRPr lang="en-US"/>
        </a:p>
      </dgm:t>
    </dgm:pt>
    <dgm:pt modelId="{87089322-EAC0-460B-A563-72D8AFADCD2A}" type="parTrans" cxnId="{1DE81CF8-E6B6-41FB-BF0B-BB1A6DB6A60A}">
      <dgm:prSet/>
      <dgm:spPr/>
      <dgm:t>
        <a:bodyPr/>
        <a:lstStyle/>
        <a:p>
          <a:endParaRPr lang="en-US"/>
        </a:p>
      </dgm:t>
    </dgm:pt>
    <dgm:pt modelId="{B6A3D6A7-8BBB-4BD7-A97D-9E92DC51D696}">
      <dgm:prSet custT="1"/>
      <dgm:spPr/>
      <dgm:t>
        <a:bodyPr/>
        <a:lstStyle/>
        <a:p>
          <a:pPr defTabSz="889000">
            <a:lnSpc>
              <a:spcPct val="90000"/>
            </a:lnSpc>
            <a:spcBef>
              <a:spcPct val="0"/>
            </a:spcBef>
            <a:spcAft>
              <a:spcPct val="35000"/>
            </a:spcAft>
          </a:pPr>
          <a:r>
            <a:rPr lang="en-US" sz="1800" b="1" dirty="0" smtClean="0"/>
            <a:t>Protease     therapy</a:t>
          </a:r>
        </a:p>
        <a:p>
          <a:pPr defTabSz="889000">
            <a:lnSpc>
              <a:spcPct val="90000"/>
            </a:lnSpc>
            <a:spcBef>
              <a:spcPct val="0"/>
            </a:spcBef>
            <a:spcAft>
              <a:spcPct val="35000"/>
            </a:spcAft>
          </a:pPr>
          <a:r>
            <a:rPr lang="en-US" sz="1800" b="1" dirty="0" smtClean="0"/>
            <a:t>2011</a:t>
          </a:r>
        </a:p>
      </dgm:t>
    </dgm:pt>
    <dgm:pt modelId="{7883145E-E136-4F8D-A50B-4C9F05647FFB}" type="parTrans" cxnId="{CC6B2BBA-3DE5-4EAD-81E3-0A17A04F837F}">
      <dgm:prSet/>
      <dgm:spPr/>
      <dgm:t>
        <a:bodyPr/>
        <a:lstStyle/>
        <a:p>
          <a:endParaRPr lang="en-US"/>
        </a:p>
      </dgm:t>
    </dgm:pt>
    <dgm:pt modelId="{A95F3C79-8231-462E-8E01-311C207068C7}" type="sibTrans" cxnId="{CC6B2BBA-3DE5-4EAD-81E3-0A17A04F837F}">
      <dgm:prSet/>
      <dgm:spPr>
        <a:ln>
          <a:noFill/>
        </a:ln>
      </dgm:spPr>
      <dgm:t>
        <a:bodyPr/>
        <a:lstStyle/>
        <a:p>
          <a:endParaRPr lang="en-US"/>
        </a:p>
      </dgm:t>
    </dgm:pt>
    <dgm:pt modelId="{40231CDD-6020-4954-99CA-30D0F14BB243}">
      <dgm:prSet custT="1"/>
      <dgm:spPr>
        <a:solidFill>
          <a:schemeClr val="accent4">
            <a:lumMod val="50000"/>
          </a:schemeClr>
        </a:solidFill>
      </dgm:spPr>
      <dgm:t>
        <a:bodyPr/>
        <a:lstStyle/>
        <a:p>
          <a:pPr>
            <a:spcAft>
              <a:spcPts val="0"/>
            </a:spcAft>
          </a:pPr>
          <a:r>
            <a:rPr lang="en-US" sz="2000" b="1" dirty="0" smtClean="0"/>
            <a:t>New</a:t>
          </a:r>
        </a:p>
        <a:p>
          <a:pPr>
            <a:spcAft>
              <a:spcPts val="0"/>
            </a:spcAft>
          </a:pPr>
          <a:r>
            <a:rPr lang="en-US" sz="2000" b="1" dirty="0" smtClean="0"/>
            <a:t>DDA’s</a:t>
          </a:r>
        </a:p>
        <a:p>
          <a:pPr>
            <a:spcAft>
              <a:spcPts val="0"/>
            </a:spcAft>
          </a:pPr>
          <a:r>
            <a:rPr lang="en-US" sz="2000" b="1" dirty="0" smtClean="0"/>
            <a:t>Approved</a:t>
          </a:r>
        </a:p>
        <a:p>
          <a:pPr>
            <a:spcAft>
              <a:spcPts val="0"/>
            </a:spcAft>
          </a:pPr>
          <a:r>
            <a:rPr lang="en-US" sz="2000" b="1" dirty="0" smtClean="0"/>
            <a:t>2015 </a:t>
          </a:r>
          <a:endParaRPr lang="en-US" sz="1500" b="1" dirty="0" smtClean="0"/>
        </a:p>
      </dgm:t>
    </dgm:pt>
    <dgm:pt modelId="{CD3F70E1-9135-431C-B981-290505613B07}" type="parTrans" cxnId="{6FF45DD2-B0B3-4BB4-929B-6E7C6EEFDEB4}">
      <dgm:prSet/>
      <dgm:spPr/>
      <dgm:t>
        <a:bodyPr/>
        <a:lstStyle/>
        <a:p>
          <a:endParaRPr lang="en-US"/>
        </a:p>
      </dgm:t>
    </dgm:pt>
    <dgm:pt modelId="{F401BDF8-757B-4DF5-8205-D01A4EEB8771}" type="sibTrans" cxnId="{6FF45DD2-B0B3-4BB4-929B-6E7C6EEFDEB4}">
      <dgm:prSet/>
      <dgm:spPr/>
      <dgm:t>
        <a:bodyPr/>
        <a:lstStyle/>
        <a:p>
          <a:endParaRPr lang="en-US"/>
        </a:p>
      </dgm:t>
    </dgm:pt>
    <dgm:pt modelId="{DABB5215-797A-4F99-A7C3-3F63AEC1754B}">
      <dgm:prSet custT="1"/>
      <dgm:spPr>
        <a:solidFill>
          <a:schemeClr val="tx2">
            <a:lumMod val="50000"/>
          </a:schemeClr>
        </a:solidFill>
      </dgm:spPr>
      <dgm:t>
        <a:bodyPr/>
        <a:lstStyle/>
        <a:p>
          <a:r>
            <a:rPr lang="en-US" sz="2000" b="1" dirty="0" smtClean="0"/>
            <a:t>Solvadi</a:t>
          </a:r>
        </a:p>
        <a:p>
          <a:r>
            <a:rPr lang="en-US" sz="2000" b="1" dirty="0" smtClean="0"/>
            <a:t>2013</a:t>
          </a:r>
          <a:endParaRPr lang="en-US" sz="2000" dirty="0"/>
        </a:p>
      </dgm:t>
    </dgm:pt>
    <dgm:pt modelId="{056FB619-7FCF-4CE1-94F3-67EE13FE9C53}" type="parTrans" cxnId="{776D889E-896A-45BC-AEF8-011DAD385960}">
      <dgm:prSet/>
      <dgm:spPr/>
      <dgm:t>
        <a:bodyPr/>
        <a:lstStyle/>
        <a:p>
          <a:endParaRPr lang="en-US"/>
        </a:p>
      </dgm:t>
    </dgm:pt>
    <dgm:pt modelId="{6D4B8F96-5248-48AB-AB8D-4B496340B5F2}" type="sibTrans" cxnId="{776D889E-896A-45BC-AEF8-011DAD385960}">
      <dgm:prSet/>
      <dgm:spPr/>
      <dgm:t>
        <a:bodyPr/>
        <a:lstStyle/>
        <a:p>
          <a:endParaRPr lang="en-US"/>
        </a:p>
      </dgm:t>
    </dgm:pt>
    <dgm:pt modelId="{9A1B4210-CED7-43F9-8290-F3AAB417CDB4}">
      <dgm:prSet phldrT="[Text]" custT="1"/>
      <dgm:spPr>
        <a:solidFill>
          <a:schemeClr val="tx2">
            <a:lumMod val="50000"/>
          </a:schemeClr>
        </a:solidFill>
      </dgm:spPr>
      <dgm:t>
        <a:bodyPr/>
        <a:lstStyle/>
        <a:p>
          <a:endParaRPr lang="en-US" sz="800" b="1" dirty="0" smtClean="0"/>
        </a:p>
        <a:p>
          <a:r>
            <a:rPr lang="en-US" sz="2000" b="1" dirty="0" smtClean="0"/>
            <a:t>1973</a:t>
          </a:r>
        </a:p>
        <a:p>
          <a:r>
            <a:rPr lang="en-US" sz="2000" b="1" dirty="0" smtClean="0"/>
            <a:t>Hep A Test</a:t>
          </a:r>
          <a:endParaRPr lang="en-US" sz="2000" b="1" dirty="0"/>
        </a:p>
      </dgm:t>
    </dgm:pt>
    <dgm:pt modelId="{34025A44-04A9-4782-9AAF-AA42E9804BF5}" type="sibTrans" cxnId="{72FE4762-B4B1-431B-97D0-FA8D90F24418}">
      <dgm:prSet/>
      <dgm:spPr>
        <a:solidFill>
          <a:schemeClr val="accent4">
            <a:lumMod val="40000"/>
            <a:lumOff val="60000"/>
            <a:alpha val="90000"/>
          </a:schemeClr>
        </a:solidFill>
      </dgm:spPr>
      <dgm:t>
        <a:bodyPr lIns="182880" anchor="ctr" anchorCtr="0"/>
        <a:lstStyle/>
        <a:p>
          <a:endParaRPr lang="en-US">
            <a:latin typeface="+mj-lt"/>
          </a:endParaRPr>
        </a:p>
      </dgm:t>
    </dgm:pt>
    <dgm:pt modelId="{E4B9E147-AA05-4E08-B50D-A5A11400A91E}" type="parTrans" cxnId="{72FE4762-B4B1-431B-97D0-FA8D90F24418}">
      <dgm:prSet/>
      <dgm:spPr/>
      <dgm:t>
        <a:bodyPr/>
        <a:lstStyle/>
        <a:p>
          <a:endParaRPr lang="en-US"/>
        </a:p>
      </dgm:t>
    </dgm:pt>
    <dgm:pt modelId="{27098DE8-5D2C-48E4-8A5D-080AA0027BFD}" type="pres">
      <dgm:prSet presAssocID="{5E8F6A5D-6D2E-4C0E-8768-20F60481118A}" presName="Name0" presStyleCnt="0">
        <dgm:presLayoutVars>
          <dgm:chMax val="21"/>
          <dgm:chPref val="21"/>
        </dgm:presLayoutVars>
      </dgm:prSet>
      <dgm:spPr/>
      <dgm:t>
        <a:bodyPr/>
        <a:lstStyle/>
        <a:p>
          <a:endParaRPr lang="en-US"/>
        </a:p>
      </dgm:t>
    </dgm:pt>
    <dgm:pt modelId="{AE52F034-4027-4205-B2D5-3333BE23F9D9}" type="pres">
      <dgm:prSet presAssocID="{7DC08D97-C849-43FD-9512-1D723AE12089}" presName="text1" presStyleCnt="0"/>
      <dgm:spPr/>
    </dgm:pt>
    <dgm:pt modelId="{489B3428-5E44-456B-85D3-9EDE38B08771}" type="pres">
      <dgm:prSet presAssocID="{7DC08D97-C849-43FD-9512-1D723AE12089}" presName="textRepeatNode" presStyleLbl="alignNode1" presStyleIdx="0" presStyleCnt="11" custScaleX="83630" custScaleY="101838" custLinFactY="60694" custLinFactNeighborX="-80828" custLinFactNeighborY="100000">
        <dgm:presLayoutVars>
          <dgm:chMax val="0"/>
          <dgm:chPref val="0"/>
          <dgm:bulletEnabled val="1"/>
        </dgm:presLayoutVars>
      </dgm:prSet>
      <dgm:spPr/>
      <dgm:t>
        <a:bodyPr/>
        <a:lstStyle/>
        <a:p>
          <a:endParaRPr lang="en-US"/>
        </a:p>
      </dgm:t>
    </dgm:pt>
    <dgm:pt modelId="{A5AAE359-EA2F-46BA-AD1C-CECA1D0002FA}" type="pres">
      <dgm:prSet presAssocID="{7DC08D97-C849-43FD-9512-1D723AE12089}" presName="textaccent1" presStyleCnt="0"/>
      <dgm:spPr/>
    </dgm:pt>
    <dgm:pt modelId="{0E3ED699-ED39-4628-A469-C7C33D16F7A3}" type="pres">
      <dgm:prSet presAssocID="{7DC08D97-C849-43FD-9512-1D723AE12089}" presName="accentRepeatNode" presStyleLbl="solidAlignAcc1" presStyleIdx="0" presStyleCnt="22" custScaleX="161700" custScaleY="156157" custLinFactX="500000" custLinFactY="700000" custLinFactNeighborX="575901" custLinFactNeighborY="721288"/>
      <dgm:spPr>
        <a:solidFill>
          <a:schemeClr val="bg1"/>
        </a:solidFill>
        <a:ln>
          <a:noFill/>
        </a:ln>
      </dgm:spPr>
      <dgm:t>
        <a:bodyPr/>
        <a:lstStyle/>
        <a:p>
          <a:endParaRPr lang="en-US"/>
        </a:p>
      </dgm:t>
    </dgm:pt>
    <dgm:pt modelId="{B1A15CAD-A878-4CE3-A637-D475FF9A6461}" type="pres">
      <dgm:prSet presAssocID="{B347DB33-B153-4FC1-8779-4359C76F1EC8}" presName="image1" presStyleCnt="0"/>
      <dgm:spPr/>
    </dgm:pt>
    <dgm:pt modelId="{6CB85BDC-B603-4D8B-861D-AFF6F567FCFF}" type="pres">
      <dgm:prSet presAssocID="{B347DB33-B153-4FC1-8779-4359C76F1EC8}" presName="imageRepeatNode" presStyleLbl="alignAcc1" presStyleIdx="0" presStyleCnt="11" custScaleX="3541" custScaleY="25593" custLinFactX="52063" custLinFactY="100000" custLinFactNeighborX="100000" custLinFactNeighborY="148459"/>
      <dgm:spPr/>
      <dgm:t>
        <a:bodyPr/>
        <a:lstStyle/>
        <a:p>
          <a:endParaRPr lang="en-US"/>
        </a:p>
      </dgm:t>
    </dgm:pt>
    <dgm:pt modelId="{F770355E-7D19-42DD-B3A9-47EF0F610522}" type="pres">
      <dgm:prSet presAssocID="{B347DB33-B153-4FC1-8779-4359C76F1EC8}" presName="imageaccent1" presStyleCnt="0"/>
      <dgm:spPr/>
    </dgm:pt>
    <dgm:pt modelId="{B853A5CB-B4EE-484F-8D47-62F67E491A79}" type="pres">
      <dgm:prSet presAssocID="{B347DB33-B153-4FC1-8779-4359C76F1EC8}" presName="accentRepeatNode" presStyleLbl="solidAlignAcc1" presStyleIdx="1" presStyleCnt="22"/>
      <dgm:spPr/>
    </dgm:pt>
    <dgm:pt modelId="{D8F1A611-A34F-46DD-B2C7-7AF534EF5FA4}" type="pres">
      <dgm:prSet presAssocID="{29FE2B35-0AF3-43E0-99ED-D6E49916D11E}" presName="text2" presStyleCnt="0"/>
      <dgm:spPr/>
    </dgm:pt>
    <dgm:pt modelId="{1835BB8B-4ECE-4E5E-8FE6-2B57217D1CBE}" type="pres">
      <dgm:prSet presAssocID="{29FE2B35-0AF3-43E0-99ED-D6E49916D11E}" presName="textRepeatNode" presStyleLbl="alignNode1" presStyleIdx="1" presStyleCnt="11" custScaleX="94716" custScaleY="94535" custLinFactNeighborX="940" custLinFactNeighborY="20163">
        <dgm:presLayoutVars>
          <dgm:chMax val="0"/>
          <dgm:chPref val="0"/>
          <dgm:bulletEnabled val="1"/>
        </dgm:presLayoutVars>
      </dgm:prSet>
      <dgm:spPr/>
      <dgm:t>
        <a:bodyPr/>
        <a:lstStyle/>
        <a:p>
          <a:endParaRPr lang="en-US"/>
        </a:p>
      </dgm:t>
    </dgm:pt>
    <dgm:pt modelId="{843FBAB4-A84C-47F9-A58A-97EAE3631C0E}" type="pres">
      <dgm:prSet presAssocID="{29FE2B35-0AF3-43E0-99ED-D6E49916D11E}" presName="textaccent2" presStyleCnt="0"/>
      <dgm:spPr/>
    </dgm:pt>
    <dgm:pt modelId="{DFF1FD10-933A-4B95-9B92-14B43432D98C}" type="pres">
      <dgm:prSet presAssocID="{29FE2B35-0AF3-43E0-99ED-D6E49916D11E}" presName="accentRepeatNode" presStyleLbl="solidAlignAcc1" presStyleIdx="2" presStyleCnt="22"/>
      <dgm:spPr/>
    </dgm:pt>
    <dgm:pt modelId="{76FE4D30-7855-4D48-9F74-180AE3BA97E1}" type="pres">
      <dgm:prSet presAssocID="{8A09A080-4639-4261-85BD-A9D5544AD024}" presName="image2" presStyleCnt="0"/>
      <dgm:spPr/>
    </dgm:pt>
    <dgm:pt modelId="{478FD291-C2AE-4857-852F-EF0B3EB917FB}" type="pres">
      <dgm:prSet presAssocID="{8A09A080-4639-4261-85BD-A9D5544AD024}" presName="imageRepeatNode" presStyleLbl="alignAcc1" presStyleIdx="1" presStyleCnt="11" custFlipHor="1" custScaleX="3541" custScaleY="34918" custLinFactY="69678" custLinFactNeighborX="-39643" custLinFactNeighborY="100000"/>
      <dgm:spPr/>
      <dgm:t>
        <a:bodyPr/>
        <a:lstStyle/>
        <a:p>
          <a:endParaRPr lang="en-US"/>
        </a:p>
      </dgm:t>
    </dgm:pt>
    <dgm:pt modelId="{DF22F19A-EF13-4F46-8F2E-D19FA00260B0}" type="pres">
      <dgm:prSet presAssocID="{8A09A080-4639-4261-85BD-A9D5544AD024}" presName="imageaccent2" presStyleCnt="0"/>
      <dgm:spPr/>
    </dgm:pt>
    <dgm:pt modelId="{3F8705E1-A767-4040-9D4A-4C7CA0A31536}" type="pres">
      <dgm:prSet presAssocID="{8A09A080-4639-4261-85BD-A9D5544AD024}" presName="accentRepeatNode" presStyleLbl="solidAlignAcc1" presStyleIdx="3" presStyleCnt="22" custScaleX="51909" custScaleY="69736" custLinFactX="-100000" custLinFactY="700000" custLinFactNeighborX="-155276" custLinFactNeighborY="787732"/>
      <dgm:spPr/>
    </dgm:pt>
    <dgm:pt modelId="{ABB9CC9F-F06C-48EB-A64B-3AAAA468CDEE}" type="pres">
      <dgm:prSet presAssocID="{6FE80B40-8B59-4C5F-8537-33E374E99428}" presName="text3" presStyleCnt="0"/>
      <dgm:spPr/>
    </dgm:pt>
    <dgm:pt modelId="{E99B2C71-E227-458D-B907-9C946D9EBDE3}" type="pres">
      <dgm:prSet presAssocID="{6FE80B40-8B59-4C5F-8537-33E374E99428}" presName="textRepeatNode" presStyleLbl="alignNode1" presStyleIdx="2" presStyleCnt="11" custScaleX="115739" custScaleY="87230" custLinFactY="74572" custLinFactNeighborX="82119" custLinFactNeighborY="100000">
        <dgm:presLayoutVars>
          <dgm:chMax val="0"/>
          <dgm:chPref val="0"/>
          <dgm:bulletEnabled val="1"/>
        </dgm:presLayoutVars>
      </dgm:prSet>
      <dgm:spPr/>
      <dgm:t>
        <a:bodyPr/>
        <a:lstStyle/>
        <a:p>
          <a:endParaRPr lang="en-US"/>
        </a:p>
      </dgm:t>
    </dgm:pt>
    <dgm:pt modelId="{90D4E675-DBF5-4F74-9371-29B49E22A212}" type="pres">
      <dgm:prSet presAssocID="{6FE80B40-8B59-4C5F-8537-33E374E99428}" presName="textaccent3" presStyleCnt="0"/>
      <dgm:spPr/>
    </dgm:pt>
    <dgm:pt modelId="{C1CA75CD-FAA2-492C-8FBC-A544443D458E}" type="pres">
      <dgm:prSet presAssocID="{6FE80B40-8B59-4C5F-8537-33E374E99428}" presName="accentRepeatNode" presStyleLbl="solidAlignAcc1" presStyleIdx="4" presStyleCnt="22" custLinFactX="1884180" custLinFactY="100000" custLinFactNeighborX="1900000" custLinFactNeighborY="170922"/>
      <dgm:spPr/>
    </dgm:pt>
    <dgm:pt modelId="{6A4C9544-D7B2-4FF9-9B51-B43218530D68}" type="pres">
      <dgm:prSet presAssocID="{98B6AD81-B84D-4946-8BF7-22D9F1A5A92C}" presName="image3" presStyleCnt="0"/>
      <dgm:spPr/>
    </dgm:pt>
    <dgm:pt modelId="{14334547-84E0-4EB0-997E-7EC3D2EA766E}" type="pres">
      <dgm:prSet presAssocID="{98B6AD81-B84D-4946-8BF7-22D9F1A5A92C}" presName="imageRepeatNode" presStyleLbl="alignAcc1" presStyleIdx="2" presStyleCnt="11" custScaleX="53447" custScaleY="72504" custLinFactX="100000" custLinFactY="66526" custLinFactNeighborX="152935" custLinFactNeighborY="100000"/>
      <dgm:spPr/>
      <dgm:t>
        <a:bodyPr/>
        <a:lstStyle/>
        <a:p>
          <a:endParaRPr lang="en-US"/>
        </a:p>
      </dgm:t>
    </dgm:pt>
    <dgm:pt modelId="{86FB2BF9-2710-4F35-9AE5-16149C9D3B9E}" type="pres">
      <dgm:prSet presAssocID="{98B6AD81-B84D-4946-8BF7-22D9F1A5A92C}" presName="imageaccent3" presStyleCnt="0"/>
      <dgm:spPr/>
    </dgm:pt>
    <dgm:pt modelId="{63616537-98CA-4DBA-9A0D-DCAF85E9F095}" type="pres">
      <dgm:prSet presAssocID="{98B6AD81-B84D-4946-8BF7-22D9F1A5A92C}" presName="accentRepeatNode" presStyleLbl="solidAlignAcc1" presStyleIdx="5" presStyleCnt="22"/>
      <dgm:spPr/>
    </dgm:pt>
    <dgm:pt modelId="{A46315EB-2024-48BA-8DA2-B97047EEEB16}" type="pres">
      <dgm:prSet presAssocID="{9A1B4210-CED7-43F9-8290-F3AAB417CDB4}" presName="text4" presStyleCnt="0"/>
      <dgm:spPr/>
    </dgm:pt>
    <dgm:pt modelId="{94F28A45-DCE8-4872-B57F-4BAC040C00A8}" type="pres">
      <dgm:prSet presAssocID="{9A1B4210-CED7-43F9-8290-F3AAB417CDB4}" presName="textRepeatNode" presStyleLbl="alignNode1" presStyleIdx="3" presStyleCnt="11" custScaleX="92125" custScaleY="108014" custLinFactX="-75543" custLinFactY="100000" custLinFactNeighborX="-100000" custLinFactNeighborY="126402">
        <dgm:presLayoutVars>
          <dgm:chMax val="0"/>
          <dgm:chPref val="0"/>
          <dgm:bulletEnabled val="1"/>
        </dgm:presLayoutVars>
      </dgm:prSet>
      <dgm:spPr/>
      <dgm:t>
        <a:bodyPr/>
        <a:lstStyle/>
        <a:p>
          <a:endParaRPr lang="en-US"/>
        </a:p>
      </dgm:t>
    </dgm:pt>
    <dgm:pt modelId="{542ACD67-72E0-431F-BE3C-1CD022022F44}" type="pres">
      <dgm:prSet presAssocID="{9A1B4210-CED7-43F9-8290-F3AAB417CDB4}" presName="textaccent4" presStyleCnt="0"/>
      <dgm:spPr/>
    </dgm:pt>
    <dgm:pt modelId="{0FA43DF1-E63D-4D24-A88F-910F5F3B97AF}" type="pres">
      <dgm:prSet presAssocID="{9A1B4210-CED7-43F9-8290-F3AAB417CDB4}" presName="accentRepeatNode" presStyleLbl="solidAlignAcc1" presStyleIdx="6" presStyleCnt="22"/>
      <dgm:spPr/>
    </dgm:pt>
    <dgm:pt modelId="{F01DB4B6-D7E3-457E-90AD-B78AF9A294A0}" type="pres">
      <dgm:prSet presAssocID="{34025A44-04A9-4782-9AAF-AA42E9804BF5}" presName="image4" presStyleCnt="0"/>
      <dgm:spPr/>
    </dgm:pt>
    <dgm:pt modelId="{2EB6E31B-DF8E-4D0F-90B9-E8B3A4303CB5}" type="pres">
      <dgm:prSet presAssocID="{34025A44-04A9-4782-9AAF-AA42E9804BF5}" presName="imageRepeatNode" presStyleLbl="alignAcc1" presStyleIdx="3" presStyleCnt="11" custLinFactY="53979" custLinFactNeighborX="91236" custLinFactNeighborY="100000"/>
      <dgm:spPr/>
      <dgm:t>
        <a:bodyPr/>
        <a:lstStyle/>
        <a:p>
          <a:endParaRPr lang="en-US"/>
        </a:p>
      </dgm:t>
    </dgm:pt>
    <dgm:pt modelId="{36CA09BA-58F4-44CA-8BF3-521590718F5A}" type="pres">
      <dgm:prSet presAssocID="{34025A44-04A9-4782-9AAF-AA42E9804BF5}" presName="imageaccent4" presStyleCnt="0"/>
      <dgm:spPr/>
    </dgm:pt>
    <dgm:pt modelId="{8E50145F-7426-4BB0-97B6-C52B04DA842D}" type="pres">
      <dgm:prSet presAssocID="{34025A44-04A9-4782-9AAF-AA42E9804BF5}" presName="accentRepeatNode" presStyleLbl="solidAlignAcc1" presStyleIdx="7" presStyleCnt="22" custLinFactX="223636" custLinFactY="215487" custLinFactNeighborX="300000" custLinFactNeighborY="300000"/>
      <dgm:spPr/>
    </dgm:pt>
    <dgm:pt modelId="{C1800091-C7DA-4D81-B7BE-F79B2697F50A}" type="pres">
      <dgm:prSet presAssocID="{1DABFFE0-7160-4580-8619-3E2A5E8AF7FF}" presName="text5" presStyleCnt="0"/>
      <dgm:spPr/>
    </dgm:pt>
    <dgm:pt modelId="{700C99B5-3951-4801-B081-3F0B0CE69E1B}" type="pres">
      <dgm:prSet presAssocID="{1DABFFE0-7160-4580-8619-3E2A5E8AF7FF}" presName="textRepeatNode" presStyleLbl="alignNode1" presStyleIdx="4" presStyleCnt="11" custScaleX="92916" custScaleY="90810" custLinFactX="-134287" custLinFactY="100000" custLinFactNeighborX="-200000" custLinFactNeighborY="124002">
        <dgm:presLayoutVars>
          <dgm:chMax val="0"/>
          <dgm:chPref val="0"/>
          <dgm:bulletEnabled val="1"/>
        </dgm:presLayoutVars>
      </dgm:prSet>
      <dgm:spPr/>
      <dgm:t>
        <a:bodyPr/>
        <a:lstStyle/>
        <a:p>
          <a:endParaRPr lang="en-US"/>
        </a:p>
      </dgm:t>
    </dgm:pt>
    <dgm:pt modelId="{CF1ECDFA-6BEF-4EBF-88B8-D4D382FBDC07}" type="pres">
      <dgm:prSet presAssocID="{1DABFFE0-7160-4580-8619-3E2A5E8AF7FF}" presName="textaccent5" presStyleCnt="0"/>
      <dgm:spPr/>
    </dgm:pt>
    <dgm:pt modelId="{C606C206-365B-4F57-89BD-F7060E93065E}" type="pres">
      <dgm:prSet presAssocID="{1DABFFE0-7160-4580-8619-3E2A5E8AF7FF}" presName="accentRepeatNode" presStyleLbl="solidAlignAcc1" presStyleIdx="8" presStyleCnt="22"/>
      <dgm:spPr/>
    </dgm:pt>
    <dgm:pt modelId="{0151932D-A66D-4E81-BC73-7B8A325C0367}" type="pres">
      <dgm:prSet presAssocID="{C5EA76B2-932F-47B8-8676-5EDBC36AF02E}" presName="image5" presStyleCnt="0"/>
      <dgm:spPr/>
    </dgm:pt>
    <dgm:pt modelId="{A23E8653-CC12-4A00-830C-A191BD6F8C33}" type="pres">
      <dgm:prSet presAssocID="{C5EA76B2-932F-47B8-8676-5EDBC36AF02E}" presName="imageRepeatNode" presStyleLbl="alignAcc1" presStyleIdx="4" presStyleCnt="11" custLinFactY="10949" custLinFactNeighborX="-741" custLinFactNeighborY="100000"/>
      <dgm:spPr/>
      <dgm:t>
        <a:bodyPr/>
        <a:lstStyle/>
        <a:p>
          <a:endParaRPr lang="en-US"/>
        </a:p>
      </dgm:t>
    </dgm:pt>
    <dgm:pt modelId="{D4E98A87-0A3D-442E-88AD-70429D21C35E}" type="pres">
      <dgm:prSet presAssocID="{C5EA76B2-932F-47B8-8676-5EDBC36AF02E}" presName="imageaccent5" presStyleCnt="0"/>
      <dgm:spPr/>
    </dgm:pt>
    <dgm:pt modelId="{7B6DE073-552F-4515-AD0C-E29F10976ED2}" type="pres">
      <dgm:prSet presAssocID="{C5EA76B2-932F-47B8-8676-5EDBC36AF02E}" presName="accentRepeatNode" presStyleLbl="solidAlignAcc1" presStyleIdx="9" presStyleCnt="22" custScaleX="49766" custScaleY="113839" custLinFactX="-100000" custLinFactY="1200000" custLinFactNeighborX="-178398" custLinFactNeighborY="1202536"/>
      <dgm:spPr/>
    </dgm:pt>
    <dgm:pt modelId="{93138D50-24DF-4FF3-AFBE-CB7D00BCDA2E}" type="pres">
      <dgm:prSet presAssocID="{A296EE2D-DB07-4DD5-9A99-1A747133C235}" presName="text6" presStyleCnt="0"/>
      <dgm:spPr/>
    </dgm:pt>
    <dgm:pt modelId="{6B232E6B-AA24-48D7-B750-4A30CB410075}" type="pres">
      <dgm:prSet presAssocID="{A296EE2D-DB07-4DD5-9A99-1A747133C235}" presName="textRepeatNode" presStyleLbl="alignNode1" presStyleIdx="5" presStyleCnt="11" custLinFactNeighborX="-91888" custLinFactNeighborY="-37533">
        <dgm:presLayoutVars>
          <dgm:chMax val="0"/>
          <dgm:chPref val="0"/>
          <dgm:bulletEnabled val="1"/>
        </dgm:presLayoutVars>
      </dgm:prSet>
      <dgm:spPr/>
      <dgm:t>
        <a:bodyPr/>
        <a:lstStyle/>
        <a:p>
          <a:endParaRPr lang="en-US"/>
        </a:p>
      </dgm:t>
    </dgm:pt>
    <dgm:pt modelId="{A05A141F-3970-4229-8F52-889C4DEE62FB}" type="pres">
      <dgm:prSet presAssocID="{A296EE2D-DB07-4DD5-9A99-1A747133C235}" presName="textaccent6" presStyleCnt="0"/>
      <dgm:spPr/>
    </dgm:pt>
    <dgm:pt modelId="{E2C13751-59B8-472D-871C-1C09B59C131E}" type="pres">
      <dgm:prSet presAssocID="{A296EE2D-DB07-4DD5-9A99-1A747133C235}" presName="accentRepeatNode" presStyleLbl="solidAlignAcc1" presStyleIdx="10" presStyleCnt="22"/>
      <dgm:spPr/>
    </dgm:pt>
    <dgm:pt modelId="{D4E7CB60-D23C-4640-A49A-C6AED0A5212B}" type="pres">
      <dgm:prSet presAssocID="{5F74D801-6BE1-41A9-9370-3D000B4811D0}" presName="image6" presStyleCnt="0"/>
      <dgm:spPr/>
    </dgm:pt>
    <dgm:pt modelId="{C99746F5-8647-49F1-A53B-A67F0D6236A7}" type="pres">
      <dgm:prSet presAssocID="{5F74D801-6BE1-41A9-9370-3D000B4811D0}" presName="imageRepeatNode" presStyleLbl="alignAcc1" presStyleIdx="5" presStyleCnt="11" custFlipVert="1" custFlipHor="1" custScaleX="17564" custScaleY="4124" custLinFactX="-60973" custLinFactY="18739" custLinFactNeighborX="-100000" custLinFactNeighborY="100000"/>
      <dgm:spPr>
        <a:prstGeom prst="actionButtonBlank">
          <a:avLst/>
        </a:prstGeom>
      </dgm:spPr>
      <dgm:t>
        <a:bodyPr/>
        <a:lstStyle/>
        <a:p>
          <a:endParaRPr lang="en-US"/>
        </a:p>
      </dgm:t>
    </dgm:pt>
    <dgm:pt modelId="{5DC28CEC-EF6D-4504-93E6-DC63CC2FEDDA}" type="pres">
      <dgm:prSet presAssocID="{5F74D801-6BE1-41A9-9370-3D000B4811D0}" presName="imageaccent6" presStyleCnt="0"/>
      <dgm:spPr/>
    </dgm:pt>
    <dgm:pt modelId="{D221010D-B603-48D2-BD95-99292D8BE0CB}" type="pres">
      <dgm:prSet presAssocID="{5F74D801-6BE1-41A9-9370-3D000B4811D0}" presName="accentRepeatNode" presStyleLbl="solidAlignAcc1" presStyleIdx="11" presStyleCnt="22"/>
      <dgm:spPr/>
    </dgm:pt>
    <dgm:pt modelId="{A6C1F0B7-5BE6-4AC3-BA7A-45367B382766}" type="pres">
      <dgm:prSet presAssocID="{FD26B09E-1A21-4DF8-8ECD-A7987249A12F}" presName="text7" presStyleCnt="0"/>
      <dgm:spPr/>
    </dgm:pt>
    <dgm:pt modelId="{5A61ECBC-054E-4E7B-A961-428E01311518}" type="pres">
      <dgm:prSet presAssocID="{FD26B09E-1A21-4DF8-8ECD-A7987249A12F}" presName="textRepeatNode" presStyleLbl="alignNode1" presStyleIdx="6" presStyleCnt="11" custScaleX="86787" custScaleY="93480" custLinFactNeighborX="-88539" custLinFactNeighborY="-40280">
        <dgm:presLayoutVars>
          <dgm:chMax val="0"/>
          <dgm:chPref val="0"/>
          <dgm:bulletEnabled val="1"/>
        </dgm:presLayoutVars>
      </dgm:prSet>
      <dgm:spPr/>
      <dgm:t>
        <a:bodyPr/>
        <a:lstStyle/>
        <a:p>
          <a:endParaRPr lang="en-US"/>
        </a:p>
      </dgm:t>
    </dgm:pt>
    <dgm:pt modelId="{FD7B4D46-BC8E-4E6F-8454-AD98712847A6}" type="pres">
      <dgm:prSet presAssocID="{FD26B09E-1A21-4DF8-8ECD-A7987249A12F}" presName="textaccent7" presStyleCnt="0"/>
      <dgm:spPr/>
    </dgm:pt>
    <dgm:pt modelId="{2D15216D-31A4-49CE-B85F-EF61B78CAE11}" type="pres">
      <dgm:prSet presAssocID="{FD26B09E-1A21-4DF8-8ECD-A7987249A12F}" presName="accentRepeatNode" presStyleLbl="solidAlignAcc1" presStyleIdx="12" presStyleCnt="22" custLinFactX="200000" custLinFactY="-200000" custLinFactNeighborX="266611" custLinFactNeighborY="-220779"/>
      <dgm:spPr/>
    </dgm:pt>
    <dgm:pt modelId="{EDE0A2A0-5E4F-44E2-8CAA-9301F35AF8EB}" type="pres">
      <dgm:prSet presAssocID="{78088899-D539-4D1E-A55C-F3A1284D62B5}" presName="image7" presStyleCnt="0"/>
      <dgm:spPr/>
    </dgm:pt>
    <dgm:pt modelId="{59CA0E65-0458-4BAB-9E77-ABA2F758DA7A}" type="pres">
      <dgm:prSet presAssocID="{78088899-D539-4D1E-A55C-F3A1284D62B5}" presName="imageRepeatNode" presStyleLbl="alignAcc1" presStyleIdx="6" presStyleCnt="11" custFlipVert="1" custFlipHor="1" custScaleX="17374" custScaleY="4124" custLinFactX="100000" custLinFactY="17728" custLinFactNeighborX="136297" custLinFactNeighborY="100000"/>
      <dgm:spPr/>
      <dgm:t>
        <a:bodyPr/>
        <a:lstStyle/>
        <a:p>
          <a:endParaRPr lang="en-US"/>
        </a:p>
      </dgm:t>
    </dgm:pt>
    <dgm:pt modelId="{79AEE299-1554-4BA7-91BE-A05E40FDEE5E}" type="pres">
      <dgm:prSet presAssocID="{78088899-D539-4D1E-A55C-F3A1284D62B5}" presName="imageaccent7" presStyleCnt="0"/>
      <dgm:spPr/>
    </dgm:pt>
    <dgm:pt modelId="{E9B3933F-59D4-40A5-A1FF-C4951B5F36BF}" type="pres">
      <dgm:prSet presAssocID="{78088899-D539-4D1E-A55C-F3A1284D62B5}" presName="accentRepeatNode" presStyleLbl="solidAlignAcc1" presStyleIdx="13" presStyleCnt="22"/>
      <dgm:spPr/>
      <dgm:t>
        <a:bodyPr/>
        <a:lstStyle/>
        <a:p>
          <a:endParaRPr lang="en-US"/>
        </a:p>
      </dgm:t>
    </dgm:pt>
    <dgm:pt modelId="{E98F9FDF-1B76-45FC-BAD1-427C2D25F485}" type="pres">
      <dgm:prSet presAssocID="{75A23DCF-E3AB-4C3F-82A2-86D2109FEA22}" presName="text8" presStyleCnt="0"/>
      <dgm:spPr/>
    </dgm:pt>
    <dgm:pt modelId="{CD3F0079-857B-4E03-B98B-A3ACD535FC7E}" type="pres">
      <dgm:prSet presAssocID="{75A23DCF-E3AB-4C3F-82A2-86D2109FEA22}" presName="textRepeatNode" presStyleLbl="alignNode1" presStyleIdx="7" presStyleCnt="11" custScaleX="101578" custScaleY="94411" custLinFactX="-100000" custLinFactNeighborX="-160885" custLinFactNeighborY="-42649">
        <dgm:presLayoutVars>
          <dgm:chMax val="0"/>
          <dgm:chPref val="0"/>
          <dgm:bulletEnabled val="1"/>
        </dgm:presLayoutVars>
      </dgm:prSet>
      <dgm:spPr/>
      <dgm:t>
        <a:bodyPr/>
        <a:lstStyle/>
        <a:p>
          <a:endParaRPr lang="en-US"/>
        </a:p>
      </dgm:t>
    </dgm:pt>
    <dgm:pt modelId="{4F92D52D-CD02-4085-B33F-C184D902B3B4}" type="pres">
      <dgm:prSet presAssocID="{75A23DCF-E3AB-4C3F-82A2-86D2109FEA22}" presName="textaccent8" presStyleCnt="0"/>
      <dgm:spPr/>
    </dgm:pt>
    <dgm:pt modelId="{53CECB1A-D9BD-4F13-BC3E-6BB5BF72C1BF}" type="pres">
      <dgm:prSet presAssocID="{75A23DCF-E3AB-4C3F-82A2-86D2109FEA22}" presName="accentRepeatNode" presStyleLbl="solidAlignAcc1" presStyleIdx="14" presStyleCnt="22"/>
      <dgm:spPr/>
    </dgm:pt>
    <dgm:pt modelId="{9C69C554-C029-4594-8E49-D264D1D19E3B}" type="pres">
      <dgm:prSet presAssocID="{92E36B18-2B8E-4BF9-937D-B3D8AE99A030}" presName="image8" presStyleCnt="0"/>
      <dgm:spPr/>
    </dgm:pt>
    <dgm:pt modelId="{2D61BBAA-ABA8-4DE1-812A-937A9CA72B65}" type="pres">
      <dgm:prSet presAssocID="{92E36B18-2B8E-4BF9-937D-B3D8AE99A030}" presName="imageRepeatNode" presStyleLbl="alignAcc1" presStyleIdx="7" presStyleCnt="11" custScaleX="6232" custScaleY="15650" custLinFactX="-100000" custLinFactY="6946" custLinFactNeighborX="-145235" custLinFactNeighborY="100000"/>
      <dgm:spPr/>
      <dgm:t>
        <a:bodyPr/>
        <a:lstStyle/>
        <a:p>
          <a:endParaRPr lang="en-US"/>
        </a:p>
      </dgm:t>
    </dgm:pt>
    <dgm:pt modelId="{4A8CA03A-4FC5-484B-A981-1E89FF12721F}" type="pres">
      <dgm:prSet presAssocID="{92E36B18-2B8E-4BF9-937D-B3D8AE99A030}" presName="imageaccent8" presStyleCnt="0"/>
      <dgm:spPr/>
    </dgm:pt>
    <dgm:pt modelId="{060FB82C-6A93-484C-9FA7-1BC428FC7647}" type="pres">
      <dgm:prSet presAssocID="{92E36B18-2B8E-4BF9-937D-B3D8AE99A030}" presName="accentRepeatNode" presStyleLbl="solidAlignAcc1" presStyleIdx="15" presStyleCnt="22"/>
      <dgm:spPr/>
    </dgm:pt>
    <dgm:pt modelId="{624CF14A-DD04-4C02-B32D-B956FF66545E}" type="pres">
      <dgm:prSet presAssocID="{B6A3D6A7-8BBB-4BD7-A97D-9E92DC51D696}" presName="text9" presStyleCnt="0"/>
      <dgm:spPr/>
    </dgm:pt>
    <dgm:pt modelId="{C314C5B2-00EF-4CED-975D-53DFCAA5A0C9}" type="pres">
      <dgm:prSet presAssocID="{B6A3D6A7-8BBB-4BD7-A97D-9E92DC51D696}" presName="textRepeatNode" presStyleLbl="alignNode1" presStyleIdx="8" presStyleCnt="11" custScaleX="107465" custScaleY="89396" custLinFactY="67195" custLinFactNeighborX="-88862" custLinFactNeighborY="100000">
        <dgm:presLayoutVars>
          <dgm:chMax val="0"/>
          <dgm:chPref val="0"/>
          <dgm:bulletEnabled val="1"/>
        </dgm:presLayoutVars>
      </dgm:prSet>
      <dgm:spPr/>
      <dgm:t>
        <a:bodyPr/>
        <a:lstStyle/>
        <a:p>
          <a:endParaRPr lang="en-US"/>
        </a:p>
      </dgm:t>
    </dgm:pt>
    <dgm:pt modelId="{D3E2AA0C-21B4-4049-94C1-6917FC8A4F50}" type="pres">
      <dgm:prSet presAssocID="{B6A3D6A7-8BBB-4BD7-A97D-9E92DC51D696}" presName="textaccent9" presStyleCnt="0"/>
      <dgm:spPr/>
    </dgm:pt>
    <dgm:pt modelId="{8A7B295C-A087-47CF-8E6F-D5FED6C34698}" type="pres">
      <dgm:prSet presAssocID="{B6A3D6A7-8BBB-4BD7-A97D-9E92DC51D696}" presName="accentRepeatNode" presStyleLbl="solidAlignAcc1" presStyleIdx="16" presStyleCnt="22"/>
      <dgm:spPr/>
    </dgm:pt>
    <dgm:pt modelId="{5D1058E2-0CD8-491B-82EB-B3EA2ECD1503}" type="pres">
      <dgm:prSet presAssocID="{A95F3C79-8231-462E-8E01-311C207068C7}" presName="image9" presStyleCnt="0"/>
      <dgm:spPr/>
    </dgm:pt>
    <dgm:pt modelId="{55922C17-481A-4738-8724-469CD216E8EB}" type="pres">
      <dgm:prSet presAssocID="{A95F3C79-8231-462E-8E01-311C207068C7}" presName="imageRepeatNode" presStyleLbl="alignAcc1" presStyleIdx="8" presStyleCnt="11" custFlipVert="1" custFlipHor="1" custScaleX="29178" custScaleY="7422" custLinFactX="-245561" custLinFactY="100000" custLinFactNeighborX="-300000" custLinFactNeighborY="164313"/>
      <dgm:spPr/>
      <dgm:t>
        <a:bodyPr/>
        <a:lstStyle/>
        <a:p>
          <a:endParaRPr lang="en-US"/>
        </a:p>
      </dgm:t>
    </dgm:pt>
    <dgm:pt modelId="{26F87E0A-5F3D-427A-AEB8-5695B1E74A34}" type="pres">
      <dgm:prSet presAssocID="{A95F3C79-8231-462E-8E01-311C207068C7}" presName="imageaccent9" presStyleCnt="0"/>
      <dgm:spPr/>
    </dgm:pt>
    <dgm:pt modelId="{E893E3F3-A438-43F8-87B8-ED410251534C}" type="pres">
      <dgm:prSet presAssocID="{A95F3C79-8231-462E-8E01-311C207068C7}" presName="accentRepeatNode" presStyleLbl="solidAlignAcc1" presStyleIdx="17" presStyleCnt="22"/>
      <dgm:spPr/>
    </dgm:pt>
    <dgm:pt modelId="{7F1D6595-7231-48A6-AB56-003DB5E70ACF}" type="pres">
      <dgm:prSet presAssocID="{40231CDD-6020-4954-99CA-30D0F14BB243}" presName="text10" presStyleCnt="0"/>
      <dgm:spPr/>
    </dgm:pt>
    <dgm:pt modelId="{F675442A-D57C-40B6-A259-95A5FF53AF6C}" type="pres">
      <dgm:prSet presAssocID="{40231CDD-6020-4954-99CA-30D0F14BB243}" presName="textRepeatNode" presStyleLbl="alignNode1" presStyleIdx="9" presStyleCnt="11" custScaleX="123608" custScaleY="119416" custLinFactX="100000" custLinFactY="-78013" custLinFactNeighborX="151393" custLinFactNeighborY="-100000">
        <dgm:presLayoutVars>
          <dgm:chMax val="0"/>
          <dgm:chPref val="0"/>
          <dgm:bulletEnabled val="1"/>
        </dgm:presLayoutVars>
      </dgm:prSet>
      <dgm:spPr/>
      <dgm:t>
        <a:bodyPr/>
        <a:lstStyle/>
        <a:p>
          <a:endParaRPr lang="en-US"/>
        </a:p>
      </dgm:t>
    </dgm:pt>
    <dgm:pt modelId="{9005FF09-7AC8-400D-BBF4-D5FA79C6D63E}" type="pres">
      <dgm:prSet presAssocID="{40231CDD-6020-4954-99CA-30D0F14BB243}" presName="textaccent10" presStyleCnt="0"/>
      <dgm:spPr/>
    </dgm:pt>
    <dgm:pt modelId="{99FE1163-63CA-4728-8140-ECAD56D34DC8}" type="pres">
      <dgm:prSet presAssocID="{40231CDD-6020-4954-99CA-30D0F14BB243}" presName="accentRepeatNode" presStyleLbl="solidAlignAcc1" presStyleIdx="18" presStyleCnt="22" custLinFactX="100000" custLinFactNeighborX="153119" custLinFactNeighborY="-85410"/>
      <dgm:spPr/>
    </dgm:pt>
    <dgm:pt modelId="{5C636238-9AF5-4D10-9BB6-F2BF945BA981}" type="pres">
      <dgm:prSet presAssocID="{F401BDF8-757B-4DF5-8205-D01A4EEB8771}" presName="image10" presStyleCnt="0"/>
      <dgm:spPr/>
    </dgm:pt>
    <dgm:pt modelId="{D5E922EE-C1A0-412A-926B-E30C833A2435}" type="pres">
      <dgm:prSet presAssocID="{F401BDF8-757B-4DF5-8205-D01A4EEB8771}" presName="imageRepeatNode" presStyleLbl="alignAcc1" presStyleIdx="9" presStyleCnt="11" custFlipVert="1" custFlipHor="1" custScaleX="18200" custScaleY="14421" custLinFactNeighborX="-87052" custLinFactNeighborY="54110"/>
      <dgm:spPr/>
      <dgm:t>
        <a:bodyPr/>
        <a:lstStyle/>
        <a:p>
          <a:endParaRPr lang="en-US"/>
        </a:p>
      </dgm:t>
    </dgm:pt>
    <dgm:pt modelId="{7D3CB187-2084-4EC1-9573-0B339A8F7117}" type="pres">
      <dgm:prSet presAssocID="{F401BDF8-757B-4DF5-8205-D01A4EEB8771}" presName="imageaccent10" presStyleCnt="0"/>
      <dgm:spPr/>
    </dgm:pt>
    <dgm:pt modelId="{7A9C5138-4EAF-43F5-BB26-168E8DA590DA}" type="pres">
      <dgm:prSet presAssocID="{F401BDF8-757B-4DF5-8205-D01A4EEB8771}" presName="accentRepeatNode" presStyleLbl="solidAlignAcc1" presStyleIdx="19" presStyleCnt="22" custLinFactX="111016" custLinFactY="100000" custLinFactNeighborX="200000" custLinFactNeighborY="189907"/>
      <dgm:spPr/>
    </dgm:pt>
    <dgm:pt modelId="{04AC2D16-FE83-4ED5-8DC1-820AE1B633DF}" type="pres">
      <dgm:prSet presAssocID="{DABB5215-797A-4F99-A7C3-3F63AEC1754B}" presName="text11" presStyleCnt="0"/>
      <dgm:spPr/>
    </dgm:pt>
    <dgm:pt modelId="{3AA885A0-F925-4097-A343-4C1CD456120C}" type="pres">
      <dgm:prSet presAssocID="{DABB5215-797A-4F99-A7C3-3F63AEC1754B}" presName="textRepeatNode" presStyleLbl="alignNode1" presStyleIdx="10" presStyleCnt="11" custScaleY="127494" custLinFactY="-62137" custLinFactNeighborX="82563" custLinFactNeighborY="-100000">
        <dgm:presLayoutVars>
          <dgm:chMax val="0"/>
          <dgm:chPref val="0"/>
          <dgm:bulletEnabled val="1"/>
        </dgm:presLayoutVars>
      </dgm:prSet>
      <dgm:spPr/>
      <dgm:t>
        <a:bodyPr/>
        <a:lstStyle/>
        <a:p>
          <a:endParaRPr lang="en-US"/>
        </a:p>
      </dgm:t>
    </dgm:pt>
    <dgm:pt modelId="{12098DBB-D430-4A11-83D6-9348872DB71A}" type="pres">
      <dgm:prSet presAssocID="{DABB5215-797A-4F99-A7C3-3F63AEC1754B}" presName="textaccent11" presStyleCnt="0"/>
      <dgm:spPr/>
    </dgm:pt>
    <dgm:pt modelId="{050604E7-3A88-44BF-BC76-BCEC22E9A081}" type="pres">
      <dgm:prSet presAssocID="{DABB5215-797A-4F99-A7C3-3F63AEC1754B}" presName="accentRepeatNode" presStyleLbl="solidAlignAcc1" presStyleIdx="20" presStyleCnt="22"/>
      <dgm:spPr/>
    </dgm:pt>
    <dgm:pt modelId="{C8AE0313-7053-483C-B608-D432C36BDE10}" type="pres">
      <dgm:prSet presAssocID="{6D4B8F96-5248-48AB-AB8D-4B496340B5F2}" presName="image11" presStyleCnt="0"/>
      <dgm:spPr/>
    </dgm:pt>
    <dgm:pt modelId="{1525A563-0A80-4D3C-B5BC-B8FEB5BD2F40}" type="pres">
      <dgm:prSet presAssocID="{6D4B8F96-5248-48AB-AB8D-4B496340B5F2}" presName="imageRepeatNode" presStyleLbl="alignAcc1" presStyleIdx="10" presStyleCnt="11" custFlipVert="0" custFlipHor="1" custScaleX="3541" custScaleY="4124" custLinFactX="-78157" custLinFactNeighborX="-100000" custLinFactNeighborY="-1151"/>
      <dgm:spPr/>
      <dgm:t>
        <a:bodyPr/>
        <a:lstStyle/>
        <a:p>
          <a:endParaRPr lang="en-US"/>
        </a:p>
      </dgm:t>
    </dgm:pt>
    <dgm:pt modelId="{B0477A92-0005-41C9-ADB0-BF131E93B4C4}" type="pres">
      <dgm:prSet presAssocID="{6D4B8F96-5248-48AB-AB8D-4B496340B5F2}" presName="imageaccent11" presStyleCnt="0"/>
      <dgm:spPr/>
    </dgm:pt>
    <dgm:pt modelId="{A22633BD-6E89-4B83-A93A-9F446548BAFE}" type="pres">
      <dgm:prSet presAssocID="{6D4B8F96-5248-48AB-AB8D-4B496340B5F2}" presName="accentRepeatNode" presStyleLbl="solidAlignAcc1" presStyleIdx="21" presStyleCnt="22"/>
      <dgm:spPr/>
    </dgm:pt>
  </dgm:ptLst>
  <dgm:cxnLst>
    <dgm:cxn modelId="{69A2555A-B1F8-48F3-9BD5-48B75F4CAF57}" srcId="{5E8F6A5D-6D2E-4C0E-8768-20F60481118A}" destId="{FD26B09E-1A21-4DF8-8ECD-A7987249A12F}" srcOrd="6" destOrd="0" parTransId="{930A366F-BFA8-4FF1-9FC7-E7D99F74C480}" sibTransId="{78088899-D539-4D1E-A55C-F3A1284D62B5}"/>
    <dgm:cxn modelId="{C1C99E48-B80C-43D9-A3CC-2808DB5CA10E}" srcId="{5E8F6A5D-6D2E-4C0E-8768-20F60481118A}" destId="{29FE2B35-0AF3-43E0-99ED-D6E49916D11E}" srcOrd="1" destOrd="0" parTransId="{79FD1DFE-DC68-409A-AEFA-52FDB25D9B56}" sibTransId="{8A09A080-4639-4261-85BD-A9D5544AD024}"/>
    <dgm:cxn modelId="{FD375E62-B00E-4D76-93EA-C28C4DF69356}" type="presOf" srcId="{8A09A080-4639-4261-85BD-A9D5544AD024}" destId="{478FD291-C2AE-4857-852F-EF0B3EB917FB}" srcOrd="0" destOrd="0" presId="urn:microsoft.com/office/officeart/2008/layout/HexagonCluster"/>
    <dgm:cxn modelId="{B7207B8E-6C85-4933-9505-C985FE55BBD4}" type="presOf" srcId="{DABB5215-797A-4F99-A7C3-3F63AEC1754B}" destId="{3AA885A0-F925-4097-A343-4C1CD456120C}" srcOrd="0" destOrd="0" presId="urn:microsoft.com/office/officeart/2008/layout/HexagonCluster"/>
    <dgm:cxn modelId="{72FE4762-B4B1-431B-97D0-FA8D90F24418}" srcId="{5E8F6A5D-6D2E-4C0E-8768-20F60481118A}" destId="{9A1B4210-CED7-43F9-8290-F3AAB417CDB4}" srcOrd="3" destOrd="0" parTransId="{E4B9E147-AA05-4E08-B50D-A5A11400A91E}" sibTransId="{34025A44-04A9-4782-9AAF-AA42E9804BF5}"/>
    <dgm:cxn modelId="{0E050C14-CE3B-46DE-BC42-15A490882C69}" type="presOf" srcId="{34025A44-04A9-4782-9AAF-AA42E9804BF5}" destId="{2EB6E31B-DF8E-4D0F-90B9-E8B3A4303CB5}" srcOrd="0" destOrd="0" presId="urn:microsoft.com/office/officeart/2008/layout/HexagonCluster"/>
    <dgm:cxn modelId="{F3DA7604-33F6-4AC3-A72F-C5B8C66871DD}" type="presOf" srcId="{40231CDD-6020-4954-99CA-30D0F14BB243}" destId="{F675442A-D57C-40B6-A259-95A5FF53AF6C}" srcOrd="0" destOrd="0" presId="urn:microsoft.com/office/officeart/2008/layout/HexagonCluster"/>
    <dgm:cxn modelId="{CC6B2BBA-3DE5-4EAD-81E3-0A17A04F837F}" srcId="{5E8F6A5D-6D2E-4C0E-8768-20F60481118A}" destId="{B6A3D6A7-8BBB-4BD7-A97D-9E92DC51D696}" srcOrd="8" destOrd="0" parTransId="{7883145E-E136-4F8D-A50B-4C9F05647FFB}" sibTransId="{A95F3C79-8231-462E-8E01-311C207068C7}"/>
    <dgm:cxn modelId="{1DE81CF8-E6B6-41FB-BF0B-BB1A6DB6A60A}" srcId="{5E8F6A5D-6D2E-4C0E-8768-20F60481118A}" destId="{6FE80B40-8B59-4C5F-8537-33E374E99428}" srcOrd="2" destOrd="0" parTransId="{87089322-EAC0-460B-A563-72D8AFADCD2A}" sibTransId="{98B6AD81-B84D-4946-8BF7-22D9F1A5A92C}"/>
    <dgm:cxn modelId="{776D889E-896A-45BC-AEF8-011DAD385960}" srcId="{5E8F6A5D-6D2E-4C0E-8768-20F60481118A}" destId="{DABB5215-797A-4F99-A7C3-3F63AEC1754B}" srcOrd="10" destOrd="0" parTransId="{056FB619-7FCF-4CE1-94F3-67EE13FE9C53}" sibTransId="{6D4B8F96-5248-48AB-AB8D-4B496340B5F2}"/>
    <dgm:cxn modelId="{F4D95D71-BE22-419E-9293-ABE03EB8218B}" type="presOf" srcId="{78088899-D539-4D1E-A55C-F3A1284D62B5}" destId="{59CA0E65-0458-4BAB-9E77-ABA2F758DA7A}" srcOrd="0" destOrd="0" presId="urn:microsoft.com/office/officeart/2008/layout/HexagonCluster"/>
    <dgm:cxn modelId="{16AA9718-561F-4663-87D3-9D73B1D9D956}" type="presOf" srcId="{5F74D801-6BE1-41A9-9370-3D000B4811D0}" destId="{C99746F5-8647-49F1-A53B-A67F0D6236A7}" srcOrd="0" destOrd="0" presId="urn:microsoft.com/office/officeart/2008/layout/HexagonCluster"/>
    <dgm:cxn modelId="{F0131D36-14B0-47A5-A6C4-DE7F446DB051}" type="presOf" srcId="{7DC08D97-C849-43FD-9512-1D723AE12089}" destId="{489B3428-5E44-456B-85D3-9EDE38B08771}" srcOrd="0" destOrd="0" presId="urn:microsoft.com/office/officeart/2008/layout/HexagonCluster"/>
    <dgm:cxn modelId="{3DE7C8AC-637F-460F-8FB1-043A6445F025}" type="presOf" srcId="{A296EE2D-DB07-4DD5-9A99-1A747133C235}" destId="{6B232E6B-AA24-48D7-B750-4A30CB410075}" srcOrd="0" destOrd="0" presId="urn:microsoft.com/office/officeart/2008/layout/HexagonCluster"/>
    <dgm:cxn modelId="{FC206FDC-D934-4E57-B302-7E6B67FB83F4}" srcId="{5E8F6A5D-6D2E-4C0E-8768-20F60481118A}" destId="{1DABFFE0-7160-4580-8619-3E2A5E8AF7FF}" srcOrd="4" destOrd="0" parTransId="{42BC1573-B05F-4A45-BB78-D78C468429DB}" sibTransId="{C5EA76B2-932F-47B8-8676-5EDBC36AF02E}"/>
    <dgm:cxn modelId="{F129B750-0972-4BA9-8503-B84A569D38CF}" type="presOf" srcId="{6D4B8F96-5248-48AB-AB8D-4B496340B5F2}" destId="{1525A563-0A80-4D3C-B5BC-B8FEB5BD2F40}" srcOrd="0" destOrd="0" presId="urn:microsoft.com/office/officeart/2008/layout/HexagonCluster"/>
    <dgm:cxn modelId="{E5C23767-A755-4467-8C3E-403D771B5A7B}" type="presOf" srcId="{B6A3D6A7-8BBB-4BD7-A97D-9E92DC51D696}" destId="{C314C5B2-00EF-4CED-975D-53DFCAA5A0C9}" srcOrd="0" destOrd="0" presId="urn:microsoft.com/office/officeart/2008/layout/HexagonCluster"/>
    <dgm:cxn modelId="{316D1FFB-8396-4DAA-B95E-96D577616208}" type="presOf" srcId="{98B6AD81-B84D-4946-8BF7-22D9F1A5A92C}" destId="{14334547-84E0-4EB0-997E-7EC3D2EA766E}" srcOrd="0" destOrd="0" presId="urn:microsoft.com/office/officeart/2008/layout/HexagonCluster"/>
    <dgm:cxn modelId="{998825BB-E951-48F7-BCDE-B1351B98054C}" type="presOf" srcId="{A95F3C79-8231-462E-8E01-311C207068C7}" destId="{55922C17-481A-4738-8724-469CD216E8EB}" srcOrd="0" destOrd="0" presId="urn:microsoft.com/office/officeart/2008/layout/HexagonCluster"/>
    <dgm:cxn modelId="{08ABE066-B068-49E5-88EC-8539EE7BAE34}" srcId="{5E8F6A5D-6D2E-4C0E-8768-20F60481118A}" destId="{7DC08D97-C849-43FD-9512-1D723AE12089}" srcOrd="0" destOrd="0" parTransId="{6D9C7FEF-0E73-4171-AF8F-50432D7D7E07}" sibTransId="{B347DB33-B153-4FC1-8779-4359C76F1EC8}"/>
    <dgm:cxn modelId="{FF682008-0441-4423-8F81-C49B67334DD5}" type="presOf" srcId="{92E36B18-2B8E-4BF9-937D-B3D8AE99A030}" destId="{2D61BBAA-ABA8-4DE1-812A-937A9CA72B65}" srcOrd="0" destOrd="0" presId="urn:microsoft.com/office/officeart/2008/layout/HexagonCluster"/>
    <dgm:cxn modelId="{1FAD3B49-240A-46BF-A267-C3098F6C459F}" type="presOf" srcId="{9A1B4210-CED7-43F9-8290-F3AAB417CDB4}" destId="{94F28A45-DCE8-4872-B57F-4BAC040C00A8}" srcOrd="0" destOrd="0" presId="urn:microsoft.com/office/officeart/2008/layout/HexagonCluster"/>
    <dgm:cxn modelId="{6FF45DD2-B0B3-4BB4-929B-6E7C6EEFDEB4}" srcId="{5E8F6A5D-6D2E-4C0E-8768-20F60481118A}" destId="{40231CDD-6020-4954-99CA-30D0F14BB243}" srcOrd="9" destOrd="0" parTransId="{CD3F70E1-9135-431C-B981-290505613B07}" sibTransId="{F401BDF8-757B-4DF5-8205-D01A4EEB8771}"/>
    <dgm:cxn modelId="{E8EC2E25-1863-4BF2-B96C-1B363E6FE450}" type="presOf" srcId="{29FE2B35-0AF3-43E0-99ED-D6E49916D11E}" destId="{1835BB8B-4ECE-4E5E-8FE6-2B57217D1CBE}" srcOrd="0" destOrd="0" presId="urn:microsoft.com/office/officeart/2008/layout/HexagonCluster"/>
    <dgm:cxn modelId="{2C5C75C2-89B7-4391-83B7-947DB9B3A6D6}" type="presOf" srcId="{FD26B09E-1A21-4DF8-8ECD-A7987249A12F}" destId="{5A61ECBC-054E-4E7B-A961-428E01311518}" srcOrd="0" destOrd="0" presId="urn:microsoft.com/office/officeart/2008/layout/HexagonCluster"/>
    <dgm:cxn modelId="{4DC290CB-392E-4F93-985E-77082585E8E4}" type="presOf" srcId="{75A23DCF-E3AB-4C3F-82A2-86D2109FEA22}" destId="{CD3F0079-857B-4E03-B98B-A3ACD535FC7E}" srcOrd="0" destOrd="0" presId="urn:microsoft.com/office/officeart/2008/layout/HexagonCluster"/>
    <dgm:cxn modelId="{2A957D6A-08FF-42B8-9670-EF98AD4CCCA5}" type="presOf" srcId="{C5EA76B2-932F-47B8-8676-5EDBC36AF02E}" destId="{A23E8653-CC12-4A00-830C-A191BD6F8C33}" srcOrd="0" destOrd="0" presId="urn:microsoft.com/office/officeart/2008/layout/HexagonCluster"/>
    <dgm:cxn modelId="{DAB63557-8371-4724-9EA8-13E0BC5D6230}" type="presOf" srcId="{5E8F6A5D-6D2E-4C0E-8768-20F60481118A}" destId="{27098DE8-5D2C-48E4-8A5D-080AA0027BFD}" srcOrd="0" destOrd="0" presId="urn:microsoft.com/office/officeart/2008/layout/HexagonCluster"/>
    <dgm:cxn modelId="{B8150B3E-AFF5-4256-9B56-9798C6C312C2}" srcId="{5E8F6A5D-6D2E-4C0E-8768-20F60481118A}" destId="{75A23DCF-E3AB-4C3F-82A2-86D2109FEA22}" srcOrd="7" destOrd="0" parTransId="{1D4B4B5C-C9D4-4912-B92A-E8C5F51BF0CB}" sibTransId="{92E36B18-2B8E-4BF9-937D-B3D8AE99A030}"/>
    <dgm:cxn modelId="{7183D418-087B-4444-AE18-D23CD026F8C4}" type="presOf" srcId="{1DABFFE0-7160-4580-8619-3E2A5E8AF7FF}" destId="{700C99B5-3951-4801-B081-3F0B0CE69E1B}" srcOrd="0" destOrd="0" presId="urn:microsoft.com/office/officeart/2008/layout/HexagonCluster"/>
    <dgm:cxn modelId="{10E62CE0-4A5C-463C-8AF7-231A48078C5B}" type="presOf" srcId="{F401BDF8-757B-4DF5-8205-D01A4EEB8771}" destId="{D5E922EE-C1A0-412A-926B-E30C833A2435}" srcOrd="0" destOrd="0" presId="urn:microsoft.com/office/officeart/2008/layout/HexagonCluster"/>
    <dgm:cxn modelId="{3EA053AB-B556-4C25-B1D6-6981720756BB}" srcId="{5E8F6A5D-6D2E-4C0E-8768-20F60481118A}" destId="{A296EE2D-DB07-4DD5-9A99-1A747133C235}" srcOrd="5" destOrd="0" parTransId="{4A854176-ED58-4F8E-8212-962FA3832E66}" sibTransId="{5F74D801-6BE1-41A9-9370-3D000B4811D0}"/>
    <dgm:cxn modelId="{6B80B90C-2CB9-4CA5-9B0F-51E88B80B966}" type="presOf" srcId="{6FE80B40-8B59-4C5F-8537-33E374E99428}" destId="{E99B2C71-E227-458D-B907-9C946D9EBDE3}" srcOrd="0" destOrd="0" presId="urn:microsoft.com/office/officeart/2008/layout/HexagonCluster"/>
    <dgm:cxn modelId="{58620A1B-2FEB-4404-979B-A593B9D0BD3E}" type="presOf" srcId="{B347DB33-B153-4FC1-8779-4359C76F1EC8}" destId="{6CB85BDC-B603-4D8B-861D-AFF6F567FCFF}" srcOrd="0" destOrd="0" presId="urn:microsoft.com/office/officeart/2008/layout/HexagonCluster"/>
    <dgm:cxn modelId="{F082A98E-8BD6-4E32-8533-28D2781D6F72}" type="presParOf" srcId="{27098DE8-5D2C-48E4-8A5D-080AA0027BFD}" destId="{AE52F034-4027-4205-B2D5-3333BE23F9D9}" srcOrd="0" destOrd="0" presId="urn:microsoft.com/office/officeart/2008/layout/HexagonCluster"/>
    <dgm:cxn modelId="{A1BF1B1E-DA7F-4FC0-9676-1EE52B0D7243}" type="presParOf" srcId="{AE52F034-4027-4205-B2D5-3333BE23F9D9}" destId="{489B3428-5E44-456B-85D3-9EDE38B08771}" srcOrd="0" destOrd="0" presId="urn:microsoft.com/office/officeart/2008/layout/HexagonCluster"/>
    <dgm:cxn modelId="{6631FADF-EE1A-44B6-8117-3A723DBA145B}" type="presParOf" srcId="{27098DE8-5D2C-48E4-8A5D-080AA0027BFD}" destId="{A5AAE359-EA2F-46BA-AD1C-CECA1D0002FA}" srcOrd="1" destOrd="0" presId="urn:microsoft.com/office/officeart/2008/layout/HexagonCluster"/>
    <dgm:cxn modelId="{9699754F-0D7F-4A38-97A0-C9B90F065B0A}" type="presParOf" srcId="{A5AAE359-EA2F-46BA-AD1C-CECA1D0002FA}" destId="{0E3ED699-ED39-4628-A469-C7C33D16F7A3}" srcOrd="0" destOrd="0" presId="urn:microsoft.com/office/officeart/2008/layout/HexagonCluster"/>
    <dgm:cxn modelId="{BF0CEEFD-CAA8-46E8-AED8-75A8749F42E2}" type="presParOf" srcId="{27098DE8-5D2C-48E4-8A5D-080AA0027BFD}" destId="{B1A15CAD-A878-4CE3-A637-D475FF9A6461}" srcOrd="2" destOrd="0" presId="urn:microsoft.com/office/officeart/2008/layout/HexagonCluster"/>
    <dgm:cxn modelId="{2646297E-75D6-44A8-B642-E5B04AF7B122}" type="presParOf" srcId="{B1A15CAD-A878-4CE3-A637-D475FF9A6461}" destId="{6CB85BDC-B603-4D8B-861D-AFF6F567FCFF}" srcOrd="0" destOrd="0" presId="urn:microsoft.com/office/officeart/2008/layout/HexagonCluster"/>
    <dgm:cxn modelId="{36198600-302F-4E1E-A98C-86EA63A76F49}" type="presParOf" srcId="{27098DE8-5D2C-48E4-8A5D-080AA0027BFD}" destId="{F770355E-7D19-42DD-B3A9-47EF0F610522}" srcOrd="3" destOrd="0" presId="urn:microsoft.com/office/officeart/2008/layout/HexagonCluster"/>
    <dgm:cxn modelId="{E2CF0341-7D48-465A-8412-02A8B1CABDB8}" type="presParOf" srcId="{F770355E-7D19-42DD-B3A9-47EF0F610522}" destId="{B853A5CB-B4EE-484F-8D47-62F67E491A79}" srcOrd="0" destOrd="0" presId="urn:microsoft.com/office/officeart/2008/layout/HexagonCluster"/>
    <dgm:cxn modelId="{9BF43CBC-9FF4-4511-B795-C6A9BAF927AF}" type="presParOf" srcId="{27098DE8-5D2C-48E4-8A5D-080AA0027BFD}" destId="{D8F1A611-A34F-46DD-B2C7-7AF534EF5FA4}" srcOrd="4" destOrd="0" presId="urn:microsoft.com/office/officeart/2008/layout/HexagonCluster"/>
    <dgm:cxn modelId="{467F2ADE-AE6F-4F52-A2FE-FBFBDB131BA2}" type="presParOf" srcId="{D8F1A611-A34F-46DD-B2C7-7AF534EF5FA4}" destId="{1835BB8B-4ECE-4E5E-8FE6-2B57217D1CBE}" srcOrd="0" destOrd="0" presId="urn:microsoft.com/office/officeart/2008/layout/HexagonCluster"/>
    <dgm:cxn modelId="{0495A290-067B-4A9E-A686-5CA73A3D0F87}" type="presParOf" srcId="{27098DE8-5D2C-48E4-8A5D-080AA0027BFD}" destId="{843FBAB4-A84C-47F9-A58A-97EAE3631C0E}" srcOrd="5" destOrd="0" presId="urn:microsoft.com/office/officeart/2008/layout/HexagonCluster"/>
    <dgm:cxn modelId="{320D55F2-9719-4D99-9D6A-0F9F66966197}" type="presParOf" srcId="{843FBAB4-A84C-47F9-A58A-97EAE3631C0E}" destId="{DFF1FD10-933A-4B95-9B92-14B43432D98C}" srcOrd="0" destOrd="0" presId="urn:microsoft.com/office/officeart/2008/layout/HexagonCluster"/>
    <dgm:cxn modelId="{98D27477-D66C-4D2C-A492-FE90741BA41B}" type="presParOf" srcId="{27098DE8-5D2C-48E4-8A5D-080AA0027BFD}" destId="{76FE4D30-7855-4D48-9F74-180AE3BA97E1}" srcOrd="6" destOrd="0" presId="urn:microsoft.com/office/officeart/2008/layout/HexagonCluster"/>
    <dgm:cxn modelId="{80D16DF7-CD3A-48FE-8F79-1D2E0C80EA48}" type="presParOf" srcId="{76FE4D30-7855-4D48-9F74-180AE3BA97E1}" destId="{478FD291-C2AE-4857-852F-EF0B3EB917FB}" srcOrd="0" destOrd="0" presId="urn:microsoft.com/office/officeart/2008/layout/HexagonCluster"/>
    <dgm:cxn modelId="{DD219B68-D3E4-41B1-8093-5072D433D234}" type="presParOf" srcId="{27098DE8-5D2C-48E4-8A5D-080AA0027BFD}" destId="{DF22F19A-EF13-4F46-8F2E-D19FA00260B0}" srcOrd="7" destOrd="0" presId="urn:microsoft.com/office/officeart/2008/layout/HexagonCluster"/>
    <dgm:cxn modelId="{E97DDA17-3B6B-4B3C-83DE-80A8FF938610}" type="presParOf" srcId="{DF22F19A-EF13-4F46-8F2E-D19FA00260B0}" destId="{3F8705E1-A767-4040-9D4A-4C7CA0A31536}" srcOrd="0" destOrd="0" presId="urn:microsoft.com/office/officeart/2008/layout/HexagonCluster"/>
    <dgm:cxn modelId="{25708ED4-9477-4EC0-83DE-9AB59020EC91}" type="presParOf" srcId="{27098DE8-5D2C-48E4-8A5D-080AA0027BFD}" destId="{ABB9CC9F-F06C-48EB-A64B-3AAAA468CDEE}" srcOrd="8" destOrd="0" presId="urn:microsoft.com/office/officeart/2008/layout/HexagonCluster"/>
    <dgm:cxn modelId="{D1605147-318C-4579-8D24-BE1C0DDF3D5A}" type="presParOf" srcId="{ABB9CC9F-F06C-48EB-A64B-3AAAA468CDEE}" destId="{E99B2C71-E227-458D-B907-9C946D9EBDE3}" srcOrd="0" destOrd="0" presId="urn:microsoft.com/office/officeart/2008/layout/HexagonCluster"/>
    <dgm:cxn modelId="{A662DFA8-3519-4640-AA96-D04A883A56C4}" type="presParOf" srcId="{27098DE8-5D2C-48E4-8A5D-080AA0027BFD}" destId="{90D4E675-DBF5-4F74-9371-29B49E22A212}" srcOrd="9" destOrd="0" presId="urn:microsoft.com/office/officeart/2008/layout/HexagonCluster"/>
    <dgm:cxn modelId="{C3F9D180-2556-47FA-9BB7-6BB512B558D0}" type="presParOf" srcId="{90D4E675-DBF5-4F74-9371-29B49E22A212}" destId="{C1CA75CD-FAA2-492C-8FBC-A544443D458E}" srcOrd="0" destOrd="0" presId="urn:microsoft.com/office/officeart/2008/layout/HexagonCluster"/>
    <dgm:cxn modelId="{EAE4A819-0C7F-4B66-BE85-66269A6AF1FC}" type="presParOf" srcId="{27098DE8-5D2C-48E4-8A5D-080AA0027BFD}" destId="{6A4C9544-D7B2-4FF9-9B51-B43218530D68}" srcOrd="10" destOrd="0" presId="urn:microsoft.com/office/officeart/2008/layout/HexagonCluster"/>
    <dgm:cxn modelId="{C3DE9164-9632-4B70-A66B-6926E0A56960}" type="presParOf" srcId="{6A4C9544-D7B2-4FF9-9B51-B43218530D68}" destId="{14334547-84E0-4EB0-997E-7EC3D2EA766E}" srcOrd="0" destOrd="0" presId="urn:microsoft.com/office/officeart/2008/layout/HexagonCluster"/>
    <dgm:cxn modelId="{38484023-B534-4C80-A850-F530E3C9B3B1}" type="presParOf" srcId="{27098DE8-5D2C-48E4-8A5D-080AA0027BFD}" destId="{86FB2BF9-2710-4F35-9AE5-16149C9D3B9E}" srcOrd="11" destOrd="0" presId="urn:microsoft.com/office/officeart/2008/layout/HexagonCluster"/>
    <dgm:cxn modelId="{4B92D85F-E1CA-4603-9E1D-ACDFFAD9DC6D}" type="presParOf" srcId="{86FB2BF9-2710-4F35-9AE5-16149C9D3B9E}" destId="{63616537-98CA-4DBA-9A0D-DCAF85E9F095}" srcOrd="0" destOrd="0" presId="urn:microsoft.com/office/officeart/2008/layout/HexagonCluster"/>
    <dgm:cxn modelId="{2ED8BF5C-98A8-4B17-B486-5131F67543D6}" type="presParOf" srcId="{27098DE8-5D2C-48E4-8A5D-080AA0027BFD}" destId="{A46315EB-2024-48BA-8DA2-B97047EEEB16}" srcOrd="12" destOrd="0" presId="urn:microsoft.com/office/officeart/2008/layout/HexagonCluster"/>
    <dgm:cxn modelId="{54F303C2-4FE3-4BB9-BA1F-9DB437093E7C}" type="presParOf" srcId="{A46315EB-2024-48BA-8DA2-B97047EEEB16}" destId="{94F28A45-DCE8-4872-B57F-4BAC040C00A8}" srcOrd="0" destOrd="0" presId="urn:microsoft.com/office/officeart/2008/layout/HexagonCluster"/>
    <dgm:cxn modelId="{976BCE6A-5140-4B23-8769-6B107A8EAB3E}" type="presParOf" srcId="{27098DE8-5D2C-48E4-8A5D-080AA0027BFD}" destId="{542ACD67-72E0-431F-BE3C-1CD022022F44}" srcOrd="13" destOrd="0" presId="urn:microsoft.com/office/officeart/2008/layout/HexagonCluster"/>
    <dgm:cxn modelId="{212AA140-C552-470D-AB75-41CA6C65628C}" type="presParOf" srcId="{542ACD67-72E0-431F-BE3C-1CD022022F44}" destId="{0FA43DF1-E63D-4D24-A88F-910F5F3B97AF}" srcOrd="0" destOrd="0" presId="urn:microsoft.com/office/officeart/2008/layout/HexagonCluster"/>
    <dgm:cxn modelId="{0CC954D6-2B41-4EF8-B53E-CD9B64675577}" type="presParOf" srcId="{27098DE8-5D2C-48E4-8A5D-080AA0027BFD}" destId="{F01DB4B6-D7E3-457E-90AD-B78AF9A294A0}" srcOrd="14" destOrd="0" presId="urn:microsoft.com/office/officeart/2008/layout/HexagonCluster"/>
    <dgm:cxn modelId="{2F26B976-BD13-4F7C-BC31-BEC9ED5AFFB3}" type="presParOf" srcId="{F01DB4B6-D7E3-457E-90AD-B78AF9A294A0}" destId="{2EB6E31B-DF8E-4D0F-90B9-E8B3A4303CB5}" srcOrd="0" destOrd="0" presId="urn:microsoft.com/office/officeart/2008/layout/HexagonCluster"/>
    <dgm:cxn modelId="{19C3B141-DACD-4356-91E2-9E69BBEA6620}" type="presParOf" srcId="{27098DE8-5D2C-48E4-8A5D-080AA0027BFD}" destId="{36CA09BA-58F4-44CA-8BF3-521590718F5A}" srcOrd="15" destOrd="0" presId="urn:microsoft.com/office/officeart/2008/layout/HexagonCluster"/>
    <dgm:cxn modelId="{5FE9F05B-B62C-4DB2-ADF8-7AE3E40088BE}" type="presParOf" srcId="{36CA09BA-58F4-44CA-8BF3-521590718F5A}" destId="{8E50145F-7426-4BB0-97B6-C52B04DA842D}" srcOrd="0" destOrd="0" presId="urn:microsoft.com/office/officeart/2008/layout/HexagonCluster"/>
    <dgm:cxn modelId="{5AA7751A-56AE-4516-BD13-68B4609DBA12}" type="presParOf" srcId="{27098DE8-5D2C-48E4-8A5D-080AA0027BFD}" destId="{C1800091-C7DA-4D81-B7BE-F79B2697F50A}" srcOrd="16" destOrd="0" presId="urn:microsoft.com/office/officeart/2008/layout/HexagonCluster"/>
    <dgm:cxn modelId="{EBFC698A-B077-491C-B894-18DD82BA296C}" type="presParOf" srcId="{C1800091-C7DA-4D81-B7BE-F79B2697F50A}" destId="{700C99B5-3951-4801-B081-3F0B0CE69E1B}" srcOrd="0" destOrd="0" presId="urn:microsoft.com/office/officeart/2008/layout/HexagonCluster"/>
    <dgm:cxn modelId="{0DDAD5BA-884A-4E78-8F12-96DD43159030}" type="presParOf" srcId="{27098DE8-5D2C-48E4-8A5D-080AA0027BFD}" destId="{CF1ECDFA-6BEF-4EBF-88B8-D4D382FBDC07}" srcOrd="17" destOrd="0" presId="urn:microsoft.com/office/officeart/2008/layout/HexagonCluster"/>
    <dgm:cxn modelId="{0F5F0E3E-3B0E-4DCE-A8F0-889B34A101B2}" type="presParOf" srcId="{CF1ECDFA-6BEF-4EBF-88B8-D4D382FBDC07}" destId="{C606C206-365B-4F57-89BD-F7060E93065E}" srcOrd="0" destOrd="0" presId="urn:microsoft.com/office/officeart/2008/layout/HexagonCluster"/>
    <dgm:cxn modelId="{80F30DC1-D1CE-41D6-AE21-AEFC57B46273}" type="presParOf" srcId="{27098DE8-5D2C-48E4-8A5D-080AA0027BFD}" destId="{0151932D-A66D-4E81-BC73-7B8A325C0367}" srcOrd="18" destOrd="0" presId="urn:microsoft.com/office/officeart/2008/layout/HexagonCluster"/>
    <dgm:cxn modelId="{5C19D246-7EC9-45A7-A1E0-CF163C996BB4}" type="presParOf" srcId="{0151932D-A66D-4E81-BC73-7B8A325C0367}" destId="{A23E8653-CC12-4A00-830C-A191BD6F8C33}" srcOrd="0" destOrd="0" presId="urn:microsoft.com/office/officeart/2008/layout/HexagonCluster"/>
    <dgm:cxn modelId="{D811D2B5-8A5D-41F9-899B-E3869A2C0EE7}" type="presParOf" srcId="{27098DE8-5D2C-48E4-8A5D-080AA0027BFD}" destId="{D4E98A87-0A3D-442E-88AD-70429D21C35E}" srcOrd="19" destOrd="0" presId="urn:microsoft.com/office/officeart/2008/layout/HexagonCluster"/>
    <dgm:cxn modelId="{C405F19D-5685-42B4-929F-E5931CC86683}" type="presParOf" srcId="{D4E98A87-0A3D-442E-88AD-70429D21C35E}" destId="{7B6DE073-552F-4515-AD0C-E29F10976ED2}" srcOrd="0" destOrd="0" presId="urn:microsoft.com/office/officeart/2008/layout/HexagonCluster"/>
    <dgm:cxn modelId="{3A0EB09A-F691-475A-906C-942713E11DD3}" type="presParOf" srcId="{27098DE8-5D2C-48E4-8A5D-080AA0027BFD}" destId="{93138D50-24DF-4FF3-AFBE-CB7D00BCDA2E}" srcOrd="20" destOrd="0" presId="urn:microsoft.com/office/officeart/2008/layout/HexagonCluster"/>
    <dgm:cxn modelId="{235C29B7-282F-42A1-BECB-B05424814ED6}" type="presParOf" srcId="{93138D50-24DF-4FF3-AFBE-CB7D00BCDA2E}" destId="{6B232E6B-AA24-48D7-B750-4A30CB410075}" srcOrd="0" destOrd="0" presId="urn:microsoft.com/office/officeart/2008/layout/HexagonCluster"/>
    <dgm:cxn modelId="{82B4C906-8624-4A3F-ABCA-52D70FA6D156}" type="presParOf" srcId="{27098DE8-5D2C-48E4-8A5D-080AA0027BFD}" destId="{A05A141F-3970-4229-8F52-889C4DEE62FB}" srcOrd="21" destOrd="0" presId="urn:microsoft.com/office/officeart/2008/layout/HexagonCluster"/>
    <dgm:cxn modelId="{C66CAC1B-7260-464E-8244-EAEDD74F3368}" type="presParOf" srcId="{A05A141F-3970-4229-8F52-889C4DEE62FB}" destId="{E2C13751-59B8-472D-871C-1C09B59C131E}" srcOrd="0" destOrd="0" presId="urn:microsoft.com/office/officeart/2008/layout/HexagonCluster"/>
    <dgm:cxn modelId="{9A979711-2AA8-4668-95F2-374CC946C553}" type="presParOf" srcId="{27098DE8-5D2C-48E4-8A5D-080AA0027BFD}" destId="{D4E7CB60-D23C-4640-A49A-C6AED0A5212B}" srcOrd="22" destOrd="0" presId="urn:microsoft.com/office/officeart/2008/layout/HexagonCluster"/>
    <dgm:cxn modelId="{E1BC29A8-4473-4700-A783-6934E7E8647E}" type="presParOf" srcId="{D4E7CB60-D23C-4640-A49A-C6AED0A5212B}" destId="{C99746F5-8647-49F1-A53B-A67F0D6236A7}" srcOrd="0" destOrd="0" presId="urn:microsoft.com/office/officeart/2008/layout/HexagonCluster"/>
    <dgm:cxn modelId="{B9F27FF5-488C-4DE5-AA78-30072645FE4D}" type="presParOf" srcId="{27098DE8-5D2C-48E4-8A5D-080AA0027BFD}" destId="{5DC28CEC-EF6D-4504-93E6-DC63CC2FEDDA}" srcOrd="23" destOrd="0" presId="urn:microsoft.com/office/officeart/2008/layout/HexagonCluster"/>
    <dgm:cxn modelId="{E0F621C8-276F-484F-A8F8-DC848F58C6E8}" type="presParOf" srcId="{5DC28CEC-EF6D-4504-93E6-DC63CC2FEDDA}" destId="{D221010D-B603-48D2-BD95-99292D8BE0CB}" srcOrd="0" destOrd="0" presId="urn:microsoft.com/office/officeart/2008/layout/HexagonCluster"/>
    <dgm:cxn modelId="{D4043F70-835C-4117-8ABF-8EE020382474}" type="presParOf" srcId="{27098DE8-5D2C-48E4-8A5D-080AA0027BFD}" destId="{A6C1F0B7-5BE6-4AC3-BA7A-45367B382766}" srcOrd="24" destOrd="0" presId="urn:microsoft.com/office/officeart/2008/layout/HexagonCluster"/>
    <dgm:cxn modelId="{B4BA47C9-D7E2-4B03-AF57-921BAA5836D4}" type="presParOf" srcId="{A6C1F0B7-5BE6-4AC3-BA7A-45367B382766}" destId="{5A61ECBC-054E-4E7B-A961-428E01311518}" srcOrd="0" destOrd="0" presId="urn:microsoft.com/office/officeart/2008/layout/HexagonCluster"/>
    <dgm:cxn modelId="{2F9548C7-EBD0-431B-AFB3-3232ADD20329}" type="presParOf" srcId="{27098DE8-5D2C-48E4-8A5D-080AA0027BFD}" destId="{FD7B4D46-BC8E-4E6F-8454-AD98712847A6}" srcOrd="25" destOrd="0" presId="urn:microsoft.com/office/officeart/2008/layout/HexagonCluster"/>
    <dgm:cxn modelId="{18C56903-4DEF-4FE6-9AD2-4C1496F09966}" type="presParOf" srcId="{FD7B4D46-BC8E-4E6F-8454-AD98712847A6}" destId="{2D15216D-31A4-49CE-B85F-EF61B78CAE11}" srcOrd="0" destOrd="0" presId="urn:microsoft.com/office/officeart/2008/layout/HexagonCluster"/>
    <dgm:cxn modelId="{E7F90B76-C772-4D04-993A-42FC64499AA9}" type="presParOf" srcId="{27098DE8-5D2C-48E4-8A5D-080AA0027BFD}" destId="{EDE0A2A0-5E4F-44E2-8CAA-9301F35AF8EB}" srcOrd="26" destOrd="0" presId="urn:microsoft.com/office/officeart/2008/layout/HexagonCluster"/>
    <dgm:cxn modelId="{131498B3-C24B-4CAC-9945-F8EB41E06237}" type="presParOf" srcId="{EDE0A2A0-5E4F-44E2-8CAA-9301F35AF8EB}" destId="{59CA0E65-0458-4BAB-9E77-ABA2F758DA7A}" srcOrd="0" destOrd="0" presId="urn:microsoft.com/office/officeart/2008/layout/HexagonCluster"/>
    <dgm:cxn modelId="{89C45D3F-3B2E-4850-97CA-58CA0A1BF147}" type="presParOf" srcId="{27098DE8-5D2C-48E4-8A5D-080AA0027BFD}" destId="{79AEE299-1554-4BA7-91BE-A05E40FDEE5E}" srcOrd="27" destOrd="0" presId="urn:microsoft.com/office/officeart/2008/layout/HexagonCluster"/>
    <dgm:cxn modelId="{DBE1FAA5-7E15-462A-AD62-2598FCF0E327}" type="presParOf" srcId="{79AEE299-1554-4BA7-91BE-A05E40FDEE5E}" destId="{E9B3933F-59D4-40A5-A1FF-C4951B5F36BF}" srcOrd="0" destOrd="0" presId="urn:microsoft.com/office/officeart/2008/layout/HexagonCluster"/>
    <dgm:cxn modelId="{04D21FC7-F4C7-4DAC-BB21-AEDA298A1DF7}" type="presParOf" srcId="{27098DE8-5D2C-48E4-8A5D-080AA0027BFD}" destId="{E98F9FDF-1B76-45FC-BAD1-427C2D25F485}" srcOrd="28" destOrd="0" presId="urn:microsoft.com/office/officeart/2008/layout/HexagonCluster"/>
    <dgm:cxn modelId="{F993CD1C-316A-4C8F-A832-972B611A74ED}" type="presParOf" srcId="{E98F9FDF-1B76-45FC-BAD1-427C2D25F485}" destId="{CD3F0079-857B-4E03-B98B-A3ACD535FC7E}" srcOrd="0" destOrd="0" presId="urn:microsoft.com/office/officeart/2008/layout/HexagonCluster"/>
    <dgm:cxn modelId="{A9D6CE15-7E5E-4C4B-A319-02F8ACBA5986}" type="presParOf" srcId="{27098DE8-5D2C-48E4-8A5D-080AA0027BFD}" destId="{4F92D52D-CD02-4085-B33F-C184D902B3B4}" srcOrd="29" destOrd="0" presId="urn:microsoft.com/office/officeart/2008/layout/HexagonCluster"/>
    <dgm:cxn modelId="{2DA4E8EC-7BA0-4854-9CC5-7DCB5FDA5537}" type="presParOf" srcId="{4F92D52D-CD02-4085-B33F-C184D902B3B4}" destId="{53CECB1A-D9BD-4F13-BC3E-6BB5BF72C1BF}" srcOrd="0" destOrd="0" presId="urn:microsoft.com/office/officeart/2008/layout/HexagonCluster"/>
    <dgm:cxn modelId="{A25C433E-4F84-4FE5-B8DC-7BD1C69B43F8}" type="presParOf" srcId="{27098DE8-5D2C-48E4-8A5D-080AA0027BFD}" destId="{9C69C554-C029-4594-8E49-D264D1D19E3B}" srcOrd="30" destOrd="0" presId="urn:microsoft.com/office/officeart/2008/layout/HexagonCluster"/>
    <dgm:cxn modelId="{AD1A85BB-2330-4183-A067-19BB443E67AC}" type="presParOf" srcId="{9C69C554-C029-4594-8E49-D264D1D19E3B}" destId="{2D61BBAA-ABA8-4DE1-812A-937A9CA72B65}" srcOrd="0" destOrd="0" presId="urn:microsoft.com/office/officeart/2008/layout/HexagonCluster"/>
    <dgm:cxn modelId="{C96A2E26-A130-4E22-8F82-CEFB6C2E7F52}" type="presParOf" srcId="{27098DE8-5D2C-48E4-8A5D-080AA0027BFD}" destId="{4A8CA03A-4FC5-484B-A981-1E89FF12721F}" srcOrd="31" destOrd="0" presId="urn:microsoft.com/office/officeart/2008/layout/HexagonCluster"/>
    <dgm:cxn modelId="{9704D97B-2D15-4EB2-8A64-B2871A7F46DD}" type="presParOf" srcId="{4A8CA03A-4FC5-484B-A981-1E89FF12721F}" destId="{060FB82C-6A93-484C-9FA7-1BC428FC7647}" srcOrd="0" destOrd="0" presId="urn:microsoft.com/office/officeart/2008/layout/HexagonCluster"/>
    <dgm:cxn modelId="{767263AD-00E5-4982-8E22-3C859FFD18A4}" type="presParOf" srcId="{27098DE8-5D2C-48E4-8A5D-080AA0027BFD}" destId="{624CF14A-DD04-4C02-B32D-B956FF66545E}" srcOrd="32" destOrd="0" presId="urn:microsoft.com/office/officeart/2008/layout/HexagonCluster"/>
    <dgm:cxn modelId="{559DC87D-0AAA-4570-85FC-EB62986A2954}" type="presParOf" srcId="{624CF14A-DD04-4C02-B32D-B956FF66545E}" destId="{C314C5B2-00EF-4CED-975D-53DFCAA5A0C9}" srcOrd="0" destOrd="0" presId="urn:microsoft.com/office/officeart/2008/layout/HexagonCluster"/>
    <dgm:cxn modelId="{1B886EE2-4754-4731-88B0-878A1DD467F5}" type="presParOf" srcId="{27098DE8-5D2C-48E4-8A5D-080AA0027BFD}" destId="{D3E2AA0C-21B4-4049-94C1-6917FC8A4F50}" srcOrd="33" destOrd="0" presId="urn:microsoft.com/office/officeart/2008/layout/HexagonCluster"/>
    <dgm:cxn modelId="{FC5206C9-BA1C-46A9-870E-CFFD579B8D60}" type="presParOf" srcId="{D3E2AA0C-21B4-4049-94C1-6917FC8A4F50}" destId="{8A7B295C-A087-47CF-8E6F-D5FED6C34698}" srcOrd="0" destOrd="0" presId="urn:microsoft.com/office/officeart/2008/layout/HexagonCluster"/>
    <dgm:cxn modelId="{FFBE561D-1DBC-4429-B6E8-4F84F7C253D8}" type="presParOf" srcId="{27098DE8-5D2C-48E4-8A5D-080AA0027BFD}" destId="{5D1058E2-0CD8-491B-82EB-B3EA2ECD1503}" srcOrd="34" destOrd="0" presId="urn:microsoft.com/office/officeart/2008/layout/HexagonCluster"/>
    <dgm:cxn modelId="{FD20DAA8-11C0-454A-9C5D-6BB9DC89442B}" type="presParOf" srcId="{5D1058E2-0CD8-491B-82EB-B3EA2ECD1503}" destId="{55922C17-481A-4738-8724-469CD216E8EB}" srcOrd="0" destOrd="0" presId="urn:microsoft.com/office/officeart/2008/layout/HexagonCluster"/>
    <dgm:cxn modelId="{C44951BF-A7B2-4EF8-806D-2D4CA0AB966A}" type="presParOf" srcId="{27098DE8-5D2C-48E4-8A5D-080AA0027BFD}" destId="{26F87E0A-5F3D-427A-AEB8-5695B1E74A34}" srcOrd="35" destOrd="0" presId="urn:microsoft.com/office/officeart/2008/layout/HexagonCluster"/>
    <dgm:cxn modelId="{9D03AEAB-F040-4D81-8483-ADF4646FCDE6}" type="presParOf" srcId="{26F87E0A-5F3D-427A-AEB8-5695B1E74A34}" destId="{E893E3F3-A438-43F8-87B8-ED410251534C}" srcOrd="0" destOrd="0" presId="urn:microsoft.com/office/officeart/2008/layout/HexagonCluster"/>
    <dgm:cxn modelId="{063C0A63-CDD7-4283-9F29-D7F1A501FC7E}" type="presParOf" srcId="{27098DE8-5D2C-48E4-8A5D-080AA0027BFD}" destId="{7F1D6595-7231-48A6-AB56-003DB5E70ACF}" srcOrd="36" destOrd="0" presId="urn:microsoft.com/office/officeart/2008/layout/HexagonCluster"/>
    <dgm:cxn modelId="{E702C1DC-E7EC-4D1A-8C88-15A57D6DF39A}" type="presParOf" srcId="{7F1D6595-7231-48A6-AB56-003DB5E70ACF}" destId="{F675442A-D57C-40B6-A259-95A5FF53AF6C}" srcOrd="0" destOrd="0" presId="urn:microsoft.com/office/officeart/2008/layout/HexagonCluster"/>
    <dgm:cxn modelId="{DBDFA31B-97B4-472F-87DC-07849EE51004}" type="presParOf" srcId="{27098DE8-5D2C-48E4-8A5D-080AA0027BFD}" destId="{9005FF09-7AC8-400D-BBF4-D5FA79C6D63E}" srcOrd="37" destOrd="0" presId="urn:microsoft.com/office/officeart/2008/layout/HexagonCluster"/>
    <dgm:cxn modelId="{DBE50AE7-1F3D-4065-AD9A-49BCE86EF8EF}" type="presParOf" srcId="{9005FF09-7AC8-400D-BBF4-D5FA79C6D63E}" destId="{99FE1163-63CA-4728-8140-ECAD56D34DC8}" srcOrd="0" destOrd="0" presId="urn:microsoft.com/office/officeart/2008/layout/HexagonCluster"/>
    <dgm:cxn modelId="{872765DE-0891-45E0-B69D-00FDAC52371C}" type="presParOf" srcId="{27098DE8-5D2C-48E4-8A5D-080AA0027BFD}" destId="{5C636238-9AF5-4D10-9BB6-F2BF945BA981}" srcOrd="38" destOrd="0" presId="urn:microsoft.com/office/officeart/2008/layout/HexagonCluster"/>
    <dgm:cxn modelId="{2BDCBA3C-6099-4911-90F9-041641239C4C}" type="presParOf" srcId="{5C636238-9AF5-4D10-9BB6-F2BF945BA981}" destId="{D5E922EE-C1A0-412A-926B-E30C833A2435}" srcOrd="0" destOrd="0" presId="urn:microsoft.com/office/officeart/2008/layout/HexagonCluster"/>
    <dgm:cxn modelId="{ABD80E56-E90A-4C59-8DA1-9644D74E5AA0}" type="presParOf" srcId="{27098DE8-5D2C-48E4-8A5D-080AA0027BFD}" destId="{7D3CB187-2084-4EC1-9573-0B339A8F7117}" srcOrd="39" destOrd="0" presId="urn:microsoft.com/office/officeart/2008/layout/HexagonCluster"/>
    <dgm:cxn modelId="{10F5B8AF-1F20-494E-B848-40F3FC945C14}" type="presParOf" srcId="{7D3CB187-2084-4EC1-9573-0B339A8F7117}" destId="{7A9C5138-4EAF-43F5-BB26-168E8DA590DA}" srcOrd="0" destOrd="0" presId="urn:microsoft.com/office/officeart/2008/layout/HexagonCluster"/>
    <dgm:cxn modelId="{DE69216D-3C7C-4FF8-A574-5BF0393A529C}" type="presParOf" srcId="{27098DE8-5D2C-48E4-8A5D-080AA0027BFD}" destId="{04AC2D16-FE83-4ED5-8DC1-820AE1B633DF}" srcOrd="40" destOrd="0" presId="urn:microsoft.com/office/officeart/2008/layout/HexagonCluster"/>
    <dgm:cxn modelId="{01AD5E22-6C35-47F8-B029-39AD0780658E}" type="presParOf" srcId="{04AC2D16-FE83-4ED5-8DC1-820AE1B633DF}" destId="{3AA885A0-F925-4097-A343-4C1CD456120C}" srcOrd="0" destOrd="0" presId="urn:microsoft.com/office/officeart/2008/layout/HexagonCluster"/>
    <dgm:cxn modelId="{10E156A7-ADE1-4244-B996-5C55621CEC30}" type="presParOf" srcId="{27098DE8-5D2C-48E4-8A5D-080AA0027BFD}" destId="{12098DBB-D430-4A11-83D6-9348872DB71A}" srcOrd="41" destOrd="0" presId="urn:microsoft.com/office/officeart/2008/layout/HexagonCluster"/>
    <dgm:cxn modelId="{EB30CBB0-A8D0-4411-9B6F-8244D2184DEC}" type="presParOf" srcId="{12098DBB-D430-4A11-83D6-9348872DB71A}" destId="{050604E7-3A88-44BF-BC76-BCEC22E9A081}" srcOrd="0" destOrd="0" presId="urn:microsoft.com/office/officeart/2008/layout/HexagonCluster"/>
    <dgm:cxn modelId="{3B916C0F-554A-4471-9097-55F721084AA4}" type="presParOf" srcId="{27098DE8-5D2C-48E4-8A5D-080AA0027BFD}" destId="{C8AE0313-7053-483C-B608-D432C36BDE10}" srcOrd="42" destOrd="0" presId="urn:microsoft.com/office/officeart/2008/layout/HexagonCluster"/>
    <dgm:cxn modelId="{D2D6516F-1540-4E48-8A31-197E2330485F}" type="presParOf" srcId="{C8AE0313-7053-483C-B608-D432C36BDE10}" destId="{1525A563-0A80-4D3C-B5BC-B8FEB5BD2F40}" srcOrd="0" destOrd="0" presId="urn:microsoft.com/office/officeart/2008/layout/HexagonCluster"/>
    <dgm:cxn modelId="{2B960BAF-FABE-4A0C-82BB-8BE9EE5468E4}" type="presParOf" srcId="{27098DE8-5D2C-48E4-8A5D-080AA0027BFD}" destId="{B0477A92-0005-41C9-ADB0-BF131E93B4C4}" srcOrd="43" destOrd="0" presId="urn:microsoft.com/office/officeart/2008/layout/HexagonCluster"/>
    <dgm:cxn modelId="{2EF3223F-89B7-4683-842C-5DC2559C674F}" type="presParOf" srcId="{B0477A92-0005-41C9-ADB0-BF131E93B4C4}" destId="{A22633BD-6E89-4B83-A93A-9F446548BAF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6D605-47F9-43D7-BBA2-D521703814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D06BA4-5925-4D42-BEBA-7BF21AB5D865}">
      <dgm:prSet phldrT="[Text]"/>
      <dgm:spPr>
        <a:solidFill>
          <a:schemeClr val="accent1">
            <a:lumMod val="40000"/>
            <a:lumOff val="60000"/>
          </a:schemeClr>
        </a:solidFill>
        <a:ln>
          <a:solidFill>
            <a:schemeClr val="tx2">
              <a:lumMod val="20000"/>
              <a:lumOff val="80000"/>
            </a:schemeClr>
          </a:solidFill>
        </a:ln>
      </dgm:spPr>
      <dgm:t>
        <a:bodyPr/>
        <a:lstStyle/>
        <a:p>
          <a:r>
            <a:rPr lang="en-US" dirty="0" smtClean="0"/>
            <a:t>Detect</a:t>
          </a:r>
          <a:endParaRPr lang="en-US" dirty="0"/>
        </a:p>
      </dgm:t>
    </dgm:pt>
    <dgm:pt modelId="{F893AA8D-B77D-4739-B478-E4D31DDDD5A2}" type="parTrans" cxnId="{9CF81064-13BC-4B28-B7E9-4E24A4CC3093}">
      <dgm:prSet/>
      <dgm:spPr/>
      <dgm:t>
        <a:bodyPr/>
        <a:lstStyle/>
        <a:p>
          <a:endParaRPr lang="en-US"/>
        </a:p>
      </dgm:t>
    </dgm:pt>
    <dgm:pt modelId="{DC4A6AFE-D16A-49C9-AF32-1BFA7B4914BB}" type="sibTrans" cxnId="{9CF81064-13BC-4B28-B7E9-4E24A4CC3093}">
      <dgm:prSet/>
      <dgm:spPr/>
      <dgm:t>
        <a:bodyPr/>
        <a:lstStyle/>
        <a:p>
          <a:endParaRPr lang="en-US"/>
        </a:p>
      </dgm:t>
    </dgm:pt>
    <dgm:pt modelId="{B74E019E-1540-4980-B966-089A496CC9E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Antibody test – indicates exposure</a:t>
          </a:r>
          <a:endParaRPr lang="en-US" sz="1400" dirty="0"/>
        </a:p>
      </dgm:t>
    </dgm:pt>
    <dgm:pt modelId="{2A6C5150-6507-4669-A84B-214CDCC583FF}" type="parTrans" cxnId="{396881B4-E2EE-480D-8444-455CF148FABE}">
      <dgm:prSet/>
      <dgm:spPr/>
      <dgm:t>
        <a:bodyPr/>
        <a:lstStyle/>
        <a:p>
          <a:endParaRPr lang="en-US"/>
        </a:p>
      </dgm:t>
    </dgm:pt>
    <dgm:pt modelId="{63F0C76C-AA74-4E9E-A248-52CFD487721E}" type="sibTrans" cxnId="{396881B4-E2EE-480D-8444-455CF148FABE}">
      <dgm:prSet/>
      <dgm:spPr/>
      <dgm:t>
        <a:bodyPr/>
        <a:lstStyle/>
        <a:p>
          <a:endParaRPr lang="en-US"/>
        </a:p>
      </dgm:t>
    </dgm:pt>
    <dgm:pt modelId="{69790B49-71BF-41D6-8B10-9F60FC0B00BF}">
      <dgm:prSet phldrT="[Text]"/>
      <dgm:spPr>
        <a:solidFill>
          <a:schemeClr val="tx2">
            <a:lumMod val="40000"/>
            <a:lumOff val="60000"/>
          </a:schemeClr>
        </a:solidFill>
      </dgm:spPr>
      <dgm:t>
        <a:bodyPr/>
        <a:lstStyle/>
        <a:p>
          <a:r>
            <a:rPr lang="en-US" dirty="0" smtClean="0"/>
            <a:t>Evaluate</a:t>
          </a:r>
        </a:p>
      </dgm:t>
    </dgm:pt>
    <dgm:pt modelId="{38D7278A-3644-47E1-8F6B-0EA26AE39A0B}" type="parTrans" cxnId="{B9331A3F-A165-481E-BA46-7464BE05B2D2}">
      <dgm:prSet/>
      <dgm:spPr/>
      <dgm:t>
        <a:bodyPr/>
        <a:lstStyle/>
        <a:p>
          <a:endParaRPr lang="en-US"/>
        </a:p>
      </dgm:t>
    </dgm:pt>
    <dgm:pt modelId="{7E135CEF-F2A3-4DA1-9659-65F1807DA78C}" type="sibTrans" cxnId="{B9331A3F-A165-481E-BA46-7464BE05B2D2}">
      <dgm:prSet/>
      <dgm:spPr/>
      <dgm:t>
        <a:bodyPr/>
        <a:lstStyle/>
        <a:p>
          <a:endParaRPr lang="en-US"/>
        </a:p>
      </dgm:t>
    </dgm:pt>
    <dgm:pt modelId="{EE0F2E80-3A87-4AF2-A47C-A074CCD380E9}">
      <dgm:prSet phldrT="[Text]" custT="1"/>
      <dgm:spPr/>
      <dgm:t>
        <a:bodyPr/>
        <a:lstStyle/>
        <a:p>
          <a:r>
            <a:rPr lang="en-US" sz="1400" dirty="0" smtClean="0"/>
            <a:t>Liver function tests – monitored over time to determine effects </a:t>
          </a:r>
          <a:endParaRPr lang="en-US" sz="1400" dirty="0"/>
        </a:p>
      </dgm:t>
    </dgm:pt>
    <dgm:pt modelId="{0E0C066C-7FF5-4AEF-90F2-E74F21CA5724}" type="parTrans" cxnId="{102C8537-48A2-4494-BED6-460216FB65F3}">
      <dgm:prSet/>
      <dgm:spPr/>
      <dgm:t>
        <a:bodyPr/>
        <a:lstStyle/>
        <a:p>
          <a:endParaRPr lang="en-US"/>
        </a:p>
      </dgm:t>
    </dgm:pt>
    <dgm:pt modelId="{05816C0C-DB0F-4E43-A8A7-0BED98A24162}" type="sibTrans" cxnId="{102C8537-48A2-4494-BED6-460216FB65F3}">
      <dgm:prSet/>
      <dgm:spPr/>
      <dgm:t>
        <a:bodyPr/>
        <a:lstStyle/>
        <a:p>
          <a:endParaRPr lang="en-US"/>
        </a:p>
      </dgm:t>
    </dgm:pt>
    <dgm:pt modelId="{824A086E-1FB7-4917-8C7B-633F37207EB2}">
      <dgm:prSet phldrT="[Text]"/>
      <dgm:spPr/>
      <dgm:t>
        <a:bodyPr/>
        <a:lstStyle/>
        <a:p>
          <a:r>
            <a:rPr lang="en-US" dirty="0" smtClean="0"/>
            <a:t>Decide</a:t>
          </a:r>
          <a:endParaRPr lang="en-US" dirty="0"/>
        </a:p>
      </dgm:t>
    </dgm:pt>
    <dgm:pt modelId="{895DE950-FE5A-49F4-A825-02073FD1F434}" type="parTrans" cxnId="{1C7DC860-4052-4B8C-988F-290037CDF853}">
      <dgm:prSet/>
      <dgm:spPr/>
      <dgm:t>
        <a:bodyPr/>
        <a:lstStyle/>
        <a:p>
          <a:endParaRPr lang="en-US"/>
        </a:p>
      </dgm:t>
    </dgm:pt>
    <dgm:pt modelId="{9C1584AE-2638-4E0C-8D64-08DCAA7CEF38}" type="sibTrans" cxnId="{1C7DC860-4052-4B8C-988F-290037CDF853}">
      <dgm:prSet/>
      <dgm:spPr/>
      <dgm:t>
        <a:bodyPr/>
        <a:lstStyle/>
        <a:p>
          <a:endParaRPr lang="en-US"/>
        </a:p>
      </dgm:t>
    </dgm:pt>
    <dgm:pt modelId="{725ADDD7-BC10-4751-B4FB-63E4A3B077E8}">
      <dgm:prSet phldrT="[Text]" custT="1"/>
      <dgm:spPr/>
      <dgm:t>
        <a:bodyPr/>
        <a:lstStyle/>
        <a:p>
          <a:r>
            <a:rPr lang="en-US" sz="1400" dirty="0" smtClean="0"/>
            <a:t>Monitor liver functions</a:t>
          </a:r>
          <a:endParaRPr lang="en-US" sz="1400" dirty="0"/>
        </a:p>
      </dgm:t>
    </dgm:pt>
    <dgm:pt modelId="{0593FE57-A642-4731-8E8D-BF1BED7C5A0A}" type="parTrans" cxnId="{8E0E1957-3ABB-404B-8158-B1B624548069}">
      <dgm:prSet/>
      <dgm:spPr/>
      <dgm:t>
        <a:bodyPr/>
        <a:lstStyle/>
        <a:p>
          <a:endParaRPr lang="en-US"/>
        </a:p>
      </dgm:t>
    </dgm:pt>
    <dgm:pt modelId="{FA52C31B-84C2-4088-80F5-90F6052ED002}" type="sibTrans" cxnId="{8E0E1957-3ABB-404B-8158-B1B624548069}">
      <dgm:prSet/>
      <dgm:spPr/>
      <dgm:t>
        <a:bodyPr/>
        <a:lstStyle/>
        <a:p>
          <a:endParaRPr lang="en-US"/>
        </a:p>
      </dgm:t>
    </dgm:pt>
    <dgm:pt modelId="{3D660A10-176F-429F-8174-42D415D7CEA1}">
      <dgm:prSet phldrT="[Text]" custT="1"/>
      <dgm:spPr/>
      <dgm:t>
        <a:bodyPr/>
        <a:lstStyle/>
        <a:p>
          <a:r>
            <a:rPr lang="en-US" sz="1400" dirty="0" smtClean="0"/>
            <a:t>Liver biopsy – clearest indicator of levels of inflammation and scarring</a:t>
          </a:r>
          <a:endParaRPr lang="en-US" sz="1400" dirty="0"/>
        </a:p>
      </dgm:t>
    </dgm:pt>
    <dgm:pt modelId="{DA512DFD-0B73-4D49-8297-BD1147FBB411}" type="parTrans" cxnId="{7B52B121-A3A5-4963-8569-6E70F71E3415}">
      <dgm:prSet/>
      <dgm:spPr/>
      <dgm:t>
        <a:bodyPr/>
        <a:lstStyle/>
        <a:p>
          <a:endParaRPr lang="en-US"/>
        </a:p>
      </dgm:t>
    </dgm:pt>
    <dgm:pt modelId="{ADAD2B23-CF77-4261-AA1D-DC0BEEAAB2D1}" type="sibTrans" cxnId="{7B52B121-A3A5-4963-8569-6E70F71E3415}">
      <dgm:prSet/>
      <dgm:spPr/>
      <dgm:t>
        <a:bodyPr/>
        <a:lstStyle/>
        <a:p>
          <a:endParaRPr lang="en-US"/>
        </a:p>
      </dgm:t>
    </dgm:pt>
    <dgm:pt modelId="{B0A20E22-25CF-4BAB-8977-3C46E648DAD6}">
      <dgm:prSet phldrT="[Text]" custT="1"/>
      <dgm:spPr/>
      <dgm:t>
        <a:bodyPr/>
        <a:lstStyle/>
        <a:p>
          <a:r>
            <a:rPr lang="en-US" sz="1400" dirty="0" smtClean="0"/>
            <a:t>Become informed about treatment options</a:t>
          </a:r>
          <a:endParaRPr lang="en-US" sz="1400" dirty="0"/>
        </a:p>
      </dgm:t>
    </dgm:pt>
    <dgm:pt modelId="{FA49D2F3-7B5E-4D7F-BCEA-CDC3F6781C60}" type="parTrans" cxnId="{0472D91A-721F-46E0-80EB-77549969B8BF}">
      <dgm:prSet/>
      <dgm:spPr/>
      <dgm:t>
        <a:bodyPr/>
        <a:lstStyle/>
        <a:p>
          <a:endParaRPr lang="en-US"/>
        </a:p>
      </dgm:t>
    </dgm:pt>
    <dgm:pt modelId="{B37B1BDF-A60D-46FD-85C2-827159162893}" type="sibTrans" cxnId="{0472D91A-721F-46E0-80EB-77549969B8BF}">
      <dgm:prSet/>
      <dgm:spPr/>
      <dgm:t>
        <a:bodyPr/>
        <a:lstStyle/>
        <a:p>
          <a:endParaRPr lang="en-US"/>
        </a:p>
      </dgm:t>
    </dgm:pt>
    <dgm:pt modelId="{CA471771-FF2D-4449-ABAD-9DA2227EE3F7}">
      <dgm:prSet phldrT="[Text]" custT="1"/>
      <dgm:spPr/>
      <dgm:t>
        <a:bodyPr/>
        <a:lstStyle/>
        <a:p>
          <a:r>
            <a:rPr lang="en-US" sz="1400" dirty="0" smtClean="0"/>
            <a:t>Confirm you are a candidate </a:t>
          </a:r>
          <a:endParaRPr lang="en-US" sz="1400" dirty="0"/>
        </a:p>
      </dgm:t>
    </dgm:pt>
    <dgm:pt modelId="{35465AA4-9C49-4063-A26E-14D601C8A665}" type="parTrans" cxnId="{ECDA5B1D-B54F-4277-AF4E-2234D9D659B7}">
      <dgm:prSet/>
      <dgm:spPr/>
      <dgm:t>
        <a:bodyPr/>
        <a:lstStyle/>
        <a:p>
          <a:endParaRPr lang="en-US"/>
        </a:p>
      </dgm:t>
    </dgm:pt>
    <dgm:pt modelId="{7EA0A189-BF2A-4A8B-B44C-F09A7FF59AFA}" type="sibTrans" cxnId="{ECDA5B1D-B54F-4277-AF4E-2234D9D659B7}">
      <dgm:prSet/>
      <dgm:spPr/>
      <dgm:t>
        <a:bodyPr/>
        <a:lstStyle/>
        <a:p>
          <a:endParaRPr lang="en-US"/>
        </a:p>
      </dgm:t>
    </dgm:pt>
    <dgm:pt modelId="{0F913148-0B5F-4361-8B3E-956F774CF641}">
      <dgm:prSet phldrT="[Text]" custT="1"/>
      <dgm:spPr/>
      <dgm:t>
        <a:bodyPr/>
        <a:lstStyle/>
        <a:p>
          <a:r>
            <a:rPr lang="en-US" sz="1400" dirty="0" smtClean="0"/>
            <a:t>Genotype -  predicts response medications and duration of treatment </a:t>
          </a:r>
          <a:endParaRPr lang="en-US" sz="1400" dirty="0"/>
        </a:p>
      </dgm:t>
    </dgm:pt>
    <dgm:pt modelId="{D8EEEB86-CAAD-4C8E-80EF-48B915632345}" type="parTrans" cxnId="{F669A8BC-B4EA-4AF3-9084-35AC1DD6E1FE}">
      <dgm:prSet/>
      <dgm:spPr/>
      <dgm:t>
        <a:bodyPr/>
        <a:lstStyle/>
        <a:p>
          <a:endParaRPr lang="en-US"/>
        </a:p>
      </dgm:t>
    </dgm:pt>
    <dgm:pt modelId="{9CC06A9B-20C0-481B-B498-0A359BF6C83F}" type="sibTrans" cxnId="{F669A8BC-B4EA-4AF3-9084-35AC1DD6E1FE}">
      <dgm:prSet/>
      <dgm:spPr/>
      <dgm:t>
        <a:bodyPr/>
        <a:lstStyle/>
        <a:p>
          <a:endParaRPr lang="en-US"/>
        </a:p>
      </dgm:t>
    </dgm:pt>
    <dgm:pt modelId="{C22C67EC-D84C-4242-B8F0-F29F7EB3A45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RNA test confirms infection and subtype ( 7 known; 3 common in U.S.)</a:t>
          </a:r>
          <a:endParaRPr lang="en-US" sz="1400" dirty="0"/>
        </a:p>
      </dgm:t>
    </dgm:pt>
    <dgm:pt modelId="{30C4A41E-E0F7-4D32-AFEE-72E972B2BDA8}" type="parTrans" cxnId="{3739CB1F-0451-490D-945D-CA65B9C3BEDC}">
      <dgm:prSet/>
      <dgm:spPr/>
      <dgm:t>
        <a:bodyPr/>
        <a:lstStyle/>
        <a:p>
          <a:endParaRPr lang="en-US"/>
        </a:p>
      </dgm:t>
    </dgm:pt>
    <dgm:pt modelId="{AF3AF2BB-089A-4B3E-A9DE-5965034FCC3D}" type="sibTrans" cxnId="{3739CB1F-0451-490D-945D-CA65B9C3BEDC}">
      <dgm:prSet/>
      <dgm:spPr/>
      <dgm:t>
        <a:bodyPr/>
        <a:lstStyle/>
        <a:p>
          <a:endParaRPr lang="en-US"/>
        </a:p>
      </dgm:t>
    </dgm:pt>
    <dgm:pt modelId="{EA7752C8-A0CC-4F15-A344-C98C817B4E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Viral load – measures amount of virus in the blood</a:t>
          </a:r>
          <a:endParaRPr lang="en-US" sz="1400" dirty="0"/>
        </a:p>
      </dgm:t>
    </dgm:pt>
    <dgm:pt modelId="{3EDAE705-52A6-4337-8A18-C9E65A6CE20A}" type="parTrans" cxnId="{69E16B6C-4D4D-4DD3-93F4-CDCF7CF7E220}">
      <dgm:prSet/>
      <dgm:spPr/>
      <dgm:t>
        <a:bodyPr/>
        <a:lstStyle/>
        <a:p>
          <a:endParaRPr lang="en-US"/>
        </a:p>
      </dgm:t>
    </dgm:pt>
    <dgm:pt modelId="{57B80EF3-7596-49E0-871F-73549DAC568A}" type="sibTrans" cxnId="{69E16B6C-4D4D-4DD3-93F4-CDCF7CF7E220}">
      <dgm:prSet/>
      <dgm:spPr/>
      <dgm:t>
        <a:bodyPr/>
        <a:lstStyle/>
        <a:p>
          <a:endParaRPr lang="en-US"/>
        </a:p>
      </dgm:t>
    </dgm:pt>
    <dgm:pt modelId="{5FAEA9AA-A1F3-4570-9621-C734D6278B9F}" type="pres">
      <dgm:prSet presAssocID="{59F6D605-47F9-43D7-BBA2-D521703814C3}" presName="Name0" presStyleCnt="0">
        <dgm:presLayoutVars>
          <dgm:dir/>
          <dgm:animLvl val="lvl"/>
          <dgm:resizeHandles val="exact"/>
        </dgm:presLayoutVars>
      </dgm:prSet>
      <dgm:spPr/>
      <dgm:t>
        <a:bodyPr/>
        <a:lstStyle/>
        <a:p>
          <a:endParaRPr lang="en-US"/>
        </a:p>
      </dgm:t>
    </dgm:pt>
    <dgm:pt modelId="{7361C1AF-CE05-4DE0-A831-B37EA1F4A788}" type="pres">
      <dgm:prSet presAssocID="{56D06BA4-5925-4D42-BEBA-7BF21AB5D865}" presName="linNode" presStyleCnt="0"/>
      <dgm:spPr/>
    </dgm:pt>
    <dgm:pt modelId="{6F71EEBD-9D07-4DD6-BBB8-FEC3667755BC}" type="pres">
      <dgm:prSet presAssocID="{56D06BA4-5925-4D42-BEBA-7BF21AB5D865}" presName="parentText" presStyleLbl="node1" presStyleIdx="0" presStyleCnt="3" custScaleX="58002">
        <dgm:presLayoutVars>
          <dgm:chMax val="1"/>
          <dgm:bulletEnabled val="1"/>
        </dgm:presLayoutVars>
      </dgm:prSet>
      <dgm:spPr/>
      <dgm:t>
        <a:bodyPr/>
        <a:lstStyle/>
        <a:p>
          <a:endParaRPr lang="en-US"/>
        </a:p>
      </dgm:t>
    </dgm:pt>
    <dgm:pt modelId="{43217DFD-8BEF-4DD3-970D-B0EABE459EA7}" type="pres">
      <dgm:prSet presAssocID="{56D06BA4-5925-4D42-BEBA-7BF21AB5D865}" presName="descendantText" presStyleLbl="alignAccFollowNode1" presStyleIdx="0" presStyleCnt="3" custScaleX="115023">
        <dgm:presLayoutVars>
          <dgm:bulletEnabled val="1"/>
        </dgm:presLayoutVars>
      </dgm:prSet>
      <dgm:spPr/>
      <dgm:t>
        <a:bodyPr/>
        <a:lstStyle/>
        <a:p>
          <a:endParaRPr lang="en-US"/>
        </a:p>
      </dgm:t>
    </dgm:pt>
    <dgm:pt modelId="{ABA67442-3330-4A22-A534-73309CAF8783}" type="pres">
      <dgm:prSet presAssocID="{DC4A6AFE-D16A-49C9-AF32-1BFA7B4914BB}" presName="sp" presStyleCnt="0"/>
      <dgm:spPr/>
    </dgm:pt>
    <dgm:pt modelId="{ECB2A32F-D7CC-41F1-85ED-BE4E209FEFD4}" type="pres">
      <dgm:prSet presAssocID="{69790B49-71BF-41D6-8B10-9F60FC0B00BF}" presName="linNode" presStyleCnt="0"/>
      <dgm:spPr/>
    </dgm:pt>
    <dgm:pt modelId="{412816E5-48BE-4644-B740-AA22C4521376}" type="pres">
      <dgm:prSet presAssocID="{69790B49-71BF-41D6-8B10-9F60FC0B00BF}" presName="parentText" presStyleLbl="node1" presStyleIdx="1" presStyleCnt="3" custScaleX="58002">
        <dgm:presLayoutVars>
          <dgm:chMax val="1"/>
          <dgm:bulletEnabled val="1"/>
        </dgm:presLayoutVars>
      </dgm:prSet>
      <dgm:spPr/>
      <dgm:t>
        <a:bodyPr/>
        <a:lstStyle/>
        <a:p>
          <a:endParaRPr lang="en-US"/>
        </a:p>
      </dgm:t>
    </dgm:pt>
    <dgm:pt modelId="{96378C4E-96D8-42BF-9EF0-C184F5CBFE16}" type="pres">
      <dgm:prSet presAssocID="{69790B49-71BF-41D6-8B10-9F60FC0B00BF}" presName="descendantText" presStyleLbl="alignAccFollowNode1" presStyleIdx="1" presStyleCnt="3" custScaleX="115023">
        <dgm:presLayoutVars>
          <dgm:bulletEnabled val="1"/>
        </dgm:presLayoutVars>
      </dgm:prSet>
      <dgm:spPr/>
      <dgm:t>
        <a:bodyPr/>
        <a:lstStyle/>
        <a:p>
          <a:endParaRPr lang="en-US"/>
        </a:p>
      </dgm:t>
    </dgm:pt>
    <dgm:pt modelId="{08BB35AE-201B-4ADF-8AAC-6B71CC7D375D}" type="pres">
      <dgm:prSet presAssocID="{7E135CEF-F2A3-4DA1-9659-65F1807DA78C}" presName="sp" presStyleCnt="0"/>
      <dgm:spPr/>
    </dgm:pt>
    <dgm:pt modelId="{603DD1E6-B432-42DB-8E3E-C14E56D1BA22}" type="pres">
      <dgm:prSet presAssocID="{824A086E-1FB7-4917-8C7B-633F37207EB2}" presName="linNode" presStyleCnt="0"/>
      <dgm:spPr/>
    </dgm:pt>
    <dgm:pt modelId="{97FF4417-F99B-4B7D-A63B-9B1F240DCEDB}" type="pres">
      <dgm:prSet presAssocID="{824A086E-1FB7-4917-8C7B-633F37207EB2}" presName="parentText" presStyleLbl="node1" presStyleIdx="2" presStyleCnt="3" custScaleX="58002">
        <dgm:presLayoutVars>
          <dgm:chMax val="1"/>
          <dgm:bulletEnabled val="1"/>
        </dgm:presLayoutVars>
      </dgm:prSet>
      <dgm:spPr/>
      <dgm:t>
        <a:bodyPr/>
        <a:lstStyle/>
        <a:p>
          <a:endParaRPr lang="en-US"/>
        </a:p>
      </dgm:t>
    </dgm:pt>
    <dgm:pt modelId="{67857146-5E04-4E3E-84A4-2311F01206AE}" type="pres">
      <dgm:prSet presAssocID="{824A086E-1FB7-4917-8C7B-633F37207EB2}" presName="descendantText" presStyleLbl="alignAccFollowNode1" presStyleIdx="2" presStyleCnt="3" custScaleX="115023">
        <dgm:presLayoutVars>
          <dgm:bulletEnabled val="1"/>
        </dgm:presLayoutVars>
      </dgm:prSet>
      <dgm:spPr/>
      <dgm:t>
        <a:bodyPr/>
        <a:lstStyle/>
        <a:p>
          <a:endParaRPr lang="en-US"/>
        </a:p>
      </dgm:t>
    </dgm:pt>
  </dgm:ptLst>
  <dgm:cxnLst>
    <dgm:cxn modelId="{DB110CF6-8A31-4F12-BD50-F535917AE009}" type="presOf" srcId="{725ADDD7-BC10-4751-B4FB-63E4A3B077E8}" destId="{67857146-5E04-4E3E-84A4-2311F01206AE}" srcOrd="0" destOrd="0" presId="urn:microsoft.com/office/officeart/2005/8/layout/vList5"/>
    <dgm:cxn modelId="{F6F1026E-EE5F-4952-9662-D66409722B20}" type="presOf" srcId="{824A086E-1FB7-4917-8C7B-633F37207EB2}" destId="{97FF4417-F99B-4B7D-A63B-9B1F240DCEDB}" srcOrd="0" destOrd="0" presId="urn:microsoft.com/office/officeart/2005/8/layout/vList5"/>
    <dgm:cxn modelId="{EC4E1D5B-59EF-44D8-A31C-08B242E74D9E}" type="presOf" srcId="{0F913148-0B5F-4361-8B3E-956F774CF641}" destId="{96378C4E-96D8-42BF-9EF0-C184F5CBFE16}" srcOrd="0" destOrd="1" presId="urn:microsoft.com/office/officeart/2005/8/layout/vList5"/>
    <dgm:cxn modelId="{093397DE-DFDD-4C3F-BB3C-865E28242BA6}" type="presOf" srcId="{3D660A10-176F-429F-8174-42D415D7CEA1}" destId="{96378C4E-96D8-42BF-9EF0-C184F5CBFE16}" srcOrd="0" destOrd="2" presId="urn:microsoft.com/office/officeart/2005/8/layout/vList5"/>
    <dgm:cxn modelId="{102C8537-48A2-4494-BED6-460216FB65F3}" srcId="{69790B49-71BF-41D6-8B10-9F60FC0B00BF}" destId="{EE0F2E80-3A87-4AF2-A47C-A074CCD380E9}" srcOrd="0" destOrd="0" parTransId="{0E0C066C-7FF5-4AEF-90F2-E74F21CA5724}" sibTransId="{05816C0C-DB0F-4E43-A8A7-0BED98A24162}"/>
    <dgm:cxn modelId="{7DAE7678-1ADB-46EC-8523-9E499E4D0CDE}" type="presOf" srcId="{59F6D605-47F9-43D7-BBA2-D521703814C3}" destId="{5FAEA9AA-A1F3-4570-9621-C734D6278B9F}" srcOrd="0" destOrd="0" presId="urn:microsoft.com/office/officeart/2005/8/layout/vList5"/>
    <dgm:cxn modelId="{396881B4-E2EE-480D-8444-455CF148FABE}" srcId="{56D06BA4-5925-4D42-BEBA-7BF21AB5D865}" destId="{B74E019E-1540-4980-B966-089A496CC9EB}" srcOrd="0" destOrd="0" parTransId="{2A6C5150-6507-4669-A84B-214CDCC583FF}" sibTransId="{63F0C76C-AA74-4E9E-A248-52CFD487721E}"/>
    <dgm:cxn modelId="{7B52B121-A3A5-4963-8569-6E70F71E3415}" srcId="{69790B49-71BF-41D6-8B10-9F60FC0B00BF}" destId="{3D660A10-176F-429F-8174-42D415D7CEA1}" srcOrd="2" destOrd="0" parTransId="{DA512DFD-0B73-4D49-8297-BD1147FBB411}" sibTransId="{ADAD2B23-CF77-4261-AA1D-DC0BEEAAB2D1}"/>
    <dgm:cxn modelId="{8265E098-F263-4907-A35C-2872F1D17424}" type="presOf" srcId="{CA471771-FF2D-4449-ABAD-9DA2227EE3F7}" destId="{67857146-5E04-4E3E-84A4-2311F01206AE}" srcOrd="0" destOrd="2" presId="urn:microsoft.com/office/officeart/2005/8/layout/vList5"/>
    <dgm:cxn modelId="{3739CB1F-0451-490D-945D-CA65B9C3BEDC}" srcId="{56D06BA4-5925-4D42-BEBA-7BF21AB5D865}" destId="{C22C67EC-D84C-4242-B8F0-F29F7EB3A459}" srcOrd="1" destOrd="0" parTransId="{30C4A41E-E0F7-4D32-AFEE-72E972B2BDA8}" sibTransId="{AF3AF2BB-089A-4B3E-A9DE-5965034FCC3D}"/>
    <dgm:cxn modelId="{1C7DC860-4052-4B8C-988F-290037CDF853}" srcId="{59F6D605-47F9-43D7-BBA2-D521703814C3}" destId="{824A086E-1FB7-4917-8C7B-633F37207EB2}" srcOrd="2" destOrd="0" parTransId="{895DE950-FE5A-49F4-A825-02073FD1F434}" sibTransId="{9C1584AE-2638-4E0C-8D64-08DCAA7CEF38}"/>
    <dgm:cxn modelId="{0472D91A-721F-46E0-80EB-77549969B8BF}" srcId="{824A086E-1FB7-4917-8C7B-633F37207EB2}" destId="{B0A20E22-25CF-4BAB-8977-3C46E648DAD6}" srcOrd="1" destOrd="0" parTransId="{FA49D2F3-7B5E-4D7F-BCEA-CDC3F6781C60}" sibTransId="{B37B1BDF-A60D-46FD-85C2-827159162893}"/>
    <dgm:cxn modelId="{95BE212A-97A1-4814-8028-EE94D19FA903}" type="presOf" srcId="{EA7752C8-A0CC-4F15-A344-C98C817B4EE8}" destId="{43217DFD-8BEF-4DD3-970D-B0EABE459EA7}" srcOrd="0" destOrd="2" presId="urn:microsoft.com/office/officeart/2005/8/layout/vList5"/>
    <dgm:cxn modelId="{F669A8BC-B4EA-4AF3-9084-35AC1DD6E1FE}" srcId="{69790B49-71BF-41D6-8B10-9F60FC0B00BF}" destId="{0F913148-0B5F-4361-8B3E-956F774CF641}" srcOrd="1" destOrd="0" parTransId="{D8EEEB86-CAAD-4C8E-80EF-48B915632345}" sibTransId="{9CC06A9B-20C0-481B-B498-0A359BF6C83F}"/>
    <dgm:cxn modelId="{B9331A3F-A165-481E-BA46-7464BE05B2D2}" srcId="{59F6D605-47F9-43D7-BBA2-D521703814C3}" destId="{69790B49-71BF-41D6-8B10-9F60FC0B00BF}" srcOrd="1" destOrd="0" parTransId="{38D7278A-3644-47E1-8F6B-0EA26AE39A0B}" sibTransId="{7E135CEF-F2A3-4DA1-9659-65F1807DA78C}"/>
    <dgm:cxn modelId="{9CF81064-13BC-4B28-B7E9-4E24A4CC3093}" srcId="{59F6D605-47F9-43D7-BBA2-D521703814C3}" destId="{56D06BA4-5925-4D42-BEBA-7BF21AB5D865}" srcOrd="0" destOrd="0" parTransId="{F893AA8D-B77D-4739-B478-E4D31DDDD5A2}" sibTransId="{DC4A6AFE-D16A-49C9-AF32-1BFA7B4914BB}"/>
    <dgm:cxn modelId="{73B00A5B-F618-446A-A37B-E4425C476D3F}" type="presOf" srcId="{B74E019E-1540-4980-B966-089A496CC9EB}" destId="{43217DFD-8BEF-4DD3-970D-B0EABE459EA7}" srcOrd="0" destOrd="0" presId="urn:microsoft.com/office/officeart/2005/8/layout/vList5"/>
    <dgm:cxn modelId="{8E0E1957-3ABB-404B-8158-B1B624548069}" srcId="{824A086E-1FB7-4917-8C7B-633F37207EB2}" destId="{725ADDD7-BC10-4751-B4FB-63E4A3B077E8}" srcOrd="0" destOrd="0" parTransId="{0593FE57-A642-4731-8E8D-BF1BED7C5A0A}" sibTransId="{FA52C31B-84C2-4088-80F5-90F6052ED002}"/>
    <dgm:cxn modelId="{2AA54B1F-E248-40B8-A739-7F6520C458DA}" type="presOf" srcId="{B0A20E22-25CF-4BAB-8977-3C46E648DAD6}" destId="{67857146-5E04-4E3E-84A4-2311F01206AE}" srcOrd="0" destOrd="1" presId="urn:microsoft.com/office/officeart/2005/8/layout/vList5"/>
    <dgm:cxn modelId="{AB5AF59B-3E08-4C26-A26A-1470EA4BF4DA}" type="presOf" srcId="{C22C67EC-D84C-4242-B8F0-F29F7EB3A459}" destId="{43217DFD-8BEF-4DD3-970D-B0EABE459EA7}" srcOrd="0" destOrd="1" presId="urn:microsoft.com/office/officeart/2005/8/layout/vList5"/>
    <dgm:cxn modelId="{010E01CB-A4C5-42B6-A509-5289280B9AEA}" type="presOf" srcId="{56D06BA4-5925-4D42-BEBA-7BF21AB5D865}" destId="{6F71EEBD-9D07-4DD6-BBB8-FEC3667755BC}" srcOrd="0" destOrd="0" presId="urn:microsoft.com/office/officeart/2005/8/layout/vList5"/>
    <dgm:cxn modelId="{ECDA5B1D-B54F-4277-AF4E-2234D9D659B7}" srcId="{824A086E-1FB7-4917-8C7B-633F37207EB2}" destId="{CA471771-FF2D-4449-ABAD-9DA2227EE3F7}" srcOrd="2" destOrd="0" parTransId="{35465AA4-9C49-4063-A26E-14D601C8A665}" sibTransId="{7EA0A189-BF2A-4A8B-B44C-F09A7FF59AFA}"/>
    <dgm:cxn modelId="{69E16B6C-4D4D-4DD3-93F4-CDCF7CF7E220}" srcId="{56D06BA4-5925-4D42-BEBA-7BF21AB5D865}" destId="{EA7752C8-A0CC-4F15-A344-C98C817B4EE8}" srcOrd="2" destOrd="0" parTransId="{3EDAE705-52A6-4337-8A18-C9E65A6CE20A}" sibTransId="{57B80EF3-7596-49E0-871F-73549DAC568A}"/>
    <dgm:cxn modelId="{A3CCD6B7-A1E5-4EE3-B6C8-13384237945F}" type="presOf" srcId="{69790B49-71BF-41D6-8B10-9F60FC0B00BF}" destId="{412816E5-48BE-4644-B740-AA22C4521376}" srcOrd="0" destOrd="0" presId="urn:microsoft.com/office/officeart/2005/8/layout/vList5"/>
    <dgm:cxn modelId="{781902DA-1A83-458A-92DD-7AFA518DA6FA}" type="presOf" srcId="{EE0F2E80-3A87-4AF2-A47C-A074CCD380E9}" destId="{96378C4E-96D8-42BF-9EF0-C184F5CBFE16}" srcOrd="0" destOrd="0" presId="urn:microsoft.com/office/officeart/2005/8/layout/vList5"/>
    <dgm:cxn modelId="{8498618C-BF68-45A8-9284-8D7A44FB92CB}" type="presParOf" srcId="{5FAEA9AA-A1F3-4570-9621-C734D6278B9F}" destId="{7361C1AF-CE05-4DE0-A831-B37EA1F4A788}" srcOrd="0" destOrd="0" presId="urn:microsoft.com/office/officeart/2005/8/layout/vList5"/>
    <dgm:cxn modelId="{78F2BEE5-42F0-4E70-871B-48E24C8634FF}" type="presParOf" srcId="{7361C1AF-CE05-4DE0-A831-B37EA1F4A788}" destId="{6F71EEBD-9D07-4DD6-BBB8-FEC3667755BC}" srcOrd="0" destOrd="0" presId="urn:microsoft.com/office/officeart/2005/8/layout/vList5"/>
    <dgm:cxn modelId="{3D6A1987-21B3-47A7-8727-9224F696E765}" type="presParOf" srcId="{7361C1AF-CE05-4DE0-A831-B37EA1F4A788}" destId="{43217DFD-8BEF-4DD3-970D-B0EABE459EA7}" srcOrd="1" destOrd="0" presId="urn:microsoft.com/office/officeart/2005/8/layout/vList5"/>
    <dgm:cxn modelId="{FDBED4AD-2F56-470B-B3FC-4EF044539183}" type="presParOf" srcId="{5FAEA9AA-A1F3-4570-9621-C734D6278B9F}" destId="{ABA67442-3330-4A22-A534-73309CAF8783}" srcOrd="1" destOrd="0" presId="urn:microsoft.com/office/officeart/2005/8/layout/vList5"/>
    <dgm:cxn modelId="{DF27935F-821C-4504-AE43-8A4AEFD11862}" type="presParOf" srcId="{5FAEA9AA-A1F3-4570-9621-C734D6278B9F}" destId="{ECB2A32F-D7CC-41F1-85ED-BE4E209FEFD4}" srcOrd="2" destOrd="0" presId="urn:microsoft.com/office/officeart/2005/8/layout/vList5"/>
    <dgm:cxn modelId="{087AE6E8-D93B-49F4-8868-7E154D6247B4}" type="presParOf" srcId="{ECB2A32F-D7CC-41F1-85ED-BE4E209FEFD4}" destId="{412816E5-48BE-4644-B740-AA22C4521376}" srcOrd="0" destOrd="0" presId="urn:microsoft.com/office/officeart/2005/8/layout/vList5"/>
    <dgm:cxn modelId="{D674B17E-63DC-4505-BE95-18CCABAF0ECB}" type="presParOf" srcId="{ECB2A32F-D7CC-41F1-85ED-BE4E209FEFD4}" destId="{96378C4E-96D8-42BF-9EF0-C184F5CBFE16}" srcOrd="1" destOrd="0" presId="urn:microsoft.com/office/officeart/2005/8/layout/vList5"/>
    <dgm:cxn modelId="{DA6B2EA1-85D9-46F0-BD30-28DA3E6159BA}" type="presParOf" srcId="{5FAEA9AA-A1F3-4570-9621-C734D6278B9F}" destId="{08BB35AE-201B-4ADF-8AAC-6B71CC7D375D}" srcOrd="3" destOrd="0" presId="urn:microsoft.com/office/officeart/2005/8/layout/vList5"/>
    <dgm:cxn modelId="{4D19F60D-F788-4FD4-9FA3-61584B60C8C6}" type="presParOf" srcId="{5FAEA9AA-A1F3-4570-9621-C734D6278B9F}" destId="{603DD1E6-B432-42DB-8E3E-C14E56D1BA22}" srcOrd="4" destOrd="0" presId="urn:microsoft.com/office/officeart/2005/8/layout/vList5"/>
    <dgm:cxn modelId="{6251AA78-3EB5-4512-A85A-1F40B6A11DD6}" type="presParOf" srcId="{603DD1E6-B432-42DB-8E3E-C14E56D1BA22}" destId="{97FF4417-F99B-4B7D-A63B-9B1F240DCEDB}" srcOrd="0" destOrd="0" presId="urn:microsoft.com/office/officeart/2005/8/layout/vList5"/>
    <dgm:cxn modelId="{E9B28C2D-656D-4B1A-A3CE-B63ED96DE9C6}" type="presParOf" srcId="{603DD1E6-B432-42DB-8E3E-C14E56D1BA22}" destId="{67857146-5E04-4E3E-84A4-2311F01206A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4396-7809-4FF1-84B7-58AC4F8F478B}">
      <dsp:nvSpPr>
        <dsp:cNvPr id="0" name=""/>
        <dsp:cNvSpPr/>
      </dsp:nvSpPr>
      <dsp:spPr>
        <a:xfrm rot="16200000">
          <a:off x="624455" y="-706678"/>
          <a:ext cx="2476500" cy="3793223"/>
        </a:xfrm>
        <a:prstGeom prst="round1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smtClean="0"/>
        </a:p>
        <a:p>
          <a:pPr lvl="0" algn="l" defTabSz="1422400">
            <a:lnSpc>
              <a:spcPct val="90000"/>
            </a:lnSpc>
            <a:spcBef>
              <a:spcPct val="0"/>
            </a:spcBef>
            <a:spcAft>
              <a:spcPts val="1200"/>
            </a:spcAft>
          </a:pPr>
          <a:r>
            <a:rPr lang="en-US" sz="3600" b="1" kern="1200" dirty="0" smtClean="0"/>
            <a:t>Overview</a:t>
          </a:r>
          <a:r>
            <a:rPr lang="en-US" sz="3200" b="1" kern="1200" dirty="0" smtClean="0"/>
            <a:t> </a:t>
          </a:r>
        </a:p>
        <a:p>
          <a:pPr lvl="0" algn="l" defTabSz="1422400">
            <a:lnSpc>
              <a:spcPct val="100000"/>
            </a:lnSpc>
            <a:spcBef>
              <a:spcPct val="0"/>
            </a:spcBef>
            <a:spcAft>
              <a:spcPts val="0"/>
            </a:spcAft>
          </a:pPr>
          <a:r>
            <a:rPr lang="en-US" sz="1800" b="1" kern="1200" dirty="0" smtClean="0"/>
            <a:t>  What is Hepatitis </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Who’s at risk for</a:t>
          </a:r>
        </a:p>
        <a:p>
          <a:pPr lvl="0" algn="l" defTabSz="1422400">
            <a:lnSpc>
              <a:spcPct val="100000"/>
            </a:lnSpc>
            <a:spcBef>
              <a:spcPct val="0"/>
            </a:spcBef>
            <a:spcAft>
              <a:spcPts val="0"/>
            </a:spcAft>
          </a:pPr>
          <a:r>
            <a:rPr lang="en-US" sz="1800" b="1" kern="1200" dirty="0" smtClean="0"/>
            <a:t>  Which types</a:t>
          </a:r>
        </a:p>
        <a:p>
          <a:pPr lvl="0" algn="l" defTabSz="1422400">
            <a:lnSpc>
              <a:spcPct val="100000"/>
            </a:lnSpc>
            <a:spcBef>
              <a:spcPct val="0"/>
            </a:spcBef>
            <a:spcAft>
              <a:spcPts val="0"/>
            </a:spcAft>
          </a:pPr>
          <a:r>
            <a:rPr lang="en-US" sz="1800" b="1" kern="1200" dirty="0" smtClean="0"/>
            <a:t>  How it spreads</a:t>
          </a:r>
          <a:endParaRPr lang="en-US" sz="1800" b="1" kern="1200" dirty="0"/>
        </a:p>
      </dsp:txBody>
      <dsp:txXfrm rot="5400000">
        <a:off x="-33906" y="-48316"/>
        <a:ext cx="3793223" cy="1857375"/>
      </dsp:txXfrm>
    </dsp:sp>
    <dsp:sp modelId="{63D658E9-F555-4C14-8CAF-04A030597DEC}">
      <dsp:nvSpPr>
        <dsp:cNvPr id="0" name=""/>
        <dsp:cNvSpPr/>
      </dsp:nvSpPr>
      <dsp:spPr>
        <a:xfrm>
          <a:off x="3700284" y="-48316"/>
          <a:ext cx="3640043" cy="2476500"/>
        </a:xfrm>
        <a:prstGeom prst="round1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r" defTabSz="1066800">
            <a:lnSpc>
              <a:spcPct val="90000"/>
            </a:lnSpc>
            <a:spcBef>
              <a:spcPct val="0"/>
            </a:spcBef>
            <a:spcAft>
              <a:spcPct val="35000"/>
            </a:spcAft>
          </a:pPr>
          <a:endParaRPr lang="en-US" sz="3200" b="1" kern="1200" dirty="0" smtClean="0"/>
        </a:p>
        <a:p>
          <a:pPr lvl="0" algn="r" defTabSz="1066800">
            <a:lnSpc>
              <a:spcPct val="90000"/>
            </a:lnSpc>
            <a:spcBef>
              <a:spcPct val="0"/>
            </a:spcBef>
            <a:spcAft>
              <a:spcPts val="1200"/>
            </a:spcAft>
          </a:pPr>
          <a:r>
            <a:rPr lang="en-US" sz="3600" b="1" kern="1200" dirty="0" smtClean="0"/>
            <a:t>Hepatitis C</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History</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Prevalence</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Progression</a:t>
          </a:r>
        </a:p>
        <a:p>
          <a:pPr lvl="0" algn="l" defTabSz="1066800">
            <a:lnSpc>
              <a:spcPct val="90000"/>
            </a:lnSpc>
            <a:spcBef>
              <a:spcPct val="0"/>
            </a:spcBef>
            <a:spcAft>
              <a:spcPct val="35000"/>
            </a:spcAft>
          </a:pPr>
          <a:r>
            <a:rPr lang="en-US" sz="1800" b="1" kern="1200" dirty="0" smtClean="0"/>
            <a:t>                       New treatments</a:t>
          </a:r>
          <a:endParaRPr lang="en-US" sz="1800" b="1" kern="1200" dirty="0"/>
        </a:p>
      </dsp:txBody>
      <dsp:txXfrm>
        <a:off x="3700284" y="-48316"/>
        <a:ext cx="3640043" cy="1857375"/>
      </dsp:txXfrm>
    </dsp:sp>
    <dsp:sp modelId="{35F7EAC8-4410-4C45-BB96-AF2A10DB3ABA}">
      <dsp:nvSpPr>
        <dsp:cNvPr id="0" name=""/>
        <dsp:cNvSpPr/>
      </dsp:nvSpPr>
      <dsp:spPr>
        <a:xfrm rot="10800000">
          <a:off x="0" y="2244823"/>
          <a:ext cx="3708660" cy="2669766"/>
        </a:xfrm>
        <a:prstGeom prst="round1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2400" b="1" kern="1200" dirty="0" smtClean="0"/>
        </a:p>
        <a:p>
          <a:pPr marL="0" marR="0" lvl="0" indent="0" algn="l" defTabSz="1066800" eaLnBrk="1" fontAlgn="auto" latinLnBrk="0" hangingPunct="1">
            <a:lnSpc>
              <a:spcPct val="90000"/>
            </a:lnSpc>
            <a:spcBef>
              <a:spcPct val="0"/>
            </a:spcBef>
            <a:spcAft>
              <a:spcPts val="1200"/>
            </a:spcAft>
            <a:buClrTx/>
            <a:buSzTx/>
            <a:buFontTx/>
            <a:buNone/>
            <a:tabLst/>
            <a:defRPr/>
          </a:pPr>
          <a:r>
            <a:rPr lang="en-US" sz="3400" b="1" kern="1200" dirty="0" smtClean="0"/>
            <a:t> Hep</a:t>
          </a:r>
          <a:r>
            <a:rPr lang="en-US" sz="3600" b="1" kern="1200" dirty="0" smtClean="0"/>
            <a:t> </a:t>
          </a:r>
          <a:r>
            <a:rPr lang="en-US" sz="3200" b="1" kern="1200" dirty="0" smtClean="0"/>
            <a:t>C</a:t>
          </a:r>
          <a:r>
            <a:rPr lang="en-US" sz="3400" b="1" kern="1200" dirty="0" smtClean="0"/>
            <a:t> </a:t>
          </a:r>
          <a:r>
            <a:rPr lang="en-US" sz="2800" b="1" kern="1200" dirty="0" smtClean="0"/>
            <a:t>&amp;</a:t>
          </a:r>
          <a:r>
            <a:rPr lang="en-US" sz="3400" b="1" kern="1200" dirty="0" smtClean="0"/>
            <a:t> </a:t>
          </a:r>
          <a:r>
            <a:rPr lang="en-US" sz="3200" b="1" kern="1200" dirty="0" smtClean="0"/>
            <a:t>RSAT </a:t>
          </a:r>
        </a:p>
        <a:p>
          <a:pPr marL="0" marR="0" lvl="0" indent="0" algn="l" defTabSz="1066800" eaLnBrk="1" fontAlgn="auto" latinLnBrk="0" hangingPunct="1">
            <a:lnSpc>
              <a:spcPct val="100000"/>
            </a:lnSpc>
            <a:spcBef>
              <a:spcPct val="0"/>
            </a:spcBef>
            <a:spcAft>
              <a:spcPts val="0"/>
            </a:spcAft>
            <a:buClrTx/>
            <a:buSzTx/>
            <a:buFontTx/>
            <a:buNone/>
            <a:tabLst/>
            <a:defRPr/>
          </a:pPr>
          <a:r>
            <a:rPr lang="en-US" sz="1800" b="1" kern="1200" dirty="0" smtClean="0"/>
            <a:t>  Prevention</a:t>
          </a:r>
        </a:p>
        <a:p>
          <a:pPr lvl="0" algn="l" defTabSz="1066800">
            <a:lnSpc>
              <a:spcPct val="100000"/>
            </a:lnSpc>
            <a:spcBef>
              <a:spcPct val="0"/>
            </a:spcBef>
            <a:spcAft>
              <a:spcPts val="0"/>
            </a:spcAft>
          </a:pPr>
          <a:r>
            <a:rPr lang="en-US" sz="1800" b="1" kern="1200" dirty="0" smtClean="0"/>
            <a:t>  Detection</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Decisions</a:t>
          </a:r>
        </a:p>
        <a:p>
          <a:pPr lvl="0" algn="l" defTabSz="1066800">
            <a:lnSpc>
              <a:spcPct val="100000"/>
            </a:lnSpc>
            <a:spcBef>
              <a:spcPct val="0"/>
            </a:spcBef>
            <a:spcAft>
              <a:spcPts val="0"/>
            </a:spcAft>
          </a:pPr>
          <a:r>
            <a:rPr lang="en-US" sz="1800" b="1" kern="1200" dirty="0" smtClean="0"/>
            <a:t>  Harm reduction </a:t>
          </a:r>
        </a:p>
        <a:p>
          <a:pPr lvl="0" algn="ctr" defTabSz="1066800">
            <a:lnSpc>
              <a:spcPct val="90000"/>
            </a:lnSpc>
            <a:spcBef>
              <a:spcPct val="0"/>
            </a:spcBef>
            <a:spcAft>
              <a:spcPct val="35000"/>
            </a:spcAft>
          </a:pPr>
          <a:endParaRPr lang="en-US" sz="1600" b="1" kern="1200" dirty="0" smtClean="0"/>
        </a:p>
        <a:p>
          <a:pPr lvl="0" algn="ctr" defTabSz="1066800">
            <a:lnSpc>
              <a:spcPct val="90000"/>
            </a:lnSpc>
            <a:spcBef>
              <a:spcPct val="0"/>
            </a:spcBef>
            <a:spcAft>
              <a:spcPct val="35000"/>
            </a:spcAft>
          </a:pPr>
          <a:endParaRPr lang="en-US" sz="1800" b="1" kern="1200" dirty="0" smtClean="0"/>
        </a:p>
        <a:p>
          <a:pPr lvl="0" algn="ctr" defTabSz="1066800">
            <a:lnSpc>
              <a:spcPct val="90000"/>
            </a:lnSpc>
            <a:spcBef>
              <a:spcPct val="0"/>
            </a:spcBef>
            <a:spcAft>
              <a:spcPct val="35000"/>
            </a:spcAft>
          </a:pPr>
          <a:endParaRPr lang="en-US" sz="1800" b="1" kern="1200" dirty="0" smtClean="0"/>
        </a:p>
        <a:p>
          <a:pPr lvl="0" algn="ctr" defTabSz="1066800">
            <a:lnSpc>
              <a:spcPct val="90000"/>
            </a:lnSpc>
            <a:spcBef>
              <a:spcPct val="0"/>
            </a:spcBef>
            <a:spcAft>
              <a:spcPct val="35000"/>
            </a:spcAft>
          </a:pPr>
          <a:endParaRPr lang="en-US" b="1" kern="1200" dirty="0"/>
        </a:p>
      </dsp:txBody>
      <dsp:txXfrm rot="10800000">
        <a:off x="0" y="2912264"/>
        <a:ext cx="3708660" cy="2002324"/>
      </dsp:txXfrm>
    </dsp:sp>
    <dsp:sp modelId="{871FA801-ABBB-48D5-9E4A-04143C377CDD}">
      <dsp:nvSpPr>
        <dsp:cNvPr id="0" name=""/>
        <dsp:cNvSpPr/>
      </dsp:nvSpPr>
      <dsp:spPr>
        <a:xfrm rot="5400000">
          <a:off x="4216027" y="1788821"/>
          <a:ext cx="2591805" cy="3657600"/>
        </a:xfrm>
        <a:prstGeom prst="round1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622300">
            <a:lnSpc>
              <a:spcPct val="90000"/>
            </a:lnSpc>
            <a:spcBef>
              <a:spcPct val="0"/>
            </a:spcBef>
            <a:spcAft>
              <a:spcPct val="35000"/>
            </a:spcAft>
          </a:pPr>
          <a:endParaRPr lang="en-US" sz="2400" b="1" kern="1200" dirty="0" smtClean="0"/>
        </a:p>
        <a:p>
          <a:pPr lvl="0" algn="l" defTabSz="622300">
            <a:lnSpc>
              <a:spcPct val="90000"/>
            </a:lnSpc>
            <a:spcBef>
              <a:spcPct val="0"/>
            </a:spcBef>
            <a:spcAft>
              <a:spcPts val="1200"/>
            </a:spcAft>
          </a:pPr>
          <a:r>
            <a:rPr lang="en-US" sz="3600" b="1" kern="1200" dirty="0" smtClean="0"/>
            <a:t>	      Resources</a:t>
          </a:r>
        </a:p>
        <a:p>
          <a:pPr lvl="0" algn="l" defTabSz="622300">
            <a:lnSpc>
              <a:spcPct val="100000"/>
            </a:lnSpc>
            <a:spcBef>
              <a:spcPct val="0"/>
            </a:spcBef>
            <a:spcAft>
              <a:spcPts val="0"/>
            </a:spcAft>
          </a:pPr>
          <a:r>
            <a:rPr lang="en-US" sz="1800" b="1" kern="1200" dirty="0" smtClean="0"/>
            <a:t>		  Staff training </a:t>
          </a:r>
        </a:p>
        <a:p>
          <a:pPr lvl="0" algn="l" defTabSz="622300">
            <a:lnSpc>
              <a:spcPct val="100000"/>
            </a:lnSpc>
            <a:spcBef>
              <a:spcPct val="0"/>
            </a:spcBef>
            <a:spcAft>
              <a:spcPts val="0"/>
            </a:spcAft>
          </a:pPr>
          <a:r>
            <a:rPr lang="en-US" sz="1800" b="1" kern="1200" dirty="0" smtClean="0"/>
            <a:t>                          Inmate education</a:t>
          </a:r>
        </a:p>
        <a:p>
          <a:pPr lvl="0" algn="l" defTabSz="622300">
            <a:lnSpc>
              <a:spcPct val="100000"/>
            </a:lnSpc>
            <a:spcBef>
              <a:spcPct val="0"/>
            </a:spcBef>
            <a:spcAft>
              <a:spcPts val="0"/>
            </a:spcAft>
          </a:pPr>
          <a:r>
            <a:rPr lang="en-US" sz="1800" b="1" kern="1200" dirty="0" smtClean="0"/>
            <a:t>		  Re-entry resources</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smtClean="0"/>
            <a:t>	        Treatment access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1" kern="1200" dirty="0" smtClean="0"/>
        </a:p>
        <a:p>
          <a:pPr lvl="0" algn="ctr" defTabSz="622300">
            <a:lnSpc>
              <a:spcPct val="90000"/>
            </a:lnSpc>
            <a:spcBef>
              <a:spcPct val="0"/>
            </a:spcBef>
            <a:spcAft>
              <a:spcPct val="35000"/>
            </a:spcAft>
          </a:pPr>
          <a:endParaRPr lang="en-US" sz="1700" b="1" kern="1200" dirty="0"/>
        </a:p>
      </dsp:txBody>
      <dsp:txXfrm rot="-5400000">
        <a:off x="3683129" y="2969670"/>
        <a:ext cx="3657600" cy="1943854"/>
      </dsp:txXfrm>
    </dsp:sp>
    <dsp:sp modelId="{478263E3-507B-45DC-B5CC-3921758AFFC7}">
      <dsp:nvSpPr>
        <dsp:cNvPr id="0" name=""/>
        <dsp:cNvSpPr/>
      </dsp:nvSpPr>
      <dsp:spPr>
        <a:xfrm>
          <a:off x="3619096" y="2244328"/>
          <a:ext cx="139771" cy="17642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b="1" kern="1200" dirty="0"/>
        </a:p>
      </dsp:txBody>
      <dsp:txXfrm>
        <a:off x="3625919" y="2251151"/>
        <a:ext cx="126125" cy="162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B3428-5E44-456B-85D3-9EDE38B08771}">
      <dsp:nvSpPr>
        <dsp:cNvPr id="0" name=""/>
        <dsp:cNvSpPr/>
      </dsp:nvSpPr>
      <dsp:spPr>
        <a:xfrm>
          <a:off x="355404" y="3505201"/>
          <a:ext cx="1079765" cy="1128925"/>
        </a:xfrm>
        <a:prstGeom prst="hexagon">
          <a:avLst>
            <a:gd name="adj" fmla="val 25000"/>
            <a:gd name="vf" fmla="val 115470"/>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1963</a:t>
          </a:r>
        </a:p>
        <a:p>
          <a:pPr lvl="0" algn="ctr" defTabSz="889000">
            <a:lnSpc>
              <a:spcPct val="90000"/>
            </a:lnSpc>
            <a:spcBef>
              <a:spcPct val="0"/>
            </a:spcBef>
            <a:spcAft>
              <a:spcPct val="35000"/>
            </a:spcAft>
          </a:pPr>
          <a:r>
            <a:rPr lang="en-US" sz="2000" b="1" kern="1200" dirty="0" smtClean="0"/>
            <a:t>Hep B Test</a:t>
          </a:r>
          <a:endParaRPr lang="en-US" sz="2000" b="1" kern="1200" dirty="0"/>
        </a:p>
      </dsp:txBody>
      <dsp:txXfrm>
        <a:off x="535365" y="3693355"/>
        <a:ext cx="719843" cy="752617"/>
      </dsp:txXfrm>
    </dsp:sp>
    <dsp:sp modelId="{0E3ED699-ED39-4628-A469-C7C33D16F7A3}">
      <dsp:nvSpPr>
        <dsp:cNvPr id="0" name=""/>
        <dsp:cNvSpPr/>
      </dsp:nvSpPr>
      <dsp:spPr>
        <a:xfrm>
          <a:off x="2895599" y="4038600"/>
          <a:ext cx="243119" cy="202761"/>
        </a:xfrm>
        <a:prstGeom prst="hexagon">
          <a:avLst>
            <a:gd name="adj" fmla="val 25000"/>
            <a:gd name="vf" fmla="val 11547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6CB85BDC-B603-4D8B-861D-AFF6F567FCFF}">
      <dsp:nvSpPr>
        <dsp:cNvPr id="0" name=""/>
        <dsp:cNvSpPr/>
      </dsp:nvSpPr>
      <dsp:spPr>
        <a:xfrm>
          <a:off x="2768795" y="4288292"/>
          <a:ext cx="45718" cy="283711"/>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3A5CB-B4EE-484F-8D47-62F67E491A79}">
      <dsp:nvSpPr>
        <dsp:cNvPr id="0" name=""/>
        <dsp:cNvSpPr/>
      </dsp:nvSpPr>
      <dsp:spPr>
        <a:xfrm>
          <a:off x="1066592" y="2082432"/>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5BB8B-4ECE-4E5E-8FE6-2B57217D1CBE}">
      <dsp:nvSpPr>
        <dsp:cNvPr id="0" name=""/>
        <dsp:cNvSpPr/>
      </dsp:nvSpPr>
      <dsp:spPr>
        <a:xfrm>
          <a:off x="2450898" y="1371602"/>
          <a:ext cx="1222899" cy="1047967"/>
        </a:xfrm>
        <a:prstGeom prst="hexagon">
          <a:avLst>
            <a:gd name="adj" fmla="val 25000"/>
            <a:gd name="vf" fmla="val 115470"/>
          </a:avLst>
        </a:prstGeom>
        <a:solidFill>
          <a:schemeClr val="tx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1992 </a:t>
          </a:r>
          <a:r>
            <a:rPr lang="en-US" sz="1800" b="1" kern="1200" dirty="0" smtClean="0">
              <a:solidFill>
                <a:schemeClr val="tx1"/>
              </a:solidFill>
            </a:rPr>
            <a:t>Blood Supply</a:t>
          </a:r>
        </a:p>
      </dsp:txBody>
      <dsp:txXfrm>
        <a:off x="2640137" y="1533771"/>
        <a:ext cx="844421" cy="723629"/>
      </dsp:txXfrm>
    </dsp:sp>
    <dsp:sp modelId="{DFF1FD10-933A-4B95-9B92-14B43432D98C}">
      <dsp:nvSpPr>
        <dsp:cNvPr id="0" name=""/>
        <dsp:cNvSpPr/>
      </dsp:nvSpPr>
      <dsp:spPr>
        <a:xfrm>
          <a:off x="3293241" y="2077022"/>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FD291-C2AE-4857-852F-EF0B3EB917FB}">
      <dsp:nvSpPr>
        <dsp:cNvPr id="0" name=""/>
        <dsp:cNvSpPr/>
      </dsp:nvSpPr>
      <dsp:spPr>
        <a:xfrm flipH="1">
          <a:off x="3626052" y="3973550"/>
          <a:ext cx="45718" cy="387083"/>
        </a:xfrm>
        <a:prstGeom prst="hexagon">
          <a:avLst>
            <a:gd name="adj" fmla="val 25000"/>
            <a:gd name="vf" fmla="val 11547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F8705E1-A767-4040-9D4A-4C7CA0A31536}">
      <dsp:nvSpPr>
        <dsp:cNvPr id="0" name=""/>
        <dsp:cNvSpPr/>
      </dsp:nvSpPr>
      <dsp:spPr>
        <a:xfrm>
          <a:off x="3198554" y="4176652"/>
          <a:ext cx="78046" cy="905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B2C71-E227-458D-B907-9C946D9EBDE3}">
      <dsp:nvSpPr>
        <dsp:cNvPr id="0" name=""/>
        <dsp:cNvSpPr/>
      </dsp:nvSpPr>
      <dsp:spPr>
        <a:xfrm>
          <a:off x="2251966" y="2514604"/>
          <a:ext cx="1494331" cy="966988"/>
        </a:xfrm>
        <a:prstGeom prst="hexagon">
          <a:avLst>
            <a:gd name="adj" fmla="val 25000"/>
            <a:gd name="vf" fmla="val 115470"/>
          </a:avLst>
        </a:prstGeom>
        <a:solidFill>
          <a:schemeClr val="tx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1991</a:t>
          </a:r>
        </a:p>
        <a:p>
          <a:pPr lvl="0" algn="ctr" defTabSz="889000">
            <a:lnSpc>
              <a:spcPct val="90000"/>
            </a:lnSpc>
            <a:spcBef>
              <a:spcPct val="0"/>
            </a:spcBef>
            <a:spcAft>
              <a:spcPct val="35000"/>
            </a:spcAft>
          </a:pPr>
          <a:r>
            <a:rPr lang="en-US" sz="1800" b="1" kern="1200" smtClean="0"/>
            <a:t>Interferon</a:t>
          </a:r>
          <a:endParaRPr lang="en-US" sz="1800" b="1" kern="1200" dirty="0" smtClean="0"/>
        </a:p>
      </dsp:txBody>
      <dsp:txXfrm>
        <a:off x="2457076" y="2647332"/>
        <a:ext cx="1084111" cy="701532"/>
      </dsp:txXfrm>
    </dsp:sp>
    <dsp:sp modelId="{C1CA75CD-FAA2-492C-8FBC-A544443D458E}">
      <dsp:nvSpPr>
        <dsp:cNvPr id="0" name=""/>
        <dsp:cNvSpPr/>
      </dsp:nvSpPr>
      <dsp:spPr>
        <a:xfrm>
          <a:off x="7861968" y="875532"/>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34547-84E0-4EB0-997E-7EC3D2EA766E}">
      <dsp:nvSpPr>
        <dsp:cNvPr id="0" name=""/>
        <dsp:cNvSpPr/>
      </dsp:nvSpPr>
      <dsp:spPr>
        <a:xfrm>
          <a:off x="5970878" y="1890811"/>
          <a:ext cx="690066" cy="80374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16537-98CA-4DBA-9A0D-DCAF85E9F095}">
      <dsp:nvSpPr>
        <dsp:cNvPr id="0" name=""/>
        <dsp:cNvSpPr/>
      </dsp:nvSpPr>
      <dsp:spPr>
        <a:xfrm>
          <a:off x="2441243" y="383629"/>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28A45-DCE8-4872-B57F-4BAC040C00A8}">
      <dsp:nvSpPr>
        <dsp:cNvPr id="0" name=""/>
        <dsp:cNvSpPr/>
      </dsp:nvSpPr>
      <dsp:spPr>
        <a:xfrm>
          <a:off x="1299553" y="2971801"/>
          <a:ext cx="1189446" cy="1197389"/>
        </a:xfrm>
        <a:prstGeom prst="hexagon">
          <a:avLst>
            <a:gd name="adj" fmla="val 25000"/>
            <a:gd name="vf" fmla="val 115470"/>
          </a:avLst>
        </a:prstGeom>
        <a:solidFill>
          <a:schemeClr val="tx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endParaRPr lang="en-US" sz="800" b="1" kern="1200" dirty="0" smtClean="0"/>
        </a:p>
        <a:p>
          <a:pPr lvl="0" algn="ctr" defTabSz="355600">
            <a:lnSpc>
              <a:spcPct val="90000"/>
            </a:lnSpc>
            <a:spcBef>
              <a:spcPct val="0"/>
            </a:spcBef>
            <a:spcAft>
              <a:spcPct val="35000"/>
            </a:spcAft>
          </a:pPr>
          <a:r>
            <a:rPr lang="en-US" sz="2000" b="1" kern="1200" dirty="0" smtClean="0"/>
            <a:t>1973</a:t>
          </a:r>
        </a:p>
        <a:p>
          <a:pPr lvl="0" algn="ctr" defTabSz="355600">
            <a:lnSpc>
              <a:spcPct val="90000"/>
            </a:lnSpc>
            <a:spcBef>
              <a:spcPct val="0"/>
            </a:spcBef>
            <a:spcAft>
              <a:spcPct val="35000"/>
            </a:spcAft>
          </a:pPr>
          <a:r>
            <a:rPr lang="en-US" sz="2000" b="1" kern="1200" dirty="0" smtClean="0"/>
            <a:t>Hep A Test</a:t>
          </a:r>
          <a:endParaRPr lang="en-US" sz="2000" b="1" kern="1200" dirty="0"/>
        </a:p>
      </dsp:txBody>
      <dsp:txXfrm>
        <a:off x="1497794" y="3171366"/>
        <a:ext cx="792964" cy="798259"/>
      </dsp:txXfrm>
    </dsp:sp>
    <dsp:sp modelId="{0FA43DF1-E63D-4D24-A88F-910F5F3B97AF}">
      <dsp:nvSpPr>
        <dsp:cNvPr id="0" name=""/>
        <dsp:cNvSpPr/>
      </dsp:nvSpPr>
      <dsp:spPr>
        <a:xfrm>
          <a:off x="4632094" y="997146"/>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6E31B-DF8E-4D0F-90B9-E8B3A4303CB5}">
      <dsp:nvSpPr>
        <dsp:cNvPr id="0" name=""/>
        <dsp:cNvSpPr/>
      </dsp:nvSpPr>
      <dsp:spPr>
        <a:xfrm>
          <a:off x="5803698" y="2836630"/>
          <a:ext cx="1291122" cy="1108549"/>
        </a:xfrm>
        <a:prstGeom prst="hexagon">
          <a:avLst>
            <a:gd name="adj" fmla="val 25000"/>
            <a:gd name="vf" fmla="val 11547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0145F-7426-4BB0-97B6-C52B04DA842D}">
      <dsp:nvSpPr>
        <dsp:cNvPr id="0" name=""/>
        <dsp:cNvSpPr/>
      </dsp:nvSpPr>
      <dsp:spPr>
        <a:xfrm>
          <a:off x="5664413" y="1818506"/>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C99B5-3951-4801-B081-3F0B0CE69E1B}">
      <dsp:nvSpPr>
        <dsp:cNvPr id="0" name=""/>
        <dsp:cNvSpPr/>
      </dsp:nvSpPr>
      <dsp:spPr>
        <a:xfrm>
          <a:off x="355408" y="2438398"/>
          <a:ext cx="1199659" cy="1006674"/>
        </a:xfrm>
        <a:prstGeom prst="hexagon">
          <a:avLst>
            <a:gd name="adj" fmla="val 25000"/>
            <a:gd name="vf" fmla="val 115470"/>
          </a:avLst>
        </a:prstGeom>
        <a:solidFill>
          <a:schemeClr val="bg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1980 non-A non-B</a:t>
          </a:r>
        </a:p>
      </dsp:txBody>
      <dsp:txXfrm>
        <a:off x="539269" y="2592682"/>
        <a:ext cx="831937" cy="698106"/>
      </dsp:txXfrm>
    </dsp:sp>
    <dsp:sp modelId="{C606C206-365B-4F57-89BD-F7060E93065E}">
      <dsp:nvSpPr>
        <dsp:cNvPr id="0" name=""/>
        <dsp:cNvSpPr/>
      </dsp:nvSpPr>
      <dsp:spPr>
        <a:xfrm>
          <a:off x="5742634" y="400942"/>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8653-CC12-4A00-830C-A191BD6F8C33}">
      <dsp:nvSpPr>
        <dsp:cNvPr id="0" name=""/>
        <dsp:cNvSpPr/>
      </dsp:nvSpPr>
      <dsp:spPr>
        <a:xfrm>
          <a:off x="5727498" y="1752597"/>
          <a:ext cx="1291122" cy="1108549"/>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DE073-552F-4515-AD0C-E29F10976ED2}">
      <dsp:nvSpPr>
        <dsp:cNvPr id="0" name=""/>
        <dsp:cNvSpPr/>
      </dsp:nvSpPr>
      <dsp:spPr>
        <a:xfrm>
          <a:off x="5613203" y="3657601"/>
          <a:ext cx="74824" cy="14781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32E6B-AA24-48D7-B750-4A30CB410075}">
      <dsp:nvSpPr>
        <dsp:cNvPr id="0" name=""/>
        <dsp:cNvSpPr/>
      </dsp:nvSpPr>
      <dsp:spPr>
        <a:xfrm>
          <a:off x="4550679" y="1329846"/>
          <a:ext cx="1291122" cy="1108549"/>
        </a:xfrm>
        <a:prstGeom prst="hexagon">
          <a:avLst>
            <a:gd name="adj" fmla="val 25000"/>
            <a:gd name="vf" fmla="val 115470"/>
          </a:avLst>
        </a:prstGeom>
        <a:solidFill>
          <a:schemeClr val="tx1">
            <a:lumMod val="65000"/>
            <a:lumOff val="3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2001</a:t>
          </a:r>
        </a:p>
        <a:p>
          <a:pPr lvl="0" algn="ctr" defTabSz="889000">
            <a:lnSpc>
              <a:spcPct val="90000"/>
            </a:lnSpc>
            <a:spcBef>
              <a:spcPct val="0"/>
            </a:spcBef>
            <a:spcAft>
              <a:spcPct val="35000"/>
            </a:spcAft>
          </a:pPr>
          <a:r>
            <a:rPr lang="en-US" sz="1700" b="1" kern="1200" dirty="0" smtClean="0"/>
            <a:t>Peg-Intron</a:t>
          </a:r>
          <a:endParaRPr lang="en-US" sz="1700" b="1" kern="1200" dirty="0"/>
        </a:p>
      </dsp:txBody>
      <dsp:txXfrm>
        <a:off x="4750652" y="1501541"/>
        <a:ext cx="891176" cy="765159"/>
      </dsp:txXfrm>
    </dsp:sp>
    <dsp:sp modelId="{E2C13751-59B8-472D-871C-1C09B59C131E}">
      <dsp:nvSpPr>
        <dsp:cNvPr id="0" name=""/>
        <dsp:cNvSpPr/>
      </dsp:nvSpPr>
      <dsp:spPr>
        <a:xfrm>
          <a:off x="5992426" y="2717049"/>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746F5-8647-49F1-A53B-A67F0D6236A7}">
      <dsp:nvSpPr>
        <dsp:cNvPr id="0" name=""/>
        <dsp:cNvSpPr/>
      </dsp:nvSpPr>
      <dsp:spPr>
        <a:xfrm flipH="1" flipV="1">
          <a:off x="3079546" y="4200640"/>
          <a:ext cx="226772" cy="45716"/>
        </a:xfrm>
        <a:prstGeom prst="actionButtonBlank">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221010D-B603-48D2-BD95-99292D8BE0CB}">
      <dsp:nvSpPr>
        <dsp:cNvPr id="0" name=""/>
        <dsp:cNvSpPr/>
      </dsp:nvSpPr>
      <dsp:spPr>
        <a:xfrm>
          <a:off x="5752976" y="2839319"/>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1ECBC-054E-4E7B-A961-428E01311518}">
      <dsp:nvSpPr>
        <dsp:cNvPr id="0" name=""/>
        <dsp:cNvSpPr/>
      </dsp:nvSpPr>
      <dsp:spPr>
        <a:xfrm>
          <a:off x="1346005" y="1935524"/>
          <a:ext cx="1120526" cy="1036272"/>
        </a:xfrm>
        <a:prstGeom prst="hexagon">
          <a:avLst>
            <a:gd name="adj" fmla="val 25000"/>
            <a:gd name="vf" fmla="val 115470"/>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1989</a:t>
          </a:r>
        </a:p>
        <a:p>
          <a:pPr lvl="0" algn="ctr" defTabSz="889000">
            <a:lnSpc>
              <a:spcPct val="90000"/>
            </a:lnSpc>
            <a:spcBef>
              <a:spcPct val="0"/>
            </a:spcBef>
            <a:spcAft>
              <a:spcPct val="35000"/>
            </a:spcAft>
          </a:pPr>
          <a:r>
            <a:rPr lang="en-US" sz="2000" b="1" kern="1200" dirty="0" smtClean="0"/>
            <a:t>HCV!</a:t>
          </a:r>
          <a:endParaRPr lang="en-US" sz="2000" b="1" kern="1200" dirty="0"/>
        </a:p>
      </dsp:txBody>
      <dsp:txXfrm>
        <a:off x="1525738" y="2101743"/>
        <a:ext cx="761060" cy="703834"/>
      </dsp:txXfrm>
    </dsp:sp>
    <dsp:sp modelId="{2D15216D-31A4-49CE-B85F-EF61B78CAE11}">
      <dsp:nvSpPr>
        <dsp:cNvPr id="0" name=""/>
        <dsp:cNvSpPr/>
      </dsp:nvSpPr>
      <dsp:spPr>
        <a:xfrm>
          <a:off x="3142009" y="2290795"/>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A0E65-0458-4BAB-9E77-ABA2F758DA7A}">
      <dsp:nvSpPr>
        <dsp:cNvPr id="0" name=""/>
        <dsp:cNvSpPr/>
      </dsp:nvSpPr>
      <dsp:spPr>
        <a:xfrm flipH="1" flipV="1">
          <a:off x="4876803" y="4798621"/>
          <a:ext cx="224319" cy="4571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3933F-59D4-40A5-A1FF-C4951B5F36BF}">
      <dsp:nvSpPr>
        <dsp:cNvPr id="0" name=""/>
        <dsp:cNvSpPr/>
      </dsp:nvSpPr>
      <dsp:spPr>
        <a:xfrm>
          <a:off x="2171564" y="2977820"/>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F0079-857B-4E03-B98B-A3ACD535FC7E}">
      <dsp:nvSpPr>
        <dsp:cNvPr id="0" name=""/>
        <dsp:cNvSpPr/>
      </dsp:nvSpPr>
      <dsp:spPr>
        <a:xfrm>
          <a:off x="3463506" y="1925202"/>
          <a:ext cx="1311496" cy="1046593"/>
        </a:xfrm>
        <a:prstGeom prst="hexagon">
          <a:avLst>
            <a:gd name="adj" fmla="val 25000"/>
            <a:gd name="vf" fmla="val 115470"/>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1998</a:t>
          </a:r>
        </a:p>
        <a:p>
          <a:pPr lvl="0" algn="ctr" defTabSz="889000">
            <a:lnSpc>
              <a:spcPct val="90000"/>
            </a:lnSpc>
            <a:spcBef>
              <a:spcPct val="0"/>
            </a:spcBef>
            <a:spcAft>
              <a:spcPct val="35000"/>
            </a:spcAft>
          </a:pPr>
          <a:r>
            <a:rPr lang="en-US" sz="1700" b="1" kern="1200" dirty="0" smtClean="0">
              <a:solidFill>
                <a:schemeClr val="tx1"/>
              </a:solidFill>
            </a:rPr>
            <a:t>Rebetron</a:t>
          </a:r>
          <a:endParaRPr lang="en-US" sz="1700" b="1" kern="1200" dirty="0">
            <a:solidFill>
              <a:schemeClr val="tx1"/>
            </a:solidFill>
          </a:endParaRPr>
        </a:p>
      </dsp:txBody>
      <dsp:txXfrm>
        <a:off x="3660013" y="2082018"/>
        <a:ext cx="918482" cy="732961"/>
      </dsp:txXfrm>
    </dsp:sp>
    <dsp:sp modelId="{53CECB1A-D9BD-4F13-BC3E-6BB5BF72C1BF}">
      <dsp:nvSpPr>
        <dsp:cNvPr id="0" name=""/>
        <dsp:cNvSpPr/>
      </dsp:nvSpPr>
      <dsp:spPr>
        <a:xfrm>
          <a:off x="7098193" y="3338140"/>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61BBAA-ABA8-4DE1-812A-937A9CA72B65}">
      <dsp:nvSpPr>
        <dsp:cNvPr id="0" name=""/>
        <dsp:cNvSpPr/>
      </dsp:nvSpPr>
      <dsp:spPr>
        <a:xfrm>
          <a:off x="3170543" y="4627114"/>
          <a:ext cx="80462" cy="173488"/>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FB82C-6A93-484C-9FA7-1BC428FC7647}">
      <dsp:nvSpPr>
        <dsp:cNvPr id="0" name=""/>
        <dsp:cNvSpPr/>
      </dsp:nvSpPr>
      <dsp:spPr>
        <a:xfrm>
          <a:off x="6858743" y="3460410"/>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4C5B2-00EF-4CED-975D-53DFCAA5A0C9}">
      <dsp:nvSpPr>
        <dsp:cNvPr id="0" name=""/>
        <dsp:cNvSpPr/>
      </dsp:nvSpPr>
      <dsp:spPr>
        <a:xfrm>
          <a:off x="5651302" y="1828404"/>
          <a:ext cx="1387504" cy="99099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89000">
            <a:lnSpc>
              <a:spcPct val="90000"/>
            </a:lnSpc>
            <a:spcBef>
              <a:spcPct val="0"/>
            </a:spcBef>
            <a:spcAft>
              <a:spcPct val="35000"/>
            </a:spcAft>
          </a:pPr>
          <a:r>
            <a:rPr lang="en-US" sz="1800" b="1" kern="1200" dirty="0" smtClean="0"/>
            <a:t>Protease     therapy</a:t>
          </a:r>
        </a:p>
        <a:p>
          <a:pPr lvl="0" algn="ctr" defTabSz="889000">
            <a:lnSpc>
              <a:spcPct val="90000"/>
            </a:lnSpc>
            <a:spcBef>
              <a:spcPct val="0"/>
            </a:spcBef>
            <a:spcAft>
              <a:spcPct val="35000"/>
            </a:spcAft>
          </a:pPr>
          <a:r>
            <a:rPr lang="en-US" sz="1800" b="1" kern="1200" dirty="0" smtClean="0"/>
            <a:t>2011</a:t>
          </a:r>
        </a:p>
      </dsp:txBody>
      <dsp:txXfrm>
        <a:off x="5849511" y="1969971"/>
        <a:ext cx="991086" cy="707865"/>
      </dsp:txXfrm>
    </dsp:sp>
    <dsp:sp modelId="{8A7B295C-A087-47CF-8E6F-D5FED6C34698}">
      <dsp:nvSpPr>
        <dsp:cNvPr id="0" name=""/>
        <dsp:cNvSpPr/>
      </dsp:nvSpPr>
      <dsp:spPr>
        <a:xfrm>
          <a:off x="7740174" y="891106"/>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922C17-481A-4738-8724-469CD216E8EB}">
      <dsp:nvSpPr>
        <dsp:cNvPr id="0" name=""/>
        <dsp:cNvSpPr/>
      </dsp:nvSpPr>
      <dsp:spPr>
        <a:xfrm flipH="1" flipV="1">
          <a:off x="260150" y="4583154"/>
          <a:ext cx="376723" cy="82276"/>
        </a:xfrm>
        <a:prstGeom prst="hexagon">
          <a:avLst>
            <a:gd name="adj" fmla="val 25000"/>
            <a:gd name="vf" fmla="val 11547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893E3F3-A438-43F8-87B8-ED410251534C}">
      <dsp:nvSpPr>
        <dsp:cNvPr id="0" name=""/>
        <dsp:cNvSpPr/>
      </dsp:nvSpPr>
      <dsp:spPr>
        <a:xfrm>
          <a:off x="7740174" y="1146468"/>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5442A-D57C-40B6-A259-95A5FF53AF6C}">
      <dsp:nvSpPr>
        <dsp:cNvPr id="0" name=""/>
        <dsp:cNvSpPr/>
      </dsp:nvSpPr>
      <dsp:spPr>
        <a:xfrm>
          <a:off x="6603803" y="886019"/>
          <a:ext cx="1595930" cy="1323786"/>
        </a:xfrm>
        <a:prstGeom prst="hexagon">
          <a:avLst>
            <a:gd name="adj" fmla="val 25000"/>
            <a:gd name="vf" fmla="val 115470"/>
          </a:avLst>
        </a:prstGeom>
        <a:solidFill>
          <a:schemeClr val="accent4">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ts val="0"/>
            </a:spcAft>
          </a:pPr>
          <a:r>
            <a:rPr lang="en-US" sz="2000" b="1" kern="1200" dirty="0" smtClean="0"/>
            <a:t>New</a:t>
          </a:r>
        </a:p>
        <a:p>
          <a:pPr lvl="0" algn="ctr" defTabSz="889000">
            <a:lnSpc>
              <a:spcPct val="90000"/>
            </a:lnSpc>
            <a:spcBef>
              <a:spcPct val="0"/>
            </a:spcBef>
            <a:spcAft>
              <a:spcPts val="0"/>
            </a:spcAft>
          </a:pPr>
          <a:r>
            <a:rPr lang="en-US" sz="2000" b="1" kern="1200" dirty="0" smtClean="0"/>
            <a:t>DDA’s</a:t>
          </a:r>
        </a:p>
        <a:p>
          <a:pPr lvl="0" algn="ctr" defTabSz="889000">
            <a:lnSpc>
              <a:spcPct val="90000"/>
            </a:lnSpc>
            <a:spcBef>
              <a:spcPct val="0"/>
            </a:spcBef>
            <a:spcAft>
              <a:spcPts val="0"/>
            </a:spcAft>
          </a:pPr>
          <a:r>
            <a:rPr lang="en-US" sz="2000" b="1" kern="1200" dirty="0" smtClean="0"/>
            <a:t>Approved</a:t>
          </a:r>
        </a:p>
        <a:p>
          <a:pPr lvl="0" algn="ctr" defTabSz="889000">
            <a:lnSpc>
              <a:spcPct val="90000"/>
            </a:lnSpc>
            <a:spcBef>
              <a:spcPct val="0"/>
            </a:spcBef>
            <a:spcAft>
              <a:spcPts val="0"/>
            </a:spcAft>
          </a:pPr>
          <a:r>
            <a:rPr lang="en-US" sz="2000" b="1" kern="1200" dirty="0" smtClean="0"/>
            <a:t>2015 </a:t>
          </a:r>
          <a:endParaRPr lang="en-US" sz="1500" b="1" kern="1200" dirty="0" smtClean="0"/>
        </a:p>
      </dsp:txBody>
      <dsp:txXfrm>
        <a:off x="6847113" y="1087839"/>
        <a:ext cx="1109310" cy="920146"/>
      </dsp:txXfrm>
    </dsp:sp>
    <dsp:sp modelId="{99FE1163-63CA-4728-8140-ECAD56D34DC8}">
      <dsp:nvSpPr>
        <dsp:cNvPr id="0" name=""/>
        <dsp:cNvSpPr/>
      </dsp:nvSpPr>
      <dsp:spPr>
        <a:xfrm>
          <a:off x="4146348" y="3827230"/>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922EE-C1A0-412A-926B-E30C833A2435}">
      <dsp:nvSpPr>
        <dsp:cNvPr id="0" name=""/>
        <dsp:cNvSpPr/>
      </dsp:nvSpPr>
      <dsp:spPr>
        <a:xfrm flipH="1" flipV="1">
          <a:off x="1803202" y="4648204"/>
          <a:ext cx="234984" cy="15986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C5138-4EAF-43F5-BB26-168E8DA590DA}">
      <dsp:nvSpPr>
        <dsp:cNvPr id="0" name=""/>
        <dsp:cNvSpPr/>
      </dsp:nvSpPr>
      <dsp:spPr>
        <a:xfrm>
          <a:off x="3993947" y="4436830"/>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885A0-F925-4097-A343-4C1CD456120C}">
      <dsp:nvSpPr>
        <dsp:cNvPr id="0" name=""/>
        <dsp:cNvSpPr/>
      </dsp:nvSpPr>
      <dsp:spPr>
        <a:xfrm>
          <a:off x="6794304" y="2244271"/>
          <a:ext cx="1291122" cy="1413334"/>
        </a:xfrm>
        <a:prstGeom prst="hexagon">
          <a:avLst>
            <a:gd name="adj" fmla="val 25000"/>
            <a:gd name="vf" fmla="val 115470"/>
          </a:avLst>
        </a:prstGeom>
        <a:solidFill>
          <a:schemeClr val="tx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Solvadi</a:t>
          </a:r>
        </a:p>
        <a:p>
          <a:pPr lvl="0" algn="ctr" defTabSz="889000">
            <a:lnSpc>
              <a:spcPct val="90000"/>
            </a:lnSpc>
            <a:spcBef>
              <a:spcPct val="0"/>
            </a:spcBef>
            <a:spcAft>
              <a:spcPct val="35000"/>
            </a:spcAft>
          </a:pPr>
          <a:r>
            <a:rPr lang="en-US" sz="2000" b="1" kern="1200" dirty="0" smtClean="0"/>
            <a:t>2013</a:t>
          </a:r>
          <a:endParaRPr lang="en-US" sz="2000" kern="1200" dirty="0"/>
        </a:p>
      </dsp:txBody>
      <dsp:txXfrm>
        <a:off x="7009491" y="2479827"/>
        <a:ext cx="860748" cy="942222"/>
      </dsp:txXfrm>
    </dsp:sp>
    <dsp:sp modelId="{050604E7-3A88-44BF-BC76-BCEC22E9A081}">
      <dsp:nvSpPr>
        <dsp:cNvPr id="0" name=""/>
        <dsp:cNvSpPr/>
      </dsp:nvSpPr>
      <dsp:spPr>
        <a:xfrm>
          <a:off x="5759340" y="4687443"/>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5A563-0A80-4D3C-B5BC-B8FEB5BD2F40}">
      <dsp:nvSpPr>
        <dsp:cNvPr id="0" name=""/>
        <dsp:cNvSpPr/>
      </dsp:nvSpPr>
      <dsp:spPr>
        <a:xfrm flipH="1">
          <a:off x="2940252" y="4098633"/>
          <a:ext cx="45718" cy="4571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2633BD-6E89-4B83-A93A-9F446548BAFE}">
      <dsp:nvSpPr>
        <dsp:cNvPr id="0" name=""/>
        <dsp:cNvSpPr/>
      </dsp:nvSpPr>
      <dsp:spPr>
        <a:xfrm>
          <a:off x="5506366" y="4539204"/>
          <a:ext cx="150352" cy="1298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7DFD-8BEF-4DD3-970D-B0EABE459EA7}">
      <dsp:nvSpPr>
        <dsp:cNvPr id="0" name=""/>
        <dsp:cNvSpPr/>
      </dsp:nvSpPr>
      <dsp:spPr>
        <a:xfrm rot="5400000">
          <a:off x="4401228" y="-2281267"/>
          <a:ext cx="1237654" cy="61142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Antibody test – indicates exposure</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RNA test confirms infection and subtype ( 7 known; 3 common in U.S.)</a:t>
          </a:r>
          <a:endParaRPr lang="en-US"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dirty="0" smtClean="0"/>
            <a:t>Viral load – measures amount of virus in the blood</a:t>
          </a:r>
          <a:endParaRPr lang="en-US" sz="1400" kern="1200" dirty="0"/>
        </a:p>
      </dsp:txBody>
      <dsp:txXfrm rot="-5400000">
        <a:off x="1962910" y="217468"/>
        <a:ext cx="6053874" cy="1116820"/>
      </dsp:txXfrm>
    </dsp:sp>
    <dsp:sp modelId="{6F71EEBD-9D07-4DD6-BBB8-FEC3667755BC}">
      <dsp:nvSpPr>
        <dsp:cNvPr id="0" name=""/>
        <dsp:cNvSpPr/>
      </dsp:nvSpPr>
      <dsp:spPr>
        <a:xfrm>
          <a:off x="228598" y="2344"/>
          <a:ext cx="1734310" cy="1547068"/>
        </a:xfrm>
        <a:prstGeom prst="roundRect">
          <a:avLst/>
        </a:prstGeom>
        <a:solidFill>
          <a:schemeClr val="accent1">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Detect</a:t>
          </a:r>
          <a:endParaRPr lang="en-US" sz="3000" kern="1200" dirty="0"/>
        </a:p>
      </dsp:txBody>
      <dsp:txXfrm>
        <a:off x="304120" y="77866"/>
        <a:ext cx="1583266" cy="1396024"/>
      </dsp:txXfrm>
    </dsp:sp>
    <dsp:sp modelId="{96378C4E-96D8-42BF-9EF0-C184F5CBFE16}">
      <dsp:nvSpPr>
        <dsp:cNvPr id="0" name=""/>
        <dsp:cNvSpPr/>
      </dsp:nvSpPr>
      <dsp:spPr>
        <a:xfrm rot="5400000">
          <a:off x="4401228" y="-656845"/>
          <a:ext cx="1237654" cy="61142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Liver function tests – monitored over time to determine effects </a:t>
          </a:r>
          <a:endParaRPr lang="en-US" sz="1400" kern="1200" dirty="0"/>
        </a:p>
        <a:p>
          <a:pPr marL="114300" lvl="1" indent="-114300" algn="l" defTabSz="622300">
            <a:lnSpc>
              <a:spcPct val="90000"/>
            </a:lnSpc>
            <a:spcBef>
              <a:spcPct val="0"/>
            </a:spcBef>
            <a:spcAft>
              <a:spcPct val="15000"/>
            </a:spcAft>
            <a:buChar char="••"/>
          </a:pPr>
          <a:r>
            <a:rPr lang="en-US" sz="1400" kern="1200" dirty="0" smtClean="0"/>
            <a:t>Genotype -  predicts response medications and duration of treatment </a:t>
          </a:r>
          <a:endParaRPr lang="en-US" sz="1400" kern="1200" dirty="0"/>
        </a:p>
        <a:p>
          <a:pPr marL="114300" lvl="1" indent="-114300" algn="l" defTabSz="622300">
            <a:lnSpc>
              <a:spcPct val="90000"/>
            </a:lnSpc>
            <a:spcBef>
              <a:spcPct val="0"/>
            </a:spcBef>
            <a:spcAft>
              <a:spcPct val="15000"/>
            </a:spcAft>
            <a:buChar char="••"/>
          </a:pPr>
          <a:r>
            <a:rPr lang="en-US" sz="1400" kern="1200" dirty="0" smtClean="0"/>
            <a:t>Liver biopsy – clearest indicator of levels of inflammation and scarring</a:t>
          </a:r>
          <a:endParaRPr lang="en-US" sz="1400" kern="1200" dirty="0"/>
        </a:p>
      </dsp:txBody>
      <dsp:txXfrm rot="-5400000">
        <a:off x="1962910" y="1841890"/>
        <a:ext cx="6053874" cy="1116820"/>
      </dsp:txXfrm>
    </dsp:sp>
    <dsp:sp modelId="{412816E5-48BE-4644-B740-AA22C4521376}">
      <dsp:nvSpPr>
        <dsp:cNvPr id="0" name=""/>
        <dsp:cNvSpPr/>
      </dsp:nvSpPr>
      <dsp:spPr>
        <a:xfrm>
          <a:off x="228598" y="1626765"/>
          <a:ext cx="1734310" cy="1547068"/>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Evaluate</a:t>
          </a:r>
        </a:p>
      </dsp:txBody>
      <dsp:txXfrm>
        <a:off x="304120" y="1702287"/>
        <a:ext cx="1583266" cy="1396024"/>
      </dsp:txXfrm>
    </dsp:sp>
    <dsp:sp modelId="{67857146-5E04-4E3E-84A4-2311F01206AE}">
      <dsp:nvSpPr>
        <dsp:cNvPr id="0" name=""/>
        <dsp:cNvSpPr/>
      </dsp:nvSpPr>
      <dsp:spPr>
        <a:xfrm rot="5400000">
          <a:off x="4401228" y="967576"/>
          <a:ext cx="1237654" cy="61142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Monitor liver functions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Become informed about treatment options</a:t>
          </a:r>
          <a:endParaRPr lang="en-US" sz="1400" kern="1200" dirty="0"/>
        </a:p>
        <a:p>
          <a:pPr marL="114300" lvl="1" indent="-114300" algn="l" defTabSz="622300">
            <a:lnSpc>
              <a:spcPct val="90000"/>
            </a:lnSpc>
            <a:spcBef>
              <a:spcPct val="0"/>
            </a:spcBef>
            <a:spcAft>
              <a:spcPct val="15000"/>
            </a:spcAft>
            <a:buChar char="••"/>
          </a:pPr>
          <a:r>
            <a:rPr lang="en-US" sz="1400" kern="1200" dirty="0" smtClean="0"/>
            <a:t>Confirm you are a candidate </a:t>
          </a:r>
          <a:endParaRPr lang="en-US" sz="1400" kern="1200" dirty="0"/>
        </a:p>
      </dsp:txBody>
      <dsp:txXfrm rot="-5400000">
        <a:off x="1962910" y="3466312"/>
        <a:ext cx="6053874" cy="1116820"/>
      </dsp:txXfrm>
    </dsp:sp>
    <dsp:sp modelId="{97FF4417-F99B-4B7D-A63B-9B1F240DCEDB}">
      <dsp:nvSpPr>
        <dsp:cNvPr id="0" name=""/>
        <dsp:cNvSpPr/>
      </dsp:nvSpPr>
      <dsp:spPr>
        <a:xfrm>
          <a:off x="228598" y="3251187"/>
          <a:ext cx="1734310" cy="1547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Decide</a:t>
          </a:r>
          <a:endParaRPr lang="en-US" sz="3000" kern="1200" dirty="0"/>
        </a:p>
      </dsp:txBody>
      <dsp:txXfrm>
        <a:off x="304120" y="3326709"/>
        <a:ext cx="1583266" cy="13960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51F094CE-0C5E-47EE-BB88-956B6434FA3D}" type="datetimeFigureOut">
              <a:rPr lang="en-US" smtClean="0"/>
              <a:t>5/20/2015</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E9074A7E-A138-4E82-B864-51D96AE76F82}" type="slidenum">
              <a:rPr lang="en-US" smtClean="0"/>
              <a:t>‹#›</a:t>
            </a:fld>
            <a:endParaRPr lang="en-US"/>
          </a:p>
        </p:txBody>
      </p:sp>
    </p:spTree>
    <p:extLst>
      <p:ext uri="{BB962C8B-B14F-4D97-AF65-F5344CB8AC3E}">
        <p14:creationId xmlns:p14="http://schemas.microsoft.com/office/powerpoint/2010/main" val="1535995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E49785F-AEC9-4CAF-8147-E59A22856DC5}" type="datetimeFigureOut">
              <a:rPr lang="en-US" smtClean="0"/>
              <a:t>5/20/2015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pPr>
            <a:r>
              <a:rPr lang="en-US" dirty="0"/>
              <a:t>Number 2 is very important-to reduce staff exposures, altercations, ostracism-stigma….take needed precautions not unneeded….reduces violence –increases institutional safety….for example….</a:t>
            </a:r>
          </a:p>
          <a:p>
            <a:pPr marL="174056" indent="-174056">
              <a:buClr>
                <a:srgbClr val="BE854C"/>
              </a:buClr>
              <a:buSzPct val="65000"/>
              <a:buFont typeface="Arial" pitchFamily="34" charset="0"/>
              <a:buChar char="•"/>
            </a:pPr>
            <a:r>
              <a:rPr lang="en-US" dirty="0"/>
              <a:t>If a HIV positive inmate spits on a staff member and saliva comes in contact with intact, unbroken skin, it is not considered exposure and there is no risk of HIV infection and no need to for staff to have a protective dose of medication to prevent HIV transmission. </a:t>
            </a:r>
          </a:p>
          <a:p>
            <a:pPr>
              <a:buClr>
                <a:srgbClr val="BE854C"/>
              </a:buClr>
              <a:buSzPct val="65000"/>
            </a:pPr>
            <a:endParaRPr lang="en-US" dirty="0"/>
          </a:p>
          <a:p>
            <a:pPr marL="464149" indent="-464149">
              <a:buClr>
                <a:srgbClr val="BE854C"/>
              </a:buClr>
              <a:buSzPct val="65000"/>
              <a:buFont typeface="Arial" pitchFamily="34" charset="0"/>
              <a:buChar char="•"/>
            </a:pPr>
            <a:r>
              <a:rPr lang="en-US" dirty="0"/>
              <a:t>Last point reduces recidivism---- if positive find out while in SUD </a:t>
            </a:r>
            <a:r>
              <a:rPr lang="en-US" dirty="0" err="1"/>
              <a:t>tx</a:t>
            </a:r>
            <a:r>
              <a:rPr lang="en-US" dirty="0"/>
              <a:t>—and while in custody not upon release.  If negative---become a motivator to remain negative.</a:t>
            </a:r>
          </a:p>
          <a:p>
            <a:pPr marL="464149" indent="-464149" defTabSz="928299">
              <a:buClr>
                <a:srgbClr val="BE854C"/>
              </a:buClr>
              <a:buSzPct val="65000"/>
              <a:buFont typeface="Arial" pitchFamily="34" charset="0"/>
              <a:buChar char="•"/>
              <a:defRPr/>
            </a:pPr>
            <a:r>
              <a:rPr lang="en-US" sz="1400" dirty="0"/>
              <a:t>Last point- Early detection is critically important!  </a:t>
            </a:r>
            <a:r>
              <a:rPr lang="en-US" dirty="0"/>
              <a:t>New antiretroviral therapies can extend life and delay the onset of AIDS related health problems</a:t>
            </a:r>
          </a:p>
          <a:p>
            <a:pPr marL="464149" indent="-464149" defTabSz="928299">
              <a:buClr>
                <a:srgbClr val="BE854C"/>
              </a:buClr>
              <a:buSzPct val="65000"/>
              <a:buFont typeface="Arial" pitchFamily="34" charset="0"/>
              <a:buChar char="•"/>
              <a:defRPr/>
            </a:pPr>
            <a:r>
              <a:rPr lang="en-US" dirty="0"/>
              <a:t>Last point is a cost effective-cost cutting measure…..not many of the younger people who are infected need to progress to AIDS ever, but certainly not while they are in your custody</a:t>
            </a:r>
          </a:p>
          <a:p>
            <a:pPr marL="464149" indent="-464149">
              <a:buClr>
                <a:srgbClr val="BE854C"/>
              </a:buClr>
              <a:buSzPct val="65000"/>
              <a:buFont typeface="+mj-lt"/>
              <a:buAutoNum type="arabicPeriod"/>
            </a:pPr>
            <a:endParaRPr lang="en-US" dirty="0"/>
          </a:p>
          <a:p>
            <a:pPr lvl="1">
              <a:buClr>
                <a:schemeClr val="accent6"/>
              </a:buClr>
              <a:buFont typeface="Wingdings" pitchFamily="2" charset="2"/>
              <a:buChar char="Ø"/>
            </a:pPr>
            <a:r>
              <a:rPr lang="en-US" sz="2300" dirty="0"/>
              <a:t>Once individuals learn about their HIV infection, they substantially reduce their high-risk sexual behaviors. </a:t>
            </a:r>
          </a:p>
          <a:p>
            <a:pPr lvl="1">
              <a:buClr>
                <a:schemeClr val="accent6"/>
              </a:buClr>
              <a:buFont typeface="Wingdings" pitchFamily="2" charset="2"/>
              <a:buChar char="Ø"/>
            </a:pPr>
            <a:r>
              <a:rPr lang="en-US" sz="2300" dirty="0"/>
              <a:t>When re-entering offenders know their HIV status and what to do to prevent the spread of HIV the result is increased public safety and public health and decreased healthcare costs.</a:t>
            </a:r>
          </a:p>
          <a:p>
            <a:pPr>
              <a:buClr>
                <a:srgbClr val="BE854C"/>
              </a:buClr>
              <a:buSzPct val="65000"/>
            </a:pPr>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HIV risk behaviors involve many private, personal issues and things they'd never before discussed. They found it easier to discuss these experiences with one person, rather than a group.</a:t>
            </a:r>
            <a:endParaRPr lang="en-US" b="1" dirty="0"/>
          </a:p>
          <a:p>
            <a:r>
              <a:rPr lang="en-US" dirty="0" smtClean="0"/>
              <a:t>Interventions that help with safety, food, shelter, clothing and assistance in preparing for job interviews are more likely to be successful at reducing high-risk sexual contact. </a:t>
            </a:r>
          </a:p>
          <a:p>
            <a:pPr lvl="0"/>
            <a:r>
              <a:rPr lang="en-US" dirty="0"/>
              <a:t>Research subjects didn’t want to be labeled simply as drug users. Instead, they wanted the social context of their daily lives to be addressed, including their family roles.</a:t>
            </a:r>
            <a:endParaRPr lang="en-US" b="1"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RSAT staff who are corrections employees and contracted substance abuse treatment providers who have contact with inmates are required to receive PREA training. Each system should have a PREA policy. It is important to become familiar with the policy, staff and contractor responsibilities under the law, and the procedures for reporting PREA incidents at each facility.</a:t>
            </a:r>
          </a:p>
          <a:p>
            <a:pPr defTabSz="928299">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r>
              <a:rPr lang="en-US" sz="2400" dirty="0"/>
              <a:t>If inmates fear stigma and even violence from other inmates or staff, and institutional discriminatory practices:</a:t>
            </a:r>
          </a:p>
          <a:p>
            <a:pPr lvl="1">
              <a:buClr>
                <a:srgbClr val="BE854C"/>
              </a:buClr>
              <a:buSzPct val="65000"/>
              <a:buFont typeface="Arial" pitchFamily="34" charset="0"/>
              <a:buChar char="•"/>
            </a:pPr>
            <a:r>
              <a:rPr lang="en-US" sz="2300" dirty="0"/>
              <a:t>Deny or hide their HIV status</a:t>
            </a:r>
          </a:p>
          <a:p>
            <a:pPr lvl="1">
              <a:buClr>
                <a:srgbClr val="BE854C"/>
              </a:buClr>
              <a:buSzPct val="65000"/>
              <a:buFont typeface="Arial" pitchFamily="34" charset="0"/>
              <a:buChar char="•"/>
            </a:pPr>
            <a:r>
              <a:rPr lang="en-US" sz="2300" dirty="0"/>
              <a:t>Fail to disclose medical needs upon intake</a:t>
            </a:r>
          </a:p>
          <a:p>
            <a:pPr lvl="1">
              <a:buClr>
                <a:srgbClr val="BE854C"/>
              </a:buClr>
              <a:buSzPct val="65000"/>
              <a:buFont typeface="Arial" pitchFamily="34" charset="0"/>
              <a:buChar char="•"/>
            </a:pPr>
            <a:r>
              <a:rPr lang="en-US" sz="2300" dirty="0"/>
              <a:t>Discontinue medications</a:t>
            </a:r>
          </a:p>
          <a:p>
            <a:pPr lvl="1">
              <a:buClr>
                <a:srgbClr val="BE854C"/>
              </a:buClr>
              <a:buSzPct val="65000"/>
              <a:buFont typeface="Arial" pitchFamily="34" charset="0"/>
              <a:buChar char="•"/>
            </a:pPr>
            <a:r>
              <a:rPr lang="en-US" sz="2300" dirty="0"/>
              <a:t>Avoid testing </a:t>
            </a:r>
          </a:p>
          <a:p>
            <a:pPr lvl="1">
              <a:buClr>
                <a:srgbClr val="BE854C"/>
              </a:buClr>
              <a:buSzPct val="65000"/>
              <a:buFont typeface="Arial" pitchFamily="34" charset="0"/>
              <a:buChar char="•"/>
            </a:pPr>
            <a:r>
              <a:rPr lang="en-US" sz="2300" dirty="0"/>
              <a:t>Avoid accessing mental health and substance abuse treatment</a:t>
            </a:r>
          </a:p>
          <a:p>
            <a:pPr lvl="1">
              <a:buClr>
                <a:srgbClr val="BE854C"/>
              </a:buClr>
              <a:buSzPct val="65000"/>
              <a:buFont typeface="Arial" pitchFamily="34" charset="0"/>
              <a:buChar char="•"/>
            </a:pPr>
            <a:r>
              <a:rPr lang="en-US" sz="2300" dirty="0"/>
              <a:t>Avoid accessing healthcare</a:t>
            </a:r>
          </a:p>
          <a:p>
            <a:pPr lvl="1">
              <a:buClr>
                <a:srgbClr val="BE854C"/>
              </a:buClr>
              <a:buSzPct val="65000"/>
              <a:buFont typeface="Arial" pitchFamily="34" charset="0"/>
              <a:buChar char="•"/>
            </a:pPr>
            <a:endParaRPr lang="en-US" sz="2300" dirty="0"/>
          </a:p>
          <a:p>
            <a:pPr lvl="1">
              <a:buClr>
                <a:srgbClr val="BE854C"/>
              </a:buClr>
              <a:buSzPct val="65000"/>
              <a:buFont typeface="Arial" pitchFamily="34" charset="0"/>
              <a:buChar char="•"/>
            </a:pPr>
            <a:r>
              <a:rPr lang="en-US" sz="2300" dirty="0"/>
              <a:t>Explain approach and structure</a:t>
            </a:r>
          </a:p>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adverse impact of untreated substance use disorders on the criminal justice system and the prevalence of HIV among incarcerated populations make it critical to integrate knowledge about HIV detection and prevention into RSAT programs.  HIV testing in correctional and in substance treatment settings has the potential to reach populations at risk for HIV/AIDS that might not otherwise learn of their HIV status, giving them an opportunity to access care. </a:t>
            </a:r>
          </a:p>
          <a:p>
            <a:pPr defTabSz="928299">
              <a:defRPr/>
            </a:pPr>
            <a:endParaRPr lang="en-US" dirty="0"/>
          </a:p>
          <a:p>
            <a:pPr defTabSz="928299">
              <a:defRPr/>
            </a:pPr>
            <a:r>
              <a:rPr lang="en-US" dirty="0"/>
              <a:t>Of the million </a:t>
            </a:r>
            <a:r>
              <a:rPr lang="en-US" b="1" dirty="0"/>
              <a:t>people infected with HIV about a quarter of them do not know it</a:t>
            </a:r>
            <a:r>
              <a:rPr lang="en-US" dirty="0"/>
              <a:t>.</a:t>
            </a:r>
          </a:p>
          <a:p>
            <a:pPr defTabSz="928299">
              <a:defRPr/>
            </a:pPr>
            <a:endParaRPr lang="en-US" dirty="0"/>
          </a:p>
          <a:p>
            <a:pPr defTabSz="928299">
              <a:defRPr/>
            </a:pPr>
            <a:r>
              <a:rPr lang="en-US" dirty="0">
                <a:solidFill>
                  <a:prstClr val="black"/>
                </a:solidFill>
              </a:rPr>
              <a:t>Transmission rates are </a:t>
            </a:r>
            <a:r>
              <a:rPr lang="en-US" b="1" dirty="0">
                <a:solidFill>
                  <a:prstClr val="black"/>
                </a:solidFill>
              </a:rPr>
              <a:t>3.5 times higher for people who do not know </a:t>
            </a:r>
            <a:r>
              <a:rPr lang="en-US" dirty="0">
                <a:solidFill>
                  <a:prstClr val="black"/>
                </a:solidFill>
              </a:rPr>
              <a:t>than for people who know about their HIV infection.</a:t>
            </a:r>
          </a:p>
          <a:p>
            <a:pPr defTabSz="928299">
              <a:defRPr/>
            </a:pPr>
            <a:endParaRPr lang="en-US" dirty="0">
              <a:solidFill>
                <a:prstClr val="black"/>
              </a:solidFill>
            </a:endParaRPr>
          </a:p>
          <a:p>
            <a:pPr defTabSz="928299">
              <a:defRPr/>
            </a:pPr>
            <a:r>
              <a:rPr lang="en-US" dirty="0"/>
              <a:t>Each year, about 1 in 5 HIV+ individuals or between </a:t>
            </a:r>
            <a:r>
              <a:rPr lang="en-US" b="1" dirty="0"/>
              <a:t>20-25% of the people with HIV in the US pass thru a correctional facility.</a:t>
            </a:r>
          </a:p>
          <a:p>
            <a:pPr defTabSz="928299">
              <a:defRPr/>
            </a:pPr>
            <a:endParaRPr lang="en-US" b="1" dirty="0"/>
          </a:p>
          <a:p>
            <a:pPr defTabSz="928299">
              <a:defRPr/>
            </a:pPr>
            <a:r>
              <a:rPr lang="en-US" dirty="0"/>
              <a:t>Substance abuse negatively impacts HIV/AIDS outcomes and </a:t>
            </a:r>
            <a:r>
              <a:rPr lang="en-US" b="1" dirty="0"/>
              <a:t>multiplies a person’s risk for HIV infection nearly 12 times (CSAT, 2000). </a:t>
            </a:r>
          </a:p>
          <a:p>
            <a:pPr defTabSz="928299">
              <a:defRPr/>
            </a:pPr>
            <a:endParaRPr lang="en-US" b="1" dirty="0"/>
          </a:p>
          <a:p>
            <a:pPr defTabSz="928299">
              <a:defRPr/>
            </a:pPr>
            <a:r>
              <a:rPr lang="en-US" b="1" dirty="0"/>
              <a:t>About 4 out of 10 AIDS deaths are attributed to drug use.</a:t>
            </a:r>
          </a:p>
          <a:p>
            <a:pPr defTabSz="928299">
              <a:defRPr/>
            </a:pPr>
            <a:endParaRPr lang="en-US" dirty="0"/>
          </a:p>
          <a:p>
            <a:pPr defTabSz="928299">
              <a:defRPr/>
            </a:pPr>
            <a:r>
              <a:rPr lang="en-US" b="1" dirty="0"/>
              <a:t>About half of those with HIV find out about late in the game…..and develop AIDS within a year of being diagnosed</a:t>
            </a:r>
          </a:p>
          <a:p>
            <a:pPr defTabSz="928299">
              <a:defRPr/>
            </a:pPr>
            <a:endParaRPr lang="en-US" dirty="0">
              <a:solidFill>
                <a:prstClr val="black"/>
              </a:solidFill>
            </a:endParaRPr>
          </a:p>
          <a:p>
            <a:pPr lvl="1">
              <a:buClr>
                <a:srgbClr val="BE854C"/>
              </a:buClr>
              <a:buSzPct val="65000"/>
              <a:buFont typeface="Wingdings" pitchFamily="2" charset="2"/>
              <a:buChar char="Ø"/>
            </a:pPr>
            <a:r>
              <a:rPr lang="en-US" sz="2300" dirty="0"/>
              <a:t>Known full-blown AIDS cases between 2.7 and 4.8 times higher than general population </a:t>
            </a:r>
          </a:p>
          <a:p>
            <a:pPr lvl="1">
              <a:buClr>
                <a:srgbClr val="BE854C"/>
              </a:buClr>
              <a:buSzPct val="65000"/>
              <a:buFont typeface="Wingdings" pitchFamily="2" charset="2"/>
              <a:buChar char="Ø"/>
            </a:pPr>
            <a:r>
              <a:rPr lang="en-US" sz="2300" dirty="0"/>
              <a:t>Known HIV infection among incarcerated people is estimated at more than 5x the rate of the general population</a:t>
            </a:r>
          </a:p>
          <a:p>
            <a:pPr lvl="1">
              <a:buClr>
                <a:srgbClr val="BE854C"/>
              </a:buClr>
              <a:buSzPct val="65000"/>
              <a:buFont typeface="Wingdings" pitchFamily="2" charset="2"/>
              <a:buChar char="Ø"/>
            </a:pPr>
            <a:r>
              <a:rPr lang="en-US" sz="2300" b="1" dirty="0"/>
              <a:t>Some studies have found rates up to 10-14 times higher</a:t>
            </a:r>
          </a:p>
          <a:p>
            <a:pPr defTabSz="928299">
              <a:defRPr/>
            </a:pPr>
            <a:endParaRPr lang="en-US" dirty="0"/>
          </a:p>
          <a:p>
            <a:pPr defTabSz="928299">
              <a:defRPr/>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 see page 16 of manual for more</a:t>
            </a:r>
            <a:r>
              <a:rPr lang="en-US" baseline="0" dirty="0" smtClean="0"/>
              <a:t> in depth information</a:t>
            </a:r>
          </a:p>
          <a:p>
            <a:pPr defTabSz="928299">
              <a:defRPr/>
            </a:pPr>
            <a:endParaRPr lang="en-US" dirty="0"/>
          </a:p>
          <a:p>
            <a:pPr defTabSz="928299">
              <a:defRPr/>
            </a:pPr>
            <a:r>
              <a:rPr lang="en-US" dirty="0"/>
              <a:t>Most people that have HIV in prisons and jails are infected while they are incarcerated</a:t>
            </a:r>
          </a:p>
          <a:p>
            <a:endParaRPr lang="en-US" baseline="0" dirty="0" smtClean="0"/>
          </a:p>
          <a:p>
            <a:r>
              <a:rPr lang="en-US" dirty="0"/>
              <a:t>By the mid-1990’s doctors were providing certain anti-retroviral drugs to pregnant women who were HIV+ to reduce the transmission of the virus from mother to child.</a:t>
            </a:r>
          </a:p>
          <a:p>
            <a:r>
              <a:rPr lang="en-US" dirty="0"/>
              <a:t>Women can still opt out of testing but they no longer have to “opt in.” as a result the reported number of </a:t>
            </a:r>
            <a:r>
              <a:rPr lang="en-US" dirty="0" err="1"/>
              <a:t>peri-natally</a:t>
            </a:r>
            <a:r>
              <a:rPr lang="en-US" dirty="0"/>
              <a:t> infected infants dropped by 74% from 1994 to 2003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F3AD1BEF-665A-4113-9C8C-0B55E1E6E1F8}" type="datetime1">
              <a:rPr lang="en-US" smtClean="0"/>
              <a:t>5/20/2015</a:t>
            </a:fld>
            <a:endParaRPr lang="en-US" dirty="0"/>
          </a:p>
        </p:txBody>
      </p:sp>
      <p:sp>
        <p:nvSpPr>
          <p:cNvPr id="5" name="Footer Placeholder 4"/>
          <p:cNvSpPr>
            <a:spLocks noGrp="1"/>
          </p:cNvSpPr>
          <p:nvPr>
            <p:ph type="ftr" sz="quarter" idx="11"/>
          </p:nvPr>
        </p:nvSpPr>
        <p:spPr>
          <a:xfrm>
            <a:off x="685800" y="5791200"/>
            <a:ext cx="5715000" cy="457200"/>
          </a:xfrm>
        </p:spPr>
        <p:txBody>
          <a:bodyPr/>
          <a:lstStyle>
            <a:lvl1pPr>
              <a:defRPr/>
            </a:lvl1pPr>
          </a:lstStyle>
          <a:p>
            <a:r>
              <a:rPr lang="en-US" smtClean="0"/>
              <a:t>Dr.T.V.Rao MD</a:t>
            </a:r>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0D17311-ED6E-49FE-98DE-B16AF7132D78}" type="slidenum">
              <a:rPr lang="en-US"/>
              <a:pPr/>
              <a:t>‹#›</a:t>
            </a:fld>
            <a:endParaRPr lang="en-US" dirty="0"/>
          </a:p>
        </p:txBody>
      </p:sp>
    </p:spTree>
    <p:extLst>
      <p:ext uri="{BB962C8B-B14F-4D97-AF65-F5344CB8AC3E}">
        <p14:creationId xmlns:p14="http://schemas.microsoft.com/office/powerpoint/2010/main" val="422894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ojp.usdoj.gov/bjs/"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store.samhsa.gov/product/Addressing-Viral-Hepatitis-in-People-With-Substance-Use-Disorders/SMA13-4791" TargetMode="External"/><Relationship Id="rId3" Type="http://schemas.openxmlformats.org/officeDocument/2006/relationships/image" Target="../media/image5.jpeg"/><Relationship Id="rId7" Type="http://schemas.openxmlformats.org/officeDocument/2006/relationships/hyperlink" Target="http://store.samhsa.gov/product/TIP-53-Addressing-Viral-Hepatitis-in-People-With-Substance-Use-Disorders/SMA11-465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hepcassoc.org/pdf/2012/mar-federal-guidlines.pdf" TargetMode="External"/><Relationship Id="rId5" Type="http://schemas.openxmlformats.org/officeDocument/2006/relationships/hyperlink" Target="http://www.bop.gov/resources/pdfs/exposures.pdf" TargetMode="External"/><Relationship Id="rId4" Type="http://schemas.openxmlformats.org/officeDocument/2006/relationships/hyperlink" Target="http://www.lb7.uscourts.gov/documents/11-1163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371600"/>
            <a:ext cx="7086600" cy="3276600"/>
          </a:xfrm>
        </p:spPr>
        <p:txBody>
          <a:bodyPr>
            <a:normAutofit fontScale="90000"/>
          </a:bodyPr>
          <a:lstStyle/>
          <a:p>
            <a:r>
              <a:rPr lang="en-US" b="1" dirty="0" smtClean="0">
                <a:solidFill>
                  <a:srgbClr val="006892"/>
                </a:solidFill>
                <a:latin typeface="Arial" pitchFamily="34" charset="0"/>
                <a:cs typeface="Arial" pitchFamily="34" charset="0"/>
              </a:rPr>
              <a:t/>
            </a:r>
            <a:br>
              <a:rPr lang="en-US" b="1" dirty="0" smtClean="0">
                <a:solidFill>
                  <a:srgbClr val="006892"/>
                </a:solidFill>
                <a:latin typeface="Arial" pitchFamily="34" charset="0"/>
                <a:cs typeface="Arial" pitchFamily="34" charset="0"/>
              </a:rPr>
            </a:br>
            <a:r>
              <a:rPr lang="en-US" b="1" dirty="0" smtClean="0">
                <a:solidFill>
                  <a:srgbClr val="006892"/>
                </a:solidFill>
                <a:latin typeface="Arial" pitchFamily="34" charset="0"/>
                <a:cs typeface="Arial" pitchFamily="34" charset="0"/>
              </a:rPr>
              <a:t>Viral Hepatitis Among Inmate Populations:</a:t>
            </a:r>
            <a:br>
              <a:rPr lang="en-US" b="1" dirty="0" smtClean="0">
                <a:solidFill>
                  <a:srgbClr val="006892"/>
                </a:solidFill>
                <a:latin typeface="Arial" pitchFamily="34" charset="0"/>
                <a:cs typeface="Arial" pitchFamily="34" charset="0"/>
              </a:rPr>
            </a:br>
            <a:r>
              <a:rPr lang="en-US" sz="3600" b="1" i="1" dirty="0" smtClean="0">
                <a:solidFill>
                  <a:srgbClr val="006892"/>
                </a:solidFill>
                <a:latin typeface="Arial" pitchFamily="34" charset="0"/>
                <a:cs typeface="Arial" pitchFamily="34" charset="0"/>
              </a:rPr>
              <a:t>Detection, Prevention</a:t>
            </a:r>
            <a:r>
              <a:rPr lang="en-US" sz="3600" b="1" i="1" dirty="0">
                <a:solidFill>
                  <a:srgbClr val="006892"/>
                </a:solidFill>
                <a:latin typeface="Arial" pitchFamily="34" charset="0"/>
                <a:cs typeface="Arial" pitchFamily="34" charset="0"/>
              </a:rPr>
              <a:t>, and </a:t>
            </a:r>
            <a:r>
              <a:rPr lang="en-US" sz="3600" b="1" i="1" dirty="0" smtClean="0">
                <a:solidFill>
                  <a:srgbClr val="006892"/>
                </a:solidFill>
                <a:latin typeface="Arial" pitchFamily="34" charset="0"/>
                <a:cs typeface="Arial" pitchFamily="34" charset="0"/>
              </a:rPr>
              <a:t>New Treatment Options</a:t>
            </a:r>
            <a:r>
              <a:rPr lang="en-US" sz="4000" b="1" dirty="0">
                <a:solidFill>
                  <a:srgbClr val="006892"/>
                </a:solidFill>
                <a:latin typeface="Arial" pitchFamily="34" charset="0"/>
                <a:cs typeface="Arial" pitchFamily="34" charset="0"/>
              </a:rPr>
              <a:t/>
            </a:r>
            <a:br>
              <a:rPr lang="en-US" sz="4000" b="1" dirty="0">
                <a:solidFill>
                  <a:srgbClr val="006892"/>
                </a:solidFill>
                <a:latin typeface="Arial" pitchFamily="34" charset="0"/>
                <a:cs typeface="Arial" pitchFamily="34" charset="0"/>
              </a:rPr>
            </a:br>
            <a:r>
              <a:rPr lang="en-US" sz="3100" b="1" smtClean="0">
                <a:solidFill>
                  <a:srgbClr val="006892"/>
                </a:solidFill>
                <a:latin typeface="Arial" pitchFamily="34" charset="0"/>
                <a:cs typeface="Arial" pitchFamily="34" charset="0"/>
              </a:rPr>
              <a:t>May 20, </a:t>
            </a:r>
            <a:r>
              <a:rPr lang="en-US" sz="3100" b="1" dirty="0" smtClean="0">
                <a:solidFill>
                  <a:srgbClr val="006892"/>
                </a:solidFill>
                <a:latin typeface="Arial" pitchFamily="34" charset="0"/>
                <a:cs typeface="Arial" pitchFamily="34" charset="0"/>
              </a:rPr>
              <a:t>2015</a:t>
            </a:r>
            <a:endParaRPr lang="en-US" sz="31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9200"/>
            <a:ext cx="5888736" cy="917448"/>
          </a:xfrm>
          <a:prstGeom prst="rect">
            <a:avLst/>
          </a:prstGeom>
        </p:spPr>
      </p:pic>
    </p:spTree>
    <p:extLst>
      <p:ext uri="{BB962C8B-B14F-4D97-AF65-F5344CB8AC3E}">
        <p14:creationId xmlns:p14="http://schemas.microsoft.com/office/powerpoint/2010/main" val="417469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762000" y="304800"/>
            <a:ext cx="7772400" cy="1143000"/>
          </a:xfrm>
        </p:spPr>
        <p:txBody>
          <a:bodyPr/>
          <a:lstStyle/>
          <a:p>
            <a:pPr algn="ctr">
              <a:lnSpc>
                <a:spcPct val="90000"/>
              </a:lnSpc>
            </a:pPr>
            <a:r>
              <a:rPr lang="en-US" sz="3200" b="1" dirty="0"/>
              <a:t>Sources of Infection for</a:t>
            </a:r>
            <a:br>
              <a:rPr lang="en-US" sz="3200" b="1" dirty="0"/>
            </a:br>
            <a:r>
              <a:rPr lang="en-US" sz="3200" b="1" dirty="0"/>
              <a:t>Persons with Hepatitis C</a:t>
            </a:r>
          </a:p>
        </p:txBody>
      </p:sp>
      <p:graphicFrame>
        <p:nvGraphicFramePr>
          <p:cNvPr id="638979" name="Object 3"/>
          <p:cNvGraphicFramePr>
            <a:graphicFrameLocks noGrp="1" noChangeAspect="1"/>
          </p:cNvGraphicFramePr>
          <p:nvPr>
            <p:ph type="chart" idx="1"/>
            <p:extLst>
              <p:ext uri="{D42A27DB-BD31-4B8C-83A1-F6EECF244321}">
                <p14:modId xmlns:p14="http://schemas.microsoft.com/office/powerpoint/2010/main" val="3671179156"/>
              </p:ext>
            </p:extLst>
          </p:nvPr>
        </p:nvGraphicFramePr>
        <p:xfrm>
          <a:off x="609600" y="1828800"/>
          <a:ext cx="7298267" cy="3505200"/>
        </p:xfrm>
        <a:graphic>
          <a:graphicData uri="http://schemas.openxmlformats.org/presentationml/2006/ole">
            <mc:AlternateContent xmlns:mc="http://schemas.openxmlformats.org/markup-compatibility/2006">
              <mc:Choice xmlns:v="urn:schemas-microsoft-com:vml" Requires="v">
                <p:oleObj spid="_x0000_s2057" name="Chart" r:id="rId3" imgW="8747832" imgH="4038559" progId="MSGraph.Chart.8">
                  <p:embed followColorScheme="full"/>
                </p:oleObj>
              </mc:Choice>
              <mc:Fallback>
                <p:oleObj name="Chart" r:id="rId3" imgW="8747832" imgH="4038559" progId="MSGraph.Chart.8">
                  <p:embed followColorScheme="full"/>
                  <p:pic>
                    <p:nvPicPr>
                      <p:cNvPr id="0" name=""/>
                      <p:cNvPicPr>
                        <a:picLocks noChangeAspect="1" noChangeArrowheads="1"/>
                      </p:cNvPicPr>
                      <p:nvPr/>
                    </p:nvPicPr>
                    <p:blipFill>
                      <a:blip r:embed="rId4"/>
                      <a:srcRect/>
                      <a:stretch>
                        <a:fillRect/>
                      </a:stretch>
                    </p:blipFill>
                    <p:spPr bwMode="auto">
                      <a:xfrm>
                        <a:off x="609600" y="1828800"/>
                        <a:ext cx="7298267" cy="3505200"/>
                      </a:xfrm>
                      <a:prstGeom prst="rect">
                        <a:avLst/>
                      </a:prstGeom>
                    </p:spPr>
                  </p:pic>
                </p:oleObj>
              </mc:Fallback>
            </mc:AlternateContent>
          </a:graphicData>
        </a:graphic>
      </p:graphicFrame>
      <p:sp>
        <p:nvSpPr>
          <p:cNvPr id="638980" name="Text Box 4"/>
          <p:cNvSpPr txBox="1">
            <a:spLocks noChangeArrowheads="1"/>
          </p:cNvSpPr>
          <p:nvPr/>
        </p:nvSpPr>
        <p:spPr bwMode="auto">
          <a:xfrm>
            <a:off x="5130800" y="1976438"/>
            <a:ext cx="15409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FFFFFF"/>
                </a:solidFill>
              </a:rPr>
              <a:t>Sexual 15%</a:t>
            </a:r>
          </a:p>
        </p:txBody>
      </p:sp>
      <p:sp>
        <p:nvSpPr>
          <p:cNvPr id="638981" name="Text Box 5"/>
          <p:cNvSpPr txBox="1">
            <a:spLocks noChangeArrowheads="1"/>
          </p:cNvSpPr>
          <p:nvPr/>
        </p:nvSpPr>
        <p:spPr bwMode="auto">
          <a:xfrm>
            <a:off x="5753100" y="4484688"/>
            <a:ext cx="26289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smtClean="0"/>
              <a:t>(perinatal; health worker)</a:t>
            </a:r>
            <a:endParaRPr lang="en-US" sz="1400" dirty="0"/>
          </a:p>
        </p:txBody>
      </p:sp>
      <p:sp>
        <p:nvSpPr>
          <p:cNvPr id="638985" name="Rectangle 9"/>
          <p:cNvSpPr>
            <a:spLocks noChangeArrowheads="1"/>
          </p:cNvSpPr>
          <p:nvPr/>
        </p:nvSpPr>
        <p:spPr bwMode="auto">
          <a:xfrm>
            <a:off x="603956" y="5597526"/>
            <a:ext cx="40190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FFFF"/>
                </a:solidFill>
              </a:rPr>
              <a:t>*Nosocomial; Health-care work; Perinatal</a:t>
            </a:r>
          </a:p>
        </p:txBody>
      </p:sp>
      <p:sp>
        <p:nvSpPr>
          <p:cNvPr id="638986" name="Text Box 10"/>
          <p:cNvSpPr txBox="1">
            <a:spLocks noChangeArrowheads="1"/>
          </p:cNvSpPr>
          <p:nvPr/>
        </p:nvSpPr>
        <p:spPr bwMode="auto">
          <a:xfrm>
            <a:off x="443089" y="6248401"/>
            <a:ext cx="4667956" cy="366713"/>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Source: Centers for Disease Control and Prevention</a:t>
            </a:r>
          </a:p>
        </p:txBody>
      </p:sp>
      <p:sp>
        <p:nvSpPr>
          <p:cNvPr id="3" name="Slide Number Placeholder 2"/>
          <p:cNvSpPr>
            <a:spLocks noGrp="1"/>
          </p:cNvSpPr>
          <p:nvPr>
            <p:ph type="sldNum" sz="quarter" idx="12"/>
          </p:nvPr>
        </p:nvSpPr>
        <p:spPr/>
        <p:txBody>
          <a:bodyPr/>
          <a:lstStyle/>
          <a:p>
            <a:fld id="{90D17311-ED6E-49FE-98DE-B16AF7132D78}" type="slidenum">
              <a:rPr lang="en-US" smtClean="0"/>
              <a:pPr/>
              <a:t>10</a:t>
            </a:fld>
            <a:endParaRPr lang="en-US" dirty="0"/>
          </a:p>
        </p:txBody>
      </p:sp>
      <p:sp>
        <p:nvSpPr>
          <p:cNvPr id="4" name="Rectangle 3"/>
          <p:cNvSpPr/>
          <p:nvPr/>
        </p:nvSpPr>
        <p:spPr>
          <a:xfrm>
            <a:off x="1794475" y="3048000"/>
            <a:ext cx="1710725" cy="369332"/>
          </a:xfrm>
          <a:prstGeom prst="rect">
            <a:avLst/>
          </a:prstGeom>
        </p:spPr>
        <p:txBody>
          <a:bodyPr wrap="none">
            <a:spAutoFit/>
          </a:bodyPr>
          <a:lstStyle/>
          <a:p>
            <a:r>
              <a:rPr lang="en-US" b="1" dirty="0" smtClean="0"/>
              <a:t>IV </a:t>
            </a:r>
            <a:r>
              <a:rPr lang="en-US" b="1" dirty="0"/>
              <a:t>drug use 60%</a:t>
            </a:r>
          </a:p>
        </p:txBody>
      </p:sp>
      <p:sp>
        <p:nvSpPr>
          <p:cNvPr id="5" name="Rectangle 4"/>
          <p:cNvSpPr/>
          <p:nvPr/>
        </p:nvSpPr>
        <p:spPr>
          <a:xfrm>
            <a:off x="4267200" y="2438400"/>
            <a:ext cx="1257652" cy="369332"/>
          </a:xfrm>
          <a:prstGeom prst="rect">
            <a:avLst/>
          </a:prstGeom>
        </p:spPr>
        <p:txBody>
          <a:bodyPr wrap="none">
            <a:spAutoFit/>
          </a:bodyPr>
          <a:lstStyle/>
          <a:p>
            <a:r>
              <a:rPr lang="en-US" b="1" dirty="0"/>
              <a:t>Sexual 15%</a:t>
            </a:r>
          </a:p>
        </p:txBody>
      </p:sp>
      <p:sp>
        <p:nvSpPr>
          <p:cNvPr id="6" name="Rectangle 5"/>
          <p:cNvSpPr/>
          <p:nvPr/>
        </p:nvSpPr>
        <p:spPr>
          <a:xfrm>
            <a:off x="5181600" y="3274469"/>
            <a:ext cx="2209800" cy="535531"/>
          </a:xfrm>
          <a:prstGeom prst="rect">
            <a:avLst/>
          </a:prstGeom>
        </p:spPr>
        <p:txBody>
          <a:bodyPr wrap="square">
            <a:spAutoFit/>
          </a:bodyPr>
          <a:lstStyle/>
          <a:p>
            <a:pPr>
              <a:lnSpc>
                <a:spcPct val="80000"/>
              </a:lnSpc>
            </a:pPr>
            <a:r>
              <a:rPr lang="en-US" b="1" dirty="0" smtClean="0"/>
              <a:t>Transfusions 10</a:t>
            </a:r>
            <a:r>
              <a:rPr lang="en-US" b="1" dirty="0"/>
              <a:t>%</a:t>
            </a:r>
          </a:p>
          <a:p>
            <a:pPr>
              <a:lnSpc>
                <a:spcPct val="80000"/>
              </a:lnSpc>
            </a:pPr>
            <a:r>
              <a:rPr lang="en-US" dirty="0"/>
              <a:t>(before </a:t>
            </a:r>
            <a:r>
              <a:rPr lang="en-US" dirty="0" smtClean="0"/>
              <a:t>screening)</a:t>
            </a:r>
            <a:endParaRPr lang="en-US" dirty="0"/>
          </a:p>
        </p:txBody>
      </p:sp>
      <p:sp>
        <p:nvSpPr>
          <p:cNvPr id="7" name="Rectangle 6"/>
          <p:cNvSpPr/>
          <p:nvPr/>
        </p:nvSpPr>
        <p:spPr>
          <a:xfrm>
            <a:off x="5867400" y="4724400"/>
            <a:ext cx="1194558" cy="369332"/>
          </a:xfrm>
          <a:prstGeom prst="rect">
            <a:avLst/>
          </a:prstGeom>
        </p:spPr>
        <p:txBody>
          <a:bodyPr wrap="none">
            <a:spAutoFit/>
          </a:bodyPr>
          <a:lstStyle/>
          <a:p>
            <a:r>
              <a:rPr lang="en-US" b="1" dirty="0"/>
              <a:t>Other* 5%</a:t>
            </a:r>
          </a:p>
        </p:txBody>
      </p:sp>
      <p:sp>
        <p:nvSpPr>
          <p:cNvPr id="8" name="Rectangle 7"/>
          <p:cNvSpPr/>
          <p:nvPr/>
        </p:nvSpPr>
        <p:spPr>
          <a:xfrm>
            <a:off x="4114800" y="4267200"/>
            <a:ext cx="1566006" cy="369332"/>
          </a:xfrm>
          <a:prstGeom prst="rect">
            <a:avLst/>
          </a:prstGeom>
        </p:spPr>
        <p:txBody>
          <a:bodyPr wrap="none">
            <a:spAutoFit/>
          </a:bodyPr>
          <a:lstStyle/>
          <a:p>
            <a:r>
              <a:rPr lang="en-US" b="1" dirty="0"/>
              <a:t>Unknown 10%</a:t>
            </a:r>
          </a:p>
        </p:txBody>
      </p:sp>
    </p:spTree>
    <p:extLst>
      <p:ext uri="{BB962C8B-B14F-4D97-AF65-F5344CB8AC3E}">
        <p14:creationId xmlns:p14="http://schemas.microsoft.com/office/powerpoint/2010/main" val="24087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685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8153"/>
            <a:ext cx="9144000" cy="589847"/>
          </a:xfrm>
          <a:prstGeom prst="rect">
            <a:avLst/>
          </a:prstGeom>
        </p:spPr>
      </p:pic>
      <p:sp>
        <p:nvSpPr>
          <p:cNvPr id="2" name="Title 1"/>
          <p:cNvSpPr>
            <a:spLocks noGrp="1"/>
          </p:cNvSpPr>
          <p:nvPr>
            <p:ph type="title"/>
          </p:nvPr>
        </p:nvSpPr>
        <p:spPr>
          <a:xfrm>
            <a:off x="914400" y="76200"/>
            <a:ext cx="8229600" cy="762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228600" y="1066800"/>
            <a:ext cx="8915400" cy="2057400"/>
          </a:xfrm>
        </p:spPr>
        <p:txBody>
          <a:bodyPr>
            <a:noAutofit/>
          </a:bodyPr>
          <a:lstStyle/>
          <a:p>
            <a:pPr marL="0" indent="0">
              <a:spcBef>
                <a:spcPts val="0"/>
              </a:spcBef>
              <a:spcAft>
                <a:spcPts val="600"/>
              </a:spcAft>
              <a:buClr>
                <a:srgbClr val="BE854C"/>
              </a:buClr>
              <a:buSzPct val="65000"/>
              <a:buNone/>
            </a:pPr>
            <a:r>
              <a:rPr lang="en-US" sz="2800" b="1" dirty="0" smtClean="0"/>
              <a:t>HCV= direct contact with contaminated blood. </a:t>
            </a:r>
          </a:p>
          <a:p>
            <a:pPr marL="0" indent="0">
              <a:spcBef>
                <a:spcPts val="0"/>
              </a:spcBef>
              <a:spcAft>
                <a:spcPts val="600"/>
              </a:spcAft>
              <a:buClr>
                <a:srgbClr val="BE854C"/>
              </a:buClr>
              <a:buSzPct val="65000"/>
              <a:buNone/>
            </a:pPr>
            <a:endParaRPr lang="en-US" sz="800" b="1" dirty="0" smtClean="0"/>
          </a:p>
          <a:p>
            <a:pPr marL="0" indent="0">
              <a:spcBef>
                <a:spcPts val="0"/>
              </a:spcBef>
              <a:spcAft>
                <a:spcPts val="600"/>
              </a:spcAft>
              <a:buClr>
                <a:srgbClr val="BE854C"/>
              </a:buClr>
              <a:buSzPct val="65000"/>
              <a:buNone/>
            </a:pPr>
            <a:r>
              <a:rPr lang="en-US" sz="2800" b="1" dirty="0" smtClean="0"/>
              <a:t>Hep B &amp; HIV - transmitted through blood plus other body fluids. HIV particularly doesn’t survive well outside a host.</a:t>
            </a:r>
          </a:p>
          <a:p>
            <a:pPr marL="0" indent="0">
              <a:spcBef>
                <a:spcPts val="0"/>
              </a:spcBef>
              <a:spcAft>
                <a:spcPts val="600"/>
              </a:spcAft>
              <a:buClr>
                <a:srgbClr val="BE854C"/>
              </a:buClr>
              <a:buSzPct val="65000"/>
              <a:buNone/>
            </a:pPr>
            <a:endParaRPr lang="en-US" sz="2800" b="1" dirty="0"/>
          </a:p>
          <a:p>
            <a:pPr marL="0" indent="0">
              <a:spcBef>
                <a:spcPts val="0"/>
              </a:spcBef>
              <a:spcAft>
                <a:spcPts val="600"/>
              </a:spcAft>
              <a:buClr>
                <a:srgbClr val="BE854C"/>
              </a:buClr>
              <a:buSzPct val="65000"/>
              <a:buNone/>
            </a:pPr>
            <a:r>
              <a:rPr lang="en-US" sz="2800" b="1" i="1" dirty="0" smtClean="0"/>
              <a:t>                             </a:t>
            </a:r>
          </a:p>
          <a:p>
            <a:pPr marL="0" indent="0">
              <a:spcBef>
                <a:spcPts val="0"/>
              </a:spcBef>
              <a:spcAft>
                <a:spcPts val="600"/>
              </a:spcAft>
              <a:buClr>
                <a:srgbClr val="BE854C"/>
              </a:buClr>
              <a:buSzPct val="65000"/>
              <a:buNone/>
            </a:pPr>
            <a:endParaRPr lang="en-US" sz="2800" b="1" i="1" dirty="0"/>
          </a:p>
          <a:p>
            <a:pPr marL="0" indent="0">
              <a:spcBef>
                <a:spcPts val="0"/>
              </a:spcBef>
              <a:spcAft>
                <a:spcPts val="600"/>
              </a:spcAft>
              <a:buClr>
                <a:srgbClr val="BE854C"/>
              </a:buClr>
              <a:buSzPct val="65000"/>
              <a:buNone/>
            </a:pPr>
            <a:endParaRPr lang="en-US" sz="2800" b="1" i="1" dirty="0" smtClean="0"/>
          </a:p>
          <a:p>
            <a:pPr marL="0" indent="0">
              <a:spcBef>
                <a:spcPts val="0"/>
              </a:spcBef>
              <a:spcAft>
                <a:spcPts val="600"/>
              </a:spcAft>
              <a:buClr>
                <a:srgbClr val="BE854C"/>
              </a:buClr>
              <a:buSzPct val="65000"/>
              <a:buNone/>
            </a:pPr>
            <a:endParaRPr lang="en-US" sz="2800" b="1" i="1" dirty="0" smtClean="0"/>
          </a:p>
          <a:p>
            <a:pPr marL="0" indent="0">
              <a:spcBef>
                <a:spcPts val="0"/>
              </a:spcBef>
              <a:spcAft>
                <a:spcPts val="600"/>
              </a:spcAft>
              <a:buClr>
                <a:srgbClr val="BE854C"/>
              </a:buClr>
              <a:buSzPct val="65000"/>
              <a:buNone/>
            </a:pPr>
            <a:r>
              <a:rPr lang="en-US" sz="3600" b="1" dirty="0" smtClean="0"/>
              <a:t>     		       …</a:t>
            </a:r>
            <a:r>
              <a:rPr lang="en-US" sz="4000" b="1" dirty="0" smtClean="0"/>
              <a:t>Sounds good, RIGHT</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0297" y="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6892"/>
                </a:solidFill>
                <a:latin typeface="Arial" pitchFamily="34" charset="0"/>
                <a:cs typeface="Arial" pitchFamily="34" charset="0"/>
              </a:rPr>
              <a:t>HCV Transmission–How are people infected?</a:t>
            </a:r>
            <a:endParaRPr lang="en-US" sz="3200" b="1" dirty="0">
              <a:solidFill>
                <a:prstClr val="white"/>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263"/>
          <a:stretch/>
        </p:blipFill>
        <p:spPr bwMode="auto">
          <a:xfrm>
            <a:off x="1295400" y="2895600"/>
            <a:ext cx="6324600" cy="1951088"/>
          </a:xfrm>
          <a:prstGeom prst="rect">
            <a:avLst/>
          </a:prstGeom>
          <a:noFill/>
          <a:ln w="25400" cmpd="tri">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5334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721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152400" y="1219200"/>
            <a:ext cx="8763000" cy="5024300"/>
          </a:xfrm>
        </p:spPr>
        <p:txBody>
          <a:bodyPr>
            <a:noAutofit/>
          </a:bodyPr>
          <a:lstStyle/>
          <a:p>
            <a:pPr marL="0" indent="0">
              <a:spcBef>
                <a:spcPts val="0"/>
              </a:spcBef>
              <a:buClr>
                <a:srgbClr val="BE854C"/>
              </a:buClr>
              <a:buSzPct val="65000"/>
              <a:buNone/>
            </a:pPr>
            <a:r>
              <a:rPr lang="en-US" sz="2800" dirty="0" smtClean="0"/>
              <a:t>…Except, HCV can survive for several days outside a </a:t>
            </a:r>
          </a:p>
          <a:p>
            <a:pPr marL="0" indent="0">
              <a:spcBef>
                <a:spcPts val="0"/>
              </a:spcBef>
              <a:buClr>
                <a:srgbClr val="BE854C"/>
              </a:buClr>
              <a:buSzPct val="65000"/>
              <a:buNone/>
            </a:pPr>
            <a:r>
              <a:rPr lang="en-US" sz="2800" dirty="0" smtClean="0"/>
              <a:t>             host, even in microscopic bits of dried blood.</a:t>
            </a:r>
          </a:p>
          <a:p>
            <a:pPr marL="0" indent="0">
              <a:spcBef>
                <a:spcPts val="0"/>
              </a:spcBef>
              <a:buClr>
                <a:srgbClr val="BE854C"/>
              </a:buClr>
              <a:buSzPct val="65000"/>
              <a:buNone/>
            </a:pPr>
            <a:endParaRPr lang="en-US" sz="2400" dirty="0" smtClean="0"/>
          </a:p>
          <a:p>
            <a:pPr marL="0" indent="0">
              <a:spcBef>
                <a:spcPts val="1200"/>
              </a:spcBef>
              <a:spcAft>
                <a:spcPts val="600"/>
              </a:spcAft>
              <a:buClr>
                <a:srgbClr val="BE854C"/>
              </a:buClr>
              <a:buSzPct val="65000"/>
              <a:buNone/>
            </a:pPr>
            <a:r>
              <a:rPr lang="en-US" sz="2400" b="1" dirty="0"/>
              <a:t>HCV continues to thrive, even after bleaching, boiling and heating with a flame.</a:t>
            </a:r>
          </a:p>
          <a:p>
            <a:pPr marL="0" indent="0">
              <a:spcBef>
                <a:spcPts val="1200"/>
              </a:spcBef>
              <a:spcAft>
                <a:spcPts val="600"/>
              </a:spcAft>
              <a:buClr>
                <a:srgbClr val="BE854C"/>
              </a:buClr>
              <a:buSzPct val="65000"/>
              <a:buNone/>
            </a:pPr>
            <a:r>
              <a:rPr lang="en-US" sz="2400" b="1" dirty="0" smtClean="0"/>
              <a:t>HCV likes to hang out with the tattooing crowd, lodging in crevices or lounging on surfaces of shared equipment.  </a:t>
            </a:r>
          </a:p>
          <a:p>
            <a:pPr marL="0" indent="0">
              <a:spcBef>
                <a:spcPts val="0"/>
              </a:spcBef>
              <a:spcAft>
                <a:spcPts val="600"/>
              </a:spcAft>
              <a:buClr>
                <a:srgbClr val="BE854C"/>
              </a:buClr>
              <a:buSzPct val="65000"/>
              <a:buNone/>
            </a:pPr>
            <a:endParaRPr lang="en-US" sz="800" b="1" dirty="0"/>
          </a:p>
          <a:p>
            <a:pPr marL="0" indent="0">
              <a:spcBef>
                <a:spcPts val="0"/>
              </a:spcBef>
              <a:spcAft>
                <a:spcPts val="600"/>
              </a:spcAft>
              <a:buClr>
                <a:srgbClr val="BE854C"/>
              </a:buClr>
              <a:buSzPct val="65000"/>
              <a:buNone/>
            </a:pPr>
            <a:r>
              <a:rPr lang="en-US" sz="2400" b="1" dirty="0" smtClean="0"/>
              <a:t>IV drug use is </a:t>
            </a:r>
            <a:r>
              <a:rPr lang="en-US" sz="2400" b="1" dirty="0" err="1" smtClean="0"/>
              <a:t>HCV’s</a:t>
            </a:r>
            <a:r>
              <a:rPr lang="en-US" sz="2400" b="1" dirty="0" smtClean="0"/>
              <a:t> favorite way to meet new life-long friends    …and is nearly impossible to pry away…</a:t>
            </a:r>
          </a:p>
          <a:p>
            <a:pPr marL="0" indent="0">
              <a:spcBef>
                <a:spcPts val="0"/>
              </a:spcBef>
              <a:spcAft>
                <a:spcPts val="600"/>
              </a:spcAft>
              <a:buClr>
                <a:srgbClr val="BE854C"/>
              </a:buClr>
              <a:buSzPct val="65000"/>
              <a:buNone/>
            </a:pPr>
            <a:endParaRPr lang="en-US" sz="800" b="1" dirty="0"/>
          </a:p>
          <a:p>
            <a:pPr marL="0" indent="0">
              <a:spcBef>
                <a:spcPts val="0"/>
              </a:spcBef>
              <a:spcAft>
                <a:spcPts val="600"/>
              </a:spcAft>
              <a:buClr>
                <a:srgbClr val="BE854C"/>
              </a:buClr>
              <a:buSzPct val="65000"/>
              <a:buNone/>
            </a:pPr>
            <a:r>
              <a:rPr lang="en-US" sz="2400" b="1" dirty="0" smtClean="0"/>
              <a:t>		It is uniquely </a:t>
            </a:r>
            <a:r>
              <a:rPr lang="en-US" sz="2400" b="1" dirty="0"/>
              <a:t>suited to prison life!</a:t>
            </a:r>
          </a:p>
          <a:p>
            <a:pPr marL="0" indent="0">
              <a:spcBef>
                <a:spcPts val="0"/>
              </a:spcBef>
              <a:spcAft>
                <a:spcPts val="600"/>
              </a:spcAft>
              <a:buClr>
                <a:srgbClr val="BE854C"/>
              </a:buClr>
              <a:buSzPct val="65000"/>
              <a:buNone/>
            </a:pPr>
            <a:endParaRPr lang="en-US" sz="2400" b="1" dirty="0" smtClean="0"/>
          </a:p>
          <a:p>
            <a:pPr marL="0" indent="0">
              <a:spcBef>
                <a:spcPts val="0"/>
              </a:spcBef>
              <a:spcAft>
                <a:spcPts val="600"/>
              </a:spcAft>
              <a:buClr>
                <a:srgbClr val="BE854C"/>
              </a:buClr>
              <a:buSzPct val="65000"/>
              <a:buNone/>
            </a:pPr>
            <a:endParaRPr lang="en-US" sz="2400" b="1" dirty="0"/>
          </a:p>
          <a:p>
            <a:pPr marL="0" indent="0">
              <a:spcBef>
                <a:spcPts val="0"/>
              </a:spcBef>
              <a:spcAft>
                <a:spcPts val="600"/>
              </a:spcAft>
              <a:buClr>
                <a:srgbClr val="BE854C"/>
              </a:buClr>
              <a:buSzPct val="65000"/>
              <a:buNone/>
            </a:pPr>
            <a:endParaRPr lang="en-US" sz="2400" b="1" dirty="0" smtClean="0"/>
          </a:p>
          <a:p>
            <a:pPr marL="0" indent="0">
              <a:spcBef>
                <a:spcPts val="0"/>
              </a:spcBef>
              <a:spcAft>
                <a:spcPts val="600"/>
              </a:spcAft>
              <a:buClr>
                <a:srgbClr val="BE854C"/>
              </a:buClr>
              <a:buSzPct val="65000"/>
              <a:buNone/>
            </a:pPr>
            <a:endParaRPr lang="en-US" sz="2400" b="1" dirty="0"/>
          </a:p>
          <a:p>
            <a:pPr marL="0" indent="0">
              <a:spcBef>
                <a:spcPts val="0"/>
              </a:spcBef>
              <a:spcAft>
                <a:spcPts val="600"/>
              </a:spcAft>
              <a:buClr>
                <a:srgbClr val="BE854C"/>
              </a:buClr>
              <a:buSzPct val="65000"/>
              <a:buNone/>
            </a:pPr>
            <a:endParaRPr lang="en-US" sz="2400" b="1" dirty="0" smtClean="0"/>
          </a:p>
          <a:p>
            <a:pPr marL="0" indent="0">
              <a:spcBef>
                <a:spcPts val="0"/>
              </a:spcBef>
              <a:spcAft>
                <a:spcPts val="600"/>
              </a:spcAft>
              <a:buClr>
                <a:srgbClr val="BE854C"/>
              </a:buClr>
              <a:buSzPct val="65000"/>
              <a:buNone/>
            </a:pPr>
            <a:endParaRPr lang="en-US" sz="2400" dirty="0"/>
          </a:p>
          <a:p>
            <a:pPr marL="0" indent="0">
              <a:spcBef>
                <a:spcPts val="0"/>
              </a:spcBef>
              <a:spcAft>
                <a:spcPts val="600"/>
              </a:spcAft>
              <a:buClr>
                <a:srgbClr val="BE854C"/>
              </a:buClr>
              <a:buSzPct val="65000"/>
              <a:buNone/>
            </a:pPr>
            <a:endParaRPr lang="en-US" sz="2400" i="1" dirty="0" smtClean="0"/>
          </a:p>
          <a:p>
            <a:pPr marL="0" indent="0">
              <a:spcBef>
                <a:spcPts val="0"/>
              </a:spcBef>
              <a:spcAft>
                <a:spcPts val="600"/>
              </a:spcAft>
              <a:buClr>
                <a:srgbClr val="BE854C"/>
              </a:buClr>
              <a:buSzPct val="65000"/>
              <a:buNone/>
            </a:pPr>
            <a:endParaRPr lang="en-US" sz="24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914400"/>
            <a:ext cx="9144000" cy="45719"/>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0"/>
          <p:cNvSpPr>
            <a:spLocks noGrp="1"/>
          </p:cNvSpPr>
          <p:nvPr>
            <p:ph type="title"/>
          </p:nvPr>
        </p:nvSpPr>
        <p:spPr>
          <a:xfrm>
            <a:off x="457200" y="152400"/>
            <a:ext cx="8229600" cy="639762"/>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6892"/>
                </a:solidFill>
                <a:latin typeface="Arial" pitchFamily="34" charset="0"/>
                <a:cs typeface="Arial" pitchFamily="34" charset="0"/>
              </a:rPr>
              <a:t>HCV – A blood-borne tough guy!</a:t>
            </a:r>
            <a:endParaRPr lang="en-US" sz="3200" b="1" dirty="0">
              <a:solidFill>
                <a:prstClr val="white"/>
              </a:solidFill>
            </a:endParaRPr>
          </a:p>
        </p:txBody>
      </p:sp>
    </p:spTree>
    <p:extLst>
      <p:ext uri="{BB962C8B-B14F-4D97-AF65-F5344CB8AC3E}">
        <p14:creationId xmlns:p14="http://schemas.microsoft.com/office/powerpoint/2010/main" val="661542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4374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 Hepatitis C Epidemic</a:t>
            </a:r>
            <a:endParaRPr lang="en-US" sz="4000" dirty="0">
              <a:solidFill>
                <a:schemeClr val="tx1"/>
              </a:solidFill>
            </a:endParaRPr>
          </a:p>
        </p:txBody>
      </p:sp>
      <p:pic>
        <p:nvPicPr>
          <p:cNvPr id="1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73630" y="2403951"/>
            <a:ext cx="4396740" cy="2918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75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667000" y="1828800"/>
            <a:ext cx="2971800" cy="152400"/>
          </a:xfrm>
        </p:spPr>
        <p:txBody>
          <a:bodyPr>
            <a:normAutofit fontScale="90000"/>
          </a:bodyPr>
          <a:lstStyle/>
          <a:p>
            <a:endParaRPr lang="en-US"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553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13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8153"/>
            <a:ext cx="9144000" cy="589847"/>
          </a:xfrm>
          <a:prstGeom prst="rect">
            <a:avLst/>
          </a:prstGeom>
        </p:spPr>
      </p:pic>
      <p:sp>
        <p:nvSpPr>
          <p:cNvPr id="3" name="Content Placeholder 2"/>
          <p:cNvSpPr>
            <a:spLocks noGrp="1"/>
          </p:cNvSpPr>
          <p:nvPr>
            <p:ph idx="1"/>
          </p:nvPr>
        </p:nvSpPr>
        <p:spPr>
          <a:xfrm>
            <a:off x="228600" y="1300300"/>
            <a:ext cx="8686800" cy="4948100"/>
          </a:xfrm>
        </p:spPr>
        <p:txBody>
          <a:bodyPr>
            <a:noAutofit/>
          </a:bodyPr>
          <a:lstStyle/>
          <a:p>
            <a:pPr marL="0" indent="0">
              <a:spcBef>
                <a:spcPts val="0"/>
              </a:spcBef>
              <a:spcAft>
                <a:spcPts val="600"/>
              </a:spcAft>
              <a:buClr>
                <a:srgbClr val="BE854C"/>
              </a:buClr>
              <a:buSzPct val="65000"/>
              <a:buNone/>
            </a:pPr>
            <a:r>
              <a:rPr lang="en-US" sz="2400" b="1" dirty="0"/>
              <a:t>The majority </a:t>
            </a:r>
            <a:r>
              <a:rPr lang="en-US" sz="2400" b="1" dirty="0" smtClean="0"/>
              <a:t>of state prison systems offer test to targeted risk groups. A smaller number test a broader cross-section of inmates.</a:t>
            </a:r>
          </a:p>
          <a:p>
            <a:pPr marL="0" indent="0">
              <a:spcBef>
                <a:spcPts val="0"/>
              </a:spcBef>
              <a:spcAft>
                <a:spcPts val="600"/>
              </a:spcAft>
              <a:buClr>
                <a:srgbClr val="BE854C"/>
              </a:buClr>
              <a:buSzPct val="65000"/>
              <a:buNone/>
            </a:pPr>
            <a:endParaRPr lang="en-US" sz="1400" b="1" dirty="0">
              <a:solidFill>
                <a:schemeClr val="tx1">
                  <a:alpha val="37000"/>
                </a:schemeClr>
              </a:solidFill>
            </a:endParaRPr>
          </a:p>
          <a:p>
            <a:pPr marL="0" indent="0">
              <a:spcBef>
                <a:spcPts val="0"/>
              </a:spcBef>
              <a:spcAft>
                <a:spcPts val="600"/>
              </a:spcAft>
              <a:buClr>
                <a:srgbClr val="BE854C"/>
              </a:buClr>
              <a:buSzPct val="65000"/>
              <a:buNone/>
            </a:pPr>
            <a:r>
              <a:rPr lang="en-US" sz="2400" b="1" dirty="0" smtClean="0"/>
              <a:t>In facilities where screening target risk groups, one third of inmate test results were positive.</a:t>
            </a:r>
          </a:p>
          <a:p>
            <a:pPr marL="0" indent="0">
              <a:spcBef>
                <a:spcPts val="0"/>
              </a:spcBef>
              <a:spcAft>
                <a:spcPts val="600"/>
              </a:spcAft>
              <a:buClr>
                <a:srgbClr val="BE854C"/>
              </a:buClr>
              <a:buSzPct val="65000"/>
              <a:buNone/>
            </a:pPr>
            <a:endParaRPr lang="en-US" sz="2400" b="1" dirty="0" smtClean="0"/>
          </a:p>
          <a:p>
            <a:pPr marL="0" indent="0">
              <a:spcBef>
                <a:spcPts val="0"/>
              </a:spcBef>
              <a:spcAft>
                <a:spcPts val="600"/>
              </a:spcAft>
              <a:buClr>
                <a:srgbClr val="BE854C"/>
              </a:buClr>
              <a:buSzPct val="65000"/>
              <a:buNone/>
            </a:pPr>
            <a:r>
              <a:rPr lang="en-US" sz="2400" b="1" dirty="0" smtClean="0"/>
              <a:t>Just over a quarter of inmate test were positive in facilities where screening is </a:t>
            </a:r>
            <a:r>
              <a:rPr lang="en-US" sz="2400" b="1" dirty="0"/>
              <a:t>more </a:t>
            </a:r>
            <a:r>
              <a:rPr lang="en-US" sz="2400" b="1" dirty="0" smtClean="0"/>
              <a:t>broadly implemented.</a:t>
            </a:r>
          </a:p>
          <a:p>
            <a:pPr marL="0" indent="0">
              <a:spcBef>
                <a:spcPts val="0"/>
              </a:spcBef>
              <a:spcAft>
                <a:spcPts val="600"/>
              </a:spcAft>
              <a:buClr>
                <a:srgbClr val="BE854C"/>
              </a:buClr>
              <a:buSzPct val="65000"/>
              <a:buNone/>
            </a:pPr>
            <a:endParaRPr lang="en-US" sz="2000" b="1" dirty="0" smtClean="0"/>
          </a:p>
          <a:p>
            <a:pPr marL="0" indent="0">
              <a:spcBef>
                <a:spcPts val="0"/>
              </a:spcBef>
              <a:spcAft>
                <a:spcPts val="600"/>
              </a:spcAft>
              <a:buClr>
                <a:srgbClr val="BE854C"/>
              </a:buClr>
              <a:buSzPct val="65000"/>
              <a:buNone/>
            </a:pPr>
            <a:endParaRPr lang="en-US" sz="800" b="1" dirty="0" smtClean="0"/>
          </a:p>
          <a:p>
            <a:pPr marL="0" indent="0">
              <a:buNone/>
            </a:pPr>
            <a:endParaRPr lang="en-US" sz="1400" b="1" dirty="0" smtClean="0"/>
          </a:p>
          <a:p>
            <a:pPr marL="0" indent="0">
              <a:buNone/>
            </a:pPr>
            <a:r>
              <a:rPr lang="en-US" sz="1400" b="1" dirty="0" smtClean="0"/>
              <a:t>BJS Special Report : </a:t>
            </a:r>
            <a:r>
              <a:rPr lang="en-US" sz="1400" b="1" dirty="0" smtClean="0">
                <a:latin typeface="Times-Bold"/>
              </a:rPr>
              <a:t>Hepatitis </a:t>
            </a:r>
            <a:r>
              <a:rPr lang="en-US" sz="1400" b="1" dirty="0">
                <a:latin typeface="Times-Bold"/>
              </a:rPr>
              <a:t>Testing </a:t>
            </a:r>
            <a:r>
              <a:rPr lang="en-US" sz="1400" b="1" dirty="0" smtClean="0">
                <a:latin typeface="Times-Bold"/>
              </a:rPr>
              <a:t>and Treatment </a:t>
            </a:r>
            <a:r>
              <a:rPr lang="en-US" sz="1400" b="1" dirty="0">
                <a:latin typeface="Times-Bold"/>
              </a:rPr>
              <a:t>in State </a:t>
            </a:r>
            <a:r>
              <a:rPr lang="en-US" sz="1400" b="1" dirty="0" smtClean="0">
                <a:latin typeface="Times-Bold"/>
              </a:rPr>
              <a:t>Prisons (2004)</a:t>
            </a:r>
            <a:endParaRPr lang="en-US" sz="1400" b="1" dirty="0" smtClean="0"/>
          </a:p>
          <a:p>
            <a:pPr marL="0" indent="0">
              <a:spcBef>
                <a:spcPts val="0"/>
              </a:spcBef>
              <a:spcAft>
                <a:spcPts val="600"/>
              </a:spcAft>
              <a:buClr>
                <a:srgbClr val="BE854C"/>
              </a:buClr>
              <a:buSzPct val="65000"/>
              <a:buNone/>
            </a:pPr>
            <a:r>
              <a:rPr lang="en-US" sz="1400" b="1" dirty="0" smtClean="0">
                <a:hlinkClick r:id="rId4"/>
              </a:rPr>
              <a:t>http</a:t>
            </a:r>
            <a:r>
              <a:rPr lang="en-US" sz="1400" b="1" dirty="0">
                <a:hlinkClick r:id="rId4"/>
              </a:rPr>
              <a:t>://www.ojp.usdoj.gov/bjs</a:t>
            </a:r>
            <a:r>
              <a:rPr lang="en-US" sz="1400" b="1" dirty="0" smtClean="0">
                <a:hlinkClick r:id="rId4"/>
              </a:rPr>
              <a:t>/</a:t>
            </a:r>
            <a:r>
              <a:rPr lang="en-US" sz="1400" b="1" dirty="0" smtClean="0"/>
              <a:t> </a:t>
            </a:r>
            <a:endParaRPr lang="en-US" sz="14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914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476" y="16476"/>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solidFill>
              </a:rPr>
              <a:t>Hepatitis Screening in State Prisons</a:t>
            </a:r>
            <a:endParaRPr lang="en-US" sz="4000" dirty="0">
              <a:solidFill>
                <a:schemeClr val="tx2"/>
              </a:solidFill>
            </a:endParaRPr>
          </a:p>
        </p:txBody>
      </p:sp>
      <p:sp>
        <p:nvSpPr>
          <p:cNvPr id="4" name="Rectangle 3"/>
          <p:cNvSpPr/>
          <p:nvPr/>
        </p:nvSpPr>
        <p:spPr>
          <a:xfrm>
            <a:off x="3733800" y="2590800"/>
            <a:ext cx="1752600"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gradFill rotWithShape="1">
                  <a:gsLst>
                    <a:gs pos="0">
                      <a:schemeClr val="accent4">
                        <a:tint val="70000"/>
                        <a:satMod val="200000"/>
                        <a:alpha val="21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38000"/>
                    </a:schemeClr>
                  </a:outerShdw>
                </a:effectLst>
              </a:rPr>
              <a:t>33</a:t>
            </a:r>
            <a:r>
              <a:rPr lang="en-US" sz="4400" b="1" cap="none" spc="0" dirty="0" smtClean="0">
                <a:ln>
                  <a:prstDash val="solid"/>
                </a:ln>
                <a:gradFill rotWithShape="1">
                  <a:gsLst>
                    <a:gs pos="0">
                      <a:schemeClr val="accent4">
                        <a:tint val="70000"/>
                        <a:satMod val="200000"/>
                        <a:alpha val="21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sz="4400" b="1" cap="none" spc="0" dirty="0">
              <a:ln>
                <a:prstDash val="solid"/>
              </a:ln>
              <a:gradFill rotWithShape="1">
                <a:gsLst>
                  <a:gs pos="0">
                    <a:schemeClr val="accent4">
                      <a:tint val="70000"/>
                      <a:satMod val="200000"/>
                      <a:alpha val="21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6" name="Rectangle 15"/>
          <p:cNvSpPr/>
          <p:nvPr/>
        </p:nvSpPr>
        <p:spPr>
          <a:xfrm>
            <a:off x="5638800" y="3878759"/>
            <a:ext cx="1752600"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gradFill rotWithShape="1">
                  <a:gsLst>
                    <a:gs pos="0">
                      <a:schemeClr val="accent4">
                        <a:tint val="70000"/>
                        <a:satMod val="200000"/>
                        <a:alpha val="21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27%</a:t>
            </a:r>
            <a:endParaRPr lang="en-US" sz="4400" b="1" cap="none" spc="0" dirty="0">
              <a:ln>
                <a:prstDash val="solid"/>
              </a:ln>
              <a:gradFill rotWithShape="1">
                <a:gsLst>
                  <a:gs pos="0">
                    <a:schemeClr val="accent4">
                      <a:tint val="70000"/>
                      <a:satMod val="200000"/>
                      <a:alpha val="21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77560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graphicFrame>
        <p:nvGraphicFramePr>
          <p:cNvPr id="4" name="Content Placeholder 3">
            <a:hlinkClick r:id="" action="ppaction://noaction" highlightClick="1"/>
          </p:cNvPr>
          <p:cNvGraphicFramePr>
            <a:graphicFrameLocks noGrp="1"/>
          </p:cNvGraphicFramePr>
          <p:nvPr>
            <p:ph idx="1"/>
            <p:extLst>
              <p:ext uri="{D42A27DB-BD31-4B8C-83A1-F6EECF244321}">
                <p14:modId xmlns:p14="http://schemas.microsoft.com/office/powerpoint/2010/main" val="2560952182"/>
              </p:ext>
            </p:extLst>
          </p:nvPr>
        </p:nvGraphicFramePr>
        <p:xfrm>
          <a:off x="152400" y="9906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28832" y="1524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lumMod val="75000"/>
                  </a:schemeClr>
                </a:solidFill>
              </a:rPr>
              <a:t>Timeline of Hep C Developments</a:t>
            </a:r>
            <a:endParaRPr lang="en-US" sz="4000" dirty="0">
              <a:solidFill>
                <a:schemeClr val="tx2">
                  <a:lumMod val="75000"/>
                </a:schemeClr>
              </a:solidFill>
            </a:endParaRPr>
          </a:p>
        </p:txBody>
      </p:sp>
    </p:spTree>
    <p:extLst>
      <p:ext uri="{BB962C8B-B14F-4D97-AF65-F5344CB8AC3E}">
        <p14:creationId xmlns:p14="http://schemas.microsoft.com/office/powerpoint/2010/main" val="397756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228600" y="1219200"/>
            <a:ext cx="8686800" cy="4871900"/>
          </a:xfrm>
        </p:spPr>
        <p:txBody>
          <a:bodyPr>
            <a:noAutofit/>
          </a:bodyPr>
          <a:lstStyle/>
          <a:p>
            <a:pPr marL="0" indent="0">
              <a:spcBef>
                <a:spcPts val="0"/>
              </a:spcBef>
              <a:spcAft>
                <a:spcPts val="600"/>
              </a:spcAft>
              <a:buClr>
                <a:srgbClr val="BE854C"/>
              </a:buClr>
              <a:buSzPct val="65000"/>
              <a:buNone/>
            </a:pPr>
            <a:endParaRPr lang="en-US" sz="2600" b="1" dirty="0" smtClean="0"/>
          </a:p>
          <a:p>
            <a:pPr marL="0" indent="0">
              <a:spcBef>
                <a:spcPts val="0"/>
              </a:spcBef>
              <a:spcAft>
                <a:spcPts val="600"/>
              </a:spcAft>
              <a:buClr>
                <a:srgbClr val="BE854C"/>
              </a:buClr>
              <a:buSzPct val="65000"/>
              <a:buNone/>
            </a:pPr>
            <a:r>
              <a:rPr lang="en-US" sz="2600" b="1" dirty="0" smtClean="0"/>
              <a:t>HCV Responsibilities: </a:t>
            </a:r>
            <a:r>
              <a:rPr lang="en-US" sz="2600" i="1" dirty="0" smtClean="0"/>
              <a:t>Substance </a:t>
            </a:r>
            <a:r>
              <a:rPr lang="en-US" sz="2600" i="1" dirty="0"/>
              <a:t>Abuse </a:t>
            </a:r>
            <a:r>
              <a:rPr lang="en-US" sz="2600" i="1" dirty="0" smtClean="0"/>
              <a:t>Programs</a:t>
            </a:r>
          </a:p>
          <a:p>
            <a:pPr marL="0" indent="0">
              <a:spcBef>
                <a:spcPts val="0"/>
              </a:spcBef>
              <a:spcAft>
                <a:spcPts val="600"/>
              </a:spcAft>
              <a:buClr>
                <a:srgbClr val="BE854C"/>
              </a:buClr>
              <a:buSzPct val="65000"/>
              <a:buNone/>
            </a:pPr>
            <a:endParaRPr lang="en-US" sz="1200" i="1" dirty="0" smtClean="0"/>
          </a:p>
          <a:p>
            <a:pPr marL="0" indent="0">
              <a:spcBef>
                <a:spcPts val="0"/>
              </a:spcBef>
              <a:spcAft>
                <a:spcPts val="600"/>
              </a:spcAft>
              <a:buClr>
                <a:srgbClr val="BE854C"/>
              </a:buClr>
              <a:buSzPct val="65000"/>
              <a:buNone/>
            </a:pPr>
            <a:r>
              <a:rPr lang="en-US" sz="2800" dirty="0" smtClean="0"/>
              <a:t>-Educate clients</a:t>
            </a:r>
          </a:p>
          <a:p>
            <a:pPr marL="0" indent="0">
              <a:spcBef>
                <a:spcPts val="0"/>
              </a:spcBef>
              <a:spcAft>
                <a:spcPts val="600"/>
              </a:spcAft>
              <a:buClr>
                <a:srgbClr val="BE854C"/>
              </a:buClr>
              <a:buSzPct val="65000"/>
              <a:buNone/>
            </a:pPr>
            <a:r>
              <a:rPr lang="en-US" sz="2800" dirty="0" smtClean="0"/>
              <a:t>-Vaccinate</a:t>
            </a:r>
          </a:p>
          <a:p>
            <a:pPr marL="0" indent="0">
              <a:spcBef>
                <a:spcPts val="0"/>
              </a:spcBef>
              <a:spcAft>
                <a:spcPts val="600"/>
              </a:spcAft>
              <a:buClr>
                <a:srgbClr val="BE854C"/>
              </a:buClr>
              <a:buSzPct val="65000"/>
              <a:buNone/>
            </a:pPr>
            <a:r>
              <a:rPr lang="en-US" sz="2800" dirty="0" smtClean="0"/>
              <a:t>-Assess risk for current infection,</a:t>
            </a:r>
          </a:p>
          <a:p>
            <a:pPr marL="0" indent="0">
              <a:spcBef>
                <a:spcPts val="0"/>
              </a:spcBef>
              <a:spcAft>
                <a:spcPts val="600"/>
              </a:spcAft>
              <a:buClr>
                <a:srgbClr val="BE854C"/>
              </a:buClr>
              <a:buSzPct val="65000"/>
              <a:buNone/>
            </a:pPr>
            <a:r>
              <a:rPr lang="en-US" sz="2800" dirty="0" smtClean="0"/>
              <a:t>-Support testing</a:t>
            </a:r>
            <a:r>
              <a:rPr lang="en-US" sz="2800" dirty="0"/>
              <a:t>, risk reduction </a:t>
            </a:r>
            <a:r>
              <a:rPr lang="en-US" sz="2800" dirty="0" smtClean="0"/>
              <a:t>counseling</a:t>
            </a:r>
          </a:p>
          <a:p>
            <a:pPr marL="0" indent="0">
              <a:spcBef>
                <a:spcPts val="0"/>
              </a:spcBef>
              <a:spcAft>
                <a:spcPts val="600"/>
              </a:spcAft>
              <a:buClr>
                <a:srgbClr val="BE854C"/>
              </a:buClr>
              <a:buSzPct val="65000"/>
              <a:buNone/>
            </a:pPr>
            <a:r>
              <a:rPr lang="en-US" sz="2800" dirty="0" smtClean="0"/>
              <a:t>-Support client choice &amp; informed decisions </a:t>
            </a:r>
            <a:endParaRPr lang="en-US" sz="2800" dirty="0"/>
          </a:p>
          <a:p>
            <a:pPr marL="0" indent="0">
              <a:spcBef>
                <a:spcPts val="0"/>
              </a:spcBef>
              <a:spcAft>
                <a:spcPts val="600"/>
              </a:spcAft>
              <a:buClr>
                <a:srgbClr val="BE854C"/>
              </a:buClr>
              <a:buSzPct val="65000"/>
              <a:buNone/>
            </a:pPr>
            <a:r>
              <a:rPr lang="en-US" sz="2800" dirty="0" smtClean="0"/>
              <a:t>-Cheer clients on through the ordeal of treatment</a:t>
            </a:r>
          </a:p>
          <a:p>
            <a:pPr marL="0" indent="0">
              <a:spcBef>
                <a:spcPts val="0"/>
              </a:spcBef>
              <a:spcAft>
                <a:spcPts val="600"/>
              </a:spcAft>
              <a:buClr>
                <a:srgbClr val="BE854C"/>
              </a:buClr>
              <a:buSzPct val="65000"/>
              <a:buNone/>
            </a:pPr>
            <a:r>
              <a:rPr lang="en-US" sz="2800" dirty="0" smtClean="0"/>
              <a:t>-Addiction counseling sessions and aftercare groups</a:t>
            </a: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30892" y="1524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BE854C"/>
              </a:buClr>
              <a:buSzPct val="65000"/>
            </a:pPr>
            <a:r>
              <a:rPr lang="en-US" sz="3200" dirty="0" smtClean="0">
                <a:solidFill>
                  <a:schemeClr val="accent1">
                    <a:lumMod val="50000"/>
                  </a:schemeClr>
                </a:solidFill>
                <a:latin typeface="Arial" panose="020B0604020202020204" pitchFamily="34" charset="0"/>
                <a:cs typeface="Arial" panose="020B0604020202020204" pitchFamily="34" charset="0"/>
              </a:rPr>
              <a:t>Support clients as they process new information</a:t>
            </a:r>
            <a:endParaRPr lang="en-US" sz="3200" dirty="0">
              <a:solidFill>
                <a:schemeClr val="accent1">
                  <a:lumMod val="50000"/>
                </a:schemeClr>
              </a:solidFill>
            </a:endParaRPr>
          </a:p>
        </p:txBody>
      </p:sp>
    </p:spTree>
    <p:extLst>
      <p:ext uri="{BB962C8B-B14F-4D97-AF65-F5344CB8AC3E}">
        <p14:creationId xmlns:p14="http://schemas.microsoft.com/office/powerpoint/2010/main" val="546379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2286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892"/>
                </a:solidFill>
                <a:latin typeface="Arial" pitchFamily="34" charset="0"/>
                <a:cs typeface="Arial" pitchFamily="34" charset="0"/>
              </a:rPr>
              <a:t>Evaluation: information from multiple sources helps to locate the patient’s position within the progression of HCV</a:t>
            </a:r>
            <a:endParaRPr lang="en-US" sz="2400" dirty="0">
              <a:solidFill>
                <a:srgbClr val="006892"/>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1653733797"/>
              </p:ext>
            </p:extLst>
          </p:nvPr>
        </p:nvGraphicFramePr>
        <p:xfrm>
          <a:off x="381000" y="1295400"/>
          <a:ext cx="83058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80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solidFill>
              </a:rPr>
              <a:t>Screening and confirmation flow chart</a:t>
            </a:r>
            <a:endParaRPr lang="en-US" sz="3200" dirty="0">
              <a:solidFill>
                <a:schemeClr val="accent1"/>
              </a:solidFill>
            </a:endParaRPr>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811073"/>
            <a:ext cx="8686800" cy="368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21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892"/>
            <a:ext cx="9144000" cy="694944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normAutofit fontScale="90000"/>
          </a:bodyPr>
          <a:lstStyle/>
          <a:p>
            <a:pPr algn="l"/>
            <a:r>
              <a:rPr lang="en-US" sz="3600" dirty="0">
                <a:solidFill>
                  <a:schemeClr val="bg1"/>
                </a:solidFill>
                <a:latin typeface="Arial" pitchFamily="34" charset="0"/>
                <a:cs typeface="Arial" pitchFamily="34" charset="0"/>
              </a:rPr>
              <a:t/>
            </a:r>
            <a:br>
              <a:rPr lang="en-US" sz="3600" dirty="0">
                <a:solidFill>
                  <a:schemeClr val="bg1"/>
                </a:solidFill>
                <a:latin typeface="Arial" pitchFamily="34" charset="0"/>
                <a:cs typeface="Arial" pitchFamily="34" charset="0"/>
              </a:rPr>
            </a:br>
            <a:r>
              <a:rPr lang="en-US" sz="3600" dirty="0" smtClean="0">
                <a:solidFill>
                  <a:schemeClr val="bg1"/>
                </a:solidFill>
                <a:latin typeface="Arial" pitchFamily="34" charset="0"/>
                <a:cs typeface="Arial" pitchFamily="34" charset="0"/>
              </a:rPr>
              <a:t>Niki Miller, M.S. CPS</a:t>
            </a:r>
            <a:br>
              <a:rPr lang="en-US" sz="3600" dirty="0" smtClean="0">
                <a:solidFill>
                  <a:schemeClr val="bg1"/>
                </a:solidFill>
                <a:latin typeface="Arial" pitchFamily="34" charset="0"/>
                <a:cs typeface="Arial" pitchFamily="34" charset="0"/>
              </a:rPr>
            </a:br>
            <a:r>
              <a:rPr lang="en-US" sz="3600" dirty="0">
                <a:solidFill>
                  <a:srgbClr val="E0C3A3"/>
                </a:solidFill>
              </a:rPr>
              <a:t>Advocates for Human Potential</a:t>
            </a:r>
            <a:br>
              <a:rPr lang="en-US" sz="3600" dirty="0">
                <a:solidFill>
                  <a:srgbClr val="E0C3A3"/>
                </a:solidFill>
              </a:rPr>
            </a:br>
            <a:r>
              <a:rPr lang="en-US" sz="3600" dirty="0" smtClean="0">
                <a:solidFill>
                  <a:srgbClr val="E0C3A3"/>
                </a:solidFill>
              </a:rPr>
              <a:t>nmiller@ahpnet.com</a:t>
            </a:r>
            <a:r>
              <a:rPr lang="en-US" sz="3600" dirty="0">
                <a:solidFill>
                  <a:srgbClr val="E0C3A3"/>
                </a:solidFill>
              </a:rPr>
              <a:t/>
            </a:r>
            <a:br>
              <a:rPr lang="en-US" sz="3600" dirty="0">
                <a:solidFill>
                  <a:srgbClr val="E0C3A3"/>
                </a:solidFill>
              </a:rPr>
            </a:b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09600" y="4419600"/>
            <a:ext cx="8144436" cy="1524000"/>
          </a:xfrm>
        </p:spPr>
        <p:txBody>
          <a:bodyPr>
            <a:noAutofit/>
          </a:bodyPr>
          <a:lstStyle/>
          <a:p>
            <a:pPr algn="l">
              <a:spcBef>
                <a:spcPts val="0"/>
              </a:spcBef>
            </a:pPr>
            <a:r>
              <a:rPr lang="en-US" sz="2800" dirty="0" smtClean="0">
                <a:solidFill>
                  <a:srgbClr val="E0C3A3"/>
                </a:solidFill>
              </a:rPr>
              <a:t>Always happy to answer questions, track down resources or information, and to learn more about</a:t>
            </a:r>
          </a:p>
          <a:p>
            <a:pPr algn="l">
              <a:spcBef>
                <a:spcPts val="0"/>
              </a:spcBef>
            </a:pPr>
            <a:r>
              <a:rPr lang="en-US" sz="2800" dirty="0" smtClean="0">
                <a:solidFill>
                  <a:srgbClr val="E0C3A3"/>
                </a:solidFill>
              </a:rPr>
              <a:t>the people and programs that do the work!</a:t>
            </a:r>
            <a:endParaRPr lang="en-US" sz="2800"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199902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9400"/>
            <a:ext cx="9144000" cy="228600"/>
          </a:xfrm>
          <a:prstGeom prst="rect">
            <a:avLst/>
          </a:prstGeom>
        </p:spPr>
      </p:pic>
      <p:sp>
        <p:nvSpPr>
          <p:cNvPr id="3" name="Content Placeholder 2"/>
          <p:cNvSpPr>
            <a:spLocks noGrp="1"/>
          </p:cNvSpPr>
          <p:nvPr>
            <p:ph idx="1"/>
          </p:nvPr>
        </p:nvSpPr>
        <p:spPr>
          <a:xfrm>
            <a:off x="78259" y="914400"/>
            <a:ext cx="8991600" cy="4876800"/>
          </a:xfrm>
        </p:spPr>
        <p:txBody>
          <a:bodyPr>
            <a:noAutofit/>
          </a:bodyPr>
          <a:lstStyle/>
          <a:p>
            <a:pPr marL="0" indent="0">
              <a:spcBef>
                <a:spcPts val="0"/>
              </a:spcBef>
              <a:buClr>
                <a:srgbClr val="BE854C"/>
              </a:buClr>
              <a:buSzPct val="65000"/>
              <a:buNone/>
            </a:pPr>
            <a:r>
              <a:rPr lang="en-US" sz="2400" b="1" dirty="0" smtClean="0"/>
              <a:t>Staff that proactively safeguard their health</a:t>
            </a:r>
            <a:r>
              <a:rPr lang="en-US" sz="2400" dirty="0" smtClean="0"/>
              <a:t> </a:t>
            </a:r>
            <a:r>
              <a:rPr lang="en-US" sz="2400" b="1" dirty="0" smtClean="0"/>
              <a:t>are better equipped </a:t>
            </a:r>
          </a:p>
          <a:p>
            <a:pPr marL="0" indent="0">
              <a:spcBef>
                <a:spcPts val="0"/>
              </a:spcBef>
              <a:buClr>
                <a:srgbClr val="BE854C"/>
              </a:buClr>
              <a:buSzPct val="65000"/>
              <a:buNone/>
            </a:pPr>
            <a:r>
              <a:rPr lang="en-US" sz="2400" b="1" dirty="0"/>
              <a:t> </a:t>
            </a:r>
            <a:r>
              <a:rPr lang="en-US" sz="2400" b="1" dirty="0" smtClean="0"/>
              <a:t>                     to teach offenders to do the same.</a:t>
            </a:r>
          </a:p>
          <a:p>
            <a:pPr marL="0" indent="0">
              <a:spcBef>
                <a:spcPts val="0"/>
              </a:spcBef>
              <a:buClr>
                <a:srgbClr val="BE854C"/>
              </a:buClr>
              <a:buSzPct val="65000"/>
              <a:buNone/>
            </a:pPr>
            <a:endParaRPr lang="en-US" sz="1400" b="1" dirty="0" smtClean="0"/>
          </a:p>
          <a:p>
            <a:pPr marL="0" indent="0">
              <a:spcBef>
                <a:spcPts val="0"/>
              </a:spcBef>
              <a:spcAft>
                <a:spcPts val="600"/>
              </a:spcAft>
              <a:buClr>
                <a:srgbClr val="BE854C"/>
              </a:buClr>
              <a:buSzPct val="65000"/>
              <a:buNone/>
            </a:pPr>
            <a:r>
              <a:rPr lang="en-US" sz="2400" dirty="0" smtClean="0"/>
              <a:t>                        Complete series of vaccinations up-to-date:</a:t>
            </a:r>
          </a:p>
          <a:p>
            <a:pPr marL="0" indent="0">
              <a:spcBef>
                <a:spcPts val="0"/>
              </a:spcBef>
              <a:spcAft>
                <a:spcPts val="600"/>
              </a:spcAft>
              <a:buClr>
                <a:srgbClr val="BE854C"/>
              </a:buClr>
              <a:buSzPct val="65000"/>
              <a:buNone/>
            </a:pPr>
            <a:r>
              <a:rPr lang="en-US" sz="2400" dirty="0" smtClean="0"/>
              <a:t>                           Hep A (two doses six months apart)</a:t>
            </a:r>
          </a:p>
          <a:p>
            <a:pPr marL="0" indent="0">
              <a:spcBef>
                <a:spcPts val="0"/>
              </a:spcBef>
              <a:spcAft>
                <a:spcPts val="600"/>
              </a:spcAft>
              <a:buClr>
                <a:srgbClr val="BE854C"/>
              </a:buClr>
              <a:buSzPct val="65000"/>
              <a:buNone/>
            </a:pPr>
            <a:r>
              <a:rPr lang="en-US" sz="2400" dirty="0" smtClean="0"/>
              <a:t>                           Hep B (three doses within six months)</a:t>
            </a:r>
          </a:p>
          <a:p>
            <a:pPr>
              <a:spcBef>
                <a:spcPts val="0"/>
              </a:spcBef>
              <a:spcAft>
                <a:spcPts val="600"/>
              </a:spcAft>
              <a:buClr>
                <a:srgbClr val="BE854C"/>
              </a:buClr>
              <a:buSzPct val="65000"/>
            </a:pPr>
            <a:endParaRPr lang="en-US" sz="1200" dirty="0" smtClean="0"/>
          </a:p>
          <a:p>
            <a:pPr marL="0" indent="0">
              <a:spcBef>
                <a:spcPts val="0"/>
              </a:spcBef>
              <a:spcAft>
                <a:spcPts val="600"/>
              </a:spcAft>
              <a:buClr>
                <a:srgbClr val="BE854C"/>
              </a:buClr>
              <a:buSzPct val="65000"/>
              <a:buNone/>
            </a:pPr>
            <a:r>
              <a:rPr lang="en-US" sz="2400" b="1" dirty="0" smtClean="0"/>
              <a:t>BOP requires staff to use the consultation </a:t>
            </a:r>
            <a:r>
              <a:rPr lang="en-US" sz="2400" b="1" dirty="0"/>
              <a:t>resources</a:t>
            </a:r>
            <a:r>
              <a:rPr lang="en-US" sz="2400" b="1" dirty="0" smtClean="0"/>
              <a:t> below if they may have been exposed.  RSAT staff can use them too!</a:t>
            </a:r>
            <a:endParaRPr lang="en-US" sz="28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52400"/>
            <a:ext cx="9144000" cy="685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6892"/>
                </a:solidFill>
                <a:latin typeface="Arial" pitchFamily="34" charset="0"/>
                <a:cs typeface="Arial" pitchFamily="34" charset="0"/>
              </a:rPr>
              <a:t>Preventing infection and managing exposures</a:t>
            </a:r>
            <a:endParaRPr lang="en-US" sz="3200" dirty="0">
              <a:solidFill>
                <a:prstClr val="white"/>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72" y="4572000"/>
            <a:ext cx="812832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2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228600" y="152400"/>
            <a:ext cx="8915400" cy="685800"/>
          </a:xfrm>
        </p:spPr>
        <p:txBody>
          <a:bodyPr>
            <a:noAutofit/>
          </a:bodyPr>
          <a:lstStyle/>
          <a:p>
            <a:pPr algn="l">
              <a:spcBef>
                <a:spcPts val="600"/>
              </a:spcBef>
              <a:spcAft>
                <a:spcPts val="1200"/>
              </a:spcAft>
            </a:pP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smtClean="0">
                <a:solidFill>
                  <a:prstClr val="black"/>
                </a:solidFill>
                <a:ea typeface="+mn-ea"/>
                <a:cs typeface="+mn-cs"/>
              </a:rPr>
              <a:t/>
            </a:r>
            <a:br>
              <a:rPr lang="en-US" sz="3200" dirty="0" smtClean="0">
                <a:solidFill>
                  <a:prstClr val="black"/>
                </a:solidFill>
                <a:ea typeface="+mn-ea"/>
                <a:cs typeface="+mn-cs"/>
              </a:rPr>
            </a:br>
            <a:r>
              <a:rPr lang="en-US" sz="3200" dirty="0" smtClean="0">
                <a:solidFill>
                  <a:prstClr val="black"/>
                </a:solidFill>
                <a:ea typeface="+mn-ea"/>
                <a:cs typeface="+mn-cs"/>
              </a:rPr>
              <a:t>      </a:t>
            </a:r>
            <a:r>
              <a:rPr lang="en-US" sz="4200" dirty="0" smtClean="0">
                <a:solidFill>
                  <a:prstClr val="black"/>
                </a:solidFill>
                <a:ea typeface="+mn-ea"/>
                <a:cs typeface="+mn-cs"/>
              </a:rPr>
              <a:t>                       </a:t>
            </a:r>
            <a:br>
              <a:rPr lang="en-US" sz="4200" dirty="0" smtClean="0">
                <a:solidFill>
                  <a:prstClr val="black"/>
                </a:solidFill>
                <a:ea typeface="+mn-ea"/>
                <a:cs typeface="+mn-cs"/>
              </a:rPr>
            </a:br>
            <a:r>
              <a:rPr lang="en-US" sz="4200" dirty="0">
                <a:solidFill>
                  <a:prstClr val="black"/>
                </a:solidFill>
                <a:ea typeface="+mn-ea"/>
                <a:cs typeface="+mn-cs"/>
              </a:rPr>
              <a:t>	</a:t>
            </a:r>
            <a:r>
              <a:rPr lang="en-US" sz="4200" dirty="0" smtClean="0">
                <a:solidFill>
                  <a:prstClr val="black"/>
                </a:solidFill>
                <a:ea typeface="+mn-ea"/>
                <a:cs typeface="+mn-cs"/>
              </a:rPr>
              <a:t>	</a:t>
            </a:r>
            <a:br>
              <a:rPr lang="en-US" sz="4200" dirty="0" smtClean="0">
                <a:solidFill>
                  <a:prstClr val="black"/>
                </a:solidFill>
                <a:ea typeface="+mn-ea"/>
                <a:cs typeface="+mn-cs"/>
              </a:rPr>
            </a:br>
            <a:r>
              <a:rPr lang="en-US" sz="4200" dirty="0">
                <a:solidFill>
                  <a:prstClr val="black"/>
                </a:solidFill>
                <a:ea typeface="+mn-ea"/>
                <a:cs typeface="+mn-cs"/>
              </a:rPr>
              <a:t/>
            </a:r>
            <a:br>
              <a:rPr lang="en-US" sz="4200" dirty="0">
                <a:solidFill>
                  <a:prstClr val="black"/>
                </a:solidFill>
                <a:ea typeface="+mn-ea"/>
                <a:cs typeface="+mn-cs"/>
              </a:rPr>
            </a:br>
            <a:r>
              <a:rPr lang="en-US" sz="4200" dirty="0" smtClean="0">
                <a:solidFill>
                  <a:prstClr val="black"/>
                </a:solidFill>
                <a:ea typeface="+mn-ea"/>
                <a:cs typeface="+mn-cs"/>
              </a:rPr>
              <a:t/>
            </a:r>
            <a:br>
              <a:rPr lang="en-US" sz="4200" dirty="0" smtClean="0">
                <a:solidFill>
                  <a:prstClr val="black"/>
                </a:solidFill>
                <a:ea typeface="+mn-ea"/>
                <a:cs typeface="+mn-cs"/>
              </a:rPr>
            </a:br>
            <a:r>
              <a:rPr lang="en-US" sz="4200" dirty="0" smtClean="0">
                <a:solidFill>
                  <a:prstClr val="black"/>
                </a:solidFill>
                <a:ea typeface="+mn-ea"/>
                <a:cs typeface="+mn-cs"/>
              </a:rPr>
              <a:t>	</a:t>
            </a:r>
            <a:r>
              <a:rPr lang="en-US" sz="2400" dirty="0" smtClean="0">
                <a:solidFill>
                  <a:prstClr val="black"/>
                </a:solidFill>
                <a:ea typeface="+mn-ea"/>
                <a:cs typeface="+mn-cs"/>
              </a:rPr>
              <a:t/>
            </a:r>
            <a:br>
              <a:rPr lang="en-US" sz="2400" dirty="0" smtClean="0">
                <a:solidFill>
                  <a:prstClr val="black"/>
                </a:solidFill>
                <a:ea typeface="+mn-ea"/>
                <a:cs typeface="+mn-cs"/>
              </a:rPr>
            </a:br>
            <a:r>
              <a:rPr lang="en-US" sz="2400" dirty="0" smtClean="0">
                <a:solidFill>
                  <a:prstClr val="black"/>
                </a:solidFill>
                <a:ea typeface="+mn-ea"/>
                <a:cs typeface="+mn-cs"/>
              </a:rPr>
              <a:t/>
            </a:r>
            <a:br>
              <a:rPr lang="en-US" sz="2400" dirty="0" smtClean="0">
                <a:solidFill>
                  <a:prstClr val="black"/>
                </a:solidFill>
                <a:ea typeface="+mn-ea"/>
                <a:cs typeface="+mn-cs"/>
              </a:rPr>
            </a:br>
            <a:r>
              <a:rPr lang="en-US" sz="2800" dirty="0" smtClean="0">
                <a:solidFill>
                  <a:prstClr val="black"/>
                </a:solidFill>
                <a:ea typeface="+mn-ea"/>
                <a:cs typeface="+mn-cs"/>
              </a:rPr>
              <a:t/>
            </a:r>
            <a:br>
              <a:rPr lang="en-US" sz="2800" dirty="0" smtClean="0">
                <a:solidFill>
                  <a:prstClr val="black"/>
                </a:solidFill>
                <a:ea typeface="+mn-ea"/>
                <a:cs typeface="+mn-cs"/>
              </a:rPr>
            </a:br>
            <a:r>
              <a:rPr lang="en-US" sz="2800" b="1" dirty="0">
                <a:solidFill>
                  <a:prstClr val="black"/>
                </a:solidFill>
                <a:ea typeface="+mn-ea"/>
                <a:cs typeface="+mn-cs"/>
              </a:rPr>
              <a:t>Resources for Practitioners</a:t>
            </a:r>
            <a:r>
              <a:rPr lang="en-US" sz="2800" dirty="0" smtClean="0">
                <a:solidFill>
                  <a:prstClr val="black"/>
                </a:solidFill>
                <a:ea typeface="+mn-ea"/>
                <a:cs typeface="+mn-cs"/>
              </a:rPr>
              <a:t/>
            </a:r>
            <a:br>
              <a:rPr lang="en-US" sz="2800" dirty="0" smtClean="0">
                <a:solidFill>
                  <a:prstClr val="black"/>
                </a:solidFill>
                <a:ea typeface="+mn-ea"/>
                <a:cs typeface="+mn-cs"/>
              </a:rPr>
            </a:br>
            <a:r>
              <a:rPr lang="en-US" sz="2400" dirty="0">
                <a:solidFill>
                  <a:prstClr val="black"/>
                </a:solidFill>
                <a:ea typeface="+mn-ea"/>
                <a:cs typeface="+mn-cs"/>
              </a:rPr>
              <a:t/>
            </a:r>
            <a:br>
              <a:rPr lang="en-US" sz="2400" dirty="0">
                <a:solidFill>
                  <a:prstClr val="black"/>
                </a:solidFill>
                <a:ea typeface="+mn-ea"/>
                <a:cs typeface="+mn-cs"/>
              </a:rPr>
            </a:br>
            <a:r>
              <a:rPr lang="en-US" sz="800" dirty="0" smtClean="0">
                <a:solidFill>
                  <a:prstClr val="black"/>
                </a:solidFill>
                <a:ea typeface="+mn-ea"/>
                <a:cs typeface="+mn-cs"/>
              </a:rPr>
              <a:t/>
            </a:r>
            <a:br>
              <a:rPr lang="en-US" sz="800" dirty="0" smtClean="0">
                <a:solidFill>
                  <a:prstClr val="black"/>
                </a:solidFill>
                <a:ea typeface="+mn-ea"/>
                <a:cs typeface="+mn-cs"/>
              </a:rPr>
            </a:br>
            <a:r>
              <a:rPr lang="en-US" sz="2400" b="1" u="sng" dirty="0" smtClean="0">
                <a:solidFill>
                  <a:srgbClr val="002060"/>
                </a:solidFill>
                <a:ea typeface="+mn-ea"/>
                <a:cs typeface="+mn-cs"/>
              </a:rPr>
              <a:t>BOP </a:t>
            </a:r>
            <a:r>
              <a:rPr lang="en-US" sz="2400" b="1" u="sng" dirty="0" smtClean="0">
                <a:solidFill>
                  <a:srgbClr val="002060"/>
                </a:solidFill>
              </a:rPr>
              <a:t>Clinical </a:t>
            </a:r>
            <a:r>
              <a:rPr lang="en-US" sz="2400" b="1" u="sng" dirty="0">
                <a:solidFill>
                  <a:srgbClr val="002060"/>
                </a:solidFill>
              </a:rPr>
              <a:t>Practice </a:t>
            </a:r>
            <a:r>
              <a:rPr lang="en-US" sz="2400" b="1" u="sng" dirty="0" smtClean="0">
                <a:solidFill>
                  <a:srgbClr val="002060"/>
                </a:solidFill>
              </a:rPr>
              <a:t>Guidelines </a:t>
            </a:r>
            <a:br>
              <a:rPr lang="en-US" sz="2400" b="1" u="sng" dirty="0" smtClean="0">
                <a:solidFill>
                  <a:srgbClr val="002060"/>
                </a:solidFill>
              </a:rPr>
            </a:br>
            <a:r>
              <a:rPr lang="en-US" sz="1800" b="1" dirty="0" smtClean="0">
                <a:solidFill>
                  <a:prstClr val="black"/>
                </a:solidFill>
                <a:sym typeface="Wingdings"/>
              </a:rPr>
              <a:t></a:t>
            </a:r>
            <a:r>
              <a:rPr lang="en-US" sz="1800" b="1" dirty="0" smtClean="0">
                <a:solidFill>
                  <a:prstClr val="black"/>
                </a:solidFill>
              </a:rPr>
              <a:t>Prevention </a:t>
            </a:r>
            <a:r>
              <a:rPr lang="en-US" sz="1800" b="1" dirty="0">
                <a:solidFill>
                  <a:prstClr val="black"/>
                </a:solidFill>
              </a:rPr>
              <a:t>and Treatment of </a:t>
            </a:r>
            <a:r>
              <a:rPr lang="en-US" sz="1800" b="1" dirty="0" smtClean="0">
                <a:solidFill>
                  <a:prstClr val="black"/>
                </a:solidFill>
              </a:rPr>
              <a:t>Hepatitis </a:t>
            </a:r>
            <a:r>
              <a:rPr lang="en-US" sz="1800" b="1" dirty="0">
                <a:solidFill>
                  <a:prstClr val="black"/>
                </a:solidFill>
              </a:rPr>
              <a:t>C and </a:t>
            </a:r>
            <a:r>
              <a:rPr lang="en-US" sz="1800" b="1" dirty="0" smtClean="0">
                <a:solidFill>
                  <a:prstClr val="black"/>
                </a:solidFill>
              </a:rPr>
              <a:t>Cirrhosis</a:t>
            </a:r>
            <a:r>
              <a:rPr lang="en-US" sz="1800" dirty="0" smtClean="0">
                <a:solidFill>
                  <a:prstClr val="black"/>
                </a:solidFill>
              </a:rPr>
              <a:t>:</a:t>
            </a:r>
            <a:r>
              <a:rPr lang="en-US" sz="1800" b="1" dirty="0" smtClean="0">
                <a:solidFill>
                  <a:prstClr val="black"/>
                </a:solidFill>
                <a:ea typeface="+mn-ea"/>
                <a:cs typeface="+mn-cs"/>
              </a:rPr>
              <a:t> </a:t>
            </a:r>
            <a:r>
              <a:rPr lang="en-US" sz="1800" b="1" dirty="0" smtClean="0">
                <a:solidFill>
                  <a:prstClr val="black"/>
                </a:solidFill>
                <a:ea typeface="+mn-ea"/>
                <a:cs typeface="+mn-cs"/>
                <a:hlinkClick r:id="rId4"/>
              </a:rPr>
              <a:t>http</a:t>
            </a:r>
            <a:r>
              <a:rPr lang="en-US" sz="1800" b="1" dirty="0">
                <a:solidFill>
                  <a:prstClr val="black"/>
                </a:solidFill>
                <a:ea typeface="+mn-ea"/>
                <a:cs typeface="+mn-cs"/>
                <a:hlinkClick r:id="rId4"/>
              </a:rPr>
              <a:t>://</a:t>
            </a:r>
            <a:r>
              <a:rPr lang="en-US" sz="1800" b="1" dirty="0" smtClean="0">
                <a:solidFill>
                  <a:prstClr val="black"/>
                </a:solidFill>
                <a:ea typeface="+mn-ea"/>
                <a:cs typeface="+mn-cs"/>
                <a:hlinkClick r:id="rId4"/>
              </a:rPr>
              <a:t>www.lb7.uscourts.gov/documents/11-11631.pdf</a:t>
            </a:r>
            <a:r>
              <a:rPr lang="en-US" sz="1800" dirty="0" smtClean="0">
                <a:solidFill>
                  <a:prstClr val="black"/>
                </a:solidFill>
                <a:ea typeface="+mn-ea"/>
                <a:cs typeface="+mn-cs"/>
              </a:rPr>
              <a:t/>
            </a:r>
            <a:br>
              <a:rPr lang="en-US" sz="1800" dirty="0" smtClean="0">
                <a:solidFill>
                  <a:prstClr val="black"/>
                </a:solidFill>
                <a:ea typeface="+mn-ea"/>
                <a:cs typeface="+mn-cs"/>
              </a:rPr>
            </a:br>
            <a:r>
              <a:rPr lang="en-US" sz="800" dirty="0" smtClean="0">
                <a:solidFill>
                  <a:prstClr val="black"/>
                </a:solidFill>
                <a:ea typeface="+mn-ea"/>
                <a:cs typeface="+mn-cs"/>
              </a:rPr>
              <a:t/>
            </a:r>
            <a:br>
              <a:rPr lang="en-US" sz="800" dirty="0" smtClean="0">
                <a:solidFill>
                  <a:prstClr val="black"/>
                </a:solidFill>
                <a:ea typeface="+mn-ea"/>
                <a:cs typeface="+mn-cs"/>
              </a:rPr>
            </a:br>
            <a:r>
              <a:rPr lang="en-US" sz="1800" b="1" dirty="0" smtClean="0">
                <a:solidFill>
                  <a:prstClr val="black"/>
                </a:solidFill>
                <a:sym typeface="Wingdings"/>
              </a:rPr>
              <a:t> </a:t>
            </a:r>
            <a:r>
              <a:rPr lang="en-US" sz="1800" b="1" dirty="0" smtClean="0">
                <a:solidFill>
                  <a:prstClr val="black"/>
                </a:solidFill>
                <a:ea typeface="+mn-ea"/>
                <a:cs typeface="+mn-cs"/>
              </a:rPr>
              <a:t>Medical </a:t>
            </a:r>
            <a:r>
              <a:rPr lang="en-US" sz="1800" b="1" dirty="0">
                <a:solidFill>
                  <a:prstClr val="black"/>
                </a:solidFill>
                <a:ea typeface="+mn-ea"/>
                <a:cs typeface="+mn-cs"/>
              </a:rPr>
              <a:t>Management of </a:t>
            </a:r>
            <a:r>
              <a:rPr lang="en-US" sz="1800" b="1" dirty="0" smtClean="0">
                <a:solidFill>
                  <a:prstClr val="black"/>
                </a:solidFill>
                <a:ea typeface="+mn-ea"/>
                <a:cs typeface="+mn-cs"/>
              </a:rPr>
              <a:t>Exposures: HIV</a:t>
            </a:r>
            <a:r>
              <a:rPr lang="en-US" sz="1800" b="1" dirty="0">
                <a:solidFill>
                  <a:prstClr val="black"/>
                </a:solidFill>
                <a:ea typeface="+mn-ea"/>
                <a:cs typeface="+mn-cs"/>
              </a:rPr>
              <a:t>, </a:t>
            </a:r>
            <a:r>
              <a:rPr lang="en-US" sz="1800" b="1" dirty="0" err="1">
                <a:solidFill>
                  <a:prstClr val="black"/>
                </a:solidFill>
                <a:ea typeface="+mn-ea"/>
                <a:cs typeface="+mn-cs"/>
              </a:rPr>
              <a:t>HBV</a:t>
            </a:r>
            <a:r>
              <a:rPr lang="en-US" sz="1800" b="1" dirty="0">
                <a:solidFill>
                  <a:prstClr val="black"/>
                </a:solidFill>
                <a:ea typeface="+mn-ea"/>
                <a:cs typeface="+mn-cs"/>
              </a:rPr>
              <a:t>, </a:t>
            </a:r>
            <a:r>
              <a:rPr lang="en-US" sz="1800" b="1" dirty="0" smtClean="0">
                <a:solidFill>
                  <a:prstClr val="black"/>
                </a:solidFill>
                <a:ea typeface="+mn-ea"/>
                <a:cs typeface="+mn-cs"/>
              </a:rPr>
              <a:t>HCV, Human </a:t>
            </a:r>
            <a:r>
              <a:rPr lang="en-US" sz="1800" b="1" dirty="0">
                <a:solidFill>
                  <a:prstClr val="black"/>
                </a:solidFill>
                <a:ea typeface="+mn-ea"/>
                <a:cs typeface="+mn-cs"/>
              </a:rPr>
              <a:t>Bites, and Sexual Assaults: </a:t>
            </a:r>
            <a:r>
              <a:rPr lang="en-US" sz="1800" b="1" dirty="0">
                <a:solidFill>
                  <a:prstClr val="black"/>
                </a:solidFill>
                <a:ea typeface="+mn-ea"/>
                <a:cs typeface="+mn-cs"/>
                <a:hlinkClick r:id="rId5"/>
              </a:rPr>
              <a:t>http://</a:t>
            </a:r>
            <a:r>
              <a:rPr lang="en-US" sz="1800" b="1" dirty="0" smtClean="0">
                <a:solidFill>
                  <a:prstClr val="black"/>
                </a:solidFill>
                <a:ea typeface="+mn-ea"/>
                <a:cs typeface="+mn-cs"/>
                <a:hlinkClick r:id="rId5"/>
              </a:rPr>
              <a:t>www.bop.gov/resources/pdfs/exposures.pdf</a:t>
            </a:r>
            <a:r>
              <a:rPr lang="en-US" sz="1800" b="1" dirty="0" smtClean="0">
                <a:solidFill>
                  <a:prstClr val="black"/>
                </a:solidFill>
                <a:ea typeface="+mn-ea"/>
                <a:cs typeface="+mn-cs"/>
              </a:rPr>
              <a:t>       </a:t>
            </a:r>
            <a:r>
              <a:rPr lang="en-US" sz="1800" dirty="0" smtClean="0">
                <a:solidFill>
                  <a:prstClr val="black"/>
                </a:solidFill>
                <a:ea typeface="+mn-ea"/>
                <a:cs typeface="+mn-cs"/>
              </a:rPr>
              <a:t> </a:t>
            </a:r>
            <a:br>
              <a:rPr lang="en-US" sz="1800" dirty="0" smtClean="0">
                <a:solidFill>
                  <a:prstClr val="black"/>
                </a:solidFill>
                <a:ea typeface="+mn-ea"/>
                <a:cs typeface="+mn-cs"/>
              </a:rPr>
            </a:br>
            <a:r>
              <a:rPr lang="en-US" sz="800" dirty="0" smtClean="0">
                <a:solidFill>
                  <a:prstClr val="black"/>
                </a:solidFill>
                <a:ea typeface="+mn-ea"/>
                <a:cs typeface="+mn-cs"/>
              </a:rPr>
              <a:t/>
            </a:r>
            <a:br>
              <a:rPr lang="en-US" sz="800" dirty="0" smtClean="0">
                <a:solidFill>
                  <a:prstClr val="black"/>
                </a:solidFill>
                <a:ea typeface="+mn-ea"/>
                <a:cs typeface="+mn-cs"/>
              </a:rPr>
            </a:br>
            <a:r>
              <a:rPr lang="en-US" sz="1800" b="1" dirty="0" smtClean="0">
                <a:solidFill>
                  <a:prstClr val="black"/>
                </a:solidFill>
                <a:sym typeface="Wingdings"/>
              </a:rPr>
              <a:t> </a:t>
            </a:r>
            <a:r>
              <a:rPr lang="en-US" sz="1800" b="1" dirty="0" smtClean="0">
                <a:solidFill>
                  <a:prstClr val="black"/>
                </a:solidFill>
                <a:ea typeface="+mn-ea"/>
                <a:cs typeface="+mn-cs"/>
              </a:rPr>
              <a:t>Evaluation </a:t>
            </a:r>
            <a:r>
              <a:rPr lang="en-US" sz="1800" b="1" dirty="0">
                <a:solidFill>
                  <a:prstClr val="black"/>
                </a:solidFill>
                <a:ea typeface="+mn-ea"/>
                <a:cs typeface="+mn-cs"/>
              </a:rPr>
              <a:t>and Treatment of Hepatitis C and </a:t>
            </a:r>
            <a:r>
              <a:rPr lang="en-US" sz="1800" b="1" dirty="0" smtClean="0">
                <a:solidFill>
                  <a:prstClr val="black"/>
                </a:solidFill>
                <a:ea typeface="+mn-ea"/>
                <a:cs typeface="+mn-cs"/>
              </a:rPr>
              <a:t>Cirrhosis	          </a:t>
            </a:r>
            <a:r>
              <a:rPr lang="en-US" sz="1800" b="1" dirty="0">
                <a:solidFill>
                  <a:prstClr val="black"/>
                </a:solidFill>
                <a:ea typeface="+mn-ea"/>
                <a:cs typeface="+mn-cs"/>
              </a:rPr>
              <a:t/>
            </a:r>
            <a:br>
              <a:rPr lang="en-US" sz="1800" b="1" dirty="0">
                <a:solidFill>
                  <a:prstClr val="black"/>
                </a:solidFill>
                <a:ea typeface="+mn-ea"/>
                <a:cs typeface="+mn-cs"/>
              </a:rPr>
            </a:br>
            <a:r>
              <a:rPr lang="en-US" sz="1800" b="1" dirty="0" smtClean="0">
                <a:solidFill>
                  <a:prstClr val="black"/>
                </a:solidFill>
                <a:ea typeface="+mn-ea"/>
                <a:cs typeface="+mn-cs"/>
                <a:hlinkClick r:id="rId6"/>
              </a:rPr>
              <a:t>http</a:t>
            </a:r>
            <a:r>
              <a:rPr lang="en-US" sz="1800" b="1" dirty="0">
                <a:solidFill>
                  <a:prstClr val="black"/>
                </a:solidFill>
                <a:ea typeface="+mn-ea"/>
                <a:cs typeface="+mn-cs"/>
                <a:hlinkClick r:id="rId6"/>
              </a:rPr>
              <a:t>://</a:t>
            </a:r>
            <a:r>
              <a:rPr lang="en-US" sz="1800" b="1" dirty="0" smtClean="0">
                <a:solidFill>
                  <a:prstClr val="black"/>
                </a:solidFill>
                <a:ea typeface="+mn-ea"/>
                <a:cs typeface="+mn-cs"/>
                <a:hlinkClick r:id="rId6"/>
              </a:rPr>
              <a:t>www.hepcassoc.org/pdf/2012/mar-federal-guidlines.pdf</a:t>
            </a:r>
            <a:r>
              <a:rPr lang="en-US" sz="1800" b="1" dirty="0" smtClean="0">
                <a:solidFill>
                  <a:prstClr val="black"/>
                </a:solidFill>
                <a:ea typeface="+mn-ea"/>
                <a:cs typeface="+mn-cs"/>
              </a:rPr>
              <a:t> </a:t>
            </a:r>
            <a:br>
              <a:rPr lang="en-US" sz="1800" b="1" dirty="0" smtClean="0">
                <a:solidFill>
                  <a:prstClr val="black"/>
                </a:solidFill>
                <a:ea typeface="+mn-ea"/>
                <a:cs typeface="+mn-cs"/>
              </a:rPr>
            </a:br>
            <a:r>
              <a:rPr lang="en-US" sz="1800" b="1" dirty="0" smtClean="0">
                <a:solidFill>
                  <a:prstClr val="black"/>
                </a:solidFill>
                <a:ea typeface="+mn-ea"/>
                <a:cs typeface="+mn-cs"/>
              </a:rPr>
              <a:t/>
            </a:r>
            <a:br>
              <a:rPr lang="en-US" sz="1800" b="1" dirty="0" smtClean="0">
                <a:solidFill>
                  <a:prstClr val="black"/>
                </a:solidFill>
                <a:ea typeface="+mn-ea"/>
                <a:cs typeface="+mn-cs"/>
              </a:rPr>
            </a:br>
            <a:r>
              <a:rPr lang="en-US" sz="2400" b="1" u="sng" dirty="0" smtClean="0">
                <a:solidFill>
                  <a:prstClr val="black"/>
                </a:solidFill>
                <a:ea typeface="+mn-ea"/>
                <a:cs typeface="+mn-cs"/>
              </a:rPr>
              <a:t>SAMHSA Tools and Guidelines </a:t>
            </a:r>
            <a:r>
              <a:rPr lang="en-US" sz="1800" b="1" u="sng" dirty="0" smtClean="0">
                <a:solidFill>
                  <a:prstClr val="black"/>
                </a:solidFill>
                <a:ea typeface="+mn-ea"/>
                <a:cs typeface="+mn-cs"/>
              </a:rPr>
              <a:t/>
            </a:r>
            <a:br>
              <a:rPr lang="en-US" sz="1800" b="1" u="sng" dirty="0" smtClean="0">
                <a:solidFill>
                  <a:prstClr val="black"/>
                </a:solidFill>
                <a:ea typeface="+mn-ea"/>
                <a:cs typeface="+mn-cs"/>
              </a:rPr>
            </a:br>
            <a:r>
              <a:rPr lang="en-US" sz="800" b="1" u="sng" dirty="0" smtClean="0">
                <a:solidFill>
                  <a:prstClr val="black"/>
                </a:solidFill>
                <a:ea typeface="+mn-ea"/>
                <a:cs typeface="+mn-cs"/>
              </a:rPr>
              <a:t/>
            </a:r>
            <a:br>
              <a:rPr lang="en-US" sz="800" b="1" u="sng" dirty="0" smtClean="0">
                <a:solidFill>
                  <a:prstClr val="black"/>
                </a:solidFill>
                <a:ea typeface="+mn-ea"/>
                <a:cs typeface="+mn-cs"/>
              </a:rPr>
            </a:br>
            <a:r>
              <a:rPr lang="en-US" sz="1800" b="1" dirty="0" smtClean="0">
                <a:solidFill>
                  <a:prstClr val="black"/>
                </a:solidFill>
                <a:sym typeface="Wingdings"/>
              </a:rPr>
              <a:t> </a:t>
            </a:r>
            <a:r>
              <a:rPr lang="en-US" sz="1800" b="1" dirty="0" smtClean="0">
                <a:solidFill>
                  <a:prstClr val="black"/>
                </a:solidFill>
                <a:ea typeface="+mn-ea"/>
                <a:cs typeface="+mn-cs"/>
              </a:rPr>
              <a:t>TIP </a:t>
            </a:r>
            <a:r>
              <a:rPr lang="en-US" sz="1800" b="1" dirty="0">
                <a:solidFill>
                  <a:prstClr val="black"/>
                </a:solidFill>
                <a:ea typeface="+mn-ea"/>
                <a:cs typeface="+mn-cs"/>
              </a:rPr>
              <a:t>53: </a:t>
            </a:r>
            <a:r>
              <a:rPr lang="en-US" sz="1800" b="1" dirty="0" smtClean="0">
                <a:solidFill>
                  <a:prstClr val="black"/>
                </a:solidFill>
                <a:ea typeface="+mn-ea"/>
                <a:cs typeface="+mn-cs"/>
              </a:rPr>
              <a:t>Addressing </a:t>
            </a:r>
            <a:r>
              <a:rPr lang="en-US" sz="1800" b="1" dirty="0">
                <a:solidFill>
                  <a:prstClr val="black"/>
                </a:solidFill>
                <a:ea typeface="+mn-ea"/>
                <a:cs typeface="+mn-cs"/>
              </a:rPr>
              <a:t>Viral Hepatitis in people With substance Use disorders</a:t>
            </a:r>
            <a:br>
              <a:rPr lang="en-US" sz="1800" b="1" dirty="0">
                <a:solidFill>
                  <a:prstClr val="black"/>
                </a:solidFill>
                <a:ea typeface="+mn-ea"/>
                <a:cs typeface="+mn-cs"/>
              </a:rPr>
            </a:br>
            <a:r>
              <a:rPr lang="en-US" sz="1800" b="1" dirty="0">
                <a:solidFill>
                  <a:prstClr val="black"/>
                </a:solidFill>
                <a:ea typeface="+mn-ea"/>
                <a:cs typeface="+mn-cs"/>
                <a:hlinkClick r:id="rId7"/>
              </a:rPr>
              <a:t>http://</a:t>
            </a:r>
            <a:r>
              <a:rPr lang="en-US" sz="1800" b="1" dirty="0" smtClean="0">
                <a:solidFill>
                  <a:prstClr val="black"/>
                </a:solidFill>
                <a:ea typeface="+mn-ea"/>
                <a:cs typeface="+mn-cs"/>
                <a:hlinkClick r:id="rId7"/>
              </a:rPr>
              <a:t>store.samhsa.gov/product/TIP-53-Addressing-Viral-Hepatitis-in-People-With-Substance-Use-Disorders/SMA11-4656</a:t>
            </a:r>
            <a:r>
              <a:rPr lang="en-US" sz="1800" b="1" dirty="0" smtClean="0">
                <a:solidFill>
                  <a:prstClr val="black"/>
                </a:solidFill>
                <a:ea typeface="+mn-ea"/>
                <a:cs typeface="+mn-cs"/>
              </a:rPr>
              <a:t> </a:t>
            </a:r>
            <a:br>
              <a:rPr lang="en-US" sz="1800" b="1" dirty="0" smtClean="0">
                <a:solidFill>
                  <a:prstClr val="black"/>
                </a:solidFill>
                <a:ea typeface="+mn-ea"/>
                <a:cs typeface="+mn-cs"/>
              </a:rPr>
            </a:br>
            <a:r>
              <a:rPr lang="en-US" sz="800" b="1" dirty="0" smtClean="0">
                <a:solidFill>
                  <a:prstClr val="black"/>
                </a:solidFill>
                <a:ea typeface="+mn-ea"/>
                <a:cs typeface="+mn-cs"/>
              </a:rPr>
              <a:t/>
            </a:r>
            <a:br>
              <a:rPr lang="en-US" sz="800" b="1" dirty="0" smtClean="0">
                <a:solidFill>
                  <a:prstClr val="black"/>
                </a:solidFill>
                <a:ea typeface="+mn-ea"/>
                <a:cs typeface="+mn-cs"/>
              </a:rPr>
            </a:br>
            <a:r>
              <a:rPr lang="en-US" sz="1800" b="1" dirty="0" smtClean="0">
                <a:solidFill>
                  <a:prstClr val="black"/>
                </a:solidFill>
                <a:sym typeface="Wingdings"/>
              </a:rPr>
              <a:t>Quick Reference Guide for Clinicians-based on </a:t>
            </a:r>
            <a:r>
              <a:rPr lang="en-US" sz="1800" b="1" dirty="0">
                <a:solidFill>
                  <a:prstClr val="black"/>
                </a:solidFill>
                <a:sym typeface="Wingdings"/>
              </a:rPr>
              <a:t>TIP 53 </a:t>
            </a:r>
            <a:r>
              <a:rPr lang="en-US" sz="1800" b="1" dirty="0" smtClean="0">
                <a:solidFill>
                  <a:prstClr val="black"/>
                </a:solidFill>
                <a:sym typeface="Wingdings"/>
              </a:rPr>
              <a:t> </a:t>
            </a:r>
            <a:r>
              <a:rPr lang="en-US" sz="1800" b="1" dirty="0">
                <a:solidFill>
                  <a:prstClr val="black"/>
                </a:solidFill>
                <a:sym typeface="Wingdings"/>
                <a:hlinkClick r:id="rId8"/>
              </a:rPr>
              <a:t>http://</a:t>
            </a:r>
            <a:r>
              <a:rPr lang="en-US" sz="1800" b="1" dirty="0" smtClean="0">
                <a:solidFill>
                  <a:prstClr val="black"/>
                </a:solidFill>
                <a:sym typeface="Wingdings"/>
                <a:hlinkClick r:id="rId8"/>
              </a:rPr>
              <a:t>store.samhsa.gov/product/Addressing-Viral-Hepatitis-in-People-With-Substance-Use-Disorders/SMA13-4791</a:t>
            </a:r>
            <a:r>
              <a:rPr lang="en-US" sz="1800" b="1" dirty="0" smtClean="0">
                <a:solidFill>
                  <a:prstClr val="black"/>
                </a:solidFill>
                <a:sym typeface="Wingdings"/>
              </a:rPr>
              <a:t> </a:t>
            </a:r>
            <a:r>
              <a:rPr lang="en-US" sz="2000" b="1" dirty="0" smtClean="0">
                <a:solidFill>
                  <a:prstClr val="black"/>
                </a:solidFill>
                <a:sym typeface="Wingdings"/>
              </a:rPr>
              <a:t/>
            </a:r>
            <a:br>
              <a:rPr lang="en-US" sz="2000" b="1" dirty="0" smtClean="0">
                <a:solidFill>
                  <a:prstClr val="black"/>
                </a:solidFill>
                <a:sym typeface="Wingdings"/>
              </a:rPr>
            </a:br>
            <a:r>
              <a:rPr lang="en-US" sz="2000" b="1" dirty="0">
                <a:solidFill>
                  <a:prstClr val="black"/>
                </a:solidFill>
                <a:sym typeface="Wingdings"/>
              </a:rPr>
              <a:t/>
            </a:r>
            <a:br>
              <a:rPr lang="en-US" sz="2000" b="1" dirty="0">
                <a:solidFill>
                  <a:prstClr val="black"/>
                </a:solidFill>
                <a:sym typeface="Wingdings"/>
              </a:rPr>
            </a:br>
            <a:r>
              <a:rPr lang="en-US" sz="2000" b="1" dirty="0" smtClean="0">
                <a:solidFill>
                  <a:prstClr val="black"/>
                </a:solidFill>
                <a:sym typeface="Wingdings"/>
              </a:rPr>
              <a:t/>
            </a:r>
            <a:br>
              <a:rPr lang="en-US" sz="2000" b="1" dirty="0" smtClean="0">
                <a:solidFill>
                  <a:prstClr val="black"/>
                </a:solidFill>
                <a:sym typeface="Wingdings"/>
              </a:rPr>
            </a:br>
            <a:r>
              <a:rPr lang="en-US" sz="2000" b="1" dirty="0">
                <a:solidFill>
                  <a:prstClr val="black"/>
                </a:solidFill>
                <a:sym typeface="Wingdings"/>
              </a:rPr>
              <a:t/>
            </a:r>
            <a:br>
              <a:rPr lang="en-US" sz="2000" b="1" dirty="0">
                <a:solidFill>
                  <a:prstClr val="black"/>
                </a:solidFill>
                <a:sym typeface="Wingdings"/>
              </a:rPr>
            </a:br>
            <a:r>
              <a:rPr lang="en-US" sz="2000" b="1" dirty="0" smtClean="0">
                <a:solidFill>
                  <a:prstClr val="black"/>
                </a:solidFill>
                <a:ea typeface="+mn-ea"/>
                <a:cs typeface="+mn-cs"/>
              </a:rPr>
              <a:t/>
            </a:r>
            <a:br>
              <a:rPr lang="en-US" sz="2000" b="1" dirty="0" smtClean="0">
                <a:solidFill>
                  <a:prstClr val="black"/>
                </a:solidFill>
                <a:ea typeface="+mn-ea"/>
                <a:cs typeface="+mn-cs"/>
              </a:rPr>
            </a:br>
            <a:r>
              <a:rPr lang="en-US" sz="2000" b="1" dirty="0">
                <a:solidFill>
                  <a:prstClr val="black"/>
                </a:solidFill>
                <a:ea typeface="+mn-ea"/>
                <a:cs typeface="+mn-cs"/>
              </a:rPr>
              <a:t/>
            </a:r>
            <a:br>
              <a:rPr lang="en-US" sz="2000" b="1" dirty="0">
                <a:solidFill>
                  <a:prstClr val="black"/>
                </a:solidFill>
                <a:ea typeface="+mn-ea"/>
                <a:cs typeface="+mn-cs"/>
              </a:rPr>
            </a:br>
            <a:r>
              <a:rPr lang="en-US" sz="2000" b="1" dirty="0" smtClean="0">
                <a:solidFill>
                  <a:prstClr val="black"/>
                </a:solidFill>
                <a:ea typeface="+mn-ea"/>
                <a:cs typeface="+mn-cs"/>
              </a:rPr>
              <a:t/>
            </a:r>
            <a:br>
              <a:rPr lang="en-US" sz="2000" b="1" dirty="0" smtClean="0">
                <a:solidFill>
                  <a:prstClr val="black"/>
                </a:solidFill>
                <a:ea typeface="+mn-ea"/>
                <a:cs typeface="+mn-cs"/>
              </a:rPr>
            </a:br>
            <a:r>
              <a:rPr lang="en-US" sz="2000" b="1" dirty="0">
                <a:solidFill>
                  <a:prstClr val="black"/>
                </a:solidFill>
                <a:ea typeface="+mn-ea"/>
                <a:cs typeface="+mn-cs"/>
              </a:rPr>
              <a:t/>
            </a:r>
            <a:br>
              <a:rPr lang="en-US" sz="2000" b="1" dirty="0">
                <a:solidFill>
                  <a:prstClr val="black"/>
                </a:solidFill>
                <a:ea typeface="+mn-ea"/>
                <a:cs typeface="+mn-cs"/>
              </a:rPr>
            </a:br>
            <a:r>
              <a:rPr lang="en-US" sz="2400" dirty="0">
                <a:solidFill>
                  <a:prstClr val="black"/>
                </a:solidFill>
              </a:rPr>
              <a:t/>
            </a:r>
            <a:br>
              <a:rPr lang="en-US" sz="2400" dirty="0">
                <a:solidFill>
                  <a:prstClr val="black"/>
                </a:solidFill>
              </a:rPr>
            </a:br>
            <a:endParaRPr lang="en-US" sz="24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V="1">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12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228600"/>
            <a:ext cx="9220200" cy="1143000"/>
          </a:xfrm>
        </p:spPr>
        <p:txBody>
          <a:bodyPr>
            <a:normAutofit fontScale="90000"/>
          </a:bodyPr>
          <a:lstStyle/>
          <a:p>
            <a:r>
              <a:rPr lang="en-US" dirty="0" smtClean="0"/>
              <a:t/>
            </a:r>
            <a:br>
              <a:rPr lang="en-US" dirty="0" smtClean="0"/>
            </a:br>
            <a:r>
              <a:rPr lang="en-US" dirty="0">
                <a:solidFill>
                  <a:schemeClr val="tx2"/>
                </a:solidFill>
              </a:rPr>
              <a:t>Self care and harm reduction</a:t>
            </a:r>
            <a:r>
              <a:rPr lang="en-US" sz="4000" dirty="0">
                <a:solidFill>
                  <a:schemeClr val="tx2"/>
                </a:solidFill>
              </a:rPr>
              <a:t/>
            </a:r>
            <a:br>
              <a:rPr lang="en-US" sz="4000" dirty="0">
                <a:solidFill>
                  <a:schemeClr val="tx2"/>
                </a:solidFill>
              </a:rPr>
            </a:br>
            <a:endParaRPr lang="en-US"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343400"/>
          </a:xfrm>
        </p:spPr>
        <p:txBody>
          <a:bodyPr>
            <a:noAutofit/>
          </a:bodyPr>
          <a:lstStyle/>
          <a:p>
            <a:pPr lvl="0">
              <a:spcBef>
                <a:spcPts val="600"/>
              </a:spcBef>
              <a:buClr>
                <a:srgbClr val="BE854C"/>
              </a:buClr>
              <a:buSzPct val="65000"/>
              <a:buFont typeface="Wingdings" pitchFamily="2" charset="2"/>
              <a:buChar char="Ø"/>
            </a:pPr>
            <a:r>
              <a:rPr lang="en-US" sz="2800" dirty="0" smtClean="0"/>
              <a:t>Working with client to change health risk behavior</a:t>
            </a:r>
          </a:p>
          <a:p>
            <a:pPr lvl="0">
              <a:spcBef>
                <a:spcPts val="600"/>
              </a:spcBef>
              <a:buClr>
                <a:srgbClr val="BE854C"/>
              </a:buClr>
              <a:buSzPct val="65000"/>
              <a:buFont typeface="Wingdings" pitchFamily="2" charset="2"/>
              <a:buChar char="Ø"/>
            </a:pPr>
            <a:r>
              <a:rPr lang="en-US" sz="2800" dirty="0" smtClean="0"/>
              <a:t>Cautionary measures during post-release periods</a:t>
            </a:r>
          </a:p>
          <a:p>
            <a:pPr lvl="0">
              <a:spcBef>
                <a:spcPts val="600"/>
              </a:spcBef>
              <a:buClr>
                <a:srgbClr val="BE854C"/>
              </a:buClr>
              <a:buSzPct val="65000"/>
              <a:buFont typeface="Wingdings" pitchFamily="2" charset="2"/>
              <a:buChar char="Ø"/>
            </a:pPr>
            <a:r>
              <a:rPr lang="en-US" sz="2800" dirty="0" smtClean="0"/>
              <a:t>Encouraging prompt course corrections</a:t>
            </a:r>
          </a:p>
          <a:p>
            <a:pPr lvl="0">
              <a:spcBef>
                <a:spcPts val="600"/>
              </a:spcBef>
              <a:buClr>
                <a:srgbClr val="BE854C"/>
              </a:buClr>
              <a:buSzPct val="65000"/>
              <a:buFont typeface="Wingdings" pitchFamily="2" charset="2"/>
              <a:buChar char="Ø"/>
            </a:pPr>
            <a:r>
              <a:rPr lang="en-US" sz="2800" dirty="0" smtClean="0"/>
              <a:t>Advancing wellness opportunities </a:t>
            </a:r>
          </a:p>
          <a:p>
            <a:pPr lvl="0">
              <a:spcBef>
                <a:spcPts val="600"/>
              </a:spcBef>
              <a:buClr>
                <a:srgbClr val="BE854C"/>
              </a:buClr>
              <a:buSzPct val="65000"/>
              <a:buFont typeface="Wingdings" pitchFamily="2" charset="2"/>
              <a:buChar char="Ø"/>
            </a:pPr>
            <a:r>
              <a:rPr lang="en-US" sz="2800" dirty="0" smtClean="0"/>
              <a:t>Staff self care and supervision</a:t>
            </a:r>
          </a:p>
          <a:p>
            <a:pPr marL="0" lvl="0" indent="0">
              <a:buClr>
                <a:srgbClr val="BE854C"/>
              </a:buClr>
              <a:buSzPct val="65000"/>
              <a:buNone/>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963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76400"/>
            <a:ext cx="8229600" cy="4525963"/>
          </a:xfrm>
        </p:spPr>
        <p:txBody>
          <a:bodyPr>
            <a:noAutofit/>
          </a:bodyPr>
          <a:lstStyle/>
          <a:p>
            <a:pPr marL="0" indent="0">
              <a:buClr>
                <a:srgbClr val="BE854C"/>
              </a:buClr>
              <a:buSzPct val="65000"/>
              <a:buNone/>
            </a:pPr>
            <a:r>
              <a:rPr lang="en-US" sz="2400" dirty="0" smtClean="0"/>
              <a:t> </a:t>
            </a:r>
          </a:p>
          <a:p>
            <a:pPr>
              <a:buClr>
                <a:srgbClr val="BE854C"/>
              </a:buClr>
              <a:buSzPct val="65000"/>
              <a:buFont typeface="Wingdings" pitchFamily="2" charset="2"/>
              <a:buChar char="Ø"/>
            </a:pPr>
            <a:endParaRPr lang="en-US" sz="2700"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rgbClr val="006892"/>
                </a:solidFill>
                <a:latin typeface="Arial" pitchFamily="34" charset="0"/>
                <a:cs typeface="Arial" pitchFamily="34" charset="0"/>
              </a:rPr>
              <a:t>Women with HCV </a:t>
            </a:r>
            <a:endParaRPr lang="en-US" sz="3500" dirty="0">
              <a:solidFill>
                <a:srgbClr val="006892"/>
              </a:solidFill>
              <a:latin typeface="Arial" pitchFamily="34" charset="0"/>
              <a:cs typeface="Arial" pitchFamily="34" charset="0"/>
            </a:endParaRPr>
          </a:p>
        </p:txBody>
      </p:sp>
      <p:sp>
        <p:nvSpPr>
          <p:cNvPr id="11" name="Content Placeholder 3"/>
          <p:cNvSpPr txBox="1">
            <a:spLocks/>
          </p:cNvSpPr>
          <p:nvPr/>
        </p:nvSpPr>
        <p:spPr>
          <a:xfrm>
            <a:off x="228600" y="1524000"/>
            <a:ext cx="4267200" cy="4529328"/>
          </a:xfrm>
          <a:prstGeom prst="rect">
            <a:avLst/>
          </a:prstGeom>
          <a:solidFill>
            <a:schemeClr val="bg1"/>
          </a:solidFill>
          <a:ln w="25400" cap="flat" cmpd="sng" algn="ctr">
            <a:solidFill>
              <a:schemeClr val="accent1"/>
            </a:solid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Arial" charset="0"/>
              <a:buNone/>
            </a:pPr>
            <a:r>
              <a:rPr lang="en-US" sz="2800" b="1" dirty="0" smtClean="0">
                <a:latin typeface="Trebuchet MS" panose="020B0603020202020204" pitchFamily="34" charset="0"/>
              </a:rPr>
              <a:t>Men</a:t>
            </a:r>
          </a:p>
          <a:p>
            <a:pPr>
              <a:buFont typeface="Arial" charset="0"/>
              <a:buNone/>
            </a:pPr>
            <a:endParaRPr lang="en-US" sz="2800" b="1" dirty="0" smtClean="0">
              <a:latin typeface="Trebuchet MS" panose="020B0603020202020204" pitchFamily="34" charset="0"/>
            </a:endParaRPr>
          </a:p>
          <a:p>
            <a:r>
              <a:rPr lang="en-US" sz="3500" dirty="0" smtClean="0">
                <a:latin typeface="Trebuchet MS" panose="020B0603020202020204" pitchFamily="34" charset="0"/>
              </a:rPr>
              <a:t>Hemochromatosis more likely</a:t>
            </a:r>
          </a:p>
          <a:p>
            <a:endParaRPr lang="en-US" sz="3500" dirty="0" smtClean="0">
              <a:latin typeface="Trebuchet MS" panose="020B0603020202020204" pitchFamily="34" charset="0"/>
            </a:endParaRPr>
          </a:p>
          <a:p>
            <a:r>
              <a:rPr lang="en-US" sz="3500" dirty="0" smtClean="0">
                <a:latin typeface="Trebuchet MS" panose="020B0603020202020204" pitchFamily="34" charset="0"/>
              </a:rPr>
              <a:t>Tends to progress more rapidly </a:t>
            </a:r>
          </a:p>
          <a:p>
            <a:endParaRPr lang="en-US" sz="3500" dirty="0" smtClean="0">
              <a:latin typeface="Trebuchet MS" panose="020B0603020202020204" pitchFamily="34" charset="0"/>
            </a:endParaRPr>
          </a:p>
          <a:p>
            <a:r>
              <a:rPr lang="en-US" sz="3500" dirty="0" smtClean="0">
                <a:latin typeface="Trebuchet MS" panose="020B0603020202020204" pitchFamily="34" charset="0"/>
              </a:rPr>
              <a:t>Lower rate of transmission from infected mothers to male newborns</a:t>
            </a:r>
          </a:p>
          <a:p>
            <a:endParaRPr lang="en-US" sz="3500" dirty="0" smtClean="0">
              <a:latin typeface="Trebuchet MS" panose="020B0603020202020204" pitchFamily="34" charset="0"/>
            </a:endParaRPr>
          </a:p>
          <a:p>
            <a:r>
              <a:rPr lang="en-US" sz="3500" dirty="0" smtClean="0">
                <a:latin typeface="Trebuchet MS" panose="020B0603020202020204" pitchFamily="34" charset="0"/>
              </a:rPr>
              <a:t>High rates among men in prisons and jails</a:t>
            </a:r>
            <a:endParaRPr lang="en-US" sz="3500" dirty="0" smtClean="0">
              <a:latin typeface="Trebuchet MS" panose="020B0603020202020204" pitchFamily="34" charset="0"/>
            </a:endParaRPr>
          </a:p>
        </p:txBody>
      </p:sp>
      <p:sp>
        <p:nvSpPr>
          <p:cNvPr id="16" name="Content Placeholder 4"/>
          <p:cNvSpPr txBox="1">
            <a:spLocks/>
          </p:cNvSpPr>
          <p:nvPr/>
        </p:nvSpPr>
        <p:spPr>
          <a:xfrm>
            <a:off x="4648200" y="1524000"/>
            <a:ext cx="4343400" cy="4529328"/>
          </a:xfrm>
          <a:prstGeom prst="rect">
            <a:avLst/>
          </a:prstGeom>
          <a:solidFill>
            <a:schemeClr val="bg1"/>
          </a:solidFill>
          <a:ln w="25400" cap="flat" cmpd="sng" algn="ctr">
            <a:solidFill>
              <a:srgbClr val="C00000"/>
            </a:solidFill>
            <a:prstDash val="solid"/>
          </a:ln>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Arial" charset="0"/>
              <a:buNone/>
            </a:pPr>
            <a:r>
              <a:rPr lang="en-US" sz="2800" b="1" dirty="0" smtClean="0">
                <a:latin typeface="Trebuchet MS" panose="020B0603020202020204" pitchFamily="34" charset="0"/>
              </a:rPr>
              <a:t>Women</a:t>
            </a:r>
          </a:p>
          <a:p>
            <a:pPr>
              <a:buFont typeface="Arial" charset="0"/>
              <a:buNone/>
            </a:pPr>
            <a:endParaRPr lang="en-US" sz="2800" b="1" dirty="0" smtClean="0">
              <a:latin typeface="Trebuchet MS" panose="020B0603020202020204" pitchFamily="34" charset="0"/>
            </a:endParaRPr>
          </a:p>
          <a:p>
            <a:pPr>
              <a:buFont typeface="Arial" charset="0"/>
              <a:buNone/>
            </a:pPr>
            <a:endParaRPr lang="en-US" sz="1300" b="1" dirty="0" smtClean="0">
              <a:latin typeface="Trebuchet MS" panose="020B0603020202020204" pitchFamily="34" charset="0"/>
            </a:endParaRPr>
          </a:p>
          <a:p>
            <a:r>
              <a:rPr lang="en-US" sz="3400" dirty="0" smtClean="0">
                <a:latin typeface="Trebuchet MS" panose="020B0603020202020204" pitchFamily="34" charset="0"/>
              </a:rPr>
              <a:t>Spontaneously clear at higher rates</a:t>
            </a:r>
          </a:p>
          <a:p>
            <a:endParaRPr lang="en-US" sz="3400" dirty="0" smtClean="0">
              <a:latin typeface="Trebuchet MS" panose="020B0603020202020204" pitchFamily="34" charset="0"/>
            </a:endParaRPr>
          </a:p>
          <a:p>
            <a:r>
              <a:rPr lang="en-US" sz="3400" dirty="0" smtClean="0">
                <a:latin typeface="Trebuchet MS" panose="020B0603020202020204" pitchFamily="34" charset="0"/>
              </a:rPr>
              <a:t>Slower progression, except in post –menopausal women</a:t>
            </a:r>
          </a:p>
          <a:p>
            <a:pPr marL="0" indent="0">
              <a:buFont typeface="Arial" pitchFamily="34" charset="0"/>
              <a:buNone/>
            </a:pPr>
            <a:endParaRPr lang="en-US" sz="3400" dirty="0" smtClean="0">
              <a:latin typeface="Trebuchet MS" panose="020B0603020202020204" pitchFamily="34" charset="0"/>
            </a:endParaRPr>
          </a:p>
          <a:p>
            <a:r>
              <a:rPr lang="en-US" sz="3400" dirty="0" smtClean="0">
                <a:latin typeface="Trebuchet MS" panose="020B0603020202020204" pitchFamily="34" charset="0"/>
              </a:rPr>
              <a:t>More severe medication side effects</a:t>
            </a:r>
          </a:p>
          <a:p>
            <a:endParaRPr lang="en-US" sz="3400" dirty="0" smtClean="0">
              <a:latin typeface="Trebuchet MS" panose="020B0603020202020204" pitchFamily="34" charset="0"/>
            </a:endParaRPr>
          </a:p>
          <a:p>
            <a:r>
              <a:rPr lang="en-US" sz="3400" dirty="0" smtClean="0">
                <a:latin typeface="Trebuchet MS" panose="020B0603020202020204" pitchFamily="34" charset="0"/>
              </a:rPr>
              <a:t>Even higher rates of HVC and HIV/HCV co-infection among women in prison</a:t>
            </a:r>
          </a:p>
          <a:p>
            <a:endParaRPr lang="en-US" sz="2200" dirty="0" smtClean="0">
              <a:latin typeface="Trebuchet MS" panose="020B0603020202020204" pitchFamily="34" charset="0"/>
            </a:endParaRPr>
          </a:p>
        </p:txBody>
      </p:sp>
    </p:spTree>
    <p:extLst>
      <p:ext uri="{BB962C8B-B14F-4D97-AF65-F5344CB8AC3E}">
        <p14:creationId xmlns:p14="http://schemas.microsoft.com/office/powerpoint/2010/main" val="346707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JS Roberta\AppData\Local\Microsoft\Windows\Temporary Internet Files\Content.IE5\USLA2A89\MP90028943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1000" y="1295400"/>
            <a:ext cx="8458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525963"/>
          </a:xfrm>
        </p:spPr>
        <p:txBody>
          <a:bodyPr>
            <a:noAutofit/>
          </a:bodyPr>
          <a:lstStyle/>
          <a:p>
            <a:pPr>
              <a:lnSpc>
                <a:spcPct val="126000"/>
              </a:lnSpc>
              <a:spcBef>
                <a:spcPts val="600"/>
              </a:spcBef>
              <a:buClr>
                <a:srgbClr val="BE854C"/>
              </a:buClr>
              <a:buSzPct val="65000"/>
              <a:buFont typeface="Wingdings" pitchFamily="2" charset="2"/>
              <a:buChar char="Ø"/>
            </a:pPr>
            <a:r>
              <a:rPr lang="en-US" sz="2800" dirty="0" smtClean="0"/>
              <a:t>What have we missed?</a:t>
            </a:r>
          </a:p>
          <a:p>
            <a:pPr>
              <a:lnSpc>
                <a:spcPct val="126000"/>
              </a:lnSpc>
              <a:spcBef>
                <a:spcPts val="600"/>
              </a:spcBef>
              <a:buClr>
                <a:srgbClr val="BE854C"/>
              </a:buClr>
              <a:buSzPct val="65000"/>
              <a:buFont typeface="Wingdings" pitchFamily="2" charset="2"/>
              <a:buChar char="Ø"/>
            </a:pPr>
            <a:r>
              <a:rPr lang="en-US" sz="2800" dirty="0" smtClean="0"/>
              <a:t>What is most useful?</a:t>
            </a:r>
          </a:p>
          <a:p>
            <a:pPr>
              <a:lnSpc>
                <a:spcPct val="126000"/>
              </a:lnSpc>
              <a:spcBef>
                <a:spcPts val="600"/>
              </a:spcBef>
              <a:buClr>
                <a:srgbClr val="BE854C"/>
              </a:buClr>
              <a:buSzPct val="65000"/>
              <a:buFont typeface="Wingdings" pitchFamily="2" charset="2"/>
              <a:buChar char="Ø"/>
            </a:pPr>
            <a:r>
              <a:rPr lang="en-US" sz="2800" dirty="0" smtClean="0"/>
              <a:t>Other ideas, thoughts or comments?</a:t>
            </a:r>
          </a:p>
          <a:p>
            <a:pPr>
              <a:buClr>
                <a:srgbClr val="BE854C"/>
              </a:buClr>
              <a:buSzPct val="65000"/>
              <a:buFont typeface="Wingdings" pitchFamily="2" charset="2"/>
              <a:buChar char="Ø"/>
            </a:pPr>
            <a:endParaRPr lang="en-US" sz="2700" dirty="0"/>
          </a:p>
          <a:p>
            <a:pPr marL="0" indent="0" algn="ctr">
              <a:buClr>
                <a:srgbClr val="BE854C"/>
              </a:buClr>
              <a:buSzPct val="65000"/>
              <a:buNone/>
            </a:pPr>
            <a:r>
              <a:rPr lang="en-US" b="1" i="1" dirty="0" smtClean="0"/>
              <a:t>Sincerest thanks for your participation!</a:t>
            </a:r>
            <a:endParaRPr lang="en-US" b="1" i="1"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rgbClr val="006892"/>
                </a:solidFill>
                <a:latin typeface="Arial" pitchFamily="34" charset="0"/>
                <a:cs typeface="Arial" pitchFamily="34" charset="0"/>
              </a:rPr>
              <a:t>Discussion</a:t>
            </a:r>
            <a:endParaRPr lang="en-US" sz="3500" dirty="0">
              <a:solidFill>
                <a:srgbClr val="006892"/>
              </a:solidFill>
              <a:latin typeface="Arial" pitchFamily="34" charset="0"/>
              <a:cs typeface="Arial" pitchFamily="34" charset="0"/>
            </a:endParaRPr>
          </a:p>
        </p:txBody>
      </p:sp>
    </p:spTree>
    <p:extLst>
      <p:ext uri="{BB962C8B-B14F-4D97-AF65-F5344CB8AC3E}">
        <p14:creationId xmlns:p14="http://schemas.microsoft.com/office/powerpoint/2010/main" val="2386411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371600"/>
            <a:ext cx="8229600" cy="4209146"/>
          </a:xfrm>
        </p:spPr>
        <p:txBody>
          <a:bodyPr>
            <a:noAutofit/>
          </a:bodyPr>
          <a:lstStyle/>
          <a:p>
            <a:pPr marL="0" lvl="0" indent="0" algn="ctr">
              <a:buClr>
                <a:srgbClr val="BE854C"/>
              </a:buClr>
              <a:buSzPct val="65000"/>
              <a:buNone/>
            </a:pPr>
            <a:endParaRPr lang="en-US" i="1" dirty="0" smtClean="0"/>
          </a:p>
          <a:p>
            <a:pPr marL="0" lvl="0" indent="0" algn="ctr">
              <a:buClr>
                <a:srgbClr val="BE854C"/>
              </a:buClr>
              <a:buSzPct val="65000"/>
              <a:buNone/>
            </a:pPr>
            <a:r>
              <a:rPr lang="en-US" i="1" dirty="0" smtClean="0"/>
              <a:t>For more information on RSAT training and technical assistance visit: </a:t>
            </a:r>
          </a:p>
          <a:p>
            <a:pPr marL="0" lvl="0" indent="0" algn="ctr">
              <a:buClr>
                <a:srgbClr val="BE854C"/>
              </a:buClr>
              <a:buSzPct val="65000"/>
              <a:buNone/>
            </a:pPr>
            <a:r>
              <a:rPr lang="en-US" i="1" dirty="0"/>
              <a:t>http://</a:t>
            </a:r>
            <a:r>
              <a:rPr lang="en-US" i="1" dirty="0" smtClean="0"/>
              <a:t>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smtClean="0"/>
              <a:t>or email Jon Grand, RSAT TA Coordinator at </a:t>
            </a:r>
          </a:p>
          <a:p>
            <a:pPr marL="0" lvl="0" indent="0" algn="ctr">
              <a:buClr>
                <a:srgbClr val="BE854C"/>
              </a:buClr>
              <a:buSzPct val="65000"/>
              <a:buNone/>
            </a:pPr>
            <a:r>
              <a:rPr lang="en-US" i="1" dirty="0"/>
              <a:t>jgrand@ahpnet.com</a:t>
            </a:r>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6892"/>
                </a:solidFill>
                <a:latin typeface="Arial" pitchFamily="34" charset="0"/>
                <a:cs typeface="Arial" pitchFamily="34" charset="0"/>
              </a:rPr>
              <a:t>Next Presentation</a:t>
            </a:r>
            <a:endParaRPr lang="en-US" sz="3600"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228600" y="1143001"/>
            <a:ext cx="8763000" cy="5201352"/>
          </a:xfrm>
        </p:spPr>
        <p:txBody>
          <a:bodyPr>
            <a:noAutofit/>
          </a:bodyPr>
          <a:lstStyle/>
          <a:p>
            <a:pPr marL="0" indent="0" algn="ctr">
              <a:spcBef>
                <a:spcPts val="0"/>
              </a:spcBef>
              <a:buNone/>
            </a:pPr>
            <a:r>
              <a:rPr lang="en-US" sz="2600" b="1" dirty="0" smtClean="0"/>
              <a:t>Ethical </a:t>
            </a:r>
            <a:r>
              <a:rPr lang="en-US" sz="2600" b="1" dirty="0"/>
              <a:t>Issues in Offender Treatment:  </a:t>
            </a:r>
            <a:endParaRPr lang="en-US" sz="2600" dirty="0"/>
          </a:p>
          <a:p>
            <a:pPr marL="0" indent="0" algn="ctr">
              <a:spcBef>
                <a:spcPts val="0"/>
              </a:spcBef>
              <a:buNone/>
            </a:pPr>
            <a:r>
              <a:rPr lang="en-US" sz="2600" b="1" dirty="0"/>
              <a:t>Ethical Dilemmas and Tools for Working Through </a:t>
            </a:r>
            <a:r>
              <a:rPr lang="en-US" sz="2600" b="1" dirty="0" smtClean="0"/>
              <a:t>Them</a:t>
            </a:r>
            <a:r>
              <a:rPr lang="en-US" sz="2800" b="1" dirty="0"/>
              <a:t> </a:t>
            </a:r>
            <a:endParaRPr lang="en-US" sz="2800" dirty="0"/>
          </a:p>
          <a:p>
            <a:pPr marL="0" indent="0" algn="ctr" eaLnBrk="0" fontAlgn="base" hangingPunct="0">
              <a:spcBef>
                <a:spcPts val="600"/>
              </a:spcBef>
              <a:buNone/>
            </a:pPr>
            <a:r>
              <a:rPr lang="en-US" sz="2000" b="1" dirty="0"/>
              <a:t>June 17, 2015</a:t>
            </a:r>
            <a:endParaRPr lang="en-US" sz="2000" dirty="0"/>
          </a:p>
          <a:p>
            <a:pPr marL="0" indent="0" algn="ctr" eaLnBrk="0" fontAlgn="base" hangingPunct="0">
              <a:spcBef>
                <a:spcPts val="0"/>
              </a:spcBef>
              <a:buNone/>
            </a:pPr>
            <a:r>
              <a:rPr lang="en-US" sz="2000" b="1" dirty="0"/>
              <a:t>2:00 – 3:00 p.m. </a:t>
            </a:r>
            <a:r>
              <a:rPr lang="en-US" sz="2000" b="1" dirty="0" smtClean="0"/>
              <a:t>ET</a:t>
            </a:r>
            <a:endParaRPr lang="en-US" dirty="0"/>
          </a:p>
          <a:p>
            <a:pPr marL="0" indent="0">
              <a:spcBef>
                <a:spcPts val="1200"/>
              </a:spcBef>
              <a:buNone/>
            </a:pPr>
            <a:r>
              <a:rPr lang="en-US" sz="2000" dirty="0"/>
              <a:t>Description:  Eventually, a correctional professional will face an ethical dilemma – a situation where they are unsure of the right thing to do.  Many times, there IS no obvious right or wrong decision to make.  However, there are many tools that can help people work through difficult situations and come to a decision they can live with.  Several of these tools will be reviewed in this webinar as well as several scenarios that provide ethical dilemmas that people working in the criminal justice system are apt to face.  This webinar will also review some basic ethical principles for RSAT Program staff to consider and keep in mind while doing such important </a:t>
            </a:r>
            <a:r>
              <a:rPr lang="en-US" sz="2000" dirty="0" smtClean="0"/>
              <a:t>work.</a:t>
            </a:r>
          </a:p>
          <a:p>
            <a:pPr marL="0" indent="0">
              <a:spcBef>
                <a:spcPts val="1200"/>
              </a:spcBef>
              <a:buNone/>
            </a:pPr>
            <a:r>
              <a:rPr lang="en-US" sz="2000" smtClean="0"/>
              <a:t>Presenter:	Roberta </a:t>
            </a:r>
            <a:r>
              <a:rPr lang="en-US" sz="2000" dirty="0"/>
              <a:t>Churchill</a:t>
            </a:r>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831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0"/>
            <a:ext cx="8229600" cy="914400"/>
          </a:xfrm>
        </p:spPr>
        <p:txBody>
          <a:bodyPr>
            <a:normAutofit/>
          </a:bodyPr>
          <a:lstStyle/>
          <a:p>
            <a:r>
              <a:rPr lang="en-US" sz="4000" dirty="0" smtClean="0">
                <a:solidFill>
                  <a:srgbClr val="006892"/>
                </a:solidFill>
                <a:latin typeface="Arial" pitchFamily="34" charset="0"/>
                <a:cs typeface="Arial" pitchFamily="34" charset="0"/>
              </a:rPr>
              <a:t>Focus of today’s presentation</a:t>
            </a:r>
            <a:endParaRPr lang="en-US" sz="4000"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802007536"/>
              </p:ext>
            </p:extLst>
          </p:nvPr>
        </p:nvGraphicFramePr>
        <p:xfrm>
          <a:off x="762000" y="1295400"/>
          <a:ext cx="73152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3701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14400"/>
          </a:xfrm>
        </p:spPr>
        <p:txBody>
          <a:bodyPr/>
          <a:lstStyle/>
          <a:p>
            <a:r>
              <a:rPr lang="en-US" b="1" dirty="0" smtClean="0">
                <a:solidFill>
                  <a:srgbClr val="006892"/>
                </a:solidFill>
                <a:latin typeface="Arial" pitchFamily="34" charset="0"/>
                <a:cs typeface="Arial" pitchFamily="34" charset="0"/>
              </a:rPr>
              <a:t>Overview</a:t>
            </a:r>
            <a:endParaRPr lang="en-US"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304800" y="1981200"/>
            <a:ext cx="8610600" cy="4094329"/>
          </a:xfrm>
        </p:spPr>
        <p:txBody>
          <a:bodyPr>
            <a:noAutofit/>
          </a:bodyPr>
          <a:lstStyle/>
          <a:p>
            <a:pPr>
              <a:spcBef>
                <a:spcPts val="1200"/>
              </a:spcBef>
              <a:buClr>
                <a:srgbClr val="BE854C"/>
              </a:buClr>
              <a:buSzPct val="65000"/>
              <a:buFont typeface="Symbol" panose="05050102010706020507" pitchFamily="18" charset="2"/>
              <a:buChar char=""/>
            </a:pPr>
            <a:r>
              <a:rPr lang="en-US" sz="2800" dirty="0" smtClean="0"/>
              <a:t>Viral Hepatitis = inflammation due to infection</a:t>
            </a:r>
          </a:p>
          <a:p>
            <a:pPr>
              <a:spcBef>
                <a:spcPts val="1200"/>
              </a:spcBef>
              <a:buClr>
                <a:srgbClr val="BE854C"/>
              </a:buClr>
              <a:buSzPct val="65000"/>
              <a:buFont typeface="Symbol" panose="05050102010706020507" pitchFamily="18" charset="2"/>
              <a:buChar char=""/>
            </a:pPr>
            <a:r>
              <a:rPr lang="en-US" sz="2800" dirty="0" smtClean="0"/>
              <a:t>Type A</a:t>
            </a:r>
            <a:r>
              <a:rPr lang="en-US" sz="2800" dirty="0"/>
              <a:t>, B, C, D </a:t>
            </a:r>
            <a:r>
              <a:rPr lang="en-US" sz="2800" dirty="0" smtClean="0"/>
              <a:t>or E.  </a:t>
            </a:r>
            <a:r>
              <a:rPr lang="en-US" sz="2800" dirty="0"/>
              <a:t>RSAT </a:t>
            </a:r>
            <a:r>
              <a:rPr lang="en-US" sz="2800" dirty="0" smtClean="0"/>
              <a:t>clients = high risk for C &amp; B</a:t>
            </a:r>
          </a:p>
          <a:p>
            <a:pPr>
              <a:spcBef>
                <a:spcPts val="1200"/>
              </a:spcBef>
              <a:buClr>
                <a:srgbClr val="BE854C"/>
              </a:buClr>
              <a:buSzPct val="65000"/>
              <a:buFont typeface="Symbol" panose="05050102010706020507" pitchFamily="18" charset="2"/>
              <a:buChar char=""/>
            </a:pPr>
            <a:r>
              <a:rPr lang="en-US" sz="2800" dirty="0" smtClean="0"/>
              <a:t>Liver = </a:t>
            </a:r>
            <a:r>
              <a:rPr lang="en-US" sz="2800" dirty="0"/>
              <a:t>tough, </a:t>
            </a:r>
            <a:r>
              <a:rPr lang="en-US" sz="2800" dirty="0" smtClean="0"/>
              <a:t>resilient, all-purpose </a:t>
            </a:r>
          </a:p>
          <a:p>
            <a:pPr>
              <a:spcBef>
                <a:spcPts val="1200"/>
              </a:spcBef>
              <a:buClr>
                <a:srgbClr val="BE854C"/>
              </a:buClr>
              <a:buSzPct val="65000"/>
              <a:buFont typeface="Symbol" panose="05050102010706020507" pitchFamily="18" charset="2"/>
              <a:buChar char=""/>
            </a:pPr>
            <a:r>
              <a:rPr lang="en-US" sz="2800" dirty="0" smtClean="0"/>
              <a:t>Liver health = little steps go a long way</a:t>
            </a:r>
          </a:p>
          <a:p>
            <a:pPr>
              <a:spcBef>
                <a:spcPts val="1200"/>
              </a:spcBef>
              <a:buClr>
                <a:srgbClr val="BE854C"/>
              </a:buClr>
              <a:buSzPct val="65000"/>
              <a:buFont typeface="Symbol" panose="05050102010706020507" pitchFamily="18" charset="2"/>
              <a:buChar char=""/>
            </a:pPr>
            <a:r>
              <a:rPr lang="en-US" sz="2800" dirty="0"/>
              <a:t>F</a:t>
            </a:r>
            <a:r>
              <a:rPr lang="en-US" sz="2800" dirty="0" smtClean="0"/>
              <a:t>atty liver disease, fibrosis or cirrhosis = still functions </a:t>
            </a:r>
          </a:p>
          <a:p>
            <a:pPr>
              <a:spcBef>
                <a:spcPts val="1200"/>
              </a:spcBef>
              <a:buClr>
                <a:srgbClr val="BE854C"/>
              </a:buClr>
              <a:buSzPct val="65000"/>
              <a:buFont typeface="Symbol" panose="05050102010706020507" pitchFamily="18" charset="2"/>
              <a:buChar char=""/>
            </a:pPr>
            <a:r>
              <a:rPr lang="en-US" sz="2800" dirty="0"/>
              <a:t>Liver conditions = </a:t>
            </a:r>
            <a:r>
              <a:rPr lang="en-US" sz="2800" dirty="0" smtClean="0"/>
              <a:t>now treatable/curable</a:t>
            </a:r>
            <a:endParaRPr lang="en-US" sz="2800" dirty="0"/>
          </a:p>
          <a:p>
            <a:pPr>
              <a:spcBef>
                <a:spcPts val="1200"/>
              </a:spcBef>
              <a:buClr>
                <a:srgbClr val="BE854C"/>
              </a:buClr>
              <a:buSzPct val="65000"/>
              <a:buFont typeface="Symbol" panose="05050102010706020507" pitchFamily="18" charset="2"/>
              <a:buChar char=""/>
            </a:pPr>
            <a:r>
              <a:rPr lang="en-US" sz="2800" dirty="0" smtClean="0"/>
              <a:t>Liver failure = curtains </a:t>
            </a:r>
          </a:p>
          <a:p>
            <a:pPr>
              <a:spcBef>
                <a:spcPts val="1200"/>
              </a:spcBef>
              <a:buClr>
                <a:srgbClr val="BE854C"/>
              </a:buClr>
              <a:buSzPct val="65000"/>
              <a:buFont typeface="Wingdings" pitchFamily="2" charset="2"/>
              <a:buChar char="Ø"/>
            </a:pPr>
            <a:endParaRPr lang="en-US" sz="2800" dirty="0" smtClean="0"/>
          </a:p>
          <a:p>
            <a:pPr>
              <a:spcBef>
                <a:spcPts val="1200"/>
              </a:spcBef>
              <a:buClr>
                <a:srgbClr val="BE854C"/>
              </a:buClr>
              <a:buSzPct val="65000"/>
              <a:buFont typeface="Wingdings" pitchFamily="2" charset="2"/>
              <a:buChar char="Ø"/>
            </a:pPr>
            <a:endParaRPr lang="en-US" sz="2800"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19100" y="1194769"/>
            <a:ext cx="8305800" cy="584775"/>
          </a:xfrm>
          <a:prstGeom prst="rect">
            <a:avLst/>
          </a:prstGeom>
        </p:spPr>
        <p:txBody>
          <a:bodyPr wrap="square">
            <a:spAutoFit/>
          </a:bodyPr>
          <a:lstStyle/>
          <a:p>
            <a:pPr algn="ctr"/>
            <a:r>
              <a:rPr lang="en-US" sz="3200" b="1" dirty="0" smtClean="0"/>
              <a:t>Hepatitis = Liver Inflammation </a:t>
            </a:r>
            <a:endParaRPr lang="en-US" sz="3200" b="1" dirty="0"/>
          </a:p>
        </p:txBody>
      </p:sp>
    </p:spTree>
    <p:extLst>
      <p:ext uri="{BB962C8B-B14F-4D97-AF65-F5344CB8AC3E}">
        <p14:creationId xmlns:p14="http://schemas.microsoft.com/office/powerpoint/2010/main" val="2956844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14400"/>
          </a:xfrm>
        </p:spPr>
        <p:txBody>
          <a:bodyPr/>
          <a:lstStyle/>
          <a:p>
            <a:r>
              <a:rPr lang="en-US" dirty="0" smtClean="0">
                <a:solidFill>
                  <a:srgbClr val="006892"/>
                </a:solidFill>
                <a:latin typeface="Arial" pitchFamily="34" charset="0"/>
                <a:cs typeface="Arial" pitchFamily="34" charset="0"/>
              </a:rPr>
              <a:t>Learning Objectives</a:t>
            </a:r>
            <a:endParaRPr lang="en-US"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0" y="1295400"/>
            <a:ext cx="9143999" cy="5105400"/>
          </a:xfrm>
        </p:spPr>
        <p:txBody>
          <a:bodyPr>
            <a:noAutofit/>
          </a:bodyPr>
          <a:lstStyle/>
          <a:p>
            <a:pPr marL="0" indent="0">
              <a:buNone/>
            </a:pPr>
            <a:endParaRPr lang="en-US" sz="1400" b="1" dirty="0" smtClean="0"/>
          </a:p>
          <a:p>
            <a:pPr marL="0" indent="0">
              <a:buNone/>
            </a:pPr>
            <a:r>
              <a:rPr lang="en-US" sz="2800" b="1" dirty="0" smtClean="0"/>
              <a:t>After </a:t>
            </a:r>
            <a:r>
              <a:rPr lang="en-US" sz="2800" b="1" dirty="0"/>
              <a:t>completing this webinar, participants will be able to</a:t>
            </a:r>
            <a:r>
              <a:rPr lang="en-US" sz="2800" b="1" dirty="0" smtClean="0"/>
              <a:t>:</a:t>
            </a:r>
          </a:p>
          <a:p>
            <a:pPr marL="0" indent="0">
              <a:buNone/>
            </a:pPr>
            <a:endParaRPr lang="en-US" sz="1200" dirty="0"/>
          </a:p>
          <a:p>
            <a:pPr lvl="0"/>
            <a:r>
              <a:rPr lang="en-US" sz="2600" dirty="0" smtClean="0"/>
              <a:t>Identify types of viral hepatitis prevalent </a:t>
            </a:r>
            <a:r>
              <a:rPr lang="en-US" sz="2600" dirty="0"/>
              <a:t>among </a:t>
            </a:r>
            <a:r>
              <a:rPr lang="en-US" sz="2600" dirty="0" smtClean="0"/>
              <a:t>inmate populations</a:t>
            </a:r>
            <a:r>
              <a:rPr lang="en-US" sz="2600" dirty="0"/>
              <a:t>   </a:t>
            </a:r>
          </a:p>
          <a:p>
            <a:pPr lvl="0"/>
            <a:r>
              <a:rPr lang="en-US" sz="2600" dirty="0" smtClean="0"/>
              <a:t>Name at least 3</a:t>
            </a:r>
            <a:r>
              <a:rPr lang="en-US" sz="2600" dirty="0"/>
              <a:t> risk </a:t>
            </a:r>
            <a:r>
              <a:rPr lang="en-US" sz="2600" dirty="0" smtClean="0"/>
              <a:t>factors </a:t>
            </a:r>
            <a:r>
              <a:rPr lang="en-US" sz="2600" dirty="0"/>
              <a:t>associated </a:t>
            </a:r>
            <a:r>
              <a:rPr lang="en-US" sz="2600" dirty="0" smtClean="0"/>
              <a:t>with HCV infection</a:t>
            </a:r>
            <a:r>
              <a:rPr lang="en-US" sz="2600" dirty="0"/>
              <a:t>.</a:t>
            </a:r>
          </a:p>
          <a:p>
            <a:pPr lvl="0"/>
            <a:r>
              <a:rPr lang="en-US" sz="2600" dirty="0"/>
              <a:t>Discuss </a:t>
            </a:r>
            <a:r>
              <a:rPr lang="en-US" sz="2600" dirty="0" smtClean="0"/>
              <a:t> 3 reasons to </a:t>
            </a:r>
            <a:r>
              <a:rPr lang="en-US" sz="2600" dirty="0"/>
              <a:t>encourage RSAT clients to </a:t>
            </a:r>
            <a:r>
              <a:rPr lang="en-US" sz="2600" dirty="0" smtClean="0"/>
              <a:t>get tested </a:t>
            </a:r>
            <a:r>
              <a:rPr lang="en-US" sz="2600" dirty="0"/>
              <a:t>for viral hepatitis. </a:t>
            </a:r>
          </a:p>
          <a:p>
            <a:pPr lvl="0"/>
            <a:r>
              <a:rPr lang="en-US" sz="2600" dirty="0" smtClean="0"/>
              <a:t>List at least </a:t>
            </a:r>
            <a:r>
              <a:rPr lang="en-US" sz="2600" dirty="0"/>
              <a:t>two </a:t>
            </a:r>
            <a:r>
              <a:rPr lang="en-US" sz="2600" dirty="0" smtClean="0"/>
              <a:t>resources available to justice </a:t>
            </a:r>
            <a:r>
              <a:rPr lang="en-US" sz="2600" dirty="0"/>
              <a:t>professionals </a:t>
            </a:r>
            <a:r>
              <a:rPr lang="en-US" sz="2600" dirty="0" smtClean="0"/>
              <a:t>wishing to </a:t>
            </a:r>
            <a:r>
              <a:rPr lang="en-US" sz="2600" dirty="0"/>
              <a:t>learn more </a:t>
            </a:r>
            <a:r>
              <a:rPr lang="en-US" sz="2600" dirty="0" smtClean="0"/>
              <a:t>about treating Hep </a:t>
            </a:r>
            <a:r>
              <a:rPr lang="en-US" sz="2600" dirty="0"/>
              <a:t>C </a:t>
            </a:r>
            <a:r>
              <a:rPr lang="en-US" sz="2600" dirty="0" smtClean="0"/>
              <a:t>and reducing its spread.</a:t>
            </a:r>
            <a:endParaRPr lang="en-US" sz="2600" dirty="0"/>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67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7000"/>
            <a:ext cx="9144000" cy="381001"/>
          </a:xfrm>
          <a:prstGeom prst="rect">
            <a:avLst/>
          </a:prstGeom>
        </p:spPr>
      </p:pic>
      <p:sp>
        <p:nvSpPr>
          <p:cNvPr id="2" name="Title 1"/>
          <p:cNvSpPr>
            <a:spLocks noGrp="1"/>
          </p:cNvSpPr>
          <p:nvPr>
            <p:ph type="title"/>
          </p:nvPr>
        </p:nvSpPr>
        <p:spPr>
          <a:xfrm>
            <a:off x="457200" y="0"/>
            <a:ext cx="8229600" cy="914400"/>
          </a:xfrm>
        </p:spPr>
        <p:txBody>
          <a:bodyPr>
            <a:normAutofit/>
          </a:bodyPr>
          <a:lstStyle/>
          <a:p>
            <a:r>
              <a:rPr lang="en-US" sz="4000" dirty="0" smtClean="0">
                <a:solidFill>
                  <a:srgbClr val="006892"/>
                </a:solidFill>
                <a:latin typeface="Arial" pitchFamily="34" charset="0"/>
                <a:cs typeface="Arial" pitchFamily="34" charset="0"/>
              </a:rPr>
              <a:t> What damages your liver?</a:t>
            </a:r>
            <a:endParaRPr lang="en-US" sz="40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486400"/>
          </a:xfrm>
        </p:spPr>
        <p:txBody>
          <a:bodyPr>
            <a:noAutofit/>
          </a:bodyPr>
          <a:lstStyle/>
          <a:p>
            <a:pPr marL="0" indent="0">
              <a:spcBef>
                <a:spcPts val="1200"/>
              </a:spcBef>
              <a:buClr>
                <a:srgbClr val="BE854C"/>
              </a:buClr>
              <a:buSzPct val="65000"/>
              <a:buNone/>
            </a:pPr>
            <a:r>
              <a:rPr lang="en-US" sz="3800" b="1" dirty="0" smtClean="0">
                <a:solidFill>
                  <a:srgbClr val="C00000"/>
                </a:solidFill>
              </a:rPr>
              <a:t>      </a:t>
            </a:r>
            <a:r>
              <a:rPr lang="en-US" sz="3800" b="1" dirty="0" smtClean="0">
                <a:solidFill>
                  <a:srgbClr val="C00000"/>
                </a:solidFill>
                <a:latin typeface="Franklin Gothic Demi Cond" panose="020B0706030402020204" pitchFamily="34" charset="0"/>
              </a:rPr>
              <a:t>Diseases     Viruses     Toxins     Substances </a:t>
            </a:r>
            <a:endParaRPr lang="en-US" sz="800" b="1" dirty="0" smtClean="0"/>
          </a:p>
          <a:p>
            <a:pPr marL="0" indent="0" algn="ctr">
              <a:spcBef>
                <a:spcPts val="600"/>
              </a:spcBef>
              <a:spcAft>
                <a:spcPts val="1200"/>
              </a:spcAft>
              <a:buClr>
                <a:srgbClr val="BE854C"/>
              </a:buClr>
              <a:buSzPct val="65000"/>
              <a:buNone/>
            </a:pPr>
            <a:r>
              <a:rPr lang="en-US" sz="2400" dirty="0" smtClean="0"/>
              <a:t>Rank the liver’s enemies by threat level – low, no, or high threat…</a:t>
            </a:r>
          </a:p>
          <a:p>
            <a:pPr marL="0" lvl="0" indent="0">
              <a:spcBef>
                <a:spcPts val="0"/>
              </a:spcBef>
              <a:buClr>
                <a:srgbClr val="BE854C"/>
              </a:buClr>
              <a:buSzPct val="65000"/>
              <a:buNone/>
            </a:pPr>
            <a:r>
              <a:rPr lang="en-US" sz="2800" dirty="0" smtClean="0">
                <a:sym typeface="Wingdings"/>
              </a:rPr>
              <a:t>   	</a:t>
            </a:r>
            <a:r>
              <a:rPr lang="en-US" sz="2600" dirty="0" smtClean="0">
                <a:sym typeface="Wingdings"/>
              </a:rPr>
              <a:t> </a:t>
            </a:r>
            <a:r>
              <a:rPr lang="en-US" sz="2600" dirty="0" smtClean="0"/>
              <a:t>Acetaminophen</a:t>
            </a:r>
          </a:p>
          <a:p>
            <a:pPr marL="0" lvl="0" indent="0">
              <a:spcBef>
                <a:spcPts val="0"/>
              </a:spcBef>
              <a:buClr>
                <a:srgbClr val="BE854C"/>
              </a:buClr>
              <a:buSzPct val="65000"/>
              <a:buNone/>
            </a:pPr>
            <a:r>
              <a:rPr lang="en-US" sz="2600" dirty="0" smtClean="0">
                <a:sym typeface="Wingdings"/>
              </a:rPr>
              <a:t>	 </a:t>
            </a:r>
            <a:r>
              <a:rPr lang="en-US" sz="2600" dirty="0" smtClean="0"/>
              <a:t>Marijuana</a:t>
            </a:r>
          </a:p>
          <a:p>
            <a:pPr marL="0" indent="0">
              <a:spcBef>
                <a:spcPts val="0"/>
              </a:spcBef>
              <a:buClr>
                <a:srgbClr val="BE854C"/>
              </a:buClr>
              <a:buSzPct val="65000"/>
              <a:buNone/>
            </a:pPr>
            <a:r>
              <a:rPr lang="en-US" sz="2600" dirty="0" smtClean="0">
                <a:sym typeface="Wingdings"/>
              </a:rPr>
              <a:t>	 </a:t>
            </a:r>
            <a:r>
              <a:rPr lang="en-US" sz="2600" dirty="0" smtClean="0"/>
              <a:t>Consuming raw fish</a:t>
            </a:r>
          </a:p>
          <a:p>
            <a:pPr marL="0" lvl="0" indent="0">
              <a:spcBef>
                <a:spcPts val="0"/>
              </a:spcBef>
              <a:buClr>
                <a:srgbClr val="BE854C"/>
              </a:buClr>
              <a:buSzPct val="65000"/>
              <a:buNone/>
            </a:pPr>
            <a:r>
              <a:rPr lang="en-US" sz="2600" dirty="0" smtClean="0">
                <a:sym typeface="Wingdings"/>
              </a:rPr>
              <a:t>	 </a:t>
            </a:r>
            <a:r>
              <a:rPr lang="en-US" sz="2600" dirty="0" smtClean="0"/>
              <a:t>Alcohol</a:t>
            </a:r>
          </a:p>
          <a:p>
            <a:pPr marL="0" lvl="0" indent="0">
              <a:spcBef>
                <a:spcPts val="0"/>
              </a:spcBef>
              <a:buClr>
                <a:srgbClr val="BE854C"/>
              </a:buClr>
              <a:buSzPct val="65000"/>
              <a:buNone/>
            </a:pPr>
            <a:r>
              <a:rPr lang="en-US" sz="2600" dirty="0" smtClean="0"/>
              <a:t>	</a:t>
            </a:r>
            <a:r>
              <a:rPr lang="en-US" sz="2600" dirty="0" smtClean="0">
                <a:sym typeface="Wingdings"/>
              </a:rPr>
              <a:t> </a:t>
            </a:r>
            <a:r>
              <a:rPr lang="en-US" sz="2600" dirty="0" smtClean="0"/>
              <a:t>UV rays</a:t>
            </a:r>
          </a:p>
          <a:p>
            <a:pPr marL="0" lvl="0" indent="0">
              <a:spcBef>
                <a:spcPts val="0"/>
              </a:spcBef>
              <a:buClr>
                <a:srgbClr val="BE854C"/>
              </a:buClr>
              <a:buSzPct val="65000"/>
              <a:buNone/>
            </a:pPr>
            <a:r>
              <a:rPr lang="en-US" sz="2600" dirty="0" smtClean="0">
                <a:sym typeface="Wingdings"/>
              </a:rPr>
              <a:t>	 Exposure to industrial chemicals</a:t>
            </a:r>
            <a:endParaRPr lang="en-US" sz="2600" dirty="0" smtClean="0"/>
          </a:p>
          <a:p>
            <a:pPr marL="0" indent="0">
              <a:spcBef>
                <a:spcPts val="0"/>
              </a:spcBef>
              <a:buClr>
                <a:srgbClr val="BE854C"/>
              </a:buClr>
              <a:buSzPct val="65000"/>
              <a:buNone/>
            </a:pPr>
            <a:r>
              <a:rPr lang="en-US" sz="2600" dirty="0" smtClean="0">
                <a:sym typeface="Wingdings"/>
              </a:rPr>
              <a:t>	 </a:t>
            </a:r>
            <a:r>
              <a:rPr lang="en-US" sz="2600" dirty="0" smtClean="0"/>
              <a:t>Cancer</a:t>
            </a:r>
          </a:p>
          <a:p>
            <a:pPr marL="0" indent="0">
              <a:spcBef>
                <a:spcPts val="0"/>
              </a:spcBef>
              <a:buClr>
                <a:srgbClr val="BE854C"/>
              </a:buClr>
              <a:buSzPct val="65000"/>
              <a:buNone/>
            </a:pPr>
            <a:r>
              <a:rPr lang="en-US" sz="2600" dirty="0" smtClean="0"/>
              <a:t>	</a:t>
            </a:r>
            <a:r>
              <a:rPr lang="en-US" sz="2600" dirty="0" smtClean="0">
                <a:sym typeface="Wingdings"/>
              </a:rPr>
              <a:t> Herbal tea with comfrey </a:t>
            </a:r>
            <a:endParaRPr lang="en-US" sz="2600" dirty="0" smtClean="0"/>
          </a:p>
          <a:p>
            <a:pPr marL="0" lvl="0" indent="0">
              <a:spcBef>
                <a:spcPts val="0"/>
              </a:spcBef>
              <a:buClr>
                <a:srgbClr val="BE854C"/>
              </a:buClr>
              <a:buSzPct val="65000"/>
              <a:buNone/>
            </a:pPr>
            <a:r>
              <a:rPr lang="en-US" sz="2600" dirty="0" smtClean="0">
                <a:sym typeface="Wingdings"/>
              </a:rPr>
              <a:t>	 Opioid use</a:t>
            </a:r>
            <a:endParaRPr lang="en-US" sz="2600" dirty="0" smtClean="0"/>
          </a:p>
          <a:p>
            <a:pPr marL="0" lvl="0" indent="0">
              <a:spcBef>
                <a:spcPts val="0"/>
              </a:spcBef>
              <a:buClr>
                <a:srgbClr val="BE854C"/>
              </a:buClr>
              <a:buSzPct val="65000"/>
              <a:buNone/>
            </a:pPr>
            <a:r>
              <a:rPr lang="en-US" sz="2600" dirty="0" smtClean="0"/>
              <a:t>	</a:t>
            </a:r>
            <a:r>
              <a:rPr lang="en-US" sz="2600" dirty="0" smtClean="0">
                <a:sym typeface="Wingdings"/>
              </a:rPr>
              <a:t> Raw honey</a:t>
            </a:r>
          </a:p>
          <a:p>
            <a:pPr marL="0" lvl="0" indent="0">
              <a:spcBef>
                <a:spcPts val="0"/>
              </a:spcBef>
              <a:buClr>
                <a:srgbClr val="BE854C"/>
              </a:buClr>
              <a:buSzPct val="65000"/>
              <a:buNone/>
            </a:pPr>
            <a:endParaRPr lang="en-US" sz="2600" dirty="0" smtClean="0"/>
          </a:p>
          <a:p>
            <a:pPr marL="0" lvl="0" indent="0">
              <a:buClr>
                <a:srgbClr val="BE854C"/>
              </a:buClr>
              <a:buSzPct val="65000"/>
              <a:buNone/>
            </a:pPr>
            <a:endParaRPr lang="en-US" sz="2400" dirty="0" smtClean="0"/>
          </a:p>
          <a:p>
            <a:pPr marL="0" lvl="0" indent="0">
              <a:buClr>
                <a:srgbClr val="BE854C"/>
              </a:buClr>
              <a:buSzPct val="65000"/>
              <a:buNone/>
            </a:pPr>
            <a:r>
              <a:rPr lang="en-US" sz="2800" dirty="0" smtClean="0"/>
              <a:t> </a:t>
            </a: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51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914400"/>
          </a:xfrm>
        </p:spPr>
        <p:txBody>
          <a:bodyPr>
            <a:normAutofit/>
          </a:bodyPr>
          <a:lstStyle/>
          <a:p>
            <a:r>
              <a:rPr lang="en-US" sz="3600" b="1" dirty="0" smtClean="0">
                <a:solidFill>
                  <a:srgbClr val="006892"/>
                </a:solidFill>
                <a:latin typeface="Arial" pitchFamily="34" charset="0"/>
                <a:cs typeface="Arial" pitchFamily="34" charset="0"/>
              </a:rPr>
              <a:t>Viral infections attack the liver</a:t>
            </a:r>
            <a:endParaRPr lang="en-US" sz="3600" b="1"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152400" y="1066800"/>
            <a:ext cx="8839200" cy="4419600"/>
          </a:xfrm>
        </p:spPr>
        <p:txBody>
          <a:bodyPr>
            <a:noAutofit/>
          </a:bodyPr>
          <a:lstStyle/>
          <a:p>
            <a:pPr marL="0" indent="0" algn="ctr">
              <a:spcBef>
                <a:spcPts val="1200"/>
              </a:spcBef>
              <a:buClr>
                <a:srgbClr val="BE854C"/>
              </a:buClr>
              <a:buSzPct val="65000"/>
              <a:buNone/>
            </a:pPr>
            <a:r>
              <a:rPr lang="en-US" sz="2800" dirty="0" smtClean="0"/>
              <a:t>3 out of 5 types of </a:t>
            </a:r>
            <a:r>
              <a:rPr lang="en-US" sz="2800" dirty="0"/>
              <a:t>viral hepatitis </a:t>
            </a:r>
            <a:r>
              <a:rPr lang="en-US" sz="2800" dirty="0" smtClean="0"/>
              <a:t>are common in the U. S.</a:t>
            </a:r>
          </a:p>
          <a:p>
            <a:pPr lvl="1">
              <a:spcBef>
                <a:spcPts val="1200"/>
              </a:spcBef>
              <a:buClr>
                <a:srgbClr val="BE854C"/>
              </a:buClr>
              <a:buSzPct val="65000"/>
              <a:buFont typeface="Wingdings" pitchFamily="2" charset="2"/>
              <a:buChar char="Ø"/>
            </a:pPr>
            <a:endParaRPr lang="en-US" sz="2800" dirty="0" smtClean="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5/20/2015</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00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34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3900" dirty="0" smtClean="0">
                <a:solidFill>
                  <a:srgbClr val="006892"/>
                </a:solidFill>
                <a:latin typeface="Arial" pitchFamily="34" charset="0"/>
                <a:cs typeface="Arial" pitchFamily="34" charset="0"/>
              </a:rPr>
              <a:t>Who gets what? </a:t>
            </a:r>
            <a:endParaRPr lang="en-US" sz="3900" dirty="0">
              <a:solidFill>
                <a:srgbClr val="006892"/>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486400"/>
          </a:xfrm>
        </p:spPr>
        <p:txBody>
          <a:bodyPr numCol="1">
            <a:noAutofit/>
          </a:bodyPr>
          <a:lstStyle/>
          <a:p>
            <a:pPr>
              <a:spcBef>
                <a:spcPts val="0"/>
              </a:spcBef>
              <a:buClr>
                <a:srgbClr val="BE854C"/>
              </a:buClr>
              <a:buSzPct val="65000"/>
              <a:buFont typeface="Wingdings" pitchFamily="2" charset="2"/>
              <a:buChar char="Ø"/>
            </a:pPr>
            <a:r>
              <a:rPr lang="en-US" sz="3600" b="1" dirty="0" smtClean="0"/>
              <a:t>Hep </a:t>
            </a:r>
            <a:r>
              <a:rPr lang="en-US" sz="3600" b="1" dirty="0" smtClean="0">
                <a:solidFill>
                  <a:prstClr val="black"/>
                </a:solidFill>
              </a:rPr>
              <a:t>B – </a:t>
            </a:r>
            <a:r>
              <a:rPr lang="en-US" sz="2400" dirty="0">
                <a:solidFill>
                  <a:prstClr val="black"/>
                </a:solidFill>
              </a:rPr>
              <a:t>IV drug users</a:t>
            </a:r>
            <a:r>
              <a:rPr lang="en-US" sz="2400" dirty="0" smtClean="0">
                <a:solidFill>
                  <a:prstClr val="black"/>
                </a:solidFill>
              </a:rPr>
              <a:t>; newborns of infected mothers;  people w/</a:t>
            </a:r>
            <a:r>
              <a:rPr lang="en-US" sz="2400" dirty="0" err="1" smtClean="0">
                <a:solidFill>
                  <a:prstClr val="black"/>
                </a:solidFill>
              </a:rPr>
              <a:t>STI’s</a:t>
            </a:r>
            <a:r>
              <a:rPr lang="en-US" sz="2400" dirty="0" smtClean="0">
                <a:solidFill>
                  <a:prstClr val="black"/>
                </a:solidFill>
              </a:rPr>
              <a:t> or multiple partners; caregivers/family/partners </a:t>
            </a:r>
            <a:r>
              <a:rPr lang="en-US" sz="2400" dirty="0">
                <a:solidFill>
                  <a:prstClr val="black"/>
                </a:solidFill>
              </a:rPr>
              <a:t>of </a:t>
            </a:r>
            <a:r>
              <a:rPr lang="en-US" sz="2400" dirty="0" smtClean="0">
                <a:solidFill>
                  <a:prstClr val="black"/>
                </a:solidFill>
              </a:rPr>
              <a:t>infected</a:t>
            </a:r>
            <a:r>
              <a:rPr lang="en-US" sz="2400" dirty="0">
                <a:solidFill>
                  <a:prstClr val="black"/>
                </a:solidFill>
              </a:rPr>
              <a:t>; </a:t>
            </a:r>
            <a:r>
              <a:rPr lang="en-US" sz="2400" dirty="0" err="1">
                <a:solidFill>
                  <a:prstClr val="black"/>
                </a:solidFill>
              </a:rPr>
              <a:t>MSM</a:t>
            </a:r>
            <a:r>
              <a:rPr lang="en-US" sz="2400" dirty="0">
                <a:solidFill>
                  <a:prstClr val="black"/>
                </a:solidFill>
              </a:rPr>
              <a:t>; </a:t>
            </a:r>
            <a:r>
              <a:rPr lang="en-US" sz="2400" dirty="0" smtClean="0">
                <a:solidFill>
                  <a:prstClr val="black"/>
                </a:solidFill>
              </a:rPr>
              <a:t>travelers in </a:t>
            </a:r>
            <a:r>
              <a:rPr lang="en-US" sz="2400" dirty="0">
                <a:solidFill>
                  <a:prstClr val="black"/>
                </a:solidFill>
              </a:rPr>
              <a:t>high infection </a:t>
            </a:r>
            <a:r>
              <a:rPr lang="en-US" sz="2400" dirty="0" smtClean="0">
                <a:solidFill>
                  <a:prstClr val="black"/>
                </a:solidFill>
              </a:rPr>
              <a:t>regions; healthcare workers; hemodialysis patients </a:t>
            </a:r>
          </a:p>
          <a:p>
            <a:pPr>
              <a:spcBef>
                <a:spcPts val="0"/>
              </a:spcBef>
              <a:buClr>
                <a:srgbClr val="BE854C"/>
              </a:buClr>
              <a:buSzPct val="65000"/>
              <a:buFont typeface="Wingdings" pitchFamily="2" charset="2"/>
              <a:buChar char="Ø"/>
            </a:pPr>
            <a:endParaRPr lang="en-US" sz="1200" dirty="0"/>
          </a:p>
          <a:p>
            <a:pPr>
              <a:spcBef>
                <a:spcPts val="0"/>
              </a:spcBef>
              <a:buClr>
                <a:srgbClr val="BE854C"/>
              </a:buClr>
              <a:buSzPct val="65000"/>
              <a:buFont typeface="Wingdings" pitchFamily="2" charset="2"/>
              <a:buChar char="Ø"/>
            </a:pPr>
            <a:r>
              <a:rPr lang="en-US" sz="3600" b="1" dirty="0">
                <a:solidFill>
                  <a:prstClr val="black"/>
                </a:solidFill>
              </a:rPr>
              <a:t>Hep A</a:t>
            </a:r>
            <a:r>
              <a:rPr lang="en-US" b="1" dirty="0">
                <a:solidFill>
                  <a:prstClr val="black"/>
                </a:solidFill>
              </a:rPr>
              <a:t> – </a:t>
            </a:r>
            <a:r>
              <a:rPr lang="en-US" sz="2400" dirty="0">
                <a:solidFill>
                  <a:prstClr val="black"/>
                </a:solidFill>
              </a:rPr>
              <a:t>Travelers in high infection regions; caregivers /family / partners of infected; </a:t>
            </a:r>
            <a:r>
              <a:rPr lang="en-US" sz="2400" dirty="0" err="1">
                <a:solidFill>
                  <a:prstClr val="black"/>
                </a:solidFill>
              </a:rPr>
              <a:t>MSM</a:t>
            </a:r>
            <a:r>
              <a:rPr lang="en-US" sz="2400" dirty="0">
                <a:solidFill>
                  <a:prstClr val="black"/>
                </a:solidFill>
              </a:rPr>
              <a:t>; people who use certain drugs, or who have a clotting factor </a:t>
            </a:r>
            <a:r>
              <a:rPr lang="en-US" sz="2400" dirty="0" smtClean="0">
                <a:solidFill>
                  <a:prstClr val="black"/>
                </a:solidFill>
              </a:rPr>
              <a:t>disorder</a:t>
            </a:r>
          </a:p>
          <a:p>
            <a:pPr>
              <a:spcBef>
                <a:spcPts val="0"/>
              </a:spcBef>
              <a:buClr>
                <a:srgbClr val="BE854C"/>
              </a:buClr>
              <a:buSzPct val="65000"/>
              <a:buFont typeface="Wingdings" pitchFamily="2" charset="2"/>
              <a:buChar char="Ø"/>
            </a:pPr>
            <a:endParaRPr lang="en-US" sz="1600" dirty="0">
              <a:solidFill>
                <a:prstClr val="black"/>
              </a:solidFill>
            </a:endParaRPr>
          </a:p>
          <a:p>
            <a:pPr lvl="0">
              <a:spcBef>
                <a:spcPts val="0"/>
              </a:spcBef>
              <a:buClr>
                <a:srgbClr val="BE854C"/>
              </a:buClr>
              <a:buSzPct val="65000"/>
              <a:buFont typeface="Wingdings" pitchFamily="2" charset="2"/>
              <a:buChar char="Ø"/>
            </a:pPr>
            <a:r>
              <a:rPr lang="en-US" sz="3600" b="1" dirty="0" smtClean="0">
                <a:solidFill>
                  <a:prstClr val="black"/>
                </a:solidFill>
              </a:rPr>
              <a:t>Hep C –</a:t>
            </a:r>
            <a:r>
              <a:rPr lang="en-US" sz="2400" dirty="0" smtClean="0">
                <a:solidFill>
                  <a:prstClr val="black"/>
                </a:solidFill>
              </a:rPr>
              <a:t> Past </a:t>
            </a:r>
            <a:r>
              <a:rPr lang="en-US" sz="2400" dirty="0">
                <a:solidFill>
                  <a:prstClr val="black"/>
                </a:solidFill>
              </a:rPr>
              <a:t>or current </a:t>
            </a:r>
            <a:r>
              <a:rPr lang="en-US" sz="2400" dirty="0" smtClean="0">
                <a:solidFill>
                  <a:prstClr val="black"/>
                </a:solidFill>
              </a:rPr>
              <a:t>IV drug users; healthcare </a:t>
            </a:r>
            <a:r>
              <a:rPr lang="en-US" sz="2400" dirty="0">
                <a:solidFill>
                  <a:prstClr val="black"/>
                </a:solidFill>
              </a:rPr>
              <a:t>workers; hemodialysis </a:t>
            </a:r>
            <a:r>
              <a:rPr lang="en-US" sz="2400" dirty="0" smtClean="0">
                <a:solidFill>
                  <a:prstClr val="black"/>
                </a:solidFill>
              </a:rPr>
              <a:t>patients; people who got transfusions prior to 1992 or clotting factor concentrates prior to 1987; HIV+; newborns (rare)</a:t>
            </a:r>
            <a:endParaRPr lang="en-US" sz="2400" dirty="0">
              <a:solidFill>
                <a:prstClr val="black"/>
              </a:solidFill>
            </a:endParaRPr>
          </a:p>
          <a:p>
            <a:pPr>
              <a:buClr>
                <a:srgbClr val="CC9900"/>
              </a:buClr>
              <a:buSzPct val="65000"/>
              <a:buFont typeface="Wingdings" pitchFamily="2" charset="2"/>
              <a:buChar char="Ø"/>
            </a:pPr>
            <a:endParaRPr lang="en-US" sz="2400" dirty="0">
              <a:solidFill>
                <a:prstClr val="black"/>
              </a:solidFill>
            </a:endParaRPr>
          </a:p>
          <a:p>
            <a:pPr>
              <a:buClr>
                <a:srgbClr val="CC9900"/>
              </a:buClr>
              <a:buSzPct val="65000"/>
              <a:buFont typeface="Wingdings" pitchFamily="2" charset="2"/>
              <a:buChar char="Ø"/>
            </a:pPr>
            <a:endParaRPr lang="en-US" sz="2400" dirty="0" smtClean="0">
              <a:solidFill>
                <a:prstClr val="black"/>
              </a:solidFill>
            </a:endParaRPr>
          </a:p>
          <a:p>
            <a:pPr marL="0" indent="0">
              <a:buClr>
                <a:srgbClr val="CC9900"/>
              </a:buClr>
              <a:buSzPct val="65000"/>
              <a:buNone/>
            </a:pPr>
            <a:endParaRPr lang="en-US" sz="2400" dirty="0">
              <a:solidFill>
                <a:prstClr val="black"/>
              </a:solidFill>
            </a:endParaRPr>
          </a:p>
          <a:p>
            <a:pPr>
              <a:buClr>
                <a:srgbClr val="CC9900"/>
              </a:buClr>
              <a:buSzPct val="65000"/>
              <a:buFont typeface="Wingdings" pitchFamily="2" charset="2"/>
              <a:buChar char="Ø"/>
            </a:pPr>
            <a:endParaRPr lang="en-US" sz="2400" dirty="0" smtClean="0">
              <a:solidFill>
                <a:prstClr val="black"/>
              </a:solidFill>
            </a:endParaRPr>
          </a:p>
          <a:p>
            <a:pPr marL="0" indent="0">
              <a:buClr>
                <a:srgbClr val="CC9900"/>
              </a:buClr>
              <a:buSzPct val="65000"/>
              <a:buNone/>
            </a:pPr>
            <a:endParaRPr lang="en-US" sz="2400" dirty="0">
              <a:solidFill>
                <a:prstClr val="black"/>
              </a:solidFill>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8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4374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5/20/2015</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How do they get it?</a:t>
            </a:r>
            <a:endParaRPr lang="en-US" sz="4000" dirty="0">
              <a:solidFill>
                <a:schemeClr val="tx1"/>
              </a:solidFill>
            </a:endParaRPr>
          </a:p>
        </p:txBody>
      </p:sp>
      <p:sp>
        <p:nvSpPr>
          <p:cNvPr id="4" name="Content Placeholder 3"/>
          <p:cNvSpPr>
            <a:spLocks noGrp="1"/>
          </p:cNvSpPr>
          <p:nvPr>
            <p:ph idx="1"/>
          </p:nvPr>
        </p:nvSpPr>
        <p:spPr>
          <a:xfrm>
            <a:off x="152400" y="228600"/>
            <a:ext cx="8610600" cy="6400800"/>
          </a:xfrm>
        </p:spPr>
        <p:txBody>
          <a:bodyPr>
            <a:normAutofit fontScale="32500" lnSpcReduction="20000"/>
          </a:bodyPr>
          <a:lstStyle/>
          <a:p>
            <a:pPr marL="0" indent="0">
              <a:buNone/>
            </a:pPr>
            <a:endParaRPr lang="en-US" sz="4500" dirty="0" smtClean="0"/>
          </a:p>
          <a:p>
            <a:pPr marL="0" indent="0">
              <a:buNone/>
            </a:pPr>
            <a:endParaRPr lang="en-US" sz="6200" dirty="0" smtClean="0"/>
          </a:p>
          <a:p>
            <a:pPr marL="0" indent="0">
              <a:buNone/>
            </a:pPr>
            <a:endParaRPr lang="en-US" sz="6200" b="1" dirty="0" smtClean="0"/>
          </a:p>
          <a:p>
            <a:pPr marL="0" indent="0">
              <a:buNone/>
            </a:pPr>
            <a:endParaRPr lang="en-US" sz="6200" b="1" dirty="0"/>
          </a:p>
          <a:p>
            <a:pPr marL="0" indent="0">
              <a:buNone/>
            </a:pPr>
            <a:r>
              <a:rPr lang="en-US" sz="6200" b="1" dirty="0" smtClean="0"/>
              <a:t> PRIMARY MODE: </a:t>
            </a:r>
            <a:r>
              <a:rPr lang="en-US" sz="6200" dirty="0" smtClean="0"/>
              <a:t>Contact </a:t>
            </a:r>
            <a:r>
              <a:rPr lang="en-US" sz="6200" dirty="0"/>
              <a:t>with infectious blood (percutaneous)  </a:t>
            </a:r>
            <a:endParaRPr lang="en-US" sz="6200" dirty="0" smtClean="0"/>
          </a:p>
          <a:p>
            <a:pPr marL="0" indent="0">
              <a:buNone/>
            </a:pPr>
            <a:endParaRPr lang="en-US" sz="6200" dirty="0"/>
          </a:p>
          <a:p>
            <a:pPr lvl="1">
              <a:buFont typeface="Symbol" panose="05050102010706020507" pitchFamily="18" charset="2"/>
              <a:buChar char="¨"/>
            </a:pPr>
            <a:r>
              <a:rPr lang="en-US" sz="6200" dirty="0"/>
              <a:t> </a:t>
            </a:r>
            <a:r>
              <a:rPr lang="en-US" sz="6200" dirty="0" smtClean="0"/>
              <a:t> Injection </a:t>
            </a:r>
            <a:r>
              <a:rPr lang="en-US" sz="6200" dirty="0"/>
              <a:t>drug use</a:t>
            </a:r>
          </a:p>
          <a:p>
            <a:pPr lvl="1">
              <a:lnSpc>
                <a:spcPct val="120000"/>
              </a:lnSpc>
              <a:spcBef>
                <a:spcPts val="1200"/>
              </a:spcBef>
              <a:spcAft>
                <a:spcPts val="600"/>
              </a:spcAft>
              <a:buFont typeface="Symbol" panose="05050102010706020507" pitchFamily="18" charset="2"/>
              <a:buChar char="¨"/>
            </a:pPr>
            <a:r>
              <a:rPr lang="en-US" sz="6200" dirty="0" smtClean="0"/>
              <a:t>  Transmission </a:t>
            </a:r>
            <a:r>
              <a:rPr lang="en-US" sz="6200" dirty="0"/>
              <a:t>of contaminated blood products (prior to July 1992)</a:t>
            </a:r>
          </a:p>
          <a:p>
            <a:pPr lvl="1">
              <a:lnSpc>
                <a:spcPct val="120000"/>
              </a:lnSpc>
              <a:spcBef>
                <a:spcPts val="1200"/>
              </a:spcBef>
              <a:spcAft>
                <a:spcPts val="600"/>
              </a:spcAft>
              <a:buFont typeface="Symbol" panose="05050102010706020507" pitchFamily="18" charset="2"/>
              <a:buChar char="¨"/>
            </a:pPr>
            <a:r>
              <a:rPr lang="en-US" sz="6200" dirty="0" smtClean="0"/>
              <a:t>  </a:t>
            </a:r>
            <a:r>
              <a:rPr lang="en-US" sz="6200" dirty="0"/>
              <a:t>Tattooing with shared sharps in jails or prisons (potential mode</a:t>
            </a:r>
            <a:r>
              <a:rPr lang="en-US" sz="6200" dirty="0" smtClean="0"/>
              <a:t>)</a:t>
            </a:r>
          </a:p>
          <a:p>
            <a:pPr lvl="1">
              <a:lnSpc>
                <a:spcPct val="120000"/>
              </a:lnSpc>
              <a:spcBef>
                <a:spcPts val="1200"/>
              </a:spcBef>
              <a:spcAft>
                <a:spcPts val="600"/>
              </a:spcAft>
              <a:buFont typeface="Symbol" panose="05050102010706020507" pitchFamily="18" charset="2"/>
              <a:buChar char="¨"/>
            </a:pPr>
            <a:r>
              <a:rPr lang="en-US" sz="6200" dirty="0" smtClean="0"/>
              <a:t> Needle sticks in health care settings</a:t>
            </a:r>
            <a:endParaRPr lang="en-US" sz="6200" dirty="0"/>
          </a:p>
          <a:p>
            <a:pPr marL="0" indent="0">
              <a:buNone/>
            </a:pPr>
            <a:r>
              <a:rPr lang="en-US" sz="5100" dirty="0"/>
              <a:t> </a:t>
            </a:r>
            <a:endParaRPr lang="en-US" sz="5100" dirty="0" smtClean="0"/>
          </a:p>
          <a:p>
            <a:pPr marL="0" indent="0">
              <a:buNone/>
            </a:pPr>
            <a:r>
              <a:rPr lang="en-US" sz="5100" dirty="0" smtClean="0"/>
              <a:t> </a:t>
            </a:r>
          </a:p>
          <a:p>
            <a:pPr marL="0" indent="0">
              <a:buNone/>
            </a:pPr>
            <a:r>
              <a:rPr lang="en-US" sz="6200" b="1" dirty="0" smtClean="0"/>
              <a:t>  INEFFICIENT </a:t>
            </a:r>
            <a:r>
              <a:rPr lang="en-US" sz="6200" b="1" dirty="0"/>
              <a:t>MODES </a:t>
            </a:r>
            <a:endParaRPr lang="en-US" sz="6200" b="1" dirty="0" smtClean="0"/>
          </a:p>
          <a:p>
            <a:pPr marL="0" indent="0">
              <a:buNone/>
            </a:pPr>
            <a:endParaRPr lang="en-US" sz="4900" dirty="0"/>
          </a:p>
          <a:p>
            <a:pPr lvl="1">
              <a:lnSpc>
                <a:spcPct val="120000"/>
              </a:lnSpc>
              <a:spcBef>
                <a:spcPts val="600"/>
              </a:spcBef>
              <a:spcAft>
                <a:spcPts val="600"/>
              </a:spcAft>
              <a:buFont typeface="Symbol" panose="05050102010706020507" pitchFamily="18" charset="2"/>
              <a:buChar char=""/>
            </a:pPr>
            <a:r>
              <a:rPr lang="en-US" sz="5800" dirty="0" smtClean="0"/>
              <a:t>  Sexual </a:t>
            </a:r>
            <a:r>
              <a:rPr lang="en-US" sz="5800" dirty="0"/>
              <a:t>contact (higher risk if history of </a:t>
            </a:r>
            <a:r>
              <a:rPr lang="en-US" sz="5800" dirty="0" err="1"/>
              <a:t>STI’s</a:t>
            </a:r>
            <a:r>
              <a:rPr lang="en-US" sz="5800" dirty="0"/>
              <a:t> or multiple partners)</a:t>
            </a:r>
          </a:p>
          <a:p>
            <a:pPr lvl="1">
              <a:lnSpc>
                <a:spcPct val="120000"/>
              </a:lnSpc>
              <a:spcBef>
                <a:spcPts val="600"/>
              </a:spcBef>
              <a:spcAft>
                <a:spcPts val="600"/>
              </a:spcAft>
              <a:buFont typeface="Symbol" panose="05050102010706020507" pitchFamily="18" charset="2"/>
              <a:buChar char=""/>
            </a:pPr>
            <a:r>
              <a:rPr lang="en-US" sz="5800" dirty="0" smtClean="0"/>
              <a:t>  </a:t>
            </a:r>
            <a:r>
              <a:rPr lang="en-US" sz="5800" dirty="0"/>
              <a:t>Congenital transmission (risk of 5–6%)</a:t>
            </a:r>
          </a:p>
          <a:p>
            <a:pPr marL="400050" lvl="1" indent="0">
              <a:buNone/>
            </a:pPr>
            <a:r>
              <a:rPr lang="en-US" sz="4700" dirty="0"/>
              <a:t> </a:t>
            </a:r>
          </a:p>
          <a:p>
            <a:pPr marL="0" indent="0">
              <a:buNone/>
            </a:pPr>
            <a:r>
              <a:rPr lang="en-US" sz="5100" dirty="0"/>
              <a:t> </a:t>
            </a:r>
          </a:p>
          <a:p>
            <a:pPr marL="0" indent="0">
              <a:buNone/>
            </a:pPr>
            <a:r>
              <a:rPr lang="en-US" dirty="0"/>
              <a:t> </a:t>
            </a:r>
          </a:p>
          <a:p>
            <a:endParaRPr lang="en-US" dirty="0"/>
          </a:p>
        </p:txBody>
      </p:sp>
    </p:spTree>
    <p:extLst>
      <p:ext uri="{BB962C8B-B14F-4D97-AF65-F5344CB8AC3E}">
        <p14:creationId xmlns:p14="http://schemas.microsoft.com/office/powerpoint/2010/main" val="397756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9861</TotalTime>
  <Words>2573</Words>
  <Application>Microsoft Office PowerPoint</Application>
  <PresentationFormat>On-screen Show (4:3)</PresentationFormat>
  <Paragraphs>431</Paragraphs>
  <Slides>26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 Viral Hepatitis Among Inmate Populations: Detection, Prevention, and New Treatment Options May 20, 2015</vt:lpstr>
      <vt:lpstr> Niki Miller, M.S. CPS Advocates for Human Potential nmiller@ahpnet.com </vt:lpstr>
      <vt:lpstr>Focus of today’s presentation</vt:lpstr>
      <vt:lpstr>Overview</vt:lpstr>
      <vt:lpstr>Learning Objectives</vt:lpstr>
      <vt:lpstr> What damages your liver?</vt:lpstr>
      <vt:lpstr>Viral infections attack the liver</vt:lpstr>
      <vt:lpstr>Who gets what? </vt:lpstr>
      <vt:lpstr>Module I: Research</vt:lpstr>
      <vt:lpstr>Sources of Infection for Persons with Hepatitis C</vt:lpstr>
      <vt:lpstr>Module I: Research</vt:lpstr>
      <vt:lpstr>HCV – A blood-borne tough guy!</vt:lpstr>
      <vt:lpstr>Module I: Research</vt:lpstr>
      <vt:lpstr>PowerPoint Presentation</vt:lpstr>
      <vt:lpstr>PowerPoint Presentation</vt:lpstr>
      <vt:lpstr>Module I: Research</vt:lpstr>
      <vt:lpstr>Module I: Research</vt:lpstr>
      <vt:lpstr>Module I: Research</vt:lpstr>
      <vt:lpstr>Module I: Research</vt:lpstr>
      <vt:lpstr>PowerPoint Presentation</vt:lpstr>
      <vt:lpstr>                                                Resources for Practitioners   BOP Clinical Practice Guidelines  Prevention and Treatment of Hepatitis C and Cirrhosis: http://www.lb7.uscourts.gov/documents/11-11631.pdf   Medical Management of Exposures: HIV, HBV, HCV, Human Bites, and Sexual Assaults: http://www.bop.gov/resources/pdfs/exposures.pdf           Evaluation and Treatment of Hepatitis C and Cirrhosis            http://www.hepcassoc.org/pdf/2012/mar-federal-guidlines.pdf   SAMHSA Tools and Guidelines    TIP 53: Addressing Viral Hepatitis in people With substance Use disorders http://store.samhsa.gov/product/TIP-53-Addressing-Viral-Hepatitis-in-People-With-Substance-Use-Disorders/SMA11-4656   Quick Reference Guide for Clinicians-based on TIP 53  http://store.samhsa.gov/product/Addressing-Viral-Hepatitis-in-People-With-Substance-Use-Disorders/SMA13-4791          </vt:lpstr>
      <vt:lpstr> Self care and harm reduction </vt:lpstr>
      <vt:lpstr>Module I: Research</vt:lpstr>
      <vt:lpstr>Module I: Research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Stephen Keller</cp:lastModifiedBy>
  <cp:revision>514</cp:revision>
  <cp:lastPrinted>2015-05-20T13:46:59Z</cp:lastPrinted>
  <dcterms:created xsi:type="dcterms:W3CDTF">2006-08-16T00:00:00Z</dcterms:created>
  <dcterms:modified xsi:type="dcterms:W3CDTF">2015-05-20T17:22:17Z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