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404" r:id="rId2"/>
    <p:sldId id="441" r:id="rId3"/>
    <p:sldId id="263" r:id="rId4"/>
    <p:sldId id="262" r:id="rId5"/>
    <p:sldId id="402" r:id="rId6"/>
    <p:sldId id="455" r:id="rId7"/>
    <p:sldId id="440" r:id="rId8"/>
    <p:sldId id="401" r:id="rId9"/>
    <p:sldId id="409" r:id="rId10"/>
    <p:sldId id="289" r:id="rId11"/>
    <p:sldId id="442" r:id="rId12"/>
    <p:sldId id="410" r:id="rId13"/>
    <p:sldId id="443" r:id="rId14"/>
    <p:sldId id="444" r:id="rId15"/>
    <p:sldId id="445" r:id="rId16"/>
    <p:sldId id="327" r:id="rId17"/>
    <p:sldId id="447" r:id="rId18"/>
    <p:sldId id="453" r:id="rId19"/>
    <p:sldId id="452" r:id="rId20"/>
    <p:sldId id="450" r:id="rId21"/>
    <p:sldId id="449" r:id="rId22"/>
    <p:sldId id="451" r:id="rId23"/>
    <p:sldId id="406" r:id="rId24"/>
    <p:sldId id="454" r:id="rId25"/>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DFBA"/>
    <a:srgbClr val="EFD1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757" autoAdjust="0"/>
    <p:restoredTop sz="89564" autoAdjust="0"/>
  </p:normalViewPr>
  <p:slideViewPr>
    <p:cSldViewPr>
      <p:cViewPr>
        <p:scale>
          <a:sx n="86" d="100"/>
          <a:sy n="86" d="100"/>
        </p:scale>
        <p:origin x="-1210"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96"/>
    </p:cViewPr>
  </p:sorterViewPr>
  <p:notesViewPr>
    <p:cSldViewPr>
      <p:cViewPr>
        <p:scale>
          <a:sx n="100" d="100"/>
          <a:sy n="100" d="100"/>
        </p:scale>
        <p:origin x="-2352" y="907"/>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16627634660424"/>
          <c:y val="4.7619047619047623E-2"/>
          <c:w val="0.71662763466042234"/>
          <c:h val="0.84679089026915177"/>
        </c:manualLayout>
      </c:layout>
      <c:barChart>
        <c:barDir val="col"/>
        <c:grouping val="stacked"/>
        <c:varyColors val="0"/>
        <c:ser>
          <c:idx val="0"/>
          <c:order val="0"/>
          <c:tx>
            <c:strRef>
              <c:f>Sheet1!$B$1</c:f>
              <c:strCache>
                <c:ptCount val="1"/>
              </c:strCache>
            </c:strRef>
          </c:tx>
          <c:spPr>
            <a:gradFill flip="none" rotWithShape="1">
              <a:gsLst>
                <a:gs pos="0">
                  <a:srgbClr val="51DC00">
                    <a:lumMod val="60000"/>
                    <a:lumOff val="40000"/>
                    <a:shade val="30000"/>
                    <a:satMod val="115000"/>
                  </a:srgbClr>
                </a:gs>
                <a:gs pos="50000">
                  <a:srgbClr val="51DC00">
                    <a:lumMod val="60000"/>
                    <a:lumOff val="40000"/>
                    <a:shade val="67500"/>
                    <a:satMod val="115000"/>
                  </a:srgbClr>
                </a:gs>
                <a:gs pos="100000">
                  <a:srgbClr val="51DC00">
                    <a:lumMod val="60000"/>
                    <a:lumOff val="40000"/>
                    <a:shade val="100000"/>
                    <a:satMod val="115000"/>
                  </a:srgbClr>
                </a:gs>
              </a:gsLst>
              <a:lin ang="0" scaled="1"/>
              <a:tileRect/>
            </a:gradFill>
            <a:ln w="10384">
              <a:solidFill>
                <a:srgbClr val="000000"/>
              </a:solidFill>
              <a:prstDash val="solid"/>
            </a:ln>
          </c:spPr>
          <c:invertIfNegative val="0"/>
          <c:dPt>
            <c:idx val="0"/>
            <c:invertIfNegative val="0"/>
            <c:bubble3D val="0"/>
            <c:spPr>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a:ln w="10384">
                <a:solidFill>
                  <a:srgbClr val="000000"/>
                </a:solidFill>
                <a:prstDash val="solid"/>
              </a:ln>
            </c:spPr>
          </c:dPt>
          <c:dLbls>
            <c:delete val="1"/>
          </c:dLbls>
          <c:cat>
            <c:strRef>
              <c:f>Sheet1!$A$2:$A$3</c:f>
              <c:strCache>
                <c:ptCount val="2"/>
                <c:pt idx="0">
                  <c:v>CBT</c:v>
                </c:pt>
                <c:pt idx="1">
                  <c:v>Pharmacologic Intervention</c:v>
                </c:pt>
              </c:strCache>
            </c:strRef>
          </c:cat>
          <c:val>
            <c:numRef>
              <c:f>Sheet1!$B$2:$B$3</c:f>
              <c:numCache>
                <c:formatCode>General</c:formatCode>
                <c:ptCount val="2"/>
                <c:pt idx="0">
                  <c:v>0.74</c:v>
                </c:pt>
              </c:numCache>
            </c:numRef>
          </c:val>
        </c:ser>
        <c:ser>
          <c:idx val="1"/>
          <c:order val="1"/>
          <c:tx>
            <c:strRef>
              <c:f>Sheet1!$C$1</c:f>
              <c:strCache>
                <c:ptCount val="1"/>
              </c:strCache>
            </c:strRef>
          </c:tx>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10384">
              <a:solidFill>
                <a:srgbClr val="000000"/>
              </a:solidFill>
              <a:prstDash val="solid"/>
            </a:ln>
          </c:spPr>
          <c:invertIfNegative val="0"/>
          <c:dLbls>
            <c:delete val="1"/>
          </c:dLbls>
          <c:cat>
            <c:strRef>
              <c:f>Sheet1!$A$2:$A$3</c:f>
              <c:strCache>
                <c:ptCount val="2"/>
                <c:pt idx="0">
                  <c:v>CBT</c:v>
                </c:pt>
                <c:pt idx="1">
                  <c:v>Pharmacologic Intervention</c:v>
                </c:pt>
              </c:strCache>
            </c:strRef>
          </c:cat>
          <c:val>
            <c:numRef>
              <c:f>Sheet1!$C$2:$C$3</c:f>
              <c:numCache>
                <c:formatCode>General</c:formatCode>
                <c:ptCount val="2"/>
                <c:pt idx="1">
                  <c:v>0.61</c:v>
                </c:pt>
              </c:numCache>
            </c:numRef>
          </c:val>
        </c:ser>
        <c:ser>
          <c:idx val="2"/>
          <c:order val="2"/>
          <c:tx>
            <c:strRef>
              <c:f>Sheet1!$D$1</c:f>
              <c:strCache>
                <c:ptCount val="1"/>
              </c:strCache>
            </c:strRef>
          </c:tx>
          <c:spPr>
            <a:pattFill prst="wdDnDiag">
              <a:fgClr>
                <a:srgbClr val="00FF00"/>
              </a:fgClr>
              <a:bgClr>
                <a:srgbClr val="00FF00"/>
              </a:bgClr>
            </a:pattFill>
            <a:ln w="10384">
              <a:solidFill>
                <a:srgbClr val="000000"/>
              </a:solidFill>
              <a:prstDash val="solid"/>
            </a:ln>
          </c:spPr>
          <c:invertIfNegative val="0"/>
          <c:dLbls>
            <c:dLbl>
              <c:idx val="2"/>
              <c:layout>
                <c:manualLayout>
                  <c:xMode val="edge"/>
                  <c:yMode val="edge"/>
                  <c:x val="0.34074941451990626"/>
                  <c:y val="1.6563146997929608E-2"/>
                </c:manualLayout>
              </c:layout>
              <c:dLblPos val="ctr"/>
              <c:showLegendKey val="0"/>
              <c:showVal val="1"/>
              <c:showCatName val="0"/>
              <c:showSerName val="0"/>
              <c:showPercent val="0"/>
              <c:showBubbleSize val="0"/>
            </c:dLbl>
            <c:spPr>
              <a:noFill/>
              <a:ln w="20766">
                <a:noFill/>
              </a:ln>
            </c:spPr>
            <c:txPr>
              <a:bodyPr/>
              <a:lstStyle/>
              <a:p>
                <a:pPr>
                  <a:defRPr sz="1472"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dLbls>
          <c:cat>
            <c:strRef>
              <c:f>Sheet1!$A$2:$A$3</c:f>
              <c:strCache>
                <c:ptCount val="2"/>
                <c:pt idx="0">
                  <c:v>CBT</c:v>
                </c:pt>
                <c:pt idx="1">
                  <c:v>Pharmacologic Intervention</c:v>
                </c:pt>
              </c:strCache>
            </c:strRef>
          </c:cat>
          <c:val>
            <c:numRef>
              <c:f>Sheet1!$D$2:$D$3</c:f>
              <c:numCache>
                <c:formatCode>General</c:formatCode>
                <c:ptCount val="2"/>
              </c:numCache>
            </c:numRef>
          </c:val>
        </c:ser>
        <c:ser>
          <c:idx val="3"/>
          <c:order val="3"/>
          <c:tx>
            <c:strRef>
              <c:f>Sheet1!$E$1</c:f>
              <c:strCache>
                <c:ptCount val="1"/>
              </c:strCache>
            </c:strRef>
          </c:tx>
          <c:spPr>
            <a:pattFill prst="zigZag">
              <a:fgClr>
                <a:srgbClr val="BFDFFF"/>
              </a:fgClr>
              <a:bgClr>
                <a:srgbClr val="BFDFFF"/>
              </a:bgClr>
            </a:pattFill>
            <a:ln w="10384">
              <a:solidFill>
                <a:srgbClr val="000000"/>
              </a:solidFill>
              <a:prstDash val="solid"/>
            </a:ln>
          </c:spPr>
          <c:invertIfNegative val="0"/>
          <c:dLbls>
            <c:dLbl>
              <c:idx val="3"/>
              <c:layout>
                <c:manualLayout>
                  <c:xMode val="edge"/>
                  <c:yMode val="edge"/>
                  <c:x val="0.43208430913348977"/>
                  <c:y val="0"/>
                </c:manualLayout>
              </c:layout>
              <c:dLblPos val="ctr"/>
              <c:showLegendKey val="0"/>
              <c:showVal val="1"/>
              <c:showCatName val="0"/>
              <c:showSerName val="0"/>
              <c:showPercent val="0"/>
              <c:showBubbleSize val="0"/>
            </c:dLbl>
            <c:numFmt formatCode="0.0;[Red]0.0" sourceLinked="0"/>
            <c:spPr>
              <a:noFill/>
              <a:ln w="20766">
                <a:noFill/>
              </a:ln>
            </c:spPr>
            <c:txPr>
              <a:bodyPr/>
              <a:lstStyle/>
              <a:p>
                <a:pPr>
                  <a:defRPr sz="1472"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dLbls>
          <c:cat>
            <c:strRef>
              <c:f>Sheet1!$A$2:$A$3</c:f>
              <c:strCache>
                <c:ptCount val="2"/>
                <c:pt idx="0">
                  <c:v>CBT</c:v>
                </c:pt>
                <c:pt idx="1">
                  <c:v>Pharmacologic Intervention</c:v>
                </c:pt>
              </c:strCache>
            </c:strRef>
          </c:cat>
          <c:val>
            <c:numRef>
              <c:f>Sheet1!$E$2:$E$3</c:f>
              <c:numCache>
                <c:formatCode>General</c:formatCode>
                <c:ptCount val="2"/>
              </c:numCache>
            </c:numRef>
          </c:val>
        </c:ser>
        <c:dLbls>
          <c:showLegendKey val="0"/>
          <c:showVal val="1"/>
          <c:showCatName val="0"/>
          <c:showSerName val="0"/>
          <c:showPercent val="0"/>
          <c:showBubbleSize val="0"/>
        </c:dLbls>
        <c:gapWidth val="100"/>
        <c:overlap val="100"/>
        <c:axId val="138886528"/>
        <c:axId val="138892416"/>
      </c:barChart>
      <c:catAx>
        <c:axId val="138886528"/>
        <c:scaling>
          <c:orientation val="minMax"/>
        </c:scaling>
        <c:delete val="0"/>
        <c:axPos val="b"/>
        <c:numFmt formatCode="General" sourceLinked="1"/>
        <c:majorTickMark val="out"/>
        <c:minorTickMark val="out"/>
        <c:tickLblPos val="nextTo"/>
        <c:spPr>
          <a:ln w="2596">
            <a:solidFill>
              <a:schemeClr val="tx1"/>
            </a:solidFill>
            <a:prstDash val="solid"/>
          </a:ln>
        </c:spPr>
        <c:txPr>
          <a:bodyPr rot="0" vert="horz"/>
          <a:lstStyle/>
          <a:p>
            <a:pPr>
              <a:defRPr sz="1310" b="1" i="0" u="none" strike="noStrike" baseline="0">
                <a:solidFill>
                  <a:schemeClr val="tx1"/>
                </a:solidFill>
                <a:latin typeface="Arial"/>
                <a:ea typeface="Arial"/>
                <a:cs typeface="Arial"/>
              </a:defRPr>
            </a:pPr>
            <a:endParaRPr lang="en-US"/>
          </a:p>
        </c:txPr>
        <c:crossAx val="138892416"/>
        <c:crosses val="autoZero"/>
        <c:auto val="0"/>
        <c:lblAlgn val="ctr"/>
        <c:lblOffset val="100"/>
        <c:tickLblSkip val="1"/>
        <c:tickMarkSkip val="1"/>
        <c:noMultiLvlLbl val="0"/>
      </c:catAx>
      <c:valAx>
        <c:axId val="138892416"/>
        <c:scaling>
          <c:orientation val="minMax"/>
          <c:max val="1"/>
        </c:scaling>
        <c:delete val="0"/>
        <c:axPos val="l"/>
        <c:title>
          <c:tx>
            <c:rich>
              <a:bodyPr rot="0" vert="horz"/>
              <a:lstStyle/>
              <a:p>
                <a:pPr algn="ctr">
                  <a:defRPr sz="1247" b="1" i="0" u="none" strike="noStrike" baseline="0">
                    <a:solidFill>
                      <a:schemeClr val="tx1"/>
                    </a:solidFill>
                    <a:latin typeface="Arial"/>
                    <a:ea typeface="Arial"/>
                    <a:cs typeface="Arial"/>
                  </a:defRPr>
                </a:pPr>
                <a:r>
                  <a:rPr lang="en-US">
                    <a:solidFill>
                      <a:schemeClr val="tx1"/>
                    </a:solidFill>
                  </a:rPr>
                  <a:t>Controlled Effect Size</a:t>
                </a:r>
              </a:p>
            </c:rich>
          </c:tx>
          <c:layout>
            <c:manualLayout>
              <c:xMode val="edge"/>
              <c:yMode val="edge"/>
              <c:x val="0"/>
              <c:y val="0.40372681074440164"/>
            </c:manualLayout>
          </c:layout>
          <c:overlay val="0"/>
          <c:spPr>
            <a:noFill/>
            <a:ln w="20766">
              <a:noFill/>
            </a:ln>
          </c:spPr>
        </c:title>
        <c:numFmt formatCode="General" sourceLinked="1"/>
        <c:majorTickMark val="out"/>
        <c:minorTickMark val="none"/>
        <c:tickLblPos val="nextTo"/>
        <c:spPr>
          <a:ln w="2596">
            <a:solidFill>
              <a:schemeClr val="tx1"/>
            </a:solidFill>
            <a:prstDash val="solid"/>
          </a:ln>
        </c:spPr>
        <c:txPr>
          <a:bodyPr rot="0" vert="horz"/>
          <a:lstStyle/>
          <a:p>
            <a:pPr>
              <a:defRPr sz="1310" b="1" i="0" u="none" strike="noStrike" baseline="0">
                <a:solidFill>
                  <a:schemeClr val="tx1"/>
                </a:solidFill>
                <a:latin typeface="Arial"/>
                <a:ea typeface="Arial"/>
                <a:cs typeface="Arial"/>
              </a:defRPr>
            </a:pPr>
            <a:endParaRPr lang="en-US"/>
          </a:p>
        </c:txPr>
        <c:crossAx val="138886528"/>
        <c:crosses val="autoZero"/>
        <c:crossBetween val="between"/>
      </c:valAx>
      <c:spPr>
        <a:noFill/>
        <a:ln w="21323">
          <a:noFill/>
        </a:ln>
      </c:spPr>
    </c:plotArea>
    <c:plotVisOnly val="1"/>
    <c:dispBlanksAs val="gap"/>
    <c:showDLblsOverMax val="0"/>
  </c:chart>
  <c:spPr>
    <a:noFill/>
    <a:ln>
      <a:solidFill>
        <a:schemeClr val="accent1"/>
      </a:solidFill>
    </a:ln>
  </c:spPr>
  <c:txPr>
    <a:bodyPr/>
    <a:lstStyle/>
    <a:p>
      <a:pPr>
        <a:defRPr sz="1472"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4238231903255"/>
          <c:y val="0.11292223646462797"/>
          <c:w val="0.88058012608237057"/>
          <c:h val="0.85645933014354103"/>
        </c:manualLayout>
      </c:layout>
      <c:barChart>
        <c:barDir val="col"/>
        <c:grouping val="clustered"/>
        <c:varyColors val="0"/>
        <c:ser>
          <c:idx val="0"/>
          <c:order val="0"/>
          <c:tx>
            <c:strRef>
              <c:f>Sheet1!$A$2</c:f>
              <c:strCache>
                <c:ptCount val="1"/>
                <c:pt idx="0">
                  <c:v>East</c:v>
                </c:pt>
              </c:strCache>
            </c:strRef>
          </c:tx>
          <c:spPr>
            <a:solidFill>
              <a:schemeClr val="accent1"/>
            </a:solidFill>
            <a:ln w="8958">
              <a:solidFill>
                <a:schemeClr val="tx1"/>
              </a:solidFill>
              <a:prstDash val="solid"/>
            </a:ln>
          </c:spPr>
          <c:invertIfNegative val="0"/>
          <c:dPt>
            <c:idx val="0"/>
            <c:invertIfNegative val="0"/>
            <c:bubble3D val="0"/>
            <c:spPr>
              <a:gradFill rotWithShape="0">
                <a:gsLst>
                  <a:gs pos="0">
                    <a:srgbClr val="339966">
                      <a:gamma/>
                      <a:shade val="46275"/>
                      <a:invGamma/>
                    </a:srgbClr>
                  </a:gs>
                  <a:gs pos="50000">
                    <a:srgbClr val="339966"/>
                  </a:gs>
                  <a:gs pos="100000">
                    <a:srgbClr val="339966">
                      <a:gamma/>
                      <a:shade val="46275"/>
                      <a:invGamma/>
                    </a:srgbClr>
                  </a:gs>
                </a:gsLst>
                <a:lin ang="0" scaled="1"/>
              </a:gradFill>
              <a:ln w="17915">
                <a:noFill/>
              </a:ln>
            </c:spPr>
          </c:dPt>
          <c:dPt>
            <c:idx val="1"/>
            <c:invertIfNegative val="0"/>
            <c:bubble3D val="0"/>
            <c:spPr>
              <a:gradFill rotWithShape="0">
                <a:gsLst>
                  <a:gs pos="0">
                    <a:srgbClr val="00FF00">
                      <a:gamma/>
                      <a:shade val="46275"/>
                      <a:invGamma/>
                    </a:srgbClr>
                  </a:gs>
                  <a:gs pos="50000">
                    <a:srgbClr val="00FF00"/>
                  </a:gs>
                  <a:gs pos="100000">
                    <a:srgbClr val="00FF00">
                      <a:gamma/>
                      <a:shade val="46275"/>
                      <a:invGamma/>
                    </a:srgbClr>
                  </a:gs>
                </a:gsLst>
                <a:lin ang="0" scaled="1"/>
              </a:gradFill>
              <a:ln w="17915">
                <a:noFill/>
              </a:ln>
            </c:spPr>
          </c:dPt>
          <c:dPt>
            <c:idx val="2"/>
            <c:invertIfNegative val="0"/>
            <c:bubble3D val="0"/>
            <c:spPr>
              <a:gradFill rotWithShape="0">
                <a:gsLst>
                  <a:gs pos="0">
                    <a:srgbClr val="FFFF00">
                      <a:gamma/>
                      <a:shade val="46275"/>
                      <a:invGamma/>
                    </a:srgbClr>
                  </a:gs>
                  <a:gs pos="50000">
                    <a:srgbClr val="FFFF00"/>
                  </a:gs>
                  <a:gs pos="100000">
                    <a:srgbClr val="FFFF00">
                      <a:gamma/>
                      <a:shade val="46275"/>
                      <a:invGamma/>
                    </a:srgbClr>
                  </a:gs>
                </a:gsLst>
                <a:lin ang="0" scaled="1"/>
              </a:gradFill>
              <a:ln w="17915">
                <a:noFill/>
              </a:ln>
            </c:spPr>
          </c:dPt>
          <c:dPt>
            <c:idx val="3"/>
            <c:invertIfNegative val="0"/>
            <c:bubble3D val="0"/>
            <c:spPr>
              <a:gradFill rotWithShape="0">
                <a:gsLst>
                  <a:gs pos="0">
                    <a:srgbClr val="FF6600">
                      <a:gamma/>
                      <a:shade val="46275"/>
                      <a:invGamma/>
                    </a:srgbClr>
                  </a:gs>
                  <a:gs pos="50000">
                    <a:srgbClr val="FF6600"/>
                  </a:gs>
                  <a:gs pos="100000">
                    <a:srgbClr val="FF6600">
                      <a:gamma/>
                      <a:shade val="46275"/>
                      <a:invGamma/>
                    </a:srgbClr>
                  </a:gs>
                </a:gsLst>
                <a:lin ang="0" scaled="1"/>
              </a:gradFill>
              <a:ln w="17915">
                <a:noFill/>
              </a:ln>
            </c:spPr>
          </c:dPt>
          <c:dPt>
            <c:idx val="4"/>
            <c:invertIfNegative val="0"/>
            <c:bubble3D val="0"/>
            <c:spPr>
              <a:gradFill rotWithShape="0">
                <a:gsLst>
                  <a:gs pos="0">
                    <a:srgbClr val="FF0000">
                      <a:gamma/>
                      <a:shade val="46275"/>
                      <a:invGamma/>
                    </a:srgbClr>
                  </a:gs>
                  <a:gs pos="50000">
                    <a:srgbClr val="FF0000"/>
                  </a:gs>
                  <a:gs pos="100000">
                    <a:srgbClr val="FF0000">
                      <a:gamma/>
                      <a:shade val="46275"/>
                      <a:invGamma/>
                    </a:srgbClr>
                  </a:gs>
                </a:gsLst>
                <a:lin ang="0" scaled="1"/>
              </a:gradFill>
              <a:ln w="17915">
                <a:noFill/>
              </a:ln>
            </c:spPr>
          </c:dPt>
          <c:dLbls>
            <c:spPr>
              <a:noFill/>
              <a:ln w="17915">
                <a:noFill/>
              </a:ln>
            </c:spPr>
            <c:txPr>
              <a:bodyPr/>
              <a:lstStyle/>
              <a:p>
                <a:pPr>
                  <a:defRPr sz="1270" b="1" i="0" u="none" strike="noStrike" baseline="0">
                    <a:solidFill>
                      <a:schemeClr val="tx1"/>
                    </a:solidFill>
                    <a:latin typeface="Times New Roman"/>
                    <a:ea typeface="Times New Roman"/>
                    <a:cs typeface="Times New Roman"/>
                  </a:defRPr>
                </a:pPr>
                <a:endParaRPr lang="en-US"/>
              </a:p>
            </c:txPr>
            <c:dLblPos val="outEnd"/>
            <c:showLegendKey val="0"/>
            <c:showVal val="1"/>
            <c:showCatName val="0"/>
            <c:showSerName val="0"/>
            <c:showPercent val="0"/>
            <c:showBubbleSize val="0"/>
            <c:showLeaderLines val="0"/>
          </c:dLbls>
          <c:cat>
            <c:strRef>
              <c:f>Sheet1!$B$1:$F$1</c:f>
              <c:strCache>
                <c:ptCount val="5"/>
                <c:pt idx="1">
                  <c:v>CBT (IE+CR)</c:v>
                </c:pt>
                <c:pt idx="3">
                  <c:v>Non-SSRI Antidepressants</c:v>
                </c:pt>
                <c:pt idx="4">
                  <c:v>SSRIs Antidepressants</c:v>
                </c:pt>
              </c:strCache>
            </c:strRef>
          </c:cat>
          <c:val>
            <c:numRef>
              <c:f>Sheet1!$B$2:$F$2</c:f>
              <c:numCache>
                <c:formatCode>General</c:formatCode>
                <c:ptCount val="5"/>
                <c:pt idx="0">
                  <c:v>0.68</c:v>
                </c:pt>
                <c:pt idx="1">
                  <c:v>0.88</c:v>
                </c:pt>
                <c:pt idx="2">
                  <c:v>0.47</c:v>
                </c:pt>
                <c:pt idx="3">
                  <c:v>0.55000000000000004</c:v>
                </c:pt>
                <c:pt idx="4">
                  <c:v>0.55000000000000004</c:v>
                </c:pt>
              </c:numCache>
            </c:numRef>
          </c:val>
        </c:ser>
        <c:dLbls>
          <c:showLegendKey val="0"/>
          <c:showVal val="0"/>
          <c:showCatName val="0"/>
          <c:showSerName val="0"/>
          <c:showPercent val="0"/>
          <c:showBubbleSize val="0"/>
        </c:dLbls>
        <c:gapWidth val="150"/>
        <c:axId val="139385856"/>
        <c:axId val="139387648"/>
      </c:barChart>
      <c:catAx>
        <c:axId val="139385856"/>
        <c:scaling>
          <c:orientation val="minMax"/>
        </c:scaling>
        <c:delete val="0"/>
        <c:axPos val="b"/>
        <c:majorTickMark val="out"/>
        <c:minorTickMark val="none"/>
        <c:tickLblPos val="none"/>
        <c:spPr>
          <a:ln w="2239">
            <a:solidFill>
              <a:schemeClr val="tx1"/>
            </a:solidFill>
            <a:prstDash val="solid"/>
          </a:ln>
        </c:spPr>
        <c:crossAx val="139387648"/>
        <c:crosses val="autoZero"/>
        <c:auto val="1"/>
        <c:lblAlgn val="ctr"/>
        <c:lblOffset val="100"/>
        <c:tickMarkSkip val="1"/>
        <c:noMultiLvlLbl val="0"/>
      </c:catAx>
      <c:valAx>
        <c:axId val="139387648"/>
        <c:scaling>
          <c:orientation val="minMax"/>
        </c:scaling>
        <c:delete val="0"/>
        <c:axPos val="l"/>
        <c:numFmt formatCode="General" sourceLinked="1"/>
        <c:majorTickMark val="out"/>
        <c:minorTickMark val="none"/>
        <c:tickLblPos val="nextTo"/>
        <c:spPr>
          <a:ln w="2239">
            <a:solidFill>
              <a:schemeClr val="tx1"/>
            </a:solidFill>
            <a:prstDash val="solid"/>
          </a:ln>
        </c:spPr>
        <c:txPr>
          <a:bodyPr rot="0" vert="horz"/>
          <a:lstStyle/>
          <a:p>
            <a:pPr>
              <a:defRPr sz="1270" b="1" i="0" u="none" strike="noStrike" baseline="0">
                <a:solidFill>
                  <a:schemeClr val="tx1"/>
                </a:solidFill>
                <a:latin typeface="Times New Roman"/>
                <a:ea typeface="Times New Roman"/>
                <a:cs typeface="Times New Roman"/>
              </a:defRPr>
            </a:pPr>
            <a:endParaRPr lang="en-US"/>
          </a:p>
        </c:txPr>
        <c:crossAx val="139385856"/>
        <c:crosses val="autoZero"/>
        <c:crossBetween val="between"/>
      </c:valAx>
      <c:spPr>
        <a:noFill/>
        <a:ln w="25400">
          <a:noFill/>
        </a:ln>
      </c:spPr>
    </c:plotArea>
    <c:plotVisOnly val="1"/>
    <c:dispBlanksAs val="gap"/>
    <c:showDLblsOverMax val="0"/>
  </c:chart>
  <c:spPr>
    <a:noFill/>
    <a:ln>
      <a:noFill/>
    </a:ln>
  </c:spPr>
  <c:txPr>
    <a:bodyPr/>
    <a:lstStyle/>
    <a:p>
      <a:pPr>
        <a:defRPr sz="1270"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BE49785F-AEC9-4CAF-8147-E59A22856DC5}" type="datetimeFigureOut">
              <a:rPr lang="en-US" smtClean="0"/>
              <a:t>6/9/2016</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88D7AFB4-6AE2-405B-84EC-60E187CE7000}" type="slidenum">
              <a:rPr lang="en-US" smtClean="0"/>
              <a:t>‹#›</a:t>
            </a:fld>
            <a:endParaRPr lang="en-US"/>
          </a:p>
        </p:txBody>
      </p:sp>
    </p:spTree>
    <p:extLst>
      <p:ext uri="{BB962C8B-B14F-4D97-AF65-F5344CB8AC3E}">
        <p14:creationId xmlns:p14="http://schemas.microsoft.com/office/powerpoint/2010/main" val="536755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nimh.nih.gov/health/trials/index.s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psychcentral.com/disorders/depression/"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a:t>
            </a:fld>
            <a:endParaRPr lang="en-US"/>
          </a:p>
        </p:txBody>
      </p:sp>
    </p:spTree>
    <p:extLst>
      <p:ext uri="{BB962C8B-B14F-4D97-AF65-F5344CB8AC3E}">
        <p14:creationId xmlns:p14="http://schemas.microsoft.com/office/powerpoint/2010/main" val="3592835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1195388" y="692150"/>
            <a:ext cx="4619625" cy="3463925"/>
          </a:xfrm>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ea typeface="ＭＳ Ｐゴシック" pitchFamily="34" charset="-128"/>
              </a:rPr>
              <a:t>As has been found for the anxiety disorders (panic disorder in particular), the advantageous costs/benefit ratio for CBT vs. medication is due to the strong maintenance of treatment gains for brief CBT.  Whereas patients in CBT stop treatment or make use of only occasional booster sessions, medication and clinical visit costs keep accruing. </a:t>
            </a:r>
            <a:r>
              <a:rPr lang="en-US" dirty="0" smtClean="0">
                <a:hlinkClick r:id="rId3"/>
              </a:rPr>
              <a:t>STAR*D</a:t>
            </a:r>
            <a:r>
              <a:rPr lang="en-US" dirty="0" smtClean="0"/>
              <a:t>, the largest clinical trial study of treatments for major </a:t>
            </a:r>
            <a:r>
              <a:rPr lang="en-US" dirty="0" smtClean="0">
                <a:hlinkClick r:id="rId4"/>
              </a:rPr>
              <a:t>depressive</a:t>
            </a:r>
            <a:r>
              <a:rPr lang="en-US" dirty="0" smtClean="0"/>
              <a:t> disorder, funded by the National Institute of Mental Health. (One-third of patients do have a remission of their depression symptoms.)</a:t>
            </a:r>
            <a:endParaRPr lang="en-US" altLang="en-US" dirty="0" smtClean="0">
              <a:latin typeface="Arial"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dirty="0" smtClean="0"/>
              <a:t>This slide depicts the controlled effect sizes from two meta-analyses of controlled (comparisons of CBT to a control condition) trials.  Because some of the early CBT trials used weight-list vs. placebo control groups, effect sizes for CBT may have a slight advantage; yet, even taking this advantage into account, there is no evidence that CBT outcome, particularly that for CBT utilizing </a:t>
            </a:r>
            <a:r>
              <a:rPr lang="en-US" dirty="0" err="1" smtClean="0"/>
              <a:t>interoceptive</a:t>
            </a:r>
            <a:r>
              <a:rPr lang="en-US" dirty="0" smtClean="0"/>
              <a:t> exposure, is worse than that provided by medications.</a:t>
            </a:r>
          </a:p>
          <a:p>
            <a:pPr>
              <a:defRPr/>
            </a:pPr>
            <a:endParaRPr lang="en-US" dirty="0" smtClean="0"/>
          </a:p>
          <a:p>
            <a:pPr>
              <a:defRPr/>
            </a:pPr>
            <a:r>
              <a:rPr lang="en-US" dirty="0" smtClean="0"/>
              <a:t>In the slide, CBT (generally defined) is compared to CBT emphasizing cognitive restructuring plus </a:t>
            </a:r>
            <a:r>
              <a:rPr lang="en-US" dirty="0" err="1" smtClean="0"/>
              <a:t>interoceptive</a:t>
            </a:r>
            <a:r>
              <a:rPr lang="en-US" dirty="0" smtClean="0"/>
              <a:t> exposure interventions, broadly defined antidepressant treatment, benzodiazepine treatment, and , specific SSRI treatment.</a:t>
            </a:r>
          </a:p>
          <a:p>
            <a:pPr>
              <a:defRPr/>
            </a:pPr>
            <a:r>
              <a:rPr lang="en-US" dirty="0" smtClean="0"/>
              <a:t>Sources:  Gould, R. A., Otto, M. W., &amp; Pollack, M. H. (1995).  A meta-analysis of treatment outcome for panic disorder.  </a:t>
            </a:r>
            <a:r>
              <a:rPr lang="en-US" i="1" dirty="0" smtClean="0"/>
              <a:t>Clinical Psychology Review, 15</a:t>
            </a:r>
            <a:r>
              <a:rPr lang="en-US" dirty="0" smtClean="0"/>
              <a:t>, 819-844. </a:t>
            </a:r>
          </a:p>
          <a:p>
            <a:pPr>
              <a:defRPr/>
            </a:pPr>
            <a:r>
              <a:rPr lang="en-US" dirty="0" smtClean="0"/>
              <a:t>Otto, M. W., </a:t>
            </a:r>
            <a:r>
              <a:rPr lang="en-US" dirty="0" err="1" smtClean="0"/>
              <a:t>Tuby</a:t>
            </a:r>
            <a:r>
              <a:rPr lang="en-US" dirty="0" smtClean="0"/>
              <a:t>, K. S., Gould, R. A., McLean, R. Y. S., &amp; Pollack, M. H.  (2001). An effect-size analysis of the relative efficacy and tolerability of serotonin selective reuptake inhibitors for panic disorder.  </a:t>
            </a:r>
            <a:r>
              <a:rPr lang="en-US" i="1" dirty="0" smtClean="0"/>
              <a:t>American Journal of Psychiatry, 158</a:t>
            </a:r>
            <a:r>
              <a:rPr lang="en-US" dirty="0" smtClean="0"/>
              <a:t>, 1989-1992.</a:t>
            </a:r>
          </a:p>
          <a:p>
            <a:pPr>
              <a:defRPr/>
            </a:pPr>
            <a:endParaRPr lang="en-US" dirty="0"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54243" indent="-290093">
              <a:defRPr sz="2400">
                <a:solidFill>
                  <a:schemeClr val="tx1"/>
                </a:solidFill>
                <a:latin typeface="Times New Roman" pitchFamily="18" charset="0"/>
              </a:defRPr>
            </a:lvl2pPr>
            <a:lvl3pPr marL="1160374" indent="-232075">
              <a:defRPr sz="2400">
                <a:solidFill>
                  <a:schemeClr val="tx1"/>
                </a:solidFill>
                <a:latin typeface="Times New Roman" pitchFamily="18" charset="0"/>
              </a:defRPr>
            </a:lvl3pPr>
            <a:lvl4pPr marL="1624523" indent="-232075">
              <a:defRPr sz="2400">
                <a:solidFill>
                  <a:schemeClr val="tx1"/>
                </a:solidFill>
                <a:latin typeface="Times New Roman" pitchFamily="18" charset="0"/>
              </a:defRPr>
            </a:lvl4pPr>
            <a:lvl5pPr marL="2088672" indent="-232075">
              <a:defRPr sz="2400">
                <a:solidFill>
                  <a:schemeClr val="tx1"/>
                </a:solidFill>
                <a:latin typeface="Times New Roman" pitchFamily="18" charset="0"/>
              </a:defRPr>
            </a:lvl5pPr>
            <a:lvl6pPr marL="2552822" indent="-232075" eaLnBrk="0" fontAlgn="base" hangingPunct="0">
              <a:spcBef>
                <a:spcPct val="0"/>
              </a:spcBef>
              <a:spcAft>
                <a:spcPct val="0"/>
              </a:spcAft>
              <a:defRPr sz="2400">
                <a:solidFill>
                  <a:schemeClr val="tx1"/>
                </a:solidFill>
                <a:latin typeface="Times New Roman" pitchFamily="18" charset="0"/>
              </a:defRPr>
            </a:lvl6pPr>
            <a:lvl7pPr marL="3016971" indent="-232075" eaLnBrk="0" fontAlgn="base" hangingPunct="0">
              <a:spcBef>
                <a:spcPct val="0"/>
              </a:spcBef>
              <a:spcAft>
                <a:spcPct val="0"/>
              </a:spcAft>
              <a:defRPr sz="2400">
                <a:solidFill>
                  <a:schemeClr val="tx1"/>
                </a:solidFill>
                <a:latin typeface="Times New Roman" pitchFamily="18" charset="0"/>
              </a:defRPr>
            </a:lvl7pPr>
            <a:lvl8pPr marL="3481121" indent="-232075" eaLnBrk="0" fontAlgn="base" hangingPunct="0">
              <a:spcBef>
                <a:spcPct val="0"/>
              </a:spcBef>
              <a:spcAft>
                <a:spcPct val="0"/>
              </a:spcAft>
              <a:defRPr sz="2400">
                <a:solidFill>
                  <a:schemeClr val="tx1"/>
                </a:solidFill>
                <a:latin typeface="Times New Roman" pitchFamily="18" charset="0"/>
              </a:defRPr>
            </a:lvl8pPr>
            <a:lvl9pPr marL="3945270" indent="-232075" eaLnBrk="0" fontAlgn="base" hangingPunct="0">
              <a:spcBef>
                <a:spcPct val="0"/>
              </a:spcBef>
              <a:spcAft>
                <a:spcPct val="0"/>
              </a:spcAft>
              <a:defRPr sz="2400">
                <a:solidFill>
                  <a:schemeClr val="tx1"/>
                </a:solidFill>
                <a:latin typeface="Times New Roman" pitchFamily="18" charset="0"/>
              </a:defRPr>
            </a:lvl9pPr>
          </a:lstStyle>
          <a:p>
            <a:fld id="{F3B0F371-62AD-4B6E-B3ED-02148C1BD766}" type="slidenum">
              <a:rPr lang="en-US" altLang="en-US" sz="1200"/>
              <a:pPr/>
              <a:t>14</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Treating</a:t>
            </a:r>
            <a:r>
              <a:rPr lang="en-US" baseline="0" dirty="0" smtClean="0"/>
              <a:t> clients with multiple disorders is often challenging.</a:t>
            </a: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16</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Grp="1" noRot="1" noChangeAspect="1" noChangeArrowheads="1" noTextEdit="1"/>
          </p:cNvSpPr>
          <p:nvPr>
            <p:ph type="sldImg"/>
          </p:nvPr>
        </p:nvSpPr>
        <p:spPr>
          <a:xfrm>
            <a:off x="1195388" y="692150"/>
            <a:ext cx="4619625" cy="3463925"/>
          </a:xfrm>
          <a:ln/>
        </p:spPr>
      </p:sp>
      <p:sp>
        <p:nvSpPr>
          <p:cNvPr id="55299"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ea typeface="ＭＳ Ｐゴシック" pitchFamily="34" charset="-128"/>
              </a:rPr>
              <a:t>In cognitive-restructuring, thoughts are treated as “guesses” about the world and patients are taught to examine the evidence for or against a thought.  Periods of negative moods are used to cue formal cognitive restructuring.  In addition, attention is devoted to the development of more useful thinking (self-coaching) strategies. </a:t>
            </a:r>
          </a:p>
          <a:p>
            <a:r>
              <a:rPr lang="en-US" altLang="en-US" dirty="0" smtClean="0">
                <a:latin typeface="Arial" charset="0"/>
                <a:ea typeface="ＭＳ Ｐゴシック" pitchFamily="34" charset="-128"/>
              </a:rPr>
              <a:t>Cognitive-behavioral therapy is a therapy of doing, and care is taken to ensure that patients have adequate skills for the demands of life.  </a:t>
            </a:r>
          </a:p>
        </p:txBody>
      </p:sp>
      <p:sp>
        <p:nvSpPr>
          <p:cNvPr id="55300" name="Rectangle 8"/>
          <p:cNvSpPr>
            <a:spLocks noChangeArrowheads="1"/>
          </p:cNvSpPr>
          <p:nvPr/>
        </p:nvSpPr>
        <p:spPr bwMode="auto">
          <a:xfrm>
            <a:off x="3970493" y="8740159"/>
            <a:ext cx="3038317" cy="459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12" tIns="46305" rIns="92612" bIns="46305" anchor="b"/>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r>
              <a:rPr lang="en-US" altLang="en-US" sz="1200">
                <a:latin typeface="Times New Roman" pitchFamily="18" charset="0"/>
              </a:rPr>
              <a:t>20</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BE854C"/>
              </a:buClr>
              <a:buSzPct val="65000"/>
              <a:buFont typeface="Wingdings" pitchFamily="2" charset="2"/>
              <a:buChar char="Ø"/>
            </a:pPr>
            <a:endParaRPr lang="en-US" dirty="0" smtClean="0"/>
          </a:p>
          <a:p>
            <a:r>
              <a:rPr lang="en-US" dirty="0" smtClean="0"/>
              <a:t>Counselors</a:t>
            </a:r>
            <a:r>
              <a:rPr lang="en-US" baseline="0" dirty="0" smtClean="0"/>
              <a:t> and Correctional staff have different goals but share common objectives like staff and institutional safety, a firm, fair and consistent environment and helping offenders change their behavior.</a:t>
            </a:r>
          </a:p>
          <a:p>
            <a:endParaRPr lang="en-US" dirty="0"/>
          </a:p>
          <a:p>
            <a:endParaRPr lang="en-US" dirty="0" smtClean="0"/>
          </a:p>
          <a:p>
            <a:r>
              <a:rPr lang="en-US" dirty="0" smtClean="0"/>
              <a:t>Both need to know how to bring an  inmate back to the </a:t>
            </a:r>
            <a:r>
              <a:rPr lang="en-US" dirty="0" err="1" smtClean="0"/>
              <a:t>hererand</a:t>
            </a:r>
            <a:r>
              <a:rPr lang="en-US" dirty="0" smtClean="0"/>
              <a:t> now, when his or her response is rooted in terror, defensiveness  or disconnection precipitated by a resurfacing fear they are powerless to control. </a:t>
            </a:r>
            <a:endParaRPr lang="en-US" dirty="0"/>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3</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8299">
              <a:buClr>
                <a:srgbClr val="BE854C"/>
              </a:buClr>
              <a:buSzPct val="65000"/>
              <a:defRPr/>
            </a:pPr>
            <a:r>
              <a:rPr lang="en-US" dirty="0" smtClean="0"/>
              <a:t>The goal is to introduce Trauma theory, research, and practices  that will help you work with people in substance treatment within the justice system who may be effected by  histories of exposure to violence and trauma </a:t>
            </a:r>
          </a:p>
          <a:p>
            <a:pPr>
              <a:buClr>
                <a:srgbClr val="BE854C"/>
              </a:buClr>
              <a:buSzPct val="65000"/>
              <a:buFont typeface="Wingdings" pitchFamily="2" charset="2"/>
              <a:buChar char="Ø"/>
            </a:pPr>
            <a:endParaRPr lang="en-US" dirty="0" smtClean="0"/>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4</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buClr>
                <a:srgbClr val="BE854C"/>
              </a:buClr>
              <a:buSzPct val="65000"/>
              <a:buFont typeface="Wingdings" pitchFamily="2" charset="2"/>
              <a:buChar char="Ø"/>
              <a:defRPr/>
            </a:pPr>
            <a:r>
              <a:rPr lang="en-US" dirty="0">
                <a:latin typeface="Calibri" panose="020F0502020204030204" pitchFamily="34" charset="0"/>
              </a:rPr>
              <a:t>learning theory</a:t>
            </a:r>
          </a:p>
          <a:p>
            <a:pPr>
              <a:buClr>
                <a:srgbClr val="BE854C"/>
              </a:buClr>
              <a:buSzPct val="65000"/>
              <a:buFont typeface="Wingdings" pitchFamily="2" charset="2"/>
              <a:buChar char="Ø"/>
            </a:pPr>
            <a:endParaRPr lang="en-US" dirty="0" smtClean="0"/>
          </a:p>
          <a:p>
            <a:pPr defTabSz="928299">
              <a:defRPr/>
            </a:pPr>
            <a:r>
              <a:rPr lang="en-US" dirty="0">
                <a:latin typeface="Calibri" panose="020F0502020204030204" pitchFamily="34" charset="0"/>
              </a:rPr>
              <a:t>(not positive thinking)</a:t>
            </a:r>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5</a:t>
            </a:fld>
            <a:endParaRPr lang="en-US"/>
          </a:p>
        </p:txBody>
      </p:sp>
    </p:spTree>
    <p:extLst>
      <p:ext uri="{BB962C8B-B14F-4D97-AF65-F5344CB8AC3E}">
        <p14:creationId xmlns:p14="http://schemas.microsoft.com/office/powerpoint/2010/main" val="1019277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3B8D11-1ACD-4BF3-B2F2-CEBC4BC9ADAB}" type="slidenum">
              <a:rPr lang="en-US" smtClean="0"/>
              <a:t>6</a:t>
            </a:fld>
            <a:endParaRPr lang="en-US"/>
          </a:p>
        </p:txBody>
      </p:sp>
    </p:spTree>
    <p:extLst>
      <p:ext uri="{BB962C8B-B14F-4D97-AF65-F5344CB8AC3E}">
        <p14:creationId xmlns:p14="http://schemas.microsoft.com/office/powerpoint/2010/main" val="1321302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defRPr/>
            </a:pPr>
            <a:r>
              <a:rPr lang="en-US" dirty="0">
                <a:latin typeface="Calibri" panose="020F0502020204030204" pitchFamily="34" charset="0"/>
              </a:rPr>
              <a:t>Significant learning takes place when subject matter is relevant to the personal interests of the learner. Self-initiated learning is the most lasting &amp; pervasive.</a:t>
            </a:r>
          </a:p>
          <a:p>
            <a:pPr eaLnBrk="1" hangingPunct="1">
              <a:lnSpc>
                <a:spcPct val="80000"/>
              </a:lnSpc>
              <a:defRPr/>
            </a:pPr>
            <a:endParaRPr lang="en-US" dirty="0">
              <a:latin typeface="Calibri" panose="020F0502020204030204" pitchFamily="34" charset="0"/>
            </a:endParaRPr>
          </a:p>
          <a:p>
            <a:pPr eaLnBrk="1" hangingPunct="1">
              <a:lnSpc>
                <a:spcPct val="80000"/>
              </a:lnSpc>
              <a:defRPr/>
            </a:pPr>
            <a:r>
              <a:rPr lang="en-US" dirty="0">
                <a:latin typeface="Calibri" panose="020F0502020204030204" pitchFamily="34" charset="0"/>
              </a:rPr>
              <a:t>Humans can learn by observing others. Individuals are most likely to model behavior observed in others they identify with. The highest level of observational learning is achieved by first organizing &amp; rehearsing the modeled behavior symbolically &amp; then enacting it overtly. </a:t>
            </a:r>
          </a:p>
          <a:p>
            <a:pPr defTabSz="928299">
              <a:defRPr/>
            </a:pPr>
            <a:endParaRPr lang="en-US" dirty="0">
              <a:latin typeface="Calibri" panose="020F0502020204030204" pitchFamily="34" charset="0"/>
            </a:endParaRPr>
          </a:p>
          <a:p>
            <a:pPr defTabSz="928299">
              <a:defRPr/>
            </a:pPr>
            <a:r>
              <a:rPr lang="en-US" dirty="0">
                <a:latin typeface="Calibri" panose="020F0502020204030204" pitchFamily="34" charset="0"/>
              </a:rPr>
              <a:t>Behavior that is positively reinforced will reoccur; intermittent reinforcement is particularly effective</a:t>
            </a:r>
          </a:p>
          <a:p>
            <a:endParaRPr lang="en-US" dirty="0" smtClean="0"/>
          </a:p>
          <a:p>
            <a:pPr eaLnBrk="1" hangingPunct="1">
              <a:lnSpc>
                <a:spcPct val="80000"/>
              </a:lnSpc>
              <a:defRPr/>
            </a:pPr>
            <a:r>
              <a:rPr lang="en-US" dirty="0">
                <a:latin typeface="Calibri" panose="020F0502020204030204" pitchFamily="34" charset="0"/>
              </a:rPr>
              <a:t>Help the individual to explore behavior for her/himself. Decrease potential resistance to change. </a:t>
            </a:r>
            <a:r>
              <a:rPr lang="en-US" sz="1400" dirty="0">
                <a:latin typeface="Calibri" panose="020F0502020204030204" pitchFamily="34" charset="0"/>
              </a:rPr>
              <a:t>Create a safe, non-threat</a:t>
            </a:r>
            <a:r>
              <a:rPr lang="en-US" dirty="0"/>
              <a:t>ening environment for discussion of behavior and change</a:t>
            </a:r>
            <a:r>
              <a:rPr lang="en-US" dirty="0">
                <a:latin typeface="Calibri" panose="020F0502020204030204" pitchFamily="34" charset="0"/>
              </a:rPr>
              <a:t>. Clarify goals. Assist in developing realistic strategies to facilitate behavior change. </a:t>
            </a:r>
          </a:p>
          <a:p>
            <a:pPr>
              <a:lnSpc>
                <a:spcPct val="80000"/>
              </a:lnSpc>
              <a:defRPr/>
            </a:pPr>
            <a:endParaRPr lang="en-US" sz="300" dirty="0">
              <a:latin typeface="Calibri" panose="020F0502020204030204" pitchFamily="34" charset="0"/>
            </a:endParaRPr>
          </a:p>
          <a:p>
            <a:pPr eaLnBrk="1" hangingPunct="1">
              <a:lnSpc>
                <a:spcPct val="80000"/>
              </a:lnSpc>
              <a:defRPr/>
            </a:pPr>
            <a:r>
              <a:rPr lang="en-US" sz="1100" dirty="0"/>
              <a:t>.</a:t>
            </a:r>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a:t>General prevalence: </a:t>
            </a:r>
          </a:p>
          <a:p>
            <a:pPr defTabSz="928299">
              <a:defRPr/>
            </a:pPr>
            <a:r>
              <a:rPr lang="en-US" dirty="0"/>
              <a:t>Men are statistically more likely to be exposed to violence, but less likely to develop PTSD as a result.</a:t>
            </a:r>
          </a:p>
          <a:p>
            <a:pPr defTabSz="928299">
              <a:defRPr/>
            </a:pPr>
            <a:r>
              <a:rPr lang="en-US" dirty="0"/>
              <a:t>Men are most commonly exposed to traumatic events that involve seeing someone killed or critically injured or being physically assaulted</a:t>
            </a:r>
          </a:p>
          <a:p>
            <a:pPr defTabSz="928299">
              <a:defRPr/>
            </a:pPr>
            <a:r>
              <a:rPr lang="en-US" dirty="0"/>
              <a:t>Women are more likely to have been sexually victimized</a:t>
            </a:r>
          </a:p>
          <a:p>
            <a:pPr defTabSz="928299">
              <a:defRPr/>
            </a:pPr>
            <a:r>
              <a:rPr lang="en-US" dirty="0"/>
              <a:t>Women may also take longer to recover from trauma and are four times more likely than men to have long-lasting PTSD, and to have accompanying depression and anxiety (GAINS Center, 2002; National Center for PTSD, 2007). </a:t>
            </a:r>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019277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xfrm>
            <a:off x="457200" y="6243638"/>
            <a:ext cx="2133600" cy="457200"/>
          </a:xfrm>
          <a:prstGeom prst="rect">
            <a:avLst/>
          </a:prstGeom>
          <a:ln/>
        </p:spPr>
        <p:txBody>
          <a:bodyPr/>
          <a:lstStyle>
            <a:lvl1pPr>
              <a:defRPr/>
            </a:lvl1pPr>
          </a:lstStyle>
          <a:p>
            <a:pPr>
              <a:defRPr/>
            </a:pPr>
            <a:r>
              <a:rPr lang="en-US" smtClean="0"/>
              <a:t>Apr 25-27, 2007</a:t>
            </a:r>
            <a:endParaRPr lang="en-US"/>
          </a:p>
        </p:txBody>
      </p:sp>
      <p:sp>
        <p:nvSpPr>
          <p:cNvPr id="6" name="Rectangle 20"/>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smtClean="0"/>
              <a:t>MI/MET/CBT &amp; FSN Training</a:t>
            </a: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77EE261E-F763-4F19-8C55-128EE88CED05}" type="slidenum">
              <a:rPr lang="en-US"/>
              <a:pPr>
                <a:defRPr/>
              </a:pPr>
              <a:t>‹#›</a:t>
            </a:fld>
            <a:endParaRPr lang="en-US"/>
          </a:p>
        </p:txBody>
      </p:sp>
    </p:spTree>
    <p:extLst>
      <p:ext uri="{BB962C8B-B14F-4D97-AF65-F5344CB8AC3E}">
        <p14:creationId xmlns:p14="http://schemas.microsoft.com/office/powerpoint/2010/main" val="8112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rsat-tta.com/" TargetMode="External"/><Relationship Id="rId5" Type="http://schemas.openxmlformats.org/officeDocument/2006/relationships/hyperlink" Target="mailto:jgrand@ahpnet.com" TargetMode="External"/><Relationship Id="rId4" Type="http://schemas.openxmlformats.org/officeDocument/2006/relationships/hyperlink" Target="mailto:nmiller@ahpnet.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0536" y="1524000"/>
            <a:ext cx="6096000" cy="2232025"/>
          </a:xfrm>
        </p:spPr>
        <p:txBody>
          <a:bodyPr>
            <a:normAutofit fontScale="90000"/>
          </a:bodyPr>
          <a:lstStyle/>
          <a:p>
            <a:r>
              <a:rPr lang="en-US" b="1" dirty="0" smtClean="0">
                <a:solidFill>
                  <a:schemeClr val="tx2"/>
                </a:solidFill>
                <a:latin typeface="Arial" panose="020B0604020202020204" pitchFamily="34" charset="0"/>
                <a:cs typeface="Arial" panose="020B0604020202020204" pitchFamily="34" charset="0"/>
              </a:rPr>
              <a:t/>
            </a:r>
            <a:br>
              <a:rPr lang="en-US" b="1" dirty="0" smtClean="0">
                <a:solidFill>
                  <a:schemeClr val="tx2"/>
                </a:solidFill>
                <a:latin typeface="Arial" panose="020B0604020202020204" pitchFamily="34" charset="0"/>
                <a:cs typeface="Arial" panose="020B0604020202020204" pitchFamily="34" charset="0"/>
              </a:rPr>
            </a:br>
            <a:r>
              <a:rPr lang="en-US" b="1" dirty="0" smtClean="0">
                <a:solidFill>
                  <a:schemeClr val="tx2"/>
                </a:solidFill>
                <a:latin typeface="Arial" panose="020B0604020202020204" pitchFamily="34" charset="0"/>
                <a:cs typeface="Arial" panose="020B0604020202020204" pitchFamily="34" charset="0"/>
              </a:rPr>
              <a:t/>
            </a:r>
            <a:br>
              <a:rPr lang="en-US" b="1" dirty="0" smtClean="0">
                <a:solidFill>
                  <a:schemeClr val="tx2"/>
                </a:solidFill>
                <a:latin typeface="Arial" panose="020B0604020202020204" pitchFamily="34" charset="0"/>
                <a:cs typeface="Arial" panose="020B0604020202020204" pitchFamily="34" charset="0"/>
              </a:rPr>
            </a:br>
            <a:r>
              <a:rPr lang="en-US" b="1" dirty="0">
                <a:solidFill>
                  <a:schemeClr val="tx2"/>
                </a:solidFill>
                <a:latin typeface="Arial" panose="020B0604020202020204" pitchFamily="34" charset="0"/>
                <a:cs typeface="Arial" panose="020B0604020202020204" pitchFamily="34" charset="0"/>
              </a:rPr>
              <a:t/>
            </a:r>
            <a:br>
              <a:rPr lang="en-US" b="1" dirty="0">
                <a:solidFill>
                  <a:schemeClr val="tx2"/>
                </a:solidFill>
                <a:latin typeface="Arial" panose="020B0604020202020204" pitchFamily="34" charset="0"/>
                <a:cs typeface="Arial" panose="020B0604020202020204" pitchFamily="34" charset="0"/>
              </a:rPr>
            </a:br>
            <a:r>
              <a:rPr lang="en-US" b="1" dirty="0" smtClean="0">
                <a:solidFill>
                  <a:schemeClr val="tx2"/>
                </a:solidFill>
                <a:latin typeface="Arial" panose="020B0604020202020204" pitchFamily="34" charset="0"/>
                <a:cs typeface="Arial" panose="020B0604020202020204" pitchFamily="34" charset="0"/>
              </a:rPr>
              <a:t/>
            </a:r>
            <a:br>
              <a:rPr lang="en-US" b="1" dirty="0" smtClean="0">
                <a:solidFill>
                  <a:schemeClr val="tx2"/>
                </a:solidFill>
                <a:latin typeface="Arial" panose="020B0604020202020204" pitchFamily="34" charset="0"/>
                <a:cs typeface="Arial" panose="020B0604020202020204" pitchFamily="34" charset="0"/>
              </a:rPr>
            </a:br>
            <a:r>
              <a:rPr lang="en-US" b="1" dirty="0" smtClean="0">
                <a:solidFill>
                  <a:schemeClr val="tx2"/>
                </a:solidFill>
                <a:latin typeface="Arial" panose="020B0604020202020204" pitchFamily="34" charset="0"/>
                <a:cs typeface="Arial" panose="020B0604020202020204" pitchFamily="34" charset="0"/>
              </a:rPr>
              <a:t>CBT </a:t>
            </a:r>
            <a:r>
              <a:rPr lang="en-US" b="1" dirty="0">
                <a:solidFill>
                  <a:schemeClr val="tx2"/>
                </a:solidFill>
                <a:latin typeface="Arial" panose="020B0604020202020204" pitchFamily="34" charset="0"/>
                <a:cs typeface="Arial" panose="020B0604020202020204" pitchFamily="34" charset="0"/>
              </a:rPr>
              <a:t>Insights &amp; </a:t>
            </a:r>
            <a:r>
              <a:rPr lang="en-US" b="1" dirty="0" smtClean="0">
                <a:solidFill>
                  <a:schemeClr val="tx2"/>
                </a:solidFill>
                <a:latin typeface="Arial" panose="020B0604020202020204" pitchFamily="34" charset="0"/>
                <a:cs typeface="Arial" panose="020B0604020202020204" pitchFamily="34" charset="0"/>
              </a:rPr>
              <a:t>Tools for </a:t>
            </a:r>
            <a:r>
              <a:rPr lang="en-US" b="1" dirty="0">
                <a:solidFill>
                  <a:schemeClr val="tx2"/>
                </a:solidFill>
                <a:latin typeface="Arial" panose="020B0604020202020204" pitchFamily="34" charset="0"/>
                <a:cs typeface="Arial" panose="020B0604020202020204" pitchFamily="34" charset="0"/>
              </a:rPr>
              <a:t>Justice </a:t>
            </a:r>
            <a:r>
              <a:rPr lang="en-US" b="1" dirty="0" smtClean="0">
                <a:solidFill>
                  <a:schemeClr val="tx2"/>
                </a:solidFill>
                <a:latin typeface="Arial" panose="020B0604020202020204" pitchFamily="34" charset="0"/>
                <a:cs typeface="Arial" panose="020B0604020202020204" pitchFamily="34" charset="0"/>
              </a:rPr>
              <a:t>Professionals</a:t>
            </a: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sz="1300" b="1" dirty="0" smtClean="0">
                <a:latin typeface="Arial" panose="020B0604020202020204" pitchFamily="34" charset="0"/>
                <a:cs typeface="Arial" panose="020B0604020202020204" pitchFamily="34" charset="0"/>
              </a:rPr>
              <a:t/>
            </a:r>
            <a:br>
              <a:rPr lang="en-US" sz="1300" b="1" dirty="0" smtClean="0">
                <a:latin typeface="Arial" panose="020B0604020202020204" pitchFamily="34" charset="0"/>
                <a:cs typeface="Arial" panose="020B0604020202020204" pitchFamily="34" charset="0"/>
              </a:rPr>
            </a:br>
            <a:r>
              <a:rPr lang="en-US" sz="3100" dirty="0" smtClean="0">
                <a:solidFill>
                  <a:schemeClr val="tx2"/>
                </a:solidFill>
                <a:latin typeface="Arial" panose="020B0604020202020204" pitchFamily="34" charset="0"/>
                <a:cs typeface="Arial" panose="020B0604020202020204" pitchFamily="34" charset="0"/>
              </a:rPr>
              <a:t>Part I </a:t>
            </a:r>
            <a:r>
              <a:rPr lang="en-US" sz="3100" dirty="0" smtClean="0">
                <a:latin typeface="Arial" panose="020B0604020202020204" pitchFamily="34" charset="0"/>
                <a:cs typeface="Arial" panose="020B0604020202020204" pitchFamily="34" charset="0"/>
              </a:rPr>
              <a:t/>
            </a:r>
            <a:br>
              <a:rPr lang="en-US" sz="3100" dirty="0" smtClean="0">
                <a:latin typeface="Arial" panose="020B0604020202020204" pitchFamily="34" charset="0"/>
                <a:cs typeface="Arial" panose="020B0604020202020204" pitchFamily="34" charset="0"/>
              </a:rPr>
            </a:br>
            <a:r>
              <a:rPr lang="en-US" sz="2700" dirty="0" smtClean="0">
                <a:latin typeface="Arial" panose="020B0604020202020204" pitchFamily="34" charset="0"/>
                <a:cs typeface="Arial" panose="020B0604020202020204" pitchFamily="34" charset="0"/>
              </a:rPr>
              <a:t>Wednesday</a:t>
            </a:r>
            <a:r>
              <a:rPr lang="en-US" sz="2700" dirty="0" smtClean="0"/>
              <a:t> </a:t>
            </a:r>
            <a:r>
              <a:rPr lang="en-US" sz="2700" dirty="0"/>
              <a:t>June 15, 2016 </a:t>
            </a:r>
            <a:r>
              <a:rPr lang="en-US" b="1" dirty="0"/>
              <a:t> </a:t>
            </a:r>
            <a:r>
              <a:rPr lang="en-US" dirty="0"/>
              <a:t/>
            </a:r>
            <a:br>
              <a:rPr lang="en-US" dirty="0"/>
            </a:b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endParaRPr lang="en-US" b="1" dirty="0">
              <a:solidFill>
                <a:srgbClr val="006892"/>
              </a:solidFill>
              <a:latin typeface="Arial" pitchFamily="34" charset="0"/>
              <a:cs typeface="Arial"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1381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3" y="6081989"/>
            <a:ext cx="9144000" cy="77601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7800" y="5102352"/>
            <a:ext cx="5888736" cy="917448"/>
          </a:xfrm>
          <a:prstGeom prst="rect">
            <a:avLst/>
          </a:prstGeom>
        </p:spPr>
      </p:pic>
    </p:spTree>
    <p:extLst>
      <p:ext uri="{BB962C8B-B14F-4D97-AF65-F5344CB8AC3E}">
        <p14:creationId xmlns:p14="http://schemas.microsoft.com/office/powerpoint/2010/main" val="1064488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76200"/>
            <a:ext cx="8229600" cy="1143000"/>
          </a:xfrm>
        </p:spPr>
        <p:txBody>
          <a:bodyPr>
            <a:normAutofit/>
          </a:bodyPr>
          <a:lstStyle/>
          <a:p>
            <a:r>
              <a:rPr lang="en-US" sz="4000" dirty="0" smtClean="0">
                <a:solidFill>
                  <a:schemeClr val="accent5">
                    <a:lumMod val="50000"/>
                  </a:schemeClr>
                </a:solidFill>
                <a:latin typeface="Arial" panose="020B0604020202020204" pitchFamily="34" charset="0"/>
                <a:cs typeface="Arial" panose="020B0604020202020204" pitchFamily="34" charset="0"/>
              </a:rPr>
              <a:t>Elements of CBT</a:t>
            </a:r>
            <a:endParaRPr lang="en-US" sz="4000" dirty="0">
              <a:solidFill>
                <a:schemeClr val="accent5">
                  <a:lumMod val="50000"/>
                </a:schemeClr>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6/9/2016</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10</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Content Placeholder 3"/>
          <p:cNvSpPr>
            <a:spLocks noGrp="1"/>
          </p:cNvSpPr>
          <p:nvPr>
            <p:ph idx="1"/>
          </p:nvPr>
        </p:nvSpPr>
        <p:spPr>
          <a:xfrm>
            <a:off x="457200" y="762000"/>
            <a:ext cx="8229600" cy="4724400"/>
          </a:xfrm>
        </p:spPr>
        <p:txBody>
          <a:bodyPr>
            <a:normAutofit/>
          </a:bodyPr>
          <a:lstStyle/>
          <a:p>
            <a:pPr marL="0">
              <a:lnSpc>
                <a:spcPct val="115000"/>
              </a:lnSpc>
              <a:spcBef>
                <a:spcPts val="0"/>
              </a:spcBef>
              <a:spcAft>
                <a:spcPts val="1000"/>
              </a:spcAft>
            </a:pPr>
            <a:r>
              <a:rPr lang="en-US" dirty="0" smtClean="0">
                <a:solidFill>
                  <a:srgbClr val="000000"/>
                </a:solidFill>
                <a:latin typeface="Calibri" panose="020F0502020204030204" pitchFamily="34" charset="0"/>
                <a:ea typeface="Times New Roman"/>
                <a:cs typeface="Times New Roman"/>
              </a:rPr>
              <a:t>Sound </a:t>
            </a:r>
            <a:r>
              <a:rPr lang="en-US" dirty="0">
                <a:solidFill>
                  <a:srgbClr val="000000"/>
                </a:solidFill>
                <a:latin typeface="Calibri" panose="020F0502020204030204" pitchFamily="34" charset="0"/>
                <a:ea typeface="Times New Roman"/>
                <a:cs typeface="Times New Roman"/>
              </a:rPr>
              <a:t>Therapeutic Relationship </a:t>
            </a:r>
            <a:endParaRPr lang="en-US" sz="4400" dirty="0">
              <a:latin typeface="Calibri" panose="020F0502020204030204" pitchFamily="34" charset="0"/>
              <a:ea typeface="Calibri"/>
              <a:cs typeface="Times New Roman"/>
            </a:endParaRPr>
          </a:p>
          <a:p>
            <a:pPr>
              <a:lnSpc>
                <a:spcPct val="115000"/>
              </a:lnSpc>
              <a:spcBef>
                <a:spcPts val="0"/>
              </a:spcBef>
              <a:spcAft>
                <a:spcPts val="1000"/>
              </a:spcAft>
            </a:pPr>
            <a:r>
              <a:rPr lang="en-US" dirty="0">
                <a:solidFill>
                  <a:srgbClr val="000000"/>
                </a:solidFill>
                <a:latin typeface="Calibri" panose="020F0502020204030204" pitchFamily="34" charset="0"/>
                <a:ea typeface="Times New Roman"/>
                <a:cs typeface="Times New Roman"/>
              </a:rPr>
              <a:t>Brief/Time-Limited</a:t>
            </a:r>
            <a:endParaRPr lang="en-US" sz="4400" dirty="0">
              <a:latin typeface="Calibri" panose="020F0502020204030204" pitchFamily="34" charset="0"/>
              <a:ea typeface="Calibri"/>
              <a:cs typeface="Times New Roman"/>
            </a:endParaRPr>
          </a:p>
          <a:p>
            <a:pPr marL="0" marR="0">
              <a:lnSpc>
                <a:spcPct val="115000"/>
              </a:lnSpc>
              <a:spcBef>
                <a:spcPts val="0"/>
              </a:spcBef>
              <a:spcAft>
                <a:spcPts val="1000"/>
              </a:spcAft>
            </a:pPr>
            <a:r>
              <a:rPr lang="en-US" dirty="0" smtClean="0">
                <a:solidFill>
                  <a:srgbClr val="000000"/>
                </a:solidFill>
                <a:latin typeface="Calibri" panose="020F0502020204030204" pitchFamily="34" charset="0"/>
                <a:ea typeface="Times New Roman"/>
                <a:cs typeface="Times New Roman"/>
              </a:rPr>
              <a:t>Present </a:t>
            </a:r>
            <a:r>
              <a:rPr lang="en-US" dirty="0">
                <a:solidFill>
                  <a:srgbClr val="000000"/>
                </a:solidFill>
                <a:latin typeface="Calibri" panose="020F0502020204030204" pitchFamily="34" charset="0"/>
                <a:ea typeface="Times New Roman"/>
                <a:cs typeface="Times New Roman"/>
              </a:rPr>
              <a:t>Centered </a:t>
            </a:r>
            <a:endParaRPr lang="en-US" sz="4400" dirty="0">
              <a:latin typeface="Calibri" panose="020F0502020204030204" pitchFamily="34" charset="0"/>
              <a:ea typeface="Calibri"/>
              <a:cs typeface="Times New Roman"/>
            </a:endParaRPr>
          </a:p>
          <a:p>
            <a:pPr marL="0">
              <a:lnSpc>
                <a:spcPct val="115000"/>
              </a:lnSpc>
              <a:spcBef>
                <a:spcPts val="0"/>
              </a:spcBef>
              <a:spcAft>
                <a:spcPts val="1000"/>
              </a:spcAft>
            </a:pPr>
            <a:r>
              <a:rPr lang="en-US" dirty="0">
                <a:solidFill>
                  <a:srgbClr val="000000"/>
                </a:solidFill>
                <a:latin typeface="Calibri" panose="020F0502020204030204" pitchFamily="34" charset="0"/>
                <a:ea typeface="Times New Roman"/>
                <a:cs typeface="Times New Roman"/>
              </a:rPr>
              <a:t>Thought Focused </a:t>
            </a:r>
            <a:endParaRPr lang="en-US" sz="4400" dirty="0">
              <a:latin typeface="Calibri" panose="020F0502020204030204" pitchFamily="34" charset="0"/>
              <a:ea typeface="Calibri"/>
              <a:cs typeface="Times New Roman"/>
            </a:endParaRPr>
          </a:p>
          <a:p>
            <a:pPr marL="0">
              <a:lnSpc>
                <a:spcPct val="115000"/>
              </a:lnSpc>
              <a:spcBef>
                <a:spcPts val="0"/>
              </a:spcBef>
              <a:spcAft>
                <a:spcPts val="1000"/>
              </a:spcAft>
            </a:pPr>
            <a:r>
              <a:rPr lang="en-US" dirty="0">
                <a:latin typeface="Calibri" panose="020F0502020204030204" pitchFamily="34" charset="0"/>
              </a:rPr>
              <a:t>Specific </a:t>
            </a:r>
            <a:r>
              <a:rPr lang="en-US" dirty="0" smtClean="0">
                <a:latin typeface="Calibri" panose="020F0502020204030204" pitchFamily="34" charset="0"/>
              </a:rPr>
              <a:t>Goals</a:t>
            </a:r>
            <a:endParaRPr lang="en-US" dirty="0">
              <a:latin typeface="Calibri" panose="020F0502020204030204" pitchFamily="34" charset="0"/>
            </a:endParaRPr>
          </a:p>
          <a:p>
            <a:pPr marL="0">
              <a:lnSpc>
                <a:spcPct val="115000"/>
              </a:lnSpc>
              <a:spcBef>
                <a:spcPts val="0"/>
              </a:spcBef>
              <a:spcAft>
                <a:spcPts val="1000"/>
              </a:spcAft>
            </a:pPr>
            <a:r>
              <a:rPr lang="en-US" dirty="0" smtClean="0">
                <a:latin typeface="Calibri" panose="020F0502020204030204" pitchFamily="34" charset="0"/>
              </a:rPr>
              <a:t>Structured Sessions</a:t>
            </a:r>
            <a:endParaRPr lang="en-US" dirty="0">
              <a:latin typeface="Calibri" panose="020F0502020204030204" pitchFamily="34" charset="0"/>
            </a:endParaRPr>
          </a:p>
          <a:p>
            <a:pPr marL="0" marR="0">
              <a:lnSpc>
                <a:spcPct val="115000"/>
              </a:lnSpc>
              <a:spcBef>
                <a:spcPts val="0"/>
              </a:spcBef>
              <a:spcAft>
                <a:spcPts val="1000"/>
              </a:spcAft>
            </a:pPr>
            <a:r>
              <a:rPr lang="en-US" dirty="0" smtClean="0">
                <a:solidFill>
                  <a:srgbClr val="000000"/>
                </a:solidFill>
                <a:latin typeface="Calibri" panose="020F0502020204030204" pitchFamily="34" charset="0"/>
                <a:ea typeface="Times New Roman"/>
                <a:cs typeface="Times New Roman"/>
              </a:rPr>
              <a:t>Practice/Homework </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743200"/>
            <a:ext cx="2448710" cy="2895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33562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382000" cy="5105400"/>
          </a:xfrm>
        </p:spPr>
        <p:txBody>
          <a:bodyPr>
            <a:normAutofit/>
          </a:bodyPr>
          <a:lstStyle/>
          <a:p>
            <a:pPr marL="0" indent="0">
              <a:buNone/>
            </a:pPr>
            <a:r>
              <a:rPr lang="en-US" sz="2800" dirty="0" smtClean="0"/>
              <a:t>      CBT vs Meds for </a:t>
            </a:r>
            <a:r>
              <a:rPr lang="en-US" sz="2800" dirty="0" smtClean="0"/>
              <a:t>Depression &amp; Anxiety disorders</a:t>
            </a:r>
          </a:p>
          <a:p>
            <a:pPr marL="0" indent="0">
              <a:buNone/>
            </a:pPr>
            <a:endParaRPr lang="en-US" sz="800" dirty="0"/>
          </a:p>
          <a:p>
            <a:pPr marL="0" indent="0">
              <a:buNone/>
            </a:pPr>
            <a:r>
              <a:rPr lang="en-US" dirty="0" smtClean="0"/>
              <a:t>					   </a:t>
            </a:r>
            <a:r>
              <a:rPr lang="en-US" dirty="0" smtClean="0"/>
              <a:t> </a:t>
            </a:r>
            <a:r>
              <a:rPr lang="en-US" sz="2400" b="1" dirty="0" smtClean="0"/>
              <a:t>Meds</a:t>
            </a:r>
            <a:r>
              <a:rPr lang="en-US" sz="2400" dirty="0" smtClean="0"/>
              <a:t>             </a:t>
            </a:r>
            <a:r>
              <a:rPr lang="en-US" sz="2400" b="1" dirty="0" smtClean="0"/>
              <a:t>CBT</a:t>
            </a:r>
            <a:endParaRPr lang="en-US" sz="2400" b="1" dirty="0" smtClean="0"/>
          </a:p>
          <a:p>
            <a:pPr marL="457200" lvl="1" indent="0">
              <a:buNone/>
            </a:pPr>
            <a:r>
              <a:rPr lang="en-US" dirty="0" smtClean="0"/>
              <a:t>Preferred </a:t>
            </a:r>
            <a:r>
              <a:rPr lang="en-US" dirty="0" smtClean="0"/>
              <a:t>by clients                      </a:t>
            </a:r>
            <a:r>
              <a:rPr lang="en-US" dirty="0" smtClean="0">
                <a:sym typeface="Wingdings"/>
              </a:rPr>
              <a:t></a:t>
            </a:r>
            <a:r>
              <a:rPr lang="en-US" dirty="0" smtClean="0"/>
              <a:t>       </a:t>
            </a:r>
            <a:r>
              <a:rPr lang="en-US" dirty="0" smtClean="0"/>
              <a:t>         </a:t>
            </a:r>
            <a:r>
              <a:rPr lang="en-US" dirty="0" smtClean="0">
                <a:sym typeface="Wingdings"/>
              </a:rPr>
              <a:t></a:t>
            </a:r>
            <a:endParaRPr lang="en-US" dirty="0" smtClean="0">
              <a:sym typeface="Wingdings"/>
            </a:endParaRPr>
          </a:p>
          <a:p>
            <a:pPr marL="457200" lvl="1" indent="0">
              <a:buNone/>
            </a:pPr>
            <a:endParaRPr lang="en-US" sz="900" dirty="0" smtClean="0"/>
          </a:p>
          <a:p>
            <a:pPr marL="457200" lvl="1" indent="0">
              <a:buNone/>
            </a:pPr>
            <a:r>
              <a:rPr lang="en-US" dirty="0" smtClean="0"/>
              <a:t>More expensive</a:t>
            </a:r>
            <a:r>
              <a:rPr lang="en-US" dirty="0">
                <a:sym typeface="Wingdings"/>
              </a:rPr>
              <a:t> </a:t>
            </a:r>
            <a:r>
              <a:rPr lang="en-US" dirty="0" smtClean="0">
                <a:sym typeface="Wingdings"/>
              </a:rPr>
              <a:t>                                      </a:t>
            </a:r>
            <a:r>
              <a:rPr lang="en-US" dirty="0" smtClean="0">
                <a:sym typeface="Wingdings"/>
              </a:rPr>
              <a:t>      </a:t>
            </a:r>
            <a:endParaRPr lang="en-US" dirty="0" smtClean="0">
              <a:sym typeface="Wingdings"/>
            </a:endParaRPr>
          </a:p>
          <a:p>
            <a:pPr lvl="1"/>
            <a:endParaRPr lang="en-US" sz="900" dirty="0" smtClean="0">
              <a:sym typeface="Wingdings"/>
            </a:endParaRPr>
          </a:p>
          <a:p>
            <a:pPr marL="457200" lvl="1" indent="0">
              <a:buNone/>
            </a:pPr>
            <a:r>
              <a:rPr lang="en-US" dirty="0" smtClean="0"/>
              <a:t>Lower response rate                    </a:t>
            </a:r>
            <a:r>
              <a:rPr lang="en-US" dirty="0" smtClean="0">
                <a:sym typeface="Wingdings"/>
              </a:rPr>
              <a:t>           </a:t>
            </a:r>
            <a:r>
              <a:rPr lang="en-US" dirty="0" smtClean="0">
                <a:sym typeface="Wingdings"/>
              </a:rPr>
              <a:t>     </a:t>
            </a:r>
            <a:endParaRPr lang="en-US" dirty="0"/>
          </a:p>
          <a:p>
            <a:pPr marL="457200" lvl="1" indent="0">
              <a:buNone/>
            </a:pPr>
            <a:endParaRPr lang="en-US" sz="900" dirty="0" smtClean="0"/>
          </a:p>
          <a:p>
            <a:pPr marL="457200" lvl="1" indent="0">
              <a:buNone/>
            </a:pPr>
            <a:r>
              <a:rPr lang="en-US" dirty="0" smtClean="0"/>
              <a:t>Fewer associated risks                 </a:t>
            </a:r>
            <a:r>
              <a:rPr lang="en-US" dirty="0" smtClean="0">
                <a:sym typeface="Wingdings"/>
              </a:rPr>
              <a:t>         </a:t>
            </a:r>
            <a:r>
              <a:rPr lang="en-US" dirty="0" smtClean="0">
                <a:sym typeface="Wingdings"/>
              </a:rPr>
              <a:t>  </a:t>
            </a:r>
            <a:r>
              <a:rPr lang="en-US" dirty="0" smtClean="0">
                <a:sym typeface="Wingdings"/>
              </a:rPr>
              <a:t>     </a:t>
            </a:r>
            <a:r>
              <a:rPr lang="en-US" dirty="0" smtClean="0">
                <a:sym typeface="Wingdings"/>
              </a:rPr>
              <a:t></a:t>
            </a:r>
            <a:endParaRPr lang="en-US" dirty="0"/>
          </a:p>
          <a:p>
            <a:pPr marL="457200" lvl="1" indent="0">
              <a:buNone/>
            </a:pPr>
            <a:endParaRPr lang="en-US" sz="900" dirty="0" smtClean="0"/>
          </a:p>
          <a:p>
            <a:pPr marL="457200" lvl="1" indent="0">
              <a:buNone/>
            </a:pPr>
            <a:r>
              <a:rPr lang="en-US" dirty="0" smtClean="0">
                <a:sym typeface="Wingdings"/>
              </a:rPr>
              <a:t>Lower </a:t>
            </a:r>
            <a:r>
              <a:rPr lang="en-US" dirty="0" smtClean="0">
                <a:sym typeface="Wingdings"/>
              </a:rPr>
              <a:t>relapse rate</a:t>
            </a:r>
            <a:r>
              <a:rPr lang="en-US" dirty="0">
                <a:sym typeface="Wingdings"/>
              </a:rPr>
              <a:t> </a:t>
            </a:r>
            <a:r>
              <a:rPr lang="en-US" dirty="0" smtClean="0">
                <a:sym typeface="Wingdings"/>
              </a:rPr>
              <a:t>                                 </a:t>
            </a:r>
            <a:r>
              <a:rPr lang="en-US" dirty="0" smtClean="0">
                <a:sym typeface="Wingdings"/>
              </a:rPr>
              <a:t>      </a:t>
            </a:r>
            <a:endParaRPr lang="en-US" dirty="0"/>
          </a:p>
        </p:txBody>
      </p:sp>
      <p:sp>
        <p:nvSpPr>
          <p:cNvPr id="4" name="Rectangle 3"/>
          <p:cNvSpPr/>
          <p:nvPr/>
        </p:nvSpPr>
        <p:spPr>
          <a:xfrm>
            <a:off x="0" y="76200"/>
            <a:ext cx="9144000" cy="8382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5">
                    <a:lumMod val="50000"/>
                  </a:schemeClr>
                </a:solidFill>
              </a:rPr>
              <a:t>Polling our audience</a:t>
            </a:r>
          </a:p>
          <a:p>
            <a:pPr algn="ctr"/>
            <a:endParaRPr lang="en-US" sz="1200" dirty="0"/>
          </a:p>
        </p:txBody>
      </p:sp>
      <p:sp>
        <p:nvSpPr>
          <p:cNvPr id="5" name="Rectangle 4"/>
          <p:cNvSpPr/>
          <p:nvPr/>
        </p:nvSpPr>
        <p:spPr>
          <a:xfrm>
            <a:off x="0" y="9144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68153"/>
            <a:ext cx="9144000" cy="589847"/>
          </a:xfrm>
          <a:prstGeom prst="rect">
            <a:avLst/>
          </a:prstGeom>
        </p:spPr>
      </p:pic>
      <p:pic>
        <p:nvPicPr>
          <p:cNvPr id="8" name="Picture 2" descr="C:\Program Files\Microsoft Office\MEDIA\CAGCAT10\j019975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5040" y="1966676"/>
            <a:ext cx="460360" cy="54792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1891528"/>
            <a:ext cx="685800" cy="564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0956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800" dirty="0">
                <a:solidFill>
                  <a:schemeClr val="accent5">
                    <a:lumMod val="50000"/>
                  </a:schemeClr>
                </a:solidFill>
                <a:latin typeface="Arial" panose="020B0604020202020204" pitchFamily="34" charset="0"/>
                <a:cs typeface="Arial" panose="020B0604020202020204" pitchFamily="34" charset="0"/>
              </a:rPr>
              <a:t>Social Phobia: Treatment Effect Sizes CBT vs Meds</a:t>
            </a:r>
            <a:endParaRPr lang="en-US" sz="2800" dirty="0">
              <a:solidFill>
                <a:schemeClr val="accent5">
                  <a:lumMod val="50000"/>
                </a:schemeClr>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8" name="Date Placeholder 7"/>
          <p:cNvSpPr>
            <a:spLocks noGrp="1"/>
          </p:cNvSpPr>
          <p:nvPr>
            <p:ph type="dt" sz="half" idx="10"/>
          </p:nvPr>
        </p:nvSpPr>
        <p:spPr>
          <a:xfrm>
            <a:off x="3505200" y="6019800"/>
            <a:ext cx="2133600" cy="365125"/>
          </a:xfrm>
        </p:spPr>
        <p:txBody>
          <a:bodyPr/>
          <a:lstStyle/>
          <a:p>
            <a:fld id="{4410FC8A-A4D3-46E9-B4DA-8E4B63F345E6}" type="datetime1">
              <a:rPr lang="en-US" smtClean="0">
                <a:solidFill>
                  <a:prstClr val="white"/>
                </a:solidFill>
                <a:latin typeface="Arial" pitchFamily="34" charset="0"/>
                <a:cs typeface="Arial" pitchFamily="34" charset="0"/>
              </a:rPr>
              <a:pPr/>
              <a:t>6/9/2016</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12</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11" name="Object 1024">
            <a:hlinkClick r:id="" action="ppaction://ole?verb=0"/>
          </p:cNvPr>
          <p:cNvGraphicFramePr>
            <a:graphicFrameLocks/>
          </p:cNvGraphicFramePr>
          <p:nvPr>
            <p:extLst>
              <p:ext uri="{D42A27DB-BD31-4B8C-83A1-F6EECF244321}">
                <p14:modId xmlns:p14="http://schemas.microsoft.com/office/powerpoint/2010/main" val="3825816762"/>
              </p:ext>
            </p:extLst>
          </p:nvPr>
        </p:nvGraphicFramePr>
        <p:xfrm>
          <a:off x="914400" y="1981200"/>
          <a:ext cx="6832600" cy="3992562"/>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 Box 5"/>
          <p:cNvSpPr txBox="1">
            <a:spLocks noChangeArrowheads="1"/>
          </p:cNvSpPr>
          <p:nvPr/>
        </p:nvSpPr>
        <p:spPr bwMode="auto">
          <a:xfrm>
            <a:off x="2809323" y="1447800"/>
            <a:ext cx="3613170"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15000"/>
              </a:spcBef>
              <a:spcAft>
                <a:spcPct val="15000"/>
              </a:spcAft>
              <a:buClr>
                <a:srgbClr val="FFFF00"/>
              </a:buClr>
              <a:buChar char="•"/>
              <a:defRPr sz="2800">
                <a:solidFill>
                  <a:schemeClr val="tx1"/>
                </a:solidFill>
                <a:latin typeface="Arial" pitchFamily="34" charset="0"/>
              </a:defRPr>
            </a:lvl6pPr>
            <a:lvl7pPr marL="2971800" indent="-228600" eaLnBrk="0" fontAlgn="base" hangingPunct="0">
              <a:spcBef>
                <a:spcPct val="15000"/>
              </a:spcBef>
              <a:spcAft>
                <a:spcPct val="15000"/>
              </a:spcAft>
              <a:buClr>
                <a:srgbClr val="FFFF00"/>
              </a:buClr>
              <a:buChar char="•"/>
              <a:defRPr sz="2800">
                <a:solidFill>
                  <a:schemeClr val="tx1"/>
                </a:solidFill>
                <a:latin typeface="Arial" pitchFamily="34" charset="0"/>
              </a:defRPr>
            </a:lvl7pPr>
            <a:lvl8pPr marL="3429000" indent="-228600" eaLnBrk="0" fontAlgn="base" hangingPunct="0">
              <a:spcBef>
                <a:spcPct val="15000"/>
              </a:spcBef>
              <a:spcAft>
                <a:spcPct val="15000"/>
              </a:spcAft>
              <a:buClr>
                <a:srgbClr val="FFFF00"/>
              </a:buClr>
              <a:buChar char="•"/>
              <a:defRPr sz="2800">
                <a:solidFill>
                  <a:schemeClr val="tx1"/>
                </a:solidFill>
                <a:latin typeface="Arial" pitchFamily="34" charset="0"/>
              </a:defRPr>
            </a:lvl8pPr>
            <a:lvl9pPr marL="3886200" indent="-228600" eaLnBrk="0" fontAlgn="base" hangingPunct="0">
              <a:spcBef>
                <a:spcPct val="15000"/>
              </a:spcBef>
              <a:spcAft>
                <a:spcPct val="15000"/>
              </a:spcAft>
              <a:buClr>
                <a:srgbClr val="FFFF00"/>
              </a:buClr>
              <a:buChar char="•"/>
              <a:defRPr sz="2800">
                <a:solidFill>
                  <a:schemeClr val="tx1"/>
                </a:solidFill>
                <a:latin typeface="Arial" pitchFamily="34" charset="0"/>
              </a:defRPr>
            </a:lvl9pPr>
          </a:lstStyle>
          <a:p>
            <a:pPr algn="ctr">
              <a:spcAft>
                <a:spcPct val="20000"/>
              </a:spcAft>
              <a:buClrTx/>
              <a:buFontTx/>
              <a:buNone/>
            </a:pPr>
            <a:r>
              <a:rPr lang="en-US" altLang="en-US" sz="2000" b="1" dirty="0">
                <a:solidFill>
                  <a:schemeClr val="accent6">
                    <a:lumMod val="50000"/>
                  </a:schemeClr>
                </a:solidFill>
              </a:rPr>
              <a:t>Meta-Analysis Of 24 Studies</a:t>
            </a:r>
          </a:p>
        </p:txBody>
      </p:sp>
      <p:sp>
        <p:nvSpPr>
          <p:cNvPr id="16" name="Rectangle 4"/>
          <p:cNvSpPr>
            <a:spLocks noChangeArrowheads="1"/>
          </p:cNvSpPr>
          <p:nvPr/>
        </p:nvSpPr>
        <p:spPr bwMode="auto">
          <a:xfrm>
            <a:off x="5943600" y="6049962"/>
            <a:ext cx="2978855" cy="274638"/>
          </a:xfrm>
          <a:prstGeom prst="rect">
            <a:avLst/>
          </a:prstGeom>
          <a:noFill/>
          <a:ln w="12700">
            <a:noFill/>
            <a:miter lim="800000"/>
            <a:headEnd/>
            <a:tailEnd/>
          </a:ln>
          <a:effectLst/>
        </p:spPr>
        <p:txBody>
          <a:bodyPr lIns="90488" tIns="44450" rIns="90488" bIns="44450">
            <a:spAutoFit/>
          </a:bodyPr>
          <a:lstStyle/>
          <a:p>
            <a:pPr algn="r">
              <a:spcBef>
                <a:spcPct val="0"/>
              </a:spcBef>
              <a:spcAft>
                <a:spcPct val="0"/>
              </a:spcAft>
              <a:buClrTx/>
              <a:buFontTx/>
              <a:buNone/>
              <a:defRPr/>
            </a:pPr>
            <a:r>
              <a:rPr lang="en-US" sz="1200" dirty="0">
                <a:solidFill>
                  <a:schemeClr val="bg1">
                    <a:lumMod val="50000"/>
                  </a:schemeClr>
                </a:solidFill>
                <a:latin typeface="Arial" charset="0"/>
              </a:rPr>
              <a:t>Gould</a:t>
            </a:r>
            <a:r>
              <a:rPr lang="en-US" sz="1200" dirty="0">
                <a:solidFill>
                  <a:schemeClr val="bg1">
                    <a:lumMod val="50000"/>
                  </a:schemeClr>
                </a:solidFill>
                <a:effectLst>
                  <a:outerShdw blurRad="38100" dist="38100" dir="2700000" algn="tl">
                    <a:srgbClr val="000000"/>
                  </a:outerShdw>
                </a:effectLst>
                <a:latin typeface="Arial" charset="0"/>
              </a:rPr>
              <a:t> </a:t>
            </a:r>
            <a:r>
              <a:rPr lang="en-US" sz="1200" dirty="0">
                <a:solidFill>
                  <a:schemeClr val="bg1">
                    <a:lumMod val="50000"/>
                  </a:schemeClr>
                </a:solidFill>
                <a:latin typeface="Arial" charset="0"/>
              </a:rPr>
              <a:t>et</a:t>
            </a:r>
            <a:r>
              <a:rPr lang="en-US" sz="1200" dirty="0">
                <a:solidFill>
                  <a:schemeClr val="bg1">
                    <a:lumMod val="50000"/>
                  </a:schemeClr>
                </a:solidFill>
                <a:effectLst>
                  <a:outerShdw blurRad="38100" dist="38100" dir="2700000" algn="tl">
                    <a:srgbClr val="000000"/>
                  </a:outerShdw>
                </a:effectLst>
                <a:latin typeface="Arial" charset="0"/>
              </a:rPr>
              <a:t> </a:t>
            </a:r>
            <a:r>
              <a:rPr lang="en-US" sz="1200" dirty="0">
                <a:solidFill>
                  <a:schemeClr val="bg1">
                    <a:lumMod val="50000"/>
                  </a:schemeClr>
                </a:solidFill>
                <a:latin typeface="Arial" charset="0"/>
              </a:rPr>
              <a:t>al., 1997</a:t>
            </a:r>
          </a:p>
        </p:txBody>
      </p:sp>
    </p:spTree>
    <p:extLst>
      <p:ext uri="{BB962C8B-B14F-4D97-AF65-F5344CB8AC3E}">
        <p14:creationId xmlns:p14="http://schemas.microsoft.com/office/powerpoint/2010/main" val="3175308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3" name="Rectangle 3"/>
          <p:cNvSpPr>
            <a:spLocks noGrp="1" noChangeArrowheads="1"/>
          </p:cNvSpPr>
          <p:nvPr>
            <p:ph type="body" idx="1"/>
          </p:nvPr>
        </p:nvSpPr>
        <p:spPr>
          <a:xfrm>
            <a:off x="169333" y="1371600"/>
            <a:ext cx="8898467" cy="4800600"/>
          </a:xfrm>
        </p:spPr>
        <p:txBody>
          <a:bodyPr>
            <a:normAutofit lnSpcReduction="10000"/>
          </a:bodyPr>
          <a:lstStyle/>
          <a:p>
            <a:pPr>
              <a:spcBef>
                <a:spcPts val="0"/>
              </a:spcBef>
              <a:defRPr/>
            </a:pPr>
            <a:r>
              <a:rPr lang="en-US" sz="2800" i="0" dirty="0" smtClean="0">
                <a:latin typeface="Calibri" panose="020F0502020204030204" pitchFamily="34" charset="0"/>
                <a:ea typeface="ＭＳ Ｐゴシック" pitchFamily="34" charset="-128"/>
              </a:rPr>
              <a:t>Recent meta-analysis indicates psychotherapy is preferred 3:1 to pharmacotherapy for depression</a:t>
            </a:r>
            <a:r>
              <a:rPr lang="en-US" sz="2800" i="0" dirty="0" smtClean="0">
                <a:solidFill>
                  <a:srgbClr val="FFFF00"/>
                </a:solidFill>
                <a:latin typeface="Calibri" panose="020F0502020204030204" pitchFamily="34" charset="0"/>
                <a:ea typeface="ＭＳ Ｐゴシック" pitchFamily="34" charset="-128"/>
              </a:rPr>
              <a:t> </a:t>
            </a:r>
            <a:r>
              <a:rPr lang="en-US" sz="1800" i="0" dirty="0" smtClean="0">
                <a:solidFill>
                  <a:schemeClr val="bg1">
                    <a:lumMod val="50000"/>
                  </a:schemeClr>
                </a:solidFill>
                <a:latin typeface="Calibri" panose="020F0502020204030204" pitchFamily="34" charset="0"/>
                <a:ea typeface="ＭＳ Ｐゴシック" pitchFamily="34" charset="-128"/>
              </a:rPr>
              <a:t>(McHugh et al., 2013, J </a:t>
            </a:r>
            <a:r>
              <a:rPr lang="en-US" sz="1800" i="0" dirty="0" err="1" smtClean="0">
                <a:solidFill>
                  <a:schemeClr val="bg1">
                    <a:lumMod val="50000"/>
                  </a:schemeClr>
                </a:solidFill>
                <a:latin typeface="Calibri" panose="020F0502020204030204" pitchFamily="34" charset="0"/>
                <a:ea typeface="ＭＳ Ｐゴシック" pitchFamily="34" charset="-128"/>
              </a:rPr>
              <a:t>Clin</a:t>
            </a:r>
            <a:r>
              <a:rPr lang="en-US" sz="1800" i="0" dirty="0" smtClean="0">
                <a:solidFill>
                  <a:schemeClr val="bg1">
                    <a:lumMod val="50000"/>
                  </a:schemeClr>
                </a:solidFill>
                <a:latin typeface="Calibri" panose="020F0502020204030204" pitchFamily="34" charset="0"/>
                <a:ea typeface="ＭＳ Ｐゴシック" pitchFamily="34" charset="-128"/>
              </a:rPr>
              <a:t> Psychiatry)</a:t>
            </a:r>
          </a:p>
          <a:p>
            <a:pPr>
              <a:defRPr/>
            </a:pPr>
            <a:endParaRPr lang="en-US" sz="1800" i="0" dirty="0" smtClean="0">
              <a:solidFill>
                <a:schemeClr val="bg1">
                  <a:lumMod val="50000"/>
                </a:schemeClr>
              </a:solidFill>
              <a:latin typeface="Calibri" panose="020F0502020204030204" pitchFamily="34" charset="0"/>
              <a:ea typeface="ＭＳ Ｐゴシック" pitchFamily="34" charset="-128"/>
            </a:endParaRPr>
          </a:p>
          <a:p>
            <a:pPr>
              <a:spcBef>
                <a:spcPts val="0"/>
              </a:spcBef>
              <a:defRPr/>
            </a:pPr>
            <a:r>
              <a:rPr lang="en-US" sz="2800" i="0" dirty="0" smtClean="0">
                <a:latin typeface="Calibri" panose="020F0502020204030204" pitchFamily="34" charset="0"/>
                <a:ea typeface="ＭＳ Ｐゴシック" pitchFamily="34" charset="-128"/>
              </a:rPr>
              <a:t>CBT is more cost-effective than pharmacotherapy over follow-up periods </a:t>
            </a:r>
            <a:r>
              <a:rPr lang="en-US" sz="1800" i="0" dirty="0" smtClean="0">
                <a:solidFill>
                  <a:schemeClr val="tx1">
                    <a:lumMod val="85000"/>
                    <a:lumOff val="15000"/>
                  </a:schemeClr>
                </a:solidFill>
                <a:latin typeface="Calibri" panose="020F0502020204030204" pitchFamily="34" charset="0"/>
                <a:ea typeface="ＭＳ Ｐゴシック" pitchFamily="34" charset="-128"/>
              </a:rPr>
              <a:t>(</a:t>
            </a:r>
            <a:r>
              <a:rPr lang="en-US" sz="1800" i="0" dirty="0" smtClean="0">
                <a:solidFill>
                  <a:schemeClr val="bg1">
                    <a:lumMod val="50000"/>
                  </a:schemeClr>
                </a:solidFill>
                <a:latin typeface="Calibri" panose="020F0502020204030204" pitchFamily="34" charset="0"/>
                <a:ea typeface="ＭＳ Ｐゴシック" pitchFamily="34" charset="-128"/>
              </a:rPr>
              <a:t>Dobson et al. 2009; </a:t>
            </a:r>
            <a:r>
              <a:rPr lang="en-US" sz="1800" i="0" dirty="0" err="1" smtClean="0">
                <a:solidFill>
                  <a:schemeClr val="bg1">
                    <a:lumMod val="50000"/>
                  </a:schemeClr>
                </a:solidFill>
                <a:latin typeface="Calibri" panose="020F0502020204030204" pitchFamily="34" charset="0"/>
                <a:ea typeface="ＭＳ Ｐゴシック" pitchFamily="34" charset="-128"/>
              </a:rPr>
              <a:t>Hollon</a:t>
            </a:r>
            <a:r>
              <a:rPr lang="en-US" sz="1800" i="0" dirty="0" smtClean="0">
                <a:solidFill>
                  <a:schemeClr val="bg1">
                    <a:lumMod val="50000"/>
                  </a:schemeClr>
                </a:solidFill>
                <a:latin typeface="Calibri" panose="020F0502020204030204" pitchFamily="34" charset="0"/>
                <a:ea typeface="ＭＳ Ｐゴシック" pitchFamily="34" charset="-128"/>
              </a:rPr>
              <a:t> et al. </a:t>
            </a:r>
            <a:r>
              <a:rPr lang="en-US" sz="1800" i="0" dirty="0" err="1" smtClean="0">
                <a:solidFill>
                  <a:schemeClr val="bg1">
                    <a:lumMod val="50000"/>
                  </a:schemeClr>
                </a:solidFill>
                <a:latin typeface="Calibri" panose="020F0502020204030204" pitchFamily="34" charset="0"/>
                <a:ea typeface="ＭＳ Ｐゴシック" pitchFamily="34" charset="-128"/>
              </a:rPr>
              <a:t>200x</a:t>
            </a:r>
            <a:r>
              <a:rPr lang="en-US" sz="1800" i="0" dirty="0" smtClean="0">
                <a:solidFill>
                  <a:schemeClr val="bg1">
                    <a:lumMod val="50000"/>
                  </a:schemeClr>
                </a:solidFill>
                <a:latin typeface="Calibri" panose="020F0502020204030204" pitchFamily="34" charset="0"/>
                <a:ea typeface="ＭＳ Ｐゴシック" pitchFamily="34" charset="-128"/>
              </a:rPr>
              <a:t>)</a:t>
            </a:r>
          </a:p>
          <a:p>
            <a:pPr>
              <a:defRPr/>
            </a:pPr>
            <a:endParaRPr lang="en-US" sz="1800" i="0" dirty="0" smtClean="0">
              <a:solidFill>
                <a:schemeClr val="bg1">
                  <a:lumMod val="50000"/>
                </a:schemeClr>
              </a:solidFill>
              <a:latin typeface="Calibri" panose="020F0502020204030204" pitchFamily="34" charset="0"/>
              <a:ea typeface="ＭＳ Ｐゴシック" pitchFamily="34" charset="-128"/>
            </a:endParaRPr>
          </a:p>
          <a:p>
            <a:pPr>
              <a:spcBef>
                <a:spcPts val="0"/>
              </a:spcBef>
              <a:defRPr/>
            </a:pPr>
            <a:r>
              <a:rPr lang="en-US" sz="2800" dirty="0" smtClean="0">
                <a:latin typeface="Calibri" panose="020F0502020204030204" pitchFamily="34" charset="0"/>
                <a:ea typeface="ＭＳ Ｐゴシック" pitchFamily="34" charset="-128"/>
              </a:rPr>
              <a:t>Long-term maintenance of gains-</a:t>
            </a:r>
            <a:r>
              <a:rPr lang="en-US" sz="2800" i="0" dirty="0" smtClean="0">
                <a:latin typeface="Calibri" panose="020F0502020204030204" pitchFamily="34" charset="0"/>
                <a:ea typeface="ＭＳ Ｐゴシック" pitchFamily="34" charset="-128"/>
              </a:rPr>
              <a:t>CBT has a strong enduring effect over time; lower relapse rate </a:t>
            </a:r>
            <a:r>
              <a:rPr lang="en-US" sz="1800" i="0" dirty="0" smtClean="0">
                <a:solidFill>
                  <a:schemeClr val="bg1">
                    <a:lumMod val="50000"/>
                  </a:schemeClr>
                </a:solidFill>
                <a:latin typeface="Calibri" panose="020F0502020204030204" pitchFamily="34" charset="0"/>
                <a:ea typeface="ＭＳ Ｐゴシック" pitchFamily="34" charset="-128"/>
              </a:rPr>
              <a:t>(</a:t>
            </a:r>
            <a:r>
              <a:rPr lang="en-US" sz="1800" i="0" dirty="0" err="1" smtClean="0">
                <a:solidFill>
                  <a:schemeClr val="bg1">
                    <a:lumMod val="50000"/>
                  </a:schemeClr>
                </a:solidFill>
                <a:latin typeface="Calibri" panose="020F0502020204030204" pitchFamily="34" charset="0"/>
                <a:ea typeface="ＭＳ Ｐゴシック" pitchFamily="34" charset="-128"/>
              </a:rPr>
              <a:t>Cuijpers</a:t>
            </a:r>
            <a:r>
              <a:rPr lang="en-US" sz="1800" i="0" dirty="0" smtClean="0">
                <a:solidFill>
                  <a:schemeClr val="bg1">
                    <a:lumMod val="50000"/>
                  </a:schemeClr>
                </a:solidFill>
                <a:latin typeface="Calibri" panose="020F0502020204030204" pitchFamily="34" charset="0"/>
                <a:ea typeface="ＭＳ Ｐゴシック" pitchFamily="34" charset="-128"/>
              </a:rPr>
              <a:t> et al., 2013, </a:t>
            </a:r>
            <a:r>
              <a:rPr lang="en-US" sz="1800" i="0" dirty="0" err="1" smtClean="0">
                <a:solidFill>
                  <a:schemeClr val="bg1">
                    <a:lumMod val="50000"/>
                  </a:schemeClr>
                </a:solidFill>
                <a:latin typeface="Calibri" panose="020F0502020204030204" pitchFamily="34" charset="0"/>
                <a:ea typeface="ＭＳ Ｐゴシック" pitchFamily="34" charset="-128"/>
              </a:rPr>
              <a:t>BMJ</a:t>
            </a:r>
            <a:r>
              <a:rPr lang="en-US" sz="1800" i="0" dirty="0" smtClean="0">
                <a:solidFill>
                  <a:schemeClr val="bg1">
                    <a:lumMod val="50000"/>
                  </a:schemeClr>
                </a:solidFill>
                <a:latin typeface="Calibri" panose="020F0502020204030204" pitchFamily="34" charset="0"/>
                <a:ea typeface="ＭＳ Ｐゴシック" pitchFamily="34" charset="-128"/>
              </a:rPr>
              <a:t> open</a:t>
            </a:r>
            <a:r>
              <a:rPr lang="en-US" sz="1800" dirty="0" smtClean="0">
                <a:solidFill>
                  <a:schemeClr val="bg1">
                    <a:lumMod val="50000"/>
                  </a:schemeClr>
                </a:solidFill>
                <a:latin typeface="Calibri" panose="020F0502020204030204" pitchFamily="34" charset="0"/>
                <a:ea typeface="ＭＳ Ｐゴシック" pitchFamily="34" charset="-128"/>
              </a:rPr>
              <a:t>; Tyrell &amp; Elliot, 2016)</a:t>
            </a:r>
            <a:endParaRPr lang="en-US" sz="1800" i="0" dirty="0" smtClean="0">
              <a:solidFill>
                <a:schemeClr val="bg1">
                  <a:lumMod val="50000"/>
                </a:schemeClr>
              </a:solidFill>
              <a:latin typeface="Calibri" panose="020F0502020204030204" pitchFamily="34" charset="0"/>
              <a:ea typeface="ＭＳ Ｐゴシック" pitchFamily="34" charset="-128"/>
            </a:endParaRPr>
          </a:p>
          <a:p>
            <a:pPr>
              <a:spcBef>
                <a:spcPts val="0"/>
              </a:spcBef>
              <a:defRPr/>
            </a:pPr>
            <a:endParaRPr lang="en-US" sz="1800" dirty="0">
              <a:solidFill>
                <a:schemeClr val="bg1">
                  <a:lumMod val="50000"/>
                </a:schemeClr>
              </a:solidFill>
              <a:latin typeface="Calibri" panose="020F0502020204030204" pitchFamily="34" charset="0"/>
              <a:ea typeface="ＭＳ Ｐゴシック" pitchFamily="34" charset="-128"/>
            </a:endParaRPr>
          </a:p>
          <a:p>
            <a:pPr>
              <a:spcBef>
                <a:spcPts val="0"/>
              </a:spcBef>
              <a:defRPr/>
            </a:pPr>
            <a:r>
              <a:rPr lang="en-US" sz="2800" i="0" dirty="0" smtClean="0">
                <a:latin typeface="Calibri" panose="020F0502020204030204" pitchFamily="34" charset="0"/>
                <a:ea typeface="ＭＳ Ｐゴシック" pitchFamily="34" charset="-128"/>
              </a:rPr>
              <a:t>Response rate higher? </a:t>
            </a:r>
            <a:r>
              <a:rPr lang="en-US" sz="2800" i="0" dirty="0" smtClean="0">
                <a:latin typeface="Calibri" panose="020F0502020204030204" pitchFamily="34" charset="0"/>
                <a:ea typeface="ＭＳ Ｐゴシック" pitchFamily="34" charset="-128"/>
              </a:rPr>
              <a:t>Outcome research </a:t>
            </a:r>
            <a:r>
              <a:rPr lang="en-US" sz="2800" dirty="0">
                <a:latin typeface="Calibri" panose="020F0502020204030204" pitchFamily="34" charset="0"/>
                <a:ea typeface="ＭＳ Ｐゴシック" pitchFamily="34" charset="-128"/>
              </a:rPr>
              <a:t>on </a:t>
            </a:r>
            <a:r>
              <a:rPr lang="en-US" sz="2800" dirty="0" smtClean="0">
                <a:latin typeface="Calibri" panose="020F0502020204030204" pitchFamily="34" charset="0"/>
                <a:ea typeface="ＭＳ Ｐゴシック" pitchFamily="34" charset="-128"/>
              </a:rPr>
              <a:t>response to antidepressants </a:t>
            </a:r>
            <a:r>
              <a:rPr lang="en-US" sz="1800" i="0" dirty="0" smtClean="0">
                <a:solidFill>
                  <a:schemeClr val="bg1">
                    <a:lumMod val="50000"/>
                  </a:schemeClr>
                </a:solidFill>
                <a:latin typeface="Calibri" panose="020F0502020204030204" pitchFamily="34" charset="0"/>
                <a:ea typeface="ＭＳ Ｐゴシック" pitchFamily="34" charset="-128"/>
              </a:rPr>
              <a:t>(STAR*D </a:t>
            </a:r>
            <a:r>
              <a:rPr lang="en-US" sz="1800" i="0" dirty="0" smtClean="0">
                <a:solidFill>
                  <a:schemeClr val="bg1">
                    <a:lumMod val="50000"/>
                  </a:schemeClr>
                </a:solidFill>
                <a:latin typeface="Calibri" panose="020F0502020204030204" pitchFamily="34" charset="0"/>
                <a:ea typeface="ＭＳ Ｐゴシック" pitchFamily="34" charset="-128"/>
              </a:rPr>
              <a:t>Study, 2009)</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5" name="Rectangle 4"/>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406" y="152400"/>
            <a:ext cx="9144000" cy="9144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5">
                    <a:lumMod val="50000"/>
                  </a:schemeClr>
                </a:solidFill>
                <a:latin typeface="Arial" panose="020B0604020202020204" pitchFamily="34" charset="0"/>
                <a:ea typeface="ＭＳ Ｐゴシック" pitchFamily="34" charset="-128"/>
                <a:cs typeface="Arial" panose="020B0604020202020204" pitchFamily="34" charset="0"/>
              </a:rPr>
              <a:t>CBT for Treatment of Major Depression</a:t>
            </a:r>
            <a:endParaRPr lang="en-US" sz="3200" b="1" dirty="0">
              <a:solidFill>
                <a:schemeClr val="accent5">
                  <a:lumMod val="50000"/>
                </a:schemeClr>
              </a:solidFill>
              <a:latin typeface="Arial" panose="020B0604020202020204" pitchFamily="34" charset="0"/>
              <a:cs typeface="Arial" panose="020B0604020202020204" pitchFamily="34" charset="0"/>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382844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9"/>
          <p:cNvGraphicFramePr>
            <a:graphicFrameLocks noChangeAspect="1"/>
          </p:cNvGraphicFramePr>
          <p:nvPr>
            <p:extLst>
              <p:ext uri="{D42A27DB-BD31-4B8C-83A1-F6EECF244321}">
                <p14:modId xmlns:p14="http://schemas.microsoft.com/office/powerpoint/2010/main" val="1599599844"/>
              </p:ext>
            </p:extLst>
          </p:nvPr>
        </p:nvGraphicFramePr>
        <p:xfrm>
          <a:off x="457200" y="1752600"/>
          <a:ext cx="7924800" cy="3276600"/>
        </p:xfrm>
        <a:graphic>
          <a:graphicData uri="http://schemas.openxmlformats.org/drawingml/2006/chart">
            <c:chart xmlns:c="http://schemas.openxmlformats.org/drawingml/2006/chart" xmlns:r="http://schemas.openxmlformats.org/officeDocument/2006/relationships" r:id="rId3"/>
          </a:graphicData>
        </a:graphic>
      </p:graphicFrame>
      <p:sp>
        <p:nvSpPr>
          <p:cNvPr id="1030" name="Text Box 7"/>
          <p:cNvSpPr txBox="1">
            <a:spLocks noChangeArrowheads="1"/>
          </p:cNvSpPr>
          <p:nvPr/>
        </p:nvSpPr>
        <p:spPr bwMode="auto">
          <a:xfrm rot="-5400000">
            <a:off x="-65088" y="3570288"/>
            <a:ext cx="173672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80000"/>
              </a:lnSpc>
            </a:pPr>
            <a:r>
              <a:rPr lang="en-US" altLang="en-US" sz="1200" dirty="0">
                <a:latin typeface="Arial" pitchFamily="34" charset="0"/>
              </a:rPr>
              <a:t>Effect Size (Cohen’s d)</a:t>
            </a:r>
          </a:p>
        </p:txBody>
      </p:sp>
      <p:sp>
        <p:nvSpPr>
          <p:cNvPr id="1031" name="Text Box 11"/>
          <p:cNvSpPr txBox="1">
            <a:spLocks noChangeArrowheads="1"/>
          </p:cNvSpPr>
          <p:nvPr/>
        </p:nvSpPr>
        <p:spPr bwMode="auto">
          <a:xfrm>
            <a:off x="3048000" y="4953000"/>
            <a:ext cx="695704" cy="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80000"/>
              </a:lnSpc>
            </a:pPr>
            <a:r>
              <a:rPr lang="en-US" altLang="en-US" sz="1100" b="1" dirty="0">
                <a:latin typeface="Arial" pitchFamily="34" charset="0"/>
              </a:rPr>
              <a:t>CBT</a:t>
            </a:r>
            <a:br>
              <a:rPr lang="en-US" altLang="en-US" sz="1100" b="1" dirty="0">
                <a:latin typeface="Arial" pitchFamily="34" charset="0"/>
              </a:rPr>
            </a:br>
            <a:r>
              <a:rPr lang="en-US" altLang="en-US" sz="1100" b="1" dirty="0">
                <a:latin typeface="Arial" pitchFamily="34" charset="0"/>
              </a:rPr>
              <a:t>(</a:t>
            </a:r>
            <a:r>
              <a:rPr lang="en-US" altLang="en-US" sz="1100" b="1" dirty="0" err="1">
                <a:latin typeface="Arial" pitchFamily="34" charset="0"/>
              </a:rPr>
              <a:t>IE+CR</a:t>
            </a:r>
            <a:r>
              <a:rPr lang="en-US" altLang="en-US" sz="1100" dirty="0">
                <a:latin typeface="Arial" pitchFamily="34" charset="0"/>
              </a:rPr>
              <a:t>)</a:t>
            </a:r>
          </a:p>
        </p:txBody>
      </p:sp>
      <p:sp>
        <p:nvSpPr>
          <p:cNvPr id="1032" name="Text Box 15"/>
          <p:cNvSpPr txBox="1">
            <a:spLocks noChangeArrowheads="1"/>
          </p:cNvSpPr>
          <p:nvPr/>
        </p:nvSpPr>
        <p:spPr bwMode="auto">
          <a:xfrm>
            <a:off x="4343400" y="4973388"/>
            <a:ext cx="1268552" cy="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80000"/>
              </a:lnSpc>
            </a:pPr>
            <a:r>
              <a:rPr lang="en-US" altLang="en-US" sz="1100" b="1" dirty="0">
                <a:latin typeface="Arial" pitchFamily="34" charset="0"/>
              </a:rPr>
              <a:t>Non-SSRI</a:t>
            </a:r>
            <a:br>
              <a:rPr lang="en-US" altLang="en-US" sz="1100" b="1" dirty="0">
                <a:latin typeface="Arial" pitchFamily="34" charset="0"/>
              </a:rPr>
            </a:br>
            <a:r>
              <a:rPr lang="en-US" altLang="en-US" sz="1100" b="1" dirty="0" smtClean="0">
                <a:latin typeface="Arial" pitchFamily="34" charset="0"/>
              </a:rPr>
              <a:t>antidepressant</a:t>
            </a:r>
            <a:endParaRPr lang="en-US" altLang="en-US" sz="1100" b="1" dirty="0">
              <a:latin typeface="Arial" pitchFamily="34" charset="0"/>
            </a:endParaRPr>
          </a:p>
        </p:txBody>
      </p:sp>
      <p:sp>
        <p:nvSpPr>
          <p:cNvPr id="1033" name="Text Box 16"/>
          <p:cNvSpPr txBox="1">
            <a:spLocks noChangeArrowheads="1"/>
          </p:cNvSpPr>
          <p:nvPr/>
        </p:nvSpPr>
        <p:spPr bwMode="auto">
          <a:xfrm>
            <a:off x="7239000" y="4953000"/>
            <a:ext cx="1203464" cy="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80000"/>
              </a:lnSpc>
            </a:pPr>
            <a:r>
              <a:rPr lang="en-US" altLang="en-US" sz="1100" b="1" dirty="0" smtClean="0">
                <a:latin typeface="Arial" pitchFamily="34" charset="0"/>
              </a:rPr>
              <a:t>SSRI</a:t>
            </a:r>
            <a:r>
              <a:rPr lang="en-US" altLang="en-US" sz="1100" b="1" dirty="0">
                <a:latin typeface="Arial" pitchFamily="34" charset="0"/>
              </a:rPr>
              <a:t/>
            </a:r>
            <a:br>
              <a:rPr lang="en-US" altLang="en-US" sz="1100" b="1" dirty="0">
                <a:latin typeface="Arial" pitchFamily="34" charset="0"/>
              </a:rPr>
            </a:br>
            <a:r>
              <a:rPr lang="en-US" altLang="en-US" sz="1100" b="1" dirty="0" smtClean="0">
                <a:latin typeface="Arial" pitchFamily="34" charset="0"/>
              </a:rPr>
              <a:t>antidepressant</a:t>
            </a:r>
            <a:endParaRPr lang="en-US" altLang="en-US" sz="1100" b="1" dirty="0">
              <a:latin typeface="Arial" pitchFamily="34" charset="0"/>
            </a:endParaRPr>
          </a:p>
        </p:txBody>
      </p:sp>
      <p:sp>
        <p:nvSpPr>
          <p:cNvPr id="1034" name="TextBox 31"/>
          <p:cNvSpPr txBox="1">
            <a:spLocks noChangeArrowheads="1"/>
          </p:cNvSpPr>
          <p:nvPr/>
        </p:nvSpPr>
        <p:spPr bwMode="auto">
          <a:xfrm>
            <a:off x="3276600" y="5715000"/>
            <a:ext cx="30508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dirty="0"/>
              <a:t>Gould et al, 1995; Otto et al., 2001</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13" name="Text Box 16"/>
          <p:cNvSpPr txBox="1">
            <a:spLocks noChangeArrowheads="1"/>
          </p:cNvSpPr>
          <p:nvPr/>
        </p:nvSpPr>
        <p:spPr bwMode="auto">
          <a:xfrm>
            <a:off x="5715000" y="4953000"/>
            <a:ext cx="1250343" cy="225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80000"/>
              </a:lnSpc>
            </a:pPr>
            <a:r>
              <a:rPr lang="en-US" altLang="en-US" sz="1100" b="1" dirty="0" smtClean="0">
                <a:latin typeface="Arial" pitchFamily="34" charset="0"/>
              </a:rPr>
              <a:t>Benzodiazepine</a:t>
            </a:r>
            <a:endParaRPr lang="en-US" altLang="en-US" sz="1100" b="1" dirty="0">
              <a:latin typeface="Arial" pitchFamily="34" charset="0"/>
            </a:endParaRPr>
          </a:p>
        </p:txBody>
      </p:sp>
      <p:sp>
        <p:nvSpPr>
          <p:cNvPr id="14" name="Text Box 11"/>
          <p:cNvSpPr txBox="1">
            <a:spLocks noChangeArrowheads="1"/>
          </p:cNvSpPr>
          <p:nvPr/>
        </p:nvSpPr>
        <p:spPr bwMode="auto">
          <a:xfrm>
            <a:off x="1676400" y="4953000"/>
            <a:ext cx="695704" cy="225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80000"/>
              </a:lnSpc>
            </a:pPr>
            <a:r>
              <a:rPr lang="en-US" altLang="en-US" sz="1100" b="1" dirty="0" smtClean="0">
                <a:latin typeface="Arial" pitchFamily="34" charset="0"/>
              </a:rPr>
              <a:t>CBT</a:t>
            </a:r>
            <a:endParaRPr lang="en-US" altLang="en-US" sz="1100" dirty="0">
              <a:latin typeface="Arial" pitchFamily="34" charset="0"/>
            </a:endParaRPr>
          </a:p>
        </p:txBody>
      </p:sp>
      <p:sp>
        <p:nvSpPr>
          <p:cNvPr id="15" name="Rectangle 14"/>
          <p:cNvSpPr/>
          <p:nvPr/>
        </p:nvSpPr>
        <p:spPr>
          <a:xfrm>
            <a:off x="0" y="11229"/>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800" dirty="0">
                <a:solidFill>
                  <a:schemeClr val="accent5">
                    <a:lumMod val="50000"/>
                  </a:schemeClr>
                </a:solidFill>
                <a:latin typeface="Arial" panose="020B0604020202020204" pitchFamily="34" charset="0"/>
                <a:cs typeface="Arial" panose="020B0604020202020204" pitchFamily="34" charset="0"/>
              </a:rPr>
              <a:t>Meta-Analytic Results of </a:t>
            </a:r>
            <a:br>
              <a:rPr lang="en-US" altLang="en-US" sz="2800" dirty="0">
                <a:solidFill>
                  <a:schemeClr val="accent5">
                    <a:lumMod val="50000"/>
                  </a:schemeClr>
                </a:solidFill>
                <a:latin typeface="Arial" panose="020B0604020202020204" pitchFamily="34" charset="0"/>
                <a:cs typeface="Arial" panose="020B0604020202020204" pitchFamily="34" charset="0"/>
              </a:rPr>
            </a:br>
            <a:r>
              <a:rPr lang="en-US" altLang="en-US" sz="2800" dirty="0">
                <a:solidFill>
                  <a:schemeClr val="accent5">
                    <a:lumMod val="50000"/>
                  </a:schemeClr>
                </a:solidFill>
                <a:latin typeface="Arial" panose="020B0604020202020204" pitchFamily="34" charset="0"/>
                <a:cs typeface="Arial" panose="020B0604020202020204" pitchFamily="34" charset="0"/>
              </a:rPr>
              <a:t>Panic Disorder Treatment Studies</a:t>
            </a:r>
            <a:endParaRPr lang="en-US" sz="2800" dirty="0">
              <a:solidFill>
                <a:schemeClr val="accent5">
                  <a:lumMod val="50000"/>
                </a:schemeClr>
              </a:solidFill>
              <a:latin typeface="Arial" panose="020B0604020202020204" pitchFamily="34" charset="0"/>
              <a:cs typeface="Arial" panose="020B0604020202020204" pitchFamily="34" charset="0"/>
            </a:endParaRPr>
          </a:p>
        </p:txBody>
      </p:sp>
      <p:sp>
        <p:nvSpPr>
          <p:cNvPr id="16" name="Rectangle 15"/>
          <p:cNvSpPr/>
          <p:nvPr/>
        </p:nvSpPr>
        <p:spPr>
          <a:xfrm>
            <a:off x="0" y="-1"/>
            <a:ext cx="9144000" cy="762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0" y="9906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263238876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914400"/>
            <a:ext cx="8745354" cy="4419600"/>
          </a:xfrm>
        </p:spPr>
        <p:txBody>
          <a:bodyPr>
            <a:normAutofit/>
          </a:bodyPr>
          <a:lstStyle/>
          <a:p>
            <a:r>
              <a:rPr lang="en-US" sz="2600" dirty="0" smtClean="0">
                <a:latin typeface="Calibri" panose="020F0502020204030204" pitchFamily="34" charset="0"/>
              </a:rPr>
              <a:t>Evidence-based CBT interventions plus pharmacotherapy </a:t>
            </a:r>
          </a:p>
          <a:p>
            <a:pPr lvl="1"/>
            <a:r>
              <a:rPr lang="en-US" sz="2400" i="0" dirty="0" smtClean="0">
                <a:latin typeface="Calibri" panose="020F0502020204030204" pitchFamily="34" charset="0"/>
              </a:rPr>
              <a:t>For </a:t>
            </a:r>
            <a:r>
              <a:rPr lang="en-US" sz="2400" i="0" dirty="0" smtClean="0">
                <a:latin typeface="Calibri" panose="020F0502020204030204" pitchFamily="34" charset="0"/>
              </a:rPr>
              <a:t>depression </a:t>
            </a:r>
            <a:r>
              <a:rPr lang="en-US" sz="2400" i="0" dirty="0" smtClean="0">
                <a:latin typeface="Calibri" panose="020F0502020204030204" pitchFamily="34" charset="0"/>
              </a:rPr>
              <a:t>&amp; co-occurring </a:t>
            </a:r>
            <a:r>
              <a:rPr lang="en-US" sz="2400" dirty="0" smtClean="0">
                <a:latin typeface="Calibri" panose="020F0502020204030204" pitchFamily="34" charset="0"/>
              </a:rPr>
              <a:t>disorders</a:t>
            </a:r>
            <a:endParaRPr lang="en-US" sz="2400" i="0" dirty="0" smtClean="0">
              <a:latin typeface="Calibri" panose="020F0502020204030204" pitchFamily="34" charset="0"/>
            </a:endParaRPr>
          </a:p>
          <a:p>
            <a:pPr lvl="1"/>
            <a:r>
              <a:rPr lang="en-US" sz="2400" i="0" dirty="0" smtClean="0">
                <a:latin typeface="Calibri" panose="020F0502020204030204" pitchFamily="34" charset="0"/>
              </a:rPr>
              <a:t>Medication-assisted treatment for </a:t>
            </a:r>
            <a:r>
              <a:rPr lang="en-US" sz="2400" dirty="0" smtClean="0">
                <a:latin typeface="Calibri" panose="020F0502020204030204" pitchFamily="34" charset="0"/>
              </a:rPr>
              <a:t>opioid addiction</a:t>
            </a:r>
            <a:r>
              <a:rPr lang="en-US" sz="2400" i="0" dirty="0" smtClean="0">
                <a:latin typeface="Calibri" panose="020F0502020204030204" pitchFamily="34" charset="0"/>
              </a:rPr>
              <a:t> </a:t>
            </a:r>
            <a:endParaRPr lang="en-US" sz="2400" dirty="0" smtClean="0">
              <a:latin typeface="Calibri" panose="020F0502020204030204" pitchFamily="34" charset="0"/>
            </a:endParaRPr>
          </a:p>
          <a:p>
            <a:pPr marL="457200" lvl="1" indent="0">
              <a:buNone/>
            </a:pPr>
            <a:endParaRPr lang="en-US" sz="1200" i="0" dirty="0" smtClean="0">
              <a:latin typeface="Calibri" panose="020F0502020204030204" pitchFamily="34" charset="0"/>
            </a:endParaRPr>
          </a:p>
          <a:p>
            <a:r>
              <a:rPr lang="en-US" sz="2600" dirty="0" smtClean="0">
                <a:latin typeface="Calibri" panose="020F0502020204030204" pitchFamily="34" charset="0"/>
              </a:rPr>
              <a:t>Compatible w/ f</a:t>
            </a:r>
            <a:r>
              <a:rPr lang="en-US" sz="2600" i="0" dirty="0" smtClean="0">
                <a:latin typeface="Calibri" panose="020F0502020204030204" pitchFamily="34" charset="0"/>
              </a:rPr>
              <a:t>amily </a:t>
            </a:r>
            <a:r>
              <a:rPr lang="en-US" sz="2600" i="0" dirty="0" smtClean="0">
                <a:latin typeface="Calibri" panose="020F0502020204030204" pitchFamily="34" charset="0"/>
              </a:rPr>
              <a:t>&amp; </a:t>
            </a:r>
            <a:r>
              <a:rPr lang="en-US" sz="2600" dirty="0">
                <a:latin typeface="Calibri" panose="020F0502020204030204" pitchFamily="34" charset="0"/>
              </a:rPr>
              <a:t>couples </a:t>
            </a:r>
            <a:r>
              <a:rPr lang="en-US" sz="2600" dirty="0" smtClean="0">
                <a:latin typeface="Calibri" panose="020F0502020204030204" pitchFamily="34" charset="0"/>
              </a:rPr>
              <a:t>therapy &amp; parenting </a:t>
            </a:r>
            <a:r>
              <a:rPr lang="en-US" sz="2600" dirty="0" smtClean="0">
                <a:latin typeface="Calibri" panose="020F0502020204030204" pitchFamily="34" charset="0"/>
              </a:rPr>
              <a:t>groups</a:t>
            </a:r>
          </a:p>
          <a:p>
            <a:pPr marL="0" indent="0">
              <a:buNone/>
            </a:pPr>
            <a:endParaRPr lang="en-US" sz="1200" dirty="0" smtClean="0">
              <a:latin typeface="Calibri" panose="020F0502020204030204" pitchFamily="34" charset="0"/>
            </a:endParaRPr>
          </a:p>
          <a:p>
            <a:r>
              <a:rPr lang="en-US" sz="2600" dirty="0" smtClean="0">
                <a:latin typeface="Calibri" panose="020F0502020204030204" pitchFamily="34" charset="0"/>
              </a:rPr>
              <a:t>Career </a:t>
            </a:r>
            <a:r>
              <a:rPr lang="en-US" sz="2600" dirty="0">
                <a:latin typeface="Calibri" panose="020F0502020204030204" pitchFamily="34" charset="0"/>
              </a:rPr>
              <a:t>counseling, HIV risk reduction, pain </a:t>
            </a:r>
            <a:r>
              <a:rPr lang="en-US" sz="2600" dirty="0" smtClean="0">
                <a:latin typeface="Calibri" panose="020F0502020204030204" pitchFamily="34" charset="0"/>
              </a:rPr>
              <a:t>management</a:t>
            </a:r>
          </a:p>
          <a:p>
            <a:pPr marL="0" indent="0">
              <a:buNone/>
            </a:pPr>
            <a:endParaRPr lang="en-US" sz="1200" dirty="0">
              <a:latin typeface="Calibri" panose="020F0502020204030204" pitchFamily="34" charset="0"/>
            </a:endParaRPr>
          </a:p>
          <a:p>
            <a:r>
              <a:rPr lang="en-US" sz="2600" dirty="0" smtClean="0">
                <a:latin typeface="Calibri" panose="020F0502020204030204" pitchFamily="34" charset="0"/>
              </a:rPr>
              <a:t>Self-help </a:t>
            </a:r>
            <a:r>
              <a:rPr lang="en-US" sz="2600" dirty="0">
                <a:latin typeface="Calibri" panose="020F0502020204030204" pitchFamily="34" charset="0"/>
              </a:rPr>
              <a:t>&amp; 12-step </a:t>
            </a:r>
            <a:r>
              <a:rPr lang="en-US" sz="2600" dirty="0" smtClean="0">
                <a:latin typeface="Calibri" panose="020F0502020204030204" pitchFamily="34" charset="0"/>
              </a:rPr>
              <a:t>groups</a:t>
            </a:r>
            <a:endParaRPr lang="en-US" sz="2600" dirty="0">
              <a:latin typeface="Calibri" panose="020F0502020204030204" pitchFamily="34" charset="0"/>
            </a:endParaRPr>
          </a:p>
        </p:txBody>
      </p:sp>
      <p:sp>
        <p:nvSpPr>
          <p:cNvPr id="2" name="Slide Number Placeholder 1"/>
          <p:cNvSpPr>
            <a:spLocks noGrp="1"/>
          </p:cNvSpPr>
          <p:nvPr>
            <p:ph type="sldNum" sz="quarter" idx="10"/>
          </p:nvPr>
        </p:nvSpPr>
        <p:spPr/>
        <p:txBody>
          <a:bodyPr/>
          <a:lstStyle/>
          <a:p>
            <a:pPr>
              <a:defRPr/>
            </a:pPr>
            <a:fld id="{C74CB23F-9356-470D-9872-612150B25CF6}" type="slidenum">
              <a:rPr lang="en-US" smtClean="0"/>
              <a:pPr>
                <a:defRPr/>
              </a:pPr>
              <a:t>15</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6" name="Rectangle 5"/>
          <p:cNvSpPr/>
          <p:nvPr/>
        </p:nvSpPr>
        <p:spPr>
          <a:xfrm>
            <a:off x="0" y="0"/>
            <a:ext cx="9144000" cy="7620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accent5">
                    <a:lumMod val="50000"/>
                  </a:schemeClr>
                </a:solidFill>
                <a:latin typeface="Calibri" panose="020F0502020204030204" pitchFamily="34" charset="0"/>
              </a:rPr>
              <a:t>Combination Treatments &amp; Compatibility</a:t>
            </a:r>
            <a:endParaRPr lang="en-US" sz="3200" b="1" dirty="0">
              <a:solidFill>
                <a:schemeClr val="accent5">
                  <a:lumMod val="50000"/>
                </a:schemeClr>
              </a:solidFill>
            </a:endParaRPr>
          </a:p>
        </p:txBody>
      </p:sp>
      <p:sp>
        <p:nvSpPr>
          <p:cNvPr id="7" name="Rectangle 6"/>
          <p:cNvSpPr/>
          <p:nvPr/>
        </p:nvSpPr>
        <p:spPr>
          <a:xfrm>
            <a:off x="0" y="-1"/>
            <a:ext cx="9144000" cy="762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762000"/>
            <a:ext cx="9144000" cy="45719"/>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880067"/>
            <a:ext cx="2057400" cy="2139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9525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76200"/>
            <a:ext cx="9144000" cy="8382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685800" y="381000"/>
            <a:ext cx="8229600" cy="762000"/>
          </a:xfrm>
        </p:spPr>
        <p:txBody>
          <a:bodyPr>
            <a:normAutofit fontScale="90000"/>
          </a:bodyPr>
          <a:lstStyle/>
          <a:p>
            <a:pPr algn="l"/>
            <a:r>
              <a:rPr lang="en-US" dirty="0" smtClean="0">
                <a:solidFill>
                  <a:srgbClr val="006892"/>
                </a:solidFill>
                <a:latin typeface="Arial" pitchFamily="34" charset="0"/>
                <a:cs typeface="Arial" pitchFamily="34" charset="0"/>
              </a:rPr>
              <a:t>         </a:t>
            </a:r>
            <a:r>
              <a:rPr lang="en-US" sz="3600" b="1" dirty="0" smtClean="0">
                <a:solidFill>
                  <a:schemeClr val="accent5">
                    <a:lumMod val="50000"/>
                  </a:schemeClr>
                </a:solidFill>
                <a:latin typeface="Arial" pitchFamily="34" charset="0"/>
                <a:cs typeface="Arial" pitchFamily="34" charset="0"/>
              </a:rPr>
              <a:t>What the Research Tells Us</a:t>
            </a:r>
            <a:r>
              <a:rPr lang="en-US" sz="3600" b="1" dirty="0">
                <a:solidFill>
                  <a:schemeClr val="accent5">
                    <a:lumMod val="50000"/>
                  </a:schemeClr>
                </a:solidFill>
                <a:latin typeface="Arial" pitchFamily="34" charset="0"/>
                <a:cs typeface="Arial" pitchFamily="34" charset="0"/>
              </a:rPr>
              <a:t/>
            </a:r>
            <a:br>
              <a:rPr lang="en-US" sz="3600" b="1" dirty="0">
                <a:solidFill>
                  <a:schemeClr val="accent5">
                    <a:lumMod val="50000"/>
                  </a:schemeClr>
                </a:solidFill>
                <a:latin typeface="Arial" pitchFamily="34" charset="0"/>
                <a:cs typeface="Arial" pitchFamily="34" charset="0"/>
              </a:rPr>
            </a:br>
            <a:r>
              <a:rPr lang="en-US" dirty="0">
                <a:solidFill>
                  <a:srgbClr val="006892"/>
                </a:solidFill>
                <a:latin typeface="Arial" pitchFamily="34" charset="0"/>
                <a:cs typeface="Arial" pitchFamily="34" charset="0"/>
              </a:rPr>
              <a:t> </a:t>
            </a:r>
          </a:p>
        </p:txBody>
      </p:sp>
      <p:sp>
        <p:nvSpPr>
          <p:cNvPr id="3" name="Content Placeholder 2"/>
          <p:cNvSpPr>
            <a:spLocks noGrp="1"/>
          </p:cNvSpPr>
          <p:nvPr>
            <p:ph idx="1"/>
          </p:nvPr>
        </p:nvSpPr>
        <p:spPr>
          <a:xfrm>
            <a:off x="228600" y="1066800"/>
            <a:ext cx="8763000" cy="5181600"/>
          </a:xfrm>
        </p:spPr>
        <p:txBody>
          <a:bodyPr>
            <a:noAutofit/>
          </a:bodyPr>
          <a:lstStyle/>
          <a:p>
            <a:pPr marL="0" indent="0">
              <a:buNone/>
            </a:pPr>
            <a:endParaRPr lang="en-US" sz="800" dirty="0" smtClean="0">
              <a:latin typeface="Calibri" panose="020F0502020204030204" pitchFamily="34" charset="0"/>
            </a:endParaRPr>
          </a:p>
          <a:p>
            <a:r>
              <a:rPr lang="en-US" sz="2800" dirty="0" smtClean="0">
                <a:latin typeface="Calibri" panose="020F0502020204030204" pitchFamily="34" charset="0"/>
              </a:rPr>
              <a:t>CBT </a:t>
            </a:r>
            <a:r>
              <a:rPr lang="en-US" sz="2800" dirty="0">
                <a:latin typeface="Calibri" panose="020F0502020204030204" pitchFamily="34" charset="0"/>
              </a:rPr>
              <a:t>is very </a:t>
            </a:r>
            <a:r>
              <a:rPr lang="en-US" sz="2800" dirty="0" smtClean="0">
                <a:latin typeface="Calibri" panose="020F0502020204030204" pitchFamily="34" charset="0"/>
              </a:rPr>
              <a:t>effective; results achieved </a:t>
            </a:r>
            <a:r>
              <a:rPr lang="en-US" sz="2800" dirty="0">
                <a:latin typeface="Calibri" panose="020F0502020204030204" pitchFamily="34" charset="0"/>
              </a:rPr>
              <a:t>in a short period (16 </a:t>
            </a:r>
            <a:r>
              <a:rPr lang="en-US" sz="2800" dirty="0" smtClean="0">
                <a:latin typeface="Calibri" panose="020F0502020204030204" pitchFamily="34" charset="0"/>
              </a:rPr>
              <a:t>– 22 sessions average)</a:t>
            </a:r>
          </a:p>
          <a:p>
            <a:pPr marL="0" indent="0">
              <a:buNone/>
            </a:pPr>
            <a:endParaRPr lang="en-US" sz="800" dirty="0">
              <a:latin typeface="Calibri" panose="020F0502020204030204" pitchFamily="34" charset="0"/>
            </a:endParaRPr>
          </a:p>
          <a:p>
            <a:r>
              <a:rPr lang="en-US" sz="2800" dirty="0" smtClean="0">
                <a:latin typeface="Calibri" panose="020F0502020204030204" pitchFamily="34" charset="0"/>
              </a:rPr>
              <a:t>Evidence-based </a:t>
            </a:r>
            <a:r>
              <a:rPr lang="en-US" sz="2800" dirty="0">
                <a:latin typeface="Calibri" panose="020F0502020204030204" pitchFamily="34" charset="0"/>
              </a:rPr>
              <a:t>treatment for anxiety disorders </a:t>
            </a:r>
            <a:r>
              <a:rPr lang="en-US" sz="2800" dirty="0" smtClean="0">
                <a:latin typeface="Calibri" panose="020F0502020204030204" pitchFamily="34" charset="0"/>
              </a:rPr>
              <a:t>&amp; </a:t>
            </a:r>
            <a:r>
              <a:rPr lang="en-US" sz="2800" dirty="0">
                <a:latin typeface="Calibri" panose="020F0502020204030204" pitchFamily="34" charset="0"/>
              </a:rPr>
              <a:t>depression </a:t>
            </a:r>
            <a:endParaRPr lang="en-US" sz="2800" dirty="0" smtClean="0">
              <a:latin typeface="Calibri" panose="020F0502020204030204" pitchFamily="34" charset="0"/>
            </a:endParaRPr>
          </a:p>
          <a:p>
            <a:pPr marL="0" indent="0">
              <a:buNone/>
            </a:pPr>
            <a:endParaRPr lang="en-US" sz="800" dirty="0" smtClean="0">
              <a:latin typeface="Calibri" panose="020F0502020204030204" pitchFamily="34" charset="0"/>
            </a:endParaRPr>
          </a:p>
          <a:p>
            <a:r>
              <a:rPr lang="en-US" sz="2800" dirty="0" smtClean="0">
                <a:latin typeface="Calibri" panose="020F0502020204030204" pitchFamily="34" charset="0"/>
              </a:rPr>
              <a:t>Effective reshaping cognition related to criminality, substance use disorders, and trauma. </a:t>
            </a:r>
          </a:p>
          <a:p>
            <a:pPr marL="0" indent="0">
              <a:buNone/>
            </a:pPr>
            <a:endParaRPr lang="en-US" sz="1100" dirty="0" smtClean="0">
              <a:latin typeface="Calibri" panose="020F0502020204030204" pitchFamily="34" charset="0"/>
            </a:endParaRPr>
          </a:p>
          <a:p>
            <a:pPr marL="0" indent="0">
              <a:buNone/>
            </a:pPr>
            <a:endParaRPr lang="en-US" sz="800" dirty="0">
              <a:latin typeface="Calibri" panose="020F0502020204030204" pitchFamily="34" charset="0"/>
            </a:endParaRPr>
          </a:p>
          <a:p>
            <a:pPr marL="0" indent="0">
              <a:spcBef>
                <a:spcPts val="600"/>
              </a:spcBef>
              <a:buClr>
                <a:srgbClr val="BE854C"/>
              </a:buClr>
              <a:buSzPct val="65000"/>
              <a:buNone/>
            </a:pPr>
            <a:r>
              <a:rPr lang="en-US" sz="3600" dirty="0" smtClean="0">
                <a:latin typeface="Calibri" panose="020F0502020204030204" pitchFamily="34" charset="0"/>
              </a:rPr>
              <a:t>      </a:t>
            </a:r>
            <a:r>
              <a:rPr lang="en-US" sz="3600" b="1" dirty="0" smtClean="0">
                <a:solidFill>
                  <a:srgbClr val="0070C0"/>
                </a:solidFill>
                <a:latin typeface="Calibri" panose="020F0502020204030204" pitchFamily="34" charset="0"/>
              </a:rPr>
              <a:t>Core </a:t>
            </a:r>
            <a:r>
              <a:rPr lang="en-US" sz="3600" b="1" dirty="0">
                <a:solidFill>
                  <a:srgbClr val="0070C0"/>
                </a:solidFill>
                <a:latin typeface="Calibri" panose="020F0502020204030204" pitchFamily="34" charset="0"/>
              </a:rPr>
              <a:t>components of therapy </a:t>
            </a:r>
            <a:r>
              <a:rPr lang="en-US" sz="3600" b="1" dirty="0" smtClean="0">
                <a:solidFill>
                  <a:srgbClr val="0070C0"/>
                </a:solidFill>
                <a:latin typeface="Calibri" panose="020F0502020204030204" pitchFamily="34" charset="0"/>
              </a:rPr>
              <a:t>&amp; </a:t>
            </a:r>
            <a:r>
              <a:rPr lang="en-US" sz="3600" b="1" dirty="0">
                <a:solidFill>
                  <a:srgbClr val="0070C0"/>
                </a:solidFill>
                <a:latin typeface="Calibri" panose="020F0502020204030204" pitchFamily="34" charset="0"/>
              </a:rPr>
              <a:t>sessions </a:t>
            </a:r>
            <a:r>
              <a:rPr lang="en-US" sz="3600" b="1" dirty="0" smtClean="0">
                <a:solidFill>
                  <a:srgbClr val="0070C0"/>
                </a:solidFill>
                <a:latin typeface="Calibri" panose="020F0502020204030204" pitchFamily="34" charset="0"/>
              </a:rPr>
              <a:t>     </a:t>
            </a:r>
          </a:p>
          <a:p>
            <a:pPr marL="0" indent="0">
              <a:spcBef>
                <a:spcPts val="0"/>
              </a:spcBef>
              <a:buClr>
                <a:srgbClr val="BE854C"/>
              </a:buClr>
              <a:buSzPct val="65000"/>
              <a:buNone/>
            </a:pPr>
            <a:r>
              <a:rPr lang="en-US" sz="3600" b="1" dirty="0">
                <a:solidFill>
                  <a:srgbClr val="0070C0"/>
                </a:solidFill>
                <a:latin typeface="Calibri" panose="020F0502020204030204" pitchFamily="34" charset="0"/>
              </a:rPr>
              <a:t> </a:t>
            </a:r>
            <a:r>
              <a:rPr lang="en-US" sz="3600" b="1" dirty="0" smtClean="0">
                <a:solidFill>
                  <a:srgbClr val="0070C0"/>
                </a:solidFill>
                <a:latin typeface="Calibri" panose="020F0502020204030204" pitchFamily="34" charset="0"/>
              </a:rPr>
              <a:t>            </a:t>
            </a:r>
            <a:r>
              <a:rPr lang="en-US" sz="3600" b="1" dirty="0" smtClean="0">
                <a:solidFill>
                  <a:srgbClr val="0070C0"/>
                </a:solidFill>
                <a:latin typeface="Calibri" panose="020F0502020204030204" pitchFamily="34" charset="0"/>
              </a:rPr>
              <a:t> </a:t>
            </a:r>
            <a:r>
              <a:rPr lang="en-US" sz="3600" b="1" dirty="0" smtClean="0">
                <a:solidFill>
                  <a:srgbClr val="0070C0"/>
                </a:solidFill>
                <a:latin typeface="Calibri" panose="020F0502020204030204" pitchFamily="34" charset="0"/>
              </a:rPr>
              <a:t>are </a:t>
            </a:r>
            <a:r>
              <a:rPr lang="en-US" sz="3600" b="1" dirty="0" smtClean="0">
                <a:solidFill>
                  <a:srgbClr val="0070C0"/>
                </a:solidFill>
                <a:latin typeface="Calibri" panose="020F0502020204030204" pitchFamily="34" charset="0"/>
              </a:rPr>
              <a:t>required </a:t>
            </a:r>
            <a:r>
              <a:rPr lang="en-US" sz="3600" b="1" dirty="0" smtClean="0">
                <a:solidFill>
                  <a:srgbClr val="0070C0"/>
                </a:solidFill>
                <a:latin typeface="Calibri" panose="020F0502020204030204" pitchFamily="34" charset="0"/>
              </a:rPr>
              <a:t>for </a:t>
            </a:r>
            <a:r>
              <a:rPr lang="en-US" sz="3600" b="1" dirty="0">
                <a:solidFill>
                  <a:srgbClr val="0070C0"/>
                </a:solidFill>
                <a:latin typeface="Calibri" panose="020F0502020204030204" pitchFamily="34" charset="0"/>
              </a:rPr>
              <a:t>CBT to </a:t>
            </a:r>
            <a:r>
              <a:rPr lang="en-US" sz="3600" b="1" dirty="0" smtClean="0">
                <a:solidFill>
                  <a:srgbClr val="0070C0"/>
                </a:solidFill>
                <a:latin typeface="Calibri" panose="020F0502020204030204" pitchFamily="34" charset="0"/>
              </a:rPr>
              <a:t>work! </a:t>
            </a:r>
            <a:endParaRPr lang="en-US" sz="3600" b="1" dirty="0">
              <a:solidFill>
                <a:srgbClr val="0070C0"/>
              </a:solidFill>
              <a:latin typeface="Calibri" panose="020F0502020204030204" pitchFamily="34" charset="0"/>
            </a:endParaRPr>
          </a:p>
          <a:p>
            <a:pPr marL="0" lvl="0" indent="0" algn="ctr">
              <a:buClr>
                <a:srgbClr val="BE854C"/>
              </a:buClr>
              <a:buSzPct val="65000"/>
              <a:buNone/>
            </a:pPr>
            <a:endParaRPr lang="en-US" sz="5400" dirty="0"/>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6/9/2016</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16</a:t>
            </a:fld>
            <a:endParaRPr lang="en-US" dirty="0">
              <a:solidFill>
                <a:schemeClr val="bg1"/>
              </a:solidFill>
              <a:latin typeface="Arial" pitchFamily="34" charset="0"/>
              <a:cs typeface="Arial" pitchFamily="34" charset="0"/>
            </a:endParaRPr>
          </a:p>
        </p:txBody>
      </p:sp>
      <p:sp>
        <p:nvSpPr>
          <p:cNvPr id="12" name="Rectangle 11"/>
          <p:cNvSpPr/>
          <p:nvPr/>
        </p:nvSpPr>
        <p:spPr>
          <a:xfrm>
            <a:off x="0" y="-76200"/>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9144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90904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1187" name="Rectangle 3"/>
          <p:cNvSpPr>
            <a:spLocks noGrp="1" noChangeArrowheads="1"/>
          </p:cNvSpPr>
          <p:nvPr>
            <p:ph type="body" idx="1"/>
          </p:nvPr>
        </p:nvSpPr>
        <p:spPr>
          <a:xfrm>
            <a:off x="381000" y="1371600"/>
            <a:ext cx="8077200" cy="5064125"/>
          </a:xfrm>
        </p:spPr>
        <p:txBody>
          <a:bodyPr/>
          <a:lstStyle/>
          <a:p>
            <a:pPr marL="0" indent="0" eaLnBrk="1" hangingPunct="1">
              <a:lnSpc>
                <a:spcPct val="90000"/>
              </a:lnSpc>
              <a:buNone/>
              <a:defRPr/>
            </a:pPr>
            <a:endParaRPr lang="en-US" sz="800" dirty="0" smtClean="0"/>
          </a:p>
          <a:p>
            <a:pPr eaLnBrk="1" hangingPunct="1">
              <a:lnSpc>
                <a:spcPct val="90000"/>
              </a:lnSpc>
              <a:defRPr/>
            </a:pPr>
            <a:r>
              <a:rPr lang="en-US" sz="2800" b="1" dirty="0" smtClean="0">
                <a:latin typeface="Calibri" panose="020F0502020204030204" pitchFamily="34" charset="0"/>
              </a:rPr>
              <a:t>Functional analysis</a:t>
            </a:r>
            <a:r>
              <a:rPr lang="en-US" sz="2800" dirty="0" smtClean="0">
                <a:latin typeface="Calibri" panose="020F0502020204030204" pitchFamily="34" charset="0"/>
              </a:rPr>
              <a:t> – ID thoughts, feelings, behaviors </a:t>
            </a:r>
            <a:r>
              <a:rPr lang="en-US" sz="2800" dirty="0">
                <a:latin typeface="Calibri" panose="020F0502020204030204" pitchFamily="34" charset="0"/>
              </a:rPr>
              <a:t>before &amp; after </a:t>
            </a:r>
            <a:r>
              <a:rPr lang="en-US" sz="2800" dirty="0" smtClean="0">
                <a:latin typeface="Calibri" panose="020F0502020204030204" pitchFamily="34" charset="0"/>
              </a:rPr>
              <a:t>difficult circumstances</a:t>
            </a:r>
          </a:p>
          <a:p>
            <a:pPr marL="0" indent="0" eaLnBrk="1" hangingPunct="1">
              <a:lnSpc>
                <a:spcPct val="90000"/>
              </a:lnSpc>
              <a:buNone/>
              <a:defRPr/>
            </a:pPr>
            <a:endParaRPr lang="en-US" sz="2800" dirty="0" smtClean="0">
              <a:latin typeface="Calibri" panose="020F0502020204030204" pitchFamily="34" charset="0"/>
            </a:endParaRPr>
          </a:p>
          <a:p>
            <a:pPr eaLnBrk="1" hangingPunct="1">
              <a:lnSpc>
                <a:spcPct val="90000"/>
              </a:lnSpc>
              <a:defRPr/>
            </a:pPr>
            <a:r>
              <a:rPr lang="en-US" sz="2800" b="1" dirty="0" smtClean="0">
                <a:latin typeface="Calibri" panose="020F0502020204030204" pitchFamily="34" charset="0"/>
              </a:rPr>
              <a:t>Skills training</a:t>
            </a:r>
            <a:r>
              <a:rPr lang="en-US" sz="2800" dirty="0" smtClean="0">
                <a:latin typeface="Calibri" panose="020F0502020204030204" pitchFamily="34" charset="0"/>
              </a:rPr>
              <a:t> – learn, model, rehearse, observe, effective strategies for coping</a:t>
            </a:r>
            <a:endParaRPr lang="en-US" sz="2800" dirty="0" smtClean="0">
              <a:solidFill>
                <a:srgbClr val="00B050"/>
              </a:solidFill>
              <a:latin typeface="Calibri" panose="020F0502020204030204" pitchFamily="34" charset="0"/>
            </a:endParaRPr>
          </a:p>
          <a:p>
            <a:pPr marL="0" indent="0" eaLnBrk="1" hangingPunct="1">
              <a:lnSpc>
                <a:spcPct val="90000"/>
              </a:lnSpc>
              <a:buNone/>
              <a:defRPr/>
            </a:pPr>
            <a:endParaRPr lang="en-US" sz="2800" dirty="0" smtClean="0">
              <a:latin typeface="Calibri" panose="020F0502020204030204" pitchFamily="34" charset="0"/>
            </a:endParaRPr>
          </a:p>
          <a:p>
            <a:pPr eaLnBrk="1" hangingPunct="1">
              <a:lnSpc>
                <a:spcPct val="90000"/>
              </a:lnSpc>
              <a:defRPr/>
            </a:pPr>
            <a:r>
              <a:rPr lang="en-US" sz="2800" b="1" dirty="0" smtClean="0">
                <a:latin typeface="Calibri" panose="020F0502020204030204" pitchFamily="34" charset="0"/>
              </a:rPr>
              <a:t>Cognitive mo</a:t>
            </a:r>
            <a:r>
              <a:rPr lang="en-US" sz="2800" b="1" dirty="0" smtClean="0"/>
              <a:t>dification </a:t>
            </a:r>
            <a:r>
              <a:rPr lang="en-US" sz="2800" dirty="0" smtClean="0"/>
              <a:t>– </a:t>
            </a:r>
            <a:r>
              <a:rPr lang="en-US" sz="2800" dirty="0"/>
              <a:t>specific &amp; </a:t>
            </a:r>
            <a:endParaRPr lang="en-US" sz="2800" dirty="0" smtClean="0"/>
          </a:p>
          <a:p>
            <a:pPr marL="0" indent="0" eaLnBrk="1" hangingPunct="1">
              <a:lnSpc>
                <a:spcPct val="90000"/>
              </a:lnSpc>
              <a:buNone/>
              <a:defRPr/>
            </a:pPr>
            <a:r>
              <a:rPr lang="en-US" sz="2800" dirty="0"/>
              <a:t> </a:t>
            </a:r>
            <a:r>
              <a:rPr lang="en-US" sz="2800" dirty="0" smtClean="0"/>
              <a:t>   general </a:t>
            </a:r>
            <a:r>
              <a:rPr lang="en-US" sz="2800" dirty="0"/>
              <a:t>strategies</a:t>
            </a:r>
            <a:endParaRPr lang="en-US" sz="2800" dirty="0" smtClean="0"/>
          </a:p>
          <a:p>
            <a:pPr marL="0" indent="0" eaLnBrk="1" hangingPunct="1">
              <a:lnSpc>
                <a:spcPct val="90000"/>
              </a:lnSpc>
              <a:buNone/>
              <a:defRPr/>
            </a:pPr>
            <a:r>
              <a:rPr lang="en-US" sz="2800" dirty="0" smtClean="0"/>
              <a:t>    </a:t>
            </a:r>
          </a:p>
        </p:txBody>
      </p:sp>
      <p:pic>
        <p:nvPicPr>
          <p:cNvPr id="221188" name="Picture 4" descr="j0199126"/>
          <p:cNvPicPr>
            <a:picLocks noChangeAspect="1" noChangeArrowheads="1"/>
          </p:cNvPicPr>
          <p:nvPr/>
        </p:nvPicPr>
        <p:blipFill>
          <a:blip r:embed="rId2"/>
          <a:srcRect/>
          <a:stretch>
            <a:fillRect/>
          </a:stretch>
        </p:blipFill>
        <p:spPr bwMode="auto">
          <a:xfrm>
            <a:off x="6096000" y="3581400"/>
            <a:ext cx="1981199" cy="2590800"/>
          </a:xfrm>
          <a:prstGeom prst="rect">
            <a:avLst/>
          </a:prstGeom>
          <a:noFill/>
          <a:effectLst>
            <a:outerShdw dist="107763" dir="2700000" algn="ctr" rotWithShape="0">
              <a:srgbClr val="000000">
                <a:alpha val="50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6" name="Rectangle 5"/>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accent5">
                  <a:lumMod val="50000"/>
                </a:schemeClr>
              </a:solidFill>
              <a:latin typeface="Arial" panose="020B0604020202020204" pitchFamily="34" charset="0"/>
              <a:cs typeface="Arial" panose="020B0604020202020204" pitchFamily="34" charset="0"/>
            </a:endParaRPr>
          </a:p>
          <a:p>
            <a:pPr algn="ctr"/>
            <a:r>
              <a:rPr lang="en-US" sz="2800" b="1" dirty="0" smtClean="0">
                <a:solidFill>
                  <a:schemeClr val="accent5">
                    <a:lumMod val="50000"/>
                  </a:schemeClr>
                </a:solidFill>
                <a:latin typeface="Arial" panose="020B0604020202020204" pitchFamily="34" charset="0"/>
                <a:cs typeface="Arial" panose="020B0604020202020204" pitchFamily="34" charset="0"/>
              </a:rPr>
              <a:t>Key</a:t>
            </a:r>
            <a:r>
              <a:rPr lang="en-US" sz="2800" b="1" dirty="0" smtClean="0">
                <a:solidFill>
                  <a:schemeClr val="accent6">
                    <a:lumMod val="50000"/>
                  </a:schemeClr>
                </a:solidFill>
                <a:latin typeface="Arial" panose="020B0604020202020204" pitchFamily="34" charset="0"/>
                <a:cs typeface="Arial" panose="020B0604020202020204" pitchFamily="34" charset="0"/>
              </a:rPr>
              <a:t> </a:t>
            </a:r>
            <a:r>
              <a:rPr lang="en-US" sz="2800" b="1" dirty="0">
                <a:solidFill>
                  <a:schemeClr val="accent5">
                    <a:lumMod val="50000"/>
                  </a:schemeClr>
                </a:solidFill>
                <a:latin typeface="Arial" panose="020B0604020202020204" pitchFamily="34" charset="0"/>
                <a:cs typeface="Arial" panose="020B0604020202020204" pitchFamily="34" charset="0"/>
              </a:rPr>
              <a:t>Components</a:t>
            </a:r>
            <a:r>
              <a:rPr lang="en-US" sz="2800" b="1" dirty="0">
                <a:solidFill>
                  <a:schemeClr val="accent6">
                    <a:lumMod val="50000"/>
                  </a:schemeClr>
                </a:solidFill>
                <a:latin typeface="Arial" panose="020B0604020202020204" pitchFamily="34" charset="0"/>
                <a:cs typeface="Arial" panose="020B0604020202020204" pitchFamily="34" charset="0"/>
              </a:rPr>
              <a:t> </a:t>
            </a:r>
            <a:r>
              <a:rPr lang="en-US" sz="2800" b="1" dirty="0">
                <a:solidFill>
                  <a:schemeClr val="accent5">
                    <a:lumMod val="50000"/>
                  </a:schemeClr>
                </a:solidFill>
                <a:latin typeface="Arial" panose="020B0604020202020204" pitchFamily="34" charset="0"/>
                <a:cs typeface="Arial" panose="020B0604020202020204" pitchFamily="34" charset="0"/>
              </a:rPr>
              <a:t>of CBT</a:t>
            </a:r>
          </a:p>
          <a:p>
            <a:pPr algn="ctr"/>
            <a:endParaRPr lang="en-US" dirty="0">
              <a:solidFill>
                <a:prstClr val="white"/>
              </a:solidFill>
            </a:endParaRPr>
          </a:p>
        </p:txBody>
      </p:sp>
      <p:sp>
        <p:nvSpPr>
          <p:cNvPr id="7" name="Rectangle 6"/>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3057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1187">
                                            <p:txEl>
                                              <p:pRg st="1" end="1"/>
                                            </p:txEl>
                                          </p:spTgt>
                                        </p:tgtEl>
                                        <p:attrNameLst>
                                          <p:attrName>style.visibility</p:attrName>
                                        </p:attrNameLst>
                                      </p:cBhvr>
                                      <p:to>
                                        <p:strVal val="visible"/>
                                      </p:to>
                                    </p:set>
                                    <p:animEffect transition="in" filter="dissolve">
                                      <p:cBhvr>
                                        <p:cTn id="7" dur="500"/>
                                        <p:tgtEl>
                                          <p:spTgt spid="22118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1187">
                                            <p:txEl>
                                              <p:pRg st="3" end="3"/>
                                            </p:txEl>
                                          </p:spTgt>
                                        </p:tgtEl>
                                        <p:attrNameLst>
                                          <p:attrName>style.visibility</p:attrName>
                                        </p:attrNameLst>
                                      </p:cBhvr>
                                      <p:to>
                                        <p:strVal val="visible"/>
                                      </p:to>
                                    </p:set>
                                    <p:animEffect transition="in" filter="dissolve">
                                      <p:cBhvr>
                                        <p:cTn id="12" dur="500"/>
                                        <p:tgtEl>
                                          <p:spTgt spid="22118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1187">
                                            <p:txEl>
                                              <p:pRg st="5" end="5"/>
                                            </p:txEl>
                                          </p:spTgt>
                                        </p:tgtEl>
                                        <p:attrNameLst>
                                          <p:attrName>style.visibility</p:attrName>
                                        </p:attrNameLst>
                                      </p:cBhvr>
                                      <p:to>
                                        <p:strVal val="visible"/>
                                      </p:to>
                                    </p:set>
                                    <p:animEffect transition="in" filter="dissolve">
                                      <p:cBhvr>
                                        <p:cTn id="17" dur="500"/>
                                        <p:tgtEl>
                                          <p:spTgt spid="22118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1187">
                                            <p:txEl>
                                              <p:pRg st="6" end="6"/>
                                            </p:txEl>
                                          </p:spTgt>
                                        </p:tgtEl>
                                        <p:attrNameLst>
                                          <p:attrName>style.visibility</p:attrName>
                                        </p:attrNameLst>
                                      </p:cBhvr>
                                      <p:to>
                                        <p:strVal val="visible"/>
                                      </p:to>
                                    </p:set>
                                    <p:animEffect transition="in" filter="dissolve">
                                      <p:cBhvr>
                                        <p:cTn id="22" dur="500"/>
                                        <p:tgtEl>
                                          <p:spTgt spid="22118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1187">
                                            <p:txEl>
                                              <p:pRg st="7" end="7"/>
                                            </p:txEl>
                                          </p:spTgt>
                                        </p:tgtEl>
                                        <p:attrNameLst>
                                          <p:attrName>style.visibility</p:attrName>
                                        </p:attrNameLst>
                                      </p:cBhvr>
                                      <p:to>
                                        <p:strVal val="visible"/>
                                      </p:to>
                                    </p:set>
                                    <p:animEffect transition="in" filter="dissolve">
                                      <p:cBhvr>
                                        <p:cTn id="27" dur="500"/>
                                        <p:tgtEl>
                                          <p:spTgt spid="2211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600200"/>
            <a:ext cx="8763000" cy="4525963"/>
          </a:xfrm>
        </p:spPr>
        <p:txBody>
          <a:bodyPr>
            <a:normAutofit/>
          </a:bodyPr>
          <a:lstStyle/>
          <a:p>
            <a:r>
              <a:rPr lang="en-US" b="1" dirty="0" smtClean="0">
                <a:latin typeface="Calibri" panose="020F0502020204030204" pitchFamily="34" charset="0"/>
              </a:rPr>
              <a:t>Core component of CBT – sets it apart</a:t>
            </a:r>
          </a:p>
          <a:p>
            <a:r>
              <a:rPr lang="en-US" dirty="0" smtClean="0">
                <a:latin typeface="Calibri" panose="020F0502020204030204" pitchFamily="34" charset="0"/>
              </a:rPr>
              <a:t>Examines antecedents of recent problem behaviors</a:t>
            </a:r>
          </a:p>
          <a:p>
            <a:r>
              <a:rPr lang="en-US" dirty="0" smtClean="0">
                <a:latin typeface="Calibri" panose="020F0502020204030204" pitchFamily="34" charset="0"/>
              </a:rPr>
              <a:t>Relapse information </a:t>
            </a:r>
            <a:r>
              <a:rPr lang="en-US" dirty="0">
                <a:latin typeface="Calibri" panose="020F0502020204030204" pitchFamily="34" charset="0"/>
              </a:rPr>
              <a:t>helps plan alternative responses</a:t>
            </a:r>
          </a:p>
          <a:p>
            <a:r>
              <a:rPr lang="en-US" dirty="0" smtClean="0">
                <a:latin typeface="Calibri" panose="020F0502020204030204" pitchFamily="34" charset="0"/>
              </a:rPr>
              <a:t>When, where, what were you doing? </a:t>
            </a:r>
          </a:p>
          <a:p>
            <a:r>
              <a:rPr lang="en-US" dirty="0" smtClean="0">
                <a:latin typeface="Calibri" panose="020F0502020204030204" pitchFamily="34" charset="0"/>
              </a:rPr>
              <a:t>What happened just prior?</a:t>
            </a:r>
          </a:p>
          <a:p>
            <a:r>
              <a:rPr lang="en-US" dirty="0" smtClean="0">
                <a:latin typeface="Calibri" panose="020F0502020204030204" pitchFamily="34" charset="0"/>
              </a:rPr>
              <a:t>What were you feeling &amp; thinking before? After?</a:t>
            </a:r>
          </a:p>
          <a:p>
            <a:r>
              <a:rPr lang="en-US" dirty="0" smtClean="0">
                <a:latin typeface="Calibri" panose="020F0502020204030204" pitchFamily="34" charset="0"/>
              </a:rPr>
              <a:t>Positive and negative consequences?</a:t>
            </a:r>
          </a:p>
          <a:p>
            <a:r>
              <a:rPr lang="en-US" dirty="0" smtClean="0">
                <a:latin typeface="Calibri" panose="020F0502020204030204" pitchFamily="34" charset="0"/>
              </a:rPr>
              <a:t>Individualizes skills building &amp; additional session topics</a:t>
            </a:r>
          </a:p>
        </p:txBody>
      </p:sp>
      <p:sp>
        <p:nvSpPr>
          <p:cNvPr id="5" name="Slide Number Placeholder 4"/>
          <p:cNvSpPr>
            <a:spLocks noGrp="1"/>
          </p:cNvSpPr>
          <p:nvPr>
            <p:ph type="sldNum" sz="quarter" idx="10"/>
          </p:nvPr>
        </p:nvSpPr>
        <p:spPr/>
        <p:txBody>
          <a:bodyPr/>
          <a:lstStyle/>
          <a:p>
            <a:pPr>
              <a:defRPr/>
            </a:pPr>
            <a:fld id="{4248073F-D135-45A0-914D-E5D82AE25841}" type="slidenum">
              <a:rPr lang="en-US" smtClean="0"/>
              <a:pPr>
                <a:defRPr/>
              </a:pPr>
              <a:t>18</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7" name="Rectangle 6"/>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5">
                    <a:lumMod val="50000"/>
                  </a:schemeClr>
                </a:solidFill>
                <a:latin typeface="Calibri" panose="020F0502020204030204" pitchFamily="34" charset="0"/>
              </a:rPr>
              <a:t>Functional Analysis</a:t>
            </a:r>
            <a:endParaRPr lang="en-US" sz="3200" b="1" dirty="0">
              <a:solidFill>
                <a:schemeClr val="accent5">
                  <a:lumMod val="50000"/>
                </a:schemeClr>
              </a:solidFill>
            </a:endParaRPr>
          </a:p>
        </p:txBody>
      </p:sp>
      <p:sp>
        <p:nvSpPr>
          <p:cNvPr id="8" name="Rectangle 7"/>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277222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30" name="Rectangle 6"/>
          <p:cNvSpPr>
            <a:spLocks noGrp="1" noChangeArrowheads="1"/>
          </p:cNvSpPr>
          <p:nvPr>
            <p:ph type="body" sz="half" idx="1"/>
          </p:nvPr>
        </p:nvSpPr>
        <p:spPr>
          <a:xfrm>
            <a:off x="304800" y="1600200"/>
            <a:ext cx="4038600" cy="4525963"/>
          </a:xfrm>
        </p:spPr>
        <p:txBody>
          <a:bodyPr>
            <a:normAutofit fontScale="92500"/>
          </a:bodyPr>
          <a:lstStyle/>
          <a:p>
            <a:pPr>
              <a:lnSpc>
                <a:spcPct val="90000"/>
              </a:lnSpc>
              <a:buFont typeface="Wingdings" pitchFamily="2" charset="2"/>
              <a:buNone/>
              <a:defRPr/>
            </a:pPr>
            <a:r>
              <a:rPr lang="en-US" b="1" dirty="0" smtClean="0">
                <a:solidFill>
                  <a:schemeClr val="accent6">
                    <a:lumMod val="50000"/>
                  </a:schemeClr>
                </a:solidFill>
                <a:latin typeface="Calibri" panose="020F0502020204030204" pitchFamily="34" charset="0"/>
                <a:ea typeface="ＭＳ Ｐゴシック" pitchFamily="34" charset="-128"/>
              </a:rPr>
              <a:t>Cognitive Restructuring</a:t>
            </a:r>
            <a:endParaRPr lang="en-US" dirty="0" smtClean="0">
              <a:solidFill>
                <a:schemeClr val="accent6">
                  <a:lumMod val="50000"/>
                </a:schemeClr>
              </a:solidFill>
              <a:latin typeface="Calibri" panose="020F0502020204030204" pitchFamily="34" charset="0"/>
              <a:ea typeface="ＭＳ Ｐゴシック" pitchFamily="34" charset="-128"/>
            </a:endParaRPr>
          </a:p>
          <a:p>
            <a:pPr>
              <a:lnSpc>
                <a:spcPct val="85000"/>
              </a:lnSpc>
              <a:spcBef>
                <a:spcPct val="50000"/>
              </a:spcBef>
              <a:defRPr/>
            </a:pPr>
            <a:r>
              <a:rPr lang="en-US" sz="2600" dirty="0" smtClean="0">
                <a:latin typeface="Calibri" panose="020F0502020204030204" pitchFamily="34" charset="0"/>
                <a:ea typeface="ＭＳ Ｐゴシック" pitchFamily="34" charset="-128"/>
              </a:rPr>
              <a:t>Education (role &amp;</a:t>
            </a:r>
            <a:br>
              <a:rPr lang="en-US" sz="2600" dirty="0" smtClean="0">
                <a:latin typeface="Calibri" panose="020F0502020204030204" pitchFamily="34" charset="0"/>
                <a:ea typeface="ＭＳ Ｐゴシック" pitchFamily="34" charset="-128"/>
              </a:rPr>
            </a:br>
            <a:r>
              <a:rPr lang="en-US" sz="2600" dirty="0" smtClean="0">
                <a:latin typeface="Calibri" panose="020F0502020204030204" pitchFamily="34" charset="0"/>
                <a:ea typeface="ＭＳ Ｐゴシック" pitchFamily="34" charset="-128"/>
              </a:rPr>
              <a:t>nature of thoughts)</a:t>
            </a:r>
          </a:p>
          <a:p>
            <a:pPr>
              <a:lnSpc>
                <a:spcPct val="85000"/>
              </a:lnSpc>
              <a:spcBef>
                <a:spcPct val="50000"/>
              </a:spcBef>
              <a:defRPr/>
            </a:pPr>
            <a:r>
              <a:rPr lang="en-US" sz="2600" dirty="0" smtClean="0">
                <a:latin typeface="Calibri" panose="020F0502020204030204" pitchFamily="34" charset="0"/>
                <a:ea typeface="ＭＳ Ｐゴシック" pitchFamily="34" charset="-128"/>
              </a:rPr>
              <a:t>Self-monitoring</a:t>
            </a:r>
            <a:br>
              <a:rPr lang="en-US" sz="2600" dirty="0" smtClean="0">
                <a:latin typeface="Calibri" panose="020F0502020204030204" pitchFamily="34" charset="0"/>
                <a:ea typeface="ＭＳ Ｐゴシック" pitchFamily="34" charset="-128"/>
              </a:rPr>
            </a:br>
            <a:r>
              <a:rPr lang="en-US" sz="2600" dirty="0" smtClean="0">
                <a:latin typeface="Calibri" panose="020F0502020204030204" pitchFamily="34" charset="0"/>
                <a:ea typeface="ＭＳ Ｐゴシック" pitchFamily="34" charset="-128"/>
              </a:rPr>
              <a:t>thoughts or cravings</a:t>
            </a:r>
          </a:p>
          <a:p>
            <a:pPr>
              <a:lnSpc>
                <a:spcPct val="85000"/>
              </a:lnSpc>
              <a:spcBef>
                <a:spcPct val="50000"/>
              </a:spcBef>
              <a:defRPr/>
            </a:pPr>
            <a:r>
              <a:rPr lang="en-US" sz="2600" dirty="0" smtClean="0">
                <a:latin typeface="Calibri" panose="020F0502020204030204" pitchFamily="34" charset="0"/>
                <a:ea typeface="ＭＳ Ｐゴシック" pitchFamily="34" charset="-128"/>
              </a:rPr>
              <a:t>Feelings associated w/ automatic </a:t>
            </a:r>
            <a:r>
              <a:rPr lang="en-US" sz="2600" dirty="0">
                <a:latin typeface="Calibri" panose="020F0502020204030204" pitchFamily="34" charset="0"/>
                <a:ea typeface="ＭＳ Ｐゴシック" pitchFamily="34" charset="-128"/>
              </a:rPr>
              <a:t>thoughts </a:t>
            </a:r>
            <a:r>
              <a:rPr lang="en-US" sz="2600" dirty="0" smtClean="0">
                <a:latin typeface="Calibri" panose="020F0502020204030204" pitchFamily="34" charset="0"/>
                <a:ea typeface="ＭＳ Ｐゴシック" pitchFamily="34" charset="-128"/>
              </a:rPr>
              <a:t>&amp; errors</a:t>
            </a:r>
          </a:p>
          <a:p>
            <a:pPr>
              <a:lnSpc>
                <a:spcPct val="85000"/>
              </a:lnSpc>
              <a:spcBef>
                <a:spcPct val="50000"/>
              </a:spcBef>
              <a:defRPr/>
            </a:pPr>
            <a:r>
              <a:rPr lang="en-US" sz="2600" dirty="0" smtClean="0">
                <a:latin typeface="Calibri" panose="020F0502020204030204" pitchFamily="34" charset="0"/>
                <a:ea typeface="ＭＳ Ｐゴシック" pitchFamily="34" charset="-128"/>
              </a:rPr>
              <a:t>Substituting accurate thinking</a:t>
            </a:r>
          </a:p>
          <a:p>
            <a:pPr>
              <a:lnSpc>
                <a:spcPct val="85000"/>
              </a:lnSpc>
              <a:spcBef>
                <a:spcPct val="50000"/>
              </a:spcBef>
              <a:defRPr/>
            </a:pPr>
            <a:r>
              <a:rPr lang="en-US" sz="2600" dirty="0" smtClean="0">
                <a:latin typeface="Calibri" panose="020F0502020204030204" pitchFamily="34" charset="0"/>
                <a:ea typeface="ＭＳ Ｐゴシック" pitchFamily="34" charset="-128"/>
              </a:rPr>
              <a:t>Identifying, challenging &amp; changing core beliefs </a:t>
            </a:r>
          </a:p>
        </p:txBody>
      </p:sp>
      <p:sp>
        <p:nvSpPr>
          <p:cNvPr id="487431" name="Rectangle 7"/>
          <p:cNvSpPr>
            <a:spLocks noGrp="1" noChangeArrowheads="1"/>
          </p:cNvSpPr>
          <p:nvPr>
            <p:ph type="body" sz="half" idx="2"/>
          </p:nvPr>
        </p:nvSpPr>
        <p:spPr>
          <a:xfrm>
            <a:off x="4817533" y="1600200"/>
            <a:ext cx="4097867" cy="4648200"/>
          </a:xfrm>
        </p:spPr>
        <p:txBody>
          <a:bodyPr>
            <a:normAutofit lnSpcReduction="10000"/>
          </a:bodyPr>
          <a:lstStyle/>
          <a:p>
            <a:pPr>
              <a:lnSpc>
                <a:spcPct val="90000"/>
              </a:lnSpc>
              <a:buFont typeface="Wingdings" pitchFamily="2" charset="2"/>
              <a:buNone/>
              <a:defRPr/>
            </a:pPr>
            <a:r>
              <a:rPr lang="en-US" altLang="en-US" sz="2600" b="1" dirty="0" smtClean="0">
                <a:solidFill>
                  <a:schemeClr val="accent6">
                    <a:lumMod val="50000"/>
                  </a:schemeClr>
                </a:solidFill>
                <a:latin typeface="Calibri" panose="020F0502020204030204" pitchFamily="34" charset="0"/>
              </a:rPr>
              <a:t>Skill acquisition</a:t>
            </a:r>
            <a:endParaRPr lang="en-US" altLang="en-US" sz="800" dirty="0" smtClean="0">
              <a:solidFill>
                <a:schemeClr val="accent6">
                  <a:lumMod val="50000"/>
                </a:schemeClr>
              </a:solidFill>
              <a:latin typeface="Calibri" panose="020F0502020204030204" pitchFamily="34" charset="0"/>
            </a:endParaRPr>
          </a:p>
          <a:p>
            <a:pPr>
              <a:lnSpc>
                <a:spcPct val="90000"/>
              </a:lnSpc>
              <a:spcBef>
                <a:spcPts val="1200"/>
              </a:spcBef>
              <a:defRPr/>
            </a:pPr>
            <a:r>
              <a:rPr lang="en-US" altLang="en-US" sz="2400" dirty="0" smtClean="0">
                <a:latin typeface="Calibri" panose="020F0502020204030204" pitchFamily="34" charset="0"/>
              </a:rPr>
              <a:t>Assertiveness</a:t>
            </a:r>
          </a:p>
          <a:p>
            <a:pPr>
              <a:lnSpc>
                <a:spcPct val="90000"/>
              </a:lnSpc>
              <a:spcBef>
                <a:spcPts val="1200"/>
              </a:spcBef>
              <a:defRPr/>
            </a:pPr>
            <a:r>
              <a:rPr lang="en-US" altLang="en-US" sz="2400" dirty="0" smtClean="0">
                <a:latin typeface="Calibri" panose="020F0502020204030204" pitchFamily="34" charset="0"/>
              </a:rPr>
              <a:t>Interpersonal/relational</a:t>
            </a:r>
          </a:p>
          <a:p>
            <a:pPr>
              <a:lnSpc>
                <a:spcPct val="90000"/>
              </a:lnSpc>
              <a:spcBef>
                <a:spcPts val="1200"/>
              </a:spcBef>
              <a:defRPr/>
            </a:pPr>
            <a:r>
              <a:rPr lang="en-US" altLang="en-US" sz="2400" dirty="0" smtClean="0">
                <a:latin typeface="Calibri" panose="020F0502020204030204" pitchFamily="34" charset="0"/>
              </a:rPr>
              <a:t>Communication skills</a:t>
            </a:r>
          </a:p>
          <a:p>
            <a:pPr>
              <a:lnSpc>
                <a:spcPct val="90000"/>
              </a:lnSpc>
              <a:spcBef>
                <a:spcPts val="1200"/>
              </a:spcBef>
              <a:defRPr/>
            </a:pPr>
            <a:r>
              <a:rPr lang="en-US" altLang="en-US" sz="2400" dirty="0" smtClean="0">
                <a:latin typeface="Calibri" panose="020F0502020204030204" pitchFamily="34" charset="0"/>
              </a:rPr>
              <a:t>Parenting</a:t>
            </a:r>
          </a:p>
          <a:p>
            <a:pPr>
              <a:lnSpc>
                <a:spcPct val="90000"/>
              </a:lnSpc>
              <a:spcBef>
                <a:spcPts val="1200"/>
              </a:spcBef>
              <a:defRPr/>
            </a:pPr>
            <a:r>
              <a:rPr lang="en-US" altLang="en-US" sz="2400" dirty="0" smtClean="0">
                <a:latin typeface="Calibri" panose="020F0502020204030204" pitchFamily="34" charset="0"/>
              </a:rPr>
              <a:t>Problem solving</a:t>
            </a:r>
          </a:p>
          <a:p>
            <a:pPr>
              <a:lnSpc>
                <a:spcPct val="90000"/>
              </a:lnSpc>
              <a:spcBef>
                <a:spcPts val="1200"/>
              </a:spcBef>
              <a:defRPr/>
            </a:pPr>
            <a:r>
              <a:rPr lang="en-US" altLang="en-US" sz="2400" dirty="0" smtClean="0">
                <a:latin typeface="Calibri" panose="020F0502020204030204" pitchFamily="34" charset="0"/>
              </a:rPr>
              <a:t>Refusal Skills</a:t>
            </a:r>
          </a:p>
          <a:p>
            <a:pPr>
              <a:lnSpc>
                <a:spcPct val="90000"/>
              </a:lnSpc>
              <a:spcBef>
                <a:spcPts val="1200"/>
              </a:spcBef>
              <a:defRPr/>
            </a:pPr>
            <a:r>
              <a:rPr lang="en-US" altLang="en-US" sz="2400" dirty="0">
                <a:latin typeface="Calibri" panose="020F0502020204030204" pitchFamily="34" charset="0"/>
              </a:rPr>
              <a:t>Conflict resolution</a:t>
            </a:r>
          </a:p>
          <a:p>
            <a:pPr>
              <a:lnSpc>
                <a:spcPct val="90000"/>
              </a:lnSpc>
              <a:spcBef>
                <a:spcPts val="1200"/>
              </a:spcBef>
              <a:defRPr/>
            </a:pPr>
            <a:r>
              <a:rPr lang="en-US" altLang="en-US" sz="2400" dirty="0" smtClean="0">
                <a:latin typeface="Calibri" panose="020F0502020204030204" pitchFamily="34" charset="0"/>
              </a:rPr>
              <a:t>Real life practice</a:t>
            </a:r>
          </a:p>
          <a:p>
            <a:pPr>
              <a:lnSpc>
                <a:spcPct val="90000"/>
              </a:lnSpc>
              <a:spcBef>
                <a:spcPts val="1200"/>
              </a:spcBef>
              <a:defRPr/>
            </a:pPr>
            <a:r>
              <a:rPr lang="en-US" altLang="en-US" sz="2400" dirty="0" smtClean="0">
                <a:latin typeface="Calibri" panose="020F0502020204030204" pitchFamily="34" charset="0"/>
              </a:rPr>
              <a:t>Increased self-efficacy</a:t>
            </a:r>
          </a:p>
          <a:p>
            <a:pPr>
              <a:lnSpc>
                <a:spcPct val="90000"/>
              </a:lnSpc>
              <a:spcBef>
                <a:spcPts val="1200"/>
              </a:spcBef>
              <a:defRPr/>
            </a:pPr>
            <a:endParaRPr lang="en-US" altLang="en-US" sz="2600" dirty="0" smtClean="0">
              <a:latin typeface="Calibri" panose="020F0502020204030204" pitchFamily="34" charset="0"/>
            </a:endParaRPr>
          </a:p>
          <a:p>
            <a:pPr algn="r">
              <a:lnSpc>
                <a:spcPct val="90000"/>
              </a:lnSpc>
              <a:spcBef>
                <a:spcPct val="50000"/>
              </a:spcBef>
              <a:buFont typeface="Wingdings" pitchFamily="2" charset="2"/>
              <a:buNone/>
              <a:defRPr/>
            </a:pPr>
            <a:endParaRPr lang="en-US" altLang="en-US" sz="1600" dirty="0" smtClean="0">
              <a:solidFill>
                <a:srgbClr val="FFFF99"/>
              </a:solidFill>
              <a:latin typeface="Calibri" panose="020F0502020204030204" pitchFamily="34" charset="0"/>
            </a:endParaRPr>
          </a:p>
          <a:p>
            <a:pPr algn="r">
              <a:lnSpc>
                <a:spcPct val="90000"/>
              </a:lnSpc>
              <a:spcBef>
                <a:spcPct val="50000"/>
              </a:spcBef>
              <a:buFont typeface="Wingdings" pitchFamily="2" charset="2"/>
              <a:buNone/>
              <a:defRPr/>
            </a:pPr>
            <a:endParaRPr lang="en-US" altLang="en-US" sz="1600" dirty="0" smtClean="0">
              <a:solidFill>
                <a:srgbClr val="FFFF99"/>
              </a:solidFill>
              <a:ea typeface="+mn-ea"/>
              <a:cs typeface="+mn-cs"/>
            </a:endParaRPr>
          </a:p>
          <a:p>
            <a:pPr algn="r">
              <a:lnSpc>
                <a:spcPct val="90000"/>
              </a:lnSpc>
              <a:spcBef>
                <a:spcPct val="50000"/>
              </a:spcBef>
              <a:buFont typeface="Wingdings" pitchFamily="2" charset="2"/>
              <a:buNone/>
              <a:defRPr/>
            </a:pPr>
            <a:endParaRPr lang="en-US" altLang="en-US" sz="1600" dirty="0" smtClean="0">
              <a:solidFill>
                <a:srgbClr val="FFFF99"/>
              </a:solidFill>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6" name="Rectangle 5"/>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5">
                    <a:lumMod val="50000"/>
                  </a:schemeClr>
                </a:solidFill>
                <a:latin typeface="Arial" panose="020B0604020202020204" pitchFamily="34" charset="0"/>
                <a:ea typeface="ＭＳ Ｐゴシック" pitchFamily="34" charset="-128"/>
                <a:cs typeface="Arial" panose="020B0604020202020204" pitchFamily="34" charset="0"/>
              </a:rPr>
              <a:t>Cognitive </a:t>
            </a:r>
            <a:r>
              <a:rPr lang="en-US" sz="2800" b="1" dirty="0" smtClean="0">
                <a:solidFill>
                  <a:schemeClr val="accent5">
                    <a:lumMod val="50000"/>
                  </a:schemeClr>
                </a:solidFill>
                <a:latin typeface="Arial" panose="020B0604020202020204" pitchFamily="34" charset="0"/>
                <a:ea typeface="ＭＳ Ｐゴシック" pitchFamily="34" charset="-128"/>
                <a:cs typeface="Arial" panose="020B0604020202020204" pitchFamily="34" charset="0"/>
              </a:rPr>
              <a:t>Reshaping  &amp; </a:t>
            </a:r>
            <a:r>
              <a:rPr lang="en-US" sz="2800" b="1" dirty="0">
                <a:solidFill>
                  <a:schemeClr val="accent5">
                    <a:lumMod val="50000"/>
                  </a:schemeClr>
                </a:solidFill>
                <a:latin typeface="Arial" panose="020B0604020202020204" pitchFamily="34" charset="0"/>
                <a:ea typeface="ＭＳ Ｐゴシック" pitchFamily="34" charset="-128"/>
                <a:cs typeface="Arial" panose="020B0604020202020204" pitchFamily="34" charset="0"/>
              </a:rPr>
              <a:t>Skill Acquisition</a:t>
            </a:r>
            <a:endParaRPr lang="en-US" sz="2800" b="1" dirty="0">
              <a:solidFill>
                <a:schemeClr val="accent5">
                  <a:lumMod val="50000"/>
                </a:schemeClr>
              </a:solidFill>
              <a:latin typeface="Arial" panose="020B0604020202020204" pitchFamily="34" charset="0"/>
              <a:cs typeface="Arial" panose="020B0604020202020204" pitchFamily="34" charset="0"/>
            </a:endParaRPr>
          </a:p>
        </p:txBody>
      </p:sp>
      <p:sp>
        <p:nvSpPr>
          <p:cNvPr id="7" name="Rectangle 6"/>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99282039"/>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accent5">
                    <a:lumMod val="50000"/>
                  </a:schemeClr>
                </a:solidFill>
                <a:latin typeface="Arial" panose="020B0604020202020204" pitchFamily="34" charset="0"/>
                <a:cs typeface="Arial" panose="020B0604020202020204" pitchFamily="34" charset="0"/>
              </a:rPr>
              <a:t>Cognitive Behavioral Therapy (CBT)</a:t>
            </a:r>
            <a:endParaRPr lang="en-US" sz="3200" b="1" dirty="0">
              <a:solidFill>
                <a:schemeClr val="accent5">
                  <a:lumMod val="50000"/>
                </a:schemeClr>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11" name="Title 1"/>
          <p:cNvSpPr>
            <a:spLocks noGrp="1"/>
          </p:cNvSpPr>
          <p:nvPr>
            <p:ph type="title"/>
          </p:nvPr>
        </p:nvSpPr>
        <p:spPr>
          <a:xfrm>
            <a:off x="457200" y="274638"/>
            <a:ext cx="8229600" cy="715962"/>
          </a:xfrm>
        </p:spPr>
        <p:txBody>
          <a:bodyPr>
            <a:normAutofit fontScale="90000"/>
          </a:bodyPr>
          <a:lstStyle/>
          <a:p>
            <a:r>
              <a:rPr lang="en-US" dirty="0" smtClean="0"/>
              <a:t/>
            </a:r>
            <a:br>
              <a:rPr lang="en-US" dirty="0" smtClean="0"/>
            </a:br>
            <a:endParaRPr lang="en-US" sz="2800" dirty="0">
              <a:solidFill>
                <a:schemeClr val="accent6">
                  <a:lumMod val="50000"/>
                </a:schemeClr>
              </a:solidFill>
            </a:endParaRPr>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6/9/2016</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2</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Content Placeholder 2"/>
          <p:cNvSpPr txBox="1">
            <a:spLocks/>
          </p:cNvSpPr>
          <p:nvPr/>
        </p:nvSpPr>
        <p:spPr>
          <a:xfrm>
            <a:off x="457200" y="1600200"/>
            <a:ext cx="8610600" cy="4191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tabLst>
                <a:tab pos="2170113" algn="l"/>
              </a:tabLst>
            </a:pPr>
            <a:r>
              <a:rPr lang="en-US" dirty="0" smtClean="0">
                <a:solidFill>
                  <a:prstClr val="black"/>
                </a:solidFill>
              </a:rPr>
              <a:t>CBT is a general psycho-therapeutic approach     </a:t>
            </a:r>
          </a:p>
          <a:p>
            <a:pPr marL="0" indent="0">
              <a:buFont typeface="Arial" pitchFamily="34" charset="0"/>
              <a:buNone/>
              <a:tabLst>
                <a:tab pos="2170113" algn="l"/>
              </a:tabLst>
            </a:pPr>
            <a:endParaRPr lang="en-US" sz="800" dirty="0" smtClean="0">
              <a:solidFill>
                <a:prstClr val="black"/>
              </a:solidFill>
            </a:endParaRPr>
          </a:p>
          <a:p>
            <a:pPr marL="0" indent="0">
              <a:buFont typeface="Arial" pitchFamily="34" charset="0"/>
              <a:buNone/>
              <a:tabLst>
                <a:tab pos="2170113" algn="l"/>
              </a:tabLst>
            </a:pPr>
            <a:r>
              <a:rPr lang="en-US" sz="2800" dirty="0" smtClean="0">
                <a:solidFill>
                  <a:prstClr val="black"/>
                </a:solidFill>
              </a:rPr>
              <a:t>-Social Learning Theory origins</a:t>
            </a:r>
          </a:p>
          <a:p>
            <a:pPr marL="0" indent="0">
              <a:buFont typeface="Arial" pitchFamily="34" charset="0"/>
              <a:buNone/>
              <a:tabLst>
                <a:tab pos="2170113" algn="l"/>
              </a:tabLst>
            </a:pPr>
            <a:r>
              <a:rPr lang="en-US" sz="2800" dirty="0" smtClean="0">
                <a:solidFill>
                  <a:prstClr val="black"/>
                </a:solidFill>
              </a:rPr>
              <a:t>-Present focused problem solving approach</a:t>
            </a:r>
          </a:p>
          <a:p>
            <a:pPr marL="0" indent="0">
              <a:spcBef>
                <a:spcPts val="600"/>
              </a:spcBef>
              <a:buFont typeface="Arial" pitchFamily="34" charset="0"/>
              <a:buNone/>
              <a:tabLst>
                <a:tab pos="2170113" algn="l"/>
              </a:tabLst>
            </a:pPr>
            <a:r>
              <a:rPr lang="en-US" sz="2800" dirty="0" smtClean="0">
                <a:solidFill>
                  <a:prstClr val="black"/>
                </a:solidFill>
              </a:rPr>
              <a:t>-Emphasizes interaction of thoughts, feelings &amp; behavior</a:t>
            </a:r>
          </a:p>
          <a:p>
            <a:pPr marL="0" indent="0">
              <a:spcBef>
                <a:spcPts val="600"/>
              </a:spcBef>
              <a:buFont typeface="Arial" pitchFamily="34" charset="0"/>
              <a:buNone/>
              <a:tabLst>
                <a:tab pos="2170113" algn="l"/>
              </a:tabLst>
            </a:pPr>
            <a:r>
              <a:rPr lang="en-US" sz="2800" dirty="0" smtClean="0">
                <a:solidFill>
                  <a:prstClr val="black"/>
                </a:solidFill>
              </a:rPr>
              <a:t>    </a:t>
            </a:r>
          </a:p>
          <a:p>
            <a:pPr marL="0" indent="0">
              <a:spcBef>
                <a:spcPts val="1200"/>
              </a:spcBef>
              <a:buFont typeface="Arial" pitchFamily="34" charset="0"/>
              <a:buNone/>
              <a:tabLst>
                <a:tab pos="2170113" algn="l"/>
              </a:tabLst>
            </a:pPr>
            <a:r>
              <a:rPr lang="en-US" dirty="0" smtClean="0">
                <a:solidFill>
                  <a:prstClr val="black"/>
                </a:solidFill>
              </a:rPr>
              <a:t>Basis of many effective, time-limited interventions for behavioral health disorders &amp; other problems</a:t>
            </a:r>
            <a:endParaRPr lang="en-US" dirty="0">
              <a:solidFill>
                <a:prstClr val="black"/>
              </a:solidFill>
            </a:endParaRPr>
          </a:p>
        </p:txBody>
      </p:sp>
      <p:sp>
        <p:nvSpPr>
          <p:cNvPr id="16" name="Slide Number Placeholder 3"/>
          <p:cNvSpPr txBox="1">
            <a:spLocks/>
          </p:cNvSpPr>
          <p:nvPr/>
        </p:nvSpPr>
        <p:spPr>
          <a:xfrm>
            <a:off x="457200" y="6324600"/>
            <a:ext cx="914400" cy="22860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9253D46-FED4-49F3-971C-F60A23308C47}" type="slidenum">
              <a:rPr lang="en-US" smtClean="0">
                <a:solidFill>
                  <a:prstClr val="black">
                    <a:tint val="75000"/>
                  </a:prstClr>
                </a:solidFill>
              </a:rPr>
              <a:pPr>
                <a:defRPr/>
              </a:pPr>
              <a:t>2</a:t>
            </a:fld>
            <a:endParaRPr lang="en-US" dirty="0">
              <a:solidFill>
                <a:prstClr val="black">
                  <a:tint val="75000"/>
                </a:prstClr>
              </a:solidFill>
            </a:endParaRPr>
          </a:p>
        </p:txBody>
      </p:sp>
    </p:spTree>
    <p:extLst>
      <p:ext uri="{BB962C8B-B14F-4D97-AF65-F5344CB8AC3E}">
        <p14:creationId xmlns:p14="http://schemas.microsoft.com/office/powerpoint/2010/main" val="2309320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32F3CCC-13F6-4A3E-BACB-232331A424D7}" type="slidenum">
              <a:rPr lang="en-US" altLang="en-US"/>
              <a:pPr/>
              <a:t>20</a:t>
            </a:fld>
            <a:endParaRPr lang="en-US" altLang="en-US"/>
          </a:p>
        </p:txBody>
      </p:sp>
      <p:sp>
        <p:nvSpPr>
          <p:cNvPr id="149507" name="Rectangle 3"/>
          <p:cNvSpPr>
            <a:spLocks noGrp="1" noChangeArrowheads="1"/>
          </p:cNvSpPr>
          <p:nvPr>
            <p:ph type="body" idx="1"/>
          </p:nvPr>
        </p:nvSpPr>
        <p:spPr>
          <a:xfrm>
            <a:off x="457200" y="1752600"/>
            <a:ext cx="8229600" cy="4114800"/>
          </a:xfrm>
        </p:spPr>
        <p:txBody>
          <a:bodyPr>
            <a:normAutofit/>
          </a:bodyPr>
          <a:lstStyle/>
          <a:p>
            <a:pPr marL="0" indent="0">
              <a:buNone/>
            </a:pPr>
            <a:r>
              <a:rPr lang="en-US" altLang="en-US" sz="2800" dirty="0">
                <a:latin typeface="Calibri" panose="020F0502020204030204" pitchFamily="34" charset="0"/>
                <a:cs typeface="Times New Roman" pitchFamily="18" charset="0"/>
              </a:rPr>
              <a:t>Reviewed 79 studies:  </a:t>
            </a:r>
            <a:endParaRPr lang="en-US" altLang="en-US" sz="2800" dirty="0" smtClean="0">
              <a:latin typeface="Calibri" panose="020F0502020204030204" pitchFamily="34" charset="0"/>
              <a:cs typeface="Times New Roman" pitchFamily="18" charset="0"/>
            </a:endParaRPr>
          </a:p>
          <a:p>
            <a:pPr marL="0" indent="0">
              <a:buNone/>
            </a:pPr>
            <a:r>
              <a:rPr lang="en-US" altLang="en-US" sz="2800" dirty="0" smtClean="0">
                <a:latin typeface="Calibri" panose="020F0502020204030204" pitchFamily="34" charset="0"/>
                <a:cs typeface="Times New Roman" pitchFamily="18" charset="0"/>
              </a:rPr>
              <a:t> </a:t>
            </a:r>
            <a:endParaRPr lang="en-US" altLang="en-US" sz="2800" dirty="0">
              <a:latin typeface="Calibri" panose="020F0502020204030204" pitchFamily="34" charset="0"/>
              <a:cs typeface="Times New Roman" pitchFamily="18" charset="0"/>
            </a:endParaRPr>
          </a:p>
          <a:p>
            <a:pPr marL="0" indent="0">
              <a:buNone/>
            </a:pPr>
            <a:r>
              <a:rPr lang="en-US" altLang="en-US" sz="2800" dirty="0">
                <a:latin typeface="Calibri" panose="020F0502020204030204" pitchFamily="34" charset="0"/>
                <a:cs typeface="Times New Roman" pitchFamily="18" charset="0"/>
              </a:rPr>
              <a:t>             </a:t>
            </a:r>
            <a:r>
              <a:rPr lang="en-US" altLang="en-US" sz="2800" dirty="0" smtClean="0">
                <a:latin typeface="Calibri" panose="020F0502020204030204" pitchFamily="34" charset="0"/>
                <a:cs typeface="Times New Roman" pitchFamily="18" charset="0"/>
              </a:rPr>
              <a:t>-26 </a:t>
            </a:r>
            <a:r>
              <a:rPr lang="en-US" altLang="en-US" sz="2800" dirty="0">
                <a:latin typeface="Calibri" panose="020F0502020204030204" pitchFamily="34" charset="0"/>
                <a:cs typeface="Times New Roman" pitchFamily="18" charset="0"/>
              </a:rPr>
              <a:t>random samples</a:t>
            </a:r>
          </a:p>
          <a:p>
            <a:pPr marL="0" indent="0">
              <a:buNone/>
            </a:pPr>
            <a:r>
              <a:rPr lang="en-US" altLang="en-US" sz="2800" dirty="0">
                <a:latin typeface="Calibri" panose="020F0502020204030204" pitchFamily="34" charset="0"/>
                <a:cs typeface="Times New Roman" pitchFamily="18" charset="0"/>
              </a:rPr>
              <a:t>	 </a:t>
            </a:r>
            <a:r>
              <a:rPr lang="en-US" altLang="en-US" sz="2800" dirty="0" smtClean="0">
                <a:latin typeface="Calibri" panose="020F0502020204030204" pitchFamily="34" charset="0"/>
                <a:cs typeface="Times New Roman" pitchFamily="18" charset="0"/>
              </a:rPr>
              <a:t> -27 </a:t>
            </a:r>
            <a:r>
              <a:rPr lang="en-US" altLang="en-US" sz="2800" dirty="0">
                <a:latin typeface="Calibri" panose="020F0502020204030204" pitchFamily="34" charset="0"/>
                <a:cs typeface="Times New Roman" pitchFamily="18" charset="0"/>
              </a:rPr>
              <a:t>matched </a:t>
            </a:r>
            <a:r>
              <a:rPr lang="en-US" altLang="en-US" sz="2800" dirty="0" smtClean="0">
                <a:latin typeface="Calibri" panose="020F0502020204030204" pitchFamily="34" charset="0"/>
                <a:cs typeface="Times New Roman" pitchFamily="18" charset="0"/>
              </a:rPr>
              <a:t>samples</a:t>
            </a:r>
            <a:endParaRPr lang="en-US" altLang="en-US" sz="2800" dirty="0">
              <a:latin typeface="Calibri" panose="020F0502020204030204" pitchFamily="34" charset="0"/>
              <a:cs typeface="Times New Roman" pitchFamily="18" charset="0"/>
            </a:endParaRPr>
          </a:p>
          <a:p>
            <a:pPr marL="0" indent="0">
              <a:buNone/>
            </a:pPr>
            <a:r>
              <a:rPr lang="en-US" altLang="en-US" sz="2800" dirty="0">
                <a:latin typeface="Calibri" panose="020F0502020204030204" pitchFamily="34" charset="0"/>
                <a:cs typeface="Times New Roman" pitchFamily="18" charset="0"/>
              </a:rPr>
              <a:t>	 </a:t>
            </a:r>
            <a:r>
              <a:rPr lang="en-US" altLang="en-US" sz="2800" dirty="0" smtClean="0">
                <a:latin typeface="Calibri" panose="020F0502020204030204" pitchFamily="34" charset="0"/>
                <a:cs typeface="Times New Roman" pitchFamily="18" charset="0"/>
              </a:rPr>
              <a:t> -26 </a:t>
            </a:r>
            <a:r>
              <a:rPr lang="en-US" altLang="en-US" sz="2800" dirty="0">
                <a:latin typeface="Calibri" panose="020F0502020204030204" pitchFamily="34" charset="0"/>
                <a:cs typeface="Times New Roman" pitchFamily="18" charset="0"/>
              </a:rPr>
              <a:t>convenience samples</a:t>
            </a:r>
            <a:r>
              <a:rPr lang="en-US" altLang="en-US" sz="2800" dirty="0">
                <a:latin typeface="Calibri" panose="020F0502020204030204" pitchFamily="34" charset="0"/>
              </a:rPr>
              <a:t> </a:t>
            </a:r>
          </a:p>
          <a:p>
            <a:pPr marL="0" indent="0">
              <a:buNone/>
            </a:pPr>
            <a:endParaRPr lang="en-US" altLang="en-US" sz="2800" dirty="0" smtClean="0">
              <a:latin typeface="Calibri" panose="020F0502020204030204" pitchFamily="34" charset="0"/>
              <a:cs typeface="Times New Roman" pitchFamily="18" charset="0"/>
            </a:endParaRPr>
          </a:p>
          <a:p>
            <a:pPr marL="0" indent="0">
              <a:buNone/>
            </a:pPr>
            <a:r>
              <a:rPr lang="en-US" altLang="en-US" sz="2800" dirty="0" smtClean="0">
                <a:latin typeface="Calibri" panose="020F0502020204030204" pitchFamily="34" charset="0"/>
                <a:cs typeface="Times New Roman" pitchFamily="18" charset="0"/>
              </a:rPr>
              <a:t>Found </a:t>
            </a:r>
            <a:r>
              <a:rPr lang="en-US" altLang="en-US" sz="2800" dirty="0">
                <a:latin typeface="Calibri" panose="020F0502020204030204" pitchFamily="34" charset="0"/>
                <a:cs typeface="Times New Roman" pitchFamily="18" charset="0"/>
              </a:rPr>
              <a:t>that on average CBT reduced recidivism by 35%</a:t>
            </a:r>
            <a:r>
              <a:rPr lang="en-US" altLang="en-US" sz="2800" dirty="0">
                <a:latin typeface="Calibri" panose="020F0502020204030204" pitchFamily="34" charset="0"/>
              </a:rPr>
              <a:t>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400800"/>
            <a:ext cx="9144000" cy="589847"/>
          </a:xfrm>
          <a:prstGeom prst="rect">
            <a:avLst/>
          </a:prstGeom>
        </p:spPr>
      </p:pic>
      <p:sp>
        <p:nvSpPr>
          <p:cNvPr id="6" name="Rectangle 5"/>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800" dirty="0" smtClean="0">
                <a:solidFill>
                  <a:schemeClr val="accent6">
                    <a:lumMod val="50000"/>
                  </a:schemeClr>
                </a:solidFill>
                <a:latin typeface="Arial" panose="020B0604020202020204" pitchFamily="34" charset="0"/>
                <a:cs typeface="Arial" panose="020B0604020202020204" pitchFamily="34" charset="0"/>
              </a:rPr>
              <a:t>               </a:t>
            </a:r>
            <a:r>
              <a:rPr lang="en-US" altLang="en-US" sz="2800" dirty="0" smtClean="0">
                <a:solidFill>
                  <a:schemeClr val="accent5">
                    <a:lumMod val="50000"/>
                  </a:schemeClr>
                </a:solidFill>
                <a:latin typeface="Arial" panose="020B0604020202020204" pitchFamily="34" charset="0"/>
                <a:cs typeface="Arial" panose="020B0604020202020204" pitchFamily="34" charset="0"/>
              </a:rPr>
              <a:t>Meta-Analysis </a:t>
            </a:r>
            <a:r>
              <a:rPr lang="en-US" altLang="en-US" sz="2800" dirty="0">
                <a:solidFill>
                  <a:schemeClr val="accent5">
                    <a:lumMod val="50000"/>
                  </a:schemeClr>
                </a:solidFill>
                <a:latin typeface="Arial" panose="020B0604020202020204" pitchFamily="34" charset="0"/>
                <a:cs typeface="Arial" panose="020B0604020202020204" pitchFamily="34" charset="0"/>
              </a:rPr>
              <a:t>of Cognitive Behavioral   </a:t>
            </a:r>
            <a:br>
              <a:rPr lang="en-US" altLang="en-US" sz="2800" dirty="0">
                <a:solidFill>
                  <a:schemeClr val="accent5">
                    <a:lumMod val="50000"/>
                  </a:schemeClr>
                </a:solidFill>
                <a:latin typeface="Arial" panose="020B0604020202020204" pitchFamily="34" charset="0"/>
                <a:cs typeface="Arial" panose="020B0604020202020204" pitchFamily="34" charset="0"/>
              </a:rPr>
            </a:br>
            <a:r>
              <a:rPr lang="en-US" altLang="en-US" sz="2800" dirty="0">
                <a:solidFill>
                  <a:schemeClr val="accent5">
                    <a:lumMod val="50000"/>
                  </a:schemeClr>
                </a:solidFill>
                <a:latin typeface="Arial" panose="020B0604020202020204" pitchFamily="34" charset="0"/>
                <a:cs typeface="Arial" panose="020B0604020202020204" pitchFamily="34" charset="0"/>
              </a:rPr>
              <a:t>         </a:t>
            </a:r>
            <a:r>
              <a:rPr lang="en-US" altLang="en-US" sz="2800" dirty="0" smtClean="0">
                <a:solidFill>
                  <a:schemeClr val="accent5">
                    <a:lumMod val="50000"/>
                  </a:schemeClr>
                </a:solidFill>
                <a:latin typeface="Arial" panose="020B0604020202020204" pitchFamily="34" charset="0"/>
                <a:cs typeface="Arial" panose="020B0604020202020204" pitchFamily="34" charset="0"/>
              </a:rPr>
              <a:t>        Treatment </a:t>
            </a:r>
            <a:r>
              <a:rPr lang="en-US" altLang="en-US" sz="2800" dirty="0">
                <a:solidFill>
                  <a:schemeClr val="accent5">
                    <a:lumMod val="50000"/>
                  </a:schemeClr>
                </a:solidFill>
                <a:latin typeface="Arial" panose="020B0604020202020204" pitchFamily="34" charset="0"/>
                <a:cs typeface="Arial" panose="020B0604020202020204" pitchFamily="34" charset="0"/>
              </a:rPr>
              <a:t>for Offenders </a:t>
            </a:r>
            <a:r>
              <a:rPr lang="en-US" altLang="en-US" dirty="0">
                <a:solidFill>
                  <a:schemeClr val="bg1">
                    <a:lumMod val="50000"/>
                  </a:schemeClr>
                </a:solidFill>
                <a:latin typeface="Arial" panose="020B0604020202020204" pitchFamily="34" charset="0"/>
                <a:cs typeface="Arial" panose="020B0604020202020204" pitchFamily="34" charset="0"/>
              </a:rPr>
              <a:t>(</a:t>
            </a:r>
            <a:r>
              <a:rPr lang="en-US" altLang="en-US" dirty="0" err="1">
                <a:solidFill>
                  <a:schemeClr val="bg1">
                    <a:lumMod val="50000"/>
                  </a:schemeClr>
                </a:solidFill>
                <a:latin typeface="Arial" panose="020B0604020202020204" pitchFamily="34" charset="0"/>
                <a:cs typeface="Arial" panose="020B0604020202020204" pitchFamily="34" charset="0"/>
              </a:rPr>
              <a:t>Landenberger</a:t>
            </a:r>
            <a:r>
              <a:rPr lang="en-US" altLang="en-US" dirty="0">
                <a:solidFill>
                  <a:schemeClr val="bg1">
                    <a:lumMod val="50000"/>
                  </a:schemeClr>
                </a:solidFill>
                <a:latin typeface="Arial" panose="020B0604020202020204" pitchFamily="34" charset="0"/>
                <a:cs typeface="Arial" panose="020B0604020202020204" pitchFamily="34" charset="0"/>
              </a:rPr>
              <a:t> &amp; Lipsey, 2004) </a:t>
            </a:r>
            <a:endParaRPr lang="en-US" dirty="0">
              <a:solidFill>
                <a:prstClr val="white"/>
              </a:solidFill>
              <a:latin typeface="Arial" panose="020B0604020202020204" pitchFamily="34" charset="0"/>
              <a:cs typeface="Arial" panose="020B0604020202020204" pitchFamily="34" charset="0"/>
            </a:endParaRPr>
          </a:p>
        </p:txBody>
      </p:sp>
      <p:sp>
        <p:nvSpPr>
          <p:cNvPr id="8" name="Rectangle 7"/>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11430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2209800"/>
            <a:ext cx="2133600" cy="1948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4934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468EB7CC-C6D8-4CB9-AB71-033C12F34995}" type="slidenum">
              <a:rPr lang="en-US" altLang="en-US"/>
              <a:pPr/>
              <a:t>21</a:t>
            </a:fld>
            <a:endParaRPr lang="en-US" altLang="en-US"/>
          </a:p>
        </p:txBody>
      </p:sp>
      <p:sp>
        <p:nvSpPr>
          <p:cNvPr id="162819" name="Rectangle 3"/>
          <p:cNvSpPr>
            <a:spLocks noGrp="1" noChangeArrowheads="1"/>
          </p:cNvSpPr>
          <p:nvPr>
            <p:ph type="body" sz="half" idx="1"/>
          </p:nvPr>
        </p:nvSpPr>
        <p:spPr>
          <a:xfrm>
            <a:off x="76200" y="1722437"/>
            <a:ext cx="4419600" cy="4525963"/>
          </a:xfrm>
        </p:spPr>
        <p:txBody>
          <a:bodyPr/>
          <a:lstStyle/>
          <a:p>
            <a:pPr>
              <a:lnSpc>
                <a:spcPct val="80000"/>
              </a:lnSpc>
            </a:pPr>
            <a:r>
              <a:rPr lang="en-US" altLang="en-US" sz="2400" dirty="0">
                <a:latin typeface="Calibri" panose="020F0502020204030204" pitchFamily="34" charset="0"/>
              </a:rPr>
              <a:t>Controlling Anger and Learning to Manage It (</a:t>
            </a:r>
            <a:r>
              <a:rPr lang="en-US" altLang="en-US" sz="2400" dirty="0" smtClean="0">
                <a:latin typeface="Calibri" panose="020F0502020204030204" pitchFamily="34" charset="0"/>
              </a:rPr>
              <a:t>CALM)</a:t>
            </a:r>
            <a:endParaRPr lang="en-US" altLang="en-US" sz="2400" dirty="0">
              <a:latin typeface="Calibri" panose="020F0502020204030204" pitchFamily="34" charset="0"/>
            </a:endParaRPr>
          </a:p>
          <a:p>
            <a:pPr marL="0" indent="0">
              <a:lnSpc>
                <a:spcPct val="80000"/>
              </a:lnSpc>
              <a:buNone/>
            </a:pPr>
            <a:endParaRPr lang="en-US" altLang="en-US" sz="800" dirty="0">
              <a:latin typeface="Calibri" panose="020F0502020204030204" pitchFamily="34" charset="0"/>
            </a:endParaRPr>
          </a:p>
          <a:p>
            <a:pPr>
              <a:lnSpc>
                <a:spcPct val="80000"/>
              </a:lnSpc>
            </a:pPr>
            <a:r>
              <a:rPr lang="en-US" altLang="en-US" sz="2400" dirty="0">
                <a:latin typeface="Calibri" panose="020F0502020204030204" pitchFamily="34" charset="0"/>
              </a:rPr>
              <a:t>Aggression Replacement Therapy (ART)</a:t>
            </a:r>
          </a:p>
          <a:p>
            <a:pPr marL="0" indent="0">
              <a:lnSpc>
                <a:spcPct val="80000"/>
              </a:lnSpc>
              <a:buNone/>
            </a:pPr>
            <a:endParaRPr lang="en-US" altLang="en-US" sz="1200" dirty="0">
              <a:latin typeface="Calibri" panose="020F0502020204030204" pitchFamily="34" charset="0"/>
            </a:endParaRPr>
          </a:p>
          <a:p>
            <a:pPr>
              <a:lnSpc>
                <a:spcPct val="80000"/>
              </a:lnSpc>
            </a:pPr>
            <a:r>
              <a:rPr lang="en-US" altLang="en-US" sz="2400" dirty="0">
                <a:latin typeface="Calibri" panose="020F0502020204030204" pitchFamily="34" charset="0"/>
              </a:rPr>
              <a:t>Criminal Conduct </a:t>
            </a:r>
            <a:r>
              <a:rPr lang="en-US" altLang="en-US" sz="2400" dirty="0" smtClean="0">
                <a:latin typeface="Calibri" panose="020F0502020204030204" pitchFamily="34" charset="0"/>
              </a:rPr>
              <a:t>&amp; </a:t>
            </a:r>
            <a:r>
              <a:rPr lang="en-US" altLang="en-US" sz="2400" dirty="0">
                <a:latin typeface="Calibri" panose="020F0502020204030204" pitchFamily="34" charset="0"/>
              </a:rPr>
              <a:t>Substance Abuse Treatment </a:t>
            </a:r>
            <a:r>
              <a:rPr lang="en-US" altLang="en-US" sz="2400" dirty="0" smtClean="0">
                <a:latin typeface="Calibri" panose="020F0502020204030204" pitchFamily="34" charset="0"/>
              </a:rPr>
              <a:t>(Strategies for Self-Improvement &amp; Change) (</a:t>
            </a:r>
            <a:r>
              <a:rPr lang="en-US" altLang="en-US" sz="2400" dirty="0" err="1">
                <a:latin typeface="Calibri" panose="020F0502020204030204" pitchFamily="34" charset="0"/>
              </a:rPr>
              <a:t>SSC</a:t>
            </a:r>
            <a:r>
              <a:rPr lang="en-US" altLang="en-US" sz="2400" dirty="0">
                <a:latin typeface="Calibri" panose="020F0502020204030204" pitchFamily="34" charset="0"/>
              </a:rPr>
              <a:t>)</a:t>
            </a:r>
          </a:p>
          <a:p>
            <a:pPr marL="0" indent="0">
              <a:lnSpc>
                <a:spcPct val="80000"/>
              </a:lnSpc>
              <a:buNone/>
            </a:pPr>
            <a:endParaRPr lang="en-US" altLang="en-US" sz="800" dirty="0">
              <a:latin typeface="Calibri" panose="020F0502020204030204" pitchFamily="34" charset="0"/>
            </a:endParaRPr>
          </a:p>
          <a:p>
            <a:pPr>
              <a:lnSpc>
                <a:spcPct val="80000"/>
              </a:lnSpc>
            </a:pPr>
            <a:r>
              <a:rPr lang="en-US" altLang="en-US" sz="2400" dirty="0">
                <a:latin typeface="Calibri" panose="020F0502020204030204" pitchFamily="34" charset="0"/>
              </a:rPr>
              <a:t>Thinking for a Change (</a:t>
            </a:r>
            <a:r>
              <a:rPr lang="en-US" altLang="en-US" sz="2400" dirty="0" err="1">
                <a:latin typeface="Calibri" panose="020F0502020204030204" pitchFamily="34" charset="0"/>
              </a:rPr>
              <a:t>T4C</a:t>
            </a:r>
            <a:r>
              <a:rPr lang="en-US" altLang="en-US" sz="2400" dirty="0">
                <a:latin typeface="Calibri" panose="020F0502020204030204" pitchFamily="34" charset="0"/>
              </a:rPr>
              <a:t>)</a:t>
            </a:r>
          </a:p>
          <a:p>
            <a:pPr>
              <a:lnSpc>
                <a:spcPct val="80000"/>
              </a:lnSpc>
            </a:pPr>
            <a:endParaRPr lang="en-US" altLang="en-US" sz="800" dirty="0">
              <a:latin typeface="Calibri" panose="020F0502020204030204" pitchFamily="34" charset="0"/>
            </a:endParaRPr>
          </a:p>
          <a:p>
            <a:pPr>
              <a:lnSpc>
                <a:spcPct val="80000"/>
              </a:lnSpc>
            </a:pPr>
            <a:r>
              <a:rPr lang="en-US" altLang="en-US" sz="2400" dirty="0">
                <a:latin typeface="Calibri" panose="020F0502020204030204" pitchFamily="34" charset="0"/>
              </a:rPr>
              <a:t>Choices, Changes, and Challenges</a:t>
            </a:r>
          </a:p>
          <a:p>
            <a:pPr>
              <a:lnSpc>
                <a:spcPct val="80000"/>
              </a:lnSpc>
              <a:buFontTx/>
              <a:buNone/>
            </a:pPr>
            <a:endParaRPr lang="en-US" altLang="en-US" sz="2400" dirty="0">
              <a:latin typeface="Calibri" panose="020F0502020204030204" pitchFamily="34" charset="0"/>
            </a:endParaRPr>
          </a:p>
        </p:txBody>
      </p:sp>
      <p:sp>
        <p:nvSpPr>
          <p:cNvPr id="162820" name="Rectangle 4"/>
          <p:cNvSpPr>
            <a:spLocks noGrp="1" noChangeArrowheads="1"/>
          </p:cNvSpPr>
          <p:nvPr>
            <p:ph type="body" sz="half" idx="2"/>
          </p:nvPr>
        </p:nvSpPr>
        <p:spPr>
          <a:xfrm>
            <a:off x="4648200" y="1600200"/>
            <a:ext cx="4343400" cy="4525963"/>
          </a:xfrm>
        </p:spPr>
        <p:txBody>
          <a:bodyPr/>
          <a:lstStyle/>
          <a:p>
            <a:pPr>
              <a:lnSpc>
                <a:spcPct val="90000"/>
              </a:lnSpc>
            </a:pPr>
            <a:r>
              <a:rPr lang="en-US" altLang="en-US" sz="2400" dirty="0">
                <a:latin typeface="Calibri" panose="020F0502020204030204" pitchFamily="34" charset="0"/>
              </a:rPr>
              <a:t>Persistently Violent Curriculum</a:t>
            </a:r>
          </a:p>
          <a:p>
            <a:pPr>
              <a:lnSpc>
                <a:spcPct val="90000"/>
              </a:lnSpc>
            </a:pPr>
            <a:endParaRPr lang="en-US" altLang="en-US" sz="800" dirty="0">
              <a:latin typeface="Calibri" panose="020F0502020204030204" pitchFamily="34" charset="0"/>
            </a:endParaRPr>
          </a:p>
          <a:p>
            <a:pPr>
              <a:lnSpc>
                <a:spcPct val="90000"/>
              </a:lnSpc>
            </a:pPr>
            <a:r>
              <a:rPr lang="en-US" altLang="en-US" sz="2400" dirty="0">
                <a:latin typeface="Calibri" panose="020F0502020204030204" pitchFamily="34" charset="0"/>
              </a:rPr>
              <a:t>Corrective Thinking/</a:t>
            </a:r>
            <a:r>
              <a:rPr lang="en-US" altLang="en-US" sz="2400" dirty="0" err="1">
                <a:latin typeface="Calibri" panose="020F0502020204030204" pitchFamily="34" charset="0"/>
              </a:rPr>
              <a:t>Truthought</a:t>
            </a:r>
            <a:endParaRPr lang="en-US" altLang="en-US" sz="2400" dirty="0">
              <a:latin typeface="Calibri" panose="020F0502020204030204" pitchFamily="34" charset="0"/>
            </a:endParaRPr>
          </a:p>
          <a:p>
            <a:pPr>
              <a:lnSpc>
                <a:spcPct val="90000"/>
              </a:lnSpc>
              <a:buFontTx/>
              <a:buNone/>
            </a:pPr>
            <a:endParaRPr lang="en-US" altLang="en-US" sz="800" dirty="0">
              <a:latin typeface="Calibri" panose="020F0502020204030204" pitchFamily="34" charset="0"/>
            </a:endParaRPr>
          </a:p>
          <a:p>
            <a:pPr>
              <a:lnSpc>
                <a:spcPct val="90000"/>
              </a:lnSpc>
            </a:pPr>
            <a:r>
              <a:rPr lang="en-US" altLang="en-US" sz="2400" dirty="0">
                <a:latin typeface="Calibri" panose="020F0502020204030204" pitchFamily="34" charset="0"/>
              </a:rPr>
              <a:t>Reasoning and Rehabilitation</a:t>
            </a:r>
          </a:p>
          <a:p>
            <a:pPr>
              <a:lnSpc>
                <a:spcPct val="90000"/>
              </a:lnSpc>
            </a:pPr>
            <a:endParaRPr lang="en-US" altLang="en-US" sz="800" dirty="0" smtClean="0">
              <a:latin typeface="Calibri" panose="020F0502020204030204" pitchFamily="34" charset="0"/>
            </a:endParaRPr>
          </a:p>
          <a:p>
            <a:pPr>
              <a:lnSpc>
                <a:spcPct val="90000"/>
              </a:lnSpc>
            </a:pPr>
            <a:r>
              <a:rPr lang="en-US" altLang="en-US" sz="2400" dirty="0" smtClean="0">
                <a:latin typeface="Calibri" panose="020F0502020204030204" pitchFamily="34" charset="0"/>
              </a:rPr>
              <a:t>Moral </a:t>
            </a:r>
            <a:r>
              <a:rPr lang="en-US" altLang="en-US" sz="2400" dirty="0">
                <a:latin typeface="Calibri" panose="020F0502020204030204" pitchFamily="34" charset="0"/>
              </a:rPr>
              <a:t>Reconation Therapy</a:t>
            </a:r>
          </a:p>
          <a:p>
            <a:pPr>
              <a:lnSpc>
                <a:spcPct val="90000"/>
              </a:lnSpc>
            </a:pPr>
            <a:endParaRPr lang="en-US" altLang="en-US" sz="800" dirty="0">
              <a:latin typeface="Calibri" panose="020F0502020204030204" pitchFamily="34" charset="0"/>
            </a:endParaRPr>
          </a:p>
          <a:p>
            <a:pPr>
              <a:lnSpc>
                <a:spcPct val="90000"/>
              </a:lnSpc>
            </a:pPr>
            <a:r>
              <a:rPr lang="en-US" altLang="en-US" sz="2400" dirty="0">
                <a:latin typeface="Calibri" panose="020F0502020204030204" pitchFamily="34" charset="0"/>
              </a:rPr>
              <a:t>Drug Abuse Treatment Program (</a:t>
            </a:r>
            <a:r>
              <a:rPr lang="en-US" altLang="en-US" sz="2400" dirty="0" err="1">
                <a:latin typeface="Calibri" panose="020F0502020204030204" pitchFamily="34" charset="0"/>
              </a:rPr>
              <a:t>FBOP</a:t>
            </a:r>
            <a:r>
              <a:rPr lang="en-US" altLang="en-US" sz="2400" dirty="0">
                <a:latin typeface="Calibri" panose="020F0502020204030204" pitchFamily="34" charset="0"/>
              </a:rPr>
              <a:t>)</a:t>
            </a:r>
          </a:p>
          <a:p>
            <a:pPr>
              <a:lnSpc>
                <a:spcPct val="90000"/>
              </a:lnSpc>
              <a:buFontTx/>
              <a:buNone/>
            </a:pPr>
            <a:endParaRPr lang="en-US" altLang="en-US" sz="800" dirty="0">
              <a:latin typeface="Calibri" panose="020F0502020204030204" pitchFamily="34" charset="0"/>
            </a:endParaRPr>
          </a:p>
          <a:p>
            <a:pPr>
              <a:lnSpc>
                <a:spcPct val="90000"/>
              </a:lnSpc>
            </a:pPr>
            <a:r>
              <a:rPr lang="en-US" altLang="en-US" sz="2400" dirty="0">
                <a:latin typeface="Calibri" panose="020F0502020204030204" pitchFamily="34" charset="0"/>
              </a:rPr>
              <a:t>Moving On (Female Offenders)</a:t>
            </a:r>
          </a:p>
          <a:p>
            <a:pPr>
              <a:lnSpc>
                <a:spcPct val="90000"/>
              </a:lnSpc>
              <a:buFontTx/>
              <a:buNone/>
            </a:pPr>
            <a:endParaRPr lang="en-US" altLang="en-US" sz="2400" b="1" dirty="0"/>
          </a:p>
          <a:p>
            <a:pPr>
              <a:lnSpc>
                <a:spcPct val="90000"/>
              </a:lnSpc>
              <a:buFontTx/>
              <a:buNone/>
            </a:pPr>
            <a:endParaRPr lang="en-US" altLang="en-US" sz="24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7" name="Rectangle 6"/>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800" dirty="0">
                <a:solidFill>
                  <a:schemeClr val="accent5">
                    <a:lumMod val="50000"/>
                  </a:schemeClr>
                </a:solidFill>
                <a:latin typeface="Arial" panose="020B0604020202020204" pitchFamily="34" charset="0"/>
                <a:cs typeface="Arial" panose="020B0604020202020204" pitchFamily="34" charset="0"/>
              </a:rPr>
              <a:t>Examples of </a:t>
            </a:r>
            <a:r>
              <a:rPr lang="en-US" altLang="en-US" sz="2800" dirty="0" smtClean="0">
                <a:solidFill>
                  <a:schemeClr val="accent5">
                    <a:lumMod val="50000"/>
                  </a:schemeClr>
                </a:solidFill>
                <a:latin typeface="Arial" panose="020B0604020202020204" pitchFamily="34" charset="0"/>
                <a:cs typeface="Arial" panose="020B0604020202020204" pitchFamily="34" charset="0"/>
              </a:rPr>
              <a:t>Cognitive/Behavioral Correctional Curricula</a:t>
            </a:r>
            <a:endParaRPr lang="en-US" sz="2800" dirty="0">
              <a:solidFill>
                <a:schemeClr val="accent5">
                  <a:lumMod val="50000"/>
                </a:schemeClr>
              </a:solidFill>
              <a:latin typeface="Arial" panose="020B0604020202020204" pitchFamily="34" charset="0"/>
              <a:cs typeface="Arial" panose="020B0604020202020204" pitchFamily="34" charset="0"/>
            </a:endParaRPr>
          </a:p>
        </p:txBody>
      </p:sp>
      <p:sp>
        <p:nvSpPr>
          <p:cNvPr id="8" name="Rectangle 7"/>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601908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4B4CD84-CFA9-4CD2-89D2-AEEB583BEC28}" type="slidenum">
              <a:rPr lang="en-US" altLang="en-US"/>
              <a:pPr/>
              <a:t>22</a:t>
            </a:fld>
            <a:endParaRPr lang="en-US" altLang="en-US" dirty="0"/>
          </a:p>
        </p:txBody>
      </p:sp>
      <p:sp>
        <p:nvSpPr>
          <p:cNvPr id="34819" name="Rectangle 3"/>
          <p:cNvSpPr>
            <a:spLocks noGrp="1" noChangeArrowheads="1"/>
          </p:cNvSpPr>
          <p:nvPr>
            <p:ph type="body" idx="1"/>
          </p:nvPr>
        </p:nvSpPr>
        <p:spPr>
          <a:xfrm>
            <a:off x="152400" y="1600200"/>
            <a:ext cx="8763000" cy="4114800"/>
          </a:xfrm>
        </p:spPr>
        <p:txBody>
          <a:bodyPr>
            <a:normAutofit/>
          </a:bodyPr>
          <a:lstStyle/>
          <a:p>
            <a:r>
              <a:rPr lang="en-US" altLang="en-US" sz="2800" dirty="0">
                <a:latin typeface="Calibri" panose="020F0502020204030204" pitchFamily="34" charset="0"/>
              </a:rPr>
              <a:t>Structured social </a:t>
            </a:r>
            <a:r>
              <a:rPr lang="en-US" altLang="en-US" sz="2800" dirty="0" smtClean="0">
                <a:latin typeface="Calibri" panose="020F0502020204030204" pitchFamily="34" charset="0"/>
              </a:rPr>
              <a:t>learning - </a:t>
            </a:r>
            <a:r>
              <a:rPr lang="en-US" altLang="en-US" sz="2800" dirty="0">
                <a:latin typeface="Calibri" panose="020F0502020204030204" pitchFamily="34" charset="0"/>
              </a:rPr>
              <a:t>new </a:t>
            </a:r>
            <a:r>
              <a:rPr lang="en-US" altLang="en-US" sz="2800" dirty="0" smtClean="0">
                <a:latin typeface="Calibri" panose="020F0502020204030204" pitchFamily="34" charset="0"/>
              </a:rPr>
              <a:t>skills &amp; behavioral </a:t>
            </a:r>
            <a:r>
              <a:rPr lang="en-US" altLang="en-US" sz="2800" dirty="0">
                <a:latin typeface="Calibri" panose="020F0502020204030204" pitchFamily="34" charset="0"/>
              </a:rPr>
              <a:t>are </a:t>
            </a:r>
            <a:r>
              <a:rPr lang="en-US" altLang="en-US" sz="2800" dirty="0" smtClean="0">
                <a:latin typeface="Calibri" panose="020F0502020204030204" pitchFamily="34" charset="0"/>
              </a:rPr>
              <a:t>modeled &amp; rehearsed</a:t>
            </a:r>
          </a:p>
          <a:p>
            <a:pPr marL="0" indent="0">
              <a:buNone/>
            </a:pPr>
            <a:endParaRPr lang="en-US" altLang="en-US" sz="800" dirty="0">
              <a:latin typeface="Calibri" panose="020F0502020204030204" pitchFamily="34" charset="0"/>
            </a:endParaRPr>
          </a:p>
          <a:p>
            <a:r>
              <a:rPr lang="en-US" altLang="en-US" sz="2800" dirty="0">
                <a:latin typeface="Calibri" panose="020F0502020204030204" pitchFamily="34" charset="0"/>
              </a:rPr>
              <a:t>Cognitive behavioral </a:t>
            </a:r>
            <a:r>
              <a:rPr lang="en-US" altLang="en-US" sz="2800" dirty="0" smtClean="0">
                <a:latin typeface="Calibri" panose="020F0502020204030204" pitchFamily="34" charset="0"/>
              </a:rPr>
              <a:t>groups target </a:t>
            </a:r>
            <a:r>
              <a:rPr lang="en-US" altLang="en-US" sz="2800" dirty="0">
                <a:latin typeface="Calibri" panose="020F0502020204030204" pitchFamily="34" charset="0"/>
              </a:rPr>
              <a:t>criminogenic risk </a:t>
            </a:r>
            <a:r>
              <a:rPr lang="en-US" altLang="en-US" sz="2800" dirty="0" smtClean="0">
                <a:latin typeface="Calibri" panose="020F0502020204030204" pitchFamily="34" charset="0"/>
              </a:rPr>
              <a:t>factors</a:t>
            </a:r>
          </a:p>
          <a:p>
            <a:pPr marL="0" indent="0">
              <a:buNone/>
            </a:pPr>
            <a:endParaRPr lang="en-US" altLang="en-US" sz="800" dirty="0">
              <a:latin typeface="Calibri" panose="020F0502020204030204" pitchFamily="34" charset="0"/>
            </a:endParaRPr>
          </a:p>
          <a:p>
            <a:r>
              <a:rPr lang="en-US" altLang="en-US" sz="2800" dirty="0">
                <a:latin typeface="Calibri" panose="020F0502020204030204" pitchFamily="34" charset="0"/>
              </a:rPr>
              <a:t>Family based approaches </a:t>
            </a:r>
            <a:r>
              <a:rPr lang="en-US" altLang="en-US" sz="2800" dirty="0" smtClean="0">
                <a:latin typeface="Calibri" panose="020F0502020204030204" pitchFamily="34" charset="0"/>
              </a:rPr>
              <a:t>train clients to use appropriate </a:t>
            </a:r>
            <a:r>
              <a:rPr lang="en-US" altLang="en-US" sz="2800" dirty="0">
                <a:latin typeface="Calibri" panose="020F0502020204030204" pitchFamily="34" charset="0"/>
              </a:rPr>
              <a:t>techniques</a:t>
            </a:r>
          </a:p>
        </p:txBody>
      </p:sp>
      <p:sp>
        <p:nvSpPr>
          <p:cNvPr id="5" name="Rectangle 4"/>
          <p:cNvSpPr/>
          <p:nvPr/>
        </p:nvSpPr>
        <p:spPr>
          <a:xfrm>
            <a:off x="0" y="762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b="1" dirty="0" smtClean="0">
              <a:solidFill>
                <a:schemeClr val="accent5">
                  <a:lumMod val="50000"/>
                </a:schemeClr>
              </a:solidFill>
              <a:latin typeface="Arial" panose="020B0604020202020204" pitchFamily="34" charset="0"/>
              <a:cs typeface="Arial" panose="020B0604020202020204" pitchFamily="34" charset="0"/>
            </a:endParaRPr>
          </a:p>
          <a:p>
            <a:pPr algn="ctr"/>
            <a:r>
              <a:rPr lang="en-US" altLang="en-US" sz="2800" b="1" dirty="0" smtClean="0">
                <a:solidFill>
                  <a:schemeClr val="accent5">
                    <a:lumMod val="50000"/>
                  </a:schemeClr>
                </a:solidFill>
                <a:latin typeface="Arial" panose="020B0604020202020204" pitchFamily="34" charset="0"/>
                <a:cs typeface="Arial" panose="020B0604020202020204" pitchFamily="34" charset="0"/>
              </a:rPr>
              <a:t>Effective </a:t>
            </a:r>
            <a:r>
              <a:rPr lang="en-US" altLang="en-US" sz="2800" b="1" dirty="0">
                <a:solidFill>
                  <a:schemeClr val="accent5">
                    <a:lumMod val="50000"/>
                  </a:schemeClr>
                </a:solidFill>
                <a:latin typeface="Arial" panose="020B0604020202020204" pitchFamily="34" charset="0"/>
                <a:cs typeface="Arial" panose="020B0604020202020204" pitchFamily="34" charset="0"/>
              </a:rPr>
              <a:t>behavioral models:</a:t>
            </a:r>
            <a:br>
              <a:rPr lang="en-US" altLang="en-US" sz="2800" b="1" dirty="0">
                <a:solidFill>
                  <a:schemeClr val="accent5">
                    <a:lumMod val="50000"/>
                  </a:schemeClr>
                </a:solidFill>
                <a:latin typeface="Arial" panose="020B0604020202020204" pitchFamily="34" charset="0"/>
                <a:cs typeface="Arial" panose="020B0604020202020204" pitchFamily="34" charset="0"/>
              </a:rPr>
            </a:br>
            <a:r>
              <a:rPr lang="en-US" altLang="en-US" sz="2800" dirty="0">
                <a:solidFill>
                  <a:schemeClr val="accent5">
                    <a:lumMod val="50000"/>
                  </a:schemeClr>
                </a:solidFill>
                <a:latin typeface="Arial" panose="020B0604020202020204" pitchFamily="34" charset="0"/>
                <a:cs typeface="Arial" panose="020B0604020202020204" pitchFamily="34" charset="0"/>
              </a:rPr>
              <a:t>How do you get to Carnegie Hall?</a:t>
            </a:r>
          </a:p>
          <a:p>
            <a:pPr algn="ctr"/>
            <a:endParaRPr lang="en-US" dirty="0">
              <a:solidFill>
                <a:prstClr val="white"/>
              </a:solidFill>
            </a:endParaRPr>
          </a:p>
        </p:txBody>
      </p:sp>
      <p:sp>
        <p:nvSpPr>
          <p:cNvPr id="6" name="Rectangle 5"/>
          <p:cNvSpPr/>
          <p:nvPr/>
        </p:nvSpPr>
        <p:spPr>
          <a:xfrm>
            <a:off x="0" y="-1"/>
            <a:ext cx="9144000" cy="762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122" name="Picture 2" descr="https://pixabay.com/static/uploads/photo/2013/07/12/19/01/violin-154220_960_72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4495800"/>
            <a:ext cx="1524000" cy="16565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Tree>
    <p:extLst>
      <p:ext uri="{BB962C8B-B14F-4D97-AF65-F5344CB8AC3E}">
        <p14:creationId xmlns:p14="http://schemas.microsoft.com/office/powerpoint/2010/main" val="40821792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5">
                    <a:lumMod val="50000"/>
                  </a:schemeClr>
                </a:solidFill>
                <a:latin typeface="Arial" panose="020B0604020202020204" pitchFamily="34" charset="0"/>
                <a:cs typeface="Arial" panose="020B0604020202020204" pitchFamily="34" charset="0"/>
              </a:rPr>
              <a:t>Topics Part II </a:t>
            </a:r>
            <a:r>
              <a:rPr lang="en-US" sz="3200" b="1" dirty="0" smtClean="0">
                <a:solidFill>
                  <a:schemeClr val="accent5">
                    <a:lumMod val="50000"/>
                  </a:schemeClr>
                </a:solidFill>
                <a:latin typeface="Arial" panose="020B0604020202020204" pitchFamily="34" charset="0"/>
                <a:cs typeface="Arial" panose="020B0604020202020204" pitchFamily="34" charset="0"/>
              </a:rPr>
              <a:t>will cover </a:t>
            </a:r>
            <a:r>
              <a:rPr lang="en-US" sz="3200" b="1" dirty="0">
                <a:solidFill>
                  <a:schemeClr val="accent5">
                    <a:lumMod val="50000"/>
                  </a:schemeClr>
                </a:solidFill>
                <a:latin typeface="Arial" panose="020B0604020202020204" pitchFamily="34" charset="0"/>
                <a:cs typeface="Arial" panose="020B0604020202020204" pitchFamily="34" charset="0"/>
              </a:rPr>
              <a:t>&amp; </a:t>
            </a:r>
            <a:r>
              <a:rPr lang="en-US" sz="3200" b="1" dirty="0" smtClean="0">
                <a:solidFill>
                  <a:schemeClr val="accent5">
                    <a:lumMod val="50000"/>
                  </a:schemeClr>
                </a:solidFill>
                <a:latin typeface="Arial" panose="020B0604020202020204" pitchFamily="34" charset="0"/>
                <a:cs typeface="Arial" panose="020B0604020202020204" pitchFamily="34" charset="0"/>
              </a:rPr>
              <a:t>‘h</a:t>
            </a:r>
            <a:r>
              <a:rPr lang="en-US" sz="3200" b="1" dirty="0" smtClean="0">
                <a:solidFill>
                  <a:schemeClr val="accent5">
                    <a:lumMod val="50000"/>
                  </a:schemeClr>
                </a:solidFill>
                <a:latin typeface="Arial" panose="020B0604020202020204" pitchFamily="34" charset="0"/>
                <a:cs typeface="Arial" panose="020B0604020202020204" pitchFamily="34" charset="0"/>
              </a:rPr>
              <a:t>omework’</a:t>
            </a:r>
            <a:endParaRPr lang="en-US" sz="3200" b="1" dirty="0">
              <a:solidFill>
                <a:schemeClr val="accent5">
                  <a:lumMod val="50000"/>
                </a:schemeClr>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6/9/2016</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23</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Content Placeholder 2"/>
          <p:cNvSpPr txBox="1">
            <a:spLocks/>
          </p:cNvSpPr>
          <p:nvPr/>
        </p:nvSpPr>
        <p:spPr>
          <a:xfrm>
            <a:off x="533400" y="1371600"/>
            <a:ext cx="8153400" cy="3886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Clr>
                <a:srgbClr val="BE854C"/>
              </a:buClr>
              <a:buSzPct val="65000"/>
              <a:buFont typeface="Arial" pitchFamily="34" charset="0"/>
              <a:buNone/>
            </a:pPr>
            <a:r>
              <a:rPr lang="en-US" sz="2600" dirty="0" smtClean="0"/>
              <a:t>More examples of CBT evidence-based interventions for substance abuse &amp; trauma</a:t>
            </a:r>
          </a:p>
          <a:p>
            <a:pPr marL="0" indent="0">
              <a:spcBef>
                <a:spcPts val="0"/>
              </a:spcBef>
              <a:buClr>
                <a:srgbClr val="BE854C"/>
              </a:buClr>
              <a:buSzPct val="65000"/>
              <a:buFont typeface="Arial" pitchFamily="34" charset="0"/>
              <a:buNone/>
            </a:pPr>
            <a:endParaRPr lang="en-US" sz="1000" dirty="0" smtClean="0"/>
          </a:p>
          <a:p>
            <a:pPr marL="0" indent="0">
              <a:buClr>
                <a:srgbClr val="BE854C"/>
              </a:buClr>
              <a:buSzPct val="65000"/>
              <a:buNone/>
            </a:pPr>
            <a:r>
              <a:rPr lang="en-US" sz="2600" dirty="0" smtClean="0"/>
              <a:t>Structure </a:t>
            </a:r>
            <a:r>
              <a:rPr lang="en-US" sz="2600" dirty="0"/>
              <a:t>&amp; components of </a:t>
            </a:r>
            <a:r>
              <a:rPr lang="en-US" sz="2600" dirty="0" smtClean="0"/>
              <a:t>group sessions </a:t>
            </a:r>
            <a:r>
              <a:rPr lang="en-US" sz="2600" dirty="0" smtClean="0"/>
              <a:t>that </a:t>
            </a:r>
            <a:r>
              <a:rPr lang="en-US" sz="2600" dirty="0" smtClean="0"/>
              <a:t>increase effectiveness</a:t>
            </a:r>
          </a:p>
          <a:p>
            <a:pPr marL="0" indent="0">
              <a:buClr>
                <a:srgbClr val="BE854C"/>
              </a:buClr>
              <a:buSzPct val="65000"/>
              <a:buFont typeface="Arial" pitchFamily="34" charset="0"/>
              <a:buNone/>
            </a:pPr>
            <a:endParaRPr lang="en-US" sz="1100" dirty="0" smtClean="0"/>
          </a:p>
          <a:p>
            <a:pPr marL="0" indent="0">
              <a:buClr>
                <a:srgbClr val="BE854C"/>
              </a:buClr>
              <a:buSzPct val="65000"/>
              <a:buFont typeface="Arial" pitchFamily="34" charset="0"/>
              <a:buNone/>
            </a:pPr>
            <a:r>
              <a:rPr lang="en-US" sz="2600" dirty="0" smtClean="0"/>
              <a:t>Using individualized techniques, tools &amp; worksheets</a:t>
            </a:r>
          </a:p>
          <a:p>
            <a:pPr marL="0" indent="0">
              <a:buClr>
                <a:srgbClr val="BE854C"/>
              </a:buClr>
              <a:buSzPct val="65000"/>
              <a:buFont typeface="Arial" pitchFamily="34" charset="0"/>
              <a:buNone/>
            </a:pPr>
            <a:endParaRPr lang="en-US" sz="1000" dirty="0"/>
          </a:p>
          <a:p>
            <a:pPr marL="0" indent="0">
              <a:buClr>
                <a:srgbClr val="BE854C"/>
              </a:buClr>
              <a:buSzPct val="65000"/>
              <a:buFont typeface="Arial" pitchFamily="34" charset="0"/>
              <a:buNone/>
            </a:pPr>
            <a:r>
              <a:rPr lang="en-US" sz="2600" dirty="0" smtClean="0"/>
              <a:t>Compatible </a:t>
            </a:r>
            <a:r>
              <a:rPr lang="en-US" sz="2600" dirty="0" smtClean="0"/>
              <a:t>practice guidelines &amp; </a:t>
            </a:r>
            <a:r>
              <a:rPr lang="en-US" sz="2600" dirty="0" smtClean="0"/>
              <a:t>useful resources</a:t>
            </a:r>
            <a:endParaRPr lang="en-US" sz="2600" dirty="0"/>
          </a:p>
          <a:p>
            <a:pPr marL="0" indent="0">
              <a:buClr>
                <a:srgbClr val="BE854C"/>
              </a:buClr>
              <a:buSzPct val="65000"/>
              <a:buFont typeface="Arial" pitchFamily="34" charset="0"/>
              <a:buNone/>
            </a:pPr>
            <a:endParaRPr lang="en-US" sz="2000" dirty="0" smtClean="0"/>
          </a:p>
          <a:p>
            <a:pPr marL="0" indent="0" algn="ctr">
              <a:buClr>
                <a:srgbClr val="BE854C"/>
              </a:buClr>
              <a:buSzPct val="65000"/>
              <a:buFont typeface="Arial" pitchFamily="34" charset="0"/>
              <a:buNone/>
            </a:pPr>
            <a:r>
              <a:rPr lang="en-US" sz="2400" b="1" dirty="0" smtClean="0">
                <a:solidFill>
                  <a:srgbClr val="7030A0"/>
                </a:solidFill>
                <a:latin typeface="Arial" panose="020B0604020202020204" pitchFamily="34" charset="0"/>
                <a:cs typeface="Arial" panose="020B0604020202020204" pitchFamily="34" charset="0"/>
              </a:rPr>
              <a:t>‘Homework’ – Look over one of the worksheets; try filling it</a:t>
            </a:r>
            <a:r>
              <a:rPr lang="en-US" sz="2400" b="1" dirty="0" smtClean="0">
                <a:solidFill>
                  <a:srgbClr val="7030A0"/>
                </a:solidFill>
                <a:latin typeface="Arial" panose="020B0604020202020204" pitchFamily="34" charset="0"/>
                <a:cs typeface="Arial" panose="020B0604020202020204" pitchFamily="34" charset="0"/>
              </a:rPr>
              <a:t> out,</a:t>
            </a:r>
            <a:r>
              <a:rPr lang="en-US" sz="2400" b="1" dirty="0" smtClean="0">
                <a:solidFill>
                  <a:srgbClr val="7030A0"/>
                </a:solidFill>
                <a:latin typeface="Arial" panose="020B0604020202020204" pitchFamily="34" charset="0"/>
                <a:cs typeface="Arial" panose="020B0604020202020204" pitchFamily="34" charset="0"/>
              </a:rPr>
              <a:t> or test it with clients. Think about the two follow-up </a:t>
            </a:r>
            <a:r>
              <a:rPr lang="en-US" sz="2400" b="1" dirty="0">
                <a:solidFill>
                  <a:srgbClr val="7030A0"/>
                </a:solidFill>
                <a:latin typeface="Arial" panose="020B0604020202020204" pitchFamily="34" charset="0"/>
                <a:cs typeface="Arial" panose="020B0604020202020204" pitchFamily="34" charset="0"/>
              </a:rPr>
              <a:t>discussion </a:t>
            </a:r>
            <a:r>
              <a:rPr lang="en-US" sz="2400" b="1" dirty="0" smtClean="0">
                <a:solidFill>
                  <a:srgbClr val="7030A0"/>
                </a:solidFill>
                <a:latin typeface="Arial" panose="020B0604020202020204" pitchFamily="34" charset="0"/>
                <a:cs typeface="Arial" panose="020B0604020202020204" pitchFamily="34" charset="0"/>
              </a:rPr>
              <a:t>questions for </a:t>
            </a:r>
            <a:r>
              <a:rPr lang="en-US" sz="2400" b="1" dirty="0">
                <a:solidFill>
                  <a:srgbClr val="7030A0"/>
                </a:solidFill>
                <a:latin typeface="Arial" panose="020B0604020202020204" pitchFamily="34" charset="0"/>
                <a:cs typeface="Arial" panose="020B0604020202020204" pitchFamily="34" charset="0"/>
              </a:rPr>
              <a:t>next </a:t>
            </a:r>
            <a:r>
              <a:rPr lang="en-US" sz="2400" b="1" dirty="0" smtClean="0">
                <a:solidFill>
                  <a:srgbClr val="7030A0"/>
                </a:solidFill>
                <a:latin typeface="Arial" panose="020B0604020202020204" pitchFamily="34" charset="0"/>
                <a:cs typeface="Arial" panose="020B0604020202020204" pitchFamily="34" charset="0"/>
              </a:rPr>
              <a:t>time.  </a:t>
            </a:r>
            <a:endParaRPr lang="en-US" sz="2400" b="1" dirty="0">
              <a:solidFill>
                <a:srgbClr val="7030A0"/>
              </a:solidFill>
              <a:latin typeface="Arial" panose="020B0604020202020204" pitchFamily="34" charset="0"/>
              <a:cs typeface="Arial" panose="020B0604020202020204" pitchFamily="34" charset="0"/>
            </a:endParaRPr>
          </a:p>
          <a:p>
            <a:pPr marL="0" indent="0" algn="ctr">
              <a:buClr>
                <a:srgbClr val="BE854C"/>
              </a:buClr>
              <a:buSzPct val="65000"/>
              <a:buFont typeface="Arial" pitchFamily="34" charset="0"/>
              <a:buNone/>
            </a:pPr>
            <a:r>
              <a:rPr lang="en-US" sz="2400" b="1" dirty="0" smtClean="0">
                <a:solidFill>
                  <a:srgbClr val="7030A0"/>
                </a:solidFill>
                <a:latin typeface="Arial" panose="020B0604020202020204" pitchFamily="34" charset="0"/>
                <a:cs typeface="Arial" panose="020B0604020202020204" pitchFamily="34" charset="0"/>
              </a:rPr>
              <a:t>.</a:t>
            </a:r>
            <a:endParaRPr lang="en-US" sz="2400" b="1" dirty="0" smtClean="0">
              <a:solidFill>
                <a:srgbClr val="7030A0"/>
              </a:solidFill>
              <a:latin typeface="Arial" panose="020B0604020202020204" pitchFamily="34" charset="0"/>
              <a:cs typeface="Arial" panose="020B0604020202020204" pitchFamily="34" charset="0"/>
            </a:endParaRPr>
          </a:p>
          <a:p>
            <a:pPr marL="0" indent="0">
              <a:buClr>
                <a:srgbClr val="BE854C"/>
              </a:buClr>
              <a:buSzPct val="65000"/>
              <a:buFont typeface="Arial" pitchFamily="34" charset="0"/>
              <a:buNone/>
            </a:pPr>
            <a:endParaRPr lang="en-US" dirty="0" smtClean="0"/>
          </a:p>
          <a:p>
            <a:pPr>
              <a:buClr>
                <a:srgbClr val="BE854C"/>
              </a:buClr>
              <a:buSzPct val="65000"/>
              <a:buFont typeface="Arial" pitchFamily="34" charset="0"/>
              <a:buChar char="►"/>
            </a:pPr>
            <a:endParaRPr lang="en-US" dirty="0" smtClean="0"/>
          </a:p>
        </p:txBody>
      </p:sp>
    </p:spTree>
    <p:extLst>
      <p:ext uri="{BB962C8B-B14F-4D97-AF65-F5344CB8AC3E}">
        <p14:creationId xmlns:p14="http://schemas.microsoft.com/office/powerpoint/2010/main" val="15507018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accent5">
                    <a:lumMod val="50000"/>
                  </a:schemeClr>
                </a:solidFill>
              </a:rPr>
              <a:t>Questions?</a:t>
            </a:r>
            <a:endParaRPr lang="en-US" sz="3600" b="1" dirty="0">
              <a:solidFill>
                <a:schemeClr val="accent5">
                  <a:lumMod val="50000"/>
                </a:schemeClr>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3" name="Content Placeholder 2"/>
          <p:cNvSpPr>
            <a:spLocks noGrp="1"/>
          </p:cNvSpPr>
          <p:nvPr>
            <p:ph idx="1"/>
          </p:nvPr>
        </p:nvSpPr>
        <p:spPr>
          <a:xfrm>
            <a:off x="228600" y="1124854"/>
            <a:ext cx="8763000" cy="4209146"/>
          </a:xfrm>
        </p:spPr>
        <p:txBody>
          <a:bodyPr>
            <a:noAutofit/>
          </a:bodyPr>
          <a:lstStyle/>
          <a:p>
            <a:pPr marL="0" lvl="0" indent="0">
              <a:buClr>
                <a:srgbClr val="BE854C"/>
              </a:buClr>
              <a:buSzPct val="65000"/>
              <a:buNone/>
            </a:pPr>
            <a:r>
              <a:rPr lang="en-US" sz="2400" i="1" dirty="0" smtClean="0"/>
              <a:t>Questions </a:t>
            </a:r>
            <a:r>
              <a:rPr lang="en-US" sz="2400" i="1" dirty="0"/>
              <a:t>about content or </a:t>
            </a:r>
            <a:r>
              <a:rPr lang="en-US" sz="2400" i="1" dirty="0" smtClean="0"/>
              <a:t>homework, email </a:t>
            </a:r>
            <a:r>
              <a:rPr lang="en-US" sz="2400" i="1" dirty="0" smtClean="0">
                <a:hlinkClick r:id="rId4"/>
              </a:rPr>
              <a:t>nm</a:t>
            </a:r>
            <a:r>
              <a:rPr lang="en-US" sz="2400" i="1" dirty="0" smtClean="0">
                <a:hlinkClick r:id="rId4"/>
              </a:rPr>
              <a:t>iller@ahpnet.com</a:t>
            </a:r>
            <a:r>
              <a:rPr lang="en-US" sz="2400" i="1" dirty="0" smtClean="0"/>
              <a:t> </a:t>
            </a:r>
          </a:p>
          <a:p>
            <a:pPr marL="0" lvl="0" indent="0">
              <a:buClr>
                <a:srgbClr val="BE854C"/>
              </a:buClr>
              <a:buSzPct val="65000"/>
              <a:buNone/>
            </a:pPr>
            <a:endParaRPr lang="en-US" sz="1200" i="1" dirty="0" smtClean="0"/>
          </a:p>
          <a:p>
            <a:pPr marL="0" lvl="0" indent="0">
              <a:buClr>
                <a:srgbClr val="BE854C"/>
              </a:buClr>
              <a:buSzPct val="65000"/>
              <a:buNone/>
            </a:pPr>
            <a:endParaRPr lang="en-US" sz="800" i="1" dirty="0" smtClean="0"/>
          </a:p>
          <a:p>
            <a:pPr marL="0" lvl="0" indent="0">
              <a:spcBef>
                <a:spcPts val="0"/>
              </a:spcBef>
              <a:buClr>
                <a:srgbClr val="BE854C"/>
              </a:buClr>
              <a:buSzPct val="65000"/>
              <a:buNone/>
            </a:pPr>
            <a:r>
              <a:rPr lang="en-US" sz="2400" i="1" dirty="0" smtClean="0"/>
              <a:t>For more information on RSAT training &amp; technical </a:t>
            </a:r>
            <a:r>
              <a:rPr lang="en-US" sz="2400" i="1" dirty="0" smtClean="0"/>
              <a:t> assistance, </a:t>
            </a:r>
            <a:r>
              <a:rPr lang="en-US" sz="2400" i="1" dirty="0" smtClean="0"/>
              <a:t>email </a:t>
            </a:r>
            <a:r>
              <a:rPr lang="en-US" sz="2400" i="1" dirty="0"/>
              <a:t>Jon Grand, RSAT TA </a:t>
            </a:r>
            <a:r>
              <a:rPr lang="en-US" sz="2400" i="1" dirty="0" smtClean="0"/>
              <a:t>Coordinator at </a:t>
            </a:r>
            <a:r>
              <a:rPr lang="en-US" sz="2400" i="1" dirty="0" smtClean="0">
                <a:hlinkClick r:id="rId5"/>
              </a:rPr>
              <a:t>jgrand@ahpnet.com</a:t>
            </a:r>
            <a:r>
              <a:rPr lang="en-US" sz="2400" i="1" dirty="0" smtClean="0"/>
              <a:t> or </a:t>
            </a:r>
            <a:r>
              <a:rPr lang="en-US" sz="2400" i="1" dirty="0" smtClean="0"/>
              <a:t>visit</a:t>
            </a:r>
            <a:r>
              <a:rPr lang="en-US" sz="2400" i="1" dirty="0" smtClean="0"/>
              <a:t>: </a:t>
            </a:r>
            <a:r>
              <a:rPr lang="en-US" sz="2400" i="1" dirty="0" smtClean="0">
                <a:hlinkClick r:id="rId6"/>
              </a:rPr>
              <a:t>http</a:t>
            </a:r>
            <a:r>
              <a:rPr lang="en-US" sz="2400" i="1" dirty="0">
                <a:hlinkClick r:id="rId6"/>
              </a:rPr>
              <a:t>://</a:t>
            </a:r>
            <a:r>
              <a:rPr lang="en-US" sz="2400" i="1" dirty="0" smtClean="0">
                <a:hlinkClick r:id="rId6"/>
              </a:rPr>
              <a:t>www.rsat-tta.com</a:t>
            </a:r>
            <a:r>
              <a:rPr lang="en-US" sz="2400" i="1" dirty="0"/>
              <a:t> </a:t>
            </a:r>
            <a:endParaRPr lang="en-US" sz="2400" i="1" dirty="0" smtClean="0"/>
          </a:p>
          <a:p>
            <a:pPr marL="0" lvl="0" indent="0">
              <a:spcBef>
                <a:spcPts val="0"/>
              </a:spcBef>
              <a:buClr>
                <a:srgbClr val="BE854C"/>
              </a:buClr>
              <a:buSzPct val="65000"/>
              <a:buNone/>
            </a:pPr>
            <a:endParaRPr lang="en-US" sz="800" i="1" dirty="0"/>
          </a:p>
          <a:p>
            <a:pPr marL="0" lvl="0" indent="0">
              <a:spcBef>
                <a:spcPts val="0"/>
              </a:spcBef>
              <a:buClr>
                <a:srgbClr val="BE854C"/>
              </a:buClr>
              <a:buSzPct val="65000"/>
              <a:buNone/>
            </a:pPr>
            <a:r>
              <a:rPr lang="en-US" i="1" dirty="0" smtClean="0"/>
              <a:t>			</a:t>
            </a:r>
            <a:r>
              <a:rPr lang="en-US" i="1" dirty="0" smtClean="0"/>
              <a:t>    </a:t>
            </a:r>
          </a:p>
          <a:p>
            <a:pPr marL="0" lvl="0" indent="0">
              <a:spcBef>
                <a:spcPts val="0"/>
              </a:spcBef>
              <a:buClr>
                <a:srgbClr val="BE854C"/>
              </a:buClr>
              <a:buSzPct val="65000"/>
              <a:buNone/>
            </a:pPr>
            <a:endParaRPr lang="en-US" sz="4000" b="1" i="1" dirty="0">
              <a:solidFill>
                <a:srgbClr val="7030A0"/>
              </a:solidFill>
            </a:endParaRPr>
          </a:p>
          <a:p>
            <a:pPr marL="0" lvl="0" indent="0">
              <a:spcBef>
                <a:spcPts val="0"/>
              </a:spcBef>
              <a:buClr>
                <a:srgbClr val="BE854C"/>
              </a:buClr>
              <a:buSzPct val="65000"/>
              <a:buNone/>
            </a:pPr>
            <a:r>
              <a:rPr lang="en-US" sz="4000" b="1" i="1" dirty="0" smtClean="0">
                <a:solidFill>
                  <a:srgbClr val="7030A0"/>
                </a:solidFill>
              </a:rPr>
              <a:t>      Thank </a:t>
            </a:r>
            <a:r>
              <a:rPr lang="en-US" sz="4000" b="1" i="1" dirty="0" smtClean="0">
                <a:solidFill>
                  <a:srgbClr val="7030A0"/>
                </a:solidFill>
              </a:rPr>
              <a:t>you!</a:t>
            </a:r>
            <a:endParaRPr lang="en-US" sz="4000" b="1" i="1" dirty="0">
              <a:solidFill>
                <a:srgbClr val="7030A0"/>
              </a:solidFill>
            </a:endParaRPr>
          </a:p>
          <a:p>
            <a:pPr lvl="0">
              <a:buClr>
                <a:srgbClr val="BE854C"/>
              </a:buClr>
              <a:buSzPct val="65000"/>
              <a:buFont typeface="Arial" pitchFamily="34" charset="0"/>
              <a:buChar char="►"/>
            </a:pPr>
            <a:endParaRPr lang="en-US" dirty="0" smtClean="0"/>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6/9/2016</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24</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2955990"/>
            <a:ext cx="2743200" cy="3140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2479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76200"/>
            <a:ext cx="8229600" cy="914400"/>
          </a:xfrm>
        </p:spPr>
        <p:txBody>
          <a:bodyPr>
            <a:normAutofit/>
          </a:bodyPr>
          <a:lstStyle/>
          <a:p>
            <a:r>
              <a:rPr lang="en-US" sz="3200" b="1" dirty="0" smtClean="0">
                <a:solidFill>
                  <a:srgbClr val="006892"/>
                </a:solidFill>
                <a:latin typeface="Arial" pitchFamily="34" charset="0"/>
                <a:cs typeface="Arial" pitchFamily="34" charset="0"/>
              </a:rPr>
              <a:t>Part I Learning Objectives</a:t>
            </a:r>
            <a:endParaRPr lang="en-US" sz="3200" b="1"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6/9/2016</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3</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a:spLocks noGrp="1"/>
          </p:cNvSpPr>
          <p:nvPr>
            <p:ph idx="1"/>
          </p:nvPr>
        </p:nvSpPr>
        <p:spPr/>
        <p:txBody>
          <a:bodyPr/>
          <a:lstStyle/>
          <a:p>
            <a:pPr marL="0" indent="0">
              <a:buNone/>
            </a:pPr>
            <a:endParaRPr lang="en-US" sz="800" dirty="0" smtClean="0">
              <a:latin typeface="Calibri" panose="020F0502020204030204" pitchFamily="34" charset="0"/>
            </a:endParaRPr>
          </a:p>
          <a:p>
            <a:pPr marL="0" indent="0">
              <a:buNone/>
            </a:pPr>
            <a:endParaRPr lang="en-US" sz="800" dirty="0" smtClean="0"/>
          </a:p>
          <a:p>
            <a:pPr marL="0" indent="0">
              <a:buNone/>
            </a:pPr>
            <a:endParaRPr lang="en-US" sz="800" dirty="0"/>
          </a:p>
          <a:p>
            <a:pPr marL="0" indent="0">
              <a:buNone/>
            </a:pPr>
            <a:r>
              <a:rPr lang="en-US" dirty="0" smtClean="0"/>
              <a:t>    Key </a:t>
            </a:r>
            <a:r>
              <a:rPr lang="en-US" dirty="0"/>
              <a:t>elements </a:t>
            </a:r>
            <a:r>
              <a:rPr lang="en-US" dirty="0" smtClean="0"/>
              <a:t>of CBT </a:t>
            </a:r>
          </a:p>
          <a:p>
            <a:pPr marL="0" indent="0">
              <a:buNone/>
            </a:pPr>
            <a:endParaRPr lang="en-US" sz="800" dirty="0" smtClean="0"/>
          </a:p>
          <a:p>
            <a:pPr marL="0" indent="0">
              <a:buNone/>
            </a:pPr>
            <a:endParaRPr lang="en-US" sz="2000" dirty="0" smtClean="0"/>
          </a:p>
          <a:p>
            <a:pPr marL="0" indent="0">
              <a:buNone/>
            </a:pPr>
            <a:r>
              <a:rPr lang="en-US" dirty="0" smtClean="0"/>
              <a:t>          Compatible practices &amp; approaches</a:t>
            </a:r>
          </a:p>
          <a:p>
            <a:pPr marL="0" indent="0">
              <a:buNone/>
            </a:pPr>
            <a:endParaRPr lang="en-US" sz="1800" dirty="0" smtClean="0"/>
          </a:p>
          <a:p>
            <a:pPr marL="0" indent="0">
              <a:buNone/>
            </a:pPr>
            <a:endParaRPr lang="en-US" sz="800" dirty="0" smtClean="0"/>
          </a:p>
          <a:p>
            <a:pPr marL="0" indent="0">
              <a:buNone/>
            </a:pPr>
            <a:r>
              <a:rPr lang="en-US" dirty="0" smtClean="0"/>
              <a:t>                           Specific CBT interventions/tools</a:t>
            </a:r>
            <a:endParaRPr lang="en-US" dirty="0"/>
          </a:p>
          <a:p>
            <a:pPr marL="0" indent="0">
              <a:buNone/>
            </a:pPr>
            <a:r>
              <a:rPr lang="en-US" dirty="0" smtClean="0"/>
              <a:t> </a:t>
            </a:r>
          </a:p>
        </p:txBody>
      </p:sp>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28800"/>
            <a:ext cx="1903104"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117787"/>
            <a:ext cx="1613151" cy="1140014"/>
          </a:xfrm>
          <a:prstGeom prst="rect">
            <a:avLst/>
          </a:prstGeom>
          <a:noFill/>
          <a:ln w="50800" cmpd="sng">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30402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304800"/>
            <a:ext cx="8229600" cy="1143000"/>
          </a:xfrm>
        </p:spPr>
        <p:txBody>
          <a:bodyPr>
            <a:noAutofit/>
          </a:bodyPr>
          <a:lstStyle/>
          <a:p>
            <a:r>
              <a:rPr lang="en-US" sz="3600" b="1" dirty="0" smtClean="0">
                <a:solidFill>
                  <a:schemeClr val="accent5">
                    <a:lumMod val="50000"/>
                  </a:schemeClr>
                </a:solidFill>
                <a:latin typeface="Arial" panose="020B0604020202020204" pitchFamily="34" charset="0"/>
                <a:cs typeface="Arial" panose="020B0604020202020204" pitchFamily="34" charset="0"/>
              </a:rPr>
              <a:t>Topics we will cover in Part </a:t>
            </a:r>
            <a:r>
              <a:rPr lang="en-US" sz="3600" b="1" dirty="0">
                <a:solidFill>
                  <a:schemeClr val="accent5">
                    <a:lumMod val="50000"/>
                  </a:schemeClr>
                </a:solidFill>
                <a:latin typeface="Arial" panose="020B0604020202020204" pitchFamily="34" charset="0"/>
                <a:cs typeface="Arial" panose="020B0604020202020204" pitchFamily="34" charset="0"/>
              </a:rPr>
              <a:t>I</a:t>
            </a:r>
            <a:r>
              <a:rPr lang="en-US" sz="3600" b="1" dirty="0"/>
              <a:t> </a:t>
            </a:r>
            <a:br>
              <a:rPr lang="en-US" sz="3600" b="1" dirty="0"/>
            </a:br>
            <a:endParaRPr lang="en-US" sz="3600" b="1"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6/9/2016</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4</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28" descr="j0234755"/>
          <p:cNvPicPr>
            <a:picLocks noChangeAspect="1" noChangeArrowheads="1" noCrop="1"/>
          </p:cNvPicPr>
          <p:nvPr/>
        </p:nvPicPr>
        <p:blipFill>
          <a:blip r:embed="rId4">
            <a:extLst>
              <a:ext uri="{BEBA8EAE-BF5A-486C-A8C5-ECC9F3942E4B}">
                <a14:imgProps xmlns:a14="http://schemas.microsoft.com/office/drawing/2010/main">
                  <a14:imgLayer r:embed="rId5">
                    <a14:imgEffect>
                      <a14:sharpenSoften amount="-39000"/>
                    </a14:imgEffect>
                    <a14:imgEffect>
                      <a14:brightnessContrast contrast="-42000"/>
                    </a14:imgEffect>
                  </a14:imgLayer>
                </a14:imgProps>
              </a:ext>
              <a:ext uri="{28A0092B-C50C-407E-A947-70E740481C1C}">
                <a14:useLocalDpi xmlns:a14="http://schemas.microsoft.com/office/drawing/2010/main" val="0"/>
              </a:ext>
            </a:extLst>
          </a:blip>
          <a:srcRect/>
          <a:stretch>
            <a:fillRect/>
          </a:stretch>
        </p:blipFill>
        <p:spPr>
          <a:xfrm>
            <a:off x="5486400" y="1447800"/>
            <a:ext cx="2514600" cy="1447800"/>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p:cNvSpPr>
            <a:spLocks noGrp="1"/>
          </p:cNvSpPr>
          <p:nvPr>
            <p:ph idx="1"/>
          </p:nvPr>
        </p:nvSpPr>
        <p:spPr>
          <a:xfrm>
            <a:off x="457200" y="1493837"/>
            <a:ext cx="8229600" cy="4525963"/>
          </a:xfrm>
        </p:spPr>
        <p:txBody>
          <a:bodyPr>
            <a:normAutofit/>
          </a:bodyPr>
          <a:lstStyle/>
          <a:p>
            <a:pPr marL="0" indent="0">
              <a:buNone/>
            </a:pPr>
            <a:r>
              <a:rPr lang="en-US" b="1" dirty="0" smtClean="0"/>
              <a:t>				</a:t>
            </a:r>
          </a:p>
          <a:p>
            <a:pPr marL="0" indent="0">
              <a:buNone/>
            </a:pPr>
            <a:r>
              <a:rPr lang="en-US" dirty="0" smtClean="0"/>
              <a:t>CBT’s central elements </a:t>
            </a:r>
          </a:p>
          <a:p>
            <a:pPr marL="0" indent="0">
              <a:buNone/>
            </a:pPr>
            <a:endParaRPr lang="en-US" sz="2400" dirty="0"/>
          </a:p>
          <a:p>
            <a:pPr marL="0" indent="0">
              <a:buNone/>
            </a:pPr>
            <a:r>
              <a:rPr lang="en-US" dirty="0" smtClean="0"/>
              <a:t>Research on outcomes &amp; benefits </a:t>
            </a:r>
          </a:p>
          <a:p>
            <a:pPr marL="0" indent="0">
              <a:buNone/>
            </a:pPr>
            <a:endParaRPr lang="en-US" sz="1000" dirty="0" smtClean="0"/>
          </a:p>
          <a:p>
            <a:pPr marL="0" indent="0">
              <a:buNone/>
            </a:pPr>
            <a:endParaRPr lang="en-US" sz="800" dirty="0" smtClean="0"/>
          </a:p>
          <a:p>
            <a:pPr marL="0" indent="0">
              <a:buNone/>
            </a:pPr>
            <a:r>
              <a:rPr lang="en-US" dirty="0" smtClean="0"/>
              <a:t>Practice components </a:t>
            </a:r>
            <a:r>
              <a:rPr lang="en-US" dirty="0"/>
              <a:t>critical to </a:t>
            </a:r>
            <a:r>
              <a:rPr lang="en-US" dirty="0" smtClean="0"/>
              <a:t>success</a:t>
            </a:r>
          </a:p>
          <a:p>
            <a:pPr marL="0" indent="0">
              <a:buNone/>
            </a:pPr>
            <a:endParaRPr lang="en-US" sz="1000" dirty="0" smtClean="0"/>
          </a:p>
          <a:p>
            <a:pPr marL="0" indent="0">
              <a:buNone/>
            </a:pPr>
            <a:endParaRPr lang="en-US" sz="800" dirty="0" smtClean="0"/>
          </a:p>
          <a:p>
            <a:pPr marL="0" indent="0">
              <a:buNone/>
            </a:pPr>
            <a:r>
              <a:rPr lang="en-US" dirty="0" smtClean="0"/>
              <a:t>Tools &amp; worksheets to try before next webinar</a:t>
            </a:r>
            <a:r>
              <a:rPr lang="en-US" b="1" dirty="0" smtClean="0"/>
              <a:t> </a:t>
            </a:r>
            <a:endParaRPr lang="en-US" dirty="0"/>
          </a:p>
        </p:txBody>
      </p:sp>
    </p:spTree>
    <p:extLst>
      <p:ext uri="{BB962C8B-B14F-4D97-AF65-F5344CB8AC3E}">
        <p14:creationId xmlns:p14="http://schemas.microsoft.com/office/powerpoint/2010/main" val="2452869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2" name="Title 1"/>
          <p:cNvSpPr>
            <a:spLocks noGrp="1"/>
          </p:cNvSpPr>
          <p:nvPr>
            <p:ph type="title"/>
          </p:nvPr>
        </p:nvSpPr>
        <p:spPr>
          <a:xfrm>
            <a:off x="457200" y="304800"/>
            <a:ext cx="8229600" cy="1143000"/>
          </a:xfrm>
        </p:spPr>
        <p:txBody>
          <a:bodyPr>
            <a:normAutofit fontScale="90000"/>
          </a:bodyPr>
          <a:lstStyle/>
          <a:p>
            <a:r>
              <a:rPr lang="en-US" b="1" kern="0" dirty="0">
                <a:solidFill>
                  <a:schemeClr val="accent5">
                    <a:lumMod val="50000"/>
                  </a:schemeClr>
                </a:solidFill>
              </a:rPr>
              <a:t>Background on CBT</a:t>
            </a:r>
            <a:r>
              <a:rPr lang="en-US" b="1" dirty="0">
                <a:solidFill>
                  <a:schemeClr val="accent6">
                    <a:lumMod val="50000"/>
                  </a:schemeClr>
                </a:solidFill>
              </a:rPr>
              <a:t/>
            </a:r>
            <a:br>
              <a:rPr lang="en-US" b="1" dirty="0">
                <a:solidFill>
                  <a:schemeClr val="accent6">
                    <a:lumMod val="50000"/>
                  </a:schemeClr>
                </a:solidFill>
              </a:rPr>
            </a:br>
            <a:endParaRPr lang="en-US" dirty="0">
              <a:solidFill>
                <a:srgbClr val="006892"/>
              </a:solidFill>
              <a:latin typeface="Arial" pitchFamily="34" charset="0"/>
              <a:cs typeface="Arial" pitchFamily="34" charset="0"/>
            </a:endParaRPr>
          </a:p>
        </p:txBody>
      </p:sp>
      <p:sp>
        <p:nvSpPr>
          <p:cNvPr id="8" name="Date Placeholder 7"/>
          <p:cNvSpPr>
            <a:spLocks noGrp="1"/>
          </p:cNvSpPr>
          <p:nvPr>
            <p:ph type="dt" sz="half" idx="10"/>
          </p:nvPr>
        </p:nvSpPr>
        <p:spPr/>
        <p:txBody>
          <a:bodyPr/>
          <a:lstStyle/>
          <a:p>
            <a:fld id="{4410FC8A-A4D3-46E9-B4DA-8E4B63F345E6}" type="datetime1">
              <a:rPr lang="en-US" smtClean="0">
                <a:solidFill>
                  <a:schemeClr val="bg1"/>
                </a:solidFill>
                <a:latin typeface="Arial" pitchFamily="34" charset="0"/>
                <a:cs typeface="Arial" pitchFamily="34" charset="0"/>
              </a:rPr>
              <a:t>6/9/2016</a:t>
            </a:fld>
            <a:endParaRPr lang="en-US" dirty="0">
              <a:solidFill>
                <a:schemeClr val="bg1"/>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schemeClr val="bg1"/>
                </a:solidFill>
                <a:latin typeface="Arial" pitchFamily="34" charset="0"/>
                <a:cs typeface="Arial" pitchFamily="34" charset="0"/>
              </a:rPr>
              <a:t>5</a:t>
            </a:fld>
            <a:endParaRPr lang="en-US" dirty="0">
              <a:solidFill>
                <a:schemeClr val="bg1"/>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3"/>
          <p:cNvSpPr>
            <a:spLocks noGrp="1" noChangeArrowheads="1"/>
          </p:cNvSpPr>
          <p:nvPr>
            <p:ph idx="1"/>
          </p:nvPr>
        </p:nvSpPr>
        <p:spPr>
          <a:xfrm>
            <a:off x="228600" y="1600200"/>
            <a:ext cx="8839200" cy="4876800"/>
          </a:xfrm>
        </p:spPr>
        <p:txBody>
          <a:bodyPr>
            <a:normAutofit/>
          </a:bodyPr>
          <a:lstStyle/>
          <a:p>
            <a:pPr eaLnBrk="1" hangingPunct="1">
              <a:lnSpc>
                <a:spcPct val="80000"/>
              </a:lnSpc>
              <a:defRPr/>
            </a:pPr>
            <a:r>
              <a:rPr lang="en-US" sz="2400" dirty="0" smtClean="0">
                <a:latin typeface="Calibri" panose="020F0502020204030204" pitchFamily="34" charset="0"/>
              </a:rPr>
              <a:t>Useful for </a:t>
            </a:r>
            <a:r>
              <a:rPr lang="en-US" sz="2400" dirty="0">
                <a:latin typeface="Calibri" panose="020F0502020204030204" pitchFamily="34" charset="0"/>
              </a:rPr>
              <a:t>myriad </a:t>
            </a:r>
            <a:r>
              <a:rPr lang="en-US" sz="2400" dirty="0" smtClean="0">
                <a:latin typeface="Calibri" panose="020F0502020204030204" pitchFamily="34" charset="0"/>
              </a:rPr>
              <a:t>psycho/social/behavioral &amp; medical issues</a:t>
            </a:r>
          </a:p>
          <a:p>
            <a:pPr marL="0" indent="0" eaLnBrk="1" hangingPunct="1">
              <a:lnSpc>
                <a:spcPct val="80000"/>
              </a:lnSpc>
              <a:buNone/>
              <a:defRPr/>
            </a:pPr>
            <a:endParaRPr lang="en-US" sz="1600" dirty="0">
              <a:latin typeface="Calibri" panose="020F0502020204030204" pitchFamily="34" charset="0"/>
            </a:endParaRPr>
          </a:p>
          <a:p>
            <a:pPr eaLnBrk="1" hangingPunct="1">
              <a:lnSpc>
                <a:spcPct val="80000"/>
              </a:lnSpc>
              <a:defRPr/>
            </a:pPr>
            <a:r>
              <a:rPr lang="en-US" sz="2400" dirty="0" smtClean="0">
                <a:latin typeface="Calibri" panose="020F0502020204030204" pitchFamily="34" charset="0"/>
              </a:rPr>
              <a:t>To alleviate </a:t>
            </a:r>
            <a:r>
              <a:rPr lang="en-US" sz="2400" dirty="0">
                <a:latin typeface="Calibri" panose="020F0502020204030204" pitchFamily="34" charset="0"/>
              </a:rPr>
              <a:t>emotional </a:t>
            </a:r>
            <a:r>
              <a:rPr lang="en-US" sz="2400" dirty="0" smtClean="0">
                <a:latin typeface="Calibri" panose="020F0502020204030204" pitchFamily="34" charset="0"/>
              </a:rPr>
              <a:t>distress &amp; promote positive change </a:t>
            </a:r>
          </a:p>
          <a:p>
            <a:pPr marL="0" indent="0" eaLnBrk="1" hangingPunct="1">
              <a:lnSpc>
                <a:spcPct val="80000"/>
              </a:lnSpc>
              <a:buNone/>
              <a:defRPr/>
            </a:pPr>
            <a:endParaRPr lang="en-US" sz="1600" dirty="0" smtClean="0">
              <a:latin typeface="Calibri" panose="020F0502020204030204" pitchFamily="34" charset="0"/>
            </a:endParaRPr>
          </a:p>
          <a:p>
            <a:pPr eaLnBrk="1" hangingPunct="1">
              <a:lnSpc>
                <a:spcPct val="80000"/>
              </a:lnSpc>
              <a:defRPr/>
            </a:pPr>
            <a:r>
              <a:rPr lang="en-US" sz="2400" dirty="0" smtClean="0">
                <a:latin typeface="Calibri" panose="020F0502020204030204" pitchFamily="34" charset="0"/>
              </a:rPr>
              <a:t>Present focus - </a:t>
            </a:r>
            <a:r>
              <a:rPr lang="en-US" sz="2400" b="1" dirty="0" smtClean="0">
                <a:latin typeface="Calibri" panose="020F0502020204030204" pitchFamily="34" charset="0"/>
              </a:rPr>
              <a:t>learned behaviors can </a:t>
            </a:r>
            <a:r>
              <a:rPr lang="en-US" sz="2400" b="1" dirty="0">
                <a:latin typeface="Calibri" panose="020F0502020204030204" pitchFamily="34" charset="0"/>
              </a:rPr>
              <a:t>be </a:t>
            </a:r>
            <a:r>
              <a:rPr lang="en-US" sz="2400" b="1" dirty="0" smtClean="0">
                <a:latin typeface="Calibri" panose="020F0502020204030204" pitchFamily="34" charset="0"/>
              </a:rPr>
              <a:t>unlearned</a:t>
            </a:r>
          </a:p>
          <a:p>
            <a:pPr marL="0" indent="0" eaLnBrk="1" hangingPunct="1">
              <a:lnSpc>
                <a:spcPct val="80000"/>
              </a:lnSpc>
              <a:buNone/>
              <a:defRPr/>
            </a:pPr>
            <a:endParaRPr lang="en-US" sz="1600" b="1" dirty="0">
              <a:latin typeface="Calibri" panose="020F0502020204030204" pitchFamily="34" charset="0"/>
            </a:endParaRPr>
          </a:p>
          <a:p>
            <a:pPr>
              <a:lnSpc>
                <a:spcPct val="80000"/>
              </a:lnSpc>
              <a:defRPr/>
            </a:pPr>
            <a:r>
              <a:rPr lang="en-US" sz="2400" dirty="0">
                <a:latin typeface="Calibri" panose="020F0502020204030204" pitchFamily="34" charset="0"/>
              </a:rPr>
              <a:t>Impact of irrational thinking, faulty learning &amp; automatic thoughts on feelings &amp; </a:t>
            </a:r>
            <a:r>
              <a:rPr lang="en-US" sz="2400" dirty="0" smtClean="0">
                <a:latin typeface="Calibri" panose="020F0502020204030204" pitchFamily="34" charset="0"/>
              </a:rPr>
              <a:t>behaviors</a:t>
            </a:r>
          </a:p>
          <a:p>
            <a:pPr marL="0" indent="0">
              <a:lnSpc>
                <a:spcPct val="80000"/>
              </a:lnSpc>
              <a:buNone/>
              <a:defRPr/>
            </a:pPr>
            <a:endParaRPr lang="en-US" sz="1600" dirty="0">
              <a:latin typeface="Calibri" panose="020F0502020204030204" pitchFamily="34" charset="0"/>
            </a:endParaRPr>
          </a:p>
          <a:p>
            <a:pPr eaLnBrk="1" hangingPunct="1">
              <a:lnSpc>
                <a:spcPct val="80000"/>
              </a:lnSpc>
              <a:defRPr/>
            </a:pPr>
            <a:r>
              <a:rPr lang="en-US" sz="2400" dirty="0" smtClean="0">
                <a:latin typeface="Calibri" panose="020F0502020204030204" pitchFamily="34" charset="0"/>
              </a:rPr>
              <a:t>Helper </a:t>
            </a:r>
            <a:r>
              <a:rPr lang="en-US" sz="2400" dirty="0">
                <a:latin typeface="Calibri" panose="020F0502020204030204" pitchFamily="34" charset="0"/>
              </a:rPr>
              <a:t>&amp; client </a:t>
            </a:r>
            <a:r>
              <a:rPr lang="en-US" sz="2400" dirty="0" smtClean="0">
                <a:latin typeface="Calibri" panose="020F0502020204030204" pitchFamily="34" charset="0"/>
              </a:rPr>
              <a:t>collaboration – active</a:t>
            </a:r>
            <a:r>
              <a:rPr lang="en-US" sz="2400" dirty="0">
                <a:latin typeface="Calibri" panose="020F0502020204030204" pitchFamily="34" charset="0"/>
              </a:rPr>
              <a:t>, directive, structured, </a:t>
            </a:r>
            <a:r>
              <a:rPr lang="en-US" sz="2400" dirty="0" smtClean="0">
                <a:latin typeface="Calibri" panose="020F0502020204030204" pitchFamily="34" charset="0"/>
              </a:rPr>
              <a:t>brief</a:t>
            </a:r>
          </a:p>
          <a:p>
            <a:pPr marL="0" indent="0" eaLnBrk="1" hangingPunct="1">
              <a:lnSpc>
                <a:spcPct val="80000"/>
              </a:lnSpc>
              <a:buNone/>
              <a:defRPr/>
            </a:pPr>
            <a:endParaRPr lang="en-US" sz="1600" dirty="0" smtClean="0">
              <a:latin typeface="Calibri" panose="020F0502020204030204" pitchFamily="34" charset="0"/>
            </a:endParaRPr>
          </a:p>
          <a:p>
            <a:pPr>
              <a:lnSpc>
                <a:spcPct val="80000"/>
              </a:lnSpc>
              <a:defRPr/>
            </a:pPr>
            <a:r>
              <a:rPr lang="en-US" sz="2400" dirty="0" smtClean="0">
                <a:latin typeface="Calibri" panose="020F0502020204030204" pitchFamily="34" charset="0"/>
              </a:rPr>
              <a:t>Goals: Improved emotional states  </a:t>
            </a:r>
            <a:r>
              <a:rPr lang="en-US" sz="2400" dirty="0" smtClean="0">
                <a:latin typeface="Calibri" panose="020F0502020204030204" pitchFamily="34" charset="0"/>
              </a:rPr>
              <a:t>&amp; </a:t>
            </a:r>
            <a:r>
              <a:rPr lang="en-US" sz="2400" dirty="0" smtClean="0">
                <a:latin typeface="Calibri" panose="020F0502020204030204" pitchFamily="34" charset="0"/>
              </a:rPr>
              <a:t>behavior; accurate, rational thinking; </a:t>
            </a:r>
            <a:r>
              <a:rPr lang="en-US" sz="2400" dirty="0" smtClean="0">
                <a:latin typeface="Calibri" panose="020F0502020204030204" pitchFamily="34" charset="0"/>
              </a:rPr>
              <a:t>increased </a:t>
            </a:r>
            <a:r>
              <a:rPr lang="en-US" sz="2400" dirty="0" smtClean="0">
                <a:latin typeface="Calibri" panose="020F0502020204030204" pitchFamily="34" charset="0"/>
              </a:rPr>
              <a:t>self-efficacy</a:t>
            </a:r>
          </a:p>
        </p:txBody>
      </p:sp>
      <p:sp>
        <p:nvSpPr>
          <p:cNvPr id="15" name="Rectangle 14"/>
          <p:cNvSpPr/>
          <p:nvPr/>
        </p:nvSpPr>
        <p:spPr>
          <a:xfrm>
            <a:off x="914400" y="304800"/>
            <a:ext cx="6781800" cy="584775"/>
          </a:xfrm>
          <a:prstGeom prst="rect">
            <a:avLst/>
          </a:prstGeom>
        </p:spPr>
        <p:txBody>
          <a:bodyPr wrap="square">
            <a:spAutoFit/>
          </a:bodyPr>
          <a:lstStyle/>
          <a:p>
            <a:r>
              <a:rPr lang="en-US" sz="3200" b="1" kern="0" dirty="0" smtClean="0">
                <a:solidFill>
                  <a:schemeClr val="accent6">
                    <a:lumMod val="50000"/>
                  </a:schemeClr>
                </a:solidFill>
                <a:latin typeface="+mj-lt"/>
                <a:ea typeface="+mj-ea"/>
                <a:cs typeface="+mj-cs"/>
              </a:rPr>
              <a:t>             </a:t>
            </a:r>
            <a:endParaRPr lang="en-US" sz="3600" b="1" dirty="0">
              <a:solidFill>
                <a:schemeClr val="accent6">
                  <a:lumMod val="50000"/>
                </a:schemeClr>
              </a:solidFill>
              <a:latin typeface="+mj-lt"/>
            </a:endParaRPr>
          </a:p>
        </p:txBody>
      </p:sp>
    </p:spTree>
    <p:extLst>
      <p:ext uri="{BB962C8B-B14F-4D97-AF65-F5344CB8AC3E}">
        <p14:creationId xmlns:p14="http://schemas.microsoft.com/office/powerpoint/2010/main" val="485961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77EE261E-F763-4F19-8C55-128EE88CED05}" type="slidenum">
              <a:rPr lang="en-US" smtClean="0"/>
              <a:pPr>
                <a:defRPr/>
              </a:pPr>
              <a:t>6</a:t>
            </a:fld>
            <a:endParaRPr lang="en-US"/>
          </a:p>
        </p:txBody>
      </p:sp>
      <p:sp>
        <p:nvSpPr>
          <p:cNvPr id="6" name="Content Placeholder 3"/>
          <p:cNvSpPr>
            <a:spLocks noGrp="1"/>
          </p:cNvSpPr>
          <p:nvPr>
            <p:ph type="body" sz="half" idx="1"/>
          </p:nvPr>
        </p:nvSpPr>
        <p:spPr>
          <a:xfrm>
            <a:off x="228600" y="1336675"/>
            <a:ext cx="8686800" cy="4683125"/>
          </a:xfrm>
        </p:spPr>
        <p:txBody>
          <a:bodyPr>
            <a:normAutofit/>
          </a:bodyPr>
          <a:lstStyle/>
          <a:p>
            <a:pPr marL="0" indent="0">
              <a:buNone/>
            </a:pPr>
            <a:r>
              <a:rPr lang="en-US" sz="2600" dirty="0" smtClean="0">
                <a:latin typeface="Calibri" panose="020F0502020204030204" pitchFamily="34" charset="0"/>
              </a:rPr>
              <a:t>Maps the relationship between behaviors, thoughts/beliefs &amp; emotions – to clarify patterns &amp; ways to change them </a:t>
            </a:r>
            <a:endParaRPr lang="en-US" sz="2600" dirty="0">
              <a:latin typeface="Calibri" panose="020F0502020204030204" pitchFamily="34"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362200"/>
            <a:ext cx="8229600" cy="3581400"/>
          </a:xfrm>
          <a:prstGeom prst="rect">
            <a:avLst/>
          </a:prstGeom>
          <a:solidFill>
            <a:schemeClr val="tx2">
              <a:lumMod val="20000"/>
              <a:lumOff val="80000"/>
            </a:schemeClr>
          </a:solidFill>
          <a:ln>
            <a:noFill/>
          </a:ln>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8" name="Rectangle 7"/>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itle 2"/>
          <p:cNvSpPr>
            <a:spLocks noGrp="1"/>
          </p:cNvSpPr>
          <p:nvPr>
            <p:ph type="title"/>
          </p:nvPr>
        </p:nvSpPr>
        <p:spPr>
          <a:xfrm>
            <a:off x="457200" y="76200"/>
            <a:ext cx="8229600" cy="1139825"/>
          </a:xfrm>
        </p:spPr>
        <p:txBody>
          <a:bodyPr>
            <a:normAutofit/>
          </a:bodyPr>
          <a:lstStyle/>
          <a:p>
            <a:r>
              <a:rPr lang="en-US" sz="3600" b="1" dirty="0" smtClean="0">
                <a:solidFill>
                  <a:schemeClr val="accent5">
                    <a:lumMod val="50000"/>
                  </a:schemeClr>
                </a:solidFill>
              </a:rPr>
              <a:t>The CBT Model</a:t>
            </a:r>
            <a:endParaRPr lang="en-US" sz="3600" b="1" dirty="0">
              <a:solidFill>
                <a:schemeClr val="accent5">
                  <a:lumMod val="50000"/>
                </a:schemeClr>
              </a:solidFill>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50387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latin typeface="Calibri" panose="020F0502020204030204" pitchFamily="34" charset="0"/>
              </a:rPr>
              <a:t> </a:t>
            </a:r>
            <a:r>
              <a:rPr lang="en-US" sz="3600" dirty="0">
                <a:solidFill>
                  <a:schemeClr val="accent5">
                    <a:lumMod val="50000"/>
                  </a:schemeClr>
                </a:solidFill>
                <a:latin typeface="Arial" panose="020B0604020202020204" pitchFamily="34" charset="0"/>
                <a:cs typeface="Arial" panose="020B0604020202020204" pitchFamily="34" charset="0"/>
              </a:rPr>
              <a:t>CBT: Theoretical Influences</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3" name="Content Placeholder 2"/>
          <p:cNvSpPr>
            <a:spLocks noGrp="1"/>
          </p:cNvSpPr>
          <p:nvPr>
            <p:ph idx="1"/>
          </p:nvPr>
        </p:nvSpPr>
        <p:spPr>
          <a:xfrm>
            <a:off x="457200" y="1524000"/>
            <a:ext cx="8229600" cy="4209146"/>
          </a:xfrm>
        </p:spPr>
        <p:txBody>
          <a:bodyPr>
            <a:noAutofit/>
          </a:bodyPr>
          <a:lstStyle/>
          <a:p>
            <a:pPr marL="0" lvl="0" indent="0" algn="ctr">
              <a:buClr>
                <a:srgbClr val="BE854C"/>
              </a:buClr>
              <a:buSzPct val="65000"/>
              <a:buNone/>
            </a:pPr>
            <a:endParaRPr lang="en-US" i="1" dirty="0" smtClean="0"/>
          </a:p>
          <a:p>
            <a:pPr lvl="0">
              <a:buClr>
                <a:srgbClr val="BE854C"/>
              </a:buClr>
              <a:buSzPct val="65000"/>
              <a:buFont typeface="Arial" pitchFamily="34" charset="0"/>
              <a:buChar char="►"/>
            </a:pPr>
            <a:endParaRPr lang="en-US" dirty="0" smtClean="0"/>
          </a:p>
        </p:txBody>
      </p:sp>
      <p:sp>
        <p:nvSpPr>
          <p:cNvPr id="8" name="Date Placeholder 7"/>
          <p:cNvSpPr>
            <a:spLocks noGrp="1"/>
          </p:cNvSpPr>
          <p:nvPr>
            <p:ph type="dt" sz="half" idx="10"/>
          </p:nvPr>
        </p:nvSpPr>
        <p:spPr/>
        <p:txBody>
          <a:bodyPr/>
          <a:lstStyle/>
          <a:p>
            <a:fld id="{4410FC8A-A4D3-46E9-B4DA-8E4B63F345E6}" type="datetime1">
              <a:rPr lang="en-US" smtClean="0">
                <a:solidFill>
                  <a:prstClr val="white"/>
                </a:solidFill>
                <a:latin typeface="Arial" pitchFamily="34" charset="0"/>
                <a:cs typeface="Arial" pitchFamily="34" charset="0"/>
              </a:rPr>
              <a:pPr/>
              <a:t>6/9/2016</a:t>
            </a:fld>
            <a:endParaRPr lang="en-US" dirty="0">
              <a:solidFill>
                <a:prstClr val="white"/>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7</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1524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5"/>
          <p:cNvSpPr txBox="1">
            <a:spLocks noChangeArrowheads="1"/>
          </p:cNvSpPr>
          <p:nvPr/>
        </p:nvSpPr>
        <p:spPr>
          <a:xfrm>
            <a:off x="76200" y="1295400"/>
            <a:ext cx="8991600" cy="53340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3000" dirty="0" smtClean="0">
              <a:latin typeface="Calibri" panose="020F0502020204030204" pitchFamily="34" charset="0"/>
            </a:endParaRPr>
          </a:p>
          <a:p>
            <a:pPr>
              <a:defRPr/>
            </a:pPr>
            <a:r>
              <a:rPr lang="en-US" sz="3000" dirty="0" smtClean="0">
                <a:latin typeface="Calibri" panose="020F0502020204030204" pitchFamily="34" charset="0"/>
              </a:rPr>
              <a:t>Rogers: Person-centered therapeutic alliance</a:t>
            </a:r>
          </a:p>
          <a:p>
            <a:pPr marL="0" indent="0">
              <a:buFont typeface="Arial" pitchFamily="34" charset="0"/>
              <a:buNone/>
              <a:defRPr/>
            </a:pPr>
            <a:endParaRPr lang="en-US" sz="3000" dirty="0" smtClean="0">
              <a:latin typeface="Calibri" panose="020F0502020204030204" pitchFamily="34" charset="0"/>
            </a:endParaRPr>
          </a:p>
          <a:p>
            <a:pPr>
              <a:defRPr/>
            </a:pPr>
            <a:r>
              <a:rPr lang="en-US" sz="3000" dirty="0" smtClean="0">
                <a:latin typeface="Calibri" panose="020F0502020204030204" pitchFamily="34" charset="0"/>
              </a:rPr>
              <a:t>Bandura: Social Learning Theory</a:t>
            </a:r>
          </a:p>
          <a:p>
            <a:pPr marL="0" indent="0">
              <a:buFont typeface="Arial" pitchFamily="34" charset="0"/>
              <a:buNone/>
              <a:defRPr/>
            </a:pPr>
            <a:endParaRPr lang="en-US" sz="3000" dirty="0" smtClean="0">
              <a:latin typeface="Calibri" panose="020F0502020204030204" pitchFamily="34" charset="0"/>
            </a:endParaRPr>
          </a:p>
          <a:p>
            <a:pPr>
              <a:defRPr/>
            </a:pPr>
            <a:r>
              <a:rPr lang="en-US" sz="3000" dirty="0">
                <a:latin typeface="Calibri" panose="020F0502020204030204" pitchFamily="34" charset="0"/>
              </a:rPr>
              <a:t>Skinner: Behavioral reinforcement </a:t>
            </a:r>
            <a:endParaRPr lang="en-US" sz="3000" dirty="0" smtClean="0">
              <a:latin typeface="Calibri" panose="020F0502020204030204" pitchFamily="34" charset="0"/>
            </a:endParaRPr>
          </a:p>
          <a:p>
            <a:pPr marL="0" indent="0">
              <a:buNone/>
              <a:defRPr/>
            </a:pPr>
            <a:endParaRPr lang="en-US" sz="3000" dirty="0">
              <a:latin typeface="Calibri" panose="020F0502020204030204" pitchFamily="34" charset="0"/>
            </a:endParaRPr>
          </a:p>
          <a:p>
            <a:pPr>
              <a:defRPr/>
            </a:pPr>
            <a:r>
              <a:rPr lang="en-US" sz="3000" dirty="0" smtClean="0">
                <a:latin typeface="Calibri" panose="020F0502020204030204" pitchFamily="34" charset="0"/>
              </a:rPr>
              <a:t>Miller </a:t>
            </a:r>
            <a:r>
              <a:rPr lang="en-US" sz="3000" dirty="0">
                <a:latin typeface="Calibri" panose="020F0502020204030204" pitchFamily="34" charset="0"/>
              </a:rPr>
              <a:t>&amp; </a:t>
            </a:r>
            <a:r>
              <a:rPr lang="en-US" sz="3000" dirty="0" err="1">
                <a:latin typeface="Calibri" panose="020F0502020204030204" pitchFamily="34" charset="0"/>
              </a:rPr>
              <a:t>Rollnick</a:t>
            </a:r>
            <a:r>
              <a:rPr lang="en-US" sz="3000" dirty="0">
                <a:latin typeface="Calibri" panose="020F0502020204030204" pitchFamily="34" charset="0"/>
              </a:rPr>
              <a:t> : Motivational Interviewing </a:t>
            </a:r>
            <a:endParaRPr lang="en-US" sz="3000" dirty="0" smtClean="0">
              <a:latin typeface="Calibri" panose="020F0502020204030204" pitchFamily="34" charset="0"/>
            </a:endParaRPr>
          </a:p>
          <a:p>
            <a:pPr marL="0" indent="0">
              <a:buNone/>
              <a:defRPr/>
            </a:pPr>
            <a:endParaRPr lang="en-US" sz="3000" dirty="0">
              <a:latin typeface="Calibri" panose="020F0502020204030204" pitchFamily="34" charset="0"/>
            </a:endParaRPr>
          </a:p>
          <a:p>
            <a:pPr marL="0" indent="0">
              <a:buNone/>
              <a:defRPr/>
            </a:pPr>
            <a:endParaRPr lang="en-US" sz="3000" dirty="0" smtClean="0">
              <a:latin typeface="Calibri" panose="020F0502020204030204" pitchFamily="34" charset="0"/>
            </a:endParaRPr>
          </a:p>
          <a:p>
            <a:pPr marL="0" indent="0">
              <a:buFont typeface="Arial" pitchFamily="34" charset="0"/>
              <a:buNone/>
              <a:defRPr/>
            </a:pPr>
            <a:endParaRPr lang="en-US" sz="2000" dirty="0" smtClean="0">
              <a:latin typeface="Calibri" panose="020F0502020204030204" pitchFamily="34" charset="0"/>
            </a:endParaRPr>
          </a:p>
          <a:p>
            <a:pPr marL="0" indent="0">
              <a:buFont typeface="Arial" pitchFamily="34" charset="0"/>
              <a:buNone/>
              <a:defRPr/>
            </a:pPr>
            <a:endParaRPr lang="en-US" sz="800" dirty="0" smtClean="0">
              <a:latin typeface="Calibri" panose="020F0502020204030204" pitchFamily="34" charset="0"/>
            </a:endParaRPr>
          </a:p>
          <a:p>
            <a:pPr marL="0" indent="0">
              <a:buFont typeface="Arial" pitchFamily="34" charset="0"/>
              <a:buNone/>
              <a:defRPr/>
            </a:pPr>
            <a:endParaRPr lang="en-US" sz="800" dirty="0" smtClean="0">
              <a:latin typeface="Calibri" panose="020F0502020204030204" pitchFamily="34" charset="0"/>
            </a:endParaRPr>
          </a:p>
          <a:p>
            <a:pPr marL="0" indent="0">
              <a:buFont typeface="Arial" pitchFamily="34" charset="0"/>
              <a:buNone/>
              <a:defRPr/>
            </a:pPr>
            <a:r>
              <a:rPr lang="en-US" sz="2800" dirty="0" smtClean="0">
                <a:latin typeface="Calibri" panose="020F0502020204030204" pitchFamily="34" charset="0"/>
              </a:rPr>
              <a:t>                               </a:t>
            </a:r>
          </a:p>
          <a:p>
            <a:pPr marL="0" indent="0">
              <a:buFont typeface="Arial" pitchFamily="34" charset="0"/>
              <a:buNone/>
              <a:defRPr/>
            </a:pPr>
            <a:endParaRPr lang="en-US" sz="2800" dirty="0" smtClean="0">
              <a:latin typeface="Calibri" panose="020F0502020204030204" pitchFamily="34" charset="0"/>
            </a:endParaRPr>
          </a:p>
          <a:p>
            <a:pPr>
              <a:defRPr/>
            </a:pPr>
            <a:endParaRPr lang="en-US" sz="2800" dirty="0" smtClean="0">
              <a:latin typeface="Arial Narrow" panose="020B0606020202030204" pitchFamily="34" charset="0"/>
            </a:endParaRPr>
          </a:p>
          <a:p>
            <a:pPr>
              <a:defRPr/>
            </a:pPr>
            <a:endParaRPr lang="en-US" sz="2800" dirty="0" smtClean="0">
              <a:latin typeface="Arial Narrow" panose="020B0606020202030204" pitchFamily="34" charset="0"/>
            </a:endParaRPr>
          </a:p>
        </p:txBody>
      </p:sp>
    </p:spTree>
    <p:extLst>
      <p:ext uri="{BB962C8B-B14F-4D97-AF65-F5344CB8AC3E}">
        <p14:creationId xmlns:p14="http://schemas.microsoft.com/office/powerpoint/2010/main" val="3175308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43000"/>
            <a:ext cx="7370763" cy="438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ate Placeholder 7"/>
          <p:cNvSpPr>
            <a:spLocks noGrp="1"/>
          </p:cNvSpPr>
          <p:nvPr>
            <p:ph type="dt" sz="half" idx="10"/>
          </p:nvPr>
        </p:nvSpPr>
        <p:spPr>
          <a:xfrm>
            <a:off x="1676400" y="5867400"/>
            <a:ext cx="5410200" cy="365125"/>
          </a:xfrm>
        </p:spPr>
        <p:txBody>
          <a:bodyPr/>
          <a:lstStyle/>
          <a:p>
            <a:pPr algn="r"/>
            <a:r>
              <a:rPr lang="en-US" sz="2400" smtClean="0">
                <a:solidFill>
                  <a:schemeClr val="tx1"/>
                </a:solidFill>
                <a:latin typeface="Arial Narrow" panose="020B0606020202030204" pitchFamily="34" charset="0"/>
                <a:cs typeface="Arial" panose="020B0604020202020204" pitchFamily="34" charset="0"/>
              </a:rPr>
              <a:t>Prochaska &amp; DiClemente: Stages of Change </a:t>
            </a:r>
            <a:endParaRPr lang="en-US" sz="2400" dirty="0">
              <a:solidFill>
                <a:schemeClr val="tx1"/>
              </a:solidFill>
              <a:latin typeface="Arial Narrow" panose="020B0606020202030204" pitchFamily="34" charset="0"/>
              <a:cs typeface="Arial" panose="020B0604020202020204" pitchFamily="34" charset="0"/>
            </a:endParaRPr>
          </a:p>
        </p:txBody>
      </p:sp>
      <p:sp>
        <p:nvSpPr>
          <p:cNvPr id="10" name="Title 9"/>
          <p:cNvSpPr>
            <a:spLocks noGrp="1"/>
          </p:cNvSpPr>
          <p:nvPr>
            <p:ph type="title"/>
          </p:nvPr>
        </p:nvSpPr>
        <p:spPr>
          <a:xfrm>
            <a:off x="0" y="0"/>
            <a:ext cx="9144000" cy="838200"/>
          </a:xfrm>
          <a:prstGeom prst="rect">
            <a:avLst/>
          </a:prstGeom>
          <a:solidFill>
            <a:srgbClr val="F4DFBA"/>
          </a:solidFill>
          <a:ln>
            <a:noFill/>
          </a:ln>
          <a:effectLst>
            <a:outerShdw blurRad="50800" dist="50800" dir="5400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l">
              <a:defRPr/>
            </a:pPr>
            <a:r>
              <a:rPr lang="en-US" sz="2200" b="1" dirty="0" smtClean="0">
                <a:solidFill>
                  <a:schemeClr val="tx2"/>
                </a:solidFill>
                <a:latin typeface="Arial" panose="020B0604020202020204" pitchFamily="34" charset="0"/>
                <a:cs typeface="Arial" panose="020B0604020202020204" pitchFamily="34" charset="0"/>
              </a:rPr>
              <a:t>     MI</a:t>
            </a:r>
            <a:r>
              <a:rPr lang="en-US" sz="2200" dirty="0" smtClean="0">
                <a:solidFill>
                  <a:schemeClr val="tx2"/>
                </a:solidFill>
                <a:latin typeface="Arial" panose="020B0604020202020204" pitchFamily="34" charset="0"/>
                <a:cs typeface="Arial" panose="020B0604020202020204" pitchFamily="34" charset="0"/>
              </a:rPr>
              <a:t> when there’s ambivalence; </a:t>
            </a:r>
            <a:r>
              <a:rPr lang="en-US" sz="2200" b="1" dirty="0" smtClean="0">
                <a:solidFill>
                  <a:schemeClr val="tx2"/>
                </a:solidFill>
                <a:latin typeface="Arial" panose="020B0604020202020204" pitchFamily="34" charset="0"/>
                <a:cs typeface="Arial" panose="020B0604020202020204" pitchFamily="34" charset="0"/>
              </a:rPr>
              <a:t>CBT </a:t>
            </a:r>
            <a:r>
              <a:rPr lang="en-US" sz="2200" dirty="0" smtClean="0">
                <a:solidFill>
                  <a:schemeClr val="tx2"/>
                </a:solidFill>
                <a:latin typeface="Arial" panose="020B0604020202020204" pitchFamily="34" charset="0"/>
                <a:cs typeface="Arial" panose="020B0604020202020204" pitchFamily="34" charset="0"/>
              </a:rPr>
              <a:t>once ambivalence is resolved</a:t>
            </a:r>
            <a:endParaRPr lang="en-US" sz="2200" b="1" dirty="0">
              <a:solidFill>
                <a:schemeClr val="tx2"/>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13" name="Rectangle 12"/>
          <p:cNvSpPr/>
          <p:nvPr/>
        </p:nvSpPr>
        <p:spPr>
          <a:xfrm>
            <a:off x="0" y="-1"/>
            <a:ext cx="9144000" cy="762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ext Box 9"/>
          <p:cNvSpPr txBox="1">
            <a:spLocks noChangeArrowheads="1"/>
          </p:cNvSpPr>
          <p:nvPr/>
        </p:nvSpPr>
        <p:spPr bwMode="auto">
          <a:xfrm>
            <a:off x="609600" y="2998857"/>
            <a:ext cx="2590800" cy="353943"/>
          </a:xfrm>
          <a:prstGeom prst="rect">
            <a:avLst/>
          </a:prstGeom>
          <a:noFill/>
          <a:ln w="9525">
            <a:noFill/>
            <a:miter lim="800000"/>
            <a:headEnd/>
            <a:tailEnd/>
          </a:ln>
          <a:effectLst/>
        </p:spPr>
        <p:txBody>
          <a:bodyPr wrap="square">
            <a:spAutoFit/>
          </a:bodyPr>
          <a:lstStyle/>
          <a:p>
            <a:pPr fontAlgn="auto">
              <a:spcBef>
                <a:spcPct val="50000"/>
              </a:spcBef>
              <a:spcAft>
                <a:spcPts val="0"/>
              </a:spcAft>
              <a:defRPr/>
            </a:pPr>
            <a:r>
              <a:rPr lang="en-US" sz="1700" b="1" dirty="0" smtClean="0">
                <a:effectLst>
                  <a:outerShdw blurRad="38100" dist="38100" dir="2700000" algn="tl">
                    <a:srgbClr val="000000"/>
                  </a:outerShdw>
                </a:effectLst>
                <a:latin typeface="Arial" panose="020B0604020202020204" pitchFamily="34" charset="0"/>
                <a:cs typeface="Arial" panose="020B0604020202020204" pitchFamily="34" charset="0"/>
              </a:rPr>
              <a:t>Relapse prevention </a:t>
            </a:r>
            <a:r>
              <a:rPr lang="en-US" sz="1600" b="1" dirty="0" smtClean="0">
                <a:solidFill>
                  <a:srgbClr val="C00000"/>
                </a:solidFill>
                <a:effectLst>
                  <a:outerShdw blurRad="38100" dist="38100" dir="2700000" algn="tl">
                    <a:srgbClr val="000000"/>
                  </a:outerShdw>
                </a:effectLst>
                <a:latin typeface="Calibri" panose="020F0502020204030204" pitchFamily="34" charset="0"/>
              </a:rPr>
              <a:t>CBT</a:t>
            </a:r>
            <a:endParaRPr lang="en-US" sz="1600" b="1" dirty="0">
              <a:solidFill>
                <a:srgbClr val="C00000"/>
              </a:solidFill>
              <a:effectLst>
                <a:outerShdw blurRad="38100" dist="38100" dir="2700000" algn="tl">
                  <a:srgbClr val="000000"/>
                </a:outerShdw>
              </a:effectLst>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621032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76200"/>
            <a:ext cx="9144000" cy="7620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defRPr/>
            </a:pPr>
            <a:r>
              <a:rPr lang="en-US" sz="2400" b="1" dirty="0" smtClean="0">
                <a:solidFill>
                  <a:schemeClr val="accent5">
                    <a:lumMod val="50000"/>
                  </a:schemeClr>
                </a:solidFill>
                <a:latin typeface="Arial" panose="020B0604020202020204" pitchFamily="34" charset="0"/>
                <a:cs typeface="Arial" panose="020B0604020202020204" pitchFamily="34" charset="0"/>
              </a:rPr>
              <a:t>        </a:t>
            </a:r>
          </a:p>
          <a:p>
            <a:pPr>
              <a:spcBef>
                <a:spcPts val="1200"/>
              </a:spcBef>
              <a:defRPr/>
            </a:pPr>
            <a:r>
              <a:rPr lang="en-US" sz="2400" b="1" dirty="0">
                <a:solidFill>
                  <a:schemeClr val="accent5">
                    <a:lumMod val="50000"/>
                  </a:schemeClr>
                </a:solidFill>
                <a:latin typeface="Arial" panose="020B0604020202020204" pitchFamily="34" charset="0"/>
                <a:cs typeface="Arial" panose="020B0604020202020204" pitchFamily="34" charset="0"/>
              </a:rPr>
              <a:t> </a:t>
            </a:r>
            <a:r>
              <a:rPr lang="en-US" sz="2400" b="1" dirty="0" smtClean="0">
                <a:solidFill>
                  <a:schemeClr val="accent5">
                    <a:lumMod val="50000"/>
                  </a:schemeClr>
                </a:solidFill>
                <a:latin typeface="Arial" panose="020B0604020202020204" pitchFamily="34" charset="0"/>
                <a:cs typeface="Arial" panose="020B0604020202020204" pitchFamily="34" charset="0"/>
              </a:rPr>
              <a:t>       </a:t>
            </a:r>
          </a:p>
          <a:p>
            <a:pPr>
              <a:spcBef>
                <a:spcPts val="1200"/>
              </a:spcBef>
              <a:defRPr/>
            </a:pPr>
            <a:r>
              <a:rPr lang="en-US" sz="2400" b="1" dirty="0">
                <a:solidFill>
                  <a:schemeClr val="accent5">
                    <a:lumMod val="50000"/>
                  </a:schemeClr>
                </a:solidFill>
                <a:latin typeface="Arial" panose="020B0604020202020204" pitchFamily="34" charset="0"/>
                <a:cs typeface="Arial" panose="020B0604020202020204" pitchFamily="34" charset="0"/>
              </a:rPr>
              <a:t> </a:t>
            </a:r>
            <a:r>
              <a:rPr lang="en-US" sz="2400" b="1" dirty="0" smtClean="0">
                <a:solidFill>
                  <a:schemeClr val="accent5">
                    <a:lumMod val="50000"/>
                  </a:schemeClr>
                </a:solidFill>
                <a:latin typeface="Arial" panose="020B0604020202020204" pitchFamily="34" charset="0"/>
                <a:cs typeface="Arial" panose="020B0604020202020204" pitchFamily="34" charset="0"/>
              </a:rPr>
              <a:t>        </a:t>
            </a:r>
            <a:r>
              <a:rPr lang="en-US" sz="2200" b="1" dirty="0" smtClean="0">
                <a:solidFill>
                  <a:schemeClr val="accent5">
                    <a:lumMod val="50000"/>
                  </a:schemeClr>
                </a:solidFill>
                <a:latin typeface="Arial" panose="020B0604020202020204" pitchFamily="34" charset="0"/>
                <a:cs typeface="Arial" panose="020B0604020202020204" pitchFamily="34" charset="0"/>
              </a:rPr>
              <a:t>Cognitive Therapies                           Cognitive/Behavioral</a:t>
            </a:r>
          </a:p>
          <a:p>
            <a:pPr>
              <a:defRPr/>
            </a:pPr>
            <a:r>
              <a:rPr lang="en-US" sz="2200" b="1" dirty="0" smtClean="0">
                <a:solidFill>
                  <a:schemeClr val="accent5">
                    <a:lumMod val="50000"/>
                  </a:schemeClr>
                </a:solidFill>
                <a:latin typeface="Arial" panose="020B0604020202020204" pitchFamily="34" charset="0"/>
                <a:cs typeface="Arial" panose="020B0604020202020204" pitchFamily="34" charset="0"/>
              </a:rPr>
              <a:t>                                                                              </a:t>
            </a:r>
          </a:p>
          <a:p>
            <a:pPr>
              <a:defRPr/>
            </a:pPr>
            <a:r>
              <a:rPr lang="en-US" sz="2400" b="1" dirty="0">
                <a:solidFill>
                  <a:schemeClr val="accent5">
                    <a:lumMod val="50000"/>
                  </a:schemeClr>
                </a:solidFill>
                <a:latin typeface="Arial" panose="020B0604020202020204" pitchFamily="34" charset="0"/>
                <a:cs typeface="Arial" panose="020B0604020202020204" pitchFamily="34" charset="0"/>
              </a:rPr>
              <a:t> </a:t>
            </a:r>
            <a:r>
              <a:rPr lang="en-US" sz="2400" b="1" dirty="0" smtClean="0">
                <a:solidFill>
                  <a:schemeClr val="accent5">
                    <a:lumMod val="50000"/>
                  </a:schemeClr>
                </a:solidFill>
                <a:latin typeface="Arial" panose="020B0604020202020204" pitchFamily="34" charset="0"/>
                <a:cs typeface="Arial" panose="020B0604020202020204" pitchFamily="34" charset="0"/>
              </a:rPr>
              <a:t> </a:t>
            </a:r>
            <a:endParaRPr lang="en-US" sz="2400" b="1" dirty="0">
              <a:solidFill>
                <a:schemeClr val="accent5">
                  <a:lumMod val="50000"/>
                </a:schemeClr>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44353"/>
            <a:ext cx="9144000" cy="589847"/>
          </a:xfrm>
          <a:prstGeom prst="rect">
            <a:avLst/>
          </a:prstGeom>
        </p:spPr>
      </p:pic>
      <p:sp>
        <p:nvSpPr>
          <p:cNvPr id="9" name="Slide Number Placeholder 8"/>
          <p:cNvSpPr>
            <a:spLocks noGrp="1"/>
          </p:cNvSpPr>
          <p:nvPr>
            <p:ph type="sldNum" sz="quarter" idx="12"/>
          </p:nvPr>
        </p:nvSpPr>
        <p:spPr/>
        <p:txBody>
          <a:bodyPr/>
          <a:lstStyle/>
          <a:p>
            <a:fld id="{CCEFF8E3-EC8E-4FF1-9FB8-7EB9DE5DC726}" type="slidenum">
              <a:rPr lang="en-US" smtClean="0">
                <a:solidFill>
                  <a:prstClr val="white"/>
                </a:solidFill>
                <a:latin typeface="Arial" pitchFamily="34" charset="0"/>
                <a:cs typeface="Arial" pitchFamily="34" charset="0"/>
              </a:rPr>
              <a:pPr/>
              <a:t>9</a:t>
            </a:fld>
            <a:endParaRPr lang="en-US" dirty="0">
              <a:solidFill>
                <a:prstClr val="white"/>
              </a:solidFill>
              <a:latin typeface="Arial" pitchFamily="34" charset="0"/>
              <a:cs typeface="Arial" pitchFamily="34" charset="0"/>
            </a:endParaRPr>
          </a:p>
        </p:txBody>
      </p:sp>
      <p:sp>
        <p:nvSpPr>
          <p:cNvPr id="12" name="Rectangle 11"/>
          <p:cNvSpPr/>
          <p:nvPr/>
        </p:nvSpPr>
        <p:spPr>
          <a:xfrm>
            <a:off x="0" y="-1"/>
            <a:ext cx="9144000" cy="76201"/>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4"/>
          <p:cNvSpPr txBox="1">
            <a:spLocks noChangeArrowheads="1"/>
          </p:cNvSpPr>
          <p:nvPr/>
        </p:nvSpPr>
        <p:spPr>
          <a:xfrm>
            <a:off x="381000" y="1143001"/>
            <a:ext cx="4038600" cy="4724399"/>
          </a:xfrm>
          <a:prstGeom prst="rect">
            <a:avLst/>
          </a:prstGeom>
          <a:ln>
            <a:solidFill>
              <a:schemeClr val="accent5">
                <a:lumMod val="50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2400" b="1" dirty="0">
                <a:latin typeface="Calibri" panose="020F0502020204030204" pitchFamily="34" charset="0"/>
              </a:rPr>
              <a:t>Aims to change </a:t>
            </a:r>
            <a:r>
              <a:rPr lang="en-US" sz="2400" b="1" dirty="0" smtClean="0">
                <a:latin typeface="Calibri" panose="020F0502020204030204" pitchFamily="34" charset="0"/>
              </a:rPr>
              <a:t>the way </a:t>
            </a:r>
            <a:r>
              <a:rPr lang="en-US" sz="2400" b="1" dirty="0" smtClean="0">
                <a:latin typeface="Calibri" panose="020F0502020204030204" pitchFamily="34" charset="0"/>
              </a:rPr>
              <a:t>the client thinks </a:t>
            </a:r>
            <a:endParaRPr lang="en-US" sz="2400" b="1" dirty="0" smtClean="0">
              <a:latin typeface="Calibri" panose="020F0502020204030204" pitchFamily="34" charset="0"/>
            </a:endParaRPr>
          </a:p>
          <a:p>
            <a:pPr marL="0" indent="0">
              <a:buNone/>
              <a:defRPr/>
            </a:pPr>
            <a:endParaRPr lang="en-US" sz="1600" dirty="0" smtClean="0">
              <a:latin typeface="Calibri" panose="020F0502020204030204" pitchFamily="34" charset="0"/>
            </a:endParaRPr>
          </a:p>
          <a:p>
            <a:pPr marL="0" indent="0">
              <a:buNone/>
              <a:defRPr/>
            </a:pPr>
            <a:endParaRPr lang="en-US" sz="1200" dirty="0">
              <a:latin typeface="Calibri" panose="020F0502020204030204" pitchFamily="34" charset="0"/>
            </a:endParaRPr>
          </a:p>
          <a:p>
            <a:pPr>
              <a:defRPr/>
            </a:pPr>
            <a:r>
              <a:rPr lang="en-US" sz="2400" dirty="0" smtClean="0">
                <a:latin typeface="Calibri" panose="020F0502020204030204" pitchFamily="34" charset="0"/>
              </a:rPr>
              <a:t>Reduce emotional reactions by </a:t>
            </a:r>
            <a:r>
              <a:rPr lang="en-US" sz="2400" dirty="0">
                <a:latin typeface="Calibri" panose="020F0502020204030204" pitchFamily="34" charset="0"/>
              </a:rPr>
              <a:t>understanding &amp; correcting  maladaptive </a:t>
            </a:r>
            <a:r>
              <a:rPr lang="en-US" sz="2400" dirty="0" smtClean="0">
                <a:latin typeface="Calibri" panose="020F0502020204030204" pitchFamily="34" charset="0"/>
              </a:rPr>
              <a:t>beliefs; modifying faulty thinking</a:t>
            </a:r>
          </a:p>
          <a:p>
            <a:pPr marL="0" indent="0">
              <a:buNone/>
              <a:defRPr/>
            </a:pPr>
            <a:endParaRPr lang="en-US" sz="800" dirty="0" smtClean="0">
              <a:latin typeface="Calibri" panose="020F0502020204030204" pitchFamily="34" charset="0"/>
            </a:endParaRPr>
          </a:p>
          <a:p>
            <a:pPr marL="0" indent="0">
              <a:buNone/>
              <a:defRPr/>
            </a:pPr>
            <a:endParaRPr lang="en-US" sz="1600" dirty="0">
              <a:latin typeface="Calibri" panose="020F0502020204030204" pitchFamily="34" charset="0"/>
            </a:endParaRPr>
          </a:p>
          <a:p>
            <a:pPr marL="0" indent="0">
              <a:buNone/>
              <a:defRPr/>
            </a:pPr>
            <a:r>
              <a:rPr lang="en-US" sz="2400" b="1" dirty="0">
                <a:latin typeface="Calibri" panose="020F0502020204030204" pitchFamily="34" charset="0"/>
              </a:rPr>
              <a:t>S</a:t>
            </a:r>
            <a:r>
              <a:rPr lang="en-US" sz="2400" b="1" dirty="0" smtClean="0">
                <a:latin typeface="Calibri" panose="020F0502020204030204" pitchFamily="34" charset="0"/>
              </a:rPr>
              <a:t>elf-defeating </a:t>
            </a:r>
            <a:r>
              <a:rPr lang="en-US" sz="2400" b="1" dirty="0" smtClean="0">
                <a:latin typeface="Calibri" panose="020F0502020204030204" pitchFamily="34" charset="0"/>
              </a:rPr>
              <a:t>behaviors </a:t>
            </a:r>
            <a:r>
              <a:rPr lang="en-US" sz="2400" b="1" dirty="0" smtClean="0">
                <a:latin typeface="Calibri" panose="020F0502020204030204" pitchFamily="34" charset="0"/>
              </a:rPr>
              <a:t>change as a result</a:t>
            </a:r>
            <a:endParaRPr lang="en-US" sz="2400" dirty="0" smtClean="0">
              <a:latin typeface="Calibri" panose="020F0502020204030204" pitchFamily="34" charset="0"/>
            </a:endParaRPr>
          </a:p>
        </p:txBody>
      </p:sp>
      <p:sp>
        <p:nvSpPr>
          <p:cNvPr id="15" name="Rectangle 5"/>
          <p:cNvSpPr txBox="1">
            <a:spLocks noChangeArrowheads="1"/>
          </p:cNvSpPr>
          <p:nvPr/>
        </p:nvSpPr>
        <p:spPr>
          <a:xfrm>
            <a:off x="4876800" y="1143000"/>
            <a:ext cx="3962400" cy="4724400"/>
          </a:xfrm>
          <a:prstGeom prst="rect">
            <a:avLst/>
          </a:prstGeom>
          <a:ln>
            <a:solidFill>
              <a:schemeClr val="accent5">
                <a:lumMod val="50000"/>
              </a:schemeClr>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2400" b="1" dirty="0" smtClean="0">
                <a:latin typeface="Calibri" panose="020F0502020204030204" pitchFamily="34" charset="0"/>
              </a:rPr>
              <a:t>  Aims </a:t>
            </a:r>
            <a:r>
              <a:rPr lang="en-US" sz="2400" b="1" dirty="0">
                <a:latin typeface="Calibri" panose="020F0502020204030204" pitchFamily="34" charset="0"/>
              </a:rPr>
              <a:t>to change the way the client thinks </a:t>
            </a:r>
            <a:r>
              <a:rPr lang="en-US" sz="2400" b="1" dirty="0" smtClean="0">
                <a:latin typeface="Calibri" panose="020F0502020204030204" pitchFamily="34" charset="0"/>
              </a:rPr>
              <a:t>&amp; </a:t>
            </a:r>
            <a:r>
              <a:rPr lang="en-US" sz="2400" b="1" dirty="0" smtClean="0">
                <a:latin typeface="Calibri" panose="020F0502020204030204" pitchFamily="34" charset="0"/>
              </a:rPr>
              <a:t>acts</a:t>
            </a:r>
          </a:p>
          <a:p>
            <a:pPr marL="0" indent="0">
              <a:buNone/>
              <a:defRPr/>
            </a:pPr>
            <a:endParaRPr lang="en-US" sz="1000" b="1" dirty="0">
              <a:latin typeface="Calibri" panose="020F0502020204030204" pitchFamily="34" charset="0"/>
            </a:endParaRPr>
          </a:p>
          <a:p>
            <a:pPr marL="0" indent="0">
              <a:buNone/>
              <a:defRPr/>
            </a:pPr>
            <a:endParaRPr lang="en-US" sz="1600" b="1" dirty="0">
              <a:latin typeface="Calibri" panose="020F0502020204030204" pitchFamily="34" charset="0"/>
            </a:endParaRPr>
          </a:p>
          <a:p>
            <a:pPr>
              <a:defRPr/>
            </a:pPr>
            <a:r>
              <a:rPr lang="en-US" sz="2400" dirty="0" smtClean="0">
                <a:latin typeface="Calibri" panose="020F0502020204030204" pitchFamily="34" charset="0"/>
              </a:rPr>
              <a:t>Similar </a:t>
            </a:r>
            <a:r>
              <a:rPr lang="en-US" sz="2400" dirty="0">
                <a:latin typeface="Calibri" panose="020F0502020204030204" pitchFamily="34" charset="0"/>
              </a:rPr>
              <a:t>s</a:t>
            </a:r>
            <a:r>
              <a:rPr lang="en-US" sz="2400" dirty="0" smtClean="0">
                <a:latin typeface="Calibri" panose="020F0502020204030204" pitchFamily="34" charset="0"/>
              </a:rPr>
              <a:t>trategies plus  </a:t>
            </a:r>
            <a:r>
              <a:rPr lang="en-US" sz="2400" i="1" dirty="0" smtClean="0">
                <a:latin typeface="Calibri" panose="020F0502020204030204" pitchFamily="34" charset="0"/>
              </a:rPr>
              <a:t>Functional Analysis</a:t>
            </a:r>
            <a:r>
              <a:rPr lang="en-US" sz="2400" dirty="0" smtClean="0">
                <a:latin typeface="Calibri" panose="020F0502020204030204" pitchFamily="34" charset="0"/>
              </a:rPr>
              <a:t>; focus on </a:t>
            </a:r>
            <a:r>
              <a:rPr lang="en-US" sz="2400" dirty="0">
                <a:latin typeface="Calibri" panose="020F0502020204030204" pitchFamily="34" charset="0"/>
              </a:rPr>
              <a:t>practicing new </a:t>
            </a:r>
            <a:r>
              <a:rPr lang="en-US" sz="2400" dirty="0" smtClean="0">
                <a:latin typeface="Calibri" panose="020F0502020204030204" pitchFamily="34" charset="0"/>
              </a:rPr>
              <a:t>behaviors &amp; learning new  skills</a:t>
            </a:r>
          </a:p>
          <a:p>
            <a:pPr marL="0" indent="0">
              <a:buNone/>
              <a:defRPr/>
            </a:pPr>
            <a:endParaRPr lang="en-US" sz="2400" dirty="0" smtClean="0">
              <a:latin typeface="Calibri" panose="020F0502020204030204" pitchFamily="34" charset="0"/>
            </a:endParaRPr>
          </a:p>
          <a:p>
            <a:pPr marL="0" indent="0">
              <a:buNone/>
              <a:defRPr/>
            </a:pPr>
            <a:endParaRPr lang="en-US" sz="800" dirty="0" smtClean="0">
              <a:latin typeface="Calibri" panose="020F0502020204030204" pitchFamily="34" charset="0"/>
            </a:endParaRPr>
          </a:p>
          <a:p>
            <a:pPr marL="0" indent="0">
              <a:buNone/>
              <a:defRPr/>
            </a:pPr>
            <a:r>
              <a:rPr lang="en-US" sz="2400" b="1" dirty="0" smtClean="0">
                <a:latin typeface="Calibri" panose="020F0502020204030204" pitchFamily="34" charset="0"/>
              </a:rPr>
              <a:t>     New </a:t>
            </a:r>
            <a:r>
              <a:rPr lang="en-US" sz="2400" b="1" dirty="0" smtClean="0">
                <a:latin typeface="Calibri" panose="020F0502020204030204" pitchFamily="34" charset="0"/>
              </a:rPr>
              <a:t>behaviors &amp; cognitive  </a:t>
            </a:r>
            <a:r>
              <a:rPr lang="en-US" sz="2400" b="1" dirty="0" smtClean="0">
                <a:latin typeface="Calibri" panose="020F0502020204030204" pitchFamily="34" charset="0"/>
              </a:rPr>
              <a:t>  </a:t>
            </a:r>
          </a:p>
          <a:p>
            <a:pPr marL="0" indent="0">
              <a:spcBef>
                <a:spcPts val="0"/>
              </a:spcBef>
              <a:buNone/>
              <a:defRPr/>
            </a:pPr>
            <a:r>
              <a:rPr lang="en-US" sz="2400" b="1" dirty="0">
                <a:latin typeface="Calibri" panose="020F0502020204030204" pitchFamily="34" charset="0"/>
              </a:rPr>
              <a:t> </a:t>
            </a:r>
            <a:r>
              <a:rPr lang="en-US" sz="2400" b="1" dirty="0" smtClean="0">
                <a:latin typeface="Calibri" panose="020F0502020204030204" pitchFamily="34" charset="0"/>
              </a:rPr>
              <a:t>    </a:t>
            </a:r>
            <a:r>
              <a:rPr lang="en-US" sz="2400" b="1" dirty="0" smtClean="0">
                <a:latin typeface="Calibri" panose="020F0502020204030204" pitchFamily="34" charset="0"/>
              </a:rPr>
              <a:t>skills </a:t>
            </a:r>
            <a:r>
              <a:rPr lang="en-US" sz="2400" b="1" dirty="0" smtClean="0">
                <a:latin typeface="Calibri" panose="020F0502020204030204" pitchFamily="34" charset="0"/>
              </a:rPr>
              <a:t>result in change</a:t>
            </a:r>
          </a:p>
          <a:p>
            <a:pPr>
              <a:defRPr/>
            </a:pPr>
            <a:endParaRPr lang="en-US" sz="2400" dirty="0" smtClean="0">
              <a:latin typeface="Calibri" panose="020F0502020204030204" pitchFamily="34" charset="0"/>
            </a:endParaRPr>
          </a:p>
          <a:p>
            <a:pPr>
              <a:defRPr/>
            </a:pPr>
            <a:endParaRPr lang="en-US" sz="2400" dirty="0" smtClean="0">
              <a:latin typeface="Calibri" panose="020F0502020204030204" pitchFamily="34" charset="0"/>
            </a:endParaRPr>
          </a:p>
        </p:txBody>
      </p:sp>
      <p:sp>
        <p:nvSpPr>
          <p:cNvPr id="16" name="Rectangle 15"/>
          <p:cNvSpPr/>
          <p:nvPr/>
        </p:nvSpPr>
        <p:spPr>
          <a:xfrm>
            <a:off x="0" y="8382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753083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3946</TotalTime>
  <Words>1701</Words>
  <Application>Microsoft Office PowerPoint</Application>
  <PresentationFormat>On-screen Show (4:3)</PresentationFormat>
  <Paragraphs>321</Paragraphs>
  <Slides>24</Slides>
  <Notes>16</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    CBT Insights &amp; Tools for Justice Professionals  Part I  Wednesday June 15, 2016    </vt:lpstr>
      <vt:lpstr> </vt:lpstr>
      <vt:lpstr>Part I Learning Objectives</vt:lpstr>
      <vt:lpstr>Topics we will cover in Part I  </vt:lpstr>
      <vt:lpstr>Background on CBT </vt:lpstr>
      <vt:lpstr>The CBT Model</vt:lpstr>
      <vt:lpstr>PowerPoint Presentation</vt:lpstr>
      <vt:lpstr>     MI when there’s ambivalence; CBT once ambivalence is resolved</vt:lpstr>
      <vt:lpstr>PowerPoint Presentation</vt:lpstr>
      <vt:lpstr>Elements of CBT</vt:lpstr>
      <vt:lpstr>PowerPoint Presentation</vt:lpstr>
      <vt:lpstr>PowerPoint Presentation</vt:lpstr>
      <vt:lpstr>PowerPoint Presentation</vt:lpstr>
      <vt:lpstr>PowerPoint Presentation</vt:lpstr>
      <vt:lpstr>PowerPoint Presentation</vt:lpstr>
      <vt:lpstr>         What the Research Tells 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RSAT Training Tool:  Trauma-Informed Correctional Care</dc:title>
  <dc:creator>Niki Miller</dc:creator>
  <cp:lastModifiedBy>no one</cp:lastModifiedBy>
  <cp:revision>190</cp:revision>
  <cp:lastPrinted>2016-06-09T22:23:12Z</cp:lastPrinted>
  <dcterms:created xsi:type="dcterms:W3CDTF">2006-08-16T00:00:00Z</dcterms:created>
  <dcterms:modified xsi:type="dcterms:W3CDTF">2016-06-10T12:33:11Z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