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314" r:id="rId4"/>
    <p:sldId id="311" r:id="rId5"/>
    <p:sldId id="313" r:id="rId6"/>
    <p:sldId id="312" r:id="rId7"/>
    <p:sldId id="316" r:id="rId8"/>
    <p:sldId id="315" r:id="rId9"/>
    <p:sldId id="317" r:id="rId10"/>
    <p:sldId id="284" r:id="rId11"/>
    <p:sldId id="342" r:id="rId12"/>
    <p:sldId id="260" r:id="rId13"/>
    <p:sldId id="283" r:id="rId14"/>
    <p:sldId id="326" r:id="rId15"/>
    <p:sldId id="307" r:id="rId16"/>
    <p:sldId id="296" r:id="rId17"/>
    <p:sldId id="261" r:id="rId18"/>
    <p:sldId id="273" r:id="rId19"/>
    <p:sldId id="262" r:id="rId20"/>
    <p:sldId id="275" r:id="rId21"/>
    <p:sldId id="278" r:id="rId22"/>
    <p:sldId id="327" r:id="rId23"/>
    <p:sldId id="329" r:id="rId24"/>
    <p:sldId id="280" r:id="rId25"/>
    <p:sldId id="330" r:id="rId26"/>
    <p:sldId id="298" r:id="rId27"/>
    <p:sldId id="346" r:id="rId28"/>
    <p:sldId id="301" r:id="rId29"/>
    <p:sldId id="308" r:id="rId30"/>
    <p:sldId id="309" r:id="rId31"/>
    <p:sldId id="302" r:id="rId32"/>
    <p:sldId id="303" r:id="rId33"/>
    <p:sldId id="340" r:id="rId34"/>
    <p:sldId id="341" r:id="rId35"/>
    <p:sldId id="292" r:id="rId36"/>
    <p:sldId id="287" r:id="rId37"/>
    <p:sldId id="289" r:id="rId38"/>
    <p:sldId id="290" r:id="rId39"/>
    <p:sldId id="291" r:id="rId40"/>
    <p:sldId id="293" r:id="rId41"/>
    <p:sldId id="295" r:id="rId42"/>
    <p:sldId id="347" r:id="rId43"/>
    <p:sldId id="305" r:id="rId44"/>
    <p:sldId id="331" r:id="rId45"/>
    <p:sldId id="325" r:id="rId46"/>
    <p:sldId id="333" r:id="rId47"/>
    <p:sldId id="334" r:id="rId48"/>
    <p:sldId id="335" r:id="rId49"/>
    <p:sldId id="338" r:id="rId50"/>
    <p:sldId id="337" r:id="rId51"/>
    <p:sldId id="336" r:id="rId52"/>
    <p:sldId id="319" r:id="rId53"/>
    <p:sldId id="306" r:id="rId54"/>
    <p:sldId id="266" r:id="rId55"/>
    <p:sldId id="339" r:id="rId56"/>
    <p:sldId id="324" r:id="rId57"/>
    <p:sldId id="323" r:id="rId58"/>
    <p:sldId id="282" r:id="rId59"/>
    <p:sldId id="267" r:id="rId60"/>
    <p:sldId id="348" r:id="rId61"/>
    <p:sldId id="321" r:id="rId62"/>
    <p:sldId id="322" r:id="rId63"/>
  </p:sldIdLst>
  <p:sldSz cx="12192000" cy="6858000"/>
  <p:notesSz cx="7315200" cy="96012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ton, Michele"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9A7"/>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5" autoAdjust="0"/>
    <p:restoredTop sz="82343" autoAdjust="0"/>
  </p:normalViewPr>
  <p:slideViewPr>
    <p:cSldViewPr snapToGrid="0">
      <p:cViewPr varScale="1">
        <p:scale>
          <a:sx n="135" d="100"/>
          <a:sy n="135" d="100"/>
        </p:scale>
        <p:origin x="140"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alpha val="85000"/>
              </a:schemeClr>
            </a:solidFill>
            <a:ln w="9525" cap="flat" cmpd="sng" algn="ctr">
              <a:solidFill>
                <a:schemeClr val="lt1">
                  <a:alpha val="50000"/>
                </a:schemeClr>
              </a:solidFill>
              <a:round/>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Inhalants</c:v>
                </c:pt>
                <c:pt idx="1">
                  <c:v>Barbiturates</c:v>
                </c:pt>
                <c:pt idx="2">
                  <c:v>Hallucinogens</c:v>
                </c:pt>
                <c:pt idx="3">
                  <c:v>Non-prescribed methadone</c:v>
                </c:pt>
                <c:pt idx="4">
                  <c:v>Synthetic marijuana/bath salts</c:v>
                </c:pt>
                <c:pt idx="5">
                  <c:v>Non-prescribed suboxone</c:v>
                </c:pt>
                <c:pt idx="6">
                  <c:v>Cocaine/Crack</c:v>
                </c:pt>
                <c:pt idx="7">
                  <c:v>Sedatives</c:v>
                </c:pt>
                <c:pt idx="8">
                  <c:v>Heroin</c:v>
                </c:pt>
                <c:pt idx="9">
                  <c:v>Opioids</c:v>
                </c:pt>
                <c:pt idx="10">
                  <c:v>Meth/Amp</c:v>
                </c:pt>
                <c:pt idx="11">
                  <c:v>Alcohol</c:v>
                </c:pt>
                <c:pt idx="12">
                  <c:v>Marijuana</c:v>
                </c:pt>
              </c:strCache>
            </c:strRef>
          </c:cat>
          <c:val>
            <c:numRef>
              <c:f>Sheet1!$B$2:$B$14</c:f>
              <c:numCache>
                <c:formatCode>0%</c:formatCode>
                <c:ptCount val="13"/>
                <c:pt idx="0">
                  <c:v>2.3E-2</c:v>
                </c:pt>
                <c:pt idx="1">
                  <c:v>3.7999999999999999E-2</c:v>
                </c:pt>
                <c:pt idx="2">
                  <c:v>7.1999999999999995E-2</c:v>
                </c:pt>
                <c:pt idx="3">
                  <c:v>9.2999999999999999E-2</c:v>
                </c:pt>
                <c:pt idx="4">
                  <c:v>0.14699999999999999</c:v>
                </c:pt>
                <c:pt idx="5">
                  <c:v>0.26200000000000001</c:v>
                </c:pt>
                <c:pt idx="6">
                  <c:v>0.26500000000000001</c:v>
                </c:pt>
                <c:pt idx="7">
                  <c:v>0.27300000000000002</c:v>
                </c:pt>
                <c:pt idx="8">
                  <c:v>0.29599999999999999</c:v>
                </c:pt>
                <c:pt idx="9">
                  <c:v>0.45800000000000002</c:v>
                </c:pt>
                <c:pt idx="10">
                  <c:v>0.5</c:v>
                </c:pt>
                <c:pt idx="11">
                  <c:v>0.54300000000000004</c:v>
                </c:pt>
                <c:pt idx="12">
                  <c:v>0.57999999999999996</c:v>
                </c:pt>
              </c:numCache>
            </c:numRef>
          </c:val>
        </c:ser>
        <c:dLbls>
          <c:dLblPos val="inEnd"/>
          <c:showLegendKey val="0"/>
          <c:showVal val="1"/>
          <c:showCatName val="0"/>
          <c:showSerName val="0"/>
          <c:showPercent val="0"/>
          <c:showBubbleSize val="0"/>
        </c:dLbls>
        <c:gapWidth val="65"/>
        <c:axId val="317752128"/>
        <c:axId val="317752688"/>
      </c:barChart>
      <c:catAx>
        <c:axId val="317752128"/>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17752688"/>
        <c:crosses val="autoZero"/>
        <c:auto val="1"/>
        <c:lblAlgn val="ctr"/>
        <c:lblOffset val="100"/>
        <c:noMultiLvlLbl val="0"/>
      </c:catAx>
      <c:valAx>
        <c:axId val="31775268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177521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B305E59-C050-4798-A032-EF0F2712147D}" type="datetimeFigureOut">
              <a:rPr lang="en-US" smtClean="0"/>
              <a:t>7/27/2017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15E6431-757A-45B6-B9E3-A7925DB4F850}" type="slidenum">
              <a:rPr lang="en-US" smtClean="0"/>
              <a:t>‹#›</a:t>
            </a:fld>
            <a:endParaRPr lang="en-US"/>
          </a:p>
        </p:txBody>
      </p:sp>
    </p:spTree>
    <p:extLst>
      <p:ext uri="{BB962C8B-B14F-4D97-AF65-F5344CB8AC3E}">
        <p14:creationId xmlns:p14="http://schemas.microsoft.com/office/powerpoint/2010/main" val="195756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1</a:t>
            </a:fld>
            <a:endParaRPr lang="en-US"/>
          </a:p>
        </p:txBody>
      </p:sp>
    </p:spTree>
    <p:extLst>
      <p:ext uri="{BB962C8B-B14F-4D97-AF65-F5344CB8AC3E}">
        <p14:creationId xmlns:p14="http://schemas.microsoft.com/office/powerpoint/2010/main" val="363936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know – some</a:t>
            </a:r>
            <a:r>
              <a:rPr lang="en-US" baseline="0" dirty="0" smtClean="0"/>
              <a:t> may not.  We have a rich history of drug abuse treatment in corrections here in KY.  This book profiles the history of the federal narcotic hospital – the treatment program operated within an institutional setting by the US Public Health Service between 1935 and 1975.  While they got a few things wrong with regard to the ethical treatment of individuals engaged in research studies – some of the most significant advances in research on addition and treatment began here.</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10</a:t>
            </a:fld>
            <a:endParaRPr lang="en-US"/>
          </a:p>
        </p:txBody>
      </p:sp>
    </p:spTree>
    <p:extLst>
      <p:ext uri="{BB962C8B-B14F-4D97-AF65-F5344CB8AC3E}">
        <p14:creationId xmlns:p14="http://schemas.microsoft.com/office/powerpoint/2010/main" val="401737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team has been</a:t>
            </a:r>
            <a:r>
              <a:rPr lang="en-US" baseline="0" dirty="0" smtClean="0"/>
              <a:t> involved in research with drug users in criminal justice settings since the late 1990s. </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11</a:t>
            </a:fld>
            <a:endParaRPr lang="en-US"/>
          </a:p>
        </p:txBody>
      </p:sp>
    </p:spTree>
    <p:extLst>
      <p:ext uri="{BB962C8B-B14F-4D97-AF65-F5344CB8AC3E}">
        <p14:creationId xmlns:p14="http://schemas.microsoft.com/office/powerpoint/2010/main" val="80759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statement really captures the essence of what we hope</a:t>
            </a:r>
            <a:r>
              <a:rPr lang="en-US" baseline="0" dirty="0" smtClean="0"/>
              <a:t> to talk about today.  The overall goal of our short time together is to share what the research describes as being important for working with substance users in criminal justice settings and to describe how those approaches are being implemented in our small state of Kentucky.  So, we really appreciate and recognize this vision statement from the Director of the National Institute on Drug Abuse. </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12</a:t>
            </a:fld>
            <a:endParaRPr lang="en-US"/>
          </a:p>
        </p:txBody>
      </p:sp>
    </p:spTree>
    <p:extLst>
      <p:ext uri="{BB962C8B-B14F-4D97-AF65-F5344CB8AC3E}">
        <p14:creationId xmlns:p14="http://schemas.microsoft.com/office/powerpoint/2010/main" val="88332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grateful for that vision forwarded from Dr.</a:t>
            </a:r>
            <a:r>
              <a:rPr lang="en-US" baseline="0" dirty="0" smtClean="0"/>
              <a:t> </a:t>
            </a:r>
            <a:r>
              <a:rPr lang="en-US" baseline="0" dirty="0" err="1" smtClean="0"/>
              <a:t>Volkow</a:t>
            </a:r>
            <a:r>
              <a:rPr lang="en-US" baseline="0" dirty="0" smtClean="0"/>
              <a:t> at NIDA.  That vision is shared by so many people in the room today.  And without that vision from people </a:t>
            </a:r>
            <a:r>
              <a:rPr lang="en-US" baseline="0" dirty="0" smtClean="0"/>
              <a:t>like Andy Klein, Steve Amos, and so many of the good folks at RSAT, funding for programs like we are going to talk about today would not be possible.  And – not just the programs, but the resources and training that RSAT makes available are invaluable.  We are also grateful for the shared vision within the Kentucky state government – influential leaders like Secretary John Tilley who works tirelessly to increase opportunities for substance abuse treatment within corrections.  The vision of key legislators like State Representative Jason </a:t>
            </a:r>
            <a:r>
              <a:rPr lang="en-US" baseline="0" dirty="0" err="1" smtClean="0"/>
              <a:t>Nemes</a:t>
            </a:r>
            <a:r>
              <a:rPr lang="en-US" baseline="0" dirty="0" smtClean="0"/>
              <a:t> who reviewed our recent report and said hey – please come to my office and tell me more about this.  The vision of the Commissioner of DOC – Jim Erwin – who continues to advocate for substance abuse treatment and increasing the efficacy and effectiveness of the programs.  And the shared vision of DOC program supervisors and administrators for the day to day work they do to make everything happen. Without </a:t>
            </a:r>
            <a:r>
              <a:rPr lang="en-US" baseline="0" dirty="0" smtClean="0"/>
              <a:t>these people </a:t>
            </a:r>
            <a:r>
              <a:rPr lang="en-US" baseline="0" dirty="0" smtClean="0"/>
              <a:t>and a number of others who probably should be on this slide but aren’t, the work we are going to talk about today would not be possible and lives </a:t>
            </a:r>
            <a:r>
              <a:rPr lang="en-US" baseline="0" dirty="0" smtClean="0"/>
              <a:t>would not be </a:t>
            </a:r>
            <a:r>
              <a:rPr lang="en-US" baseline="0" dirty="0" smtClean="0"/>
              <a:t>saved. So – before moving to far along – we just </a:t>
            </a:r>
            <a:r>
              <a:rPr lang="en-US" baseline="0" dirty="0" smtClean="0"/>
              <a:t>want to stop for a minute and acknowledge the efforts of these individuals and the teams who work with them.</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13</a:t>
            </a:fld>
            <a:endParaRPr lang="en-US"/>
          </a:p>
        </p:txBody>
      </p:sp>
    </p:spTree>
    <p:extLst>
      <p:ext uri="{BB962C8B-B14F-4D97-AF65-F5344CB8AC3E}">
        <p14:creationId xmlns:p14="http://schemas.microsoft.com/office/powerpoint/2010/main" val="90395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14</a:t>
            </a:fld>
            <a:endParaRPr lang="en-US"/>
          </a:p>
        </p:txBody>
      </p:sp>
    </p:spTree>
    <p:extLst>
      <p:ext uri="{BB962C8B-B14F-4D97-AF65-F5344CB8AC3E}">
        <p14:creationId xmlns:p14="http://schemas.microsoft.com/office/powerpoint/2010/main" val="371571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15</a:t>
            </a:fld>
            <a:endParaRPr lang="en-US"/>
          </a:p>
        </p:txBody>
      </p:sp>
    </p:spTree>
    <p:extLst>
      <p:ext uri="{BB962C8B-B14F-4D97-AF65-F5344CB8AC3E}">
        <p14:creationId xmlns:p14="http://schemas.microsoft.com/office/powerpoint/2010/main" val="268528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16</a:t>
            </a:fld>
            <a:endParaRPr lang="en-US"/>
          </a:p>
        </p:txBody>
      </p:sp>
    </p:spTree>
    <p:extLst>
      <p:ext uri="{BB962C8B-B14F-4D97-AF65-F5344CB8AC3E}">
        <p14:creationId xmlns:p14="http://schemas.microsoft.com/office/powerpoint/2010/main" val="237740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17</a:t>
            </a:fld>
            <a:endParaRPr lang="en-US"/>
          </a:p>
        </p:txBody>
      </p:sp>
    </p:spTree>
    <p:extLst>
      <p:ext uri="{BB962C8B-B14F-4D97-AF65-F5344CB8AC3E}">
        <p14:creationId xmlns:p14="http://schemas.microsoft.com/office/powerpoint/2010/main" val="20047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18</a:t>
            </a:fld>
            <a:endParaRPr lang="en-US"/>
          </a:p>
        </p:txBody>
      </p:sp>
    </p:spTree>
    <p:extLst>
      <p:ext uri="{BB962C8B-B14F-4D97-AF65-F5344CB8AC3E}">
        <p14:creationId xmlns:p14="http://schemas.microsoft.com/office/powerpoint/2010/main" val="332409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drugs of abuse affect the dopamine neurotransmitters – leading to euphoria and reinforcing effects of drug.</a:t>
            </a:r>
          </a:p>
          <a:p>
            <a:pPr marL="171450" indent="-171450">
              <a:buFont typeface="Arial" panose="020B0604020202020204" pitchFamily="34" charset="0"/>
              <a:buChar char="•"/>
            </a:pPr>
            <a:r>
              <a:rPr lang="en-US" dirty="0" smtClean="0"/>
              <a:t>Addictive drugs can release 2 – 10 times more dopamine than natural rewards like eating or sex.</a:t>
            </a:r>
          </a:p>
          <a:p>
            <a:pPr marL="171450" indent="-171450">
              <a:buFont typeface="Arial" panose="020B0604020202020204" pitchFamily="34" charset="0"/>
              <a:buChar char="•"/>
            </a:pPr>
            <a:r>
              <a:rPr lang="en-US" dirty="0" smtClean="0"/>
              <a:t>These neurological rewards are also more immediate and last longer than natural rewards.</a:t>
            </a:r>
          </a:p>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19</a:t>
            </a:fld>
            <a:endParaRPr lang="en-US"/>
          </a:p>
        </p:txBody>
      </p:sp>
    </p:spTree>
    <p:extLst>
      <p:ext uri="{BB962C8B-B14F-4D97-AF65-F5344CB8AC3E}">
        <p14:creationId xmlns:p14="http://schemas.microsoft.com/office/powerpoint/2010/main" val="29859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hope I’m not the first person to say this to you – but welcome to the Commonwealth of Kentucky.  I’m a native Kentuckian, and I am very proud of our state and I’m excited to have this opportunity to talk to this important group of people during your time here.  I want to begin by just sharing a bit about KY – just in case this is your first visit.</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a:t>
            </a:fld>
            <a:endParaRPr lang="en-US"/>
          </a:p>
        </p:txBody>
      </p:sp>
    </p:spTree>
    <p:extLst>
      <p:ext uri="{BB962C8B-B14F-4D97-AF65-F5344CB8AC3E}">
        <p14:creationId xmlns:p14="http://schemas.microsoft.com/office/powerpoint/2010/main" val="137237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20</a:t>
            </a:fld>
            <a:endParaRPr lang="en-US"/>
          </a:p>
        </p:txBody>
      </p:sp>
    </p:spTree>
    <p:extLst>
      <p:ext uri="{BB962C8B-B14F-4D97-AF65-F5344CB8AC3E}">
        <p14:creationId xmlns:p14="http://schemas.microsoft.com/office/powerpoint/2010/main" val="994797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think about this in the context of a therapy session, the counselor has – in essence</a:t>
            </a:r>
            <a:r>
              <a:rPr lang="en-US" baseline="0" dirty="0" smtClean="0"/>
              <a:t> – the brain on the left.  The long-term, chronic substance abuser has the brain on the right.  All other things held constant, these two brains simply </a:t>
            </a:r>
            <a:r>
              <a:rPr lang="en-US" baseline="0" dirty="0" err="1" smtClean="0"/>
              <a:t>aint</a:t>
            </a:r>
            <a:r>
              <a:rPr lang="en-US" baseline="0" dirty="0" smtClean="0"/>
              <a:t> wired the same way.  There are some inherent “deficits”, if you will, as a person begins the therapeutic process.</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21</a:t>
            </a:fld>
            <a:endParaRPr lang="en-US"/>
          </a:p>
        </p:txBody>
      </p:sp>
    </p:spTree>
    <p:extLst>
      <p:ext uri="{BB962C8B-B14F-4D97-AF65-F5344CB8AC3E}">
        <p14:creationId xmlns:p14="http://schemas.microsoft.com/office/powerpoint/2010/main" val="1313958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brain delay caused by </a:t>
            </a:r>
            <a:r>
              <a:rPr lang="en-US" dirty="0" err="1" smtClean="0"/>
              <a:t>methampethamine</a:t>
            </a:r>
            <a:r>
              <a:rPr lang="en-US" baseline="0" dirty="0" smtClean="0"/>
              <a:t> use – particularly damage to critical regions of the brain associated with attention, memory, emotion, and reward experiences over time.  The red areas here reflect 5% cell volume loss, followed by the green regions with around 3% cell loss.  The blue areas are reflective of normal cell volume.</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22</a:t>
            </a:fld>
            <a:endParaRPr lang="en-US"/>
          </a:p>
        </p:txBody>
      </p:sp>
    </p:spTree>
    <p:extLst>
      <p:ext uri="{BB962C8B-B14F-4D97-AF65-F5344CB8AC3E}">
        <p14:creationId xmlns:p14="http://schemas.microsoft.com/office/powerpoint/2010/main" val="289207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Typically not just drug use – lifestyle, chaotic environment, poverty, childhood trauma/victimization</a:t>
            </a:r>
          </a:p>
          <a:p>
            <a:pPr marL="171450" indent="-171450">
              <a:buFont typeface="Arial" panose="020B0604020202020204" pitchFamily="34" charset="0"/>
              <a:buChar char="•"/>
            </a:pPr>
            <a:r>
              <a:rPr lang="en-US" dirty="0" smtClean="0"/>
              <a:t>Decreased ability to feel pleasure – tolerance and dependence</a:t>
            </a:r>
          </a:p>
          <a:p>
            <a:pPr marL="171450" indent="-171450">
              <a:buFont typeface="Arial" panose="020B0604020202020204" pitchFamily="34" charset="0"/>
              <a:buChar char="•"/>
            </a:pPr>
            <a:r>
              <a:rPr lang="en-US" dirty="0" smtClean="0"/>
              <a:t>Impaired cognitive function</a:t>
            </a:r>
          </a:p>
          <a:p>
            <a:pPr marL="171450" indent="-171450">
              <a:buFont typeface="Arial" panose="020B0604020202020204" pitchFamily="34" charset="0"/>
              <a:buChar char="•"/>
            </a:pPr>
            <a:r>
              <a:rPr lang="en-US" dirty="0" smtClean="0"/>
              <a:t>Impaired memory</a:t>
            </a:r>
          </a:p>
          <a:p>
            <a:pPr marL="171450" indent="-171450">
              <a:buFont typeface="Arial" panose="020B0604020202020204" pitchFamily="34" charset="0"/>
              <a:buChar char="•"/>
            </a:pPr>
            <a:r>
              <a:rPr lang="en-US" dirty="0" smtClean="0"/>
              <a:t>Impaired self-control and decision making</a:t>
            </a:r>
          </a:p>
          <a:p>
            <a:pPr marL="171450" indent="-171450">
              <a:buFont typeface="Arial" panose="020B0604020202020204" pitchFamily="34" charset="0"/>
              <a:buChar char="•"/>
            </a:pPr>
            <a:r>
              <a:rPr lang="en-US" dirty="0" smtClean="0"/>
              <a:t>Compromised processing of punishment and rewards</a:t>
            </a:r>
          </a:p>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23</a:t>
            </a:fld>
            <a:endParaRPr lang="en-US"/>
          </a:p>
        </p:txBody>
      </p:sp>
    </p:spTree>
    <p:extLst>
      <p:ext uri="{BB962C8B-B14F-4D97-AF65-F5344CB8AC3E}">
        <p14:creationId xmlns:p14="http://schemas.microsoft.com/office/powerpoint/2010/main" val="339611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brain on the right shows significant improvements</a:t>
            </a:r>
            <a:r>
              <a:rPr lang="en-US" baseline="0" dirty="0" smtClean="0"/>
              <a:t> – return to images consistent with a normal control – for critical brain regions in the reward/pleasure pathway following just two years of abstinence.</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24</a:t>
            </a:fld>
            <a:endParaRPr lang="en-US"/>
          </a:p>
        </p:txBody>
      </p:sp>
    </p:spTree>
    <p:extLst>
      <p:ext uri="{BB962C8B-B14F-4D97-AF65-F5344CB8AC3E}">
        <p14:creationId xmlns:p14="http://schemas.microsoft.com/office/powerpoint/2010/main" val="2492019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KEVIN HERE.  Our purpose today is</a:t>
            </a:r>
            <a:r>
              <a:rPr lang="en-US" baseline="0" dirty="0" smtClean="0"/>
              <a:t> to highlight the recent research on the evidence-based process – what we know works.  But we also want to share how those evidence-based processes are being implemented in Kentucky.  And not just implemented, implemented with integrity and in a way that works with positive outcomes for substance users.  At this time, I would like to welcome my colleague Kevin </a:t>
            </a:r>
            <a:r>
              <a:rPr lang="en-US" baseline="0" dirty="0" err="1" smtClean="0"/>
              <a:t>Pangburn</a:t>
            </a:r>
            <a:r>
              <a:rPr lang="en-US" baseline="0" dirty="0" smtClean="0"/>
              <a:t>, Director of the Division of Substance Abuse for KY DOC to tell the story of assessment and treatment in Kentucky.</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25</a:t>
            </a:fld>
            <a:endParaRPr lang="en-US"/>
          </a:p>
        </p:txBody>
      </p:sp>
    </p:spTree>
    <p:extLst>
      <p:ext uri="{BB962C8B-B14F-4D97-AF65-F5344CB8AC3E}">
        <p14:creationId xmlns:p14="http://schemas.microsoft.com/office/powerpoint/2010/main" val="143655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smtClean="0"/>
              <a:t>KEVIN</a:t>
            </a:r>
          </a:p>
          <a:p>
            <a:pPr>
              <a:lnSpc>
                <a:spcPct val="100000"/>
              </a:lnSpc>
              <a:spcAft>
                <a:spcPts val="0"/>
              </a:spcAft>
            </a:pPr>
            <a:r>
              <a:rPr lang="en-US" sz="1200" dirty="0" smtClean="0"/>
              <a:t>System level assessment for SAP eligibility</a:t>
            </a:r>
          </a:p>
          <a:p>
            <a:pPr marL="181240" indent="-181240">
              <a:lnSpc>
                <a:spcPct val="100000"/>
              </a:lnSpc>
              <a:spcAft>
                <a:spcPts val="0"/>
              </a:spcAft>
              <a:buFont typeface="Arial" panose="020B0604020202020204" pitchFamily="34" charset="0"/>
              <a:buChar char="•"/>
            </a:pPr>
            <a:r>
              <a:rPr lang="en-US" sz="1200" dirty="0" smtClean="0"/>
              <a:t>DOC philosophy </a:t>
            </a:r>
            <a:r>
              <a:rPr lang="mr-IN" sz="1200" dirty="0" smtClean="0"/>
              <a:t>–</a:t>
            </a:r>
            <a:r>
              <a:rPr lang="en-US" sz="1200" dirty="0" smtClean="0"/>
              <a:t> it is a priority to get people into treatment.</a:t>
            </a:r>
          </a:p>
          <a:p>
            <a:pPr marL="181240" indent="-181240">
              <a:lnSpc>
                <a:spcPct val="100000"/>
              </a:lnSpc>
              <a:spcAft>
                <a:spcPts val="0"/>
              </a:spcAft>
              <a:buFont typeface="Arial" panose="020B0604020202020204" pitchFamily="34" charset="0"/>
              <a:buChar char="•"/>
            </a:pPr>
            <a:r>
              <a:rPr lang="en-US" sz="1200" dirty="0" smtClean="0"/>
              <a:t>5921 treatment slots </a:t>
            </a:r>
            <a:r>
              <a:rPr lang="mr-IN" sz="1200" dirty="0" smtClean="0"/>
              <a:t>–</a:t>
            </a:r>
            <a:r>
              <a:rPr lang="en-US" sz="1200" dirty="0" smtClean="0"/>
              <a:t> 25% of entire inmate population can be in treatment at any point in time</a:t>
            </a:r>
          </a:p>
          <a:p>
            <a:pPr marL="181240" indent="-181240">
              <a:lnSpc>
                <a:spcPct val="100000"/>
              </a:lnSpc>
              <a:spcAft>
                <a:spcPts val="0"/>
              </a:spcAft>
              <a:buFont typeface="Arial" panose="020B0604020202020204" pitchFamily="34" charset="0"/>
              <a:buChar char="•"/>
            </a:pPr>
            <a:r>
              <a:rPr lang="en-US" sz="1200" dirty="0" smtClean="0"/>
              <a:t>Designated person </a:t>
            </a:r>
            <a:r>
              <a:rPr lang="mr-IN" sz="1200" dirty="0" smtClean="0"/>
              <a:t>–</a:t>
            </a:r>
            <a:r>
              <a:rPr lang="en-US" sz="1200" dirty="0" smtClean="0"/>
              <a:t> the air traffic controller – the story of </a:t>
            </a:r>
            <a:r>
              <a:rPr lang="en-US" sz="1200" dirty="0" err="1" smtClean="0"/>
              <a:t>Marka</a:t>
            </a:r>
            <a:endParaRPr lang="en-US" sz="1200" dirty="0" smtClean="0"/>
          </a:p>
          <a:p>
            <a:pPr marL="181240" indent="-181240">
              <a:lnSpc>
                <a:spcPct val="100000"/>
              </a:lnSpc>
              <a:spcAft>
                <a:spcPts val="0"/>
              </a:spcAft>
              <a:buFont typeface="Arial" panose="020B0604020202020204" pitchFamily="34" charset="0"/>
              <a:buChar char="•"/>
            </a:pPr>
            <a:r>
              <a:rPr lang="en-US" sz="1200" dirty="0" smtClean="0"/>
              <a:t>Based on time, classification, application to SAP</a:t>
            </a:r>
          </a:p>
          <a:p>
            <a:pPr marL="181240" indent="-181240">
              <a:lnSpc>
                <a:spcPct val="100000"/>
              </a:lnSpc>
              <a:spcAft>
                <a:spcPts val="0"/>
              </a:spcAft>
              <a:buFont typeface="Arial" panose="020B0604020202020204" pitchFamily="34" charset="0"/>
              <a:buChar char="•"/>
            </a:pPr>
            <a:r>
              <a:rPr lang="en-US" sz="1200" dirty="0" smtClean="0"/>
              <a:t>Systems level adaptation to SAP</a:t>
            </a:r>
          </a:p>
          <a:p>
            <a:pPr>
              <a:lnSpc>
                <a:spcPct val="100000"/>
              </a:lnSpc>
              <a:spcAft>
                <a:spcPts val="0"/>
              </a:spcAft>
            </a:pPr>
            <a:endParaRPr lang="en-US" sz="1200" dirty="0" smtClean="0"/>
          </a:p>
          <a:p>
            <a:pPr>
              <a:lnSpc>
                <a:spcPct val="100000"/>
              </a:lnSpc>
              <a:spcAft>
                <a:spcPts val="0"/>
              </a:spcAft>
            </a:pPr>
            <a:r>
              <a:rPr lang="en-US" sz="1200" dirty="0" smtClean="0"/>
              <a:t>**INSERT EXAMPLE HERE – LIKE UBER, OR A TAXI COMPANY</a:t>
            </a:r>
            <a:r>
              <a:rPr lang="en-US" sz="1200" baseline="0" dirty="0" smtClean="0"/>
              <a:t> THAT DIRECTS TAXIS TO WHERE PEOPLE ARE, SAME PROCESS AS MARKA</a:t>
            </a:r>
            <a:endParaRPr lang="en-US" sz="1200" dirty="0" smtClean="0"/>
          </a:p>
          <a:p>
            <a:pPr>
              <a:lnSpc>
                <a:spcPct val="100000"/>
              </a:lnSpc>
              <a:spcAft>
                <a:spcPts val="0"/>
              </a:spcAft>
            </a:pPr>
            <a:endParaRPr lang="en-US" sz="1200" dirty="0" smtClean="0"/>
          </a:p>
          <a:p>
            <a:pPr>
              <a:lnSpc>
                <a:spcPct val="100000"/>
              </a:lnSpc>
              <a:spcAft>
                <a:spcPts val="0"/>
              </a:spcAft>
            </a:pPr>
            <a:r>
              <a:rPr lang="en-US" sz="1200" dirty="0" smtClean="0"/>
              <a:t>Offender level assessment at SAP intake</a:t>
            </a:r>
          </a:p>
          <a:p>
            <a:pPr marL="362480" indent="-362480">
              <a:lnSpc>
                <a:spcPct val="100000"/>
              </a:lnSpc>
              <a:spcAft>
                <a:spcPts val="0"/>
              </a:spcAft>
              <a:buFont typeface="Arial" panose="020B0604020202020204" pitchFamily="34" charset="0"/>
              <a:buChar char="•"/>
            </a:pPr>
            <a:r>
              <a:rPr lang="en-US" sz="1200" dirty="0"/>
              <a:t>The American Society of Addiction Medicine (ASAM) calls for the following to constitute comprehensive assessment:</a:t>
            </a:r>
            <a:r>
              <a:rPr lang="en-US" sz="1200" baseline="30000" dirty="0"/>
              <a:t> </a:t>
            </a:r>
            <a:endParaRPr lang="en-US" sz="1200" dirty="0"/>
          </a:p>
          <a:p>
            <a:pPr lvl="1">
              <a:lnSpc>
                <a:spcPct val="100000"/>
              </a:lnSpc>
              <a:spcAft>
                <a:spcPts val="0"/>
              </a:spcAft>
            </a:pPr>
            <a:r>
              <a:rPr lang="en-US" sz="1200" dirty="0" smtClean="0"/>
              <a:t>A physical exam </a:t>
            </a:r>
          </a:p>
          <a:p>
            <a:pPr lvl="1">
              <a:lnSpc>
                <a:spcPct val="100000"/>
              </a:lnSpc>
              <a:spcAft>
                <a:spcPts val="0"/>
              </a:spcAft>
            </a:pPr>
            <a:r>
              <a:rPr lang="en-US" sz="1200" dirty="0" smtClean="0"/>
              <a:t>A mental status exam </a:t>
            </a:r>
          </a:p>
          <a:p>
            <a:pPr lvl="1">
              <a:lnSpc>
                <a:spcPct val="100000"/>
              </a:lnSpc>
              <a:spcAft>
                <a:spcPts val="0"/>
              </a:spcAft>
            </a:pPr>
            <a:r>
              <a:rPr lang="en-US" sz="1200" dirty="0" smtClean="0"/>
              <a:t>Medical and psychiatric history </a:t>
            </a:r>
          </a:p>
          <a:p>
            <a:pPr lvl="1">
              <a:lnSpc>
                <a:spcPct val="100000"/>
              </a:lnSpc>
              <a:spcAft>
                <a:spcPts val="0"/>
              </a:spcAft>
            </a:pPr>
            <a:r>
              <a:rPr lang="en-US" sz="1200" dirty="0" smtClean="0"/>
              <a:t>Detailed substance abuse history and other addictive behaviors</a:t>
            </a:r>
          </a:p>
          <a:p>
            <a:pPr lvl="1">
              <a:lnSpc>
                <a:spcPct val="100000"/>
              </a:lnSpc>
              <a:spcAft>
                <a:spcPts val="0"/>
              </a:spcAft>
            </a:pPr>
            <a:r>
              <a:rPr lang="en-US" sz="1200" dirty="0" smtClean="0"/>
              <a:t>Substance use disorder and addictive disorder treatment history and response </a:t>
            </a:r>
          </a:p>
          <a:p>
            <a:pPr lvl="1">
              <a:lnSpc>
                <a:spcPct val="100000"/>
              </a:lnSpc>
              <a:spcAft>
                <a:spcPts val="0"/>
              </a:spcAft>
            </a:pPr>
            <a:r>
              <a:rPr lang="en-US" sz="1200" dirty="0" smtClean="0"/>
              <a:t>Family health and behavioral health history </a:t>
            </a:r>
          </a:p>
          <a:p>
            <a:pPr lvl="1">
              <a:lnSpc>
                <a:spcPct val="100000"/>
              </a:lnSpc>
              <a:spcAft>
                <a:spcPts val="0"/>
              </a:spcAft>
            </a:pPr>
            <a:r>
              <a:rPr lang="en-US" sz="1200" dirty="0" smtClean="0"/>
              <a:t>Current medications </a:t>
            </a:r>
          </a:p>
          <a:p>
            <a:pPr lvl="1">
              <a:lnSpc>
                <a:spcPct val="100000"/>
              </a:lnSpc>
              <a:spcAft>
                <a:spcPts val="0"/>
              </a:spcAft>
            </a:pPr>
            <a:r>
              <a:rPr lang="en-US" sz="1200" dirty="0" smtClean="0"/>
              <a:t>Social history </a:t>
            </a:r>
          </a:p>
          <a:p>
            <a:pPr lvl="1">
              <a:lnSpc>
                <a:spcPct val="100000"/>
              </a:lnSpc>
              <a:spcAft>
                <a:spcPts val="0"/>
              </a:spcAft>
            </a:pPr>
            <a:r>
              <a:rPr lang="en-US" sz="1200" dirty="0" smtClean="0"/>
              <a:t>A summary of the patient’s readiness to engage in treatment</a:t>
            </a:r>
          </a:p>
          <a:p>
            <a:pPr lvl="1">
              <a:lnSpc>
                <a:spcPct val="100000"/>
              </a:lnSpc>
              <a:spcAft>
                <a:spcPts val="0"/>
              </a:spcAft>
            </a:pPr>
            <a:r>
              <a:rPr lang="en-US" sz="1200" dirty="0" smtClean="0"/>
              <a:t>Diagnostic formulation(s) </a:t>
            </a:r>
          </a:p>
          <a:p>
            <a:pPr lvl="1">
              <a:lnSpc>
                <a:spcPct val="100000"/>
              </a:lnSpc>
              <a:spcAft>
                <a:spcPts val="0"/>
              </a:spcAft>
            </a:pPr>
            <a:r>
              <a:rPr lang="en-US" sz="1200" dirty="0" smtClean="0"/>
              <a:t>Identification of facilitators and barriers to treatment engagement</a:t>
            </a:r>
          </a:p>
          <a:p>
            <a:pPr>
              <a:lnSpc>
                <a:spcPct val="100000"/>
              </a:lnSpc>
              <a:spcAft>
                <a:spcPts val="0"/>
              </a:spcAft>
            </a:pPr>
            <a:endParaRPr lang="en-US" sz="1200" dirty="0"/>
          </a:p>
        </p:txBody>
      </p:sp>
      <p:sp>
        <p:nvSpPr>
          <p:cNvPr id="4" name="Slide Number Placeholder 3"/>
          <p:cNvSpPr>
            <a:spLocks noGrp="1"/>
          </p:cNvSpPr>
          <p:nvPr>
            <p:ph type="sldNum" sz="quarter" idx="10"/>
          </p:nvPr>
        </p:nvSpPr>
        <p:spPr/>
        <p:txBody>
          <a:bodyPr/>
          <a:lstStyle/>
          <a:p>
            <a:fld id="{615E6431-757A-45B6-B9E3-A7925DB4F850}" type="slidenum">
              <a:rPr lang="en-US" smtClean="0"/>
              <a:t>26</a:t>
            </a:fld>
            <a:endParaRPr lang="en-US"/>
          </a:p>
        </p:txBody>
      </p:sp>
    </p:spTree>
    <p:extLst>
      <p:ext uri="{BB962C8B-B14F-4D97-AF65-F5344CB8AC3E}">
        <p14:creationId xmlns:p14="http://schemas.microsoft.com/office/powerpoint/2010/main" val="3757815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endParaRPr lang="en-US" dirty="0" smtClean="0"/>
          </a:p>
          <a:p>
            <a:r>
              <a:rPr lang="en-US" dirty="0" smtClean="0"/>
              <a:t>Kentucky corrections-based program staff collect assessment data within the first two weeks of a client’s admission to substance abuse treatment. In FY2011 CJKTOS transitioned from collecting baseline data using personal digital assistants (PDAs) to a web-based data collection system.  Department of Corrections treatment providers obtain informed consent and contact information which is forwarded to the University of Kentucky to locate SAP participants for 12-month follow-up interviews post-release. All data are collected and stored in compliance with the University of Kentucky IRB and HIPAA regulations, including encrypted identification numbers, and abbreviated birthdays (month and year) to secure confidentiality of protected health information.</a:t>
            </a:r>
          </a:p>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27</a:t>
            </a:fld>
            <a:endParaRPr lang="en-US"/>
          </a:p>
        </p:txBody>
      </p:sp>
    </p:spTree>
    <p:extLst>
      <p:ext uri="{BB962C8B-B14F-4D97-AF65-F5344CB8AC3E}">
        <p14:creationId xmlns:p14="http://schemas.microsoft.com/office/powerpoint/2010/main" val="1960636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endParaRPr lang="en-US" dirty="0" smtClean="0"/>
          </a:p>
          <a:p>
            <a:r>
              <a:rPr lang="en-US" dirty="0" smtClean="0"/>
              <a:t>And we can use the data to tell us things like this – who are we serving?</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28</a:t>
            </a:fld>
            <a:endParaRPr lang="en-US"/>
          </a:p>
        </p:txBody>
      </p:sp>
    </p:spTree>
    <p:extLst>
      <p:ext uri="{BB962C8B-B14F-4D97-AF65-F5344CB8AC3E}">
        <p14:creationId xmlns:p14="http://schemas.microsoft.com/office/powerpoint/2010/main" val="3364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endParaRPr lang="en-US" dirty="0" smtClean="0"/>
          </a:p>
          <a:p>
            <a:r>
              <a:rPr lang="en-US" dirty="0" smtClean="0"/>
              <a:t>And what kinds</a:t>
            </a:r>
            <a:r>
              <a:rPr lang="en-US" baseline="0" dirty="0" smtClean="0"/>
              <a:t> of drugs are they using?  WE have been able to monitor trends in our data over the years using a profile just like this one.  Data like this served as one of the key factors in the Heroin Bill legislation.</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29</a:t>
            </a:fld>
            <a:endParaRPr lang="en-US"/>
          </a:p>
        </p:txBody>
      </p:sp>
    </p:spTree>
    <p:extLst>
      <p:ext uri="{BB962C8B-B14F-4D97-AF65-F5344CB8AC3E}">
        <p14:creationId xmlns:p14="http://schemas.microsoft.com/office/powerpoint/2010/main" val="350508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a:t>
            </a:fld>
            <a:endParaRPr lang="en-US"/>
          </a:p>
        </p:txBody>
      </p:sp>
    </p:spTree>
    <p:extLst>
      <p:ext uri="{BB962C8B-B14F-4D97-AF65-F5344CB8AC3E}">
        <p14:creationId xmlns:p14="http://schemas.microsoft.com/office/powerpoint/2010/main" val="2407841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30</a:t>
            </a:fld>
            <a:endParaRPr lang="en-US"/>
          </a:p>
        </p:txBody>
      </p:sp>
    </p:spTree>
    <p:extLst>
      <p:ext uri="{BB962C8B-B14F-4D97-AF65-F5344CB8AC3E}">
        <p14:creationId xmlns:p14="http://schemas.microsoft.com/office/powerpoint/2010/main" val="566589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a:t>KEVIN</a:t>
            </a:r>
          </a:p>
          <a:p>
            <a:pPr>
              <a:lnSpc>
                <a:spcPct val="100000"/>
              </a:lnSpc>
              <a:spcAft>
                <a:spcPts val="0"/>
              </a:spcAft>
            </a:pPr>
            <a:endParaRPr lang="en-US" sz="1200" dirty="0"/>
          </a:p>
          <a:p>
            <a:pPr marL="181240" indent="-181240">
              <a:lnSpc>
                <a:spcPct val="100000"/>
              </a:lnSpc>
              <a:spcAft>
                <a:spcPts val="0"/>
              </a:spcAft>
              <a:buFont typeface="Arial" panose="020B0604020202020204" pitchFamily="34" charset="0"/>
              <a:buChar char="•"/>
            </a:pPr>
            <a:r>
              <a:rPr lang="en-US" sz="1200" dirty="0"/>
              <a:t>Institute of Medicine: Evidence-based </a:t>
            </a:r>
            <a:r>
              <a:rPr lang="en-US" sz="1200" i="1" u="sng" dirty="0"/>
              <a:t>practice</a:t>
            </a:r>
            <a:r>
              <a:rPr lang="en-US" sz="1200" dirty="0"/>
              <a:t> is the integration of best research evidence with clinical expertise and patient values.</a:t>
            </a:r>
            <a:r>
              <a:rPr lang="en-US" sz="1200" baseline="30000" dirty="0"/>
              <a:t>1</a:t>
            </a:r>
          </a:p>
          <a:p>
            <a:pPr marL="181240" indent="-181240">
              <a:lnSpc>
                <a:spcPct val="100000"/>
              </a:lnSpc>
              <a:spcAft>
                <a:spcPts val="0"/>
              </a:spcAft>
              <a:buFont typeface="Arial" panose="020B0604020202020204" pitchFamily="34" charset="0"/>
              <a:buChar char="•"/>
            </a:pPr>
            <a:r>
              <a:rPr lang="en-US" sz="1200" dirty="0"/>
              <a:t>“Best research evidence” is generally derived from clinically relevant research based on systematic reviews, reasonable effect sizes, statistical and clinical significance, and a body of supporting evidence.</a:t>
            </a:r>
            <a:r>
              <a:rPr lang="en-US" sz="1200" baseline="30000" dirty="0"/>
              <a:t>2</a:t>
            </a:r>
          </a:p>
          <a:p>
            <a:pPr marL="181240" indent="-181240">
              <a:lnSpc>
                <a:spcPct val="100000"/>
              </a:lnSpc>
              <a:spcAft>
                <a:spcPts val="0"/>
              </a:spcAft>
              <a:buFont typeface="Arial" panose="020B0604020202020204" pitchFamily="34" charset="0"/>
              <a:buChar char="•"/>
            </a:pPr>
            <a:r>
              <a:rPr lang="en-US" sz="1200" dirty="0"/>
              <a:t>Evidence-based treatment includes the approaches that have demonstrated efficacy and effectiveness through the EBP process.</a:t>
            </a:r>
          </a:p>
          <a:p>
            <a:pPr>
              <a:lnSpc>
                <a:spcPct val="100000"/>
              </a:lnSpc>
              <a:spcAft>
                <a:spcPts val="0"/>
              </a:spcAft>
            </a:pP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31</a:t>
            </a:fld>
            <a:endParaRPr lang="en-US"/>
          </a:p>
        </p:txBody>
      </p:sp>
    </p:spTree>
    <p:extLst>
      <p:ext uri="{BB962C8B-B14F-4D97-AF65-F5344CB8AC3E}">
        <p14:creationId xmlns:p14="http://schemas.microsoft.com/office/powerpoint/2010/main" val="2360065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endParaRPr lang="en-US" dirty="0" smtClean="0"/>
          </a:p>
          <a:p>
            <a:r>
              <a:rPr lang="en-US" dirty="0" smtClean="0"/>
              <a:t>Evidence-based treatment is</a:t>
            </a:r>
            <a:r>
              <a:rPr lang="en-US" baseline="0" dirty="0" smtClean="0"/>
              <a:t> typically based largely on clinical trials – which are conducted under the best of circumstances.  Tightly controlled laboratories with tightly controlled recruitment conditions.  Interventions are delivered with clear doses and outcomes are based on clearly documented follow-up points in time.  A typical client in a clinical trial is a user of the drug of choice for that trial, compliant with treatment conditions, and engaged in the treatment process.</a:t>
            </a:r>
          </a:p>
          <a:p>
            <a:endParaRPr lang="en-US" baseline="0" dirty="0" smtClean="0"/>
          </a:p>
          <a:p>
            <a:r>
              <a:rPr lang="en-US" baseline="0" dirty="0" smtClean="0"/>
              <a:t>A typical client in a prison-based treatment program is none of those things – he/she is likely a poly substance user, with a history of violence, victimization, poverty, and chaotic lifestyles that surround his use.  </a:t>
            </a:r>
          </a:p>
          <a:p>
            <a:endParaRPr lang="en-US" baseline="0" dirty="0" smtClean="0"/>
          </a:p>
          <a:p>
            <a:r>
              <a:rPr lang="en-US" baseline="0" dirty="0" smtClean="0"/>
              <a:t>Does this mean that an evidence-based treatment may not work for the person in prison?  NO!  It just means that you shouldn’t just </a:t>
            </a:r>
            <a:r>
              <a:rPr lang="en-US" baseline="0" dirty="0" smtClean="0"/>
              <a:t>grab </a:t>
            </a:r>
            <a:r>
              <a:rPr lang="en-US" baseline="0" dirty="0" smtClean="0"/>
              <a:t>a manual off a shelf and expect to implement it in the same way and expect similar results – just because it’s an evidence-based treatment.</a:t>
            </a:r>
          </a:p>
          <a:p>
            <a:endParaRPr lang="en-US" baseline="0" dirty="0" smtClean="0"/>
          </a:p>
          <a:p>
            <a:r>
              <a:rPr lang="en-US" baseline="0" dirty="0" smtClean="0"/>
              <a:t>Think about this as an example – you are working with Mary in outpatient treatment in your clinic.  Mary is a 34-year old white woman, mother of 2, recently divorced, employed part-time as a receptionist at a business firm, and seeking treatment for problematic opioid use after a recent back surgery.  Mary is motivated for treatment and is a good candidate for the use of motivational interviewing during the outpatient sessions.  Success – in Mary’s case – will be largely measured by her ability to stop using opioids.</a:t>
            </a:r>
          </a:p>
          <a:p>
            <a:endParaRPr lang="en-US" baseline="0" dirty="0" smtClean="0"/>
          </a:p>
          <a:p>
            <a:r>
              <a:rPr lang="en-US" baseline="0" dirty="0" smtClean="0"/>
              <a:t>Now – let’s change the story – let’s say that Mary was recently arrested for driving while under the influence of opioids with her two children in the car.  All of a sudden, she is facing jail time due to her endangering the welfare of her minor children.  Because of her charge, she is motivated for treatment.  But – her success is all of a sudden measured by the risk that she could recidivate.  </a:t>
            </a:r>
          </a:p>
          <a:p>
            <a:endParaRPr lang="en-US" baseline="0" dirty="0" smtClean="0"/>
          </a:p>
          <a:p>
            <a:r>
              <a:rPr lang="en-US" baseline="0" dirty="0" smtClean="0"/>
              <a:t>Talk about the differences in these two folks and the implications for evidence-based practices.</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32</a:t>
            </a:fld>
            <a:endParaRPr lang="en-US"/>
          </a:p>
        </p:txBody>
      </p:sp>
    </p:spTree>
    <p:extLst>
      <p:ext uri="{BB962C8B-B14F-4D97-AF65-F5344CB8AC3E}">
        <p14:creationId xmlns:p14="http://schemas.microsoft.com/office/powerpoint/2010/main" val="810268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33</a:t>
            </a:fld>
            <a:endParaRPr lang="en-US"/>
          </a:p>
        </p:txBody>
      </p:sp>
    </p:spTree>
    <p:extLst>
      <p:ext uri="{BB962C8B-B14F-4D97-AF65-F5344CB8AC3E}">
        <p14:creationId xmlns:p14="http://schemas.microsoft.com/office/powerpoint/2010/main" val="1651893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34</a:t>
            </a:fld>
            <a:endParaRPr lang="en-US"/>
          </a:p>
        </p:txBody>
      </p:sp>
    </p:spTree>
    <p:extLst>
      <p:ext uri="{BB962C8B-B14F-4D97-AF65-F5344CB8AC3E}">
        <p14:creationId xmlns:p14="http://schemas.microsoft.com/office/powerpoint/2010/main" val="918925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dirty="0" smtClean="0"/>
              <a:t>KEVIN</a:t>
            </a:r>
          </a:p>
          <a:p>
            <a:pPr>
              <a:lnSpc>
                <a:spcPct val="100000"/>
              </a:lnSpc>
              <a:spcBef>
                <a:spcPts val="0"/>
              </a:spcBef>
            </a:pPr>
            <a:r>
              <a:rPr lang="en-US" sz="1200" dirty="0" smtClean="0"/>
              <a:t>What do we know about TCs??</a:t>
            </a:r>
          </a:p>
          <a:p>
            <a:pPr marL="181240" indent="-181240">
              <a:lnSpc>
                <a:spcPct val="100000"/>
              </a:lnSpc>
              <a:spcBef>
                <a:spcPts val="0"/>
              </a:spcBef>
              <a:buFont typeface="Arial" panose="020B0604020202020204" pitchFamily="34" charset="0"/>
              <a:buChar char="•"/>
            </a:pPr>
            <a:r>
              <a:rPr lang="en-US" sz="1200" dirty="0" smtClean="0"/>
              <a:t>Introduced in the 1960s, they are a hierarchical model of care where increased stages reflect increased responsibility to the community</a:t>
            </a:r>
          </a:p>
          <a:p>
            <a:pPr marL="181240" indent="-181240">
              <a:lnSpc>
                <a:spcPct val="100000"/>
              </a:lnSpc>
              <a:spcBef>
                <a:spcPts val="0"/>
              </a:spcBef>
              <a:buFont typeface="Arial" panose="020B0604020202020204" pitchFamily="34" charset="0"/>
              <a:buChar char="•"/>
            </a:pPr>
            <a:r>
              <a:rPr lang="en-US" sz="1200" dirty="0" smtClean="0"/>
              <a:t>Community peer influence is used to determine norms and enhance social skills</a:t>
            </a:r>
          </a:p>
          <a:p>
            <a:pPr marL="181240" indent="-181240">
              <a:lnSpc>
                <a:spcPct val="100000"/>
              </a:lnSpc>
              <a:spcBef>
                <a:spcPts val="0"/>
              </a:spcBef>
              <a:buFont typeface="Arial" panose="020B0604020202020204" pitchFamily="34" charset="0"/>
              <a:buChar char="•"/>
            </a:pPr>
            <a:r>
              <a:rPr lang="en-US" sz="1200" dirty="0" smtClean="0"/>
              <a:t>The “community” is the agent of change</a:t>
            </a:r>
          </a:p>
          <a:p>
            <a:pPr marL="181240" indent="-181240">
              <a:lnSpc>
                <a:spcPct val="100000"/>
              </a:lnSpc>
              <a:spcBef>
                <a:spcPts val="0"/>
              </a:spcBef>
              <a:buFont typeface="Arial" panose="020B0604020202020204" pitchFamily="34" charset="0"/>
              <a:buChar char="•"/>
            </a:pPr>
            <a:r>
              <a:rPr lang="en-US" sz="1200" dirty="0"/>
              <a:t>TCs have become a widely used framework for substance abuse treatment in prisons because they typically operate on the key principle that drug use is part of a larger, more complex behavior disorder and that behavior change depends on adoption of </a:t>
            </a:r>
            <a:r>
              <a:rPr lang="en-US" sz="1200" dirty="0" err="1"/>
              <a:t>prosocial</a:t>
            </a:r>
            <a:r>
              <a:rPr lang="en-US" sz="1200" dirty="0"/>
              <a:t> behaviors.</a:t>
            </a:r>
            <a:r>
              <a:rPr lang="en-US" sz="1200" baseline="30000" dirty="0"/>
              <a:t>1</a:t>
            </a:r>
            <a:r>
              <a:rPr lang="en-US" sz="1200" dirty="0"/>
              <a:t> </a:t>
            </a:r>
          </a:p>
          <a:p>
            <a:pPr marL="181240" indent="-181240">
              <a:lnSpc>
                <a:spcPct val="100000"/>
              </a:lnSpc>
              <a:spcBef>
                <a:spcPts val="0"/>
              </a:spcBef>
              <a:buFont typeface="Arial" panose="020B0604020202020204" pitchFamily="34" charset="0"/>
              <a:buChar char="•"/>
            </a:pPr>
            <a:r>
              <a:rPr lang="en-US" sz="1200" dirty="0"/>
              <a:t>Thus, TCs share similar behavior change philosophies as correctional institutions, making them an appropriate treatment modality for delivery within prisons and jails.   </a:t>
            </a:r>
          </a:p>
          <a:p>
            <a:pPr marL="181240" indent="-181240">
              <a:lnSpc>
                <a:spcPct val="100000"/>
              </a:lnSpc>
              <a:spcBef>
                <a:spcPts val="0"/>
              </a:spcBef>
              <a:buFont typeface="Arial" panose="020B0604020202020204" pitchFamily="34" charset="0"/>
              <a:buChar char="•"/>
            </a:pPr>
            <a:endParaRPr lang="en-US" sz="1200" dirty="0"/>
          </a:p>
          <a:p>
            <a:pPr>
              <a:lnSpc>
                <a:spcPct val="100000"/>
              </a:lnSpc>
              <a:spcBef>
                <a:spcPts val="0"/>
              </a:spcBef>
            </a:pPr>
            <a:r>
              <a:rPr lang="en-US" sz="1200" dirty="0"/>
              <a:t>The literature examining outcomes of corrections-based TC treatment has consistently shown positive results for reduction of drug-use following release</a:t>
            </a:r>
            <a:r>
              <a:rPr lang="en-US" sz="1200" baseline="30000" dirty="0"/>
              <a:t>1</a:t>
            </a:r>
            <a:r>
              <a:rPr lang="en-US" sz="1200" dirty="0"/>
              <a:t>. </a:t>
            </a:r>
          </a:p>
          <a:p>
            <a:pPr>
              <a:lnSpc>
                <a:spcPct val="100000"/>
              </a:lnSpc>
              <a:spcBef>
                <a:spcPts val="0"/>
              </a:spcBef>
            </a:pPr>
            <a:endParaRPr lang="en-US" sz="1200" dirty="0"/>
          </a:p>
          <a:p>
            <a:pPr>
              <a:lnSpc>
                <a:spcPct val="100000"/>
              </a:lnSpc>
              <a:spcBef>
                <a:spcPts val="0"/>
              </a:spcBef>
            </a:pPr>
            <a:r>
              <a:rPr lang="en-US" sz="1200" dirty="0"/>
              <a:t>Participation was a robust predictor of sustained abstinence in the community at 42 and 60 months post-release from prison</a:t>
            </a:r>
            <a:r>
              <a:rPr lang="en-US" sz="1200" baseline="30000" dirty="0"/>
              <a:t>2</a:t>
            </a:r>
            <a:r>
              <a:rPr lang="en-US" sz="1200" dirty="0"/>
              <a:t>. </a:t>
            </a:r>
          </a:p>
          <a:p>
            <a:pPr>
              <a:lnSpc>
                <a:spcPct val="100000"/>
              </a:lnSpc>
              <a:spcBef>
                <a:spcPts val="0"/>
              </a:spcBef>
            </a:pPr>
            <a:r>
              <a:rPr lang="en-US" sz="1200" dirty="0"/>
              <a:t>Not only reduced drug use over time, but also result in improved post-release mental health outcomes among individuals with co-occurring disorders</a:t>
            </a:r>
            <a:r>
              <a:rPr lang="en-US" sz="1200" baseline="30000" dirty="0"/>
              <a:t>3</a:t>
            </a:r>
            <a:r>
              <a:rPr lang="en-US" sz="1200" dirty="0"/>
              <a:t>.  </a:t>
            </a:r>
          </a:p>
          <a:p>
            <a:pPr>
              <a:lnSpc>
                <a:spcPct val="100000"/>
              </a:lnSpc>
              <a:spcBef>
                <a:spcPts val="0"/>
              </a:spcBef>
            </a:pPr>
            <a:r>
              <a:rPr lang="en-US" sz="1200" dirty="0"/>
              <a:t>Program graduates were significantly less likely than program non-completers to be </a:t>
            </a:r>
            <a:r>
              <a:rPr lang="en-US" sz="1200" dirty="0" err="1"/>
              <a:t>reincarcerated</a:t>
            </a:r>
            <a:r>
              <a:rPr lang="en-US" sz="1200" dirty="0"/>
              <a:t> six months post-release.</a:t>
            </a:r>
            <a:r>
              <a:rPr lang="en-US" sz="1200" baseline="30000" dirty="0"/>
              <a:t>4</a:t>
            </a:r>
            <a:endParaRPr lang="en-US" sz="1200" dirty="0"/>
          </a:p>
          <a:p>
            <a:pPr>
              <a:lnSpc>
                <a:spcPct val="100000"/>
              </a:lnSpc>
              <a:spcBef>
                <a:spcPts val="0"/>
              </a:spcBef>
            </a:pPr>
            <a:r>
              <a:rPr lang="en-US" sz="1200" dirty="0"/>
              <a:t>Among graduates who may return to custody, they are likely to spend more time on the street than non-treatment participants.</a:t>
            </a:r>
            <a:r>
              <a:rPr lang="en-US" sz="1200" baseline="30000" dirty="0"/>
              <a:t>5</a:t>
            </a:r>
            <a:r>
              <a:rPr lang="en-US" sz="1200" dirty="0"/>
              <a:t> </a:t>
            </a:r>
          </a:p>
          <a:p>
            <a:pPr>
              <a:lnSpc>
                <a:spcPct val="100000"/>
              </a:lnSpc>
              <a:spcBef>
                <a:spcPts val="0"/>
              </a:spcBef>
            </a:pPr>
            <a:r>
              <a:rPr lang="en-US" sz="1200" dirty="0"/>
              <a:t>Outcomes shown to be strengthened by participation in aftercare programming in the community.</a:t>
            </a:r>
            <a:r>
              <a:rPr lang="en-US" sz="1200" baseline="30000" dirty="0"/>
              <a:t>6</a:t>
            </a:r>
            <a:endParaRPr lang="en-US" sz="1200" dirty="0"/>
          </a:p>
          <a:p>
            <a:pPr marL="181240" indent="-181240">
              <a:lnSpc>
                <a:spcPct val="100000"/>
              </a:lnSpc>
              <a:spcBef>
                <a:spcPts val="0"/>
              </a:spcBef>
              <a:buFont typeface="Arial" panose="020B0604020202020204" pitchFamily="34" charset="0"/>
              <a:buChar char="•"/>
            </a:pPr>
            <a:r>
              <a:rPr lang="en-US" sz="1200" dirty="0"/>
              <a:t> </a:t>
            </a:r>
          </a:p>
          <a:p>
            <a:pPr>
              <a:lnSpc>
                <a:spcPct val="100000"/>
              </a:lnSpc>
              <a:spcBef>
                <a:spcPts val="0"/>
              </a:spcBef>
            </a:pPr>
            <a:endParaRPr lang="en-US" sz="1200" dirty="0" smtClean="0"/>
          </a:p>
          <a:p>
            <a:pPr>
              <a:lnSpc>
                <a:spcPct val="100000"/>
              </a:lnSpc>
              <a:spcBef>
                <a:spcPts val="0"/>
              </a:spcBef>
            </a:pPr>
            <a:endParaRPr lang="en-US" sz="1200" dirty="0"/>
          </a:p>
        </p:txBody>
      </p:sp>
      <p:sp>
        <p:nvSpPr>
          <p:cNvPr id="4" name="Slide Number Placeholder 3"/>
          <p:cNvSpPr>
            <a:spLocks noGrp="1"/>
          </p:cNvSpPr>
          <p:nvPr>
            <p:ph type="sldNum" sz="quarter" idx="10"/>
          </p:nvPr>
        </p:nvSpPr>
        <p:spPr/>
        <p:txBody>
          <a:bodyPr/>
          <a:lstStyle/>
          <a:p>
            <a:fld id="{615E6431-757A-45B6-B9E3-A7925DB4F850}" type="slidenum">
              <a:rPr lang="en-US" smtClean="0"/>
              <a:t>35</a:t>
            </a:fld>
            <a:endParaRPr lang="en-US"/>
          </a:p>
        </p:txBody>
      </p:sp>
    </p:spTree>
    <p:extLst>
      <p:ext uri="{BB962C8B-B14F-4D97-AF65-F5344CB8AC3E}">
        <p14:creationId xmlns:p14="http://schemas.microsoft.com/office/powerpoint/2010/main" val="1684971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36</a:t>
            </a:fld>
            <a:endParaRPr lang="en-US"/>
          </a:p>
        </p:txBody>
      </p:sp>
    </p:spTree>
    <p:extLst>
      <p:ext uri="{BB962C8B-B14F-4D97-AF65-F5344CB8AC3E}">
        <p14:creationId xmlns:p14="http://schemas.microsoft.com/office/powerpoint/2010/main" val="1903169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endParaRPr lang="en-US" dirty="0" smtClean="0"/>
          </a:p>
          <a:p>
            <a:r>
              <a:rPr lang="en-US" dirty="0" smtClean="0"/>
              <a:t>And here is why we continue</a:t>
            </a:r>
            <a:r>
              <a:rPr lang="en-US" baseline="0" dirty="0" smtClean="0"/>
              <a:t> to use these programs – because they are effective.  Significant reductions in substance use across institutional programs in jails, prisons, and community programs.</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37</a:t>
            </a:fld>
            <a:endParaRPr lang="en-US"/>
          </a:p>
        </p:txBody>
      </p:sp>
    </p:spTree>
    <p:extLst>
      <p:ext uri="{BB962C8B-B14F-4D97-AF65-F5344CB8AC3E}">
        <p14:creationId xmlns:p14="http://schemas.microsoft.com/office/powerpoint/2010/main" val="184955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endParaRPr lang="en-US" dirty="0" smtClean="0"/>
          </a:p>
          <a:p>
            <a:r>
              <a:rPr lang="en-US" dirty="0" smtClean="0"/>
              <a:t>Also</a:t>
            </a:r>
            <a:r>
              <a:rPr lang="en-US" baseline="0" dirty="0" smtClean="0"/>
              <a:t> – TCs associated with low rates of recidivism.  While we really want to emphasize placing value on other outcomes than just recidivism, we recognize the importance of this to DOC systems.  But – also please note the box at the bottom – even among those who returned to custody, they spent a little more than 6 months in the community – which translates to reductions in costs to DOC.</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38</a:t>
            </a:fld>
            <a:endParaRPr lang="en-US"/>
          </a:p>
        </p:txBody>
      </p:sp>
    </p:spTree>
    <p:extLst>
      <p:ext uri="{BB962C8B-B14F-4D97-AF65-F5344CB8AC3E}">
        <p14:creationId xmlns:p14="http://schemas.microsoft.com/office/powerpoint/2010/main" val="122882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39</a:t>
            </a:fld>
            <a:endParaRPr lang="en-US"/>
          </a:p>
        </p:txBody>
      </p:sp>
    </p:spTree>
    <p:extLst>
      <p:ext uri="{BB962C8B-B14F-4D97-AF65-F5344CB8AC3E}">
        <p14:creationId xmlns:p14="http://schemas.microsoft.com/office/powerpoint/2010/main" val="260864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successful basketball</a:t>
            </a:r>
            <a:r>
              <a:rPr lang="en-US" baseline="0" dirty="0" smtClean="0"/>
              <a:t> program in NCAA division I history with the most all-time wins, NCAA tournament appearances, 17 Final Fours including four out of the last six years, and 8 national titles.  Just want to make sure you have all the facts just in case anyone from this fair city of Louisville attempts to convince you otherwise.  </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4</a:t>
            </a:fld>
            <a:endParaRPr lang="en-US"/>
          </a:p>
        </p:txBody>
      </p:sp>
    </p:spTree>
    <p:extLst>
      <p:ext uri="{BB962C8B-B14F-4D97-AF65-F5344CB8AC3E}">
        <p14:creationId xmlns:p14="http://schemas.microsoft.com/office/powerpoint/2010/main" val="1710864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smtClean="0"/>
              <a:t>KEVIN </a:t>
            </a:r>
          </a:p>
          <a:p>
            <a:pPr>
              <a:lnSpc>
                <a:spcPct val="100000"/>
              </a:lnSpc>
              <a:spcBef>
                <a:spcPts val="0"/>
              </a:spcBef>
            </a:pPr>
            <a:endParaRPr lang="en-US" dirty="0" smtClean="0"/>
          </a:p>
          <a:p>
            <a:pPr>
              <a:lnSpc>
                <a:spcPct val="100000"/>
              </a:lnSpc>
              <a:spcBef>
                <a:spcPts val="0"/>
              </a:spcBef>
            </a:pPr>
            <a:r>
              <a:rPr lang="en-US" dirty="0" smtClean="0"/>
              <a:t>Treatment doesn’t stop when a person leaves the gates.  In fact, studies have shown that re-entry is</a:t>
            </a:r>
            <a:r>
              <a:rPr lang="en-US" baseline="0" dirty="0" smtClean="0"/>
              <a:t> a very risky period for people as they transition to the community.  People recently released from prison have…</a:t>
            </a:r>
          </a:p>
          <a:p>
            <a:pPr marL="181240" indent="-181240">
              <a:lnSpc>
                <a:spcPct val="100000"/>
              </a:lnSpc>
              <a:spcBef>
                <a:spcPts val="0"/>
              </a:spcBef>
              <a:buFont typeface="Arial" panose="020B0604020202020204" pitchFamily="34" charset="0"/>
              <a:buChar char="•"/>
            </a:pPr>
            <a:r>
              <a:rPr lang="en-US" dirty="0" smtClean="0"/>
              <a:t>High risk for contracting infectious diseases</a:t>
            </a:r>
            <a:r>
              <a:rPr lang="en-US" baseline="30000" dirty="0" smtClean="0"/>
              <a:t>1</a:t>
            </a:r>
          </a:p>
          <a:p>
            <a:pPr marL="181240" indent="-181240">
              <a:lnSpc>
                <a:spcPct val="100000"/>
              </a:lnSpc>
              <a:spcBef>
                <a:spcPts val="0"/>
              </a:spcBef>
              <a:buFont typeface="Arial" panose="020B0604020202020204" pitchFamily="34" charset="0"/>
              <a:buChar char="•"/>
            </a:pPr>
            <a:r>
              <a:rPr lang="en-US" dirty="0" smtClean="0"/>
              <a:t>Increased risk for drug relapse and overdose deaths</a:t>
            </a:r>
            <a:r>
              <a:rPr lang="en-US" baseline="30000" dirty="0" smtClean="0"/>
              <a:t>2</a:t>
            </a:r>
          </a:p>
          <a:p>
            <a:pPr marL="181240" indent="-181240">
              <a:lnSpc>
                <a:spcPct val="100000"/>
              </a:lnSpc>
              <a:spcBef>
                <a:spcPts val="0"/>
              </a:spcBef>
              <a:buFont typeface="Arial" panose="020B0604020202020204" pitchFamily="34" charset="0"/>
              <a:buChar char="•"/>
            </a:pPr>
            <a:r>
              <a:rPr lang="en-US" dirty="0" smtClean="0"/>
              <a:t>Increased risk for stress and anxiety</a:t>
            </a:r>
            <a:r>
              <a:rPr lang="en-US" baseline="30000" dirty="0" smtClean="0"/>
              <a:t>3</a:t>
            </a:r>
          </a:p>
          <a:p>
            <a:pPr marL="181240" indent="-181240">
              <a:lnSpc>
                <a:spcPct val="100000"/>
              </a:lnSpc>
              <a:spcBef>
                <a:spcPts val="0"/>
              </a:spcBef>
              <a:buFont typeface="Arial" panose="020B0604020202020204" pitchFamily="34" charset="0"/>
              <a:buChar char="•"/>
            </a:pPr>
            <a:r>
              <a:rPr lang="en-US" dirty="0" smtClean="0"/>
              <a:t>Barriers to attaining stable housing</a:t>
            </a:r>
            <a:r>
              <a:rPr lang="en-US" baseline="30000" dirty="0" smtClean="0"/>
              <a:t>4</a:t>
            </a:r>
          </a:p>
          <a:p>
            <a:pPr marL="181240" indent="-181240">
              <a:lnSpc>
                <a:spcPct val="100000"/>
              </a:lnSpc>
              <a:spcBef>
                <a:spcPts val="0"/>
              </a:spcBef>
              <a:buFont typeface="Arial" panose="020B0604020202020204" pitchFamily="34" charset="0"/>
              <a:buChar char="•"/>
            </a:pPr>
            <a:r>
              <a:rPr lang="en-US" dirty="0" smtClean="0"/>
              <a:t>Challenges in finding stable employment</a:t>
            </a:r>
            <a:r>
              <a:rPr lang="en-US" baseline="30000" dirty="0" smtClean="0"/>
              <a:t>4</a:t>
            </a:r>
          </a:p>
          <a:p>
            <a:pPr marL="181240" indent="-181240">
              <a:lnSpc>
                <a:spcPct val="100000"/>
              </a:lnSpc>
              <a:spcBef>
                <a:spcPts val="0"/>
              </a:spcBef>
              <a:buFont typeface="Arial" panose="020B0604020202020204" pitchFamily="34" charset="0"/>
              <a:buChar char="•"/>
            </a:pPr>
            <a:r>
              <a:rPr lang="en-US" dirty="0" smtClean="0"/>
              <a:t>Barriers to seeking needed health care</a:t>
            </a:r>
            <a:r>
              <a:rPr lang="en-US" baseline="30000" dirty="0" smtClean="0"/>
              <a:t>5</a:t>
            </a:r>
          </a:p>
          <a:p>
            <a:pPr marL="181240" indent="-181240">
              <a:lnSpc>
                <a:spcPct val="100000"/>
              </a:lnSpc>
              <a:spcBef>
                <a:spcPts val="0"/>
              </a:spcBef>
              <a:buFont typeface="Arial" panose="020B0604020202020204" pitchFamily="34" charset="0"/>
              <a:buChar char="•"/>
            </a:pPr>
            <a:r>
              <a:rPr lang="en-US" dirty="0" smtClean="0"/>
              <a:t>Increased risk for sustaining health relationships</a:t>
            </a:r>
            <a:r>
              <a:rPr lang="en-US" baseline="30000" dirty="0" smtClean="0"/>
              <a:t>6</a:t>
            </a:r>
          </a:p>
          <a:p>
            <a:pPr marL="181240" indent="-181240">
              <a:lnSpc>
                <a:spcPct val="100000"/>
              </a:lnSpc>
              <a:spcBef>
                <a:spcPts val="0"/>
              </a:spcBef>
              <a:buFont typeface="Arial" panose="020B0604020202020204" pitchFamily="34" charset="0"/>
              <a:buChar char="•"/>
            </a:pPr>
            <a:endParaRPr lang="en-US" baseline="30000" dirty="0" smtClean="0"/>
          </a:p>
          <a:p>
            <a:pPr>
              <a:lnSpc>
                <a:spcPct val="100000"/>
              </a:lnSpc>
              <a:spcBef>
                <a:spcPts val="0"/>
              </a:spcBef>
            </a:pPr>
            <a:r>
              <a:rPr lang="en-US" sz="1300" dirty="0"/>
              <a:t>What to do when assessment and referral may not be enough?  </a:t>
            </a:r>
            <a:r>
              <a:rPr lang="en-US" sz="1300" dirty="0" err="1"/>
              <a:t>SOOPer</a:t>
            </a:r>
            <a:r>
              <a:rPr lang="en-US" sz="1300" dirty="0"/>
              <a:t> group</a:t>
            </a:r>
          </a:p>
          <a:p>
            <a:pPr>
              <a:lnSpc>
                <a:spcPct val="100000"/>
              </a:lnSpc>
              <a:spcBef>
                <a:spcPts val="0"/>
              </a:spcBef>
            </a:pPr>
            <a:endParaRPr lang="en-US" dirty="0" smtClean="0"/>
          </a:p>
          <a:p>
            <a:pPr>
              <a:lnSpc>
                <a:spcPct val="100000"/>
              </a:lnSpc>
              <a:spcBef>
                <a:spcPts val="0"/>
              </a:spcBef>
            </a:pP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40</a:t>
            </a:fld>
            <a:endParaRPr lang="en-US"/>
          </a:p>
        </p:txBody>
      </p:sp>
    </p:spTree>
    <p:extLst>
      <p:ext uri="{BB962C8B-B14F-4D97-AF65-F5344CB8AC3E}">
        <p14:creationId xmlns:p14="http://schemas.microsoft.com/office/powerpoint/2010/main" val="190295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dirty="0"/>
              <a:t>KEVIN</a:t>
            </a:r>
          </a:p>
          <a:p>
            <a:pPr marL="181240" indent="-181240">
              <a:lnSpc>
                <a:spcPct val="100000"/>
              </a:lnSpc>
              <a:spcBef>
                <a:spcPts val="0"/>
              </a:spcBef>
              <a:buFont typeface="Arial" panose="020B0604020202020204" pitchFamily="34" charset="0"/>
              <a:buChar char="•"/>
            </a:pPr>
            <a:r>
              <a:rPr lang="en-US" sz="1200" dirty="0"/>
              <a:t>Spring, 2015 KY launched a Supervision Of Optimal Practices (SOOP)</a:t>
            </a:r>
            <a:r>
              <a:rPr lang="en-US" sz="1200" dirty="0" err="1"/>
              <a:t>er</a:t>
            </a:r>
            <a:r>
              <a:rPr lang="en-US" sz="1200" dirty="0"/>
              <a:t> group.</a:t>
            </a:r>
          </a:p>
          <a:p>
            <a:pPr marL="181240" indent="-181240">
              <a:lnSpc>
                <a:spcPct val="100000"/>
              </a:lnSpc>
              <a:spcBef>
                <a:spcPts val="0"/>
              </a:spcBef>
              <a:buFont typeface="Arial" panose="020B0604020202020204" pitchFamily="34" charset="0"/>
              <a:buChar char="•"/>
            </a:pPr>
            <a:r>
              <a:rPr lang="en-US" sz="1200" dirty="0"/>
              <a:t>The goal of the CSC was to provide SSCs with training in EBPs to bridge the gap in service accessibility, particularly in rural areas.</a:t>
            </a:r>
          </a:p>
          <a:p>
            <a:pPr marL="181240" indent="-181240">
              <a:lnSpc>
                <a:spcPct val="100000"/>
              </a:lnSpc>
              <a:spcBef>
                <a:spcPts val="0"/>
              </a:spcBef>
              <a:buFont typeface="Arial" panose="020B0604020202020204" pitchFamily="34" charset="0"/>
              <a:buChar char="•"/>
            </a:pPr>
            <a:r>
              <a:rPr lang="en-US" sz="1200" dirty="0"/>
              <a:t>SSCs were provided not only with knowledge about EBPs, but the opportunity to practice and discuss critical points of EBP among one another.</a:t>
            </a:r>
          </a:p>
          <a:p>
            <a:pPr marL="181240" indent="-181240">
              <a:lnSpc>
                <a:spcPct val="100000"/>
              </a:lnSpc>
              <a:spcBef>
                <a:spcPts val="0"/>
              </a:spcBef>
              <a:buFont typeface="Arial" panose="020B0604020202020204" pitchFamily="34" charset="0"/>
              <a:buChar char="•"/>
            </a:pPr>
            <a:r>
              <a:rPr lang="en-US" sz="1200" dirty="0"/>
              <a:t>CSC workgroups began in May 2015 and 9 meetings were held over the course of 11 months. </a:t>
            </a:r>
          </a:p>
          <a:p>
            <a:pPr marL="181240" indent="-181240">
              <a:lnSpc>
                <a:spcPct val="100000"/>
              </a:lnSpc>
              <a:spcBef>
                <a:spcPts val="0"/>
              </a:spcBef>
              <a:buFont typeface="Arial" panose="020B0604020202020204" pitchFamily="34" charset="0"/>
              <a:buChar char="•"/>
            </a:pPr>
            <a:r>
              <a:rPr lang="en-US" sz="1200" dirty="0"/>
              <a:t>The CSC included 10 regular members from across the state including clinicians working with substance using offenders in corrections-based programs.</a:t>
            </a:r>
          </a:p>
          <a:p>
            <a:pPr marL="181240" indent="-181240">
              <a:lnSpc>
                <a:spcPct val="100000"/>
              </a:lnSpc>
              <a:spcBef>
                <a:spcPts val="0"/>
              </a:spcBef>
              <a:buFont typeface="Arial" panose="020B0604020202020204" pitchFamily="34" charset="0"/>
              <a:buChar char="•"/>
            </a:pPr>
            <a:r>
              <a:rPr lang="en-US" sz="1200" dirty="0"/>
              <a:t>Participants reported that learning, sharing, and engaging one another over the course of months allowed for the complex principles of EBPs to be more fully integrated into clinical thinking and application.</a:t>
            </a:r>
          </a:p>
          <a:p>
            <a:pPr>
              <a:lnSpc>
                <a:spcPct val="100000"/>
              </a:lnSpc>
              <a:spcBef>
                <a:spcPts val="0"/>
              </a:spcBef>
            </a:pPr>
            <a:endParaRPr lang="en-US" sz="1200" dirty="0"/>
          </a:p>
        </p:txBody>
      </p:sp>
      <p:sp>
        <p:nvSpPr>
          <p:cNvPr id="4" name="Slide Number Placeholder 3"/>
          <p:cNvSpPr>
            <a:spLocks noGrp="1"/>
          </p:cNvSpPr>
          <p:nvPr>
            <p:ph type="sldNum" sz="quarter" idx="10"/>
          </p:nvPr>
        </p:nvSpPr>
        <p:spPr/>
        <p:txBody>
          <a:bodyPr/>
          <a:lstStyle/>
          <a:p>
            <a:fld id="{615E6431-757A-45B6-B9E3-A7925DB4F850}" type="slidenum">
              <a:rPr lang="en-US" smtClean="0"/>
              <a:t>41</a:t>
            </a:fld>
            <a:endParaRPr lang="en-US"/>
          </a:p>
        </p:txBody>
      </p:sp>
    </p:spTree>
    <p:extLst>
      <p:ext uri="{BB962C8B-B14F-4D97-AF65-F5344CB8AC3E}">
        <p14:creationId xmlns:p14="http://schemas.microsoft.com/office/powerpoint/2010/main" val="1068744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BACK TO MICHELE –</a:t>
            </a:r>
            <a:r>
              <a:rPr lang="en-US" baseline="0" dirty="0" smtClean="0"/>
              <a:t> I think what you can see from this discussion is that KY has been very successful in recent years in establishing, implementing, and evaluating an intensive continuum of care that begins with assessment and continues into the community during the very high-risk period of re-entry.  KY is also gaining national recognition for their success in implementing a medication-assisted treatment protocol.</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42</a:t>
            </a:fld>
            <a:endParaRPr lang="en-US"/>
          </a:p>
        </p:txBody>
      </p:sp>
    </p:spTree>
    <p:extLst>
      <p:ext uri="{BB962C8B-B14F-4D97-AF65-F5344CB8AC3E}">
        <p14:creationId xmlns:p14="http://schemas.microsoft.com/office/powerpoint/2010/main" val="4133613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43</a:t>
            </a:fld>
            <a:endParaRPr lang="en-US"/>
          </a:p>
        </p:txBody>
      </p:sp>
    </p:spTree>
    <p:extLst>
      <p:ext uri="{BB962C8B-B14F-4D97-AF65-F5344CB8AC3E}">
        <p14:creationId xmlns:p14="http://schemas.microsoft.com/office/powerpoint/2010/main" val="4289805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XR-NTX</a:t>
            </a:r>
            <a:r>
              <a:rPr lang="en-US" baseline="0" dirty="0" smtClean="0"/>
              <a:t> – or </a:t>
            </a:r>
            <a:r>
              <a:rPr lang="en-US" baseline="0" dirty="0" err="1" smtClean="0"/>
              <a:t>Vivitrol</a:t>
            </a:r>
            <a:r>
              <a:rPr lang="en-US" baseline="0" dirty="0" smtClean="0"/>
              <a:t> – is an opioid antagonist.  Relate this back to the earlier discussion of the impact of illicit drugs on the brain and neurotransmitter receptor sites. </a:t>
            </a:r>
            <a:r>
              <a:rPr lang="en-US" dirty="0" smtClean="0"/>
              <a:t>Antagonists attach to opioid receptors, but do not cause the release of dopamine. They are non-addictive and do not lead to physical dependence. Antagonists create a barrier that blocks opioid molecules from attaching to opioid receptors. VIVITROL blocks opioid receptors in the brain for one month at a time, helping patients to prevent relapse to opioid dependence, following detox, while they focus on counseling. </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44</a:t>
            </a:fld>
            <a:endParaRPr lang="en-US"/>
          </a:p>
        </p:txBody>
      </p:sp>
    </p:spTree>
    <p:extLst>
      <p:ext uri="{BB962C8B-B14F-4D97-AF65-F5344CB8AC3E}">
        <p14:creationId xmlns:p14="http://schemas.microsoft.com/office/powerpoint/2010/main" val="3046169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a:t>
            </a:r>
            <a:r>
              <a:rPr lang="en-US" baseline="0" dirty="0" smtClean="0"/>
              <a:t> these quickly – short description and summary</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45</a:t>
            </a:fld>
            <a:endParaRPr lang="en-US"/>
          </a:p>
        </p:txBody>
      </p:sp>
    </p:spTree>
    <p:extLst>
      <p:ext uri="{BB962C8B-B14F-4D97-AF65-F5344CB8AC3E}">
        <p14:creationId xmlns:p14="http://schemas.microsoft.com/office/powerpoint/2010/main" val="3028757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46</a:t>
            </a:fld>
            <a:endParaRPr lang="en-US"/>
          </a:p>
        </p:txBody>
      </p:sp>
    </p:spTree>
    <p:extLst>
      <p:ext uri="{BB962C8B-B14F-4D97-AF65-F5344CB8AC3E}">
        <p14:creationId xmlns:p14="http://schemas.microsoft.com/office/powerpoint/2010/main" val="612313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47</a:t>
            </a:fld>
            <a:endParaRPr lang="en-US"/>
          </a:p>
        </p:txBody>
      </p:sp>
    </p:spTree>
    <p:extLst>
      <p:ext uri="{BB962C8B-B14F-4D97-AF65-F5344CB8AC3E}">
        <p14:creationId xmlns:p14="http://schemas.microsoft.com/office/powerpoint/2010/main" val="932062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48</a:t>
            </a:fld>
            <a:endParaRPr lang="en-US"/>
          </a:p>
        </p:txBody>
      </p:sp>
    </p:spTree>
    <p:extLst>
      <p:ext uri="{BB962C8B-B14F-4D97-AF65-F5344CB8AC3E}">
        <p14:creationId xmlns:p14="http://schemas.microsoft.com/office/powerpoint/2010/main" val="2398456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49</a:t>
            </a:fld>
            <a:endParaRPr lang="en-US"/>
          </a:p>
        </p:txBody>
      </p:sp>
    </p:spTree>
    <p:extLst>
      <p:ext uri="{BB962C8B-B14F-4D97-AF65-F5344CB8AC3E}">
        <p14:creationId xmlns:p14="http://schemas.microsoft.com/office/powerpoint/2010/main" val="15050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much more</a:t>
            </a:r>
            <a:r>
              <a:rPr lang="en-US" baseline="0" dirty="0" smtClean="0"/>
              <a:t> serious note, there are a number of things that KY is known for that we are not so proud of.  </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5</a:t>
            </a:fld>
            <a:endParaRPr lang="en-US"/>
          </a:p>
        </p:txBody>
      </p:sp>
    </p:spTree>
    <p:extLst>
      <p:ext uri="{BB962C8B-B14F-4D97-AF65-F5344CB8AC3E}">
        <p14:creationId xmlns:p14="http://schemas.microsoft.com/office/powerpoint/2010/main" val="2259811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50</a:t>
            </a:fld>
            <a:endParaRPr lang="en-US"/>
          </a:p>
        </p:txBody>
      </p:sp>
    </p:spTree>
    <p:extLst>
      <p:ext uri="{BB962C8B-B14F-4D97-AF65-F5344CB8AC3E}">
        <p14:creationId xmlns:p14="http://schemas.microsoft.com/office/powerpoint/2010/main" val="904559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US" sz="1200" dirty="0"/>
              <a:t>Medication-assisted treatment (MAT) has been well established as an effective approach to treat opioid use disorder.</a:t>
            </a:r>
            <a:r>
              <a:rPr lang="en-US" sz="1200" baseline="30000" dirty="0"/>
              <a:t>1,2</a:t>
            </a:r>
            <a:endParaRPr lang="en-US" sz="1200" dirty="0"/>
          </a:p>
          <a:p>
            <a:pPr marL="181240" indent="-181240">
              <a:lnSpc>
                <a:spcPct val="100000"/>
              </a:lnSpc>
              <a:spcAft>
                <a:spcPts val="0"/>
              </a:spcAft>
              <a:buFont typeface="Arial" panose="020B0604020202020204" pitchFamily="34" charset="0"/>
              <a:buChar char="•"/>
            </a:pPr>
            <a:r>
              <a:rPr lang="en-US" sz="1200" dirty="0"/>
              <a:t>However, only about 1 in 5 individuals with OUD nationally receive treatment</a:t>
            </a:r>
            <a:r>
              <a:rPr lang="en-US" sz="1200" baseline="30000" dirty="0"/>
              <a:t>3</a:t>
            </a:r>
            <a:r>
              <a:rPr lang="en-US" sz="1200" dirty="0"/>
              <a:t>, with even fewer receiving treatment in resource-deprived areas. </a:t>
            </a:r>
          </a:p>
          <a:p>
            <a:pPr marL="181240" indent="-181240">
              <a:lnSpc>
                <a:spcPct val="100000"/>
              </a:lnSpc>
              <a:spcAft>
                <a:spcPts val="0"/>
              </a:spcAft>
              <a:buFont typeface="Arial" panose="020B0604020202020204" pitchFamily="34" charset="0"/>
              <a:buChar char="•"/>
            </a:pPr>
            <a:r>
              <a:rPr lang="en-US" sz="1200" dirty="0"/>
              <a:t>In addition, MAT is underutilized in the criminal justice system despite high rates of OUD. </a:t>
            </a:r>
          </a:p>
          <a:p>
            <a:pPr marL="181240" indent="-181240">
              <a:lnSpc>
                <a:spcPct val="100000"/>
              </a:lnSpc>
              <a:spcAft>
                <a:spcPts val="0"/>
              </a:spcAft>
              <a:buFont typeface="Arial" panose="020B0604020202020204" pitchFamily="34" charset="0"/>
              <a:buChar char="•"/>
            </a:pPr>
            <a:r>
              <a:rPr lang="en-US" sz="1200" dirty="0"/>
              <a:t>About half of state jails and prisons nationally use some form of MAT, mostly with pregnant women or for chronic pain management or detoxification.</a:t>
            </a:r>
            <a:r>
              <a:rPr lang="en-US" sz="1200" baseline="30000" dirty="0"/>
              <a:t>4,5</a:t>
            </a:r>
            <a:endParaRPr lang="en-US" sz="1200" dirty="0"/>
          </a:p>
          <a:p>
            <a:pPr marL="181240" indent="-181240">
              <a:lnSpc>
                <a:spcPct val="100000"/>
              </a:lnSpc>
              <a:spcAft>
                <a:spcPts val="0"/>
              </a:spcAft>
              <a:buFont typeface="Arial" panose="020B0604020202020204" pitchFamily="34" charset="0"/>
              <a:buChar char="•"/>
            </a:pPr>
            <a:r>
              <a:rPr lang="en-US" sz="1200" dirty="0"/>
              <a:t>Individuals transitioning from prison or jail to the community are the least likely to have access to MAT programs (i.e., probation and parole offices).</a:t>
            </a:r>
            <a:r>
              <a:rPr lang="en-US" sz="1200" baseline="30000" dirty="0"/>
              <a:t>5</a:t>
            </a:r>
            <a:r>
              <a:rPr lang="en-US" sz="1200" dirty="0"/>
              <a:t> </a:t>
            </a:r>
          </a:p>
          <a:p>
            <a:pPr marL="181240" indent="-181240">
              <a:lnSpc>
                <a:spcPct val="100000"/>
              </a:lnSpc>
              <a:spcAft>
                <a:spcPts val="0"/>
              </a:spcAft>
              <a:buFont typeface="Arial" panose="020B0604020202020204" pitchFamily="34" charset="0"/>
              <a:buChar char="•"/>
            </a:pPr>
            <a:r>
              <a:rPr lang="en-US" sz="1200" dirty="0"/>
              <a:t>A high percentage of individuals who initiate MAT in custody struggle to continue the treatment regimen during community re-entry.</a:t>
            </a:r>
            <a:r>
              <a:rPr lang="en-US" sz="1200" baseline="30000" dirty="0"/>
              <a:t>1</a:t>
            </a:r>
            <a:endParaRPr lang="en-US" sz="1200" dirty="0"/>
          </a:p>
          <a:p>
            <a:pPr>
              <a:lnSpc>
                <a:spcPct val="100000"/>
              </a:lnSpc>
              <a:spcAft>
                <a:spcPts val="0"/>
              </a:spcAft>
            </a:pPr>
            <a:endParaRPr lang="en-US" sz="1200" dirty="0"/>
          </a:p>
        </p:txBody>
      </p:sp>
      <p:sp>
        <p:nvSpPr>
          <p:cNvPr id="4" name="Slide Number Placeholder 3"/>
          <p:cNvSpPr>
            <a:spLocks noGrp="1"/>
          </p:cNvSpPr>
          <p:nvPr>
            <p:ph type="sldNum" sz="quarter" idx="10"/>
          </p:nvPr>
        </p:nvSpPr>
        <p:spPr/>
        <p:txBody>
          <a:bodyPr/>
          <a:lstStyle/>
          <a:p>
            <a:fld id="{615E6431-757A-45B6-B9E3-A7925DB4F850}" type="slidenum">
              <a:rPr lang="en-US" smtClean="0"/>
              <a:t>51</a:t>
            </a:fld>
            <a:endParaRPr lang="en-US"/>
          </a:p>
        </p:txBody>
      </p:sp>
    </p:spTree>
    <p:extLst>
      <p:ext uri="{BB962C8B-B14F-4D97-AF65-F5344CB8AC3E}">
        <p14:creationId xmlns:p14="http://schemas.microsoft.com/office/powerpoint/2010/main" val="1859743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lnSpc>
                <a:spcPct val="100000"/>
              </a:lnSpc>
              <a:spcAft>
                <a:spcPts val="0"/>
              </a:spcAft>
              <a:buFont typeface="Arial" panose="020B0604020202020204" pitchFamily="34" charset="0"/>
              <a:buChar char="•"/>
            </a:pPr>
            <a:r>
              <a:rPr lang="en-US" sz="1200" dirty="0">
                <a:solidFill>
                  <a:schemeClr val="bg1">
                    <a:lumMod val="95000"/>
                  </a:schemeClr>
                </a:solidFill>
              </a:rPr>
              <a:t>MAT for corrections was funded through the passage of KY Senate Bill 192 in order to facilitate the transition of inmates upon release to aid in substance abuse treatment aftercare.  </a:t>
            </a:r>
          </a:p>
          <a:p>
            <a:pPr marL="302066" indent="-302066">
              <a:lnSpc>
                <a:spcPct val="100000"/>
              </a:lnSpc>
              <a:spcAft>
                <a:spcPts val="0"/>
              </a:spcAft>
              <a:buFont typeface="Arial" panose="020B0604020202020204" pitchFamily="34" charset="0"/>
              <a:buChar char="•"/>
            </a:pPr>
            <a:r>
              <a:rPr lang="en-US" sz="1200" dirty="0">
                <a:solidFill>
                  <a:schemeClr val="bg1">
                    <a:lumMod val="95000"/>
                  </a:schemeClr>
                </a:solidFill>
              </a:rPr>
              <a:t>The KY MAT approach combines medications (</a:t>
            </a:r>
            <a:r>
              <a:rPr lang="en-US" sz="1200" dirty="0" err="1">
                <a:solidFill>
                  <a:schemeClr val="bg1">
                    <a:lumMod val="95000"/>
                  </a:schemeClr>
                </a:solidFill>
              </a:rPr>
              <a:t>Vivitrol</a:t>
            </a:r>
            <a:r>
              <a:rPr lang="en-US" sz="1200" dirty="0">
                <a:solidFill>
                  <a:schemeClr val="bg1">
                    <a:lumMod val="95000"/>
                  </a:schemeClr>
                </a:solidFill>
              </a:rPr>
              <a:t>® injections) with counseling and behavioral therapies, monitoring, community-based services and recovery support to treat the bio-psychosocial aspects of alcohol and opioid use disorders.    </a:t>
            </a:r>
          </a:p>
          <a:p>
            <a:pPr marL="302066" indent="-302066" defTabSz="966612">
              <a:lnSpc>
                <a:spcPct val="100000"/>
              </a:lnSpc>
              <a:spcAft>
                <a:spcPts val="0"/>
              </a:spcAft>
              <a:buFont typeface="Arial" panose="020B0604020202020204" pitchFamily="34" charset="0"/>
              <a:buChar char="•"/>
            </a:pPr>
            <a:r>
              <a:rPr lang="en-US" sz="1200" dirty="0">
                <a:solidFill>
                  <a:schemeClr val="bg1">
                    <a:lumMod val="95000"/>
                  </a:schemeClr>
                </a:solidFill>
              </a:rPr>
              <a:t>Two injections prior to release, follow-up injections in the community in order to increase likelihood of sustained recovery.</a:t>
            </a:r>
          </a:p>
          <a:p>
            <a:pPr marL="302066" indent="-302066">
              <a:lnSpc>
                <a:spcPct val="100000"/>
              </a:lnSpc>
              <a:spcAft>
                <a:spcPts val="0"/>
              </a:spcAft>
              <a:buFont typeface="Arial" panose="020B0604020202020204" pitchFamily="34" charset="0"/>
              <a:buChar char="•"/>
            </a:pPr>
            <a:r>
              <a:rPr lang="en-US" sz="1200" dirty="0">
                <a:solidFill>
                  <a:schemeClr val="bg1">
                    <a:lumMod val="95000"/>
                  </a:schemeClr>
                </a:solidFill>
              </a:rPr>
              <a:t>MAT is currently being implemented in 8 prisons and 24 jails in the Kentucky DOC.</a:t>
            </a:r>
          </a:p>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52</a:t>
            </a:fld>
            <a:endParaRPr lang="en-US"/>
          </a:p>
        </p:txBody>
      </p:sp>
    </p:spTree>
    <p:extLst>
      <p:ext uri="{BB962C8B-B14F-4D97-AF65-F5344CB8AC3E}">
        <p14:creationId xmlns:p14="http://schemas.microsoft.com/office/powerpoint/2010/main" val="42173139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US" sz="1200" dirty="0"/>
              <a:t>Advances in MAT like XR-NTX (</a:t>
            </a:r>
            <a:r>
              <a:rPr lang="en-US" sz="1200" dirty="0" err="1"/>
              <a:t>Vivitrol</a:t>
            </a:r>
            <a:r>
              <a:rPr lang="en-US" sz="1200" dirty="0"/>
              <a:t>) have overcome some of the challenges associated with compliance with MAT during community re-entry.</a:t>
            </a:r>
          </a:p>
          <a:p>
            <a:pPr marL="181240" indent="-181240">
              <a:lnSpc>
                <a:spcPct val="100000"/>
              </a:lnSpc>
              <a:spcAft>
                <a:spcPts val="0"/>
              </a:spcAft>
              <a:buFont typeface="Arial" panose="020B0604020202020204" pitchFamily="34" charset="0"/>
              <a:buChar char="•"/>
            </a:pPr>
            <a:r>
              <a:rPr lang="en-US" sz="1200" dirty="0"/>
              <a:t>Recent studies on XR-NTX injections have shown significant reductions in opioid relapse among offenders re-entering the community compared to standard care.</a:t>
            </a:r>
            <a:r>
              <a:rPr lang="en-US" sz="1200" baseline="30000" dirty="0"/>
              <a:t>1,2,3</a:t>
            </a:r>
            <a:endParaRPr lang="en-US" sz="1200" dirty="0"/>
          </a:p>
          <a:p>
            <a:pPr marL="181240" indent="-181240">
              <a:lnSpc>
                <a:spcPct val="100000"/>
              </a:lnSpc>
              <a:spcAft>
                <a:spcPts val="0"/>
              </a:spcAft>
              <a:buFont typeface="Arial" panose="020B0604020202020204" pitchFamily="34" charset="0"/>
              <a:buChar char="•"/>
            </a:pPr>
            <a:r>
              <a:rPr lang="en-US" sz="1200" dirty="0"/>
              <a:t>XR-NTX is a sustained release depot formulation which eases challenges associated with medication adherence by providing 30 days of medication.</a:t>
            </a:r>
            <a:r>
              <a:rPr lang="en-US" sz="1200" baseline="30000" dirty="0"/>
              <a:t>3</a:t>
            </a:r>
            <a:r>
              <a:rPr lang="en-US" sz="1200" dirty="0"/>
              <a:t>  </a:t>
            </a:r>
          </a:p>
          <a:p>
            <a:pPr marL="181240" indent="-181240">
              <a:lnSpc>
                <a:spcPct val="100000"/>
              </a:lnSpc>
              <a:spcAft>
                <a:spcPts val="0"/>
              </a:spcAft>
              <a:buFont typeface="Arial" panose="020B0604020202020204" pitchFamily="34" charset="0"/>
              <a:buChar char="•"/>
            </a:pPr>
            <a:r>
              <a:rPr lang="en-US" sz="1200" dirty="0"/>
              <a:t>In a pilot trial</a:t>
            </a:r>
            <a:r>
              <a:rPr lang="en-US" sz="1200" baseline="30000" dirty="0"/>
              <a:t>4</a:t>
            </a:r>
            <a:r>
              <a:rPr lang="en-US" sz="1200" dirty="0"/>
              <a:t>, XR-NTX acceptance was high among males with OUD from NYC jails -  88% initiated prior to release and engaged in less post-release opioid use. </a:t>
            </a:r>
          </a:p>
          <a:p>
            <a:pPr marL="181240" indent="-181240">
              <a:lnSpc>
                <a:spcPct val="100000"/>
              </a:lnSpc>
              <a:spcAft>
                <a:spcPts val="0"/>
              </a:spcAft>
              <a:buFont typeface="Arial" panose="020B0604020202020204" pitchFamily="34" charset="0"/>
              <a:buChar char="•"/>
            </a:pPr>
            <a:r>
              <a:rPr lang="en-US" sz="1200" dirty="0"/>
              <a:t>In another XR-NTX pilot trial</a:t>
            </a:r>
            <a:r>
              <a:rPr lang="en-US" sz="1200" baseline="30000" dirty="0"/>
              <a:t>5</a:t>
            </a:r>
            <a:r>
              <a:rPr lang="en-US" sz="1200" dirty="0"/>
              <a:t>, individuals transitioning from Baltimore prisons in were more likely to remain opioid abstinent if they received monthly injections. </a:t>
            </a:r>
          </a:p>
          <a:p>
            <a:pPr marL="181240" indent="-181240">
              <a:lnSpc>
                <a:spcPct val="100000"/>
              </a:lnSpc>
              <a:spcAft>
                <a:spcPts val="0"/>
              </a:spcAft>
              <a:buFont typeface="Arial" panose="020B0604020202020204" pitchFamily="34" charset="0"/>
              <a:buChar char="•"/>
            </a:pPr>
            <a:r>
              <a:rPr lang="en-US" sz="1200" dirty="0"/>
              <a:t>In the first large-scale XR-NTX trial to date, Lee et al. (2016) enrolled 308 offenders on community supervision across five large urban cities in the northeast U.S.</a:t>
            </a:r>
          </a:p>
          <a:p>
            <a:pPr marL="181240" indent="-181240">
              <a:lnSpc>
                <a:spcPct val="100000"/>
              </a:lnSpc>
              <a:spcAft>
                <a:spcPts val="0"/>
              </a:spcAft>
              <a:buFont typeface="Arial" panose="020B0604020202020204" pitchFamily="34" charset="0"/>
              <a:buChar char="•"/>
            </a:pPr>
            <a:r>
              <a:rPr lang="en-US" sz="1200" dirty="0"/>
              <a:t> Significant differences were found for XR-NTX with fewer opioid relapses and time to opioid relapse compared to usual treatment (community treatment referrals). </a:t>
            </a:r>
          </a:p>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53</a:t>
            </a:fld>
            <a:endParaRPr lang="en-US"/>
          </a:p>
        </p:txBody>
      </p:sp>
    </p:spTree>
    <p:extLst>
      <p:ext uri="{BB962C8B-B14F-4D97-AF65-F5344CB8AC3E}">
        <p14:creationId xmlns:p14="http://schemas.microsoft.com/office/powerpoint/2010/main" val="67793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smtClean="0"/>
              <a:t>What everybody wants to know – is it effective?</a:t>
            </a:r>
          </a:p>
          <a:p>
            <a:pPr>
              <a:lnSpc>
                <a:spcPct val="100000"/>
              </a:lnSpc>
              <a:spcAft>
                <a:spcPts val="0"/>
              </a:spcAft>
            </a:pPr>
            <a:r>
              <a:rPr lang="en-US" sz="1200" dirty="0" smtClean="0"/>
              <a:t>Important</a:t>
            </a:r>
            <a:r>
              <a:rPr lang="en-US" sz="1200" baseline="0" dirty="0" smtClean="0"/>
              <a:t> to include some caveats to interpreting evaluation findings…</a:t>
            </a:r>
            <a:endParaRPr lang="en-US" sz="1200" dirty="0" smtClean="0"/>
          </a:p>
          <a:p>
            <a:pPr>
              <a:lnSpc>
                <a:spcPct val="100000"/>
              </a:lnSpc>
              <a:spcAft>
                <a:spcPts val="0"/>
              </a:spcAft>
            </a:pPr>
            <a:r>
              <a:rPr lang="en-US" sz="1200" dirty="0"/>
              <a:t>Everyone of the MATs depend on careful monitoring of compliance and the availability of other wrap-around supports.</a:t>
            </a:r>
          </a:p>
          <a:p>
            <a:pPr>
              <a:lnSpc>
                <a:spcPct val="100000"/>
              </a:lnSpc>
              <a:spcAft>
                <a:spcPts val="0"/>
              </a:spcAft>
            </a:pPr>
            <a:r>
              <a:rPr lang="en-US" sz="1200" dirty="0"/>
              <a:t>Employed parolees on MAT will do better than unemployed parolees on MATs.</a:t>
            </a:r>
          </a:p>
          <a:p>
            <a:pPr>
              <a:lnSpc>
                <a:spcPct val="100000"/>
              </a:lnSpc>
              <a:spcAft>
                <a:spcPts val="0"/>
              </a:spcAft>
            </a:pPr>
            <a:r>
              <a:rPr lang="en-US" sz="1200" dirty="0"/>
              <a:t>The MATs are not stand-alone treatments.</a:t>
            </a:r>
          </a:p>
          <a:p>
            <a:pPr>
              <a:lnSpc>
                <a:spcPct val="100000"/>
              </a:lnSpc>
              <a:spcAft>
                <a:spcPts val="0"/>
              </a:spcAft>
            </a:pPr>
            <a:r>
              <a:rPr lang="en-US" sz="1200" dirty="0"/>
              <a:t>All of them require supportive services to achieve solid clinical outcomes. </a:t>
            </a:r>
          </a:p>
        </p:txBody>
      </p:sp>
      <p:sp>
        <p:nvSpPr>
          <p:cNvPr id="4" name="Slide Number Placeholder 3"/>
          <p:cNvSpPr>
            <a:spLocks noGrp="1"/>
          </p:cNvSpPr>
          <p:nvPr>
            <p:ph type="sldNum" sz="quarter" idx="10"/>
          </p:nvPr>
        </p:nvSpPr>
        <p:spPr/>
        <p:txBody>
          <a:bodyPr/>
          <a:lstStyle/>
          <a:p>
            <a:fld id="{615E6431-757A-45B6-B9E3-A7925DB4F850}" type="slidenum">
              <a:rPr lang="en-US" smtClean="0"/>
              <a:t>54</a:t>
            </a:fld>
            <a:endParaRPr lang="en-US"/>
          </a:p>
        </p:txBody>
      </p:sp>
    </p:spTree>
    <p:extLst>
      <p:ext uri="{BB962C8B-B14F-4D97-AF65-F5344CB8AC3E}">
        <p14:creationId xmlns:p14="http://schemas.microsoft.com/office/powerpoint/2010/main" val="1650813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55</a:t>
            </a:fld>
            <a:endParaRPr lang="en-US"/>
          </a:p>
        </p:txBody>
      </p:sp>
    </p:spTree>
    <p:extLst>
      <p:ext uri="{BB962C8B-B14F-4D97-AF65-F5344CB8AC3E}">
        <p14:creationId xmlns:p14="http://schemas.microsoft.com/office/powerpoint/2010/main" val="1953211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PRELIMINARY</a:t>
            </a:r>
          </a:p>
          <a:p>
            <a:r>
              <a:rPr lang="en-US" dirty="0" smtClean="0"/>
              <a:t>Emphasize </a:t>
            </a:r>
            <a:r>
              <a:rPr lang="en-US" dirty="0" smtClean="0"/>
              <a:t>that the follow-up window is limited</a:t>
            </a:r>
          </a:p>
          <a:p>
            <a:r>
              <a:rPr lang="en-US" dirty="0" smtClean="0"/>
              <a:t>These findings do not reflect DOC changes like additional incentives</a:t>
            </a:r>
            <a:r>
              <a:rPr lang="en-US" baseline="0" dirty="0" smtClean="0"/>
              <a:t> to increase compliance in the community and additional attention to introduction of the protocol in the prison</a:t>
            </a:r>
          </a:p>
          <a:p>
            <a:r>
              <a:rPr lang="en-US" baseline="0" dirty="0" smtClean="0"/>
              <a:t>Ways in which the program has evolved over time </a:t>
            </a:r>
            <a:r>
              <a:rPr lang="mr-IN" baseline="0" dirty="0" smtClean="0"/>
              <a:t>–</a:t>
            </a:r>
            <a:r>
              <a:rPr lang="en-US" baseline="0" dirty="0" smtClean="0"/>
              <a:t> constant learning process </a:t>
            </a:r>
            <a:r>
              <a:rPr lang="mr-IN" baseline="0" dirty="0" smtClean="0"/>
              <a:t>–</a:t>
            </a:r>
            <a:r>
              <a:rPr lang="en-US" baseline="0" dirty="0" smtClean="0"/>
              <a:t> again, relate back to EBP discussion</a:t>
            </a:r>
            <a:r>
              <a:rPr lang="mr-IN" baseline="0" dirty="0" smtClean="0"/>
              <a:t>…</a:t>
            </a:r>
            <a:r>
              <a:rPr lang="en-US" baseline="0" dirty="0" smtClean="0"/>
              <a:t>just because it’s supposed to work doesn’t mean we just roll it out and let it go</a:t>
            </a:r>
            <a:r>
              <a:rPr lang="mr-IN" baseline="0" dirty="0" smtClean="0"/>
              <a:t>…</a:t>
            </a:r>
            <a:r>
              <a:rPr lang="en-US" baseline="0" dirty="0" smtClean="0"/>
              <a:t>it’s a constant process!!</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56</a:t>
            </a:fld>
            <a:endParaRPr lang="en-US"/>
          </a:p>
        </p:txBody>
      </p:sp>
    </p:spTree>
    <p:extLst>
      <p:ext uri="{BB962C8B-B14F-4D97-AF65-F5344CB8AC3E}">
        <p14:creationId xmlns:p14="http://schemas.microsoft.com/office/powerpoint/2010/main" val="1912531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57</a:t>
            </a:fld>
            <a:endParaRPr lang="en-US"/>
          </a:p>
        </p:txBody>
      </p:sp>
    </p:spTree>
    <p:extLst>
      <p:ext uri="{BB962C8B-B14F-4D97-AF65-F5344CB8AC3E}">
        <p14:creationId xmlns:p14="http://schemas.microsoft.com/office/powerpoint/2010/main" val="196927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58</a:t>
            </a:fld>
            <a:endParaRPr lang="en-US"/>
          </a:p>
        </p:txBody>
      </p:sp>
    </p:spTree>
    <p:extLst>
      <p:ext uri="{BB962C8B-B14F-4D97-AF65-F5344CB8AC3E}">
        <p14:creationId xmlns:p14="http://schemas.microsoft.com/office/powerpoint/2010/main" val="1879968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Nobody</a:t>
            </a:r>
            <a:r>
              <a:rPr lang="en-US" baseline="0" dirty="0" smtClean="0"/>
              <a:t> can drop the rope </a:t>
            </a:r>
            <a:r>
              <a:rPr lang="mr-IN" baseline="0" dirty="0" smtClean="0"/>
              <a:t>–</a:t>
            </a:r>
            <a:r>
              <a:rPr lang="en-US" baseline="0" dirty="0" smtClean="0"/>
              <a:t> Secretary Tilley </a:t>
            </a:r>
            <a:r>
              <a:rPr lang="mr-IN" baseline="0" dirty="0" smtClean="0"/>
              <a:t>–</a:t>
            </a:r>
            <a:r>
              <a:rPr lang="en-US" baseline="0" dirty="0" smtClean="0"/>
              <a:t> everybody has to play their part or people get lost.  </a:t>
            </a:r>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59</a:t>
            </a:fld>
            <a:endParaRPr lang="en-US"/>
          </a:p>
        </p:txBody>
      </p:sp>
    </p:spTree>
    <p:extLst>
      <p:ext uri="{BB962C8B-B14F-4D97-AF65-F5344CB8AC3E}">
        <p14:creationId xmlns:p14="http://schemas.microsoft.com/office/powerpoint/2010/main" val="308909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6</a:t>
            </a:fld>
            <a:endParaRPr lang="en-US"/>
          </a:p>
        </p:txBody>
      </p:sp>
    </p:spTree>
    <p:extLst>
      <p:ext uri="{BB962C8B-B14F-4D97-AF65-F5344CB8AC3E}">
        <p14:creationId xmlns:p14="http://schemas.microsoft.com/office/powerpoint/2010/main" val="2789317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60</a:t>
            </a:fld>
            <a:endParaRPr lang="en-US"/>
          </a:p>
        </p:txBody>
      </p:sp>
    </p:spTree>
    <p:extLst>
      <p:ext uri="{BB962C8B-B14F-4D97-AF65-F5344CB8AC3E}">
        <p14:creationId xmlns:p14="http://schemas.microsoft.com/office/powerpoint/2010/main" val="707271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61</a:t>
            </a:fld>
            <a:endParaRPr lang="en-US"/>
          </a:p>
        </p:txBody>
      </p:sp>
    </p:spTree>
    <p:extLst>
      <p:ext uri="{BB962C8B-B14F-4D97-AF65-F5344CB8AC3E}">
        <p14:creationId xmlns:p14="http://schemas.microsoft.com/office/powerpoint/2010/main" val="217737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7</a:t>
            </a:fld>
            <a:endParaRPr lang="en-US"/>
          </a:p>
        </p:txBody>
      </p:sp>
    </p:spTree>
    <p:extLst>
      <p:ext uri="{BB962C8B-B14F-4D97-AF65-F5344CB8AC3E}">
        <p14:creationId xmlns:p14="http://schemas.microsoft.com/office/powerpoint/2010/main" val="70365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E6431-757A-45B6-B9E3-A7925DB4F850}" type="slidenum">
              <a:rPr lang="en-US" smtClean="0"/>
              <a:t>8</a:t>
            </a:fld>
            <a:endParaRPr lang="en-US"/>
          </a:p>
        </p:txBody>
      </p:sp>
    </p:spTree>
    <p:extLst>
      <p:ext uri="{BB962C8B-B14F-4D97-AF65-F5344CB8AC3E}">
        <p14:creationId xmlns:p14="http://schemas.microsoft.com/office/powerpoint/2010/main" val="330384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300" dirty="0"/>
              <a:t>The substance use prevalence rate among offender populations is five times higher than the general population</a:t>
            </a:r>
            <a:r>
              <a:rPr lang="en-US" sz="1300" baseline="30000" dirty="0"/>
              <a:t>1</a:t>
            </a:r>
            <a:r>
              <a:rPr lang="en-US" sz="1300" dirty="0"/>
              <a:t>.</a:t>
            </a:r>
            <a:endParaRPr lang="en-US" sz="300" dirty="0"/>
          </a:p>
          <a:p>
            <a:pPr>
              <a:lnSpc>
                <a:spcPct val="100000"/>
              </a:lnSpc>
              <a:spcAft>
                <a:spcPts val="0"/>
              </a:spcAft>
            </a:pPr>
            <a:r>
              <a:rPr lang="en-US" sz="1300" dirty="0"/>
              <a:t>A large majority (more than 80%) of incarcerated individuals report lifetime drug use, and more than half (53%) meet diagnostic criteria for substance use disorder</a:t>
            </a:r>
            <a:r>
              <a:rPr lang="en-US" sz="1300" baseline="30000" dirty="0"/>
              <a:t>2</a:t>
            </a:r>
            <a:r>
              <a:rPr lang="en-US" sz="1300" dirty="0"/>
              <a:t>.  </a:t>
            </a:r>
            <a:endParaRPr lang="en-US" sz="300" dirty="0"/>
          </a:p>
          <a:p>
            <a:pPr>
              <a:lnSpc>
                <a:spcPct val="100000"/>
              </a:lnSpc>
              <a:spcAft>
                <a:spcPts val="0"/>
              </a:spcAft>
            </a:pPr>
            <a:r>
              <a:rPr lang="en-US" sz="1300" dirty="0"/>
              <a:t>High rates of drug use are consistently noted across individuals in different criminal justice venues including jail, prison, and community supervision</a:t>
            </a:r>
            <a:r>
              <a:rPr lang="en-US" sz="1300" baseline="30000" dirty="0"/>
              <a:t>3</a:t>
            </a:r>
            <a:r>
              <a:rPr lang="en-US" sz="1300" dirty="0"/>
              <a:t>. </a:t>
            </a:r>
            <a:endParaRPr lang="en-US" sz="300" dirty="0"/>
          </a:p>
          <a:p>
            <a:pPr>
              <a:lnSpc>
                <a:spcPct val="100000"/>
              </a:lnSpc>
              <a:spcAft>
                <a:spcPts val="0"/>
              </a:spcAft>
            </a:pPr>
            <a:r>
              <a:rPr lang="en-US" sz="1300" dirty="0"/>
              <a:t>Substance users typically become involved in the criminal justice system due to </a:t>
            </a:r>
          </a:p>
          <a:p>
            <a:pPr>
              <a:lnSpc>
                <a:spcPct val="100000"/>
              </a:lnSpc>
              <a:spcAft>
                <a:spcPts val="0"/>
              </a:spcAft>
            </a:pPr>
            <a:r>
              <a:rPr lang="en-US" sz="1300" dirty="0"/>
              <a:t>	</a:t>
            </a:r>
            <a:r>
              <a:rPr lang="en-US" dirty="0"/>
              <a:t>(1) possession of an illicit substance, </a:t>
            </a:r>
          </a:p>
          <a:p>
            <a:pPr>
              <a:lnSpc>
                <a:spcPct val="100000"/>
              </a:lnSpc>
              <a:spcAft>
                <a:spcPts val="0"/>
              </a:spcAft>
            </a:pPr>
            <a:r>
              <a:rPr lang="en-US" dirty="0"/>
              <a:t>	(2) sale or illegal distribution of a substance, or </a:t>
            </a:r>
          </a:p>
          <a:p>
            <a:pPr>
              <a:lnSpc>
                <a:spcPct val="100000"/>
              </a:lnSpc>
              <a:spcAft>
                <a:spcPts val="0"/>
              </a:spcAft>
            </a:pPr>
            <a:r>
              <a:rPr lang="en-US" dirty="0"/>
              <a:t>	(3) engaging in illegal activity to support on-going drug use</a:t>
            </a:r>
            <a:r>
              <a:rPr lang="en-US" baseline="30000" dirty="0"/>
              <a:t>4</a:t>
            </a:r>
            <a:r>
              <a:rPr lang="en-US" dirty="0"/>
              <a:t>  </a:t>
            </a:r>
          </a:p>
          <a:p>
            <a:endParaRPr lang="en-US" dirty="0"/>
          </a:p>
        </p:txBody>
      </p:sp>
      <p:sp>
        <p:nvSpPr>
          <p:cNvPr id="4" name="Slide Number Placeholder 3"/>
          <p:cNvSpPr>
            <a:spLocks noGrp="1"/>
          </p:cNvSpPr>
          <p:nvPr>
            <p:ph type="sldNum" sz="quarter" idx="10"/>
          </p:nvPr>
        </p:nvSpPr>
        <p:spPr/>
        <p:txBody>
          <a:bodyPr/>
          <a:lstStyle/>
          <a:p>
            <a:fld id="{615E6431-757A-45B6-B9E3-A7925DB4F850}" type="slidenum">
              <a:rPr lang="en-US" smtClean="0"/>
              <a:t>9</a:t>
            </a:fld>
            <a:endParaRPr lang="en-US"/>
          </a:p>
        </p:txBody>
      </p:sp>
    </p:spTree>
    <p:extLst>
      <p:ext uri="{BB962C8B-B14F-4D97-AF65-F5344CB8AC3E}">
        <p14:creationId xmlns:p14="http://schemas.microsoft.com/office/powerpoint/2010/main" val="1437760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919A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descr="DO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90" y="5945571"/>
            <a:ext cx="3316940" cy="829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1329" y="5966605"/>
            <a:ext cx="3924748" cy="808201"/>
          </a:xfrm>
          <a:prstGeom prst="rect">
            <a:avLst/>
          </a:prstGeom>
        </p:spPr>
      </p:pic>
    </p:spTree>
    <p:extLst>
      <p:ext uri="{BB962C8B-B14F-4D97-AF65-F5344CB8AC3E}">
        <p14:creationId xmlns:p14="http://schemas.microsoft.com/office/powerpoint/2010/main" val="303186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0E73-4E39-4768-BD84-9867DA2882E5}"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25439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0E73-4E39-4768-BD84-9867DA2882E5}"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21658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919A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descr="DO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90" y="5945571"/>
            <a:ext cx="3316940" cy="829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1329" y="5966605"/>
            <a:ext cx="3924748" cy="808201"/>
          </a:xfrm>
          <a:prstGeom prst="rect">
            <a:avLst/>
          </a:prstGeom>
        </p:spPr>
      </p:pic>
    </p:spTree>
    <p:extLst>
      <p:ext uri="{BB962C8B-B14F-4D97-AF65-F5344CB8AC3E}">
        <p14:creationId xmlns:p14="http://schemas.microsoft.com/office/powerpoint/2010/main" val="211424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919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1329" y="5966605"/>
            <a:ext cx="3924748" cy="808201"/>
          </a:xfrm>
          <a:prstGeom prst="rect">
            <a:avLst/>
          </a:prstGeom>
        </p:spPr>
      </p:pic>
      <p:pic>
        <p:nvPicPr>
          <p:cNvPr id="8" name="Picture 7" descr="DOC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90" y="5945571"/>
            <a:ext cx="3316940" cy="82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1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51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70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1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852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68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20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919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1329" y="5966605"/>
            <a:ext cx="3924748" cy="808201"/>
          </a:xfrm>
          <a:prstGeom prst="rect">
            <a:avLst/>
          </a:prstGeom>
        </p:spPr>
      </p:pic>
      <p:pic>
        <p:nvPicPr>
          <p:cNvPr id="8" name="Picture 7" descr="DOC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90" y="5945571"/>
            <a:ext cx="3316940" cy="82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4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139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4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5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F0E73-4E39-4768-BD84-9867DA2882E5}"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154995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F0E73-4E39-4768-BD84-9867DA2882E5}"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59790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F0E73-4E39-4768-BD84-9867DA2882E5}" type="datetimeFigureOut">
              <a:rPr lang="en-US" smtClean="0"/>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134599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F0E73-4E39-4768-BD84-9867DA2882E5}" type="datetimeFigureOut">
              <a:rPr lang="en-US" smtClean="0"/>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350991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F0E73-4E39-4768-BD84-9867DA2882E5}" type="datetimeFigureOut">
              <a:rPr lang="en-US" smtClean="0"/>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404668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F0E73-4E39-4768-BD84-9867DA2882E5}"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271436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F0E73-4E39-4768-BD84-9867DA2882E5}"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60317-CEFE-4886-93A7-FD59E8F56D6C}" type="slidenum">
              <a:rPr lang="en-US" smtClean="0"/>
              <a:t>‹#›</a:t>
            </a:fld>
            <a:endParaRPr lang="en-US"/>
          </a:p>
        </p:txBody>
      </p:sp>
    </p:spTree>
    <p:extLst>
      <p:ext uri="{BB962C8B-B14F-4D97-AF65-F5344CB8AC3E}">
        <p14:creationId xmlns:p14="http://schemas.microsoft.com/office/powerpoint/2010/main" val="37693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F0E73-4E39-4768-BD84-9867DA2882E5}" type="datetimeFigureOut">
              <a:rPr lang="en-US" smtClean="0"/>
              <a:t>7/27/2017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60317-CEFE-4886-93A7-FD59E8F56D6C}" type="slidenum">
              <a:rPr lang="en-US" smtClean="0"/>
              <a:t>‹#›</a:t>
            </a:fld>
            <a:endParaRPr lang="en-US"/>
          </a:p>
        </p:txBody>
      </p:sp>
    </p:spTree>
    <p:extLst>
      <p:ext uri="{BB962C8B-B14F-4D97-AF65-F5344CB8AC3E}">
        <p14:creationId xmlns:p14="http://schemas.microsoft.com/office/powerpoint/2010/main" val="52919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F0E73-4E39-4768-BD84-9867DA2882E5}"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60317-CEFE-4886-93A7-FD59E8F56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03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9A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4352" y="1214438"/>
            <a:ext cx="9144000" cy="2387600"/>
          </a:xfrm>
        </p:spPr>
        <p:txBody>
          <a:bodyPr>
            <a:normAutofit fontScale="90000"/>
          </a:bodyPr>
          <a:lstStyle/>
          <a:p>
            <a:r>
              <a:rPr lang="en-US" sz="4900" dirty="0">
                <a:solidFill>
                  <a:schemeClr val="bg1"/>
                </a:solidFill>
              </a:rPr>
              <a:t>Evidence-Based Substance Use Disorder Treatment &amp; Use of Medication Assisted Treatment</a:t>
            </a:r>
            <a:r>
              <a:rPr lang="en-US" dirty="0"/>
              <a:t/>
            </a:r>
            <a:br>
              <a:rPr lang="en-US" dirty="0"/>
            </a:br>
            <a:endParaRPr lang="en-US" dirty="0"/>
          </a:p>
        </p:txBody>
      </p:sp>
      <p:sp>
        <p:nvSpPr>
          <p:cNvPr id="3" name="Subtitle 2"/>
          <p:cNvSpPr>
            <a:spLocks noGrp="1"/>
          </p:cNvSpPr>
          <p:nvPr>
            <p:ph type="subTitle" idx="1"/>
          </p:nvPr>
        </p:nvSpPr>
        <p:spPr>
          <a:xfrm>
            <a:off x="1497106" y="3153802"/>
            <a:ext cx="9144000" cy="2870480"/>
          </a:xfrm>
        </p:spPr>
        <p:txBody>
          <a:bodyPr>
            <a:normAutofit/>
          </a:bodyPr>
          <a:lstStyle/>
          <a:p>
            <a:r>
              <a:rPr lang="en-US" dirty="0" smtClean="0">
                <a:solidFill>
                  <a:schemeClr val="bg1"/>
                </a:solidFill>
              </a:rPr>
              <a:t>Michele Staton, Ph.D., M.S.W.</a:t>
            </a:r>
          </a:p>
          <a:p>
            <a:pPr>
              <a:lnSpc>
                <a:spcPct val="100000"/>
              </a:lnSpc>
              <a:spcBef>
                <a:spcPts val="0"/>
              </a:spcBef>
            </a:pPr>
            <a:r>
              <a:rPr lang="en-US" sz="1800" dirty="0" smtClean="0">
                <a:solidFill>
                  <a:schemeClr val="bg1"/>
                </a:solidFill>
              </a:rPr>
              <a:t>University of Kentucky Department of Behavioral Science</a:t>
            </a:r>
          </a:p>
          <a:p>
            <a:pPr>
              <a:lnSpc>
                <a:spcPct val="100000"/>
              </a:lnSpc>
              <a:spcBef>
                <a:spcPts val="0"/>
              </a:spcBef>
            </a:pPr>
            <a:r>
              <a:rPr lang="en-US" sz="1800" dirty="0" smtClean="0">
                <a:solidFill>
                  <a:schemeClr val="bg1"/>
                </a:solidFill>
              </a:rPr>
              <a:t>Center on Drug &amp; Alcohol Research</a:t>
            </a:r>
          </a:p>
          <a:p>
            <a:endParaRPr lang="en-US" dirty="0">
              <a:solidFill>
                <a:schemeClr val="bg1"/>
              </a:solidFill>
            </a:endParaRPr>
          </a:p>
          <a:p>
            <a:r>
              <a:rPr lang="en-US" dirty="0" smtClean="0">
                <a:solidFill>
                  <a:schemeClr val="bg1"/>
                </a:solidFill>
              </a:rPr>
              <a:t>Kevin </a:t>
            </a:r>
            <a:r>
              <a:rPr lang="en-US" dirty="0" err="1" smtClean="0">
                <a:solidFill>
                  <a:schemeClr val="bg1"/>
                </a:solidFill>
              </a:rPr>
              <a:t>Pangburn</a:t>
            </a:r>
            <a:r>
              <a:rPr lang="en-US" dirty="0" smtClean="0">
                <a:solidFill>
                  <a:schemeClr val="bg1"/>
                </a:solidFill>
              </a:rPr>
              <a:t>, L.M.F.T., </a:t>
            </a:r>
            <a:r>
              <a:rPr lang="en-US" dirty="0" smtClean="0">
                <a:solidFill>
                  <a:schemeClr val="bg1"/>
                </a:solidFill>
              </a:rPr>
              <a:t>L.C.A.D.C</a:t>
            </a:r>
            <a:r>
              <a:rPr lang="en-US" dirty="0" smtClean="0">
                <a:solidFill>
                  <a:schemeClr val="bg1"/>
                </a:solidFill>
              </a:rPr>
              <a:t>.</a:t>
            </a:r>
          </a:p>
          <a:p>
            <a:pPr>
              <a:lnSpc>
                <a:spcPct val="100000"/>
              </a:lnSpc>
              <a:spcBef>
                <a:spcPts val="0"/>
              </a:spcBef>
            </a:pPr>
            <a:r>
              <a:rPr lang="en-US" sz="1800" dirty="0" smtClean="0">
                <a:solidFill>
                  <a:schemeClr val="bg1"/>
                </a:solidFill>
              </a:rPr>
              <a:t>Director, Division of Substance Abuse</a:t>
            </a:r>
          </a:p>
          <a:p>
            <a:pPr>
              <a:lnSpc>
                <a:spcPct val="100000"/>
              </a:lnSpc>
              <a:spcBef>
                <a:spcPts val="0"/>
              </a:spcBef>
            </a:pPr>
            <a:r>
              <a:rPr lang="en-US" sz="1800" dirty="0" smtClean="0">
                <a:solidFill>
                  <a:schemeClr val="bg1"/>
                </a:solidFill>
              </a:rPr>
              <a:t>Kentucky Department of Corrections</a:t>
            </a:r>
            <a:endParaRPr lang="en-US" sz="1800" dirty="0">
              <a:solidFill>
                <a:schemeClr val="bg1"/>
              </a:solidFill>
            </a:endParaRPr>
          </a:p>
        </p:txBody>
      </p:sp>
      <p:pic>
        <p:nvPicPr>
          <p:cNvPr id="4" name="Picture 3" descr="DO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0" y="5945571"/>
            <a:ext cx="3316940" cy="829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329" y="5966605"/>
            <a:ext cx="3924748" cy="808201"/>
          </a:xfrm>
          <a:prstGeom prst="rect">
            <a:avLst/>
          </a:prstGeom>
        </p:spPr>
      </p:pic>
      <p:cxnSp>
        <p:nvCxnSpPr>
          <p:cNvPr id="7" name="Straight Connector 6"/>
          <p:cNvCxnSpPr/>
          <p:nvPr/>
        </p:nvCxnSpPr>
        <p:spPr>
          <a:xfrm>
            <a:off x="828816" y="2996147"/>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5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Rich history of drug treatment and </a:t>
            </a:r>
            <a:br>
              <a:rPr lang="en-US" sz="3600" dirty="0" smtClean="0"/>
            </a:br>
            <a:r>
              <a:rPr lang="en-US" sz="3600" dirty="0" smtClean="0"/>
              <a:t>research in Kentucky</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1194" y="1825625"/>
            <a:ext cx="3289611" cy="4351338"/>
          </a:xfrm>
        </p:spPr>
      </p:pic>
      <p:cxnSp>
        <p:nvCxnSpPr>
          <p:cNvPr id="5" name="Straight Connector 4"/>
          <p:cNvCxnSpPr/>
          <p:nvPr/>
        </p:nvCxnSpPr>
        <p:spPr>
          <a:xfrm>
            <a:off x="623944" y="1596676"/>
            <a:ext cx="10959220"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93122" y="5818507"/>
            <a:ext cx="4098878" cy="1039493"/>
          </a:xfrm>
          <a:prstGeom prst="rect">
            <a:avLst/>
          </a:prstGeom>
          <a:solidFill>
            <a:srgbClr val="19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787803" y="2212824"/>
            <a:ext cx="2702257" cy="409583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27110" y="2030843"/>
            <a:ext cx="2702257" cy="409583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84346" y="1722676"/>
            <a:ext cx="2702257" cy="409583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5286" y="1406725"/>
            <a:ext cx="2702257" cy="409583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39903"/>
            <a:ext cx="10515600" cy="1206923"/>
          </a:xfrm>
        </p:spPr>
        <p:txBody>
          <a:bodyPr>
            <a:normAutofit fontScale="90000"/>
          </a:bodyPr>
          <a:lstStyle/>
          <a:p>
            <a:pPr algn="ctr"/>
            <a:r>
              <a:rPr lang="en-US" dirty="0" smtClean="0"/>
              <a:t>Two decades of KY research on drug use and crime </a:t>
            </a:r>
            <a:endParaRPr lang="en-US" dirty="0"/>
          </a:p>
        </p:txBody>
      </p:sp>
      <p:sp>
        <p:nvSpPr>
          <p:cNvPr id="6" name="TextBox 5"/>
          <p:cNvSpPr txBox="1"/>
          <p:nvPr/>
        </p:nvSpPr>
        <p:spPr>
          <a:xfrm>
            <a:off x="285940" y="1468978"/>
            <a:ext cx="2520950" cy="3970318"/>
          </a:xfrm>
          <a:prstGeom prst="rect">
            <a:avLst/>
          </a:prstGeom>
          <a:solidFill>
            <a:schemeClr val="accent1">
              <a:lumMod val="60000"/>
              <a:lumOff val="40000"/>
              <a:alpha val="0"/>
            </a:schemeClr>
          </a:solidFill>
        </p:spPr>
        <p:txBody>
          <a:bodyPr wrap="square" rtlCol="0">
            <a:spAutoFit/>
          </a:bodyPr>
          <a:lstStyle/>
          <a:p>
            <a:r>
              <a:rPr lang="en-US" dirty="0" smtClean="0"/>
              <a:t>Prisons…</a:t>
            </a:r>
          </a:p>
          <a:p>
            <a:endParaRPr lang="en-US" dirty="0"/>
          </a:p>
          <a:p>
            <a:r>
              <a:rPr lang="en-US" dirty="0" smtClean="0"/>
              <a:t>92% </a:t>
            </a:r>
            <a:r>
              <a:rPr lang="en-US" dirty="0"/>
              <a:t>state inmates met DSM criteria for lifetime drug dependence (</a:t>
            </a:r>
            <a:r>
              <a:rPr lang="en-US" dirty="0" err="1"/>
              <a:t>Leukefeld</a:t>
            </a:r>
            <a:r>
              <a:rPr lang="en-US" dirty="0"/>
              <a:t> et al., 1999</a:t>
            </a:r>
            <a:r>
              <a:rPr lang="en-US" dirty="0" smtClean="0"/>
              <a:t>).</a:t>
            </a:r>
          </a:p>
          <a:p>
            <a:endParaRPr lang="en-US" dirty="0"/>
          </a:p>
          <a:p>
            <a:r>
              <a:rPr lang="en-US" dirty="0"/>
              <a:t>85% of substance users recruited from KY prisons reported using multiple substances in the 30 days prior to </a:t>
            </a:r>
            <a:r>
              <a:rPr lang="en-US" dirty="0" smtClean="0"/>
              <a:t>incarceration </a:t>
            </a:r>
            <a:endParaRPr lang="en-US" dirty="0" smtClean="0"/>
          </a:p>
          <a:p>
            <a:r>
              <a:rPr lang="en-US" dirty="0" smtClean="0"/>
              <a:t>(</a:t>
            </a:r>
            <a:r>
              <a:rPr lang="en-US" dirty="0"/>
              <a:t>Leukefeld et al., 2002</a:t>
            </a:r>
            <a:r>
              <a:rPr lang="en-US" dirty="0" smtClean="0"/>
              <a:t>).</a:t>
            </a:r>
            <a:endParaRPr lang="en-US" dirty="0"/>
          </a:p>
        </p:txBody>
      </p:sp>
      <p:sp>
        <p:nvSpPr>
          <p:cNvPr id="7" name="TextBox 6"/>
          <p:cNvSpPr txBox="1"/>
          <p:nvPr/>
        </p:nvSpPr>
        <p:spPr>
          <a:xfrm>
            <a:off x="3248167" y="2030843"/>
            <a:ext cx="2402006" cy="2585323"/>
          </a:xfrm>
          <a:prstGeom prst="rect">
            <a:avLst/>
          </a:prstGeom>
          <a:solidFill>
            <a:schemeClr val="accent1">
              <a:lumMod val="40000"/>
              <a:lumOff val="60000"/>
            </a:schemeClr>
          </a:solidFill>
        </p:spPr>
        <p:txBody>
          <a:bodyPr wrap="square" rtlCol="0">
            <a:spAutoFit/>
          </a:bodyPr>
          <a:lstStyle/>
          <a:p>
            <a:r>
              <a:rPr lang="en-US" dirty="0" smtClean="0"/>
              <a:t>Jails…</a:t>
            </a:r>
          </a:p>
          <a:p>
            <a:endParaRPr lang="en-US" dirty="0"/>
          </a:p>
          <a:p>
            <a:r>
              <a:rPr lang="en-US" dirty="0"/>
              <a:t>The prevalence of injection drug use has been reported as high as 75% among rural women recruited from </a:t>
            </a:r>
            <a:r>
              <a:rPr lang="en-US" dirty="0" smtClean="0"/>
              <a:t>jails</a:t>
            </a:r>
            <a:endParaRPr lang="en-US" dirty="0" smtClean="0"/>
          </a:p>
          <a:p>
            <a:r>
              <a:rPr lang="en-US" dirty="0" smtClean="0"/>
              <a:t>(</a:t>
            </a:r>
            <a:r>
              <a:rPr lang="en-US" dirty="0" err="1"/>
              <a:t>Staton</a:t>
            </a:r>
            <a:r>
              <a:rPr lang="en-US" dirty="0"/>
              <a:t> et al., 2017</a:t>
            </a:r>
            <a:r>
              <a:rPr lang="en-US" dirty="0" smtClean="0"/>
              <a:t>).</a:t>
            </a:r>
            <a:endParaRPr lang="en-US" dirty="0"/>
          </a:p>
        </p:txBody>
      </p:sp>
      <p:sp>
        <p:nvSpPr>
          <p:cNvPr id="8" name="TextBox 7"/>
          <p:cNvSpPr txBox="1"/>
          <p:nvPr/>
        </p:nvSpPr>
        <p:spPr>
          <a:xfrm>
            <a:off x="9013669" y="2576974"/>
            <a:ext cx="2402007" cy="2862322"/>
          </a:xfrm>
          <a:prstGeom prst="rect">
            <a:avLst/>
          </a:prstGeom>
          <a:solidFill>
            <a:schemeClr val="accent1">
              <a:lumMod val="40000"/>
              <a:lumOff val="60000"/>
            </a:schemeClr>
          </a:solidFill>
        </p:spPr>
        <p:txBody>
          <a:bodyPr wrap="square" rtlCol="0">
            <a:spAutoFit/>
          </a:bodyPr>
          <a:lstStyle/>
          <a:p>
            <a:r>
              <a:rPr lang="en-US" dirty="0" smtClean="0"/>
              <a:t>Community supervision…</a:t>
            </a:r>
          </a:p>
          <a:p>
            <a:endParaRPr lang="en-US" dirty="0" smtClean="0"/>
          </a:p>
          <a:p>
            <a:r>
              <a:rPr lang="en-US" dirty="0" smtClean="0"/>
              <a:t>The </a:t>
            </a:r>
            <a:r>
              <a:rPr lang="en-US" dirty="0"/>
              <a:t>prevalence of prescription opioid misuse increased significantly during the early 2000s among rural </a:t>
            </a:r>
            <a:r>
              <a:rPr lang="en-US" dirty="0" smtClean="0"/>
              <a:t>probationers </a:t>
            </a:r>
            <a:r>
              <a:rPr lang="en-US" dirty="0"/>
              <a:t>(Havens, et al., 2007</a:t>
            </a:r>
            <a:r>
              <a:rPr lang="en-US" dirty="0" smtClean="0"/>
              <a:t>).</a:t>
            </a:r>
            <a:endParaRPr lang="en-US" dirty="0"/>
          </a:p>
        </p:txBody>
      </p:sp>
      <p:sp>
        <p:nvSpPr>
          <p:cNvPr id="9" name="TextBox 8"/>
          <p:cNvSpPr txBox="1"/>
          <p:nvPr/>
        </p:nvSpPr>
        <p:spPr>
          <a:xfrm>
            <a:off x="6006650" y="2339430"/>
            <a:ext cx="2543175" cy="2862322"/>
          </a:xfrm>
          <a:prstGeom prst="rect">
            <a:avLst/>
          </a:prstGeom>
          <a:solidFill>
            <a:schemeClr val="accent1">
              <a:lumMod val="40000"/>
              <a:lumOff val="60000"/>
            </a:schemeClr>
          </a:solidFill>
        </p:spPr>
        <p:txBody>
          <a:bodyPr wrap="square" rtlCol="0">
            <a:spAutoFit/>
          </a:bodyPr>
          <a:lstStyle/>
          <a:p>
            <a:pPr lvl="0"/>
            <a:r>
              <a:rPr lang="en-US" dirty="0" smtClean="0"/>
              <a:t>Drug Court…</a:t>
            </a:r>
          </a:p>
          <a:p>
            <a:pPr lvl="0"/>
            <a:endParaRPr lang="en-US" dirty="0"/>
          </a:p>
          <a:p>
            <a:pPr lvl="0"/>
            <a:r>
              <a:rPr lang="en-US" dirty="0" smtClean="0"/>
              <a:t>The </a:t>
            </a:r>
            <a:r>
              <a:rPr lang="en-US" dirty="0"/>
              <a:t>majority of drug court participants reported frequent use of alcohol, marijuana, crack/cocaine, sedatives, and multiple substance use before drug </a:t>
            </a:r>
            <a:r>
              <a:rPr lang="en-US" dirty="0" smtClean="0"/>
              <a:t>court. </a:t>
            </a:r>
            <a:r>
              <a:rPr lang="en-US" dirty="0"/>
              <a:t>(Stoops et al., 2005).</a:t>
            </a:r>
          </a:p>
        </p:txBody>
      </p:sp>
      <p:cxnSp>
        <p:nvCxnSpPr>
          <p:cNvPr id="11" name="Straight Connector 10"/>
          <p:cNvCxnSpPr/>
          <p:nvPr/>
        </p:nvCxnSpPr>
        <p:spPr>
          <a:xfrm>
            <a:off x="606582" y="1145263"/>
            <a:ext cx="10959220"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840121"/>
            <a:ext cx="3998794" cy="1039493"/>
          </a:xfrm>
          <a:prstGeom prst="rect">
            <a:avLst/>
          </a:prstGeom>
          <a:solidFill>
            <a:srgbClr val="19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65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396" y="954529"/>
            <a:ext cx="10515600" cy="4351338"/>
          </a:xfrm>
        </p:spPr>
        <p:txBody>
          <a:bodyPr>
            <a:normAutofit/>
          </a:bodyPr>
          <a:lstStyle/>
          <a:p>
            <a:pPr marL="0" indent="0">
              <a:buNone/>
            </a:pPr>
            <a:r>
              <a:rPr lang="en-US" i="1" dirty="0" smtClean="0"/>
              <a:t>By integrating drug abuse treatment into criminal justice settings, we can take optimal advantage of both systems. Just because a person has been kept from using drugs does not mean they have gained the necessary skills to build a successful drug-free life in the community. Drug addiction may re-emerge following release from incarceration, at which time continued care is not only a necessity for the individual's recovery, it becomes a public health and safety issue for us all.</a:t>
            </a:r>
            <a:endParaRPr lang="en-US" i="1" dirty="0"/>
          </a:p>
        </p:txBody>
      </p:sp>
      <p:sp>
        <p:nvSpPr>
          <p:cNvPr id="4" name="TextBox 3"/>
          <p:cNvSpPr txBox="1"/>
          <p:nvPr/>
        </p:nvSpPr>
        <p:spPr>
          <a:xfrm>
            <a:off x="8630495" y="4328761"/>
            <a:ext cx="3864804" cy="1015663"/>
          </a:xfrm>
          <a:prstGeom prst="rect">
            <a:avLst/>
          </a:prstGeom>
          <a:noFill/>
        </p:spPr>
        <p:txBody>
          <a:bodyPr wrap="square" rtlCol="0">
            <a:spAutoFit/>
          </a:bodyPr>
          <a:lstStyle/>
          <a:p>
            <a:r>
              <a:rPr lang="en-US" sz="1600" dirty="0" smtClean="0">
                <a:solidFill>
                  <a:schemeClr val="bg1"/>
                </a:solidFill>
              </a:rPr>
              <a:t>Nora </a:t>
            </a:r>
            <a:r>
              <a:rPr lang="en-US" sz="1600" dirty="0" err="1" smtClean="0">
                <a:solidFill>
                  <a:schemeClr val="bg1"/>
                </a:solidFill>
              </a:rPr>
              <a:t>Volkow</a:t>
            </a:r>
            <a:endParaRPr lang="en-US" sz="1600" dirty="0" smtClean="0">
              <a:solidFill>
                <a:schemeClr val="bg1"/>
              </a:solidFill>
            </a:endParaRPr>
          </a:p>
          <a:p>
            <a:r>
              <a:rPr lang="en-US" sz="1100" dirty="0" smtClean="0">
                <a:solidFill>
                  <a:schemeClr val="bg1"/>
                </a:solidFill>
              </a:rPr>
              <a:t>Director, National Institute on Drug Abuse</a:t>
            </a:r>
          </a:p>
          <a:p>
            <a:r>
              <a:rPr lang="en-US" sz="1100" dirty="0" smtClean="0">
                <a:solidFill>
                  <a:schemeClr val="bg1"/>
                </a:solidFill>
              </a:rPr>
              <a:t>Testimony before subcommittee on crime </a:t>
            </a:r>
          </a:p>
          <a:p>
            <a:r>
              <a:rPr lang="en-US" sz="1100" dirty="0" smtClean="0">
                <a:solidFill>
                  <a:schemeClr val="bg1"/>
                </a:solidFill>
              </a:rPr>
              <a:t>US House of Representatives</a:t>
            </a:r>
          </a:p>
          <a:p>
            <a:r>
              <a:rPr lang="en-US" sz="1100" dirty="0" smtClean="0">
                <a:solidFill>
                  <a:schemeClr val="bg1"/>
                </a:solidFill>
              </a:rPr>
              <a:t>February 8, 2006</a:t>
            </a:r>
            <a:endParaRPr lang="en-US" sz="1100" dirty="0">
              <a:solidFill>
                <a:schemeClr val="bg1"/>
              </a:solidFill>
            </a:endParaRPr>
          </a:p>
        </p:txBody>
      </p:sp>
    </p:spTree>
    <p:extLst>
      <p:ext uri="{BB962C8B-B14F-4D97-AF65-F5344CB8AC3E}">
        <p14:creationId xmlns:p14="http://schemas.microsoft.com/office/powerpoint/2010/main" val="2355367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838200" y="1496441"/>
            <a:ext cx="10727602" cy="4351338"/>
          </a:xfrm>
        </p:spPr>
        <p:txBody>
          <a:bodyPr>
            <a:normAutofit/>
          </a:bodyPr>
          <a:lstStyle/>
          <a:p>
            <a:r>
              <a:rPr lang="en-US" sz="2600" dirty="0" smtClean="0"/>
              <a:t>RSAT </a:t>
            </a:r>
            <a:endParaRPr lang="en-US" sz="2600" dirty="0" smtClean="0"/>
          </a:p>
          <a:p>
            <a:r>
              <a:rPr lang="en-US" sz="2600" dirty="0" smtClean="0"/>
              <a:t>Secretary </a:t>
            </a:r>
            <a:r>
              <a:rPr lang="en-US" sz="2600" dirty="0" smtClean="0"/>
              <a:t>John Tilley – Secretary of the Justice and Public Safety </a:t>
            </a:r>
            <a:r>
              <a:rPr lang="en-US" sz="2600" dirty="0" smtClean="0"/>
              <a:t>Cabinet</a:t>
            </a:r>
          </a:p>
          <a:p>
            <a:r>
              <a:rPr lang="en-US" sz="2600" dirty="0" smtClean="0"/>
              <a:t>Key KY Legislators like Representative Jason </a:t>
            </a:r>
            <a:r>
              <a:rPr lang="en-US" sz="2600" dirty="0" err="1" smtClean="0"/>
              <a:t>Nemes</a:t>
            </a:r>
            <a:endParaRPr lang="en-US" sz="2600" dirty="0" smtClean="0"/>
          </a:p>
          <a:p>
            <a:r>
              <a:rPr lang="en-US" sz="2600" dirty="0" smtClean="0"/>
              <a:t>Jim Erwin – Commissioner of the Department of Corrections</a:t>
            </a:r>
          </a:p>
          <a:p>
            <a:r>
              <a:rPr lang="en-US" sz="2600" dirty="0" smtClean="0"/>
              <a:t>DOC program </a:t>
            </a:r>
            <a:r>
              <a:rPr lang="en-US" sz="2600" dirty="0" smtClean="0"/>
              <a:t>supervisors administrators </a:t>
            </a:r>
            <a:endParaRPr lang="en-US" sz="2600" dirty="0" smtClean="0"/>
          </a:p>
        </p:txBody>
      </p:sp>
      <p:cxnSp>
        <p:nvCxnSpPr>
          <p:cNvPr id="4" name="Straight Connector 3"/>
          <p:cNvCxnSpPr/>
          <p:nvPr/>
        </p:nvCxnSpPr>
        <p:spPr>
          <a:xfrm>
            <a:off x="606582" y="1363627"/>
            <a:ext cx="10959220"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63" y="2432836"/>
            <a:ext cx="10515600" cy="1325563"/>
          </a:xfrm>
        </p:spPr>
        <p:txBody>
          <a:bodyPr/>
          <a:lstStyle/>
          <a:p>
            <a:pPr algn="ctr"/>
            <a:r>
              <a:rPr lang="en-US" dirty="0" smtClean="0"/>
              <a:t>Guidelines and Principles for Offender Substance Abuse Treatment</a:t>
            </a:r>
            <a:endParaRPr lang="en-US" dirty="0"/>
          </a:p>
        </p:txBody>
      </p:sp>
    </p:spTree>
    <p:extLst>
      <p:ext uri="{BB962C8B-B14F-4D97-AF65-F5344CB8AC3E}">
        <p14:creationId xmlns:p14="http://schemas.microsoft.com/office/powerpoint/2010/main" val="379292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357259">
            <a:off x="5354100" y="154707"/>
            <a:ext cx="794709" cy="5650337"/>
          </a:xfrm>
          <a:prstGeom prst="rect">
            <a:avLst/>
          </a:prstGeom>
          <a:solidFill>
            <a:srgbClr val="19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212" y="226088"/>
            <a:ext cx="2264612" cy="1070449"/>
          </a:xfrm>
        </p:spPr>
        <p:txBody>
          <a:bodyPr>
            <a:normAutofit/>
          </a:bodyPr>
          <a:lstStyle/>
          <a:p>
            <a:pPr algn="ctr"/>
            <a:r>
              <a:rPr lang="en-US" sz="2400" dirty="0" smtClean="0"/>
              <a:t>RSAT practices guidelines </a:t>
            </a:r>
            <a:endParaRPr lang="en-US" sz="2400" dirty="0"/>
          </a:p>
        </p:txBody>
      </p:sp>
      <p:pic>
        <p:nvPicPr>
          <p:cNvPr id="4" name="Picture 3"/>
          <p:cNvPicPr>
            <a:picLocks noChangeAspect="1"/>
          </p:cNvPicPr>
          <p:nvPr/>
        </p:nvPicPr>
        <p:blipFill>
          <a:blip r:embed="rId3"/>
          <a:stretch>
            <a:fillRect/>
          </a:stretch>
        </p:blipFill>
        <p:spPr>
          <a:xfrm rot="1095582">
            <a:off x="1450464" y="449236"/>
            <a:ext cx="3771272" cy="5315453"/>
          </a:xfrm>
          <a:prstGeom prst="rect">
            <a:avLst/>
          </a:prstGeom>
        </p:spPr>
      </p:pic>
      <p:sp>
        <p:nvSpPr>
          <p:cNvPr id="5" name="TextBox 4"/>
          <p:cNvSpPr txBox="1"/>
          <p:nvPr/>
        </p:nvSpPr>
        <p:spPr>
          <a:xfrm>
            <a:off x="3481297" y="5962372"/>
            <a:ext cx="4540313" cy="1015663"/>
          </a:xfrm>
          <a:prstGeom prst="rect">
            <a:avLst/>
          </a:prstGeom>
          <a:noFill/>
        </p:spPr>
        <p:txBody>
          <a:bodyPr wrap="square" rtlCol="0">
            <a:spAutoFit/>
          </a:bodyPr>
          <a:lstStyle/>
          <a:p>
            <a:r>
              <a:rPr lang="en-US" sz="1000" dirty="0" smtClean="0">
                <a:solidFill>
                  <a:schemeClr val="bg1">
                    <a:lumMod val="75000"/>
                  </a:schemeClr>
                </a:solidFill>
              </a:rPr>
              <a:t>Source: RSAT Training and Technical Assistance (2017). Promising practices guidelines for residential substance abuse treatment. Advocates for Human Potential, Inc. </a:t>
            </a:r>
            <a:r>
              <a:rPr lang="en-US" sz="1000" dirty="0">
                <a:solidFill>
                  <a:schemeClr val="bg1">
                    <a:lumMod val="75000"/>
                  </a:schemeClr>
                </a:solidFill>
              </a:rPr>
              <a:t>Principles of Drug Abuse Treatment for Criminal Justice Populations: A Research-Based Guide. National Institute on Drug Abuse (2014). NIH Publication #11-5316</a:t>
            </a:r>
          </a:p>
          <a:p>
            <a:endParaRPr lang="en-US" sz="1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312457">
            <a:off x="5203649" y="1386542"/>
            <a:ext cx="5040290" cy="3894770"/>
          </a:xfrm>
          <a:prstGeom prst="rect">
            <a:avLst/>
          </a:prstGeom>
        </p:spPr>
      </p:pic>
      <p:sp>
        <p:nvSpPr>
          <p:cNvPr id="7" name="Title 1"/>
          <p:cNvSpPr txBox="1">
            <a:spLocks/>
          </p:cNvSpPr>
          <p:nvPr/>
        </p:nvSpPr>
        <p:spPr>
          <a:xfrm>
            <a:off x="9212239" y="3800488"/>
            <a:ext cx="2880928" cy="17798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u="none" kern="1200">
                <a:solidFill>
                  <a:schemeClr val="bg1"/>
                </a:solidFill>
                <a:latin typeface="+mj-lt"/>
                <a:ea typeface="+mj-ea"/>
                <a:cs typeface="+mj-cs"/>
              </a:defRPr>
            </a:lvl1pPr>
          </a:lstStyle>
          <a:p>
            <a:pPr algn="ctr"/>
            <a:r>
              <a:rPr lang="en-US" sz="2400" dirty="0" smtClean="0"/>
              <a:t>NIDA</a:t>
            </a:r>
            <a:br>
              <a:rPr lang="en-US" sz="2400" dirty="0" smtClean="0"/>
            </a:br>
            <a:r>
              <a:rPr lang="en-US" sz="2400" dirty="0" smtClean="0"/>
              <a:t>Principles of drug treatment for offenders</a:t>
            </a:r>
            <a:endParaRPr lang="en-US" sz="2400" dirty="0"/>
          </a:p>
        </p:txBody>
      </p:sp>
    </p:spTree>
    <p:extLst>
      <p:ext uri="{BB962C8B-B14F-4D97-AF65-F5344CB8AC3E}">
        <p14:creationId xmlns:p14="http://schemas.microsoft.com/office/powerpoint/2010/main" val="37377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93" y="2294268"/>
            <a:ext cx="10515600" cy="1325563"/>
          </a:xfrm>
        </p:spPr>
        <p:txBody>
          <a:bodyPr/>
          <a:lstStyle/>
          <a:p>
            <a:pPr algn="ctr"/>
            <a:r>
              <a:rPr lang="en-US" dirty="0" smtClean="0"/>
              <a:t>Drug addiction is a brain disease that </a:t>
            </a:r>
            <a:br>
              <a:rPr lang="en-US" dirty="0" smtClean="0"/>
            </a:br>
            <a:r>
              <a:rPr lang="en-US" dirty="0" smtClean="0"/>
              <a:t>affects behavior.</a:t>
            </a:r>
            <a:endParaRPr lang="en-US" dirty="0"/>
          </a:p>
        </p:txBody>
      </p:sp>
      <p:sp>
        <p:nvSpPr>
          <p:cNvPr id="5" name="TextBox 4"/>
          <p:cNvSpPr txBox="1"/>
          <p:nvPr/>
        </p:nvSpPr>
        <p:spPr>
          <a:xfrm>
            <a:off x="3453265" y="6048322"/>
            <a:ext cx="4658843" cy="646331"/>
          </a:xfrm>
          <a:prstGeom prst="rect">
            <a:avLst/>
          </a:prstGeom>
          <a:noFill/>
        </p:spPr>
        <p:txBody>
          <a:bodyPr wrap="square" rtlCol="0">
            <a:spAutoFit/>
          </a:bodyPr>
          <a:lstStyle/>
          <a:p>
            <a:pPr algn="ctr"/>
            <a:r>
              <a:rPr lang="en-US" sz="1200" dirty="0" smtClean="0">
                <a:solidFill>
                  <a:schemeClr val="bg1">
                    <a:lumMod val="85000"/>
                  </a:schemeClr>
                </a:solidFill>
              </a:rPr>
              <a:t>Source: Principles of Drug Abuse Treatment for Criminal Justice Populations: A Research-Based Guide. National Institute on Drug Abuse (2014). NIH Publication #11-5316</a:t>
            </a:r>
            <a:endParaRPr lang="en-US" sz="1200" dirty="0">
              <a:solidFill>
                <a:schemeClr val="bg1">
                  <a:lumMod val="85000"/>
                </a:schemeClr>
              </a:solidFill>
            </a:endParaRPr>
          </a:p>
        </p:txBody>
      </p:sp>
    </p:spTree>
    <p:extLst>
      <p:ext uri="{BB962C8B-B14F-4D97-AF65-F5344CB8AC3E}">
        <p14:creationId xmlns:p14="http://schemas.microsoft.com/office/powerpoint/2010/main" val="30534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0383"/>
          </a:xfrm>
        </p:spPr>
        <p:txBody>
          <a:bodyPr/>
          <a:lstStyle/>
          <a:p>
            <a:pPr algn="ctr"/>
            <a:r>
              <a:rPr lang="en-US" dirty="0" smtClean="0"/>
              <a:t>1980s campaign</a:t>
            </a:r>
            <a:endParaRPr lang="en-US" dirty="0"/>
          </a:p>
        </p:txBody>
      </p:sp>
      <p:pic>
        <p:nvPicPr>
          <p:cNvPr id="4" name="Picture 3"/>
          <p:cNvPicPr>
            <a:picLocks noChangeAspect="1"/>
          </p:cNvPicPr>
          <p:nvPr/>
        </p:nvPicPr>
        <p:blipFill>
          <a:blip r:embed="rId3"/>
          <a:stretch>
            <a:fillRect/>
          </a:stretch>
        </p:blipFill>
        <p:spPr>
          <a:xfrm>
            <a:off x="3397071" y="1676676"/>
            <a:ext cx="5330357" cy="3992623"/>
          </a:xfrm>
          <a:prstGeom prst="rect">
            <a:avLst/>
          </a:prstGeom>
        </p:spPr>
      </p:pic>
      <p:cxnSp>
        <p:nvCxnSpPr>
          <p:cNvPr id="5" name="Straight Connector 4"/>
          <p:cNvCxnSpPr/>
          <p:nvPr/>
        </p:nvCxnSpPr>
        <p:spPr>
          <a:xfrm>
            <a:off x="779267" y="1361037"/>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394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Addiction is a brain disease</a:t>
            </a:r>
            <a:endParaRPr lang="en-US" dirty="0"/>
          </a:p>
        </p:txBody>
      </p:sp>
      <p:sp>
        <p:nvSpPr>
          <p:cNvPr id="3" name="Content Placeholder 2"/>
          <p:cNvSpPr>
            <a:spLocks noGrp="1"/>
          </p:cNvSpPr>
          <p:nvPr>
            <p:ph idx="1"/>
          </p:nvPr>
        </p:nvSpPr>
        <p:spPr>
          <a:xfrm>
            <a:off x="838200" y="1825625"/>
            <a:ext cx="10515600" cy="3920082"/>
          </a:xfrm>
        </p:spPr>
        <p:txBody>
          <a:bodyPr>
            <a:normAutofit/>
          </a:bodyPr>
          <a:lstStyle/>
          <a:p>
            <a:r>
              <a:rPr lang="en-US" dirty="0" smtClean="0"/>
              <a:t>Different parts of the brain communicate to regulate everything that we think, feel, and do.</a:t>
            </a:r>
          </a:p>
          <a:p>
            <a:r>
              <a:rPr lang="en-US" dirty="0"/>
              <a:t>Communication is possible through: </a:t>
            </a:r>
          </a:p>
          <a:p>
            <a:pPr lvl="1"/>
            <a:r>
              <a:rPr lang="en-US" dirty="0"/>
              <a:t>Neurons</a:t>
            </a:r>
          </a:p>
          <a:p>
            <a:pPr lvl="1"/>
            <a:r>
              <a:rPr lang="en-US" dirty="0"/>
              <a:t>Neurotransmitters</a:t>
            </a:r>
          </a:p>
          <a:p>
            <a:pPr lvl="1"/>
            <a:r>
              <a:rPr lang="en-US" dirty="0"/>
              <a:t>Chemical receptors</a:t>
            </a:r>
          </a:p>
          <a:p>
            <a:pPr lvl="1"/>
            <a:r>
              <a:rPr lang="en-US" dirty="0"/>
              <a:t>Transporters </a:t>
            </a:r>
          </a:p>
          <a:p>
            <a:pPr marL="228600" lvl="1">
              <a:spcBef>
                <a:spcPts val="1000"/>
              </a:spcBef>
            </a:pPr>
            <a:r>
              <a:rPr lang="en-US" sz="2600" dirty="0" smtClean="0"/>
              <a:t>Drugs </a:t>
            </a:r>
            <a:r>
              <a:rPr lang="en-US" sz="2600" dirty="0"/>
              <a:t>affect the brain through this communication networks – affecting the ways that neurons send, receive, and process information.</a:t>
            </a:r>
          </a:p>
          <a:p>
            <a:endParaRPr lang="en-US" dirty="0" smtClean="0"/>
          </a:p>
          <a:p>
            <a:pPr marL="457200" lvl="1" indent="0">
              <a:buNone/>
            </a:pPr>
            <a:endParaRPr lang="en-US" dirty="0" smtClean="0"/>
          </a:p>
        </p:txBody>
      </p:sp>
      <p:cxnSp>
        <p:nvCxnSpPr>
          <p:cNvPr id="4" name="Straight Connector 3"/>
          <p:cNvCxnSpPr/>
          <p:nvPr/>
        </p:nvCxnSpPr>
        <p:spPr>
          <a:xfrm>
            <a:off x="644134" y="1437613"/>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55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77452" y="164390"/>
            <a:ext cx="4659407" cy="5966629"/>
          </a:xfrm>
          <a:prstGeom prst="rect">
            <a:avLst/>
          </a:prstGeom>
        </p:spPr>
      </p:pic>
      <p:sp>
        <p:nvSpPr>
          <p:cNvPr id="5" name="TextBox 4"/>
          <p:cNvSpPr txBox="1"/>
          <p:nvPr/>
        </p:nvSpPr>
        <p:spPr>
          <a:xfrm>
            <a:off x="3796552" y="6304002"/>
            <a:ext cx="4168589" cy="553998"/>
          </a:xfrm>
          <a:prstGeom prst="rect">
            <a:avLst/>
          </a:prstGeom>
          <a:noFill/>
        </p:spPr>
        <p:txBody>
          <a:bodyPr wrap="square" rtlCol="0">
            <a:spAutoFit/>
          </a:bodyPr>
          <a:lstStyle/>
          <a:p>
            <a:r>
              <a:rPr lang="en-US" sz="1000" dirty="0" smtClean="0">
                <a:solidFill>
                  <a:schemeClr val="bg1">
                    <a:lumMod val="65000"/>
                  </a:schemeClr>
                </a:solidFill>
              </a:rPr>
              <a:t>Source: Stocker (1999) NIDA Notes; Cocaine’s pleasurable effects may involve multiple chemical sites. https://archives.drugabuse.gov/NIDA_Notes/NNVol14N2/Cocaine.html</a:t>
            </a:r>
            <a:endParaRPr lang="en-US" sz="1000" dirty="0">
              <a:solidFill>
                <a:schemeClr val="bg1">
                  <a:lumMod val="65000"/>
                </a:schemeClr>
              </a:solidFill>
            </a:endParaRPr>
          </a:p>
        </p:txBody>
      </p:sp>
    </p:spTree>
    <p:extLst>
      <p:ext uri="{BB962C8B-B14F-4D97-AF65-F5344CB8AC3E}">
        <p14:creationId xmlns:p14="http://schemas.microsoft.com/office/powerpoint/2010/main" val="205433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150" y="1428750"/>
            <a:ext cx="8088978" cy="3532187"/>
          </a:xfrm>
          <a:prstGeom prst="rect">
            <a:avLst/>
          </a:prstGeom>
        </p:spPr>
      </p:pic>
    </p:spTree>
    <p:extLst>
      <p:ext uri="{BB962C8B-B14F-4D97-AF65-F5344CB8AC3E}">
        <p14:creationId xmlns:p14="http://schemas.microsoft.com/office/powerpoint/2010/main" val="2088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9525" y="0"/>
            <a:ext cx="12172950" cy="6858000"/>
          </a:xfrm>
          <a:prstGeom prst="rect">
            <a:avLst/>
          </a:prstGeom>
        </p:spPr>
      </p:pic>
      <p:sp>
        <p:nvSpPr>
          <p:cNvPr id="8" name="TextBox 7"/>
          <p:cNvSpPr txBox="1"/>
          <p:nvPr/>
        </p:nvSpPr>
        <p:spPr>
          <a:xfrm>
            <a:off x="671161" y="6450349"/>
            <a:ext cx="11310632" cy="276999"/>
          </a:xfrm>
          <a:prstGeom prst="rect">
            <a:avLst/>
          </a:prstGeom>
          <a:noFill/>
        </p:spPr>
        <p:txBody>
          <a:bodyPr wrap="square" rtlCol="0">
            <a:spAutoFit/>
          </a:bodyPr>
          <a:lstStyle/>
          <a:p>
            <a:pPr algn="ctr"/>
            <a:r>
              <a:rPr lang="en-US" sz="1200" dirty="0" smtClean="0">
                <a:solidFill>
                  <a:schemeClr val="bg1">
                    <a:lumMod val="65000"/>
                  </a:schemeClr>
                </a:solidFill>
              </a:rPr>
              <a:t>Source: NIDA (2014) Drugs, brains, and behavior: The science of addiction. NIH Pub#14-5605</a:t>
            </a:r>
            <a:endParaRPr lang="en-US" sz="1200" dirty="0">
              <a:solidFill>
                <a:schemeClr val="bg1">
                  <a:lumMod val="65000"/>
                </a:schemeClr>
              </a:solidFill>
            </a:endParaRPr>
          </a:p>
        </p:txBody>
      </p:sp>
    </p:spTree>
    <p:extLst>
      <p:ext uri="{BB962C8B-B14F-4D97-AF65-F5344CB8AC3E}">
        <p14:creationId xmlns:p14="http://schemas.microsoft.com/office/powerpoint/2010/main" val="301204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42" y="500062"/>
            <a:ext cx="10997513" cy="1325563"/>
          </a:xfrm>
        </p:spPr>
        <p:txBody>
          <a:bodyPr>
            <a:noAutofit/>
          </a:bodyPr>
          <a:lstStyle/>
          <a:p>
            <a:r>
              <a:rPr lang="en-US" sz="3000" dirty="0"/>
              <a:t>A “normal” brain and the brain of a person with 7 years of opiate use</a:t>
            </a:r>
            <a:br>
              <a:rPr lang="en-US" sz="3000" dirty="0"/>
            </a:br>
            <a:endParaRPr lang="en-US" sz="3000" dirty="0"/>
          </a:p>
        </p:txBody>
      </p:sp>
      <p:pic>
        <p:nvPicPr>
          <p:cNvPr id="4" name="Picture 2" descr="http://www.freud-sigmund.com/wp-content/uploads/2011/02/methbrai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272"/>
          <a:stretch/>
        </p:blipFill>
        <p:spPr bwMode="auto">
          <a:xfrm>
            <a:off x="2101067" y="1388932"/>
            <a:ext cx="7215927" cy="461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58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7" y="1613157"/>
            <a:ext cx="3175686" cy="1325563"/>
          </a:xfrm>
        </p:spPr>
        <p:txBody>
          <a:bodyPr>
            <a:normAutofit/>
          </a:bodyPr>
          <a:lstStyle/>
          <a:p>
            <a:r>
              <a:rPr lang="en-US" sz="2800" dirty="0" smtClean="0"/>
              <a:t>Methamphetamine use</a:t>
            </a:r>
            <a:endParaRPr lang="en-US" sz="2800" dirty="0"/>
          </a:p>
        </p:txBody>
      </p:sp>
      <p:pic>
        <p:nvPicPr>
          <p:cNvPr id="4" name="Picture 2" descr="http://lancaster.unl.edu/family/images/methbrai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9746" y="135924"/>
            <a:ext cx="7414054" cy="593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3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Long-term effects on the brain </a:t>
            </a:r>
            <a:endParaRPr lang="en-US" dirty="0"/>
          </a:p>
        </p:txBody>
      </p:sp>
      <p:sp>
        <p:nvSpPr>
          <p:cNvPr id="3" name="Content Placeholder 2"/>
          <p:cNvSpPr>
            <a:spLocks noGrp="1"/>
          </p:cNvSpPr>
          <p:nvPr>
            <p:ph idx="1"/>
          </p:nvPr>
        </p:nvSpPr>
        <p:spPr>
          <a:xfrm>
            <a:off x="612603" y="1825625"/>
            <a:ext cx="10741197" cy="4351338"/>
          </a:xfrm>
        </p:spPr>
        <p:txBody>
          <a:bodyPr/>
          <a:lstStyle/>
          <a:p>
            <a:r>
              <a:rPr lang="en-US" sz="2400" dirty="0" smtClean="0"/>
              <a:t>Decreased ability to feel pleasure – tolerance and dependence</a:t>
            </a:r>
          </a:p>
          <a:p>
            <a:r>
              <a:rPr lang="en-US" sz="2400" dirty="0" smtClean="0"/>
              <a:t>Impaired cognitive function</a:t>
            </a:r>
          </a:p>
          <a:p>
            <a:r>
              <a:rPr lang="en-US" sz="2400" dirty="0" smtClean="0"/>
              <a:t>Impaired memory</a:t>
            </a:r>
          </a:p>
          <a:p>
            <a:r>
              <a:rPr lang="en-US" sz="2400" dirty="0" smtClean="0"/>
              <a:t>Impaired self-control and decision making</a:t>
            </a:r>
          </a:p>
          <a:p>
            <a:r>
              <a:rPr lang="en-US" sz="2400" dirty="0" smtClean="0"/>
              <a:t>Compromised processing of punishment and rewards</a:t>
            </a:r>
          </a:p>
          <a:p>
            <a:endParaRPr lang="en-US" dirty="0" smtClean="0"/>
          </a:p>
          <a:p>
            <a:endParaRPr lang="en-US" dirty="0" smtClean="0"/>
          </a:p>
          <a:p>
            <a:endParaRPr lang="en-US" dirty="0"/>
          </a:p>
        </p:txBody>
      </p:sp>
      <p:sp>
        <p:nvSpPr>
          <p:cNvPr id="4" name="TextBox 3"/>
          <p:cNvSpPr txBox="1"/>
          <p:nvPr/>
        </p:nvSpPr>
        <p:spPr>
          <a:xfrm>
            <a:off x="3387334" y="6126030"/>
            <a:ext cx="4792718" cy="646331"/>
          </a:xfrm>
          <a:prstGeom prst="rect">
            <a:avLst/>
          </a:prstGeom>
          <a:noFill/>
        </p:spPr>
        <p:txBody>
          <a:bodyPr wrap="square" rtlCol="0">
            <a:spAutoFit/>
          </a:bodyPr>
          <a:lstStyle/>
          <a:p>
            <a:pPr algn="ctr"/>
            <a:r>
              <a:rPr lang="en-US" sz="1200" dirty="0" smtClean="0">
                <a:solidFill>
                  <a:schemeClr val="bg1">
                    <a:lumMod val="65000"/>
                  </a:schemeClr>
                </a:solidFill>
              </a:rPr>
              <a:t>Sources: NIDA (2014) Drugs, brains, and behavior: The science of addiction. NIH Pub#14-5605; </a:t>
            </a:r>
            <a:r>
              <a:rPr lang="en-US" sz="1200" dirty="0" err="1" smtClean="0">
                <a:solidFill>
                  <a:schemeClr val="bg1">
                    <a:lumMod val="65000"/>
                  </a:schemeClr>
                </a:solidFill>
              </a:rPr>
              <a:t>Volkow</a:t>
            </a:r>
            <a:r>
              <a:rPr lang="en-US" sz="1200" dirty="0" smtClean="0">
                <a:solidFill>
                  <a:schemeClr val="bg1">
                    <a:lumMod val="65000"/>
                  </a:schemeClr>
                </a:solidFill>
              </a:rPr>
              <a:t> (2006) An examination of drug treatment programs needed to ensure successful re-entry.</a:t>
            </a:r>
            <a:endParaRPr lang="en-US" sz="1200" dirty="0">
              <a:solidFill>
                <a:schemeClr val="bg1">
                  <a:lumMod val="65000"/>
                </a:schemeClr>
              </a:solidFill>
            </a:endParaRPr>
          </a:p>
        </p:txBody>
      </p:sp>
      <p:cxnSp>
        <p:nvCxnSpPr>
          <p:cNvPr id="5" name="Straight Connector 4"/>
          <p:cNvCxnSpPr/>
          <p:nvPr/>
        </p:nvCxnSpPr>
        <p:spPr>
          <a:xfrm>
            <a:off x="678324" y="1603526"/>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22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5264"/>
          </a:xfrm>
        </p:spPr>
        <p:txBody>
          <a:bodyPr/>
          <a:lstStyle/>
          <a:p>
            <a:pPr algn="ctr"/>
            <a:r>
              <a:rPr lang="en-US" dirty="0" smtClean="0"/>
              <a:t>But recovery changes brains…</a:t>
            </a:r>
            <a:endParaRPr lang="en-US" dirty="0"/>
          </a:p>
        </p:txBody>
      </p:sp>
      <p:pic>
        <p:nvPicPr>
          <p:cNvPr id="4" name="Picture 2"/>
          <p:cNvPicPr>
            <a:picLocks noGrp="1" noChangeAspect="1" noChangeArrowheads="1"/>
          </p:cNvPicPr>
          <p:nvPr>
            <p:ph idx="1"/>
          </p:nvPr>
        </p:nvPicPr>
        <p:blipFill>
          <a:blip r:embed="rId3" cstate="print"/>
          <a:srcRect l="11919" t="41081" r="66289" b="23044"/>
          <a:stretch>
            <a:fillRect/>
          </a:stretch>
        </p:blipFill>
        <p:spPr bwMode="auto">
          <a:xfrm>
            <a:off x="2115935" y="1205619"/>
            <a:ext cx="7534691" cy="4651484"/>
          </a:xfrm>
          <a:prstGeom prst="rect">
            <a:avLst/>
          </a:prstGeom>
          <a:noFill/>
          <a:ln w="9525">
            <a:noFill/>
            <a:miter lim="800000"/>
            <a:headEnd/>
            <a:tailEnd/>
          </a:ln>
        </p:spPr>
      </p:pic>
    </p:spTree>
    <p:extLst>
      <p:ext uri="{BB962C8B-B14F-4D97-AF65-F5344CB8AC3E}">
        <p14:creationId xmlns:p14="http://schemas.microsoft.com/office/powerpoint/2010/main" val="3231683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81" y="2239192"/>
            <a:ext cx="10515600" cy="1325563"/>
          </a:xfrm>
        </p:spPr>
        <p:txBody>
          <a:bodyPr>
            <a:normAutofit/>
          </a:bodyPr>
          <a:lstStyle/>
          <a:p>
            <a:pPr algn="ctr"/>
            <a:r>
              <a:rPr lang="en-US" dirty="0" smtClean="0"/>
              <a:t>The treatment process begins </a:t>
            </a:r>
            <a:br>
              <a:rPr lang="en-US" dirty="0" smtClean="0"/>
            </a:br>
            <a:r>
              <a:rPr lang="en-US" dirty="0" smtClean="0"/>
              <a:t>with assessment.</a:t>
            </a:r>
            <a:endParaRPr lang="en-US" dirty="0"/>
          </a:p>
        </p:txBody>
      </p:sp>
    </p:spTree>
    <p:extLst>
      <p:ext uri="{BB962C8B-B14F-4D97-AF65-F5344CB8AC3E}">
        <p14:creationId xmlns:p14="http://schemas.microsoft.com/office/powerpoint/2010/main" val="12148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System level assessment for SAP eligibility</a:t>
            </a:r>
          </a:p>
          <a:p>
            <a:pPr marL="0" indent="0">
              <a:buNone/>
            </a:pPr>
            <a:endParaRPr lang="en-US" dirty="0" smtClean="0"/>
          </a:p>
          <a:p>
            <a:r>
              <a:rPr lang="en-US" dirty="0" smtClean="0"/>
              <a:t>Offender level assessment at SAP intake</a:t>
            </a:r>
            <a:endParaRPr lang="en-US" dirty="0"/>
          </a:p>
        </p:txBody>
      </p:sp>
      <p:cxnSp>
        <p:nvCxnSpPr>
          <p:cNvPr id="4" name="Straight Connector 3"/>
          <p:cNvCxnSpPr/>
          <p:nvPr/>
        </p:nvCxnSpPr>
        <p:spPr>
          <a:xfrm>
            <a:off x="545041" y="1438382"/>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472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79475" y="5853779"/>
            <a:ext cx="4112525" cy="1004221"/>
          </a:xfrm>
          <a:prstGeom prst="rect">
            <a:avLst/>
          </a:prstGeom>
          <a:solidFill>
            <a:srgbClr val="19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840121"/>
            <a:ext cx="3998794" cy="1039493"/>
          </a:xfrm>
          <a:prstGeom prst="rect">
            <a:avLst/>
          </a:prstGeom>
          <a:solidFill>
            <a:srgbClr val="19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00" y="79375"/>
            <a:ext cx="10515600" cy="1325563"/>
          </a:xfrm>
        </p:spPr>
        <p:txBody>
          <a:bodyPr/>
          <a:lstStyle/>
          <a:p>
            <a:r>
              <a:rPr lang="en-US" dirty="0" smtClean="0"/>
              <a:t>Assessment in KY DOC: CJKTOS</a:t>
            </a:r>
            <a:endParaRPr lang="en-US" dirty="0"/>
          </a:p>
        </p:txBody>
      </p:sp>
      <p:sp>
        <p:nvSpPr>
          <p:cNvPr id="3" name="Content Placeholder 2"/>
          <p:cNvSpPr>
            <a:spLocks noGrp="1"/>
          </p:cNvSpPr>
          <p:nvPr>
            <p:ph idx="1"/>
          </p:nvPr>
        </p:nvSpPr>
        <p:spPr>
          <a:xfrm>
            <a:off x="494102" y="1542195"/>
            <a:ext cx="4612943" cy="4598175"/>
          </a:xfrm>
        </p:spPr>
        <p:txBody>
          <a:bodyPr>
            <a:normAutofit/>
          </a:bodyPr>
          <a:lstStyle/>
          <a:p>
            <a:pPr>
              <a:lnSpc>
                <a:spcPts val="2400"/>
              </a:lnSpc>
              <a:spcBef>
                <a:spcPts val="0"/>
              </a:spcBef>
              <a:spcAft>
                <a:spcPts val="1800"/>
              </a:spcAft>
            </a:pPr>
            <a:r>
              <a:rPr lang="en-US" sz="2400" dirty="0"/>
              <a:t>The Criminal Justice Kentucky Treatment Outcome Study (CJKTOS) was developed and implemented in April </a:t>
            </a:r>
            <a:r>
              <a:rPr lang="en-US" sz="2400" dirty="0" smtClean="0"/>
              <a:t>2005.</a:t>
            </a:r>
          </a:p>
          <a:p>
            <a:pPr>
              <a:lnSpc>
                <a:spcPts val="2400"/>
              </a:lnSpc>
              <a:spcBef>
                <a:spcPts val="0"/>
              </a:spcBef>
              <a:spcAft>
                <a:spcPts val="1800"/>
              </a:spcAft>
            </a:pPr>
            <a:r>
              <a:rPr lang="en-US" sz="2400" dirty="0" smtClean="0"/>
              <a:t>Data system allows us to:</a:t>
            </a:r>
          </a:p>
          <a:p>
            <a:pPr marL="457200" indent="-284163">
              <a:lnSpc>
                <a:spcPts val="2400"/>
              </a:lnSpc>
              <a:spcBef>
                <a:spcPts val="0"/>
              </a:spcBef>
              <a:spcAft>
                <a:spcPts val="1800"/>
              </a:spcAft>
              <a:buAutoNum type="arabicParenR"/>
            </a:pPr>
            <a:r>
              <a:rPr lang="en-US" sz="2400" dirty="0" smtClean="0"/>
              <a:t>describe </a:t>
            </a:r>
            <a:r>
              <a:rPr lang="en-US" sz="2400" dirty="0"/>
              <a:t>substance abusers entering treatment in Kentucky’s prison and jail-based programs, </a:t>
            </a:r>
            <a:endParaRPr lang="en-US" sz="2400" dirty="0" smtClean="0"/>
          </a:p>
          <a:p>
            <a:pPr marL="457200" indent="-284163">
              <a:lnSpc>
                <a:spcPts val="2400"/>
              </a:lnSpc>
              <a:spcBef>
                <a:spcPts val="0"/>
              </a:spcBef>
              <a:spcAft>
                <a:spcPts val="1800"/>
              </a:spcAft>
              <a:buAutoNum type="arabicParenR"/>
            </a:pPr>
            <a:r>
              <a:rPr lang="en-US" sz="2400" dirty="0" smtClean="0"/>
              <a:t>examine </a:t>
            </a:r>
            <a:r>
              <a:rPr lang="en-US" sz="2400" dirty="0"/>
              <a:t>treatment outcomes 12-months post-release. </a:t>
            </a:r>
            <a:endParaRPr lang="en-US" sz="2400" dirty="0" smtClean="0"/>
          </a:p>
        </p:txBody>
      </p:sp>
      <p:cxnSp>
        <p:nvCxnSpPr>
          <p:cNvPr id="4" name="Straight Connector 3"/>
          <p:cNvCxnSpPr/>
          <p:nvPr/>
        </p:nvCxnSpPr>
        <p:spPr>
          <a:xfrm>
            <a:off x="608474" y="1057426"/>
            <a:ext cx="10821526" cy="3024"/>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rotWithShape="1">
          <a:blip r:embed="rId3"/>
          <a:srcRect l="58333" t="9232" r="8975" b="-1539"/>
          <a:stretch/>
        </p:blipFill>
        <p:spPr bwMode="auto">
          <a:xfrm>
            <a:off x="5034987" y="1214651"/>
            <a:ext cx="6852213" cy="55409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299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74" y="0"/>
            <a:ext cx="10515600" cy="1325563"/>
          </a:xfrm>
        </p:spPr>
        <p:txBody>
          <a:bodyPr/>
          <a:lstStyle/>
          <a:p>
            <a:r>
              <a:rPr lang="en-US" dirty="0" smtClean="0"/>
              <a:t>CJKTOS Assessment Profile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864672"/>
              </p:ext>
            </p:extLst>
          </p:nvPr>
        </p:nvGraphicFramePr>
        <p:xfrm>
          <a:off x="1531246" y="1936065"/>
          <a:ext cx="7347711" cy="3453446"/>
        </p:xfrm>
        <a:graphic>
          <a:graphicData uri="http://schemas.openxmlformats.org/drawingml/2006/table">
            <a:tbl>
              <a:tblPr firstRow="1" firstCol="1" lastRow="1" lastCol="1" bandRow="1" bandCol="1"/>
              <a:tblGrid>
                <a:gridCol w="3492818"/>
                <a:gridCol w="3854893"/>
              </a:tblGrid>
              <a:tr h="909334">
                <a:tc>
                  <a:txBody>
                    <a:bodyPr/>
                    <a:lstStyle/>
                    <a:p>
                      <a:pPr marL="0" marR="0" algn="r">
                        <a:spcBef>
                          <a:spcPts val="0"/>
                        </a:spcBef>
                        <a:spcAft>
                          <a:spcPts val="0"/>
                        </a:spcAft>
                      </a:pPr>
                      <a:r>
                        <a:rPr lang="en-US" sz="1800" b="1" dirty="0">
                          <a:solidFill>
                            <a:srgbClr val="355D7E"/>
                          </a:solidFill>
                          <a:effectLst/>
                          <a:latin typeface="Calibri Light" panose="020F0302020204030204" pitchFamily="34" charset="0"/>
                          <a:ea typeface="MS Gothic" panose="020B0609070205080204" pitchFamily="49" charset="-128"/>
                          <a:cs typeface="Calibri" panose="020F0502020204030204" pitchFamily="34" charset="0"/>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smtClean="0">
                          <a:solidFill>
                            <a:srgbClr val="355D7E"/>
                          </a:solidFill>
                          <a:effectLst/>
                          <a:latin typeface="Calibri" panose="020F0502020204030204" pitchFamily="34" charset="0"/>
                          <a:ea typeface="MS Gothic" panose="020B0609070205080204" pitchFamily="49" charset="-128"/>
                          <a:cs typeface="Calibri" panose="020F0502020204030204" pitchFamily="34" charset="0"/>
                        </a:rPr>
                        <a:t>FY2017 Baseline</a:t>
                      </a:r>
                      <a:r>
                        <a:rPr lang="en-US" sz="1800" b="1" baseline="0" dirty="0" smtClean="0">
                          <a:solidFill>
                            <a:srgbClr val="355D7E"/>
                          </a:solidFill>
                          <a:effectLst/>
                          <a:latin typeface="Calibri" panose="020F0502020204030204" pitchFamily="34" charset="0"/>
                          <a:ea typeface="MS Gothic" panose="020B0609070205080204" pitchFamily="49" charset="-128"/>
                          <a:cs typeface="Calibri" panose="020F0502020204030204" pitchFamily="34" charset="0"/>
                        </a:rPr>
                        <a:t> CJKTOS Assessments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1800" b="1" dirty="0">
                          <a:solidFill>
                            <a:srgbClr val="355D7E"/>
                          </a:solidFill>
                          <a:effectLst/>
                          <a:latin typeface="Calibri" panose="020F0502020204030204" pitchFamily="34" charset="0"/>
                          <a:ea typeface="MS Gothic" panose="020B0609070205080204" pitchFamily="49" charset="-128"/>
                          <a:cs typeface="Calibri" panose="020F0502020204030204" pitchFamily="34" charset="0"/>
                        </a:rPr>
                        <a:t>(</a:t>
                      </a:r>
                      <a:r>
                        <a:rPr lang="en-US" sz="1800" b="1" dirty="0" smtClean="0">
                          <a:solidFill>
                            <a:srgbClr val="355D7E"/>
                          </a:solidFill>
                          <a:effectLst/>
                          <a:latin typeface="Calibri" panose="020F0502020204030204" pitchFamily="34" charset="0"/>
                          <a:ea typeface="MS Gothic" panose="020B0609070205080204" pitchFamily="49" charset="-128"/>
                          <a:cs typeface="Calibri" panose="020F0502020204030204" pitchFamily="34" charset="0"/>
                        </a:rPr>
                        <a:t>n=5,928)</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85667">
                <a:tc>
                  <a:txBody>
                    <a:bodyPr/>
                    <a:lstStyle/>
                    <a:p>
                      <a:pPr marL="0" marR="0" algn="r">
                        <a:spcBef>
                          <a:spcPts val="0"/>
                        </a:spcBef>
                        <a:spcAft>
                          <a:spcPts val="0"/>
                        </a:spcAft>
                      </a:pPr>
                      <a:r>
                        <a:rPr lang="en-US" sz="1800" b="1" dirty="0">
                          <a:solidFill>
                            <a:srgbClr val="355D7E"/>
                          </a:solidFill>
                          <a:effectLst/>
                          <a:latin typeface="Calibri" panose="020F0502020204030204" pitchFamily="34" charset="0"/>
                          <a:ea typeface="MS Gothic" panose="020B0609070205080204" pitchFamily="49" charset="-128"/>
                          <a:cs typeface="Calibri" panose="020F0502020204030204" pitchFamily="34" charset="0"/>
                        </a:rPr>
                        <a:t>Average Age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dirty="0" smtClean="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34.5 </a:t>
                      </a:r>
                      <a:r>
                        <a:rPr lang="en-US" sz="1800" dirty="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years old (range 18 to </a:t>
                      </a:r>
                      <a:r>
                        <a:rPr lang="en-US" sz="1800" dirty="0" smtClean="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72)</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3555">
                <a:tc>
                  <a:txBody>
                    <a:bodyPr/>
                    <a:lstStyle/>
                    <a:p>
                      <a:pPr marL="0" marR="0" algn="r">
                        <a:spcBef>
                          <a:spcPts val="0"/>
                        </a:spcBef>
                        <a:spcAft>
                          <a:spcPts val="0"/>
                        </a:spcAft>
                      </a:pPr>
                      <a:r>
                        <a:rPr lang="en-US" sz="1800" b="1" dirty="0">
                          <a:solidFill>
                            <a:srgbClr val="355D7E"/>
                          </a:solidFill>
                          <a:effectLst/>
                          <a:latin typeface="Calibri" panose="020F0502020204030204" pitchFamily="34" charset="0"/>
                          <a:ea typeface="MS Gothic" panose="020B0609070205080204" pitchFamily="49" charset="-128"/>
                          <a:cs typeface="Calibri" panose="020F0502020204030204" pitchFamily="34" charset="0"/>
                        </a:rPr>
                        <a:t>Race/ethnicity</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dirty="0" smtClean="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83.5% </a:t>
                      </a:r>
                      <a:r>
                        <a:rPr lang="en-US" sz="1800" dirty="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white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85667">
                <a:tc>
                  <a:txBody>
                    <a:bodyPr/>
                    <a:lstStyle/>
                    <a:p>
                      <a:pPr marL="0" marR="0" algn="r">
                        <a:spcBef>
                          <a:spcPts val="0"/>
                        </a:spcBef>
                        <a:spcAft>
                          <a:spcPts val="0"/>
                        </a:spcAft>
                      </a:pPr>
                      <a:r>
                        <a:rPr lang="en-US" sz="1800" b="1" dirty="0">
                          <a:solidFill>
                            <a:srgbClr val="355D7E"/>
                          </a:solidFill>
                          <a:effectLst/>
                          <a:latin typeface="Calibri" panose="020F0502020204030204" pitchFamily="34" charset="0"/>
                          <a:ea typeface="MS Gothic" panose="020B0609070205080204" pitchFamily="49" charset="-128"/>
                          <a:cs typeface="Calibri" panose="020F0502020204030204" pitchFamily="34" charset="0"/>
                        </a:rPr>
                        <a:t>Gender</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dirty="0" smtClean="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84.1</a:t>
                      </a:r>
                      <a:r>
                        <a:rPr lang="en-US" sz="1800" dirty="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 male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94556">
                <a:tc>
                  <a:txBody>
                    <a:bodyPr/>
                    <a:lstStyle/>
                    <a:p>
                      <a:pPr marL="0" marR="0" algn="r">
                        <a:spcBef>
                          <a:spcPts val="0"/>
                        </a:spcBef>
                        <a:spcAft>
                          <a:spcPts val="0"/>
                        </a:spcAft>
                      </a:pPr>
                      <a:r>
                        <a:rPr lang="en-US" sz="1800" b="1" dirty="0">
                          <a:solidFill>
                            <a:srgbClr val="355D7E"/>
                          </a:solidFill>
                          <a:effectLst/>
                          <a:latin typeface="Calibri" panose="020F0502020204030204" pitchFamily="34" charset="0"/>
                          <a:ea typeface="MS Gothic" panose="020B0609070205080204" pitchFamily="49" charset="-128"/>
                          <a:cs typeface="Calibri" panose="020F0502020204030204" pitchFamily="34" charset="0"/>
                        </a:rPr>
                        <a:t>Education</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smtClean="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71.8% </a:t>
                      </a:r>
                      <a:r>
                        <a:rPr lang="en-US" sz="1800" dirty="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GED or high school diploma</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4667">
                <a:tc>
                  <a:txBody>
                    <a:bodyPr/>
                    <a:lstStyle/>
                    <a:p>
                      <a:pPr marL="0" marR="0" algn="r">
                        <a:spcBef>
                          <a:spcPts val="0"/>
                        </a:spcBef>
                        <a:spcAft>
                          <a:spcPts val="0"/>
                        </a:spcAft>
                      </a:pPr>
                      <a:r>
                        <a:rPr lang="en-US" sz="1800" b="1" dirty="0">
                          <a:solidFill>
                            <a:srgbClr val="355D7E"/>
                          </a:solidFill>
                          <a:effectLst/>
                          <a:latin typeface="Calibri" panose="020F0502020204030204" pitchFamily="34" charset="0"/>
                          <a:ea typeface="MS Gothic" panose="020B0609070205080204" pitchFamily="49" charset="-128"/>
                          <a:cs typeface="Calibri" panose="020F0502020204030204" pitchFamily="34" charset="0"/>
                        </a:rPr>
                        <a:t>Marital Status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dirty="0" smtClean="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49.8% </a:t>
                      </a:r>
                      <a:r>
                        <a:rPr lang="en-US" sz="1800" dirty="0">
                          <a:solidFill>
                            <a:srgbClr val="355D7E"/>
                          </a:solidFill>
                          <a:effectLst/>
                          <a:latin typeface="Calibri" panose="020F0502020204030204" pitchFamily="34" charset="0"/>
                          <a:ea typeface="MS Gothic" panose="020B0609070205080204" pitchFamily="49" charset="-128"/>
                          <a:cs typeface="Times New Roman" panose="02020603050405020304" pitchFamily="18" charset="0"/>
                        </a:rPr>
                        <a:t>Single, never married</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cxnSp>
        <p:nvCxnSpPr>
          <p:cNvPr id="6" name="Straight Connector 5"/>
          <p:cNvCxnSpPr/>
          <p:nvPr/>
        </p:nvCxnSpPr>
        <p:spPr>
          <a:xfrm>
            <a:off x="608474" y="1057426"/>
            <a:ext cx="10821526" cy="3024"/>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8474" y="1325563"/>
            <a:ext cx="2433664" cy="461665"/>
          </a:xfrm>
          <a:prstGeom prst="rect">
            <a:avLst/>
          </a:prstGeom>
          <a:noFill/>
        </p:spPr>
        <p:txBody>
          <a:bodyPr wrap="square" rtlCol="0">
            <a:spAutoFit/>
          </a:bodyPr>
          <a:lstStyle/>
          <a:p>
            <a:r>
              <a:rPr lang="en-US" sz="2400" dirty="0" smtClean="0">
                <a:solidFill>
                  <a:schemeClr val="bg1">
                    <a:lumMod val="95000"/>
                  </a:schemeClr>
                </a:solidFill>
              </a:rPr>
              <a:t>Demographics</a:t>
            </a:r>
            <a:endParaRPr lang="en-US" sz="2400" dirty="0">
              <a:solidFill>
                <a:schemeClr val="bg1">
                  <a:lumMod val="95000"/>
                </a:schemeClr>
              </a:solidFill>
            </a:endParaRPr>
          </a:p>
        </p:txBody>
      </p:sp>
    </p:spTree>
    <p:extLst>
      <p:ext uri="{BB962C8B-B14F-4D97-AF65-F5344CB8AC3E}">
        <p14:creationId xmlns:p14="http://schemas.microsoft.com/office/powerpoint/2010/main" val="1806601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0"/>
            <a:ext cx="10515600" cy="1325563"/>
          </a:xfrm>
        </p:spPr>
        <p:txBody>
          <a:bodyPr/>
          <a:lstStyle/>
          <a:p>
            <a:r>
              <a:rPr lang="en-US" dirty="0" smtClean="0"/>
              <a:t>CJKTOS Assessment Profile </a:t>
            </a:r>
            <a:endParaRPr lang="en-US" dirty="0"/>
          </a:p>
        </p:txBody>
      </p:sp>
      <p:graphicFrame>
        <p:nvGraphicFramePr>
          <p:cNvPr id="4" name="Chart 3"/>
          <p:cNvGraphicFramePr/>
          <p:nvPr>
            <p:extLst>
              <p:ext uri="{D42A27DB-BD31-4B8C-83A1-F6EECF244321}">
                <p14:modId xmlns:p14="http://schemas.microsoft.com/office/powerpoint/2010/main" val="2644962224"/>
              </p:ext>
            </p:extLst>
          </p:nvPr>
        </p:nvGraphicFramePr>
        <p:xfrm>
          <a:off x="1625600" y="1276350"/>
          <a:ext cx="8661400" cy="452755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608474" y="1057426"/>
            <a:ext cx="10821526" cy="3024"/>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89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7625"/>
            <a:ext cx="10515600" cy="1325563"/>
          </a:xfrm>
        </p:spPr>
        <p:txBody>
          <a:bodyPr/>
          <a:lstStyle/>
          <a:p>
            <a:r>
              <a:rPr lang="en-US" dirty="0" smtClean="0"/>
              <a:t>Some things we are proud of…</a:t>
            </a:r>
            <a:endParaRPr lang="en-US" dirty="0"/>
          </a:p>
        </p:txBody>
      </p:sp>
      <p:cxnSp>
        <p:nvCxnSpPr>
          <p:cNvPr id="4" name="Straight Connector 3"/>
          <p:cNvCxnSpPr/>
          <p:nvPr/>
        </p:nvCxnSpPr>
        <p:spPr>
          <a:xfrm>
            <a:off x="606582" y="1145263"/>
            <a:ext cx="10959220" cy="45268"/>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34" y="2797268"/>
            <a:ext cx="4419568" cy="29367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787" y="1237456"/>
            <a:ext cx="3973098" cy="15128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929" y="2515275"/>
            <a:ext cx="2676525" cy="16287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3697" y="2797268"/>
            <a:ext cx="4631115" cy="2638332"/>
          </a:xfrm>
          <a:prstGeom prst="rect">
            <a:avLst/>
          </a:prstGeom>
        </p:spPr>
      </p:pic>
    </p:spTree>
    <p:extLst>
      <p:ext uri="{BB962C8B-B14F-4D97-AF65-F5344CB8AC3E}">
        <p14:creationId xmlns:p14="http://schemas.microsoft.com/office/powerpoint/2010/main" val="1509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509" y="2741155"/>
            <a:ext cx="10515600" cy="1325563"/>
          </a:xfrm>
        </p:spPr>
        <p:txBody>
          <a:bodyPr>
            <a:normAutofit fontScale="90000"/>
          </a:bodyPr>
          <a:lstStyle/>
          <a:p>
            <a:pPr algn="ctr"/>
            <a:r>
              <a:rPr lang="en-US" dirty="0"/>
              <a:t>Treatment </a:t>
            </a:r>
            <a:r>
              <a:rPr lang="en-US" dirty="0" smtClean="0"/>
              <a:t>should be evidence-based and be tailored </a:t>
            </a:r>
            <a:r>
              <a:rPr lang="en-US" dirty="0"/>
              <a:t>to fit the needs of the </a:t>
            </a:r>
            <a:r>
              <a:rPr lang="en-US" dirty="0" smtClean="0"/>
              <a:t>individual.</a:t>
            </a:r>
            <a:r>
              <a:rPr lang="en-US" dirty="0"/>
              <a:t/>
            </a:r>
            <a:br>
              <a:rPr lang="en-US" dirty="0"/>
            </a:br>
            <a:endParaRPr lang="en-US" dirty="0"/>
          </a:p>
        </p:txBody>
      </p:sp>
    </p:spTree>
    <p:extLst>
      <p:ext uri="{BB962C8B-B14F-4D97-AF65-F5344CB8AC3E}">
        <p14:creationId xmlns:p14="http://schemas.microsoft.com/office/powerpoint/2010/main" val="10950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31" y="117060"/>
            <a:ext cx="10515600" cy="1325563"/>
          </a:xfrm>
        </p:spPr>
        <p:txBody>
          <a:bodyPr/>
          <a:lstStyle/>
          <a:p>
            <a:r>
              <a:rPr lang="en-US" dirty="0" smtClean="0"/>
              <a:t>Evidence-based treatment</a:t>
            </a:r>
            <a:endParaRPr lang="en-US" dirty="0"/>
          </a:p>
        </p:txBody>
      </p:sp>
      <p:sp>
        <p:nvSpPr>
          <p:cNvPr id="3" name="Content Placeholder 2"/>
          <p:cNvSpPr>
            <a:spLocks noGrp="1"/>
          </p:cNvSpPr>
          <p:nvPr>
            <p:ph idx="1"/>
          </p:nvPr>
        </p:nvSpPr>
        <p:spPr>
          <a:xfrm>
            <a:off x="765268" y="1429840"/>
            <a:ext cx="10515600" cy="4351338"/>
          </a:xfrm>
        </p:spPr>
        <p:txBody>
          <a:bodyPr>
            <a:normAutofit/>
          </a:bodyPr>
          <a:lstStyle/>
          <a:p>
            <a:pPr>
              <a:lnSpc>
                <a:spcPts val="2400"/>
              </a:lnSpc>
              <a:spcBef>
                <a:spcPts val="0"/>
              </a:spcBef>
              <a:spcAft>
                <a:spcPts val="1800"/>
              </a:spcAft>
            </a:pPr>
            <a:r>
              <a:rPr lang="en-US" sz="2400" dirty="0" smtClean="0"/>
              <a:t>What does this really mean?</a:t>
            </a:r>
          </a:p>
          <a:p>
            <a:pPr>
              <a:lnSpc>
                <a:spcPts val="2400"/>
              </a:lnSpc>
              <a:spcBef>
                <a:spcPts val="0"/>
              </a:spcBef>
              <a:spcAft>
                <a:spcPts val="1800"/>
              </a:spcAft>
            </a:pPr>
            <a:r>
              <a:rPr lang="en-US" sz="2400" dirty="0" smtClean="0"/>
              <a:t>Disclaimer: We have to use caution when we make decisions about evidence-based treatments.</a:t>
            </a:r>
          </a:p>
        </p:txBody>
      </p:sp>
      <p:sp>
        <p:nvSpPr>
          <p:cNvPr id="4" name="TextBox 3"/>
          <p:cNvSpPr txBox="1"/>
          <p:nvPr/>
        </p:nvSpPr>
        <p:spPr>
          <a:xfrm>
            <a:off x="3589361" y="6244272"/>
            <a:ext cx="4408227" cy="276999"/>
          </a:xfrm>
          <a:prstGeom prst="rect">
            <a:avLst/>
          </a:prstGeom>
          <a:noFill/>
        </p:spPr>
        <p:txBody>
          <a:bodyPr wrap="square" rtlCol="0">
            <a:spAutoFit/>
          </a:bodyPr>
          <a:lstStyle/>
          <a:p>
            <a:pPr algn="ctr"/>
            <a:r>
              <a:rPr lang="en-US" sz="1200" dirty="0" smtClean="0">
                <a:solidFill>
                  <a:schemeClr val="bg1">
                    <a:lumMod val="65000"/>
                  </a:schemeClr>
                </a:solidFill>
              </a:rPr>
              <a:t>Sources: </a:t>
            </a:r>
            <a:r>
              <a:rPr lang="en-US" sz="1200" baseline="30000" dirty="0" smtClean="0">
                <a:solidFill>
                  <a:schemeClr val="bg1">
                    <a:lumMod val="65000"/>
                  </a:schemeClr>
                </a:solidFill>
              </a:rPr>
              <a:t>1</a:t>
            </a:r>
            <a:r>
              <a:rPr lang="en-US" sz="1200" dirty="0" smtClean="0">
                <a:solidFill>
                  <a:schemeClr val="bg1">
                    <a:lumMod val="65000"/>
                  </a:schemeClr>
                </a:solidFill>
              </a:rPr>
              <a:t>Sackett et al. (2000); </a:t>
            </a:r>
            <a:r>
              <a:rPr lang="en-US" sz="1200" baseline="30000" dirty="0" smtClean="0">
                <a:solidFill>
                  <a:schemeClr val="bg1">
                    <a:lumMod val="65000"/>
                  </a:schemeClr>
                </a:solidFill>
              </a:rPr>
              <a:t>2</a:t>
            </a:r>
            <a:r>
              <a:rPr lang="en-US" sz="1200" dirty="0" smtClean="0">
                <a:solidFill>
                  <a:schemeClr val="bg1">
                    <a:lumMod val="65000"/>
                  </a:schemeClr>
                </a:solidFill>
              </a:rPr>
              <a:t>APA (2002)</a:t>
            </a:r>
            <a:endParaRPr lang="en-US" sz="1200" dirty="0">
              <a:solidFill>
                <a:schemeClr val="bg1">
                  <a:lumMod val="65000"/>
                </a:schemeClr>
              </a:solidFill>
            </a:endParaRPr>
          </a:p>
        </p:txBody>
      </p:sp>
      <p:cxnSp>
        <p:nvCxnSpPr>
          <p:cNvPr id="5" name="Straight Connector 4"/>
          <p:cNvCxnSpPr/>
          <p:nvPr/>
        </p:nvCxnSpPr>
        <p:spPr>
          <a:xfrm>
            <a:off x="803556" y="1237907"/>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171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think about…</a:t>
            </a:r>
            <a:endParaRPr lang="en-US" dirty="0"/>
          </a:p>
        </p:txBody>
      </p:sp>
      <p:sp>
        <p:nvSpPr>
          <p:cNvPr id="3" name="Content Placeholder 2"/>
          <p:cNvSpPr>
            <a:spLocks noGrp="1"/>
          </p:cNvSpPr>
          <p:nvPr>
            <p:ph idx="1"/>
          </p:nvPr>
        </p:nvSpPr>
        <p:spPr/>
        <p:txBody>
          <a:bodyPr/>
          <a:lstStyle/>
          <a:p>
            <a:r>
              <a:rPr lang="en-US" dirty="0" smtClean="0"/>
              <a:t>Typical client in a research-based, federally funded, clinical trial</a:t>
            </a:r>
          </a:p>
          <a:p>
            <a:r>
              <a:rPr lang="en-US" dirty="0" smtClean="0"/>
              <a:t>Typical client in a prison with a substance abuse disorder</a:t>
            </a:r>
          </a:p>
          <a:p>
            <a:r>
              <a:rPr lang="en-US" dirty="0" smtClean="0"/>
              <a:t>Example of how EBPs might be implemented </a:t>
            </a:r>
            <a:r>
              <a:rPr lang="en-US" dirty="0" smtClean="0"/>
              <a:t>differently with </a:t>
            </a:r>
            <a:r>
              <a:rPr lang="en-US" dirty="0" smtClean="0"/>
              <a:t>these clients</a:t>
            </a:r>
            <a:endParaRPr lang="en-US" dirty="0"/>
          </a:p>
        </p:txBody>
      </p:sp>
      <p:cxnSp>
        <p:nvCxnSpPr>
          <p:cNvPr id="4" name="Straight Connector 3"/>
          <p:cNvCxnSpPr/>
          <p:nvPr/>
        </p:nvCxnSpPr>
        <p:spPr>
          <a:xfrm>
            <a:off x="803556" y="1388033"/>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950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838200" y="1566133"/>
            <a:ext cx="10325669" cy="4351338"/>
          </a:xfrm>
        </p:spPr>
        <p:txBody>
          <a:bodyPr>
            <a:normAutofit/>
          </a:bodyPr>
          <a:lstStyle/>
          <a:p>
            <a:pPr>
              <a:lnSpc>
                <a:spcPts val="2400"/>
              </a:lnSpc>
              <a:spcBef>
                <a:spcPts val="0"/>
              </a:spcBef>
              <a:spcAft>
                <a:spcPts val="1800"/>
              </a:spcAft>
            </a:pPr>
            <a:r>
              <a:rPr lang="en-US" sz="2400" dirty="0" smtClean="0"/>
              <a:t>Evidence based practices were tested among selected participants (no poly-drug </a:t>
            </a:r>
            <a:r>
              <a:rPr lang="en-US" sz="2400" dirty="0" smtClean="0"/>
              <a:t>users), </a:t>
            </a:r>
            <a:r>
              <a:rPr lang="en-US" sz="2400" dirty="0" smtClean="0"/>
              <a:t>no </a:t>
            </a:r>
            <a:r>
              <a:rPr lang="en-US" sz="2400" dirty="0" smtClean="0"/>
              <a:t>co-occurring mental health, and </a:t>
            </a:r>
            <a:r>
              <a:rPr lang="en-US" sz="2400" dirty="0" smtClean="0"/>
              <a:t>among carefully managed clinical settings.</a:t>
            </a:r>
          </a:p>
          <a:p>
            <a:pPr>
              <a:lnSpc>
                <a:spcPts val="2400"/>
              </a:lnSpc>
              <a:spcBef>
                <a:spcPts val="0"/>
              </a:spcBef>
              <a:spcAft>
                <a:spcPts val="1800"/>
              </a:spcAft>
            </a:pPr>
            <a:r>
              <a:rPr lang="en-US" sz="2400" dirty="0" smtClean="0"/>
              <a:t>Prisons include people with poly-drug use and many mental health problems, multiple ethnicities, ages, and genders.</a:t>
            </a:r>
          </a:p>
          <a:p>
            <a:pPr>
              <a:lnSpc>
                <a:spcPts val="2400"/>
              </a:lnSpc>
              <a:spcBef>
                <a:spcPts val="0"/>
              </a:spcBef>
              <a:spcAft>
                <a:spcPts val="1800"/>
              </a:spcAft>
            </a:pPr>
            <a:r>
              <a:rPr lang="en-US" sz="2400" dirty="0" smtClean="0"/>
              <a:t>And prison-based treatment is not a neat orderly laboratory!</a:t>
            </a:r>
          </a:p>
          <a:p>
            <a:pPr>
              <a:lnSpc>
                <a:spcPts val="2400"/>
              </a:lnSpc>
              <a:spcBef>
                <a:spcPts val="0"/>
              </a:spcBef>
              <a:spcAft>
                <a:spcPts val="1800"/>
              </a:spcAft>
            </a:pPr>
            <a:r>
              <a:rPr lang="en-US" sz="2400" dirty="0" smtClean="0"/>
              <a:t>In the real world, things are messy.</a:t>
            </a:r>
            <a:endParaRPr lang="en-US" sz="2400" dirty="0"/>
          </a:p>
        </p:txBody>
      </p:sp>
      <p:cxnSp>
        <p:nvCxnSpPr>
          <p:cNvPr id="4" name="Straight Connector 3"/>
          <p:cNvCxnSpPr/>
          <p:nvPr/>
        </p:nvCxnSpPr>
        <p:spPr>
          <a:xfrm>
            <a:off x="803556" y="1388033"/>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21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50" y="2225675"/>
            <a:ext cx="10515600" cy="1325563"/>
          </a:xfrm>
        </p:spPr>
        <p:txBody>
          <a:bodyPr/>
          <a:lstStyle/>
          <a:p>
            <a:pPr algn="ctr"/>
            <a:r>
              <a:rPr lang="en-US" dirty="0" smtClean="0"/>
              <a:t>Why is a therapeutic community evidence-based for substance abuse in prisons?</a:t>
            </a:r>
            <a:endParaRPr lang="en-US" dirty="0"/>
          </a:p>
        </p:txBody>
      </p:sp>
    </p:spTree>
    <p:extLst>
      <p:ext uri="{BB962C8B-B14F-4D97-AF65-F5344CB8AC3E}">
        <p14:creationId xmlns:p14="http://schemas.microsoft.com/office/powerpoint/2010/main" val="372654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communities in prison</a:t>
            </a:r>
            <a:endParaRPr lang="en-US" dirty="0"/>
          </a:p>
        </p:txBody>
      </p:sp>
      <p:sp>
        <p:nvSpPr>
          <p:cNvPr id="3" name="Content Placeholder 2"/>
          <p:cNvSpPr>
            <a:spLocks noGrp="1"/>
          </p:cNvSpPr>
          <p:nvPr>
            <p:ph idx="1"/>
          </p:nvPr>
        </p:nvSpPr>
        <p:spPr/>
        <p:txBody>
          <a:bodyPr/>
          <a:lstStyle/>
          <a:p>
            <a:r>
              <a:rPr lang="en-US" dirty="0" smtClean="0"/>
              <a:t>TCs are widely used and evidence-based for correctional populations.</a:t>
            </a:r>
          </a:p>
          <a:p>
            <a:r>
              <a:rPr lang="en-US" dirty="0" smtClean="0"/>
              <a:t>Solid evidence-base for reduction of drug use and recidivism.</a:t>
            </a:r>
          </a:p>
          <a:p>
            <a:r>
              <a:rPr lang="en-US" dirty="0" smtClean="0"/>
              <a:t>TCs are the primary modality of institutional treatment in KY.</a:t>
            </a:r>
            <a:endParaRPr lang="en-US" dirty="0"/>
          </a:p>
        </p:txBody>
      </p:sp>
      <p:cxnSp>
        <p:nvCxnSpPr>
          <p:cNvPr id="4" name="Straight Connector 3"/>
          <p:cNvCxnSpPr/>
          <p:nvPr/>
        </p:nvCxnSpPr>
        <p:spPr>
          <a:xfrm>
            <a:off x="803556" y="1442623"/>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21624" y="6435622"/>
            <a:ext cx="3016155" cy="307777"/>
          </a:xfrm>
          <a:prstGeom prst="rect">
            <a:avLst/>
          </a:prstGeom>
          <a:noFill/>
        </p:spPr>
        <p:txBody>
          <a:bodyPr wrap="square" rtlCol="0">
            <a:spAutoFit/>
          </a:bodyPr>
          <a:lstStyle/>
          <a:p>
            <a:pPr algn="ctr"/>
            <a:r>
              <a:rPr lang="en-US" sz="1400" dirty="0" smtClean="0">
                <a:solidFill>
                  <a:schemeClr val="bg1">
                    <a:lumMod val="65000"/>
                  </a:schemeClr>
                </a:solidFill>
              </a:rPr>
              <a:t>Source: </a:t>
            </a:r>
            <a:r>
              <a:rPr lang="en-US" sz="1400" baseline="30000" dirty="0" smtClean="0">
                <a:solidFill>
                  <a:schemeClr val="bg1">
                    <a:lumMod val="65000"/>
                  </a:schemeClr>
                </a:solidFill>
              </a:rPr>
              <a:t>1</a:t>
            </a:r>
            <a:r>
              <a:rPr lang="en-US" sz="1400" dirty="0" smtClean="0">
                <a:solidFill>
                  <a:schemeClr val="bg1">
                    <a:lumMod val="65000"/>
                  </a:schemeClr>
                </a:solidFill>
              </a:rPr>
              <a:t>DeLeon et al (2000)</a:t>
            </a:r>
            <a:endParaRPr lang="en-US" sz="1400" dirty="0">
              <a:solidFill>
                <a:schemeClr val="bg1">
                  <a:lumMod val="65000"/>
                </a:schemeClr>
              </a:solidFill>
            </a:endParaRPr>
          </a:p>
        </p:txBody>
      </p:sp>
    </p:spTree>
    <p:extLst>
      <p:ext uri="{BB962C8B-B14F-4D97-AF65-F5344CB8AC3E}">
        <p14:creationId xmlns:p14="http://schemas.microsoft.com/office/powerpoint/2010/main" val="1730125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62" y="206375"/>
            <a:ext cx="10515600" cy="1325563"/>
          </a:xfrm>
        </p:spPr>
        <p:txBody>
          <a:bodyPr/>
          <a:lstStyle/>
          <a:p>
            <a:r>
              <a:rPr lang="en-US" dirty="0" smtClean="0"/>
              <a:t>TCs in Kentucky (SAP)</a:t>
            </a:r>
            <a:endParaRPr lang="en-US" dirty="0"/>
          </a:p>
        </p:txBody>
      </p:sp>
      <p:pic>
        <p:nvPicPr>
          <p:cNvPr id="4" name="Picture 3"/>
          <p:cNvPicPr>
            <a:picLocks noChangeAspect="1"/>
          </p:cNvPicPr>
          <p:nvPr/>
        </p:nvPicPr>
        <p:blipFill>
          <a:blip r:embed="rId3"/>
          <a:stretch>
            <a:fillRect/>
          </a:stretch>
        </p:blipFill>
        <p:spPr>
          <a:xfrm>
            <a:off x="4294613" y="2081064"/>
            <a:ext cx="7897387" cy="3434955"/>
          </a:xfrm>
          <a:prstGeom prst="rect">
            <a:avLst/>
          </a:prstGeom>
        </p:spPr>
      </p:pic>
      <p:cxnSp>
        <p:nvCxnSpPr>
          <p:cNvPr id="5" name="Straight Connector 4"/>
          <p:cNvCxnSpPr/>
          <p:nvPr/>
        </p:nvCxnSpPr>
        <p:spPr>
          <a:xfrm>
            <a:off x="673006" y="1308445"/>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9239" y="1993900"/>
            <a:ext cx="2775228" cy="1587500"/>
          </a:xfrm>
          <a:prstGeom prst="rect">
            <a:avLst/>
          </a:prstGeom>
          <a:solidFill>
            <a:srgbClr val="19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531938"/>
            <a:ext cx="5149850" cy="4645025"/>
          </a:xfrm>
        </p:spPr>
        <p:txBody>
          <a:bodyPr>
            <a:normAutofit/>
          </a:bodyPr>
          <a:lstStyle/>
          <a:p>
            <a:pPr marL="0" indent="0">
              <a:buNone/>
            </a:pPr>
            <a:r>
              <a:rPr lang="en-US" sz="2400" dirty="0"/>
              <a:t>In FY2016, there were </a:t>
            </a:r>
            <a:r>
              <a:rPr lang="en-US" sz="2400" dirty="0" smtClean="0"/>
              <a:t>3,628 </a:t>
            </a:r>
            <a:r>
              <a:rPr lang="en-US" sz="2400" dirty="0"/>
              <a:t>corrections-based substance abuse treatment slots in jails, prisons, </a:t>
            </a:r>
            <a:r>
              <a:rPr lang="en-US" sz="2400" dirty="0" smtClean="0"/>
              <a:t>and </a:t>
            </a:r>
            <a:r>
              <a:rPr lang="en-US" sz="2400" dirty="0"/>
              <a:t>community custody </a:t>
            </a:r>
            <a:r>
              <a:rPr lang="en-US" sz="2400" dirty="0" smtClean="0"/>
              <a:t>modified therapeutic community programs. </a:t>
            </a:r>
          </a:p>
          <a:p>
            <a:pPr marL="0" indent="0">
              <a:buNone/>
            </a:pPr>
            <a:endParaRPr lang="en-US" sz="1600" dirty="0" smtClean="0"/>
          </a:p>
          <a:p>
            <a:pPr marL="0" indent="0">
              <a:buNone/>
            </a:pPr>
            <a:r>
              <a:rPr lang="en-US" sz="2400" dirty="0" smtClean="0"/>
              <a:t>Statewide, 8 </a:t>
            </a:r>
            <a:r>
              <a:rPr lang="en-US" sz="2400" dirty="0"/>
              <a:t>prisons and 24 jails </a:t>
            </a:r>
            <a:r>
              <a:rPr lang="en-US" sz="2400" dirty="0" smtClean="0"/>
              <a:t>operate Substance </a:t>
            </a:r>
            <a:r>
              <a:rPr lang="en-US" sz="2400" dirty="0"/>
              <a:t>A</a:t>
            </a:r>
            <a:r>
              <a:rPr lang="en-US" sz="2400" dirty="0" smtClean="0"/>
              <a:t>buse Programs (SAP).</a:t>
            </a:r>
            <a:endParaRPr lang="en-US" sz="2400" dirty="0"/>
          </a:p>
        </p:txBody>
      </p:sp>
    </p:spTree>
    <p:extLst>
      <p:ext uri="{BB962C8B-B14F-4D97-AF65-F5344CB8AC3E}">
        <p14:creationId xmlns:p14="http://schemas.microsoft.com/office/powerpoint/2010/main" val="601960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0"/>
            <a:ext cx="10515600" cy="1325563"/>
          </a:xfrm>
        </p:spPr>
        <p:txBody>
          <a:bodyPr/>
          <a:lstStyle/>
          <a:p>
            <a:r>
              <a:rPr lang="en-US" dirty="0" smtClean="0"/>
              <a:t>KY SAP Outcomes – Substance use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411" y="1314855"/>
            <a:ext cx="9908275" cy="458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597178" y="1046838"/>
            <a:ext cx="10798703"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32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78" y="48821"/>
            <a:ext cx="10515600" cy="1325563"/>
          </a:xfrm>
        </p:spPr>
        <p:txBody>
          <a:bodyPr/>
          <a:lstStyle/>
          <a:p>
            <a:r>
              <a:rPr lang="en-US" dirty="0" smtClean="0"/>
              <a:t>KY SAP Outcomes - Recidivism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3074659"/>
              </p:ext>
            </p:extLst>
          </p:nvPr>
        </p:nvGraphicFramePr>
        <p:xfrm>
          <a:off x="1108099" y="1668669"/>
          <a:ext cx="9578098" cy="2517507"/>
        </p:xfrm>
        <a:graphic>
          <a:graphicData uri="http://schemas.openxmlformats.org/drawingml/2006/table">
            <a:tbl>
              <a:tblPr firstRow="1" firstCol="1" lastRow="1" lastCol="1" bandRow="1" bandCol="1"/>
              <a:tblGrid>
                <a:gridCol w="1953540"/>
                <a:gridCol w="1956566"/>
                <a:gridCol w="1956566"/>
                <a:gridCol w="1865798"/>
                <a:gridCol w="1845628"/>
              </a:tblGrid>
              <a:tr h="1013029">
                <a:tc>
                  <a:txBody>
                    <a:bodyPr/>
                    <a:lstStyle/>
                    <a:p>
                      <a:pPr marL="0" marR="0" algn="l">
                        <a:spcBef>
                          <a:spcPts val="0"/>
                        </a:spcBef>
                        <a:spcAft>
                          <a:spcPts val="0"/>
                        </a:spcAft>
                      </a:pPr>
                      <a:r>
                        <a:rPr lang="en-US" sz="2400" b="1" dirty="0">
                          <a:solidFill>
                            <a:srgbClr val="1919A7"/>
                          </a:solidFill>
                          <a:effectLst/>
                          <a:latin typeface="+mn-lt"/>
                          <a:ea typeface="MS Gothic"/>
                          <a:cs typeface="Times New Roman"/>
                        </a:rPr>
                        <a:t> </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Jail </a:t>
                      </a:r>
                      <a:endParaRPr lang="en-US" sz="2400" b="1" dirty="0" smtClean="0">
                        <a:solidFill>
                          <a:srgbClr val="1919A7"/>
                        </a:solidFill>
                        <a:effectLst/>
                        <a:latin typeface="+mn-lt"/>
                        <a:ea typeface="MS Gothic"/>
                        <a:cs typeface="Times New Roman"/>
                      </a:endParaRPr>
                    </a:p>
                    <a:p>
                      <a:pPr marL="0" marR="0" algn="ctr">
                        <a:spcBef>
                          <a:spcPts val="0"/>
                        </a:spcBef>
                        <a:spcAft>
                          <a:spcPts val="0"/>
                        </a:spcAft>
                      </a:pPr>
                      <a:endParaRPr lang="en-US" sz="2400" b="1" dirty="0" smtClean="0">
                        <a:solidFill>
                          <a:srgbClr val="1919A7"/>
                        </a:solidFill>
                        <a:effectLst/>
                        <a:latin typeface="+mn-lt"/>
                        <a:ea typeface="MS Gothic"/>
                        <a:cs typeface="Times New Roman"/>
                      </a:endParaRPr>
                    </a:p>
                    <a:p>
                      <a:pPr marL="0" marR="0" algn="ctr">
                        <a:spcBef>
                          <a:spcPts val="0"/>
                        </a:spcBef>
                        <a:spcAft>
                          <a:spcPts val="0"/>
                        </a:spcAft>
                      </a:pPr>
                      <a:r>
                        <a:rPr lang="en-US" sz="2400" b="1" dirty="0" smtClean="0">
                          <a:solidFill>
                            <a:srgbClr val="1919A7"/>
                          </a:solidFill>
                          <a:effectLst/>
                          <a:latin typeface="+mn-lt"/>
                          <a:ea typeface="MS Gothic"/>
                          <a:cs typeface="Times New Roman"/>
                        </a:rPr>
                        <a:t>(</a:t>
                      </a:r>
                      <a:r>
                        <a:rPr lang="en-US" sz="2400" b="1" dirty="0">
                          <a:solidFill>
                            <a:srgbClr val="1919A7"/>
                          </a:solidFill>
                          <a:effectLst/>
                          <a:latin typeface="+mn-lt"/>
                          <a:ea typeface="MS Gothic"/>
                          <a:cs typeface="Times New Roman"/>
                        </a:rPr>
                        <a:t>n=193)</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Prison </a:t>
                      </a:r>
                      <a:endParaRPr lang="en-US" sz="2400" b="1" dirty="0" smtClean="0">
                        <a:solidFill>
                          <a:srgbClr val="1919A7"/>
                        </a:solidFill>
                        <a:effectLst/>
                        <a:latin typeface="+mn-lt"/>
                        <a:ea typeface="MS Gothic"/>
                        <a:cs typeface="Times New Roman"/>
                      </a:endParaRPr>
                    </a:p>
                    <a:p>
                      <a:pPr marL="0" marR="0" algn="ctr">
                        <a:spcBef>
                          <a:spcPts val="0"/>
                        </a:spcBef>
                        <a:spcAft>
                          <a:spcPts val="0"/>
                        </a:spcAft>
                      </a:pPr>
                      <a:endParaRPr lang="en-US" sz="2400" b="1" dirty="0" smtClean="0">
                        <a:solidFill>
                          <a:srgbClr val="1919A7"/>
                        </a:solidFill>
                        <a:effectLst/>
                        <a:latin typeface="+mn-lt"/>
                        <a:ea typeface="MS Gothic"/>
                        <a:cs typeface="Times New Roman"/>
                      </a:endParaRPr>
                    </a:p>
                    <a:p>
                      <a:pPr marL="0" marR="0" algn="ctr">
                        <a:spcBef>
                          <a:spcPts val="0"/>
                        </a:spcBef>
                        <a:spcAft>
                          <a:spcPts val="0"/>
                        </a:spcAft>
                      </a:pPr>
                      <a:r>
                        <a:rPr lang="en-US" sz="2400" b="1" dirty="0" smtClean="0">
                          <a:solidFill>
                            <a:srgbClr val="1919A7"/>
                          </a:solidFill>
                          <a:effectLst/>
                          <a:latin typeface="+mn-lt"/>
                          <a:ea typeface="MS Gothic"/>
                          <a:cs typeface="Times New Roman"/>
                        </a:rPr>
                        <a:t>(</a:t>
                      </a:r>
                      <a:r>
                        <a:rPr lang="en-US" sz="2400" b="1" dirty="0">
                          <a:solidFill>
                            <a:srgbClr val="1919A7"/>
                          </a:solidFill>
                          <a:effectLst/>
                          <a:latin typeface="+mn-lt"/>
                          <a:ea typeface="MS Gothic"/>
                          <a:cs typeface="Times New Roman"/>
                        </a:rPr>
                        <a:t>n=121)</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Community Custody (n=41)</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Total </a:t>
                      </a:r>
                      <a:endParaRPr lang="en-US" sz="2400" b="1" dirty="0" smtClean="0">
                        <a:solidFill>
                          <a:srgbClr val="1919A7"/>
                        </a:solidFill>
                        <a:effectLst/>
                        <a:latin typeface="+mn-lt"/>
                        <a:ea typeface="MS Gothic"/>
                        <a:cs typeface="Times New Roman"/>
                      </a:endParaRPr>
                    </a:p>
                    <a:p>
                      <a:pPr marL="0" marR="0" algn="ctr">
                        <a:spcBef>
                          <a:spcPts val="0"/>
                        </a:spcBef>
                        <a:spcAft>
                          <a:spcPts val="0"/>
                        </a:spcAft>
                      </a:pPr>
                      <a:endParaRPr lang="en-US" sz="2400" b="1" dirty="0" smtClean="0">
                        <a:solidFill>
                          <a:srgbClr val="1919A7"/>
                        </a:solidFill>
                        <a:effectLst/>
                        <a:latin typeface="+mn-lt"/>
                        <a:ea typeface="MS Gothic"/>
                        <a:cs typeface="Times New Roman"/>
                      </a:endParaRPr>
                    </a:p>
                    <a:p>
                      <a:pPr marL="0" marR="0" algn="ctr">
                        <a:spcBef>
                          <a:spcPts val="0"/>
                        </a:spcBef>
                        <a:spcAft>
                          <a:spcPts val="0"/>
                        </a:spcAft>
                      </a:pPr>
                      <a:r>
                        <a:rPr lang="en-US" sz="2400" b="1" dirty="0" smtClean="0">
                          <a:solidFill>
                            <a:srgbClr val="1919A7"/>
                          </a:solidFill>
                          <a:effectLst/>
                          <a:latin typeface="+mn-lt"/>
                          <a:ea typeface="MS Gothic"/>
                          <a:cs typeface="Times New Roman"/>
                        </a:rPr>
                        <a:t>(</a:t>
                      </a:r>
                      <a:r>
                        <a:rPr lang="en-US" sz="2400" b="1" dirty="0">
                          <a:solidFill>
                            <a:srgbClr val="1919A7"/>
                          </a:solidFill>
                          <a:effectLst/>
                          <a:latin typeface="+mn-lt"/>
                          <a:ea typeface="MS Gothic"/>
                          <a:cs typeface="Times New Roman"/>
                        </a:rPr>
                        <a:t>n=355)</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05560">
                <a:tc>
                  <a:txBody>
                    <a:bodyPr/>
                    <a:lstStyle/>
                    <a:p>
                      <a:pPr marL="0" marR="0" algn="l">
                        <a:spcBef>
                          <a:spcPts val="0"/>
                        </a:spcBef>
                        <a:spcAft>
                          <a:spcPts val="0"/>
                        </a:spcAft>
                      </a:pPr>
                      <a:r>
                        <a:rPr lang="en-US" sz="2400" b="1" dirty="0">
                          <a:solidFill>
                            <a:srgbClr val="1919A7"/>
                          </a:solidFill>
                          <a:effectLst/>
                          <a:latin typeface="+mn-lt"/>
                          <a:ea typeface="MS Gothic"/>
                          <a:cs typeface="Times New Roman"/>
                        </a:rPr>
                        <a:t>Not Incarcerated</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Mincho"/>
                          <a:cs typeface="Times New Roman"/>
                        </a:rPr>
                        <a:t>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Mincho"/>
                          <a:cs typeface="Times New Roman"/>
                        </a:rPr>
                        <a:t>65.3%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Mincho"/>
                          <a:cs typeface="Times New Roman"/>
                        </a:rPr>
                        <a:t>85.4%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71.0%</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88707">
                <a:tc>
                  <a:txBody>
                    <a:bodyPr/>
                    <a:lstStyle/>
                    <a:p>
                      <a:pPr marL="0" marR="0" algn="l">
                        <a:spcBef>
                          <a:spcPts val="0"/>
                        </a:spcBef>
                        <a:spcAft>
                          <a:spcPts val="0"/>
                        </a:spcAft>
                      </a:pPr>
                      <a:r>
                        <a:rPr lang="en-US" sz="2400" b="1" dirty="0">
                          <a:solidFill>
                            <a:srgbClr val="1919A7"/>
                          </a:solidFill>
                          <a:effectLst/>
                          <a:latin typeface="+mn-lt"/>
                          <a:ea typeface="MS Gothic"/>
                          <a:cs typeface="Times New Roman"/>
                        </a:rPr>
                        <a:t>Incarcerated</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28.5%</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34.7%</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14.6%</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1919A7"/>
                          </a:solidFill>
                          <a:effectLst/>
                          <a:latin typeface="+mn-lt"/>
                          <a:ea typeface="MS Gothic"/>
                          <a:cs typeface="Times New Roman"/>
                        </a:rPr>
                        <a:t>29.0%</a:t>
                      </a:r>
                      <a:endParaRPr lang="en-US" sz="2400" b="1" dirty="0">
                        <a:solidFill>
                          <a:srgbClr val="1919A7"/>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Text Box 32"/>
          <p:cNvSpPr txBox="1"/>
          <p:nvPr/>
        </p:nvSpPr>
        <p:spPr>
          <a:xfrm>
            <a:off x="3398293" y="4546909"/>
            <a:ext cx="4749420" cy="1062322"/>
          </a:xfrm>
          <a:prstGeom prst="rect">
            <a:avLst/>
          </a:prstGeom>
          <a:solidFill>
            <a:schemeClr val="accent3">
              <a:lumMod val="40000"/>
              <a:lumOff val="60000"/>
            </a:schemeClr>
          </a:solidFill>
          <a:ln>
            <a:solidFill>
              <a:srgbClr val="003366"/>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2400"/>
              </a:lnSpc>
              <a:spcBef>
                <a:spcPts val="0"/>
              </a:spcBef>
              <a:spcAft>
                <a:spcPts val="0"/>
              </a:spcAft>
            </a:pPr>
            <a:r>
              <a:rPr lang="en-US" sz="2400" b="1" dirty="0" smtClean="0">
                <a:solidFill>
                  <a:srgbClr val="1919A7"/>
                </a:solidFill>
                <a:effectLst/>
                <a:ea typeface="MS Mincho"/>
                <a:cs typeface="Times New Roman"/>
              </a:rPr>
              <a:t>  </a:t>
            </a:r>
            <a:r>
              <a:rPr lang="en-US" sz="2400" b="1" dirty="0">
                <a:solidFill>
                  <a:srgbClr val="1919A7"/>
                </a:solidFill>
                <a:effectLst/>
                <a:ea typeface="MS Mincho"/>
                <a:cs typeface="Times New Roman"/>
              </a:rPr>
              <a:t>Of those who returned to custody, they spent an average of 6.4 months on the street.</a:t>
            </a:r>
            <a:endParaRPr lang="en-US" sz="2400" dirty="0">
              <a:solidFill>
                <a:srgbClr val="1919A7"/>
              </a:solidFill>
              <a:effectLst/>
              <a:ea typeface="MS Mincho"/>
              <a:cs typeface="Times New Roman"/>
            </a:endParaRPr>
          </a:p>
        </p:txBody>
      </p:sp>
      <p:cxnSp>
        <p:nvCxnSpPr>
          <p:cNvPr id="6" name="Straight Connector 5"/>
          <p:cNvCxnSpPr/>
          <p:nvPr/>
        </p:nvCxnSpPr>
        <p:spPr>
          <a:xfrm>
            <a:off x="597178" y="1142372"/>
            <a:ext cx="10798703"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14196"/>
            <a:ext cx="10515600" cy="1325563"/>
          </a:xfrm>
        </p:spPr>
        <p:txBody>
          <a:bodyPr>
            <a:normAutofit fontScale="90000"/>
          </a:bodyPr>
          <a:lstStyle/>
          <a:p>
            <a:pPr algn="ctr"/>
            <a:r>
              <a:rPr lang="en-US" dirty="0" smtClean="0"/>
              <a:t>Establishing a continuum of care during community re-entry is critical to sustaining treatment successes.</a:t>
            </a:r>
            <a:endParaRPr lang="en-US" dirty="0"/>
          </a:p>
        </p:txBody>
      </p:sp>
    </p:spTree>
    <p:extLst>
      <p:ext uri="{BB962C8B-B14F-4D97-AF65-F5344CB8AC3E}">
        <p14:creationId xmlns:p14="http://schemas.microsoft.com/office/powerpoint/2010/main" val="26326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74" y="959591"/>
            <a:ext cx="4746625" cy="4537773"/>
          </a:xfrm>
          <a:prstGeom prst="rect">
            <a:avLst/>
          </a:prstGeom>
        </p:spPr>
      </p:pic>
    </p:spTree>
    <p:extLst>
      <p:ext uri="{BB962C8B-B14F-4D97-AF65-F5344CB8AC3E}">
        <p14:creationId xmlns:p14="http://schemas.microsoft.com/office/powerpoint/2010/main" val="20267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 Model for Re-entry</a:t>
            </a:r>
            <a:endParaRPr lang="en-US" dirty="0"/>
          </a:p>
        </p:txBody>
      </p:sp>
      <p:sp>
        <p:nvSpPr>
          <p:cNvPr id="3" name="Content Placeholder 2"/>
          <p:cNvSpPr>
            <a:spLocks noGrp="1"/>
          </p:cNvSpPr>
          <p:nvPr>
            <p:ph idx="1"/>
          </p:nvPr>
        </p:nvSpPr>
        <p:spPr>
          <a:xfrm>
            <a:off x="673006" y="1687839"/>
            <a:ext cx="10680794" cy="4351338"/>
          </a:xfrm>
        </p:spPr>
        <p:txBody>
          <a:bodyPr/>
          <a:lstStyle/>
          <a:p>
            <a:r>
              <a:rPr lang="en-US" sz="2400" dirty="0" smtClean="0"/>
              <a:t>Re-entry high risk </a:t>
            </a:r>
            <a:r>
              <a:rPr lang="en-US" sz="2400" dirty="0" smtClean="0"/>
              <a:t>period.</a:t>
            </a:r>
            <a:endParaRPr lang="en-US" sz="2400" dirty="0" smtClean="0"/>
          </a:p>
          <a:p>
            <a:r>
              <a:rPr lang="en-US" sz="2400" dirty="0" smtClean="0"/>
              <a:t>Social Service Clinicians (SSCs) co-located in KY community P&amp;P offices, serve as the primary liaison to community treatment.</a:t>
            </a:r>
          </a:p>
          <a:p>
            <a:pPr lvl="0"/>
            <a:r>
              <a:rPr lang="en-US" sz="2400" dirty="0" smtClean="0"/>
              <a:t>KY </a:t>
            </a:r>
            <a:r>
              <a:rPr lang="en-US" sz="2400" dirty="0"/>
              <a:t>has </a:t>
            </a:r>
            <a:r>
              <a:rPr lang="en-US" sz="2400" dirty="0" smtClean="0"/>
              <a:t>36</a:t>
            </a:r>
            <a:r>
              <a:rPr lang="en-US" sz="2400" dirty="0" smtClean="0"/>
              <a:t> </a:t>
            </a:r>
            <a:r>
              <a:rPr lang="en-US" sz="2400" dirty="0"/>
              <a:t>SSCs across the </a:t>
            </a:r>
            <a:r>
              <a:rPr lang="en-US" sz="2400" dirty="0" smtClean="0"/>
              <a:t>state with an average </a:t>
            </a:r>
            <a:r>
              <a:rPr lang="en-US" sz="2400" dirty="0" smtClean="0"/>
              <a:t>caseload of 160 in the community.</a:t>
            </a:r>
            <a:endParaRPr lang="en-US" sz="2400" dirty="0"/>
          </a:p>
          <a:p>
            <a:pPr lvl="0"/>
            <a:r>
              <a:rPr lang="en-US" sz="2400" dirty="0" smtClean="0"/>
              <a:t>What </a:t>
            </a:r>
            <a:r>
              <a:rPr lang="en-US" sz="2400" dirty="0" smtClean="0"/>
              <a:t>to do when assessment and referral may not be enough?</a:t>
            </a:r>
          </a:p>
          <a:p>
            <a:pPr lvl="1"/>
            <a:r>
              <a:rPr lang="en-US" dirty="0" smtClean="0"/>
              <a:t>KY </a:t>
            </a:r>
            <a:r>
              <a:rPr lang="en-US" dirty="0" err="1" smtClean="0"/>
              <a:t>SOOPer</a:t>
            </a:r>
            <a:r>
              <a:rPr lang="en-US" dirty="0" smtClean="0"/>
              <a:t> group</a:t>
            </a:r>
          </a:p>
          <a:p>
            <a:pPr marL="0" lvl="0" indent="0">
              <a:buNone/>
            </a:pPr>
            <a:endParaRPr lang="en-US" dirty="0"/>
          </a:p>
          <a:p>
            <a:pPr marL="0" indent="0">
              <a:buNone/>
            </a:pPr>
            <a:endParaRPr lang="en-US" dirty="0"/>
          </a:p>
        </p:txBody>
      </p:sp>
      <p:cxnSp>
        <p:nvCxnSpPr>
          <p:cNvPr id="4" name="Straight Connector 3"/>
          <p:cNvCxnSpPr/>
          <p:nvPr/>
        </p:nvCxnSpPr>
        <p:spPr>
          <a:xfrm>
            <a:off x="673006" y="1458757"/>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317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2672" y="373001"/>
            <a:ext cx="7424663" cy="5568497"/>
          </a:xfrm>
        </p:spPr>
      </p:pic>
    </p:spTree>
    <p:extLst>
      <p:ext uri="{BB962C8B-B14F-4D97-AF65-F5344CB8AC3E}">
        <p14:creationId xmlns:p14="http://schemas.microsoft.com/office/powerpoint/2010/main" val="945299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374" y="2311339"/>
            <a:ext cx="10515600" cy="1325563"/>
          </a:xfrm>
        </p:spPr>
        <p:txBody>
          <a:bodyPr/>
          <a:lstStyle/>
          <a:p>
            <a:pPr algn="ctr"/>
            <a:r>
              <a:rPr lang="en-US" dirty="0" smtClean="0"/>
              <a:t>What about the use of medication?</a:t>
            </a:r>
            <a:endParaRPr lang="en-US" dirty="0"/>
          </a:p>
        </p:txBody>
      </p:sp>
    </p:spTree>
    <p:extLst>
      <p:ext uri="{BB962C8B-B14F-4D97-AF65-F5344CB8AC3E}">
        <p14:creationId xmlns:p14="http://schemas.microsoft.com/office/powerpoint/2010/main" val="29979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medications work</a:t>
            </a:r>
            <a:endParaRPr lang="en-US" dirty="0"/>
          </a:p>
        </p:txBody>
      </p:sp>
      <p:sp>
        <p:nvSpPr>
          <p:cNvPr id="3" name="Content Placeholder 2"/>
          <p:cNvSpPr>
            <a:spLocks noGrp="1"/>
          </p:cNvSpPr>
          <p:nvPr>
            <p:ph idx="1"/>
          </p:nvPr>
        </p:nvSpPr>
        <p:spPr>
          <a:xfrm>
            <a:off x="730253" y="1702795"/>
            <a:ext cx="10515600" cy="4351338"/>
          </a:xfrm>
        </p:spPr>
        <p:txBody>
          <a:bodyPr/>
          <a:lstStyle/>
          <a:p>
            <a:pPr>
              <a:lnSpc>
                <a:spcPts val="2400"/>
              </a:lnSpc>
              <a:spcBef>
                <a:spcPts val="0"/>
              </a:spcBef>
              <a:spcAft>
                <a:spcPts val="1800"/>
              </a:spcAft>
            </a:pPr>
            <a:r>
              <a:rPr lang="en-US" dirty="0" smtClean="0"/>
              <a:t>All medically assisted treatments </a:t>
            </a:r>
            <a:r>
              <a:rPr lang="en-US" u="sng" dirty="0" smtClean="0"/>
              <a:t>interfere with the chemistry </a:t>
            </a:r>
            <a:r>
              <a:rPr lang="en-US" dirty="0" smtClean="0"/>
              <a:t>of drugs of abuse.</a:t>
            </a:r>
          </a:p>
          <a:p>
            <a:pPr>
              <a:lnSpc>
                <a:spcPts val="2400"/>
              </a:lnSpc>
              <a:spcBef>
                <a:spcPts val="0"/>
              </a:spcBef>
              <a:spcAft>
                <a:spcPts val="1800"/>
              </a:spcAft>
            </a:pPr>
            <a:r>
              <a:rPr lang="en-US" dirty="0" smtClean="0"/>
              <a:t>But they all work somewhat differently.</a:t>
            </a:r>
          </a:p>
          <a:p>
            <a:pPr>
              <a:lnSpc>
                <a:spcPts val="2400"/>
              </a:lnSpc>
              <a:spcBef>
                <a:spcPts val="0"/>
              </a:spcBef>
              <a:spcAft>
                <a:spcPts val="1800"/>
              </a:spcAft>
            </a:pPr>
            <a:r>
              <a:rPr lang="en-US" dirty="0" smtClean="0"/>
              <a:t>And not all medications are equally effective – even though all are evidence-based.</a:t>
            </a:r>
            <a:endParaRPr lang="en-US" dirty="0"/>
          </a:p>
        </p:txBody>
      </p:sp>
      <p:cxnSp>
        <p:nvCxnSpPr>
          <p:cNvPr id="4" name="Straight Connector 3"/>
          <p:cNvCxnSpPr/>
          <p:nvPr/>
        </p:nvCxnSpPr>
        <p:spPr>
          <a:xfrm>
            <a:off x="768541" y="1376871"/>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90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2512" y="1583141"/>
            <a:ext cx="10809027" cy="4176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medications work…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7255" y="1939700"/>
            <a:ext cx="7940710" cy="3464813"/>
          </a:xfrm>
        </p:spPr>
      </p:pic>
      <p:sp>
        <p:nvSpPr>
          <p:cNvPr id="6" name="TextBox 5"/>
          <p:cNvSpPr txBox="1"/>
          <p:nvPr/>
        </p:nvSpPr>
        <p:spPr>
          <a:xfrm>
            <a:off x="3671248" y="6182436"/>
            <a:ext cx="4162567" cy="523220"/>
          </a:xfrm>
          <a:prstGeom prst="rect">
            <a:avLst/>
          </a:prstGeom>
          <a:noFill/>
        </p:spPr>
        <p:txBody>
          <a:bodyPr wrap="square" rtlCol="0">
            <a:spAutoFit/>
          </a:bodyPr>
          <a:lstStyle/>
          <a:p>
            <a:r>
              <a:rPr lang="en-US" sz="1400" dirty="0">
                <a:solidFill>
                  <a:schemeClr val="bg1">
                    <a:lumMod val="65000"/>
                  </a:schemeClr>
                </a:solidFill>
              </a:rPr>
              <a:t>Source: https://www.vivitrol.com/opioid-dependence/how-vivitrol-works</a:t>
            </a:r>
          </a:p>
        </p:txBody>
      </p:sp>
      <p:cxnSp>
        <p:nvCxnSpPr>
          <p:cNvPr id="7" name="Straight Connector 6"/>
          <p:cNvCxnSpPr/>
          <p:nvPr/>
        </p:nvCxnSpPr>
        <p:spPr>
          <a:xfrm>
            <a:off x="768541" y="1376871"/>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382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MATs? - Antabuse</a:t>
            </a:r>
            <a:endParaRPr lang="en-US" dirty="0"/>
          </a:p>
        </p:txBody>
      </p:sp>
      <p:sp>
        <p:nvSpPr>
          <p:cNvPr id="3" name="Content Placeholder 2"/>
          <p:cNvSpPr>
            <a:spLocks noGrp="1"/>
          </p:cNvSpPr>
          <p:nvPr>
            <p:ph idx="1"/>
          </p:nvPr>
        </p:nvSpPr>
        <p:spPr/>
        <p:txBody>
          <a:bodyPr>
            <a:normAutofit/>
          </a:bodyPr>
          <a:lstStyle/>
          <a:p>
            <a:pPr>
              <a:lnSpc>
                <a:spcPts val="2400"/>
              </a:lnSpc>
              <a:spcBef>
                <a:spcPts val="0"/>
              </a:spcBef>
              <a:spcAft>
                <a:spcPts val="2400"/>
              </a:spcAft>
            </a:pPr>
            <a:r>
              <a:rPr lang="en-US" sz="2400" dirty="0" smtClean="0"/>
              <a:t>Antabuse (disulfiram) works on alcohol by preventing it from breaking down completely in metabolism. </a:t>
            </a:r>
          </a:p>
          <a:p>
            <a:pPr>
              <a:lnSpc>
                <a:spcPts val="2400"/>
              </a:lnSpc>
              <a:spcBef>
                <a:spcPts val="0"/>
              </a:spcBef>
              <a:spcAft>
                <a:spcPts val="2400"/>
              </a:spcAft>
            </a:pPr>
            <a:r>
              <a:rPr lang="en-US" sz="2400" dirty="0" smtClean="0"/>
              <a:t>It arrests ethanol at the stage of acetaldehyde and formaldehyde – both of which are toxic. </a:t>
            </a:r>
          </a:p>
          <a:p>
            <a:pPr>
              <a:lnSpc>
                <a:spcPts val="2400"/>
              </a:lnSpc>
              <a:spcBef>
                <a:spcPts val="0"/>
              </a:spcBef>
              <a:spcAft>
                <a:spcPts val="2400"/>
              </a:spcAft>
            </a:pPr>
            <a:r>
              <a:rPr lang="en-US" sz="2400" dirty="0" smtClean="0"/>
              <a:t>If you are on Antabuse and drink, you have violent vomiting and a host of other symptoms.</a:t>
            </a:r>
          </a:p>
          <a:p>
            <a:pPr>
              <a:lnSpc>
                <a:spcPts val="2400"/>
              </a:lnSpc>
              <a:spcBef>
                <a:spcPts val="0"/>
              </a:spcBef>
              <a:spcAft>
                <a:spcPts val="2400"/>
              </a:spcAft>
            </a:pPr>
            <a:r>
              <a:rPr lang="en-US" sz="2400" dirty="0" smtClean="0"/>
              <a:t>It is cheap, but only works on alcohol. </a:t>
            </a:r>
            <a:endParaRPr lang="en-US" sz="2400" dirty="0"/>
          </a:p>
        </p:txBody>
      </p:sp>
      <p:cxnSp>
        <p:nvCxnSpPr>
          <p:cNvPr id="4" name="Straight Connector 3"/>
          <p:cNvCxnSpPr/>
          <p:nvPr/>
        </p:nvCxnSpPr>
        <p:spPr>
          <a:xfrm>
            <a:off x="768541" y="1376871"/>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399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MATs? – </a:t>
            </a:r>
            <a:r>
              <a:rPr lang="en-US" dirty="0" err="1" smtClean="0"/>
              <a:t>Acomprosate</a:t>
            </a:r>
            <a:endParaRPr lang="en-US" dirty="0"/>
          </a:p>
        </p:txBody>
      </p:sp>
      <p:sp>
        <p:nvSpPr>
          <p:cNvPr id="3" name="Content Placeholder 2"/>
          <p:cNvSpPr>
            <a:spLocks noGrp="1"/>
          </p:cNvSpPr>
          <p:nvPr>
            <p:ph idx="1"/>
          </p:nvPr>
        </p:nvSpPr>
        <p:spPr/>
        <p:txBody>
          <a:bodyPr>
            <a:normAutofit/>
          </a:bodyPr>
          <a:lstStyle/>
          <a:p>
            <a:pPr>
              <a:lnSpc>
                <a:spcPts val="2400"/>
              </a:lnSpc>
              <a:spcBef>
                <a:spcPts val="0"/>
              </a:spcBef>
              <a:spcAft>
                <a:spcPts val="2400"/>
              </a:spcAft>
            </a:pPr>
            <a:r>
              <a:rPr lang="en-US" sz="2400" dirty="0" smtClean="0"/>
              <a:t>Used for treating alcoholism.</a:t>
            </a:r>
            <a:endParaRPr lang="en-US" sz="2400" dirty="0"/>
          </a:p>
          <a:p>
            <a:pPr>
              <a:lnSpc>
                <a:spcPts val="2400"/>
              </a:lnSpc>
              <a:spcBef>
                <a:spcPts val="0"/>
              </a:spcBef>
              <a:spcAft>
                <a:spcPts val="2400"/>
              </a:spcAft>
            </a:pPr>
            <a:r>
              <a:rPr lang="en-US" sz="2400" dirty="0" smtClean="0"/>
              <a:t>Works on the glutamate neurotransmitter system and has weak effects elsewhere.</a:t>
            </a:r>
            <a:endParaRPr lang="en-US" sz="2400" dirty="0"/>
          </a:p>
          <a:p>
            <a:pPr>
              <a:lnSpc>
                <a:spcPts val="2400"/>
              </a:lnSpc>
              <a:spcBef>
                <a:spcPts val="0"/>
              </a:spcBef>
              <a:spcAft>
                <a:spcPts val="2400"/>
              </a:spcAft>
            </a:pPr>
            <a:r>
              <a:rPr lang="en-US" sz="2400" dirty="0" smtClean="0"/>
              <a:t>It can make the GABA system less dependent on alcohol for relaxation effects, does not produce a noticeable euphoriant effect.</a:t>
            </a:r>
            <a:endParaRPr lang="en-US" sz="2400" dirty="0"/>
          </a:p>
        </p:txBody>
      </p:sp>
      <p:cxnSp>
        <p:nvCxnSpPr>
          <p:cNvPr id="4" name="Straight Connector 3"/>
          <p:cNvCxnSpPr/>
          <p:nvPr/>
        </p:nvCxnSpPr>
        <p:spPr>
          <a:xfrm>
            <a:off x="768541" y="1376871"/>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76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03" y="179774"/>
            <a:ext cx="10515600" cy="1325563"/>
          </a:xfrm>
        </p:spPr>
        <p:txBody>
          <a:bodyPr/>
          <a:lstStyle/>
          <a:p>
            <a:r>
              <a:rPr lang="en-US" dirty="0" smtClean="0"/>
              <a:t>What are MATs?  - Methadone</a:t>
            </a:r>
            <a:endParaRPr lang="en-US" dirty="0"/>
          </a:p>
        </p:txBody>
      </p:sp>
      <p:sp>
        <p:nvSpPr>
          <p:cNvPr id="3" name="Content Placeholder 2"/>
          <p:cNvSpPr>
            <a:spLocks noGrp="1"/>
          </p:cNvSpPr>
          <p:nvPr>
            <p:ph idx="1"/>
          </p:nvPr>
        </p:nvSpPr>
        <p:spPr>
          <a:xfrm>
            <a:off x="912341" y="1331355"/>
            <a:ext cx="10515600" cy="4351338"/>
          </a:xfrm>
        </p:spPr>
        <p:txBody>
          <a:bodyPr>
            <a:normAutofit/>
          </a:bodyPr>
          <a:lstStyle/>
          <a:p>
            <a:pPr>
              <a:lnSpc>
                <a:spcPts val="2400"/>
              </a:lnSpc>
              <a:spcBef>
                <a:spcPts val="0"/>
              </a:spcBef>
              <a:spcAft>
                <a:spcPts val="1800"/>
              </a:spcAft>
            </a:pPr>
            <a:r>
              <a:rPr lang="en-US" sz="2400" dirty="0" smtClean="0"/>
              <a:t>Methadone was invented by Nazi Germany when their supplies of Middle eastern opium was cutoff.</a:t>
            </a:r>
          </a:p>
          <a:p>
            <a:pPr>
              <a:lnSpc>
                <a:spcPts val="2400"/>
              </a:lnSpc>
              <a:spcBef>
                <a:spcPts val="0"/>
              </a:spcBef>
              <a:spcAft>
                <a:spcPts val="1800"/>
              </a:spcAft>
            </a:pPr>
            <a:r>
              <a:rPr lang="en-US" sz="2400" dirty="0" smtClean="0"/>
              <a:t>It is a synthetic opioid that gives the user pain relief (it’s used with cancer patients today) and moderate euphoria (not as much as heroin).</a:t>
            </a:r>
          </a:p>
          <a:p>
            <a:pPr>
              <a:lnSpc>
                <a:spcPts val="2400"/>
              </a:lnSpc>
              <a:spcBef>
                <a:spcPts val="0"/>
              </a:spcBef>
              <a:spcAft>
                <a:spcPts val="1800"/>
              </a:spcAft>
            </a:pPr>
            <a:r>
              <a:rPr lang="en-US" sz="2400" dirty="0" smtClean="0"/>
              <a:t>Methadone has some blockade action against other opioids by occupying the opioid receptor sites on neurons – meaning they cannot absorb other opioid molecules.</a:t>
            </a:r>
          </a:p>
          <a:p>
            <a:pPr>
              <a:lnSpc>
                <a:spcPts val="2400"/>
              </a:lnSpc>
              <a:spcBef>
                <a:spcPts val="0"/>
              </a:spcBef>
              <a:spcAft>
                <a:spcPts val="1800"/>
              </a:spcAft>
            </a:pPr>
            <a:r>
              <a:rPr lang="en-US" sz="2400" dirty="0" smtClean="0"/>
              <a:t>Methadone last about 24 hours in the human body. It’s very inexpensive.</a:t>
            </a:r>
            <a:endParaRPr lang="en-US" sz="2400" dirty="0"/>
          </a:p>
        </p:txBody>
      </p:sp>
      <p:cxnSp>
        <p:nvCxnSpPr>
          <p:cNvPr id="4" name="Straight Connector 3"/>
          <p:cNvCxnSpPr/>
          <p:nvPr/>
        </p:nvCxnSpPr>
        <p:spPr>
          <a:xfrm>
            <a:off x="632063" y="1185803"/>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45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195"/>
            <a:ext cx="10515600" cy="1325563"/>
          </a:xfrm>
        </p:spPr>
        <p:txBody>
          <a:bodyPr>
            <a:normAutofit/>
          </a:bodyPr>
          <a:lstStyle/>
          <a:p>
            <a:r>
              <a:rPr lang="en-US" sz="3200" dirty="0"/>
              <a:t>What are MATs? </a:t>
            </a:r>
            <a:r>
              <a:rPr lang="en-US" sz="3200" dirty="0" smtClean="0"/>
              <a:t>Buprenorphine and </a:t>
            </a:r>
            <a:r>
              <a:rPr lang="en-US" sz="3200" dirty="0" err="1" smtClean="0"/>
              <a:t>Bup</a:t>
            </a:r>
            <a:r>
              <a:rPr lang="en-US" sz="3200" dirty="0" smtClean="0"/>
              <a:t> + Naloxone (</a:t>
            </a:r>
            <a:r>
              <a:rPr lang="en-US" sz="3200" dirty="0" err="1" smtClean="0"/>
              <a:t>Subutex</a:t>
            </a:r>
            <a:r>
              <a:rPr lang="en-US" sz="3200" dirty="0" smtClean="0"/>
              <a:t> and </a:t>
            </a:r>
            <a:r>
              <a:rPr lang="en-US" sz="3200" dirty="0" err="1" smtClean="0"/>
              <a:t>Suboxone</a:t>
            </a:r>
            <a:r>
              <a:rPr lang="en-US" sz="3200" dirty="0" smtClean="0"/>
              <a:t>)</a:t>
            </a:r>
            <a:endParaRPr lang="en-US" sz="3200" dirty="0"/>
          </a:p>
        </p:txBody>
      </p:sp>
      <p:sp>
        <p:nvSpPr>
          <p:cNvPr id="3" name="Content Placeholder 2"/>
          <p:cNvSpPr>
            <a:spLocks noGrp="1"/>
          </p:cNvSpPr>
          <p:nvPr>
            <p:ph idx="1"/>
          </p:nvPr>
        </p:nvSpPr>
        <p:spPr/>
        <p:txBody>
          <a:bodyPr>
            <a:normAutofit/>
          </a:bodyPr>
          <a:lstStyle/>
          <a:p>
            <a:pPr>
              <a:lnSpc>
                <a:spcPts val="2400"/>
              </a:lnSpc>
              <a:spcBef>
                <a:spcPts val="0"/>
              </a:spcBef>
              <a:spcAft>
                <a:spcPts val="1800"/>
              </a:spcAft>
            </a:pPr>
            <a:r>
              <a:rPr lang="en-US" sz="2400" dirty="0" smtClean="0"/>
              <a:t>Buprenorphine is a synthetic opioid  with mild pain-killing effects, euphoriant effects and blocking action against other opioid molecules.</a:t>
            </a:r>
            <a:endParaRPr lang="en-US" sz="2400" dirty="0"/>
          </a:p>
          <a:p>
            <a:pPr>
              <a:lnSpc>
                <a:spcPts val="2400"/>
              </a:lnSpc>
              <a:spcBef>
                <a:spcPts val="0"/>
              </a:spcBef>
              <a:spcAft>
                <a:spcPts val="1800"/>
              </a:spcAft>
            </a:pPr>
            <a:r>
              <a:rPr lang="en-US" sz="2400" dirty="0" smtClean="0"/>
              <a:t>Combined with naloxone, it also has preventive effects against opioid overdose when used with other opioids for greater euphoria. </a:t>
            </a:r>
            <a:endParaRPr lang="en-US" sz="2400" dirty="0"/>
          </a:p>
          <a:p>
            <a:pPr>
              <a:lnSpc>
                <a:spcPts val="2400"/>
              </a:lnSpc>
              <a:spcBef>
                <a:spcPts val="0"/>
              </a:spcBef>
              <a:spcAft>
                <a:spcPts val="1800"/>
              </a:spcAft>
            </a:pPr>
            <a:r>
              <a:rPr lang="en-US" sz="2400" dirty="0" smtClean="0"/>
              <a:t>Buprenorphine lasts a full day and has a slow half-life. </a:t>
            </a:r>
          </a:p>
          <a:p>
            <a:pPr>
              <a:lnSpc>
                <a:spcPts val="2400"/>
              </a:lnSpc>
              <a:spcBef>
                <a:spcPts val="0"/>
              </a:spcBef>
              <a:spcAft>
                <a:spcPts val="1800"/>
              </a:spcAft>
            </a:pPr>
            <a:r>
              <a:rPr lang="en-US" sz="2400" dirty="0" smtClean="0"/>
              <a:t>It is expensive. </a:t>
            </a:r>
            <a:endParaRPr lang="en-US" sz="2400" dirty="0"/>
          </a:p>
        </p:txBody>
      </p:sp>
      <p:cxnSp>
        <p:nvCxnSpPr>
          <p:cNvPr id="4" name="Straight Connector 3"/>
          <p:cNvCxnSpPr/>
          <p:nvPr/>
        </p:nvCxnSpPr>
        <p:spPr>
          <a:xfrm>
            <a:off x="632063" y="1636179"/>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35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MATs? </a:t>
            </a:r>
            <a:r>
              <a:rPr lang="en-US" dirty="0" smtClean="0"/>
              <a:t>Naloxone (</a:t>
            </a:r>
            <a:r>
              <a:rPr lang="en-US" dirty="0" err="1" smtClean="0"/>
              <a:t>Narcan</a:t>
            </a:r>
            <a:r>
              <a:rPr lang="en-US" dirty="0" smtClean="0"/>
              <a:t>)</a:t>
            </a:r>
            <a:endParaRPr lang="en-US" dirty="0"/>
          </a:p>
        </p:txBody>
      </p:sp>
      <p:sp>
        <p:nvSpPr>
          <p:cNvPr id="3" name="Content Placeholder 2"/>
          <p:cNvSpPr>
            <a:spLocks noGrp="1"/>
          </p:cNvSpPr>
          <p:nvPr>
            <p:ph idx="1"/>
          </p:nvPr>
        </p:nvSpPr>
        <p:spPr/>
        <p:txBody>
          <a:bodyPr>
            <a:normAutofit/>
          </a:bodyPr>
          <a:lstStyle/>
          <a:p>
            <a:pPr>
              <a:lnSpc>
                <a:spcPts val="2400"/>
              </a:lnSpc>
              <a:spcBef>
                <a:spcPts val="0"/>
              </a:spcBef>
              <a:spcAft>
                <a:spcPts val="1800"/>
              </a:spcAft>
            </a:pPr>
            <a:r>
              <a:rPr lang="en-US" sz="2400" dirty="0" smtClean="0"/>
              <a:t>Rapidly block opioid sites and can reverse opiate or opioid intoxication within minutes.</a:t>
            </a:r>
          </a:p>
          <a:p>
            <a:pPr>
              <a:lnSpc>
                <a:spcPts val="2400"/>
              </a:lnSpc>
              <a:spcBef>
                <a:spcPts val="0"/>
              </a:spcBef>
              <a:spcAft>
                <a:spcPts val="1800"/>
              </a:spcAft>
            </a:pPr>
            <a:r>
              <a:rPr lang="en-US" sz="2400" dirty="0" smtClean="0"/>
              <a:t>May cause opioid withdrawal symptoms.</a:t>
            </a:r>
          </a:p>
          <a:p>
            <a:pPr>
              <a:lnSpc>
                <a:spcPts val="2400"/>
              </a:lnSpc>
              <a:spcBef>
                <a:spcPts val="0"/>
              </a:spcBef>
              <a:spcAft>
                <a:spcPts val="1800"/>
              </a:spcAft>
            </a:pPr>
            <a:r>
              <a:rPr lang="en-US" sz="2400" dirty="0" smtClean="0"/>
              <a:t>It has a half-life of only one hour.</a:t>
            </a:r>
          </a:p>
          <a:p>
            <a:pPr>
              <a:lnSpc>
                <a:spcPts val="2400"/>
              </a:lnSpc>
              <a:spcBef>
                <a:spcPts val="0"/>
              </a:spcBef>
              <a:spcAft>
                <a:spcPts val="1800"/>
              </a:spcAft>
            </a:pPr>
            <a:r>
              <a:rPr lang="en-US" sz="2400" dirty="0" smtClean="0"/>
              <a:t>It does not have euphoriant effects.</a:t>
            </a:r>
            <a:endParaRPr lang="en-US" sz="2400" dirty="0"/>
          </a:p>
        </p:txBody>
      </p:sp>
      <p:cxnSp>
        <p:nvCxnSpPr>
          <p:cNvPr id="4" name="Straight Connector 3"/>
          <p:cNvCxnSpPr/>
          <p:nvPr/>
        </p:nvCxnSpPr>
        <p:spPr>
          <a:xfrm>
            <a:off x="632063" y="1417815"/>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60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82" y="60325"/>
            <a:ext cx="10515600" cy="1325563"/>
          </a:xfrm>
        </p:spPr>
        <p:txBody>
          <a:bodyPr/>
          <a:lstStyle/>
          <a:p>
            <a:r>
              <a:rPr lang="en-US" dirty="0" smtClean="0"/>
              <a:t>Some things we are not so proud of….</a:t>
            </a:r>
            <a:endParaRPr lang="en-US" dirty="0"/>
          </a:p>
        </p:txBody>
      </p:sp>
      <p:sp>
        <p:nvSpPr>
          <p:cNvPr id="3" name="Content Placeholder 2"/>
          <p:cNvSpPr>
            <a:spLocks noGrp="1"/>
          </p:cNvSpPr>
          <p:nvPr>
            <p:ph idx="1"/>
          </p:nvPr>
        </p:nvSpPr>
        <p:spPr>
          <a:xfrm>
            <a:off x="606582" y="1527175"/>
            <a:ext cx="10785318" cy="4351338"/>
          </a:xfrm>
        </p:spPr>
        <p:txBody>
          <a:bodyPr/>
          <a:lstStyle/>
          <a:p>
            <a:r>
              <a:rPr lang="en-US" dirty="0" smtClean="0"/>
              <a:t>Nationally </a:t>
            </a:r>
            <a:r>
              <a:rPr lang="en-US" dirty="0"/>
              <a:t>known for some of the highest rates in the nation for…</a:t>
            </a:r>
          </a:p>
          <a:p>
            <a:pPr marL="457200" lvl="1" indent="0">
              <a:buNone/>
            </a:pPr>
            <a:r>
              <a:rPr lang="en-US" dirty="0" smtClean="0"/>
              <a:t>- Poverty</a:t>
            </a:r>
            <a:endParaRPr lang="en-US" dirty="0"/>
          </a:p>
          <a:p>
            <a:pPr marL="457200" lvl="1" indent="0">
              <a:buNone/>
            </a:pPr>
            <a:r>
              <a:rPr lang="en-US" dirty="0" smtClean="0"/>
              <a:t>- Obesity</a:t>
            </a:r>
            <a:endParaRPr lang="en-US" dirty="0"/>
          </a:p>
          <a:p>
            <a:pPr marL="457200" lvl="1" indent="0">
              <a:buNone/>
            </a:pPr>
            <a:r>
              <a:rPr lang="en-US" dirty="0" smtClean="0"/>
              <a:t>- Smoking</a:t>
            </a:r>
          </a:p>
          <a:p>
            <a:pPr marL="457200" lvl="1" indent="0">
              <a:buNone/>
            </a:pPr>
            <a:r>
              <a:rPr lang="en-US" dirty="0" smtClean="0"/>
              <a:t>- Diabetes</a:t>
            </a:r>
          </a:p>
          <a:p>
            <a:pPr marL="457200" lvl="1" indent="0">
              <a:buNone/>
            </a:pPr>
            <a:r>
              <a:rPr lang="en-US" dirty="0" smtClean="0"/>
              <a:t>- Cancer related deaths</a:t>
            </a:r>
          </a:p>
          <a:p>
            <a:pPr marL="457200" lvl="1" indent="0">
              <a:buNone/>
            </a:pPr>
            <a:r>
              <a:rPr lang="en-US" dirty="0" smtClean="0"/>
              <a:t>- Cardiovascular deaths</a:t>
            </a:r>
            <a:endParaRPr lang="en-US" dirty="0"/>
          </a:p>
          <a:p>
            <a:pPr marL="457200" lvl="1" indent="0">
              <a:buNone/>
            </a:pPr>
            <a:r>
              <a:rPr lang="en-US" dirty="0" smtClean="0"/>
              <a:t>- Preventable </a:t>
            </a:r>
            <a:r>
              <a:rPr lang="en-US" dirty="0"/>
              <a:t>hospitalizations</a:t>
            </a:r>
          </a:p>
          <a:p>
            <a:pPr marL="457200" lvl="1" indent="0">
              <a:buNone/>
            </a:pPr>
            <a:r>
              <a:rPr lang="en-US" dirty="0" smtClean="0"/>
              <a:t>- Premature death</a:t>
            </a:r>
          </a:p>
          <a:p>
            <a:pPr marL="457200" lvl="1" indent="0">
              <a:buNone/>
            </a:pPr>
            <a:endParaRPr lang="en-US" sz="900" dirty="0"/>
          </a:p>
        </p:txBody>
      </p:sp>
      <p:cxnSp>
        <p:nvCxnSpPr>
          <p:cNvPr id="4" name="Straight Connector 3"/>
          <p:cNvCxnSpPr/>
          <p:nvPr/>
        </p:nvCxnSpPr>
        <p:spPr>
          <a:xfrm>
            <a:off x="606582" y="1145263"/>
            <a:ext cx="10959220" cy="45268"/>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98850" y="6159500"/>
            <a:ext cx="4622800" cy="600164"/>
          </a:xfrm>
          <a:prstGeom prst="rect">
            <a:avLst/>
          </a:prstGeom>
          <a:noFill/>
        </p:spPr>
        <p:txBody>
          <a:bodyPr wrap="square" rtlCol="0">
            <a:spAutoFit/>
          </a:bodyPr>
          <a:lstStyle/>
          <a:p>
            <a:r>
              <a:rPr lang="en-US" sz="1100" dirty="0" smtClean="0">
                <a:solidFill>
                  <a:schemeClr val="bg1">
                    <a:lumMod val="65000"/>
                  </a:schemeClr>
                </a:solidFill>
              </a:rPr>
              <a:t>Source: United Health Foundation (2016). America’s </a:t>
            </a:r>
            <a:r>
              <a:rPr lang="en-US" sz="1100" dirty="0">
                <a:solidFill>
                  <a:schemeClr val="bg1">
                    <a:lumMod val="65000"/>
                  </a:schemeClr>
                </a:solidFill>
              </a:rPr>
              <a:t>Health </a:t>
            </a:r>
            <a:r>
              <a:rPr lang="en-US" sz="1100" dirty="0" smtClean="0">
                <a:solidFill>
                  <a:schemeClr val="bg1">
                    <a:lumMod val="65000"/>
                  </a:schemeClr>
                </a:solidFill>
              </a:rPr>
              <a:t>Rankings</a:t>
            </a:r>
            <a:r>
              <a:rPr lang="en-US" sz="1100" dirty="0">
                <a:solidFill>
                  <a:schemeClr val="bg1">
                    <a:lumMod val="65000"/>
                  </a:schemeClr>
                </a:solidFill>
              </a:rPr>
              <a:t>. http://</a:t>
            </a:r>
            <a:r>
              <a:rPr lang="en-US" sz="1100" dirty="0" smtClean="0">
                <a:solidFill>
                  <a:schemeClr val="bg1">
                    <a:lumMod val="65000"/>
                  </a:schemeClr>
                </a:solidFill>
              </a:rPr>
              <a:t>www.americashealthrankings.org/explore/2016-annual-report/state/KY.</a:t>
            </a:r>
            <a:endParaRPr lang="en-US" sz="1100" dirty="0">
              <a:solidFill>
                <a:schemeClr val="bg1">
                  <a:lumMod val="65000"/>
                </a:schemeClr>
              </a:solidFill>
            </a:endParaRPr>
          </a:p>
        </p:txBody>
      </p:sp>
    </p:spTree>
    <p:extLst>
      <p:ext uri="{BB962C8B-B14F-4D97-AF65-F5344CB8AC3E}">
        <p14:creationId xmlns:p14="http://schemas.microsoft.com/office/powerpoint/2010/main" val="3411355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MATs? - Naltrexone</a:t>
            </a:r>
            <a:endParaRPr lang="en-US" dirty="0"/>
          </a:p>
        </p:txBody>
      </p:sp>
      <p:sp>
        <p:nvSpPr>
          <p:cNvPr id="3" name="Content Placeholder 2"/>
          <p:cNvSpPr>
            <a:spLocks noGrp="1"/>
          </p:cNvSpPr>
          <p:nvPr>
            <p:ph idx="1"/>
          </p:nvPr>
        </p:nvSpPr>
        <p:spPr/>
        <p:txBody>
          <a:bodyPr>
            <a:normAutofit/>
          </a:bodyPr>
          <a:lstStyle/>
          <a:p>
            <a:pPr>
              <a:lnSpc>
                <a:spcPts val="2400"/>
              </a:lnSpc>
              <a:spcBef>
                <a:spcPts val="0"/>
              </a:spcBef>
              <a:spcAft>
                <a:spcPts val="1800"/>
              </a:spcAft>
            </a:pPr>
            <a:r>
              <a:rPr lang="en-US" sz="2400" dirty="0" smtClean="0"/>
              <a:t>Naltrexone (</a:t>
            </a:r>
            <a:r>
              <a:rPr lang="en-US" sz="2400" dirty="0" err="1" smtClean="0"/>
              <a:t>Vivitrol</a:t>
            </a:r>
            <a:r>
              <a:rPr lang="en-US" sz="2400" dirty="0" smtClean="0"/>
              <a:t>) </a:t>
            </a:r>
            <a:r>
              <a:rPr lang="en-US" sz="2400" dirty="0" smtClean="0"/>
              <a:t>is an opioid antagonist that mostly blocks the effects of an opioid. So getting high with it in the system is very difficult.</a:t>
            </a:r>
            <a:endParaRPr lang="en-US" sz="2400" dirty="0"/>
          </a:p>
          <a:p>
            <a:pPr>
              <a:lnSpc>
                <a:spcPts val="2400"/>
              </a:lnSpc>
              <a:spcBef>
                <a:spcPts val="0"/>
              </a:spcBef>
              <a:spcAft>
                <a:spcPts val="1800"/>
              </a:spcAft>
            </a:pPr>
            <a:r>
              <a:rPr lang="en-US" sz="2400" dirty="0" smtClean="0"/>
              <a:t>It has only minimal effects on craving but it curbs the desire for alcohol.</a:t>
            </a:r>
            <a:endParaRPr lang="en-US" sz="2400" dirty="0"/>
          </a:p>
          <a:p>
            <a:pPr>
              <a:lnSpc>
                <a:spcPts val="2400"/>
              </a:lnSpc>
              <a:spcBef>
                <a:spcPts val="0"/>
              </a:spcBef>
              <a:spcAft>
                <a:spcPts val="1800"/>
              </a:spcAft>
            </a:pPr>
            <a:r>
              <a:rPr lang="en-US" sz="2400" dirty="0" smtClean="0"/>
              <a:t>It has some noticeable side effects largely resembling opioid withdrawal.</a:t>
            </a:r>
            <a:endParaRPr lang="en-US" sz="2400" dirty="0"/>
          </a:p>
          <a:p>
            <a:pPr>
              <a:lnSpc>
                <a:spcPts val="2400"/>
              </a:lnSpc>
              <a:spcBef>
                <a:spcPts val="0"/>
              </a:spcBef>
              <a:spcAft>
                <a:spcPts val="1800"/>
              </a:spcAft>
            </a:pPr>
            <a:r>
              <a:rPr lang="en-US" sz="2400" dirty="0" smtClean="0"/>
              <a:t>Injectable forms are very costly (over $1,000/month) but they avoid compliance problems.  </a:t>
            </a:r>
            <a:endParaRPr lang="en-US" sz="2400" dirty="0"/>
          </a:p>
        </p:txBody>
      </p:sp>
      <p:cxnSp>
        <p:nvCxnSpPr>
          <p:cNvPr id="4" name="Straight Connector 3"/>
          <p:cNvCxnSpPr/>
          <p:nvPr/>
        </p:nvCxnSpPr>
        <p:spPr>
          <a:xfrm>
            <a:off x="632063" y="1417815"/>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927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18" y="0"/>
            <a:ext cx="10515600" cy="1325563"/>
          </a:xfrm>
        </p:spPr>
        <p:txBody>
          <a:bodyPr/>
          <a:lstStyle/>
          <a:p>
            <a:r>
              <a:rPr lang="en-US" dirty="0" smtClean="0"/>
              <a:t>Medication Assisted Treatment (MAT)</a:t>
            </a:r>
            <a:endParaRPr lang="en-US" dirty="0"/>
          </a:p>
        </p:txBody>
      </p:sp>
      <p:sp>
        <p:nvSpPr>
          <p:cNvPr id="3" name="Content Placeholder 2"/>
          <p:cNvSpPr>
            <a:spLocks noGrp="1"/>
          </p:cNvSpPr>
          <p:nvPr>
            <p:ph idx="1"/>
          </p:nvPr>
        </p:nvSpPr>
        <p:spPr>
          <a:xfrm>
            <a:off x="537909" y="1568369"/>
            <a:ext cx="10612409" cy="4162649"/>
          </a:xfrm>
        </p:spPr>
        <p:txBody>
          <a:bodyPr>
            <a:noAutofit/>
          </a:bodyPr>
          <a:lstStyle/>
          <a:p>
            <a:pPr>
              <a:lnSpc>
                <a:spcPts val="2200"/>
              </a:lnSpc>
              <a:spcBef>
                <a:spcPts val="0"/>
              </a:spcBef>
              <a:spcAft>
                <a:spcPts val="1800"/>
              </a:spcAft>
            </a:pPr>
            <a:r>
              <a:rPr lang="en-US" sz="2400" dirty="0" smtClean="0"/>
              <a:t>MAT is well </a:t>
            </a:r>
            <a:r>
              <a:rPr lang="en-US" sz="2400" dirty="0"/>
              <a:t>established as an effective approach to treat opioid use </a:t>
            </a:r>
            <a:r>
              <a:rPr lang="en-US" sz="2400" dirty="0" smtClean="0"/>
              <a:t>disorder.</a:t>
            </a:r>
            <a:r>
              <a:rPr lang="en-US" sz="2400" baseline="30000" dirty="0" smtClean="0"/>
              <a:t>1,2</a:t>
            </a:r>
            <a:endParaRPr lang="en-US" sz="2400" dirty="0" smtClean="0"/>
          </a:p>
          <a:p>
            <a:pPr>
              <a:lnSpc>
                <a:spcPts val="2200"/>
              </a:lnSpc>
              <a:spcBef>
                <a:spcPts val="0"/>
              </a:spcBef>
              <a:spcAft>
                <a:spcPts val="1800"/>
              </a:spcAft>
            </a:pPr>
            <a:r>
              <a:rPr lang="en-US" sz="2400" dirty="0" smtClean="0"/>
              <a:t>MAT is, however, under-utilized – particularly in the criminal </a:t>
            </a:r>
            <a:r>
              <a:rPr lang="en-US" sz="2400" dirty="0"/>
              <a:t>justice </a:t>
            </a:r>
            <a:r>
              <a:rPr lang="en-US" sz="2400" dirty="0" smtClean="0"/>
              <a:t>system.</a:t>
            </a:r>
          </a:p>
          <a:p>
            <a:pPr>
              <a:lnSpc>
                <a:spcPts val="2200"/>
              </a:lnSpc>
              <a:spcBef>
                <a:spcPts val="0"/>
              </a:spcBef>
              <a:spcAft>
                <a:spcPts val="1800"/>
              </a:spcAft>
            </a:pPr>
            <a:r>
              <a:rPr lang="en-US" sz="2400" dirty="0" smtClean="0"/>
              <a:t>About </a:t>
            </a:r>
            <a:r>
              <a:rPr lang="en-US" sz="2400" dirty="0"/>
              <a:t>half of state jails and </a:t>
            </a:r>
            <a:r>
              <a:rPr lang="en-US" sz="2400" dirty="0" smtClean="0"/>
              <a:t>prisons nationally </a:t>
            </a:r>
            <a:r>
              <a:rPr lang="en-US" sz="2400" dirty="0"/>
              <a:t>use some form of </a:t>
            </a:r>
            <a:r>
              <a:rPr lang="en-US" sz="2400" dirty="0" smtClean="0"/>
              <a:t>MAT.</a:t>
            </a:r>
            <a:r>
              <a:rPr lang="en-US" sz="2400" baseline="30000" dirty="0" smtClean="0"/>
              <a:t>4,5</a:t>
            </a:r>
            <a:endParaRPr lang="en-US" sz="2400" dirty="0" smtClean="0"/>
          </a:p>
          <a:p>
            <a:pPr>
              <a:lnSpc>
                <a:spcPts val="2200"/>
              </a:lnSpc>
              <a:spcBef>
                <a:spcPts val="0"/>
              </a:spcBef>
              <a:spcAft>
                <a:spcPts val="1800"/>
              </a:spcAft>
            </a:pPr>
            <a:r>
              <a:rPr lang="en-US" sz="2400" dirty="0" smtClean="0"/>
              <a:t>Individuals on community supervision are </a:t>
            </a:r>
            <a:r>
              <a:rPr lang="en-US" sz="2400" dirty="0"/>
              <a:t>the least likely to have access to </a:t>
            </a:r>
            <a:r>
              <a:rPr lang="en-US" sz="2400" dirty="0" smtClean="0"/>
              <a:t>MAT.</a:t>
            </a:r>
            <a:r>
              <a:rPr lang="en-US" sz="2400" baseline="30000" dirty="0" smtClean="0"/>
              <a:t>5</a:t>
            </a:r>
            <a:r>
              <a:rPr lang="en-US" sz="2400" dirty="0" smtClean="0"/>
              <a:t> </a:t>
            </a:r>
          </a:p>
          <a:p>
            <a:pPr>
              <a:lnSpc>
                <a:spcPts val="2200"/>
              </a:lnSpc>
              <a:spcBef>
                <a:spcPts val="0"/>
              </a:spcBef>
              <a:spcAft>
                <a:spcPts val="1800"/>
              </a:spcAft>
            </a:pPr>
            <a:r>
              <a:rPr lang="en-US" sz="2400" dirty="0" smtClean="0"/>
              <a:t>Re-entry presents challenges for maintaining MAT.</a:t>
            </a:r>
            <a:r>
              <a:rPr lang="en-US" sz="2400" baseline="30000" dirty="0" smtClean="0"/>
              <a:t>1</a:t>
            </a:r>
            <a:endParaRPr lang="en-US" sz="2400" dirty="0"/>
          </a:p>
        </p:txBody>
      </p:sp>
      <p:cxnSp>
        <p:nvCxnSpPr>
          <p:cNvPr id="4" name="Straight Connector 3"/>
          <p:cNvCxnSpPr/>
          <p:nvPr/>
        </p:nvCxnSpPr>
        <p:spPr>
          <a:xfrm>
            <a:off x="673006" y="1108028"/>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20229" y="6237962"/>
            <a:ext cx="4208745" cy="461665"/>
          </a:xfrm>
          <a:prstGeom prst="rect">
            <a:avLst/>
          </a:prstGeom>
          <a:noFill/>
        </p:spPr>
        <p:txBody>
          <a:bodyPr wrap="square" rtlCol="0">
            <a:spAutoFit/>
          </a:bodyPr>
          <a:lstStyle/>
          <a:p>
            <a:r>
              <a:rPr lang="en-US" sz="1200" dirty="0" smtClean="0">
                <a:solidFill>
                  <a:schemeClr val="bg1">
                    <a:lumMod val="65000"/>
                  </a:schemeClr>
                </a:solidFill>
              </a:rPr>
              <a:t>Source: </a:t>
            </a:r>
            <a:r>
              <a:rPr lang="en-US" sz="1200" baseline="30000" dirty="0" smtClean="0">
                <a:solidFill>
                  <a:schemeClr val="bg1">
                    <a:lumMod val="65000"/>
                  </a:schemeClr>
                </a:solidFill>
              </a:rPr>
              <a:t>1</a:t>
            </a:r>
            <a:r>
              <a:rPr lang="en-US" sz="1200" dirty="0" smtClean="0">
                <a:solidFill>
                  <a:schemeClr val="bg1">
                    <a:lumMod val="65000"/>
                  </a:schemeClr>
                </a:solidFill>
              </a:rPr>
              <a:t>Sharma et al. (2016); </a:t>
            </a:r>
            <a:r>
              <a:rPr lang="en-US" sz="1200" baseline="30000" dirty="0" smtClean="0">
                <a:solidFill>
                  <a:schemeClr val="bg1">
                    <a:lumMod val="65000"/>
                  </a:schemeClr>
                </a:solidFill>
              </a:rPr>
              <a:t>2</a:t>
            </a:r>
            <a:r>
              <a:rPr lang="en-US" sz="1200" dirty="0" smtClean="0">
                <a:solidFill>
                  <a:schemeClr val="bg1">
                    <a:lumMod val="65000"/>
                  </a:schemeClr>
                </a:solidFill>
              </a:rPr>
              <a:t>Syed &amp; Keating (2013); </a:t>
            </a:r>
            <a:r>
              <a:rPr lang="en-US" sz="1200" baseline="30000" dirty="0" smtClean="0">
                <a:solidFill>
                  <a:schemeClr val="bg1">
                    <a:lumMod val="65000"/>
                  </a:schemeClr>
                </a:solidFill>
              </a:rPr>
              <a:t>3</a:t>
            </a:r>
            <a:r>
              <a:rPr lang="en-US" sz="1200" dirty="0" smtClean="0">
                <a:solidFill>
                  <a:schemeClr val="bg1">
                    <a:lumMod val="65000"/>
                  </a:schemeClr>
                </a:solidFill>
              </a:rPr>
              <a:t>Saloner &amp; </a:t>
            </a:r>
            <a:r>
              <a:rPr lang="en-US" sz="1200" dirty="0" err="1" smtClean="0">
                <a:solidFill>
                  <a:schemeClr val="bg1">
                    <a:lumMod val="65000"/>
                  </a:schemeClr>
                </a:solidFill>
              </a:rPr>
              <a:t>Karthikeyan</a:t>
            </a:r>
            <a:r>
              <a:rPr lang="en-US" sz="1200" dirty="0">
                <a:solidFill>
                  <a:schemeClr val="bg1">
                    <a:lumMod val="65000"/>
                  </a:schemeClr>
                </a:solidFill>
              </a:rPr>
              <a:t> </a:t>
            </a:r>
            <a:r>
              <a:rPr lang="en-US" sz="1200" dirty="0" smtClean="0">
                <a:solidFill>
                  <a:schemeClr val="bg1">
                    <a:lumMod val="65000"/>
                  </a:schemeClr>
                </a:solidFill>
              </a:rPr>
              <a:t>2015); </a:t>
            </a:r>
            <a:r>
              <a:rPr lang="en-US" sz="1200" baseline="30000" dirty="0" smtClean="0">
                <a:solidFill>
                  <a:schemeClr val="bg1">
                    <a:lumMod val="65000"/>
                  </a:schemeClr>
                </a:solidFill>
              </a:rPr>
              <a:t>4</a:t>
            </a:r>
            <a:r>
              <a:rPr lang="en-US" sz="1200" dirty="0" smtClean="0">
                <a:solidFill>
                  <a:schemeClr val="bg1">
                    <a:lumMod val="65000"/>
                  </a:schemeClr>
                </a:solidFill>
              </a:rPr>
              <a:t>Oser et al. (2009); </a:t>
            </a:r>
            <a:r>
              <a:rPr lang="en-US" sz="1200" baseline="30000" dirty="0" smtClean="0">
                <a:solidFill>
                  <a:schemeClr val="bg1">
                    <a:lumMod val="65000"/>
                  </a:schemeClr>
                </a:solidFill>
              </a:rPr>
              <a:t>5</a:t>
            </a:r>
            <a:r>
              <a:rPr lang="en-US" sz="1200" dirty="0" smtClean="0">
                <a:solidFill>
                  <a:schemeClr val="bg1">
                    <a:lumMod val="65000"/>
                  </a:schemeClr>
                </a:solidFill>
              </a:rPr>
              <a:t>Friedmann et al. (2012). </a:t>
            </a:r>
            <a:endParaRPr lang="en-US" sz="1200" dirty="0">
              <a:solidFill>
                <a:schemeClr val="bg1">
                  <a:lumMod val="65000"/>
                </a:schemeClr>
              </a:solidFill>
            </a:endParaRPr>
          </a:p>
        </p:txBody>
      </p:sp>
    </p:spTree>
    <p:extLst>
      <p:ext uri="{BB962C8B-B14F-4D97-AF65-F5344CB8AC3E}">
        <p14:creationId xmlns:p14="http://schemas.microsoft.com/office/powerpoint/2010/main" val="2978516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58" y="228647"/>
            <a:ext cx="10515600" cy="1325563"/>
          </a:xfrm>
        </p:spPr>
        <p:txBody>
          <a:bodyPr/>
          <a:lstStyle/>
          <a:p>
            <a:r>
              <a:rPr lang="en-US" dirty="0" smtClean="0"/>
              <a:t>KY MAT programs</a:t>
            </a:r>
            <a:endParaRPr lang="en-US" dirty="0"/>
          </a:p>
        </p:txBody>
      </p:sp>
      <p:sp>
        <p:nvSpPr>
          <p:cNvPr id="4" name="Rectangle 3"/>
          <p:cNvSpPr/>
          <p:nvPr/>
        </p:nvSpPr>
        <p:spPr>
          <a:xfrm>
            <a:off x="565186" y="2111118"/>
            <a:ext cx="10936939" cy="1477328"/>
          </a:xfrm>
          <a:prstGeom prst="rect">
            <a:avLst/>
          </a:prstGeom>
        </p:spPr>
        <p:txBody>
          <a:bodyPr wrap="square">
            <a:spAutoFit/>
          </a:bodyPr>
          <a:lstStyle/>
          <a:p>
            <a:pPr marL="285750" indent="-285750">
              <a:lnSpc>
                <a:spcPts val="2400"/>
              </a:lnSpc>
              <a:spcAft>
                <a:spcPts val="1800"/>
              </a:spcAft>
              <a:buFont typeface="Arial" panose="020B0604020202020204" pitchFamily="34" charset="0"/>
              <a:buChar char="•"/>
            </a:pPr>
            <a:r>
              <a:rPr lang="en-US" sz="2400" dirty="0" smtClean="0">
                <a:solidFill>
                  <a:schemeClr val="bg1">
                    <a:lumMod val="95000"/>
                  </a:schemeClr>
                </a:solidFill>
              </a:rPr>
              <a:t>KY </a:t>
            </a:r>
            <a:r>
              <a:rPr lang="en-US" sz="2400" dirty="0">
                <a:solidFill>
                  <a:schemeClr val="bg1">
                    <a:lumMod val="95000"/>
                  </a:schemeClr>
                </a:solidFill>
              </a:rPr>
              <a:t>Senate Bill </a:t>
            </a:r>
            <a:r>
              <a:rPr lang="en-US" sz="2400" dirty="0" smtClean="0">
                <a:solidFill>
                  <a:schemeClr val="bg1">
                    <a:lumMod val="95000"/>
                  </a:schemeClr>
                </a:solidFill>
              </a:rPr>
              <a:t>192 – The Heroin Bill</a:t>
            </a:r>
          </a:p>
          <a:p>
            <a:pPr marL="285750" indent="-285750">
              <a:lnSpc>
                <a:spcPts val="2400"/>
              </a:lnSpc>
              <a:spcAft>
                <a:spcPts val="1800"/>
              </a:spcAft>
              <a:buFont typeface="Arial" panose="020B0604020202020204" pitchFamily="34" charset="0"/>
              <a:buChar char="•"/>
            </a:pPr>
            <a:r>
              <a:rPr lang="en-US" sz="2400" dirty="0" smtClean="0">
                <a:solidFill>
                  <a:schemeClr val="bg1">
                    <a:lumMod val="95000"/>
                  </a:schemeClr>
                </a:solidFill>
              </a:rPr>
              <a:t>KY MAT approach </a:t>
            </a:r>
          </a:p>
          <a:p>
            <a:pPr marL="285750" indent="-285750">
              <a:lnSpc>
                <a:spcPts val="2400"/>
              </a:lnSpc>
              <a:spcAft>
                <a:spcPts val="1800"/>
              </a:spcAft>
              <a:buFont typeface="Arial" panose="020B0604020202020204" pitchFamily="34" charset="0"/>
              <a:buChar char="•"/>
            </a:pPr>
            <a:r>
              <a:rPr lang="en-US" sz="2400" dirty="0" smtClean="0">
                <a:solidFill>
                  <a:schemeClr val="bg1">
                    <a:lumMod val="95000"/>
                  </a:schemeClr>
                </a:solidFill>
              </a:rPr>
              <a:t>MAT is currently being implemented in </a:t>
            </a:r>
            <a:r>
              <a:rPr lang="en-US" sz="2400" dirty="0">
                <a:solidFill>
                  <a:schemeClr val="bg1">
                    <a:lumMod val="95000"/>
                  </a:schemeClr>
                </a:solidFill>
              </a:rPr>
              <a:t>8</a:t>
            </a:r>
            <a:r>
              <a:rPr lang="en-US" sz="2400" dirty="0" smtClean="0">
                <a:solidFill>
                  <a:schemeClr val="bg1">
                    <a:lumMod val="95000"/>
                  </a:schemeClr>
                </a:solidFill>
              </a:rPr>
              <a:t> prisons and 24 jails in the Kentucky DOC.</a:t>
            </a:r>
          </a:p>
        </p:txBody>
      </p:sp>
      <p:cxnSp>
        <p:nvCxnSpPr>
          <p:cNvPr id="7" name="Straight Connector 6"/>
          <p:cNvCxnSpPr/>
          <p:nvPr/>
        </p:nvCxnSpPr>
        <p:spPr>
          <a:xfrm>
            <a:off x="702402" y="1406727"/>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2452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01" y="0"/>
            <a:ext cx="10515600" cy="1325563"/>
          </a:xfrm>
        </p:spPr>
        <p:txBody>
          <a:bodyPr/>
          <a:lstStyle/>
          <a:p>
            <a:r>
              <a:rPr lang="en-US" dirty="0" smtClean="0"/>
              <a:t>XR-NTX </a:t>
            </a:r>
            <a:r>
              <a:rPr lang="en-US" dirty="0" smtClean="0"/>
              <a:t>(</a:t>
            </a:r>
            <a:r>
              <a:rPr lang="en-US" dirty="0" err="1" smtClean="0"/>
              <a:t>Vivitrol</a:t>
            </a:r>
            <a:r>
              <a:rPr lang="en-US" dirty="0" smtClean="0"/>
              <a:t>®)</a:t>
            </a:r>
            <a:endParaRPr lang="en-US" dirty="0"/>
          </a:p>
        </p:txBody>
      </p:sp>
      <p:sp>
        <p:nvSpPr>
          <p:cNvPr id="3" name="Content Placeholder 2"/>
          <p:cNvSpPr>
            <a:spLocks noGrp="1"/>
          </p:cNvSpPr>
          <p:nvPr>
            <p:ph idx="1"/>
          </p:nvPr>
        </p:nvSpPr>
        <p:spPr>
          <a:xfrm>
            <a:off x="472589" y="1269802"/>
            <a:ext cx="10838414" cy="4637805"/>
          </a:xfrm>
        </p:spPr>
        <p:txBody>
          <a:bodyPr>
            <a:noAutofit/>
          </a:bodyPr>
          <a:lstStyle/>
          <a:p>
            <a:pPr>
              <a:lnSpc>
                <a:spcPts val="2400"/>
              </a:lnSpc>
              <a:spcBef>
                <a:spcPts val="0"/>
              </a:spcBef>
              <a:spcAft>
                <a:spcPts val="1800"/>
              </a:spcAft>
            </a:pPr>
            <a:r>
              <a:rPr lang="en-US" sz="2400" dirty="0" smtClean="0"/>
              <a:t>XR-NTX </a:t>
            </a:r>
            <a:r>
              <a:rPr lang="en-US" sz="2400" dirty="0"/>
              <a:t>injections have shown significant reductions in opioid relapse among </a:t>
            </a:r>
            <a:r>
              <a:rPr lang="en-US" sz="2400" dirty="0" smtClean="0"/>
              <a:t>re-entering offenders</a:t>
            </a:r>
            <a:r>
              <a:rPr lang="en-US" sz="2400" baseline="30000" dirty="0" smtClean="0"/>
              <a:t>.1,2,3</a:t>
            </a:r>
            <a:endParaRPr lang="en-US" sz="2400" dirty="0" smtClean="0"/>
          </a:p>
          <a:p>
            <a:pPr>
              <a:lnSpc>
                <a:spcPts val="2400"/>
              </a:lnSpc>
              <a:spcBef>
                <a:spcPts val="0"/>
              </a:spcBef>
              <a:spcAft>
                <a:spcPts val="1800"/>
              </a:spcAft>
            </a:pPr>
            <a:r>
              <a:rPr lang="en-US" sz="2400" dirty="0" smtClean="0"/>
              <a:t>XR-NTX </a:t>
            </a:r>
            <a:r>
              <a:rPr lang="en-US" sz="2400" dirty="0"/>
              <a:t>is </a:t>
            </a:r>
            <a:r>
              <a:rPr lang="en-US" sz="2400" dirty="0" smtClean="0"/>
              <a:t>a sustained </a:t>
            </a:r>
            <a:r>
              <a:rPr lang="en-US" sz="2400" dirty="0"/>
              <a:t>release depot </a:t>
            </a:r>
            <a:r>
              <a:rPr lang="en-US" sz="2400" dirty="0" smtClean="0"/>
              <a:t>formulation.</a:t>
            </a:r>
            <a:r>
              <a:rPr lang="en-US" sz="2400" baseline="30000" dirty="0" smtClean="0"/>
              <a:t>3</a:t>
            </a:r>
            <a:r>
              <a:rPr lang="en-US" sz="2400" dirty="0" smtClean="0"/>
              <a:t>  </a:t>
            </a:r>
          </a:p>
          <a:p>
            <a:pPr>
              <a:lnSpc>
                <a:spcPts val="2400"/>
              </a:lnSpc>
              <a:spcBef>
                <a:spcPts val="0"/>
              </a:spcBef>
              <a:spcAft>
                <a:spcPts val="1800"/>
              </a:spcAft>
            </a:pPr>
            <a:r>
              <a:rPr lang="en-US" sz="2400" dirty="0" smtClean="0"/>
              <a:t>In </a:t>
            </a:r>
            <a:r>
              <a:rPr lang="en-US" sz="2400" dirty="0"/>
              <a:t>a </a:t>
            </a:r>
            <a:r>
              <a:rPr lang="en-US" sz="2400" dirty="0" smtClean="0"/>
              <a:t>pilot trial</a:t>
            </a:r>
            <a:r>
              <a:rPr lang="en-US" sz="2400" baseline="30000" dirty="0" smtClean="0"/>
              <a:t>4</a:t>
            </a:r>
            <a:r>
              <a:rPr lang="en-US" sz="2400" dirty="0" smtClean="0"/>
              <a:t>, XR-NTX </a:t>
            </a:r>
            <a:r>
              <a:rPr lang="en-US" sz="2400" dirty="0"/>
              <a:t>acceptance was high among males with OUD from </a:t>
            </a:r>
            <a:r>
              <a:rPr lang="en-US" sz="2400" dirty="0" smtClean="0"/>
              <a:t>NYC jails. </a:t>
            </a:r>
          </a:p>
          <a:p>
            <a:pPr>
              <a:lnSpc>
                <a:spcPts val="2400"/>
              </a:lnSpc>
              <a:spcBef>
                <a:spcPts val="0"/>
              </a:spcBef>
              <a:spcAft>
                <a:spcPts val="1800"/>
              </a:spcAft>
            </a:pPr>
            <a:r>
              <a:rPr lang="en-US" sz="2400" dirty="0" smtClean="0"/>
              <a:t>Re-entering individuals who received monthly injections in Baltimore remained </a:t>
            </a:r>
            <a:r>
              <a:rPr lang="en-US" sz="2400" dirty="0"/>
              <a:t>opioid </a:t>
            </a:r>
            <a:r>
              <a:rPr lang="en-US" sz="2400" dirty="0" smtClean="0"/>
              <a:t>abstinent.</a:t>
            </a:r>
            <a:r>
              <a:rPr lang="en-US" sz="2400" baseline="30000" dirty="0" smtClean="0"/>
              <a:t>5</a:t>
            </a:r>
            <a:r>
              <a:rPr lang="en-US" sz="2400" dirty="0" smtClean="0"/>
              <a:t> </a:t>
            </a:r>
          </a:p>
          <a:p>
            <a:pPr>
              <a:lnSpc>
                <a:spcPts val="2400"/>
              </a:lnSpc>
              <a:spcBef>
                <a:spcPts val="0"/>
              </a:spcBef>
              <a:spcAft>
                <a:spcPts val="1800"/>
              </a:spcAft>
            </a:pPr>
            <a:r>
              <a:rPr lang="en-US" sz="2400" dirty="0" smtClean="0"/>
              <a:t>Lee </a:t>
            </a:r>
            <a:r>
              <a:rPr lang="en-US" sz="2400" dirty="0"/>
              <a:t>et al. (2016) enrolled 308 offenders </a:t>
            </a:r>
            <a:r>
              <a:rPr lang="en-US" sz="2400" dirty="0" smtClean="0"/>
              <a:t>on </a:t>
            </a:r>
            <a:r>
              <a:rPr lang="en-US" sz="2400" dirty="0"/>
              <a:t>community supervision </a:t>
            </a:r>
            <a:r>
              <a:rPr lang="en-US" sz="2400" dirty="0" smtClean="0"/>
              <a:t>in five cities.</a:t>
            </a:r>
            <a:r>
              <a:rPr lang="en-US" sz="2400" dirty="0"/>
              <a:t> </a:t>
            </a:r>
            <a:r>
              <a:rPr lang="en-US" sz="2400" dirty="0" smtClean="0"/>
              <a:t>Significant </a:t>
            </a:r>
            <a:r>
              <a:rPr lang="en-US" sz="2400" dirty="0"/>
              <a:t>differences </a:t>
            </a:r>
            <a:r>
              <a:rPr lang="en-US" sz="2400" dirty="0" smtClean="0"/>
              <a:t>for </a:t>
            </a:r>
            <a:r>
              <a:rPr lang="en-US" sz="2400" dirty="0"/>
              <a:t>XR-NTX with fewer opioid relapses and time to opioid </a:t>
            </a:r>
            <a:r>
              <a:rPr lang="en-US" sz="2400" dirty="0" smtClean="0"/>
              <a:t>relapse. </a:t>
            </a:r>
          </a:p>
        </p:txBody>
      </p:sp>
      <p:cxnSp>
        <p:nvCxnSpPr>
          <p:cNvPr id="4" name="Straight Connector 3"/>
          <p:cNvCxnSpPr/>
          <p:nvPr/>
        </p:nvCxnSpPr>
        <p:spPr>
          <a:xfrm>
            <a:off x="472589" y="995294"/>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13760" y="6075123"/>
            <a:ext cx="3594970" cy="646331"/>
          </a:xfrm>
          <a:prstGeom prst="rect">
            <a:avLst/>
          </a:prstGeom>
          <a:noFill/>
        </p:spPr>
        <p:txBody>
          <a:bodyPr wrap="square" rtlCol="0">
            <a:spAutoFit/>
          </a:bodyPr>
          <a:lstStyle/>
          <a:p>
            <a:r>
              <a:rPr lang="en-US" sz="1200" dirty="0" smtClean="0">
                <a:solidFill>
                  <a:schemeClr val="bg1">
                    <a:lumMod val="65000"/>
                  </a:schemeClr>
                </a:solidFill>
              </a:rPr>
              <a:t>Sources: </a:t>
            </a:r>
            <a:r>
              <a:rPr lang="en-US" sz="1200" baseline="30000" dirty="0" smtClean="0">
                <a:solidFill>
                  <a:schemeClr val="bg1">
                    <a:lumMod val="65000"/>
                  </a:schemeClr>
                </a:solidFill>
              </a:rPr>
              <a:t>1</a:t>
            </a:r>
            <a:r>
              <a:rPr lang="en-US" sz="1200" dirty="0" smtClean="0">
                <a:solidFill>
                  <a:schemeClr val="bg1">
                    <a:lumMod val="65000"/>
                  </a:schemeClr>
                </a:solidFill>
              </a:rPr>
              <a:t>Friedmann et al. (2017); </a:t>
            </a:r>
            <a:r>
              <a:rPr lang="en-US" sz="1200" baseline="30000" dirty="0" smtClean="0">
                <a:solidFill>
                  <a:schemeClr val="bg1">
                    <a:lumMod val="65000"/>
                  </a:schemeClr>
                </a:solidFill>
              </a:rPr>
              <a:t>2</a:t>
            </a:r>
            <a:r>
              <a:rPr lang="en-US" sz="1200" dirty="0" smtClean="0">
                <a:solidFill>
                  <a:schemeClr val="bg1">
                    <a:lumMod val="65000"/>
                  </a:schemeClr>
                </a:solidFill>
              </a:rPr>
              <a:t>Gordon et al (2017); </a:t>
            </a:r>
            <a:r>
              <a:rPr lang="en-US" sz="1200" baseline="30000" dirty="0" smtClean="0">
                <a:solidFill>
                  <a:schemeClr val="bg1">
                    <a:lumMod val="65000"/>
                  </a:schemeClr>
                </a:solidFill>
              </a:rPr>
              <a:t>3</a:t>
            </a:r>
            <a:r>
              <a:rPr lang="en-US" sz="1200" dirty="0" smtClean="0">
                <a:solidFill>
                  <a:schemeClr val="bg1">
                    <a:lumMod val="65000"/>
                  </a:schemeClr>
                </a:solidFill>
              </a:rPr>
              <a:t>Lee et al. (2016); </a:t>
            </a:r>
            <a:r>
              <a:rPr lang="en-US" sz="1200" baseline="30000" dirty="0" smtClean="0">
                <a:solidFill>
                  <a:schemeClr val="bg1">
                    <a:lumMod val="65000"/>
                  </a:schemeClr>
                </a:solidFill>
              </a:rPr>
              <a:t>4</a:t>
            </a:r>
            <a:r>
              <a:rPr lang="en-US" sz="1200" dirty="0" smtClean="0">
                <a:solidFill>
                  <a:schemeClr val="bg1">
                    <a:lumMod val="65000"/>
                  </a:schemeClr>
                </a:solidFill>
              </a:rPr>
              <a:t>Lee et al. (2015); </a:t>
            </a:r>
            <a:r>
              <a:rPr lang="en-US" sz="1200" baseline="30000" dirty="0" smtClean="0">
                <a:solidFill>
                  <a:schemeClr val="bg1">
                    <a:lumMod val="65000"/>
                  </a:schemeClr>
                </a:solidFill>
              </a:rPr>
              <a:t>5</a:t>
            </a:r>
            <a:r>
              <a:rPr lang="en-US" sz="1200" dirty="0" smtClean="0">
                <a:solidFill>
                  <a:schemeClr val="bg1">
                    <a:lumMod val="65000"/>
                  </a:schemeClr>
                </a:solidFill>
              </a:rPr>
              <a:t>Gordon et al. (2015).</a:t>
            </a:r>
            <a:endParaRPr lang="en-US" sz="1200" dirty="0">
              <a:solidFill>
                <a:schemeClr val="bg1">
                  <a:lumMod val="65000"/>
                </a:schemeClr>
              </a:solidFill>
            </a:endParaRPr>
          </a:p>
        </p:txBody>
      </p:sp>
    </p:spTree>
    <p:extLst>
      <p:ext uri="{BB962C8B-B14F-4D97-AF65-F5344CB8AC3E}">
        <p14:creationId xmlns:p14="http://schemas.microsoft.com/office/powerpoint/2010/main" val="1547415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the effectiveness of MATs?</a:t>
            </a:r>
            <a:endParaRPr lang="en-US" dirty="0"/>
          </a:p>
        </p:txBody>
      </p:sp>
      <p:sp>
        <p:nvSpPr>
          <p:cNvPr id="3" name="Content Placeholder 2"/>
          <p:cNvSpPr>
            <a:spLocks noGrp="1"/>
          </p:cNvSpPr>
          <p:nvPr>
            <p:ph idx="1"/>
          </p:nvPr>
        </p:nvSpPr>
        <p:spPr>
          <a:xfrm>
            <a:off x="628135" y="1596946"/>
            <a:ext cx="10515600" cy="4351338"/>
          </a:xfrm>
        </p:spPr>
        <p:txBody>
          <a:bodyPr>
            <a:normAutofit/>
          </a:bodyPr>
          <a:lstStyle/>
          <a:p>
            <a:pPr>
              <a:lnSpc>
                <a:spcPts val="2400"/>
              </a:lnSpc>
              <a:spcBef>
                <a:spcPts val="0"/>
              </a:spcBef>
              <a:spcAft>
                <a:spcPts val="1800"/>
              </a:spcAft>
            </a:pPr>
            <a:r>
              <a:rPr lang="en-US" sz="2400" dirty="0" smtClean="0"/>
              <a:t>While evidence-based, MAT is not a magic wand.</a:t>
            </a:r>
          </a:p>
          <a:p>
            <a:pPr>
              <a:lnSpc>
                <a:spcPts val="2400"/>
              </a:lnSpc>
              <a:spcBef>
                <a:spcPts val="0"/>
              </a:spcBef>
              <a:spcAft>
                <a:spcPts val="1800"/>
              </a:spcAft>
            </a:pPr>
            <a:r>
              <a:rPr lang="en-US" sz="2400" dirty="0" smtClean="0"/>
              <a:t>Compliance is key.</a:t>
            </a:r>
            <a:endParaRPr lang="en-US" sz="2400" dirty="0"/>
          </a:p>
          <a:p>
            <a:pPr>
              <a:lnSpc>
                <a:spcPts val="2400"/>
              </a:lnSpc>
              <a:spcBef>
                <a:spcPts val="0"/>
              </a:spcBef>
              <a:spcAft>
                <a:spcPts val="1800"/>
              </a:spcAft>
            </a:pPr>
            <a:r>
              <a:rPr lang="en-US" sz="2400" dirty="0" smtClean="0"/>
              <a:t>MATs </a:t>
            </a:r>
            <a:r>
              <a:rPr lang="en-US" sz="2400" dirty="0"/>
              <a:t>are not stand-alone treatments.</a:t>
            </a:r>
          </a:p>
          <a:p>
            <a:pPr>
              <a:lnSpc>
                <a:spcPts val="2400"/>
              </a:lnSpc>
              <a:spcBef>
                <a:spcPts val="0"/>
              </a:spcBef>
              <a:spcAft>
                <a:spcPts val="1800"/>
              </a:spcAft>
            </a:pPr>
            <a:r>
              <a:rPr lang="en-US" sz="2400" dirty="0"/>
              <a:t>All </a:t>
            </a:r>
            <a:r>
              <a:rPr lang="en-US" sz="2400" dirty="0" smtClean="0"/>
              <a:t>MATs require </a:t>
            </a:r>
            <a:r>
              <a:rPr lang="en-US" sz="2400" dirty="0"/>
              <a:t>supportive services to achieve solid clinical outcomes. </a:t>
            </a:r>
          </a:p>
          <a:p>
            <a:pPr>
              <a:lnSpc>
                <a:spcPts val="2400"/>
              </a:lnSpc>
              <a:spcBef>
                <a:spcPts val="0"/>
              </a:spcBef>
              <a:spcAft>
                <a:spcPts val="1800"/>
              </a:spcAft>
            </a:pPr>
            <a:r>
              <a:rPr lang="en-US" sz="2400" dirty="0" smtClean="0"/>
              <a:t>Other successes – like employment – matter. </a:t>
            </a:r>
            <a:endParaRPr lang="en-US" sz="2400" dirty="0"/>
          </a:p>
        </p:txBody>
      </p:sp>
      <p:cxnSp>
        <p:nvCxnSpPr>
          <p:cNvPr id="4" name="Straight Connector 3"/>
          <p:cNvCxnSpPr/>
          <p:nvPr/>
        </p:nvCxnSpPr>
        <p:spPr>
          <a:xfrm>
            <a:off x="666423" y="1377790"/>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506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14" y="0"/>
            <a:ext cx="10515600" cy="1325563"/>
          </a:xfrm>
        </p:spPr>
        <p:txBody>
          <a:bodyPr/>
          <a:lstStyle/>
          <a:p>
            <a:r>
              <a:rPr lang="en-US" dirty="0" smtClean="0"/>
              <a:t>MAT initiators in KY</a:t>
            </a:r>
            <a:endParaRPr lang="en-US" dirty="0"/>
          </a:p>
        </p:txBody>
      </p:sp>
      <p:cxnSp>
        <p:nvCxnSpPr>
          <p:cNvPr id="6" name="Straight Connector 5"/>
          <p:cNvCxnSpPr/>
          <p:nvPr/>
        </p:nvCxnSpPr>
        <p:spPr>
          <a:xfrm>
            <a:off x="702402" y="1065533"/>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810688053"/>
              </p:ext>
            </p:extLst>
          </p:nvPr>
        </p:nvGraphicFramePr>
        <p:xfrm>
          <a:off x="1134962" y="1323832"/>
          <a:ext cx="10044752" cy="4389120"/>
        </p:xfrm>
        <a:graphic>
          <a:graphicData uri="http://schemas.openxmlformats.org/drawingml/2006/table">
            <a:tbl>
              <a:tblPr firstRow="1" firstCol="1" bandRow="1">
                <a:tableStyleId>{5C22544A-7EE6-4342-B048-85BDC9FD1C3A}</a:tableStyleId>
              </a:tblPr>
              <a:tblGrid>
                <a:gridCol w="3182985"/>
                <a:gridCol w="2096949"/>
                <a:gridCol w="2383482"/>
                <a:gridCol w="2381336"/>
              </a:tblGrid>
              <a:tr h="522247">
                <a:tc>
                  <a:txBody>
                    <a:bodyPr/>
                    <a:lstStyle/>
                    <a:p>
                      <a:pPr indent="457200" algn="l">
                        <a:spcAft>
                          <a:spcPts val="0"/>
                        </a:spcAft>
                      </a:pPr>
                      <a:r>
                        <a:rPr lang="en-US" sz="2400" dirty="0">
                          <a:effectLst/>
                        </a:rPr>
                        <a:t> </a:t>
                      </a:r>
                      <a:endParaRPr lang="en-US" sz="2400" dirty="0">
                        <a:effectLst/>
                        <a:latin typeface="Calibri"/>
                      </a:endParaRPr>
                    </a:p>
                  </a:txBody>
                  <a:tcPr marL="68580" marR="68580" marT="0" marB="0"/>
                </a:tc>
                <a:tc>
                  <a:txBody>
                    <a:bodyPr/>
                    <a:lstStyle/>
                    <a:p>
                      <a:pPr algn="ctr">
                        <a:spcAft>
                          <a:spcPts val="0"/>
                        </a:spcAft>
                      </a:pPr>
                      <a:r>
                        <a:rPr lang="en-US" sz="2400" b="0" dirty="0">
                          <a:solidFill>
                            <a:schemeClr val="tx1"/>
                          </a:solidFill>
                          <a:effectLst/>
                        </a:rPr>
                        <a:t>Initiated</a:t>
                      </a:r>
                    </a:p>
                    <a:p>
                      <a:pPr algn="ctr">
                        <a:spcAft>
                          <a:spcPts val="0"/>
                        </a:spcAft>
                      </a:pPr>
                      <a:r>
                        <a:rPr lang="en-US" sz="2400" b="0" dirty="0">
                          <a:solidFill>
                            <a:schemeClr val="tx1"/>
                          </a:solidFill>
                          <a:effectLst/>
                        </a:rPr>
                        <a:t>(N= 54)</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b="0" dirty="0">
                          <a:solidFill>
                            <a:schemeClr val="tx1"/>
                          </a:solidFill>
                          <a:effectLst/>
                        </a:rPr>
                        <a:t>Refused</a:t>
                      </a:r>
                    </a:p>
                    <a:p>
                      <a:pPr algn="ctr">
                        <a:spcAft>
                          <a:spcPts val="0"/>
                        </a:spcAft>
                      </a:pPr>
                      <a:r>
                        <a:rPr lang="en-US" sz="2400" b="0" dirty="0">
                          <a:solidFill>
                            <a:schemeClr val="tx1"/>
                          </a:solidFill>
                          <a:effectLst/>
                        </a:rPr>
                        <a:t>(N= 193)</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b="0" dirty="0">
                          <a:solidFill>
                            <a:schemeClr val="tx1"/>
                          </a:solidFill>
                          <a:effectLst/>
                        </a:rPr>
                        <a:t>Total </a:t>
                      </a:r>
                      <a:endParaRPr lang="en-US" sz="2400" b="0" dirty="0" smtClean="0">
                        <a:solidFill>
                          <a:schemeClr val="tx1"/>
                        </a:solidFill>
                        <a:effectLst/>
                      </a:endParaRPr>
                    </a:p>
                    <a:p>
                      <a:pPr algn="ctr">
                        <a:spcAft>
                          <a:spcPts val="0"/>
                        </a:spcAft>
                      </a:pPr>
                      <a:r>
                        <a:rPr lang="en-US" sz="2400" b="0" dirty="0" smtClean="0">
                          <a:solidFill>
                            <a:schemeClr val="tx1"/>
                          </a:solidFill>
                          <a:effectLst/>
                        </a:rPr>
                        <a:t>(</a:t>
                      </a:r>
                      <a:r>
                        <a:rPr lang="en-US" sz="2400" b="0" dirty="0">
                          <a:solidFill>
                            <a:schemeClr val="tx1"/>
                          </a:solidFill>
                          <a:effectLst/>
                        </a:rPr>
                        <a:t>N=247)</a:t>
                      </a:r>
                      <a:endParaRPr lang="en-US" sz="2400" b="0" dirty="0">
                        <a:solidFill>
                          <a:schemeClr val="tx1"/>
                        </a:solidFill>
                        <a:effectLst/>
                        <a:latin typeface="Calibri"/>
                      </a:endParaRPr>
                    </a:p>
                  </a:txBody>
                  <a:tcPr marL="68580" marR="68580" marT="0" marB="0"/>
                </a:tc>
              </a:tr>
              <a:tr h="261124">
                <a:tc>
                  <a:txBody>
                    <a:bodyPr/>
                    <a:lstStyle/>
                    <a:p>
                      <a:pPr algn="l">
                        <a:spcAft>
                          <a:spcPts val="0"/>
                        </a:spcAft>
                      </a:pPr>
                      <a:r>
                        <a:rPr lang="en-US" sz="2400" b="0" dirty="0">
                          <a:solidFill>
                            <a:schemeClr val="tx1"/>
                          </a:solidFill>
                          <a:effectLst/>
                        </a:rPr>
                        <a:t>Average Age</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b="0" dirty="0">
                          <a:effectLst/>
                        </a:rPr>
                        <a:t>34.5</a:t>
                      </a:r>
                      <a:endParaRPr lang="en-US" sz="2400" b="0" dirty="0">
                        <a:effectLst/>
                        <a:latin typeface="Calibri"/>
                      </a:endParaRPr>
                    </a:p>
                  </a:txBody>
                  <a:tcPr marL="68580" marR="68580" marT="0" marB="0"/>
                </a:tc>
                <a:tc>
                  <a:txBody>
                    <a:bodyPr/>
                    <a:lstStyle/>
                    <a:p>
                      <a:pPr algn="ctr">
                        <a:spcAft>
                          <a:spcPts val="0"/>
                        </a:spcAft>
                      </a:pPr>
                      <a:r>
                        <a:rPr lang="en-US" sz="2400" b="0" dirty="0">
                          <a:effectLst/>
                        </a:rPr>
                        <a:t>34.4</a:t>
                      </a:r>
                      <a:endParaRPr lang="en-US" sz="2400" b="0" dirty="0">
                        <a:effectLst/>
                        <a:latin typeface="Calibri"/>
                      </a:endParaRPr>
                    </a:p>
                  </a:txBody>
                  <a:tcPr marL="68580" marR="68580" marT="0" marB="0"/>
                </a:tc>
                <a:tc>
                  <a:txBody>
                    <a:bodyPr/>
                    <a:lstStyle/>
                    <a:p>
                      <a:pPr algn="ctr">
                        <a:spcAft>
                          <a:spcPts val="0"/>
                        </a:spcAft>
                      </a:pPr>
                      <a:r>
                        <a:rPr lang="en-US" sz="2400" b="0" dirty="0">
                          <a:effectLst/>
                        </a:rPr>
                        <a:t>34.4</a:t>
                      </a:r>
                      <a:endParaRPr lang="en-US" sz="2400" b="0" dirty="0">
                        <a:effectLst/>
                        <a:latin typeface="Calibri"/>
                      </a:endParaRPr>
                    </a:p>
                  </a:txBody>
                  <a:tcPr marL="68580" marR="68580" marT="0" marB="0"/>
                </a:tc>
              </a:tr>
              <a:tr h="261124">
                <a:tc>
                  <a:txBody>
                    <a:bodyPr/>
                    <a:lstStyle/>
                    <a:p>
                      <a:pPr algn="l">
                        <a:spcAft>
                          <a:spcPts val="0"/>
                        </a:spcAft>
                      </a:pPr>
                      <a:r>
                        <a:rPr lang="en-US" sz="2400" b="0" dirty="0">
                          <a:solidFill>
                            <a:schemeClr val="tx1"/>
                          </a:solidFill>
                          <a:effectLst/>
                        </a:rPr>
                        <a:t>Housed**</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dirty="0">
                          <a:effectLst/>
                        </a:rPr>
                        <a:t>87.0%</a:t>
                      </a:r>
                      <a:endParaRPr lang="en-US" sz="2400" dirty="0">
                        <a:effectLst/>
                        <a:latin typeface="Calibri"/>
                      </a:endParaRPr>
                    </a:p>
                  </a:txBody>
                  <a:tcPr marL="68580" marR="68580" marT="0" marB="0"/>
                </a:tc>
                <a:tc>
                  <a:txBody>
                    <a:bodyPr/>
                    <a:lstStyle/>
                    <a:p>
                      <a:pPr algn="ctr">
                        <a:spcAft>
                          <a:spcPts val="0"/>
                        </a:spcAft>
                      </a:pPr>
                      <a:r>
                        <a:rPr lang="en-US" sz="2400" dirty="0">
                          <a:effectLst/>
                        </a:rPr>
                        <a:t>96.9%</a:t>
                      </a:r>
                      <a:endParaRPr lang="en-US" sz="2400" dirty="0">
                        <a:effectLst/>
                        <a:latin typeface="Calibri"/>
                      </a:endParaRPr>
                    </a:p>
                  </a:txBody>
                  <a:tcPr marL="68580" marR="68580" marT="0" marB="0"/>
                </a:tc>
                <a:tc>
                  <a:txBody>
                    <a:bodyPr/>
                    <a:lstStyle/>
                    <a:p>
                      <a:pPr algn="ctr">
                        <a:spcAft>
                          <a:spcPts val="0"/>
                        </a:spcAft>
                      </a:pPr>
                      <a:r>
                        <a:rPr lang="en-US" sz="2400">
                          <a:effectLst/>
                        </a:rPr>
                        <a:t>94.7%</a:t>
                      </a:r>
                      <a:endParaRPr lang="en-US" sz="2400">
                        <a:effectLst/>
                        <a:latin typeface="Calibri"/>
                      </a:endParaRPr>
                    </a:p>
                  </a:txBody>
                  <a:tcPr marL="68580" marR="68580" marT="0" marB="0"/>
                </a:tc>
              </a:tr>
              <a:tr h="261124">
                <a:tc>
                  <a:txBody>
                    <a:bodyPr/>
                    <a:lstStyle/>
                    <a:p>
                      <a:pPr algn="l">
                        <a:spcAft>
                          <a:spcPts val="0"/>
                        </a:spcAft>
                      </a:pPr>
                      <a:r>
                        <a:rPr lang="en-US" sz="2400" b="0" dirty="0">
                          <a:solidFill>
                            <a:schemeClr val="tx1"/>
                          </a:solidFill>
                          <a:effectLst/>
                        </a:rPr>
                        <a:t>White**</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a:effectLst/>
                        </a:rPr>
                        <a:t>81.5%</a:t>
                      </a:r>
                      <a:endParaRPr lang="en-US" sz="2400">
                        <a:effectLst/>
                        <a:latin typeface="Calibri"/>
                      </a:endParaRPr>
                    </a:p>
                  </a:txBody>
                  <a:tcPr marL="68580" marR="68580" marT="0" marB="0"/>
                </a:tc>
                <a:tc>
                  <a:txBody>
                    <a:bodyPr/>
                    <a:lstStyle/>
                    <a:p>
                      <a:pPr algn="ctr">
                        <a:spcAft>
                          <a:spcPts val="0"/>
                        </a:spcAft>
                      </a:pPr>
                      <a:r>
                        <a:rPr lang="en-US" sz="2400" dirty="0">
                          <a:effectLst/>
                        </a:rPr>
                        <a:t>59.1%</a:t>
                      </a:r>
                      <a:endParaRPr lang="en-US" sz="2400" dirty="0">
                        <a:effectLst/>
                        <a:latin typeface="Calibri"/>
                      </a:endParaRPr>
                    </a:p>
                  </a:txBody>
                  <a:tcPr marL="68580" marR="68580" marT="0" marB="0"/>
                </a:tc>
                <a:tc>
                  <a:txBody>
                    <a:bodyPr/>
                    <a:lstStyle/>
                    <a:p>
                      <a:pPr algn="ctr">
                        <a:spcAft>
                          <a:spcPts val="0"/>
                        </a:spcAft>
                      </a:pPr>
                      <a:r>
                        <a:rPr lang="en-US" sz="2400" dirty="0">
                          <a:effectLst/>
                        </a:rPr>
                        <a:t>64.0%</a:t>
                      </a:r>
                      <a:endParaRPr lang="en-US" sz="2400" dirty="0">
                        <a:effectLst/>
                        <a:latin typeface="Calibri"/>
                      </a:endParaRPr>
                    </a:p>
                  </a:txBody>
                  <a:tcPr marL="68580" marR="68580" marT="0" marB="0"/>
                </a:tc>
              </a:tr>
              <a:tr h="522247">
                <a:tc>
                  <a:txBody>
                    <a:bodyPr/>
                    <a:lstStyle/>
                    <a:p>
                      <a:pPr algn="l">
                        <a:spcAft>
                          <a:spcPts val="0"/>
                        </a:spcAft>
                      </a:pPr>
                      <a:r>
                        <a:rPr lang="en-US" sz="2400" b="0" dirty="0">
                          <a:solidFill>
                            <a:schemeClr val="tx1"/>
                          </a:solidFill>
                          <a:effectLst/>
                        </a:rPr>
                        <a:t>Employed full-time or part-time</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a:effectLst/>
                        </a:rPr>
                        <a:t>70.4%</a:t>
                      </a:r>
                      <a:endParaRPr lang="en-US" sz="2400">
                        <a:effectLst/>
                        <a:latin typeface="Calibri"/>
                      </a:endParaRPr>
                    </a:p>
                  </a:txBody>
                  <a:tcPr marL="68580" marR="68580" marT="0" marB="0"/>
                </a:tc>
                <a:tc>
                  <a:txBody>
                    <a:bodyPr/>
                    <a:lstStyle/>
                    <a:p>
                      <a:pPr algn="ctr">
                        <a:spcAft>
                          <a:spcPts val="0"/>
                        </a:spcAft>
                      </a:pPr>
                      <a:r>
                        <a:rPr lang="en-US" sz="2400" dirty="0">
                          <a:effectLst/>
                        </a:rPr>
                        <a:t>60.1%</a:t>
                      </a:r>
                      <a:endParaRPr lang="en-US" sz="2400" dirty="0">
                        <a:effectLst/>
                        <a:latin typeface="Calibri"/>
                      </a:endParaRPr>
                    </a:p>
                  </a:txBody>
                  <a:tcPr marL="68580" marR="68580" marT="0" marB="0"/>
                </a:tc>
                <a:tc>
                  <a:txBody>
                    <a:bodyPr/>
                    <a:lstStyle/>
                    <a:p>
                      <a:pPr algn="ctr">
                        <a:spcAft>
                          <a:spcPts val="0"/>
                        </a:spcAft>
                      </a:pPr>
                      <a:r>
                        <a:rPr lang="en-US" sz="2400" dirty="0">
                          <a:effectLst/>
                        </a:rPr>
                        <a:t>62.4%</a:t>
                      </a:r>
                      <a:endParaRPr lang="en-US" sz="2400" dirty="0">
                        <a:effectLst/>
                        <a:latin typeface="Calibri"/>
                      </a:endParaRPr>
                    </a:p>
                  </a:txBody>
                  <a:tcPr marL="68580" marR="68580" marT="0" marB="0"/>
                </a:tc>
              </a:tr>
              <a:tr h="261124">
                <a:tc>
                  <a:txBody>
                    <a:bodyPr/>
                    <a:lstStyle/>
                    <a:p>
                      <a:pPr algn="l">
                        <a:spcAft>
                          <a:spcPts val="0"/>
                        </a:spcAft>
                      </a:pPr>
                      <a:r>
                        <a:rPr lang="en-US" sz="2400" b="0" dirty="0">
                          <a:solidFill>
                            <a:schemeClr val="tx1"/>
                          </a:solidFill>
                          <a:effectLst/>
                        </a:rPr>
                        <a:t>Female***</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a:effectLst/>
                        </a:rPr>
                        <a:t>33.3%</a:t>
                      </a:r>
                      <a:endParaRPr lang="en-US" sz="2400">
                        <a:effectLst/>
                        <a:latin typeface="Calibri"/>
                      </a:endParaRPr>
                    </a:p>
                  </a:txBody>
                  <a:tcPr marL="68580" marR="68580" marT="0" marB="0"/>
                </a:tc>
                <a:tc>
                  <a:txBody>
                    <a:bodyPr/>
                    <a:lstStyle/>
                    <a:p>
                      <a:pPr algn="ctr">
                        <a:spcAft>
                          <a:spcPts val="0"/>
                        </a:spcAft>
                      </a:pPr>
                      <a:r>
                        <a:rPr lang="en-US" sz="2400" dirty="0">
                          <a:effectLst/>
                        </a:rPr>
                        <a:t>3.6%</a:t>
                      </a:r>
                      <a:endParaRPr lang="en-US" sz="2400" dirty="0">
                        <a:effectLst/>
                        <a:latin typeface="Calibri"/>
                      </a:endParaRPr>
                    </a:p>
                  </a:txBody>
                  <a:tcPr marL="68580" marR="68580" marT="0" marB="0"/>
                </a:tc>
                <a:tc>
                  <a:txBody>
                    <a:bodyPr/>
                    <a:lstStyle/>
                    <a:p>
                      <a:pPr algn="ctr">
                        <a:spcAft>
                          <a:spcPts val="0"/>
                        </a:spcAft>
                      </a:pPr>
                      <a:r>
                        <a:rPr lang="en-US" sz="2400" dirty="0">
                          <a:effectLst/>
                        </a:rPr>
                        <a:t>10.1%</a:t>
                      </a:r>
                      <a:endParaRPr lang="en-US" sz="2400" dirty="0">
                        <a:effectLst/>
                        <a:latin typeface="Calibri"/>
                      </a:endParaRPr>
                    </a:p>
                  </a:txBody>
                  <a:tcPr marL="68580" marR="68580" marT="0" marB="0"/>
                </a:tc>
              </a:tr>
              <a:tr h="522247">
                <a:tc>
                  <a:txBody>
                    <a:bodyPr/>
                    <a:lstStyle/>
                    <a:p>
                      <a:pPr algn="l">
                        <a:spcAft>
                          <a:spcPts val="0"/>
                        </a:spcAft>
                      </a:pPr>
                      <a:r>
                        <a:rPr lang="en-US" sz="2400" b="0" dirty="0">
                          <a:solidFill>
                            <a:schemeClr val="tx1"/>
                          </a:solidFill>
                          <a:effectLst/>
                        </a:rPr>
                        <a:t>GED, high school diploma or higher</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dirty="0">
                          <a:effectLst/>
                        </a:rPr>
                        <a:t>59.3%</a:t>
                      </a:r>
                      <a:endParaRPr lang="en-US" sz="2400" dirty="0">
                        <a:effectLst/>
                        <a:latin typeface="Calibri"/>
                      </a:endParaRPr>
                    </a:p>
                  </a:txBody>
                  <a:tcPr marL="68580" marR="68580" marT="0" marB="0"/>
                </a:tc>
                <a:tc>
                  <a:txBody>
                    <a:bodyPr/>
                    <a:lstStyle/>
                    <a:p>
                      <a:pPr algn="ctr">
                        <a:spcAft>
                          <a:spcPts val="0"/>
                        </a:spcAft>
                      </a:pPr>
                      <a:r>
                        <a:rPr lang="en-US" sz="2400">
                          <a:effectLst/>
                        </a:rPr>
                        <a:t>58.0%</a:t>
                      </a:r>
                      <a:endParaRPr lang="en-US" sz="2400">
                        <a:effectLst/>
                        <a:latin typeface="Calibri"/>
                      </a:endParaRPr>
                    </a:p>
                  </a:txBody>
                  <a:tcPr marL="68580" marR="68580" marT="0" marB="0"/>
                </a:tc>
                <a:tc>
                  <a:txBody>
                    <a:bodyPr/>
                    <a:lstStyle/>
                    <a:p>
                      <a:pPr algn="ctr">
                        <a:spcAft>
                          <a:spcPts val="0"/>
                        </a:spcAft>
                      </a:pPr>
                      <a:r>
                        <a:rPr lang="en-US" sz="2400" dirty="0">
                          <a:effectLst/>
                        </a:rPr>
                        <a:t>58.3%</a:t>
                      </a:r>
                      <a:endParaRPr lang="en-US" sz="2400" dirty="0">
                        <a:effectLst/>
                        <a:latin typeface="Calibri"/>
                      </a:endParaRPr>
                    </a:p>
                  </a:txBody>
                  <a:tcPr marL="68580" marR="68580" marT="0" marB="0"/>
                </a:tc>
              </a:tr>
              <a:tr h="261124">
                <a:tc>
                  <a:txBody>
                    <a:bodyPr/>
                    <a:lstStyle/>
                    <a:p>
                      <a:pPr algn="l">
                        <a:spcAft>
                          <a:spcPts val="0"/>
                        </a:spcAft>
                      </a:pPr>
                      <a:r>
                        <a:rPr lang="en-US" sz="2400" b="0" dirty="0">
                          <a:solidFill>
                            <a:schemeClr val="tx1"/>
                          </a:solidFill>
                          <a:effectLst/>
                        </a:rPr>
                        <a:t>Rural*</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a:effectLst/>
                        </a:rPr>
                        <a:t>53.7%</a:t>
                      </a:r>
                      <a:endParaRPr lang="en-US" sz="2400">
                        <a:effectLst/>
                        <a:latin typeface="Calibri"/>
                      </a:endParaRPr>
                    </a:p>
                  </a:txBody>
                  <a:tcPr marL="68580" marR="68580" marT="0" marB="0"/>
                </a:tc>
                <a:tc>
                  <a:txBody>
                    <a:bodyPr/>
                    <a:lstStyle/>
                    <a:p>
                      <a:pPr algn="ctr">
                        <a:spcAft>
                          <a:spcPts val="0"/>
                        </a:spcAft>
                      </a:pPr>
                      <a:r>
                        <a:rPr lang="en-US" sz="2400">
                          <a:effectLst/>
                        </a:rPr>
                        <a:t>37.8%</a:t>
                      </a:r>
                      <a:endParaRPr lang="en-US" sz="2400">
                        <a:effectLst/>
                        <a:latin typeface="Calibri"/>
                      </a:endParaRPr>
                    </a:p>
                  </a:txBody>
                  <a:tcPr marL="68580" marR="68580" marT="0" marB="0"/>
                </a:tc>
                <a:tc>
                  <a:txBody>
                    <a:bodyPr/>
                    <a:lstStyle/>
                    <a:p>
                      <a:pPr algn="ctr">
                        <a:spcAft>
                          <a:spcPts val="0"/>
                        </a:spcAft>
                      </a:pPr>
                      <a:r>
                        <a:rPr lang="en-US" sz="2400" dirty="0">
                          <a:effectLst/>
                        </a:rPr>
                        <a:t>41.3%</a:t>
                      </a:r>
                      <a:endParaRPr lang="en-US" sz="2400" dirty="0">
                        <a:effectLst/>
                        <a:latin typeface="Calibri"/>
                      </a:endParaRPr>
                    </a:p>
                  </a:txBody>
                  <a:tcPr marL="68580" marR="68580" marT="0" marB="0"/>
                </a:tc>
              </a:tr>
              <a:tr h="261124">
                <a:tc>
                  <a:txBody>
                    <a:bodyPr/>
                    <a:lstStyle/>
                    <a:p>
                      <a:pPr algn="l">
                        <a:spcAft>
                          <a:spcPts val="0"/>
                        </a:spcAft>
                      </a:pPr>
                      <a:r>
                        <a:rPr lang="en-US" sz="2400" b="0" dirty="0">
                          <a:solidFill>
                            <a:schemeClr val="tx1"/>
                          </a:solidFill>
                          <a:effectLst/>
                        </a:rPr>
                        <a:t>Single, never married</a:t>
                      </a:r>
                      <a:endParaRPr lang="en-US" sz="2400" b="0" dirty="0">
                        <a:solidFill>
                          <a:schemeClr val="tx1"/>
                        </a:solidFill>
                        <a:effectLst/>
                        <a:latin typeface="Calibri"/>
                      </a:endParaRPr>
                    </a:p>
                  </a:txBody>
                  <a:tcPr marL="68580" marR="68580" marT="0" marB="0"/>
                </a:tc>
                <a:tc>
                  <a:txBody>
                    <a:bodyPr/>
                    <a:lstStyle/>
                    <a:p>
                      <a:pPr algn="ctr">
                        <a:spcAft>
                          <a:spcPts val="0"/>
                        </a:spcAft>
                      </a:pPr>
                      <a:r>
                        <a:rPr lang="en-US" sz="2400" dirty="0">
                          <a:effectLst/>
                        </a:rPr>
                        <a:t>44.4%</a:t>
                      </a:r>
                      <a:endParaRPr lang="en-US" sz="2400" dirty="0">
                        <a:effectLst/>
                        <a:latin typeface="Calibri"/>
                      </a:endParaRPr>
                    </a:p>
                  </a:txBody>
                  <a:tcPr marL="68580" marR="68580" marT="0" marB="0"/>
                </a:tc>
                <a:tc>
                  <a:txBody>
                    <a:bodyPr/>
                    <a:lstStyle/>
                    <a:p>
                      <a:pPr algn="ctr">
                        <a:spcAft>
                          <a:spcPts val="0"/>
                        </a:spcAft>
                      </a:pPr>
                      <a:r>
                        <a:rPr lang="en-US" sz="2400" dirty="0">
                          <a:effectLst/>
                        </a:rPr>
                        <a:t>53.9%</a:t>
                      </a:r>
                      <a:endParaRPr lang="en-US" sz="2400" dirty="0">
                        <a:effectLst/>
                        <a:latin typeface="Calibri"/>
                      </a:endParaRPr>
                    </a:p>
                  </a:txBody>
                  <a:tcPr marL="68580" marR="68580" marT="0" marB="0"/>
                </a:tc>
                <a:tc>
                  <a:txBody>
                    <a:bodyPr/>
                    <a:lstStyle/>
                    <a:p>
                      <a:pPr algn="ctr">
                        <a:spcAft>
                          <a:spcPts val="0"/>
                        </a:spcAft>
                      </a:pPr>
                      <a:r>
                        <a:rPr lang="en-US" sz="2400" dirty="0">
                          <a:effectLst/>
                        </a:rPr>
                        <a:t>51.8%</a:t>
                      </a:r>
                      <a:endParaRPr lang="en-US" sz="24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3484114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MAT outcomes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3134859"/>
              </p:ext>
            </p:extLst>
          </p:nvPr>
        </p:nvGraphicFramePr>
        <p:xfrm>
          <a:off x="838200" y="1825625"/>
          <a:ext cx="10515600" cy="2555308"/>
        </p:xfrm>
        <a:graphic>
          <a:graphicData uri="http://schemas.openxmlformats.org/drawingml/2006/table">
            <a:tbl>
              <a:tblPr firstRow="1" bandRow="1">
                <a:tableStyleId>{5C22544A-7EE6-4342-B048-85BDC9FD1C3A}</a:tableStyleId>
              </a:tblPr>
              <a:tblGrid>
                <a:gridCol w="6995615"/>
                <a:gridCol w="3519985"/>
              </a:tblGrid>
              <a:tr h="638827">
                <a:tc>
                  <a:txBody>
                    <a:bodyPr/>
                    <a:lstStyle/>
                    <a:p>
                      <a:endParaRPr lang="en-US" dirty="0"/>
                    </a:p>
                  </a:txBody>
                  <a:tcPr/>
                </a:tc>
                <a:tc>
                  <a:txBody>
                    <a:bodyPr/>
                    <a:lstStyle/>
                    <a:p>
                      <a:endParaRPr lang="en-US"/>
                    </a:p>
                  </a:txBody>
                  <a:tcPr/>
                </a:tc>
              </a:tr>
              <a:tr h="638827">
                <a:tc>
                  <a:txBody>
                    <a:bodyPr/>
                    <a:lstStyle/>
                    <a:p>
                      <a:r>
                        <a:rPr lang="en-US" sz="2400" dirty="0" smtClean="0"/>
                        <a:t>Eligible</a:t>
                      </a:r>
                      <a:r>
                        <a:rPr lang="en-US" sz="2400" baseline="0" dirty="0" smtClean="0"/>
                        <a:t> for follow-up</a:t>
                      </a:r>
                      <a:endParaRPr lang="en-US" sz="2400" dirty="0"/>
                    </a:p>
                  </a:txBody>
                  <a:tcPr/>
                </a:tc>
                <a:tc>
                  <a:txBody>
                    <a:bodyPr/>
                    <a:lstStyle/>
                    <a:p>
                      <a:r>
                        <a:rPr lang="en-US" sz="2400" dirty="0" smtClean="0"/>
                        <a:t>N = 20</a:t>
                      </a:r>
                      <a:endParaRPr lang="en-US" sz="2400" dirty="0"/>
                    </a:p>
                  </a:txBody>
                  <a:tcPr/>
                </a:tc>
              </a:tr>
              <a:tr h="638827">
                <a:tc>
                  <a:txBody>
                    <a:bodyPr/>
                    <a:lstStyle/>
                    <a:p>
                      <a:r>
                        <a:rPr lang="en-US" sz="2400" dirty="0" smtClean="0"/>
                        <a:t>Received</a:t>
                      </a:r>
                      <a:r>
                        <a:rPr lang="en-US" sz="2400" baseline="0" dirty="0" smtClean="0"/>
                        <a:t> at least one community injection</a:t>
                      </a:r>
                      <a:endParaRPr lang="en-US" sz="2400" dirty="0"/>
                    </a:p>
                  </a:txBody>
                  <a:tcPr/>
                </a:tc>
                <a:tc>
                  <a:txBody>
                    <a:bodyPr/>
                    <a:lstStyle/>
                    <a:p>
                      <a:r>
                        <a:rPr lang="en-US" sz="2400" dirty="0" smtClean="0"/>
                        <a:t>40%</a:t>
                      </a:r>
                      <a:endParaRPr lang="en-US" sz="2400" dirty="0"/>
                    </a:p>
                  </a:txBody>
                  <a:tcPr/>
                </a:tc>
              </a:tr>
              <a:tr h="638827">
                <a:tc>
                  <a:txBody>
                    <a:bodyPr/>
                    <a:lstStyle/>
                    <a:p>
                      <a:r>
                        <a:rPr lang="en-US" sz="2400" dirty="0" smtClean="0"/>
                        <a:t>Received more than one injection </a:t>
                      </a:r>
                      <a:endParaRPr lang="en-US" sz="2400" dirty="0"/>
                    </a:p>
                  </a:txBody>
                  <a:tcPr/>
                </a:tc>
                <a:tc>
                  <a:txBody>
                    <a:bodyPr/>
                    <a:lstStyle/>
                    <a:p>
                      <a:r>
                        <a:rPr lang="en-US" sz="2400" dirty="0" smtClean="0"/>
                        <a:t>15%</a:t>
                      </a:r>
                      <a:endParaRPr lang="en-US" sz="2400" dirty="0"/>
                    </a:p>
                  </a:txBody>
                  <a:tcPr/>
                </a:tc>
              </a:tr>
            </a:tbl>
          </a:graphicData>
        </a:graphic>
      </p:graphicFrame>
      <p:sp>
        <p:nvSpPr>
          <p:cNvPr id="5" name="TextBox 4"/>
          <p:cNvSpPr txBox="1"/>
          <p:nvPr/>
        </p:nvSpPr>
        <p:spPr>
          <a:xfrm>
            <a:off x="1542196" y="4681181"/>
            <a:ext cx="8830101" cy="954107"/>
          </a:xfrm>
          <a:prstGeom prst="rect">
            <a:avLst/>
          </a:prstGeom>
          <a:noFill/>
        </p:spPr>
        <p:txBody>
          <a:bodyPr wrap="square" rtlCol="0">
            <a:spAutoFit/>
          </a:bodyPr>
          <a:lstStyle/>
          <a:p>
            <a:pPr algn="ctr"/>
            <a:r>
              <a:rPr lang="en-US" sz="2800" dirty="0" smtClean="0">
                <a:solidFill>
                  <a:schemeClr val="bg1">
                    <a:lumMod val="95000"/>
                  </a:schemeClr>
                </a:solidFill>
              </a:rPr>
              <a:t>Of </a:t>
            </a:r>
            <a:r>
              <a:rPr lang="en-US" sz="2800" dirty="0">
                <a:solidFill>
                  <a:schemeClr val="bg1">
                    <a:lumMod val="95000"/>
                  </a:schemeClr>
                </a:solidFill>
              </a:rPr>
              <a:t>the 8 people who received </a:t>
            </a:r>
            <a:r>
              <a:rPr lang="en-US" sz="2800" dirty="0" smtClean="0">
                <a:solidFill>
                  <a:schemeClr val="bg1">
                    <a:lumMod val="95000"/>
                  </a:schemeClr>
                </a:solidFill>
              </a:rPr>
              <a:t>one or more injections </a:t>
            </a:r>
            <a:r>
              <a:rPr lang="en-US" sz="2800" dirty="0">
                <a:solidFill>
                  <a:schemeClr val="bg1">
                    <a:lumMod val="95000"/>
                  </a:schemeClr>
                </a:solidFill>
              </a:rPr>
              <a:t>in the community, only 2 relapsed to opioid </a:t>
            </a:r>
            <a:r>
              <a:rPr lang="en-US" sz="2800" dirty="0" smtClean="0">
                <a:solidFill>
                  <a:schemeClr val="bg1">
                    <a:lumMod val="95000"/>
                  </a:schemeClr>
                </a:solidFill>
              </a:rPr>
              <a:t>use (25%).</a:t>
            </a:r>
            <a:endParaRPr lang="en-US" sz="2800" dirty="0">
              <a:solidFill>
                <a:schemeClr val="bg1">
                  <a:lumMod val="95000"/>
                </a:schemeClr>
              </a:solidFill>
            </a:endParaRPr>
          </a:p>
        </p:txBody>
      </p:sp>
      <p:cxnSp>
        <p:nvCxnSpPr>
          <p:cNvPr id="6" name="Straight Connector 5"/>
          <p:cNvCxnSpPr/>
          <p:nvPr/>
        </p:nvCxnSpPr>
        <p:spPr>
          <a:xfrm>
            <a:off x="702402" y="1406727"/>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89" y="119465"/>
            <a:ext cx="10515600" cy="1325563"/>
          </a:xfrm>
        </p:spPr>
        <p:txBody>
          <a:bodyPr/>
          <a:lstStyle/>
          <a:p>
            <a:r>
              <a:rPr lang="en-US" dirty="0" smtClean="0"/>
              <a:t>Special considerations</a:t>
            </a:r>
            <a:endParaRPr lang="en-US" dirty="0"/>
          </a:p>
        </p:txBody>
      </p:sp>
      <p:sp>
        <p:nvSpPr>
          <p:cNvPr id="3" name="Content Placeholder 2"/>
          <p:cNvSpPr>
            <a:spLocks noGrp="1"/>
          </p:cNvSpPr>
          <p:nvPr>
            <p:ph idx="1"/>
          </p:nvPr>
        </p:nvSpPr>
        <p:spPr>
          <a:xfrm>
            <a:off x="701722" y="1648204"/>
            <a:ext cx="10515600" cy="4351338"/>
          </a:xfrm>
        </p:spPr>
        <p:txBody>
          <a:bodyPr/>
          <a:lstStyle/>
          <a:p>
            <a:r>
              <a:rPr lang="en-US" dirty="0" smtClean="0"/>
              <a:t>Evidence-base practices should be considered and used, but special consideration should be given for:</a:t>
            </a:r>
          </a:p>
          <a:p>
            <a:pPr marL="0" indent="0">
              <a:buNone/>
            </a:pPr>
            <a:r>
              <a:rPr lang="en-US" dirty="0"/>
              <a:t>	</a:t>
            </a:r>
            <a:r>
              <a:rPr lang="en-US" dirty="0" smtClean="0"/>
              <a:t>- Co-morbidities (2 modified TC programs in KY prisons)</a:t>
            </a:r>
          </a:p>
          <a:p>
            <a:pPr marL="0" indent="0">
              <a:buNone/>
            </a:pPr>
            <a:r>
              <a:rPr lang="en-US" dirty="0" smtClean="0"/>
              <a:t>	- Women </a:t>
            </a:r>
            <a:endParaRPr lang="en-US" dirty="0"/>
          </a:p>
          <a:p>
            <a:pPr marL="0" indent="0">
              <a:buNone/>
            </a:pPr>
            <a:r>
              <a:rPr lang="en-US" dirty="0" smtClean="0"/>
              <a:t>	- Ethnic minorities</a:t>
            </a:r>
            <a:endParaRPr lang="en-US" dirty="0"/>
          </a:p>
        </p:txBody>
      </p:sp>
      <p:cxnSp>
        <p:nvCxnSpPr>
          <p:cNvPr id="4" name="Straight Connector 3"/>
          <p:cNvCxnSpPr/>
          <p:nvPr/>
        </p:nvCxnSpPr>
        <p:spPr>
          <a:xfrm>
            <a:off x="472589" y="1311192"/>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9552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89" y="146760"/>
            <a:ext cx="10515600" cy="1325563"/>
          </a:xfrm>
        </p:spPr>
        <p:txBody>
          <a:bodyPr/>
          <a:lstStyle/>
          <a:p>
            <a:r>
              <a:rPr lang="en-US" dirty="0" smtClean="0"/>
              <a:t>Lessons learned</a:t>
            </a:r>
            <a:endParaRPr lang="en-US" dirty="0"/>
          </a:p>
        </p:txBody>
      </p:sp>
      <p:sp>
        <p:nvSpPr>
          <p:cNvPr id="3" name="Content Placeholder 2"/>
          <p:cNvSpPr>
            <a:spLocks noGrp="1"/>
          </p:cNvSpPr>
          <p:nvPr>
            <p:ph idx="1"/>
          </p:nvPr>
        </p:nvSpPr>
        <p:spPr>
          <a:xfrm>
            <a:off x="472589" y="1620908"/>
            <a:ext cx="10881211" cy="4351338"/>
          </a:xfrm>
        </p:spPr>
        <p:txBody>
          <a:bodyPr>
            <a:normAutofit/>
          </a:bodyPr>
          <a:lstStyle/>
          <a:p>
            <a:r>
              <a:rPr lang="en-US" sz="2400" dirty="0"/>
              <a:t>Addiction is a chronic relapsing disorder.</a:t>
            </a:r>
          </a:p>
          <a:p>
            <a:r>
              <a:rPr lang="en-US" sz="2400" dirty="0" smtClean="0"/>
              <a:t>Programs should be evidence-based, but </a:t>
            </a:r>
            <a:r>
              <a:rPr lang="en-US" sz="2400" dirty="0" smtClean="0"/>
              <a:t>tailored to the clients.</a:t>
            </a:r>
            <a:endParaRPr lang="en-US" sz="2400" dirty="0" smtClean="0"/>
          </a:p>
          <a:p>
            <a:r>
              <a:rPr lang="en-US" sz="2400" dirty="0" smtClean="0"/>
              <a:t>Evaluation is critical.</a:t>
            </a:r>
          </a:p>
          <a:p>
            <a:r>
              <a:rPr lang="en-US" sz="2400" dirty="0" smtClean="0"/>
              <a:t>Employment is a key factor in success</a:t>
            </a:r>
            <a:r>
              <a:rPr lang="en-US" sz="2400" dirty="0" smtClean="0"/>
              <a:t>.</a:t>
            </a:r>
          </a:p>
          <a:p>
            <a:r>
              <a:rPr lang="en-US" sz="2400" dirty="0" smtClean="0"/>
              <a:t>Drug-related health conditions must be considered.</a:t>
            </a:r>
            <a:endParaRPr lang="en-US" sz="2400" dirty="0" smtClean="0"/>
          </a:p>
          <a:p>
            <a:r>
              <a:rPr lang="en-US" sz="2400" dirty="0" smtClean="0"/>
              <a:t>Treatment successes should be measured more broadly than relapse and recidivism.</a:t>
            </a:r>
          </a:p>
        </p:txBody>
      </p:sp>
      <p:cxnSp>
        <p:nvCxnSpPr>
          <p:cNvPr id="4" name="Straight Connector 3"/>
          <p:cNvCxnSpPr/>
          <p:nvPr/>
        </p:nvCxnSpPr>
        <p:spPr>
          <a:xfrm>
            <a:off x="472589" y="1311192"/>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071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89" y="146760"/>
            <a:ext cx="10515600" cy="1325563"/>
          </a:xfrm>
        </p:spPr>
        <p:txBody>
          <a:bodyPr/>
          <a:lstStyle/>
          <a:p>
            <a:r>
              <a:rPr lang="en-US" dirty="0" smtClean="0"/>
              <a:t>Lessons learned</a:t>
            </a:r>
            <a:endParaRPr lang="en-US" dirty="0"/>
          </a:p>
        </p:txBody>
      </p:sp>
      <p:sp>
        <p:nvSpPr>
          <p:cNvPr id="3" name="Content Placeholder 2"/>
          <p:cNvSpPr>
            <a:spLocks noGrp="1"/>
          </p:cNvSpPr>
          <p:nvPr>
            <p:ph idx="1"/>
          </p:nvPr>
        </p:nvSpPr>
        <p:spPr>
          <a:xfrm>
            <a:off x="472590" y="1620908"/>
            <a:ext cx="5916636" cy="4351338"/>
          </a:xfrm>
        </p:spPr>
        <p:txBody>
          <a:bodyPr>
            <a:normAutofit/>
          </a:bodyPr>
          <a:lstStyle/>
          <a:p>
            <a:r>
              <a:rPr lang="en-US" sz="2400" dirty="0" smtClean="0"/>
              <a:t>Infrastructure </a:t>
            </a:r>
            <a:r>
              <a:rPr lang="en-US" sz="2400" dirty="0"/>
              <a:t>and systems-level support is </a:t>
            </a:r>
            <a:r>
              <a:rPr lang="en-US" sz="2400" dirty="0" smtClean="0"/>
              <a:t>necessary.</a:t>
            </a:r>
            <a:endParaRPr lang="en-US" sz="2400" dirty="0"/>
          </a:p>
          <a:p>
            <a:r>
              <a:rPr lang="en-US" sz="2400" dirty="0"/>
              <a:t>Staff supervision and professional development is </a:t>
            </a:r>
            <a:r>
              <a:rPr lang="en-US" sz="2400" dirty="0" smtClean="0"/>
              <a:t>also important.</a:t>
            </a:r>
            <a:endParaRPr lang="en-US" sz="2400" dirty="0" smtClean="0"/>
          </a:p>
          <a:p>
            <a:r>
              <a:rPr lang="en-US" sz="2400" dirty="0" smtClean="0"/>
              <a:t>“Nobody can drop the rope” </a:t>
            </a:r>
            <a:endParaRPr lang="en-US" sz="2400" dirty="0" smtClean="0"/>
          </a:p>
          <a:p>
            <a:pPr marL="0" indent="0">
              <a:buNone/>
            </a:pPr>
            <a:r>
              <a:rPr lang="en-US" sz="2400" dirty="0"/>
              <a:t>	</a:t>
            </a:r>
            <a:r>
              <a:rPr lang="en-US" sz="2000" dirty="0" smtClean="0"/>
              <a:t>– </a:t>
            </a:r>
            <a:r>
              <a:rPr lang="en-US" sz="2000" dirty="0" smtClean="0"/>
              <a:t>Secretary John Tilley</a:t>
            </a:r>
          </a:p>
          <a:p>
            <a:pPr marL="0" indent="0">
              <a:buNone/>
            </a:pPr>
            <a:endParaRPr lang="en-US" sz="2400" dirty="0"/>
          </a:p>
        </p:txBody>
      </p:sp>
      <p:cxnSp>
        <p:nvCxnSpPr>
          <p:cNvPr id="4" name="Straight Connector 3"/>
          <p:cNvCxnSpPr/>
          <p:nvPr/>
        </p:nvCxnSpPr>
        <p:spPr>
          <a:xfrm>
            <a:off x="472589" y="1311192"/>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723" y="1620908"/>
            <a:ext cx="5550603" cy="4052152"/>
          </a:xfrm>
          <a:prstGeom prst="rect">
            <a:avLst/>
          </a:prstGeom>
        </p:spPr>
      </p:pic>
    </p:spTree>
    <p:extLst>
      <p:ext uri="{BB962C8B-B14F-4D97-AF65-F5344CB8AC3E}">
        <p14:creationId xmlns:p14="http://schemas.microsoft.com/office/powerpoint/2010/main" val="265026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26442" y="1539676"/>
            <a:ext cx="7872412" cy="4335661"/>
          </a:xfrm>
          <a:prstGeom prst="rect">
            <a:avLst/>
          </a:prstGeom>
        </p:spPr>
      </p:pic>
      <p:sp>
        <p:nvSpPr>
          <p:cNvPr id="5" name="Rectangle 4"/>
          <p:cNvSpPr/>
          <p:nvPr/>
        </p:nvSpPr>
        <p:spPr>
          <a:xfrm>
            <a:off x="50798" y="525393"/>
            <a:ext cx="11823701" cy="1477328"/>
          </a:xfrm>
          <a:prstGeom prst="rect">
            <a:avLst/>
          </a:prstGeom>
        </p:spPr>
        <p:txBody>
          <a:bodyPr wrap="square">
            <a:spAutoFit/>
          </a:bodyPr>
          <a:lstStyle/>
          <a:p>
            <a:pPr algn="ctr"/>
            <a:r>
              <a:rPr lang="en-US" sz="2400" dirty="0" smtClean="0">
                <a:solidFill>
                  <a:schemeClr val="bg1"/>
                </a:solidFill>
              </a:rPr>
              <a:t>Kentucky ranks 3</a:t>
            </a:r>
            <a:r>
              <a:rPr lang="en-US" sz="2400" baseline="30000" dirty="0" smtClean="0">
                <a:solidFill>
                  <a:schemeClr val="bg1"/>
                </a:solidFill>
              </a:rPr>
              <a:t>rd</a:t>
            </a:r>
            <a:r>
              <a:rPr lang="en-US" sz="2400" dirty="0" smtClean="0">
                <a:solidFill>
                  <a:schemeClr val="bg1"/>
                </a:solidFill>
              </a:rPr>
              <a:t> in the nation for drug overdose deaths – </a:t>
            </a:r>
          </a:p>
          <a:p>
            <a:pPr algn="ctr"/>
            <a:r>
              <a:rPr lang="en-US" sz="2400" dirty="0" smtClean="0">
                <a:solidFill>
                  <a:schemeClr val="bg1"/>
                </a:solidFill>
              </a:rPr>
              <a:t>increasing 21% from 2014-2015. </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endParaRPr lang="en-US" dirty="0"/>
          </a:p>
        </p:txBody>
      </p:sp>
      <p:sp>
        <p:nvSpPr>
          <p:cNvPr id="6" name="TextBox 5"/>
          <p:cNvSpPr txBox="1"/>
          <p:nvPr/>
        </p:nvSpPr>
        <p:spPr>
          <a:xfrm>
            <a:off x="3676650" y="6330950"/>
            <a:ext cx="4279900" cy="430887"/>
          </a:xfrm>
          <a:prstGeom prst="rect">
            <a:avLst/>
          </a:prstGeom>
          <a:noFill/>
        </p:spPr>
        <p:txBody>
          <a:bodyPr wrap="square" rtlCol="0">
            <a:spAutoFit/>
          </a:bodyPr>
          <a:lstStyle/>
          <a:p>
            <a:r>
              <a:rPr lang="en-US" sz="1100" dirty="0" smtClean="0">
                <a:solidFill>
                  <a:schemeClr val="bg1">
                    <a:lumMod val="65000"/>
                  </a:schemeClr>
                </a:solidFill>
              </a:rPr>
              <a:t>Source: Centers for Disease Control and Prevention. Drug </a:t>
            </a:r>
            <a:r>
              <a:rPr lang="en-US" sz="1100" dirty="0">
                <a:solidFill>
                  <a:schemeClr val="bg1">
                    <a:lumMod val="65000"/>
                  </a:schemeClr>
                </a:solidFill>
              </a:rPr>
              <a:t>overdose death data. https://</a:t>
            </a:r>
            <a:r>
              <a:rPr lang="en-US" sz="1100" dirty="0" smtClean="0">
                <a:solidFill>
                  <a:schemeClr val="bg1">
                    <a:lumMod val="65000"/>
                  </a:schemeClr>
                </a:solidFill>
              </a:rPr>
              <a:t>www.cdc.gov/drugoverdose/data/statedeaths.html.</a:t>
            </a:r>
            <a:endParaRPr lang="en-US" sz="1100" dirty="0">
              <a:solidFill>
                <a:schemeClr val="bg1">
                  <a:lumMod val="65000"/>
                </a:schemeClr>
              </a:solidFill>
            </a:endParaRPr>
          </a:p>
        </p:txBody>
      </p:sp>
    </p:spTree>
    <p:extLst>
      <p:ext uri="{BB962C8B-B14F-4D97-AF65-F5344CB8AC3E}">
        <p14:creationId xmlns:p14="http://schemas.microsoft.com/office/powerpoint/2010/main" val="13847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6" y="2330403"/>
            <a:ext cx="10515600" cy="1325563"/>
          </a:xfrm>
        </p:spPr>
        <p:txBody>
          <a:bodyPr>
            <a:normAutofit/>
          </a:bodyPr>
          <a:lstStyle/>
          <a:p>
            <a:pPr algn="ctr"/>
            <a:r>
              <a:rPr lang="en-US" sz="5400" b="1" dirty="0" smtClean="0"/>
              <a:t>Questions?</a:t>
            </a:r>
            <a:endParaRPr lang="en-US" sz="5400" b="1" dirty="0"/>
          </a:p>
        </p:txBody>
      </p:sp>
    </p:spTree>
    <p:extLst>
      <p:ext uri="{BB962C8B-B14F-4D97-AF65-F5344CB8AC3E}">
        <p14:creationId xmlns:p14="http://schemas.microsoft.com/office/powerpoint/2010/main" val="5220283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1" y="119466"/>
            <a:ext cx="10515600" cy="1325563"/>
          </a:xfrm>
        </p:spPr>
        <p:txBody>
          <a:bodyPr/>
          <a:lstStyle/>
          <a:p>
            <a:r>
              <a:rPr lang="en-US" dirty="0" smtClean="0"/>
              <a:t>For additional information:</a:t>
            </a:r>
            <a:endParaRPr lang="en-US" dirty="0"/>
          </a:p>
        </p:txBody>
      </p:sp>
      <p:sp>
        <p:nvSpPr>
          <p:cNvPr id="4" name="Subtitle 2"/>
          <p:cNvSpPr txBox="1">
            <a:spLocks/>
          </p:cNvSpPr>
          <p:nvPr/>
        </p:nvSpPr>
        <p:spPr>
          <a:xfrm>
            <a:off x="472589" y="1516070"/>
            <a:ext cx="9144000" cy="2870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0"/>
              </a:spcBef>
              <a:buNone/>
            </a:pPr>
            <a:r>
              <a:rPr lang="en-US" sz="2000" dirty="0" smtClean="0"/>
              <a:t>Michele </a:t>
            </a:r>
            <a:r>
              <a:rPr lang="en-US" sz="2000" dirty="0" err="1" smtClean="0"/>
              <a:t>Staton</a:t>
            </a:r>
            <a:r>
              <a:rPr lang="en-US" sz="2000" dirty="0" smtClean="0"/>
              <a:t>, Ph.D., M.S.W.</a:t>
            </a:r>
          </a:p>
          <a:p>
            <a:pPr marL="0" indent="0">
              <a:lnSpc>
                <a:spcPts val="2400"/>
              </a:lnSpc>
              <a:spcBef>
                <a:spcPts val="0"/>
              </a:spcBef>
              <a:buNone/>
            </a:pPr>
            <a:r>
              <a:rPr lang="en-US" sz="2000" dirty="0" smtClean="0"/>
              <a:t>University of Kentucky Department of Behavioral Science</a:t>
            </a:r>
          </a:p>
          <a:p>
            <a:pPr marL="0" indent="0">
              <a:lnSpc>
                <a:spcPts val="2400"/>
              </a:lnSpc>
              <a:spcBef>
                <a:spcPts val="0"/>
              </a:spcBef>
              <a:buNone/>
            </a:pPr>
            <a:r>
              <a:rPr lang="en-US" sz="2000" dirty="0" smtClean="0"/>
              <a:t>Center on Drug &amp; Alcohol Research</a:t>
            </a:r>
          </a:p>
          <a:p>
            <a:pPr marL="0" indent="0">
              <a:lnSpc>
                <a:spcPts val="2400"/>
              </a:lnSpc>
              <a:spcBef>
                <a:spcPts val="0"/>
              </a:spcBef>
              <a:buNone/>
            </a:pPr>
            <a:r>
              <a:rPr lang="en-US" sz="2000" dirty="0" smtClean="0"/>
              <a:t>859-312-8245</a:t>
            </a:r>
          </a:p>
          <a:p>
            <a:pPr marL="0" indent="0">
              <a:lnSpc>
                <a:spcPts val="2400"/>
              </a:lnSpc>
              <a:spcBef>
                <a:spcPts val="0"/>
              </a:spcBef>
              <a:buNone/>
            </a:pPr>
            <a:r>
              <a:rPr lang="en-US" sz="2000" dirty="0" smtClean="0"/>
              <a:t>mstaton@uky.edu</a:t>
            </a:r>
          </a:p>
          <a:p>
            <a:pPr marL="0" indent="0">
              <a:lnSpc>
                <a:spcPts val="2400"/>
              </a:lnSpc>
              <a:spcBef>
                <a:spcPts val="0"/>
              </a:spcBef>
              <a:buNone/>
            </a:pPr>
            <a:endParaRPr lang="en-US" sz="2000" dirty="0" smtClean="0"/>
          </a:p>
          <a:p>
            <a:pPr marL="0" indent="0">
              <a:lnSpc>
                <a:spcPts val="2400"/>
              </a:lnSpc>
              <a:spcBef>
                <a:spcPts val="0"/>
              </a:spcBef>
              <a:buNone/>
            </a:pPr>
            <a:r>
              <a:rPr lang="en-US" sz="2000" dirty="0" smtClean="0"/>
              <a:t>Kevin Pangburn, L.M.F.T., </a:t>
            </a:r>
            <a:r>
              <a:rPr lang="en-US" sz="2000" dirty="0" smtClean="0"/>
              <a:t>L.C.A.D.C</a:t>
            </a:r>
            <a:r>
              <a:rPr lang="en-US" sz="2000" dirty="0" smtClean="0"/>
              <a:t>.</a:t>
            </a:r>
          </a:p>
          <a:p>
            <a:pPr marL="0" indent="0">
              <a:lnSpc>
                <a:spcPts val="2400"/>
              </a:lnSpc>
              <a:spcBef>
                <a:spcPts val="0"/>
              </a:spcBef>
              <a:buNone/>
            </a:pPr>
            <a:r>
              <a:rPr lang="en-US" sz="2000" dirty="0" smtClean="0"/>
              <a:t>Director, Division of Substance Abuse</a:t>
            </a:r>
          </a:p>
          <a:p>
            <a:pPr marL="0" indent="0">
              <a:lnSpc>
                <a:spcPts val="2400"/>
              </a:lnSpc>
              <a:spcBef>
                <a:spcPts val="0"/>
              </a:spcBef>
              <a:buNone/>
            </a:pPr>
            <a:r>
              <a:rPr lang="en-US" sz="2000" dirty="0" smtClean="0"/>
              <a:t>Kentucky Department of Corrections</a:t>
            </a:r>
          </a:p>
          <a:p>
            <a:pPr marL="0" indent="0">
              <a:lnSpc>
                <a:spcPts val="2400"/>
              </a:lnSpc>
              <a:spcBef>
                <a:spcPts val="0"/>
              </a:spcBef>
              <a:buNone/>
            </a:pPr>
            <a:r>
              <a:rPr lang="en-US" sz="2000" dirty="0" smtClean="0"/>
              <a:t>502-564-6490 </a:t>
            </a:r>
          </a:p>
          <a:p>
            <a:pPr marL="0" indent="0">
              <a:lnSpc>
                <a:spcPts val="2400"/>
              </a:lnSpc>
              <a:spcBef>
                <a:spcPts val="0"/>
              </a:spcBef>
              <a:buNone/>
            </a:pPr>
            <a:r>
              <a:rPr lang="en-US" sz="2000" dirty="0" smtClean="0"/>
              <a:t>kevin.pangburn@ky.gov </a:t>
            </a:r>
            <a:endParaRPr lang="en-US" sz="2000" dirty="0"/>
          </a:p>
        </p:txBody>
      </p:sp>
      <p:cxnSp>
        <p:nvCxnSpPr>
          <p:cNvPr id="5" name="Straight Connector 4"/>
          <p:cNvCxnSpPr/>
          <p:nvPr/>
        </p:nvCxnSpPr>
        <p:spPr>
          <a:xfrm>
            <a:off x="472589" y="1298551"/>
            <a:ext cx="10477312"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81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403475"/>
            <a:ext cx="6546850" cy="1325563"/>
          </a:xfrm>
        </p:spPr>
        <p:txBody>
          <a:bodyPr>
            <a:noAutofit/>
          </a:bodyPr>
          <a:lstStyle/>
          <a:p>
            <a:r>
              <a:rPr lang="en-US" sz="2400" dirty="0">
                <a:latin typeface="+mn-lt"/>
              </a:rPr>
              <a:t>Also nationally known for </a:t>
            </a:r>
            <a:r>
              <a:rPr lang="en-US" sz="2400" dirty="0" smtClean="0">
                <a:latin typeface="+mn-lt"/>
              </a:rPr>
              <a:t>high </a:t>
            </a:r>
            <a:r>
              <a:rPr lang="en-US" sz="2400" dirty="0">
                <a:latin typeface="+mn-lt"/>
              </a:rPr>
              <a:t>rates of </a:t>
            </a:r>
            <a:r>
              <a:rPr lang="en-US" sz="2400" dirty="0" smtClean="0">
                <a:latin typeface="+mn-lt"/>
              </a:rPr>
              <a:t>drug </a:t>
            </a:r>
            <a:r>
              <a:rPr lang="en-US" sz="2400" dirty="0">
                <a:latin typeface="+mn-lt"/>
              </a:rPr>
              <a:t>related health consequences like Hepatitis </a:t>
            </a:r>
            <a:r>
              <a:rPr lang="en-US" sz="2400" dirty="0" smtClean="0">
                <a:latin typeface="+mn-lt"/>
              </a:rPr>
              <a:t>C (HCV).</a:t>
            </a:r>
            <a:br>
              <a:rPr lang="en-US" sz="2400" dirty="0" smtClean="0">
                <a:latin typeface="+mn-lt"/>
              </a:rPr>
            </a:br>
            <a:r>
              <a:rPr lang="en-US" sz="2400" dirty="0">
                <a:latin typeface="+mn-lt"/>
              </a:rPr>
              <a:t/>
            </a:r>
            <a:br>
              <a:rPr lang="en-US" sz="2400" dirty="0">
                <a:latin typeface="+mn-lt"/>
              </a:rPr>
            </a:br>
            <a:r>
              <a:rPr lang="en-US" sz="2400" dirty="0" smtClean="0">
                <a:latin typeface="+mn-lt"/>
              </a:rPr>
              <a:t>Kentucky had the highest rate of new HCV infections in the nation between 2008-2015.</a:t>
            </a:r>
            <a:r>
              <a:rPr lang="en-US" sz="2400" dirty="0">
                <a:latin typeface="+mn-lt"/>
              </a:rPr>
              <a:t/>
            </a:r>
            <a:br>
              <a:rPr lang="en-US" sz="2400" dirty="0">
                <a:latin typeface="+mn-lt"/>
              </a:rPr>
            </a:br>
            <a:endParaRPr lang="en-US" sz="24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387554" y="1067954"/>
            <a:ext cx="5369299" cy="4149004"/>
          </a:xfrm>
          <a:prstGeom prst="rect">
            <a:avLst/>
          </a:prstGeom>
        </p:spPr>
      </p:pic>
    </p:spTree>
    <p:extLst>
      <p:ext uri="{BB962C8B-B14F-4D97-AF65-F5344CB8AC3E}">
        <p14:creationId xmlns:p14="http://schemas.microsoft.com/office/powerpoint/2010/main" val="1513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1635026"/>
            <a:ext cx="10471150" cy="2308324"/>
          </a:xfrm>
          <a:prstGeom prst="rect">
            <a:avLst/>
          </a:prstGeom>
          <a:noFill/>
        </p:spPr>
        <p:txBody>
          <a:bodyPr wrap="square" rtlCol="0">
            <a:spAutoFit/>
          </a:bodyPr>
          <a:lstStyle/>
          <a:p>
            <a:r>
              <a:rPr lang="en-US" sz="2400" i="1" dirty="0" smtClean="0">
                <a:solidFill>
                  <a:schemeClr val="bg1"/>
                </a:solidFill>
              </a:rPr>
              <a:t>While a number of state systems have been impacted by the drug epidemic in our state in recent years, the criminal justice system has disproportionately experienced a rise in the inmate population – largely attributed to drug-related crimes.</a:t>
            </a:r>
            <a:r>
              <a:rPr lang="en-US" sz="2400" i="1" dirty="0">
                <a:solidFill>
                  <a:schemeClr val="bg1"/>
                </a:solidFill>
              </a:rPr>
              <a:t> </a:t>
            </a:r>
            <a:r>
              <a:rPr lang="en-US" sz="2400" i="1" dirty="0" smtClean="0">
                <a:solidFill>
                  <a:schemeClr val="bg1"/>
                </a:solidFill>
              </a:rPr>
              <a:t>We </a:t>
            </a:r>
            <a:r>
              <a:rPr lang="en-US" sz="2400" i="1" dirty="0">
                <a:solidFill>
                  <a:schemeClr val="bg1"/>
                </a:solidFill>
              </a:rPr>
              <a:t>have become the single largest provider for substance abuse </a:t>
            </a:r>
            <a:r>
              <a:rPr lang="en-US" sz="2400" i="1" dirty="0" smtClean="0">
                <a:solidFill>
                  <a:schemeClr val="bg1"/>
                </a:solidFill>
              </a:rPr>
              <a:t>services </a:t>
            </a:r>
            <a:r>
              <a:rPr lang="en-US" sz="2400" i="1" dirty="0">
                <a:solidFill>
                  <a:schemeClr val="bg1"/>
                </a:solidFill>
              </a:rPr>
              <a:t>in the state of Kentucky.</a:t>
            </a:r>
          </a:p>
          <a:p>
            <a:endParaRPr lang="en-US" sz="2400" dirty="0">
              <a:solidFill>
                <a:schemeClr val="bg1"/>
              </a:solidFill>
            </a:endParaRPr>
          </a:p>
        </p:txBody>
      </p:sp>
      <p:sp>
        <p:nvSpPr>
          <p:cNvPr id="6" name="TextBox 5"/>
          <p:cNvSpPr txBox="1"/>
          <p:nvPr/>
        </p:nvSpPr>
        <p:spPr>
          <a:xfrm>
            <a:off x="7194550" y="3943350"/>
            <a:ext cx="4076700" cy="923330"/>
          </a:xfrm>
          <a:prstGeom prst="rect">
            <a:avLst/>
          </a:prstGeom>
          <a:noFill/>
        </p:spPr>
        <p:txBody>
          <a:bodyPr wrap="square" rtlCol="0">
            <a:spAutoFit/>
          </a:bodyPr>
          <a:lstStyle/>
          <a:p>
            <a:r>
              <a:rPr lang="en-US" dirty="0" smtClean="0">
                <a:solidFill>
                  <a:schemeClr val="bg1"/>
                </a:solidFill>
              </a:rPr>
              <a:t>Kevin </a:t>
            </a:r>
            <a:r>
              <a:rPr lang="en-US" dirty="0" err="1" smtClean="0">
                <a:solidFill>
                  <a:schemeClr val="bg1"/>
                </a:solidFill>
              </a:rPr>
              <a:t>Pangburn</a:t>
            </a:r>
            <a:endParaRPr lang="en-US" dirty="0" smtClean="0">
              <a:solidFill>
                <a:schemeClr val="bg1"/>
              </a:solidFill>
            </a:endParaRPr>
          </a:p>
          <a:p>
            <a:r>
              <a:rPr lang="en-US" dirty="0" smtClean="0">
                <a:solidFill>
                  <a:schemeClr val="bg1"/>
                </a:solidFill>
              </a:rPr>
              <a:t>Director, Division of Substance Abuse</a:t>
            </a:r>
          </a:p>
          <a:p>
            <a:r>
              <a:rPr lang="en-US" dirty="0" smtClean="0">
                <a:solidFill>
                  <a:schemeClr val="bg1"/>
                </a:solidFill>
              </a:rPr>
              <a:t>Kentucky Department of Corrections</a:t>
            </a:r>
            <a:endParaRPr lang="en-US" dirty="0">
              <a:solidFill>
                <a:schemeClr val="bg1"/>
              </a:solidFill>
            </a:endParaRPr>
          </a:p>
        </p:txBody>
      </p:sp>
    </p:spTree>
    <p:extLst>
      <p:ext uri="{BB962C8B-B14F-4D97-AF65-F5344CB8AC3E}">
        <p14:creationId xmlns:p14="http://schemas.microsoft.com/office/powerpoint/2010/main" val="2181986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82" y="126255"/>
            <a:ext cx="10515600" cy="1206923"/>
          </a:xfrm>
        </p:spPr>
        <p:txBody>
          <a:bodyPr>
            <a:normAutofit/>
          </a:bodyPr>
          <a:lstStyle/>
          <a:p>
            <a:r>
              <a:rPr lang="en-US" dirty="0" smtClean="0"/>
              <a:t>Prevalence of drug </a:t>
            </a:r>
            <a:r>
              <a:rPr lang="en-US" dirty="0"/>
              <a:t>u</a:t>
            </a:r>
            <a:r>
              <a:rPr lang="en-US" dirty="0" smtClean="0"/>
              <a:t>se among offenders</a:t>
            </a:r>
            <a:endParaRPr lang="en-US" dirty="0"/>
          </a:p>
        </p:txBody>
      </p:sp>
      <p:sp>
        <p:nvSpPr>
          <p:cNvPr id="3" name="Content Placeholder 2"/>
          <p:cNvSpPr>
            <a:spLocks noGrp="1"/>
          </p:cNvSpPr>
          <p:nvPr>
            <p:ph idx="1"/>
          </p:nvPr>
        </p:nvSpPr>
        <p:spPr>
          <a:xfrm>
            <a:off x="497941" y="1632030"/>
            <a:ext cx="11150523" cy="4544934"/>
          </a:xfrm>
        </p:spPr>
        <p:txBody>
          <a:bodyPr>
            <a:normAutofit/>
          </a:bodyPr>
          <a:lstStyle/>
          <a:p>
            <a:pPr>
              <a:lnSpc>
                <a:spcPts val="2400"/>
              </a:lnSpc>
              <a:spcBef>
                <a:spcPts val="0"/>
              </a:spcBef>
              <a:spcAft>
                <a:spcPts val="1800"/>
              </a:spcAft>
            </a:pPr>
            <a:r>
              <a:rPr lang="en-US" sz="2400" dirty="0" smtClean="0"/>
              <a:t>Five </a:t>
            </a:r>
            <a:r>
              <a:rPr lang="en-US" sz="2400" dirty="0"/>
              <a:t>times higher than the general </a:t>
            </a:r>
            <a:r>
              <a:rPr lang="en-US" sz="2400" dirty="0" smtClean="0"/>
              <a:t>population</a:t>
            </a:r>
            <a:r>
              <a:rPr lang="en-US" sz="2400" baseline="30000" dirty="0" smtClean="0"/>
              <a:t>1</a:t>
            </a:r>
            <a:r>
              <a:rPr lang="en-US" sz="2400" dirty="0" smtClean="0"/>
              <a:t>.</a:t>
            </a:r>
            <a:endParaRPr lang="en-US" sz="800" dirty="0" smtClean="0"/>
          </a:p>
          <a:p>
            <a:pPr>
              <a:lnSpc>
                <a:spcPts val="2400"/>
              </a:lnSpc>
              <a:spcBef>
                <a:spcPts val="0"/>
              </a:spcBef>
              <a:spcAft>
                <a:spcPts val="1800"/>
              </a:spcAft>
            </a:pPr>
            <a:r>
              <a:rPr lang="en-US" sz="2400" dirty="0" smtClean="0"/>
              <a:t>More </a:t>
            </a:r>
            <a:r>
              <a:rPr lang="en-US" sz="2400" dirty="0"/>
              <a:t>than 80</a:t>
            </a:r>
            <a:r>
              <a:rPr lang="en-US" sz="2400" dirty="0" smtClean="0"/>
              <a:t>% report </a:t>
            </a:r>
            <a:r>
              <a:rPr lang="en-US" sz="2400" dirty="0"/>
              <a:t>lifetime drug use, </a:t>
            </a:r>
            <a:r>
              <a:rPr lang="en-US" sz="2400" dirty="0" smtClean="0"/>
              <a:t>and </a:t>
            </a:r>
            <a:r>
              <a:rPr lang="en-US" sz="2400" dirty="0"/>
              <a:t>more than half (53%) meet diagnostic criteria for substance use </a:t>
            </a:r>
            <a:r>
              <a:rPr lang="en-US" sz="2400" dirty="0" smtClean="0"/>
              <a:t>disorder</a:t>
            </a:r>
            <a:r>
              <a:rPr lang="en-US" sz="2400" baseline="30000" dirty="0" smtClean="0"/>
              <a:t>2</a:t>
            </a:r>
            <a:r>
              <a:rPr lang="en-US" sz="2400" dirty="0" smtClean="0"/>
              <a:t>.  </a:t>
            </a:r>
            <a:endParaRPr lang="en-US" sz="800" dirty="0" smtClean="0"/>
          </a:p>
          <a:p>
            <a:pPr>
              <a:lnSpc>
                <a:spcPts val="2400"/>
              </a:lnSpc>
              <a:spcBef>
                <a:spcPts val="0"/>
              </a:spcBef>
            </a:pPr>
            <a:r>
              <a:rPr lang="en-US" sz="2400" dirty="0" smtClean="0"/>
              <a:t>Substance </a:t>
            </a:r>
            <a:r>
              <a:rPr lang="en-US" sz="2400" dirty="0"/>
              <a:t>users typically become involved in the criminal justice system due to </a:t>
            </a:r>
            <a:endParaRPr lang="en-US" sz="2400" dirty="0" smtClean="0"/>
          </a:p>
          <a:p>
            <a:pPr marL="0" indent="0">
              <a:lnSpc>
                <a:spcPts val="2400"/>
              </a:lnSpc>
              <a:spcBef>
                <a:spcPts val="0"/>
              </a:spcBef>
              <a:buNone/>
            </a:pPr>
            <a:r>
              <a:rPr lang="en-US" sz="2400" dirty="0"/>
              <a:t>	</a:t>
            </a:r>
            <a:r>
              <a:rPr lang="en-US" sz="2000" dirty="0" smtClean="0"/>
              <a:t>(</a:t>
            </a:r>
            <a:r>
              <a:rPr lang="en-US" sz="2000" dirty="0"/>
              <a:t>1) possession of an illicit substance, </a:t>
            </a:r>
            <a:endParaRPr lang="en-US" sz="2000" dirty="0" smtClean="0"/>
          </a:p>
          <a:p>
            <a:pPr marL="0" indent="0">
              <a:lnSpc>
                <a:spcPts val="2400"/>
              </a:lnSpc>
              <a:spcBef>
                <a:spcPts val="0"/>
              </a:spcBef>
              <a:buNone/>
            </a:pPr>
            <a:r>
              <a:rPr lang="en-US" sz="2000" dirty="0"/>
              <a:t>	</a:t>
            </a:r>
            <a:r>
              <a:rPr lang="en-US" sz="2000" dirty="0" smtClean="0"/>
              <a:t>(</a:t>
            </a:r>
            <a:r>
              <a:rPr lang="en-US" sz="2000" dirty="0"/>
              <a:t>2) sale or illegal distribution of a substance, or </a:t>
            </a:r>
            <a:endParaRPr lang="en-US" sz="2000" dirty="0" smtClean="0"/>
          </a:p>
          <a:p>
            <a:pPr marL="0" indent="0">
              <a:lnSpc>
                <a:spcPts val="2400"/>
              </a:lnSpc>
              <a:spcBef>
                <a:spcPts val="0"/>
              </a:spcBef>
              <a:buNone/>
            </a:pPr>
            <a:r>
              <a:rPr lang="en-US" sz="2000" dirty="0"/>
              <a:t>	</a:t>
            </a:r>
            <a:r>
              <a:rPr lang="en-US" sz="2000" dirty="0" smtClean="0"/>
              <a:t>(</a:t>
            </a:r>
            <a:r>
              <a:rPr lang="en-US" sz="2000" dirty="0"/>
              <a:t>3) engaging in </a:t>
            </a:r>
            <a:r>
              <a:rPr lang="en-US" sz="2000" dirty="0" smtClean="0"/>
              <a:t>illegal </a:t>
            </a:r>
            <a:r>
              <a:rPr lang="en-US" sz="2000" dirty="0"/>
              <a:t>activity </a:t>
            </a:r>
            <a:r>
              <a:rPr lang="en-US" sz="2000" dirty="0" smtClean="0"/>
              <a:t>to </a:t>
            </a:r>
            <a:r>
              <a:rPr lang="en-US" sz="2000" dirty="0"/>
              <a:t>support on-going drug </a:t>
            </a:r>
            <a:r>
              <a:rPr lang="en-US" sz="2000" dirty="0" smtClean="0"/>
              <a:t>use</a:t>
            </a:r>
            <a:r>
              <a:rPr lang="en-US" sz="2000" baseline="30000" dirty="0" smtClean="0"/>
              <a:t>4</a:t>
            </a:r>
            <a:r>
              <a:rPr lang="en-US" sz="2000" dirty="0" smtClean="0"/>
              <a:t>  </a:t>
            </a:r>
            <a:endParaRPr lang="en-US" sz="2000" dirty="0"/>
          </a:p>
          <a:p>
            <a:endParaRPr lang="en-US" dirty="0" smtClean="0"/>
          </a:p>
        </p:txBody>
      </p:sp>
      <p:sp>
        <p:nvSpPr>
          <p:cNvPr id="4" name="TextBox 3"/>
          <p:cNvSpPr txBox="1"/>
          <p:nvPr/>
        </p:nvSpPr>
        <p:spPr>
          <a:xfrm>
            <a:off x="3369501" y="5619118"/>
            <a:ext cx="4797469" cy="1231106"/>
          </a:xfrm>
          <a:prstGeom prst="rect">
            <a:avLst/>
          </a:prstGeom>
          <a:noFill/>
        </p:spPr>
        <p:txBody>
          <a:bodyPr wrap="square" rtlCol="0">
            <a:spAutoFit/>
          </a:bodyPr>
          <a:lstStyle/>
          <a:p>
            <a:r>
              <a:rPr lang="en-US" sz="800" dirty="0" smtClean="0">
                <a:solidFill>
                  <a:schemeClr val="tx1">
                    <a:lumMod val="50000"/>
                    <a:lumOff val="50000"/>
                  </a:schemeClr>
                </a:solidFill>
              </a:rPr>
              <a:t>Sources: </a:t>
            </a:r>
            <a:r>
              <a:rPr lang="en-US" sz="800" baseline="30000" dirty="0" smtClean="0">
                <a:solidFill>
                  <a:schemeClr val="tx1">
                    <a:lumMod val="50000"/>
                    <a:lumOff val="50000"/>
                  </a:schemeClr>
                </a:solidFill>
              </a:rPr>
              <a:t>1</a:t>
            </a:r>
            <a:r>
              <a:rPr lang="en-US" sz="800" dirty="0" smtClean="0">
                <a:solidFill>
                  <a:schemeClr val="tx1">
                    <a:lumMod val="50000"/>
                    <a:lumOff val="50000"/>
                  </a:schemeClr>
                </a:solidFill>
              </a:rPr>
              <a:t>SAMHSA </a:t>
            </a:r>
            <a:r>
              <a:rPr lang="en-US" sz="800" dirty="0">
                <a:solidFill>
                  <a:schemeClr val="tx1">
                    <a:lumMod val="50000"/>
                    <a:lumOff val="50000"/>
                  </a:schemeClr>
                </a:solidFill>
              </a:rPr>
              <a:t>- Substance Abuse and Mental Health Services Administration. (2009). </a:t>
            </a:r>
            <a:r>
              <a:rPr lang="en-US" sz="800" i="1" dirty="0">
                <a:solidFill>
                  <a:schemeClr val="tx1">
                    <a:lumMod val="50000"/>
                    <a:lumOff val="50000"/>
                  </a:schemeClr>
                </a:solidFill>
              </a:rPr>
              <a:t>Results from the 2008 National Survey on Drug Use and Health: National Findings</a:t>
            </a:r>
            <a:r>
              <a:rPr lang="en-US" sz="800" dirty="0">
                <a:solidFill>
                  <a:schemeClr val="tx1">
                    <a:lumMod val="50000"/>
                    <a:lumOff val="50000"/>
                  </a:schemeClr>
                </a:solidFill>
              </a:rPr>
              <a:t> (Office of Applied Studies, NSDUH Series H-36, HHS Publication No. SMA 09-4434). Rockville, MD</a:t>
            </a:r>
            <a:r>
              <a:rPr lang="en-US" sz="800" dirty="0" smtClean="0">
                <a:solidFill>
                  <a:schemeClr val="tx1">
                    <a:lumMod val="50000"/>
                    <a:lumOff val="50000"/>
                  </a:schemeClr>
                </a:solidFill>
              </a:rPr>
              <a:t>.; </a:t>
            </a:r>
            <a:r>
              <a:rPr lang="en-US" sz="800" baseline="30000" dirty="0" smtClean="0">
                <a:solidFill>
                  <a:schemeClr val="tx1">
                    <a:lumMod val="50000"/>
                    <a:lumOff val="50000"/>
                  </a:schemeClr>
                </a:solidFill>
              </a:rPr>
              <a:t>2</a:t>
            </a:r>
            <a:r>
              <a:rPr lang="en-US" sz="800" dirty="0" smtClean="0">
                <a:solidFill>
                  <a:schemeClr val="tx1">
                    <a:lumMod val="50000"/>
                    <a:lumOff val="50000"/>
                  </a:schemeClr>
                </a:solidFill>
              </a:rPr>
              <a:t>Mumola</a:t>
            </a:r>
            <a:r>
              <a:rPr lang="en-US" sz="800" dirty="0">
                <a:solidFill>
                  <a:schemeClr val="tx1">
                    <a:lumMod val="50000"/>
                    <a:lumOff val="50000"/>
                  </a:schemeClr>
                </a:solidFill>
              </a:rPr>
              <a:t>, C.J. &amp; </a:t>
            </a:r>
            <a:r>
              <a:rPr lang="en-US" sz="800" dirty="0" err="1">
                <a:solidFill>
                  <a:schemeClr val="tx1">
                    <a:lumMod val="50000"/>
                    <a:lumOff val="50000"/>
                  </a:schemeClr>
                </a:solidFill>
              </a:rPr>
              <a:t>Karberg</a:t>
            </a:r>
            <a:r>
              <a:rPr lang="en-US" sz="800" dirty="0">
                <a:solidFill>
                  <a:schemeClr val="tx1">
                    <a:lumMod val="50000"/>
                    <a:lumOff val="50000"/>
                  </a:schemeClr>
                </a:solidFill>
              </a:rPr>
              <a:t>, J.C. </a:t>
            </a:r>
            <a:r>
              <a:rPr lang="en-US" sz="800" i="1" dirty="0">
                <a:solidFill>
                  <a:schemeClr val="tx1">
                    <a:lumMod val="50000"/>
                    <a:lumOff val="50000"/>
                  </a:schemeClr>
                </a:solidFill>
              </a:rPr>
              <a:t>Drug use and dependence, state and federal prisoners, 2004</a:t>
            </a:r>
            <a:r>
              <a:rPr lang="en-US" sz="800" dirty="0">
                <a:solidFill>
                  <a:schemeClr val="tx1">
                    <a:lumMod val="50000"/>
                    <a:lumOff val="50000"/>
                  </a:schemeClr>
                </a:solidFill>
              </a:rPr>
              <a:t>. Washington, DC: US Dept. of Justice, January, 2007. </a:t>
            </a:r>
            <a:r>
              <a:rPr lang="en-US" sz="800" baseline="30000" dirty="0" smtClean="0">
                <a:solidFill>
                  <a:schemeClr val="tx1">
                    <a:lumMod val="50000"/>
                    <a:lumOff val="50000"/>
                  </a:schemeClr>
                </a:solidFill>
              </a:rPr>
              <a:t>3</a:t>
            </a:r>
            <a:r>
              <a:rPr lang="en-US" sz="800" dirty="0">
                <a:solidFill>
                  <a:schemeClr val="tx1">
                    <a:lumMod val="50000"/>
                    <a:lumOff val="50000"/>
                  </a:schemeClr>
                </a:solidFill>
              </a:rPr>
              <a:t>Staton-Tindall, M., </a:t>
            </a:r>
            <a:r>
              <a:rPr lang="en-US" sz="800" dirty="0" smtClean="0">
                <a:solidFill>
                  <a:schemeClr val="tx1">
                    <a:lumMod val="50000"/>
                    <a:lumOff val="50000"/>
                  </a:schemeClr>
                </a:solidFill>
              </a:rPr>
              <a:t>et al., (</a:t>
            </a:r>
            <a:r>
              <a:rPr lang="en-US" sz="800" dirty="0">
                <a:solidFill>
                  <a:schemeClr val="tx1">
                    <a:lumMod val="50000"/>
                    <a:lumOff val="50000"/>
                  </a:schemeClr>
                </a:solidFill>
              </a:rPr>
              <a:t>2011)  Substance use prevalence in criminal justice settings. In </a:t>
            </a:r>
            <a:r>
              <a:rPr lang="en-US" sz="800" dirty="0" err="1">
                <a:solidFill>
                  <a:schemeClr val="tx1">
                    <a:lumMod val="50000"/>
                    <a:lumOff val="50000"/>
                  </a:schemeClr>
                </a:solidFill>
              </a:rPr>
              <a:t>Gulotta</a:t>
            </a:r>
            <a:r>
              <a:rPr lang="en-US" sz="800" dirty="0">
                <a:solidFill>
                  <a:schemeClr val="tx1">
                    <a:lumMod val="50000"/>
                    <a:lumOff val="50000"/>
                  </a:schemeClr>
                </a:solidFill>
              </a:rPr>
              <a:t>, T, </a:t>
            </a:r>
            <a:r>
              <a:rPr lang="en-US" sz="800" dirty="0" err="1">
                <a:solidFill>
                  <a:schemeClr val="tx1">
                    <a:lumMod val="50000"/>
                    <a:lumOff val="50000"/>
                  </a:schemeClr>
                </a:solidFill>
              </a:rPr>
              <a:t>Leukefeld</a:t>
            </a:r>
            <a:r>
              <a:rPr lang="en-US" sz="800" dirty="0">
                <a:solidFill>
                  <a:schemeClr val="tx1">
                    <a:lumMod val="50000"/>
                    <a:lumOff val="50000"/>
                  </a:schemeClr>
                </a:solidFill>
              </a:rPr>
              <a:t>, C., &amp; </a:t>
            </a:r>
            <a:r>
              <a:rPr lang="en-US" sz="800" dirty="0" err="1">
                <a:solidFill>
                  <a:schemeClr val="tx1">
                    <a:lumMod val="50000"/>
                    <a:lumOff val="50000"/>
                  </a:schemeClr>
                </a:solidFill>
              </a:rPr>
              <a:t>Gregrich</a:t>
            </a:r>
            <a:r>
              <a:rPr lang="en-US" sz="800" dirty="0">
                <a:solidFill>
                  <a:schemeClr val="tx1">
                    <a:lumMod val="50000"/>
                    <a:lumOff val="50000"/>
                  </a:schemeClr>
                </a:solidFill>
              </a:rPr>
              <a:t>, J. (</a:t>
            </a:r>
            <a:r>
              <a:rPr lang="en-US" sz="800" dirty="0" err="1">
                <a:solidFill>
                  <a:schemeClr val="tx1">
                    <a:lumMod val="50000"/>
                    <a:lumOff val="50000"/>
                  </a:schemeClr>
                </a:solidFill>
              </a:rPr>
              <a:t>Eds</a:t>
            </a:r>
            <a:r>
              <a:rPr lang="en-US" sz="800" dirty="0">
                <a:solidFill>
                  <a:schemeClr val="tx1">
                    <a:lumMod val="50000"/>
                    <a:lumOff val="50000"/>
                  </a:schemeClr>
                </a:solidFill>
              </a:rPr>
              <a:t>) </a:t>
            </a:r>
            <a:r>
              <a:rPr lang="en-US" sz="800" i="1" dirty="0">
                <a:solidFill>
                  <a:schemeClr val="tx1">
                    <a:lumMod val="50000"/>
                    <a:lumOff val="50000"/>
                  </a:schemeClr>
                </a:solidFill>
              </a:rPr>
              <a:t>Handbook on evidence-based substance abuse treatment practice in criminal justice settings</a:t>
            </a:r>
            <a:r>
              <a:rPr lang="en-US" sz="800" dirty="0">
                <a:solidFill>
                  <a:schemeClr val="tx1">
                    <a:lumMod val="50000"/>
                    <a:lumOff val="50000"/>
                  </a:schemeClr>
                </a:solidFill>
              </a:rPr>
              <a:t>.  New York: Springer</a:t>
            </a:r>
            <a:r>
              <a:rPr lang="en-US" sz="800" dirty="0" smtClean="0">
                <a:solidFill>
                  <a:schemeClr val="tx1">
                    <a:lumMod val="50000"/>
                    <a:lumOff val="50000"/>
                  </a:schemeClr>
                </a:solidFill>
              </a:rPr>
              <a:t>. </a:t>
            </a:r>
            <a:r>
              <a:rPr lang="en-US" sz="800" baseline="30000" dirty="0" smtClean="0">
                <a:solidFill>
                  <a:schemeClr val="tx1">
                    <a:lumMod val="50000"/>
                    <a:lumOff val="50000"/>
                  </a:schemeClr>
                </a:solidFill>
              </a:rPr>
              <a:t>4</a:t>
            </a:r>
            <a:r>
              <a:rPr lang="en-US" sz="800" dirty="0">
                <a:solidFill>
                  <a:schemeClr val="tx1">
                    <a:lumMod val="50000"/>
                    <a:lumOff val="50000"/>
                  </a:schemeClr>
                </a:solidFill>
              </a:rPr>
              <a:t>NIDA [National Institute on Drug Abuse] (2006)</a:t>
            </a:r>
            <a:r>
              <a:rPr lang="en-US" sz="800" i="1" dirty="0">
                <a:solidFill>
                  <a:schemeClr val="tx1">
                    <a:lumMod val="50000"/>
                    <a:lumOff val="50000"/>
                  </a:schemeClr>
                </a:solidFill>
              </a:rPr>
              <a:t> Principles of Drug Abuse Treatment for Criminal Justice Populations: A Research-Based Guide.  </a:t>
            </a:r>
            <a:r>
              <a:rPr lang="en-US" sz="800" dirty="0">
                <a:solidFill>
                  <a:schemeClr val="tx1">
                    <a:lumMod val="50000"/>
                    <a:lumOff val="50000"/>
                  </a:schemeClr>
                </a:solidFill>
              </a:rPr>
              <a:t>US Department of Health and Human Services, Washington, DC.  </a:t>
            </a:r>
            <a:r>
              <a:rPr lang="en-US" sz="1000" dirty="0">
                <a:solidFill>
                  <a:schemeClr val="tx1">
                    <a:lumMod val="50000"/>
                    <a:lumOff val="50000"/>
                  </a:schemeClr>
                </a:solidFill>
              </a:rPr>
              <a:t>Publication #06-5316</a:t>
            </a:r>
            <a:r>
              <a:rPr lang="en-US" sz="1000" dirty="0" smtClean="0">
                <a:solidFill>
                  <a:schemeClr val="tx1">
                    <a:lumMod val="50000"/>
                    <a:lumOff val="50000"/>
                  </a:schemeClr>
                </a:solidFill>
              </a:rPr>
              <a:t>.</a:t>
            </a:r>
            <a:endParaRPr lang="en-US" sz="1000" dirty="0">
              <a:solidFill>
                <a:schemeClr val="tx1">
                  <a:lumMod val="50000"/>
                  <a:lumOff val="50000"/>
                </a:schemeClr>
              </a:solidFill>
            </a:endParaRPr>
          </a:p>
        </p:txBody>
      </p:sp>
      <p:cxnSp>
        <p:nvCxnSpPr>
          <p:cNvPr id="5" name="Straight Connector 4"/>
          <p:cNvCxnSpPr/>
          <p:nvPr/>
        </p:nvCxnSpPr>
        <p:spPr>
          <a:xfrm>
            <a:off x="606582" y="1145263"/>
            <a:ext cx="10959220" cy="0"/>
          </a:xfrm>
          <a:prstGeom prst="line">
            <a:avLst/>
          </a:prstGeom>
          <a:ln w="15875">
            <a:solidFill>
              <a:srgbClr val="FFC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3310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vidence-Based Substance Use Disorder Treatment &amp;amp; Use of Medication Assisted Treatment &amp;quot;&quot;/&gt;&lt;property id=&quot;20307&quot; value=&quot;256&quot;/&gt;&lt;/object&gt;&lt;object type=&quot;3&quot; unique_id=&quot;10004&quot;&gt;&lt;property id=&quot;20148&quot; value=&quot;5&quot;/&gt;&lt;property id=&quot;20300&quot; value=&quot;Slide 2&quot;/&gt;&lt;property id=&quot;20307&quot; value=&quot;314&quot;/&gt;&lt;/object&gt;&lt;object type=&quot;3&quot; unique_id=&quot;10005&quot;&gt;&lt;property id=&quot;20148&quot; value=&quot;5&quot;/&gt;&lt;property id=&quot;20300&quot; value=&quot;Slide 3 - &amp;quot;Some things we are proud of…&amp;quot;&quot;/&gt;&lt;property id=&quot;20307&quot; value=&quot;311&quot;/&gt;&lt;/object&gt;&lt;object type=&quot;3&quot; unique_id=&quot;10006&quot;&gt;&lt;property id=&quot;20148&quot; value=&quot;5&quot;/&gt;&lt;property id=&quot;20300&quot; value=&quot;Slide 4&quot;/&gt;&lt;property id=&quot;20307&quot; value=&quot;313&quot;/&gt;&lt;/object&gt;&lt;object type=&quot;3&quot; unique_id=&quot;10007&quot;&gt;&lt;property id=&quot;20148&quot; value=&quot;5&quot;/&gt;&lt;property id=&quot;20300&quot; value=&quot;Slide 5 - &amp;quot;Some things we are not so proud of….&amp;quot;&quot;/&gt;&lt;property id=&quot;20307&quot; value=&quot;312&quot;/&gt;&lt;/object&gt;&lt;object type=&quot;3&quot; unique_id=&quot;10008&quot;&gt;&lt;property id=&quot;20148&quot; value=&quot;5&quot;/&gt;&lt;property id=&quot;20300&quot; value=&quot;Slide 6&quot;/&gt;&lt;property id=&quot;20307&quot; value=&quot;316&quot;/&gt;&lt;/object&gt;&lt;object type=&quot;3&quot; unique_id=&quot;10009&quot;&gt;&lt;property id=&quot;20148&quot; value=&quot;5&quot;/&gt;&lt;property id=&quot;20300&quot; value=&quot;Slide 7 - &amp;quot;Also nationally known for high rates of drug related health consequences like Hepatitis C (HCV).  Kentucky had the &quot;/&gt;&lt;property id=&quot;20307&quot; value=&quot;315&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 - &amp;quot;Prevalence of drug use among offenders&amp;quot;&quot;/&gt;&lt;property id=&quot;20307&quot; value=&quot;284&quot;/&gt;&lt;/object&gt;&lt;object type=&quot;3&quot; unique_id=&quot;10012&quot;&gt;&lt;property id=&quot;20148&quot; value=&quot;5&quot;/&gt;&lt;property id=&quot;20300&quot; value=&quot;Slide 10 - &amp;quot;Two decades of KY research on drug use and crime &amp;quot;&quot;/&gt;&lt;property id=&quot;20307&quot; value=&quot;260&quot;/&gt;&lt;/object&gt;&lt;object type=&quot;3&quot; unique_id=&quot;10013&quot;&gt;&lt;property id=&quot;20148&quot; value=&quot;5&quot;/&gt;&lt;property id=&quot;20300&quot; value=&quot;Slide 11&quot;/&gt;&lt;property id=&quot;20307&quot; value=&quot;283&quot;/&gt;&lt;/object&gt;&lt;object type=&quot;3&quot; unique_id=&quot;10014&quot;&gt;&lt;property id=&quot;20148&quot; value=&quot;5&quot;/&gt;&lt;property id=&quot;20300&quot; value=&quot;Slide 12 - &amp;quot;Guidelines and Principles for Offender Substance Abuse Treatment&amp;quot;&quot;/&gt;&lt;property id=&quot;20307&quot; value=&quot;307&quot;/&gt;&lt;/object&gt;&lt;object type=&quot;3&quot; unique_id=&quot;10015&quot;&gt;&lt;property id=&quot;20148&quot; value=&quot;5&quot;/&gt;&lt;property id=&quot;20300&quot; value=&quot;Slide 13 - &amp;quot;RSAT practices guidelines &amp;quot;&quot;/&gt;&lt;property id=&quot;20307&quot; value=&quot;296&quot;/&gt;&lt;/object&gt;&lt;object type=&quot;3&quot; unique_id=&quot;10016&quot;&gt;&lt;property id=&quot;20148&quot; value=&quot;5&quot;/&gt;&lt;property id=&quot;20300&quot; value=&quot;Slide 14 - &amp;quot;NIDA Principles of drug treatment for offenders&amp;quot;&quot;/&gt;&lt;property id=&quot;20307&quot; value=&quot;286&quot;/&gt;&lt;/object&gt;&lt;object type=&quot;3&quot; unique_id=&quot;10017&quot;&gt;&lt;property id=&quot;20148&quot; value=&quot;5&quot;/&gt;&lt;property id=&quot;20300&quot; value=&quot;Slide 15 - &amp;quot;Drug addiction is a brain disease that  affects behavior.&amp;quot;&quot;/&gt;&lt;property id=&quot;20307&quot; value=&quot;261&quot;/&gt;&lt;/object&gt;&lt;object type=&quot;3&quot; unique_id=&quot;10018&quot;&gt;&lt;property id=&quot;20148&quot; value=&quot;5&quot;/&gt;&lt;property id=&quot;20300&quot; value=&quot;Slide 16 - &amp;quot;1980s campaign&amp;quot;&quot;/&gt;&lt;property id=&quot;20307&quot; value=&quot;273&quot;/&gt;&lt;/object&gt;&lt;object type=&quot;3&quot; unique_id=&quot;10019&quot;&gt;&lt;property id=&quot;20148&quot; value=&quot;5&quot;/&gt;&lt;property id=&quot;20300&quot; value=&quot;Slide 17&quot;/&gt;&lt;property id=&quot;20307&quot; value=&quot;269&quot;/&gt;&lt;/object&gt;&lt;object type=&quot;3&quot; unique_id=&quot;10020&quot;&gt;&lt;property id=&quot;20148&quot; value=&quot;5&quot;/&gt;&lt;property id=&quot;20300&quot; value=&quot;Slide 18 - &amp;quot;Addiction as a brain disease&amp;quot;&quot;/&gt;&lt;property id=&quot;20307&quot; value=&quot;262&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 - &amp;quot;Addiction as a brain disease&amp;quot;&quot;/&gt;&lt;property id=&quot;20307&quot; value=&quot;277&quot;/&gt;&lt;/object&gt;&lt;object type=&quot;3&quot; unique_id=&quot;10023&quot;&gt;&lt;property id=&quot;20148&quot; value=&quot;5&quot;/&gt;&lt;property id=&quot;20300&quot; value=&quot;Slide 21&quot;/&gt;&lt;property id=&quot;20307&quot; value=&quot;275&quot;/&gt;&lt;/object&gt;&lt;object type=&quot;3&quot; unique_id=&quot;10024&quot;&gt;&lt;property id=&quot;20148&quot; value=&quot;5&quot;/&gt;&lt;property id=&quot;20300&quot; value=&quot;Slide 22 - &amp;quot;Addiction as a brain disease&amp;quot;&quot;/&gt;&lt;property id=&quot;20307&quot; value=&quot;279&quot;/&gt;&lt;/object&gt;&lt;object type=&quot;3&quot; unique_id=&quot;10025&quot;&gt;&lt;property id=&quot;20148&quot; value=&quot;5&quot;/&gt;&lt;property id=&quot;20300&quot; value=&quot;Slide 23&quot;/&gt;&lt;property id=&quot;20307&quot; value=&quot;278&quot;/&gt;&lt;/object&gt;&lt;object type=&quot;3&quot; unique_id=&quot;10026&quot;&gt;&lt;property id=&quot;20148&quot; value=&quot;5&quot;/&gt;&lt;property id=&quot;20300&quot; value=&quot;Slide 24 - &amp;quot;Long-term effects on the brain  &amp;lt;insert something more profound here&amp;gt;&amp;quot;&quot;/&gt;&lt;property id=&quot;20307&quot; value=&quot;280&quot;/&gt;&lt;/object&gt;&lt;object type=&quot;3&quot; unique_id=&quot;10027&quot;&gt;&lt;property id=&quot;20148&quot; value=&quot;5&quot;/&gt;&lt;property id=&quot;20300&quot; value=&quot;Slide 25&quot;/&gt;&lt;property id=&quot;20307&quot; value=&quot;281&quot;/&gt;&lt;/object&gt;&lt;object type=&quot;3&quot; unique_id=&quot;10028&quot;&gt;&lt;property id=&quot;20148&quot; value=&quot;5&quot;/&gt;&lt;property id=&quot;20300&quot; value=&quot;Slide 26 - &amp;quot;The treatment process begins with  screening and assessment.&amp;quot;&quot;/&gt;&lt;property id=&quot;20307&quot; value=&quot;298&quot;/&gt;&lt;/object&gt;&lt;object type=&quot;3&quot; unique_id=&quot;10029&quot;&gt;&lt;property id=&quot;20148&quot; value=&quot;5&quot;/&gt;&lt;property id=&quot;20300&quot; value=&quot;Slide 27 - &amp;quot;Screening&amp;quot;&quot;/&gt;&lt;property id=&quot;20307&quot; value=&quot;299&quot;/&gt;&lt;/object&gt;&lt;object type=&quot;3&quot; unique_id=&quot;10030&quot;&gt;&lt;property id=&quot;20148&quot; value=&quot;5&quot;/&gt;&lt;property id=&quot;20300&quot; value=&quot;Slide 28 - &amp;quot;Screening&amp;quot;&quot;/&gt;&lt;property id=&quot;20307&quot; value=&quot;310&quot;/&gt;&lt;/object&gt;&lt;object type=&quot;3&quot; unique_id=&quot;10031&quot;&gt;&lt;property id=&quot;20148&quot; value=&quot;5&quot;/&gt;&lt;property id=&quot;20300&quot; value=&quot;Slide 29 - &amp;quot;Assessment&amp;quot;&quot;/&gt;&lt;property id=&quot;20307&quot; value=&quot;318&quot;/&gt;&lt;/object&gt;&lt;object type=&quot;3&quot; unique_id=&quot;10032&quot;&gt;&lt;property id=&quot;20148&quot; value=&quot;5&quot;/&gt;&lt;property id=&quot;20300&quot; value=&quot;Slide 30 - &amp;quot;Assessment&amp;quot;&quot;/&gt;&lt;property id=&quot;20307&quot; value=&quot;300&quot;/&gt;&lt;/object&gt;&lt;object type=&quot;3&quot; unique_id=&quot;10033&quot;&gt;&lt;property id=&quot;20148&quot; value=&quot;5&quot;/&gt;&lt;property id=&quot;20300&quot; value=&quot;Slide 31 - &amp;quot;Assessment in KY DOC: CJKTOS&amp;quot;&quot;/&gt;&lt;property id=&quot;20307&quot; value=&quot;301&quot;/&gt;&lt;/object&gt;&lt;object type=&quot;3&quot; unique_id=&quot;10034&quot;&gt;&lt;property id=&quot;20148&quot; value=&quot;5&quot;/&gt;&lt;property id=&quot;20300&quot; value=&quot;Slide 32 - &amp;quot;CJKTOS Assessment Profile&amp;quot;&quot;/&gt;&lt;property id=&quot;20307&quot; value=&quot;308&quot;/&gt;&lt;/object&gt;&lt;object type=&quot;3&quot; unique_id=&quot;10035&quot;&gt;&lt;property id=&quot;20148&quot; value=&quot;5&quot;/&gt;&lt;property id=&quot;20300&quot; value=&quot;Slide 33 - &amp;quot;CJKTOS Assessment Profile &amp;quot;&quot;/&gt;&lt;property id=&quot;20307&quot; value=&quot;309&quot;/&gt;&lt;/object&gt;&lt;object type=&quot;3&quot; unique_id=&quot;10036&quot;&gt;&lt;property id=&quot;20148&quot; value=&quot;5&quot;/&gt;&lt;property id=&quot;20300&quot; value=&quot;Slide 34 - &amp;quot;Treatment should be long enough to stabilize behavior, be evidence-based and tailored to fit the needs of the indi&quot;/&gt;&lt;property id=&quot;20307&quot; value=&quot;302&quot;/&gt;&lt;/object&gt;&lt;object type=&quot;3&quot; unique_id=&quot;10037&quot;&gt;&lt;property id=&quot;20148&quot; value=&quot;5&quot;/&gt;&lt;property id=&quot;20300&quot; value=&quot;Slide 35 - &amp;quot;Evidence-based treatment&amp;quot;&quot;/&gt;&lt;property id=&quot;20307&quot; value=&quot;303&quot;/&gt;&lt;/object&gt;&lt;object type=&quot;3&quot; unique_id=&quot;10038&quot;&gt;&lt;property id=&quot;20148&quot; value=&quot;5&quot;/&gt;&lt;property id=&quot;20300&quot; value=&quot;Slide 36 - &amp;quot;RSAT/NIDA examples of EBPs for corrections&amp;quot;&quot;/&gt;&lt;property id=&quot;20307&quot; value=&quot;304&quot;/&gt;&lt;/object&gt;&lt;object type=&quot;3&quot; unique_id=&quot;10039&quot;&gt;&lt;property id=&quot;20148&quot; value=&quot;5&quot;/&gt;&lt;property id=&quot;20300&quot; value=&quot;Slide 37 - &amp;quot;Therapeutic Communities&amp;quot;&quot;/&gt;&lt;property id=&quot;20307&quot; value=&quot;292&quot;/&gt;&lt;/object&gt;&lt;object type=&quot;3&quot; unique_id=&quot;10040&quot;&gt;&lt;property id=&quot;20148&quot; value=&quot;5&quot;/&gt;&lt;property id=&quot;20300&quot; value=&quot;Slide 38 - &amp;quot;Therapeutic communities (TCs)&amp;quot;&quot;/&gt;&lt;property id=&quot;20307&quot; value=&quot;264&quot;/&gt;&lt;/object&gt;&lt;object type=&quot;3&quot; unique_id=&quot;10041&quot;&gt;&lt;property id=&quot;20148&quot; value=&quot;5&quot;/&gt;&lt;property id=&quot;20300&quot; value=&quot;Slide 39 - &amp;quot;Prison-based TCs&amp;quot;&quot;/&gt;&lt;property id=&quot;20307&quot; value=&quot;287&quot;/&gt;&lt;/object&gt;&lt;object type=&quot;3&quot; unique_id=&quot;10042&quot;&gt;&lt;property id=&quot;20148&quot; value=&quot;5&quot;/&gt;&lt;property id=&quot;20300&quot; value=&quot;Slide 40 - &amp;quot;Prison-based TCs&amp;quot;&quot;/&gt;&lt;property id=&quot;20307&quot; value=&quot;288&quot;/&gt;&lt;/object&gt;&lt;object type=&quot;3&quot; unique_id=&quot;10043&quot;&gt;&lt;property id=&quot;20148&quot; value=&quot;5&quot;/&gt;&lt;property id=&quot;20300&quot; value=&quot;Slide 41 - &amp;quot;TCs in Kentucky (SAP)&amp;quot;&quot;/&gt;&lt;property id=&quot;20307&quot; value=&quot;289&quot;/&gt;&lt;/object&gt;&lt;object type=&quot;3&quot; unique_id=&quot;10044&quot;&gt;&lt;property id=&quot;20148&quot; value=&quot;5&quot;/&gt;&lt;property id=&quot;20300&quot; value=&quot;Slide 42 - &amp;quot;KY SAP Outcomes – Substance use&amp;quot;&quot;/&gt;&lt;property id=&quot;20307&quot; value=&quot;290&quot;/&gt;&lt;/object&gt;&lt;object type=&quot;3&quot; unique_id=&quot;10045&quot;&gt;&lt;property id=&quot;20148&quot; value=&quot;5&quot;/&gt;&lt;property id=&quot;20300&quot; value=&quot;Slide 43 - &amp;quot;KY SAP Outcomes - Recidivism&amp;quot;&quot;/&gt;&lt;property id=&quot;20307&quot; value=&quot;291&quot;/&gt;&lt;/object&gt;&lt;object type=&quot;3&quot; unique_id=&quot;10046&quot;&gt;&lt;property id=&quot;20148&quot; value=&quot;5&quot;/&gt;&lt;property id=&quot;20300&quot; value=&quot;Slide 44 - &amp;quot;Motivational approaches to treatment&amp;quot;&quot;/&gt;&lt;property id=&quot;20307&quot; value=&quot;293&quot;/&gt;&lt;/object&gt;&lt;object type=&quot;3&quot; unique_id=&quot;10047&quot;&gt;&lt;property id=&quot;20148&quot; value=&quot;5&quot;/&gt;&lt;property id=&quot;20300&quot; value=&quot;Slide 45 - &amp;quot;Motivational approaches&amp;quot;&quot;/&gt;&lt;property id=&quot;20307&quot; value=&quot;265&quot;/&gt;&lt;/object&gt;&lt;object type=&quot;3&quot; unique_id=&quot;10048&quot;&gt;&lt;property id=&quot;20148&quot; value=&quot;5&quot;/&gt;&lt;property id=&quot;20300&quot; value=&quot;Slide 46 - &amp;quot;Kevin’s super=group&amp;quot;&quot;/&gt;&lt;property id=&quot;20307&quot; value=&quot;295&quot;/&gt;&lt;/object&gt;&lt;object type=&quot;3&quot; unique_id=&quot;10049&quot;&gt;&lt;property id=&quot;20148&quot; value=&quot;5&quot;/&gt;&lt;property id=&quot;20300&quot; value=&quot;Slide 47 - &amp;quot;KY-based MET in P&amp;amp;P offices&amp;quot;&quot;/&gt;&lt;property id=&quot;20307&quot; value=&quot;294&quot;/&gt;&lt;/object&gt;&lt;object type=&quot;3&quot; unique_id=&quot;10050&quot;&gt;&lt;property id=&quot;20148&quot; value=&quot;5&quot;/&gt;&lt;property id=&quot;20300&quot; value=&quot;Slide 48 - &amp;quot;What about the use of medication?&amp;quot;&quot;/&gt;&lt;property id=&quot;20307&quot; value=&quot;305&quot;/&gt;&lt;/object&gt;&lt;object type=&quot;3&quot; unique_id=&quot;10051&quot;&gt;&lt;property id=&quot;20148&quot; value=&quot;5&quot;/&gt;&lt;property id=&quot;20300&quot; value=&quot;Slide 49 - &amp;quot;Medication Assisted Treatment (MAT)&amp;quot;&quot;/&gt;&lt;property id=&quot;20307&quot; value=&quot;266&quot;/&gt;&lt;/object&gt;&lt;object type=&quot;3&quot; unique_id=&quot;10052&quot;&gt;&lt;property id=&quot;20148&quot; value=&quot;5&quot;/&gt;&lt;property id=&quot;20300&quot; value=&quot;Slide 50 - &amp;quot;KY MAT programs&amp;quot;&quot;/&gt;&lt;property id=&quot;20307&quot; value=&quot;306&quot;/&gt;&lt;/object&gt;&lt;object type=&quot;3&quot; unique_id=&quot;10053&quot;&gt;&lt;property id=&quot;20148&quot; value=&quot;5&quot;/&gt;&lt;property id=&quot;20300&quot; value=&quot;Slide 51 - &amp;quot;Special considerations&amp;quot;&quot;/&gt;&lt;property id=&quot;20307&quot; value=&quot;282&quot;/&gt;&lt;/object&gt;&lt;object type=&quot;3&quot; unique_id=&quot;10054&quot;&gt;&lt;property id=&quot;20148&quot; value=&quot;5&quot;/&gt;&lt;property id=&quot;20300&quot; value=&quot;Slide 52 - &amp;quot;Lessons learned&amp;quot;&quot;/&gt;&lt;property id=&quot;20307&quot; value=&quot;267&quot;/&gt;&lt;/object&gt;&lt;object type=&quot;3&quot; unique_id=&quot;10055&quot;&gt;&lt;property id=&quot;20148&quot; value=&quot;5&quot;/&gt;&lt;property id=&quot;20300&quot; value=&quot;Slide 53 - &amp;quot;Future directions&amp;quot;&quot;/&gt;&lt;property id=&quot;20307&quot; value=&quot;268&quot;/&gt;&lt;/object&gt;&lt;/object&gt;&lt;object type=&quot;8&quot; unique_id=&quot;1011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5831</Words>
  <Application>Microsoft Office PowerPoint</Application>
  <PresentationFormat>Widescreen</PresentationFormat>
  <Paragraphs>528</Paragraphs>
  <Slides>61</Slides>
  <Notes>61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MS Gothic</vt:lpstr>
      <vt:lpstr>MS Mincho</vt:lpstr>
      <vt:lpstr>Arial</vt:lpstr>
      <vt:lpstr>Calibri</vt:lpstr>
      <vt:lpstr>Calibri Light</vt:lpstr>
      <vt:lpstr>Mangal</vt:lpstr>
      <vt:lpstr>Times New Roman</vt:lpstr>
      <vt:lpstr>Office Theme</vt:lpstr>
      <vt:lpstr>1_Office Theme</vt:lpstr>
      <vt:lpstr>Evidence-Based Substance Use Disorder Treatment &amp; Use of Medication Assisted Treatment </vt:lpstr>
      <vt:lpstr>PowerPoint Presentation</vt:lpstr>
      <vt:lpstr>Some things we are proud of…</vt:lpstr>
      <vt:lpstr>PowerPoint Presentation</vt:lpstr>
      <vt:lpstr>Some things we are not so proud of….</vt:lpstr>
      <vt:lpstr>PowerPoint Presentation</vt:lpstr>
      <vt:lpstr>Also nationally known for high rates of drug related health consequences like Hepatitis C (HCV).  Kentucky had the highest rate of new HCV infections in the nation between 2008-2015. </vt:lpstr>
      <vt:lpstr>PowerPoint Presentation</vt:lpstr>
      <vt:lpstr>Prevalence of drug use among offenders</vt:lpstr>
      <vt:lpstr>Rich history of drug treatment and  research in Kentucky</vt:lpstr>
      <vt:lpstr>Two decades of KY research on drug use and crime </vt:lpstr>
      <vt:lpstr>PowerPoint Presentation</vt:lpstr>
      <vt:lpstr>Thank you…</vt:lpstr>
      <vt:lpstr>Guidelines and Principles for Offender Substance Abuse Treatment</vt:lpstr>
      <vt:lpstr>RSAT practices guidelines </vt:lpstr>
      <vt:lpstr>Drug addiction is a brain disease that  affects behavior.</vt:lpstr>
      <vt:lpstr>1980s campaign</vt:lpstr>
      <vt:lpstr>Addiction is a brain disease</vt:lpstr>
      <vt:lpstr>PowerPoint Presentation</vt:lpstr>
      <vt:lpstr>PowerPoint Presentation</vt:lpstr>
      <vt:lpstr>A “normal” brain and the brain of a person with 7 years of opiate use </vt:lpstr>
      <vt:lpstr>Methamphetamine use</vt:lpstr>
      <vt:lpstr>Long-term effects on the brain </vt:lpstr>
      <vt:lpstr>But recovery changes brains…</vt:lpstr>
      <vt:lpstr>The treatment process begins  with assessment.</vt:lpstr>
      <vt:lpstr>Assessment</vt:lpstr>
      <vt:lpstr>Assessment in KY DOC: CJKTOS</vt:lpstr>
      <vt:lpstr>CJKTOS Assessment Profile</vt:lpstr>
      <vt:lpstr>CJKTOS Assessment Profile </vt:lpstr>
      <vt:lpstr>Treatment should be evidence-based and be tailored to fit the needs of the individual. </vt:lpstr>
      <vt:lpstr>Evidence-based treatment</vt:lpstr>
      <vt:lpstr>Something to think about…</vt:lpstr>
      <vt:lpstr>Remember….</vt:lpstr>
      <vt:lpstr>Why is a therapeutic community evidence-based for substance abuse in prisons?</vt:lpstr>
      <vt:lpstr>Therapeutic communities in prison</vt:lpstr>
      <vt:lpstr>TCs in Kentucky (SAP)</vt:lpstr>
      <vt:lpstr>KY SAP Outcomes – Substance use</vt:lpstr>
      <vt:lpstr>KY SAP Outcomes - Recidivism</vt:lpstr>
      <vt:lpstr>Establishing a continuum of care during community re-entry is critical to sustaining treatment successes.</vt:lpstr>
      <vt:lpstr>KY Model for Re-entry</vt:lpstr>
      <vt:lpstr>PowerPoint Presentation</vt:lpstr>
      <vt:lpstr>What about the use of medication?</vt:lpstr>
      <vt:lpstr>Why medications work</vt:lpstr>
      <vt:lpstr>Why medications work…</vt:lpstr>
      <vt:lpstr>What are the MATs? - Antabuse</vt:lpstr>
      <vt:lpstr>What are the MATs? – Acomprosate</vt:lpstr>
      <vt:lpstr>What are MATs?  - Methadone</vt:lpstr>
      <vt:lpstr>What are MATs? Buprenorphine and Bup + Naloxone (Subutex and Suboxone)</vt:lpstr>
      <vt:lpstr>What are MATs? Naloxone (Narcan)</vt:lpstr>
      <vt:lpstr>What are MATs? - Naltrexone</vt:lpstr>
      <vt:lpstr>Medication Assisted Treatment (MAT)</vt:lpstr>
      <vt:lpstr>KY MAT programs</vt:lpstr>
      <vt:lpstr>XR-NTX (Vivitrol®)</vt:lpstr>
      <vt:lpstr>What affects the effectiveness of MATs?</vt:lpstr>
      <vt:lpstr>MAT initiators in KY</vt:lpstr>
      <vt:lpstr>Preliminary MAT outcomes</vt:lpstr>
      <vt:lpstr>Special considerations</vt:lpstr>
      <vt:lpstr>Lessons learned</vt:lpstr>
      <vt:lpstr>Lessons learned</vt:lpstr>
      <vt:lpstr>Questions?</vt:lpstr>
      <vt:lpstr>For additional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Staton, Michele</dc:creator>
  <cp:lastModifiedBy>Staton, Michele</cp:lastModifiedBy>
  <cp:revision>155</cp:revision>
  <cp:lastPrinted>2017-07-25T19:14:34Z</cp:lastPrinted>
  <dcterms:created xsi:type="dcterms:W3CDTF">2017-07-05T15:33:27Z</dcterms:created>
  <dcterms:modified xsi:type="dcterms:W3CDTF">2017-07-27T18:10:59Z</dcterms:modified>
</cp:coreProperties>
</file>