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9" r:id="rId2"/>
    <p:sldId id="436" r:id="rId3"/>
    <p:sldId id="438" r:id="rId4"/>
    <p:sldId id="442" r:id="rId5"/>
    <p:sldId id="439" r:id="rId6"/>
    <p:sldId id="440" r:id="rId7"/>
    <p:sldId id="441" r:id="rId8"/>
    <p:sldId id="437" r:id="rId9"/>
    <p:sldId id="443" r:id="rId10"/>
    <p:sldId id="444" r:id="rId11"/>
    <p:sldId id="445" r:id="rId12"/>
  </p:sldIdLst>
  <p:sldSz cx="9144000" cy="6858000" type="screen4x3"/>
  <p:notesSz cx="6858000" cy="9144000"/>
  <p:custDataLst>
    <p:tags r:id="rId1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4757" autoAdjust="0"/>
    <p:restoredTop sz="68266" autoAdjust="0"/>
  </p:normalViewPr>
  <p:slideViewPr>
    <p:cSldViewPr>
      <p:cViewPr varScale="1">
        <p:scale>
          <a:sx n="49" d="100"/>
          <a:sy n="49" d="100"/>
        </p:scale>
        <p:origin x="1320" y="4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p:scale>
          <a:sx n="100" d="100"/>
          <a:sy n="100" d="100"/>
        </p:scale>
        <p:origin x="-3540"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E49785F-AEC9-4CAF-8147-E59A22856DC5}" type="datetimeFigureOut">
              <a:rPr lang="en-US" smtClean="0"/>
              <a:t>8/1/2017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D7AFB4-6AE2-405B-84EC-60E187CE7000}" type="slidenum">
              <a:rPr lang="en-US" smtClean="0"/>
              <a:t>‹#›</a:t>
            </a:fld>
            <a:endParaRPr lang="en-US"/>
          </a:p>
        </p:txBody>
      </p:sp>
    </p:spTree>
    <p:extLst>
      <p:ext uri="{BB962C8B-B14F-4D97-AF65-F5344CB8AC3E}">
        <p14:creationId xmlns:p14="http://schemas.microsoft.com/office/powerpoint/2010/main" val="5367550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D24EFB-9AAE-4E7D-8EBD-69E13AFA1BA2}" type="slidenum">
              <a:rPr lang="en-US" smtClean="0"/>
              <a:t>1</a:t>
            </a:fld>
            <a:endParaRPr lang="en-US"/>
          </a:p>
        </p:txBody>
      </p:sp>
    </p:spTree>
    <p:extLst>
      <p:ext uri="{BB962C8B-B14F-4D97-AF65-F5344CB8AC3E}">
        <p14:creationId xmlns:p14="http://schemas.microsoft.com/office/powerpoint/2010/main" val="36689607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buFont typeface="Arial" panose="020B0604020202020204" pitchFamily="34" charset="0"/>
              <a:buChar char="•"/>
            </a:pPr>
            <a:r>
              <a:rPr lang="en-US" dirty="0"/>
              <a:t>Identify and describe the existing Federal funding used to combat drug addiction and the opioid crisis; </a:t>
            </a:r>
          </a:p>
          <a:p>
            <a:pPr marL="171450" indent="-171450">
              <a:buFont typeface="Arial" panose="020B0604020202020204" pitchFamily="34" charset="0"/>
              <a:buChar char="•"/>
            </a:pPr>
            <a:r>
              <a:rPr lang="en-US" dirty="0"/>
              <a:t>Assess the availability and accessibility of drug addiction treatment services and overdose reversal throughout the country and identify areas that are underserved; </a:t>
            </a:r>
          </a:p>
          <a:p>
            <a:pPr marL="171450" indent="-171450">
              <a:buFont typeface="Arial" panose="020B0604020202020204" pitchFamily="34" charset="0"/>
              <a:buChar char="•"/>
            </a:pPr>
            <a:r>
              <a:rPr lang="en-US" dirty="0"/>
              <a:t>Identify and report on best practices for addiction prevention, including healthcare provider education and evaluation of prescription practices, collaboration between State and Federal officials, and the use and effectiveness of State prescription drug monitoring programs; </a:t>
            </a:r>
          </a:p>
          <a:p>
            <a:pPr marL="171450" indent="-171450">
              <a:buFont typeface="Arial" panose="020B0604020202020204" pitchFamily="34" charset="0"/>
              <a:buChar char="•"/>
            </a:pPr>
            <a:r>
              <a:rPr lang="en-US" dirty="0"/>
              <a:t>Review the literature evaluating the effectiveness of educational messages for youth and adults with respect to prescription and illicit opioids; </a:t>
            </a:r>
          </a:p>
          <a:p>
            <a:pPr marL="171450" indent="-171450">
              <a:buFont typeface="Arial" panose="020B0604020202020204" pitchFamily="34" charset="0"/>
              <a:buChar char="•"/>
            </a:pPr>
            <a:r>
              <a:rPr lang="en-US" dirty="0"/>
              <a:t>Identify and evaluate existing Federal programs to prevent and treat drug addiction for their scope and effectiveness, and make recommendations for improving these programs; and </a:t>
            </a:r>
          </a:p>
          <a:p>
            <a:pPr marL="171450" indent="-171450">
              <a:buFont typeface="Arial" panose="020B0604020202020204" pitchFamily="34" charset="0"/>
              <a:buChar char="•"/>
            </a:pPr>
            <a:r>
              <a:rPr lang="en-US" dirty="0"/>
              <a:t>Make recommendations to the President for improving the Federal response to drug addiction and the opioid crisis. </a:t>
            </a:r>
          </a:p>
          <a:p>
            <a:endParaRPr lang="en-US" altLang="en-US" dirty="0"/>
          </a:p>
        </p:txBody>
      </p:sp>
      <p:sp>
        <p:nvSpPr>
          <p:cNvPr id="645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52124BDE-A707-4539-97A1-64C83279819C}" type="slidenum">
              <a:rPr lang="en-US" altLang="en-US" smtClean="0">
                <a:solidFill>
                  <a:srgbClr val="000000"/>
                </a:solidFill>
              </a:rPr>
              <a:pPr/>
              <a:t>10</a:t>
            </a:fld>
            <a:endParaRPr lang="en-US" altLang="en-US">
              <a:solidFill>
                <a:srgbClr val="000000"/>
              </a:solidFill>
            </a:endParaRPr>
          </a:p>
        </p:txBody>
      </p:sp>
    </p:spTree>
    <p:extLst>
      <p:ext uri="{BB962C8B-B14F-4D97-AF65-F5344CB8AC3E}">
        <p14:creationId xmlns:p14="http://schemas.microsoft.com/office/powerpoint/2010/main" val="30872835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Department of Health and Human Services (HHS) Secretary Tom Price – Secretary Price noted that addiction is one of HHS’s top priorities that they plan to address through 5 specific approaches:</a:t>
            </a:r>
          </a:p>
          <a:p>
            <a:pPr marL="0" indent="0">
              <a:buFont typeface="Arial" panose="020B0604020202020204" pitchFamily="34" charset="0"/>
              <a:buNone/>
            </a:pPr>
            <a:r>
              <a:rPr lang="en-US" sz="1200" b="0" i="0" u="none" strike="noStrike" kern="1200" baseline="0" dirty="0">
                <a:solidFill>
                  <a:schemeClr val="tx1"/>
                </a:solidFill>
                <a:latin typeface="+mn-lt"/>
                <a:ea typeface="+mn-ea"/>
                <a:cs typeface="+mn-cs"/>
              </a:rPr>
              <a:t>1. Treatment and recovery </a:t>
            </a:r>
          </a:p>
          <a:p>
            <a:r>
              <a:rPr lang="en-US" sz="1200" b="0" i="0" u="none" strike="noStrike" kern="1200" baseline="0" dirty="0">
                <a:solidFill>
                  <a:schemeClr val="tx1"/>
                </a:solidFill>
                <a:latin typeface="+mn-lt"/>
                <a:ea typeface="+mn-ea"/>
                <a:cs typeface="+mn-cs"/>
              </a:rPr>
              <a:t>2. Overdose reversal drugs </a:t>
            </a:r>
          </a:p>
          <a:p>
            <a:r>
              <a:rPr lang="en-US" sz="1200" b="0" i="0" u="none" strike="noStrike" kern="1200" baseline="0" dirty="0">
                <a:solidFill>
                  <a:schemeClr val="tx1"/>
                </a:solidFill>
                <a:latin typeface="+mn-lt"/>
                <a:ea typeface="+mn-ea"/>
                <a:cs typeface="+mn-cs"/>
              </a:rPr>
              <a:t>3. Public health and surveillance strategies </a:t>
            </a:r>
          </a:p>
          <a:p>
            <a:r>
              <a:rPr lang="en-US" sz="1200" b="0" i="0" u="none" strike="noStrike" kern="1200" baseline="0" dirty="0">
                <a:solidFill>
                  <a:schemeClr val="tx1"/>
                </a:solidFill>
                <a:latin typeface="+mn-lt"/>
                <a:ea typeface="+mn-ea"/>
                <a:cs typeface="+mn-cs"/>
              </a:rPr>
              <a:t>4. Research </a:t>
            </a:r>
          </a:p>
          <a:p>
            <a:r>
              <a:rPr lang="en-US" sz="1200" b="0" i="0" u="none" strike="noStrike" kern="1200" baseline="0" dirty="0">
                <a:solidFill>
                  <a:schemeClr val="tx1"/>
                </a:solidFill>
                <a:latin typeface="+mn-lt"/>
                <a:ea typeface="+mn-ea"/>
                <a:cs typeface="+mn-cs"/>
              </a:rPr>
              <a:t>5. Pain management best practices </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 Veterans Affairs (VA) Secretary David Shulkin – Addiction is one of the VA’s top priorities, up there with suicide prevention. Shulkin touted VA’s integrated health system as the largest in the country, and they forecasted issues surrounding the growing opioid epidemic in 2010. He wants to see solutions the VA has found effective to be incorporated into the Commission’s report. </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 Gov. Charlie Baker (R-MA) – Baker worked on bi-partisan comprehensive legislation in Massachusetts to address opioid abuse and overdose epidemic. He is most interested in finding more best practices the commission can agree on to bring back to implement in Massachusetts.</a:t>
            </a:r>
          </a:p>
          <a:p>
            <a:r>
              <a:rPr lang="en-US" sz="1200" b="0" i="0" u="none" strike="noStrike" kern="1200" baseline="0" dirty="0">
                <a:solidFill>
                  <a:schemeClr val="tx1"/>
                </a:solidFill>
                <a:latin typeface="+mn-lt"/>
                <a:ea typeface="+mn-ea"/>
                <a:cs typeface="+mn-cs"/>
              </a:rPr>
              <a:t> </a:t>
            </a:r>
          </a:p>
          <a:p>
            <a:r>
              <a:rPr lang="en-US" sz="1200" b="0" i="0" u="none" strike="noStrike" kern="1200" baseline="0" dirty="0">
                <a:solidFill>
                  <a:schemeClr val="tx1"/>
                </a:solidFill>
                <a:latin typeface="+mn-lt"/>
                <a:ea typeface="+mn-ea"/>
                <a:cs typeface="+mn-cs"/>
              </a:rPr>
              <a:t>• Gov. Roy Cooper (R-NC) – Knows this is a problem we “cannot arrest our way out of.” He added that federal help is needed to stop the increase fentanyl use and other drugs, and increased treatment and prevention efforts will help to reduce demand. </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 Bertha Madras, Researcher, Harvard Medical School – Dr. Madras said the opioid misuse and overdose epidemic has been one of the most daunting challenges of her career, but she is hopeful that we can solve this together. </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 Former Congressman Patrick Kennedy (D-RI) – Former Rep. Kennedy stressed the need for recognize co-occurring disorders and need to hold insurance companies accountable so the public sector doesn’t have to pick up the tab. He also emphasized that Medicaid is the largest provider of mental health and addiction coverage in the U.S. now and we need to make sure we don’t revert on the progress we’ve made. He himself is in recovery, and he hopes to move this agenda forward with a new attitude on addiction as a disease.</a:t>
            </a:r>
          </a:p>
        </p:txBody>
      </p:sp>
      <p:sp>
        <p:nvSpPr>
          <p:cNvPr id="645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52124BDE-A707-4539-97A1-64C83279819C}" type="slidenum">
              <a:rPr lang="en-US" altLang="en-US" smtClean="0">
                <a:solidFill>
                  <a:srgbClr val="000000"/>
                </a:solidFill>
              </a:rPr>
              <a:pPr/>
              <a:t>11</a:t>
            </a:fld>
            <a:endParaRPr lang="en-US" altLang="en-US">
              <a:solidFill>
                <a:srgbClr val="000000"/>
              </a:solidFill>
            </a:endParaRPr>
          </a:p>
        </p:txBody>
      </p:sp>
    </p:spTree>
    <p:extLst>
      <p:ext uri="{BB962C8B-B14F-4D97-AF65-F5344CB8AC3E}">
        <p14:creationId xmlns:p14="http://schemas.microsoft.com/office/powerpoint/2010/main" val="8698233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indent="0">
              <a:buFont typeface="Arial" panose="020B0604020202020204" pitchFamily="34" charset="0"/>
              <a:buNone/>
            </a:pPr>
            <a:r>
              <a:rPr lang="en-US" sz="1200" b="0" i="0" kern="1200" dirty="0">
                <a:solidFill>
                  <a:schemeClr val="tx1"/>
                </a:solidFill>
                <a:effectLst/>
                <a:latin typeface="+mn-lt"/>
                <a:ea typeface="+mn-ea"/>
                <a:cs typeface="+mn-cs"/>
              </a:rPr>
              <a:t>Provisions Summary:</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Expand prevention and educational efforts—particularly aimed at teens, parents and other caretakers, and aging populations—to prevent the abuse of methamphetamines, opioids and heroin, and to promote treatment and recovery.</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Expand the availability of naloxone to law enforcement agencies and other first responders to help in the reversal of overdoses to save lives.</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Expand resources to identify and treat incarcerated individuals suffering from addiction disorders promptly by collaborating with criminal justice stakeholders and by providing evidence-based treatment.</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Expand disposal sites for unwanted prescription medications to keep them out of the hands of our children and adolescents.</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Launch an evidence-based opioid and heroin treatment and intervention program to expand best practices throughout the country.</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Launch a medication-assisted treatment and intervention demonstration program.</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Strengthen prescription drug monitoring programs to help states monitor and track prescription drug diversion and to help at-risk individuals access services.</a:t>
            </a:r>
          </a:p>
        </p:txBody>
      </p:sp>
      <p:sp>
        <p:nvSpPr>
          <p:cNvPr id="645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52124BDE-A707-4539-97A1-64C83279819C}" type="slidenum">
              <a:rPr lang="en-US" altLang="en-US" smtClean="0">
                <a:solidFill>
                  <a:srgbClr val="000000"/>
                </a:solidFill>
              </a:rPr>
              <a:pPr/>
              <a:t>2</a:t>
            </a:fld>
            <a:endParaRPr lang="en-US" altLang="en-US">
              <a:solidFill>
                <a:srgbClr val="000000"/>
              </a:solidFill>
            </a:endParaRPr>
          </a:p>
        </p:txBody>
      </p:sp>
    </p:spTree>
    <p:extLst>
      <p:ext uri="{BB962C8B-B14F-4D97-AF65-F5344CB8AC3E}">
        <p14:creationId xmlns:p14="http://schemas.microsoft.com/office/powerpoint/2010/main" val="5292485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645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52124BDE-A707-4539-97A1-64C83279819C}" type="slidenum">
              <a:rPr lang="en-US" altLang="en-US" smtClean="0">
                <a:solidFill>
                  <a:srgbClr val="000000"/>
                </a:solidFill>
              </a:rPr>
              <a:pPr/>
              <a:t>3</a:t>
            </a:fld>
            <a:endParaRPr lang="en-US" altLang="en-US">
              <a:solidFill>
                <a:srgbClr val="000000"/>
              </a:solidFill>
            </a:endParaRPr>
          </a:p>
        </p:txBody>
      </p:sp>
    </p:spTree>
    <p:extLst>
      <p:ext uri="{BB962C8B-B14F-4D97-AF65-F5344CB8AC3E}">
        <p14:creationId xmlns:p14="http://schemas.microsoft.com/office/powerpoint/2010/main" val="31636837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645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52124BDE-A707-4539-97A1-64C83279819C}" type="slidenum">
              <a:rPr lang="en-US" altLang="en-US" smtClean="0">
                <a:solidFill>
                  <a:srgbClr val="000000"/>
                </a:solidFill>
              </a:rPr>
              <a:pPr/>
              <a:t>4</a:t>
            </a:fld>
            <a:endParaRPr lang="en-US" altLang="en-US">
              <a:solidFill>
                <a:srgbClr val="000000"/>
              </a:solidFill>
            </a:endParaRPr>
          </a:p>
        </p:txBody>
      </p:sp>
    </p:spTree>
    <p:extLst>
      <p:ext uri="{BB962C8B-B14F-4D97-AF65-F5344CB8AC3E}">
        <p14:creationId xmlns:p14="http://schemas.microsoft.com/office/powerpoint/2010/main" val="24560953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z="1200" dirty="0"/>
              <a:t>connections between recovery networks, including physicians, the criminal justice system, employers, and other recovery support systems</a:t>
            </a:r>
            <a:endParaRPr lang="en-US" altLang="en-US" dirty="0"/>
          </a:p>
        </p:txBody>
      </p:sp>
      <p:sp>
        <p:nvSpPr>
          <p:cNvPr id="645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52124BDE-A707-4539-97A1-64C83279819C}" type="slidenum">
              <a:rPr lang="en-US" altLang="en-US" smtClean="0">
                <a:solidFill>
                  <a:srgbClr val="000000"/>
                </a:solidFill>
              </a:rPr>
              <a:pPr/>
              <a:t>5</a:t>
            </a:fld>
            <a:endParaRPr lang="en-US" altLang="en-US">
              <a:solidFill>
                <a:srgbClr val="000000"/>
              </a:solidFill>
            </a:endParaRPr>
          </a:p>
        </p:txBody>
      </p:sp>
    </p:spTree>
    <p:extLst>
      <p:ext uri="{BB962C8B-B14F-4D97-AF65-F5344CB8AC3E}">
        <p14:creationId xmlns:p14="http://schemas.microsoft.com/office/powerpoint/2010/main" val="25085311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z="1200" dirty="0"/>
              <a:t>connections between recovery networks, including physicians, the criminal justice system, employers, and other recovery support systems</a:t>
            </a:r>
            <a:endParaRPr lang="en-US" altLang="en-US" dirty="0"/>
          </a:p>
        </p:txBody>
      </p:sp>
      <p:sp>
        <p:nvSpPr>
          <p:cNvPr id="645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52124BDE-A707-4539-97A1-64C83279819C}" type="slidenum">
              <a:rPr lang="en-US" altLang="en-US" smtClean="0">
                <a:solidFill>
                  <a:srgbClr val="000000"/>
                </a:solidFill>
              </a:rPr>
              <a:pPr/>
              <a:t>6</a:t>
            </a:fld>
            <a:endParaRPr lang="en-US" altLang="en-US">
              <a:solidFill>
                <a:srgbClr val="000000"/>
              </a:solidFill>
            </a:endParaRPr>
          </a:p>
        </p:txBody>
      </p:sp>
    </p:spTree>
    <p:extLst>
      <p:ext uri="{BB962C8B-B14F-4D97-AF65-F5344CB8AC3E}">
        <p14:creationId xmlns:p14="http://schemas.microsoft.com/office/powerpoint/2010/main" val="10416645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645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52124BDE-A707-4539-97A1-64C83279819C}" type="slidenum">
              <a:rPr lang="en-US" altLang="en-US" smtClean="0">
                <a:solidFill>
                  <a:srgbClr val="000000"/>
                </a:solidFill>
              </a:rPr>
              <a:pPr/>
              <a:t>7</a:t>
            </a:fld>
            <a:endParaRPr lang="en-US" altLang="en-US">
              <a:solidFill>
                <a:srgbClr val="000000"/>
              </a:solidFill>
            </a:endParaRPr>
          </a:p>
        </p:txBody>
      </p:sp>
    </p:spTree>
    <p:extLst>
      <p:ext uri="{BB962C8B-B14F-4D97-AF65-F5344CB8AC3E}">
        <p14:creationId xmlns:p14="http://schemas.microsoft.com/office/powerpoint/2010/main" val="14185070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buFont typeface="Arial" panose="020B0604020202020204" pitchFamily="34" charset="0"/>
              <a:buChar char="•"/>
            </a:pPr>
            <a:r>
              <a:rPr lang="en-US" sz="1200" b="1" i="0" kern="1200" dirty="0">
                <a:solidFill>
                  <a:schemeClr val="tx1"/>
                </a:solidFill>
                <a:effectLst/>
                <a:latin typeface="+mn-lt"/>
                <a:ea typeface="+mn-ea"/>
                <a:cs typeface="+mn-cs"/>
              </a:rPr>
              <a:t>STR:</a:t>
            </a:r>
            <a:r>
              <a:rPr lang="en-US" sz="1200" b="0" i="0" kern="1200" dirty="0">
                <a:solidFill>
                  <a:schemeClr val="tx1"/>
                </a:solidFill>
                <a:effectLst/>
                <a:latin typeface="+mn-lt"/>
                <a:ea typeface="+mn-ea"/>
                <a:cs typeface="+mn-cs"/>
              </a:rPr>
              <a:t> $485, available for each state and territory</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Funding supports prevention, treatment, and recovery services depending on the needs of recipients.</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Award funds based on rates of overdose deaths and unmet need for opioid addiction treatment.</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ATR3-30 awards for treatment and recovery support; ATR4-13; Specifically target recently incarcerated thru referrals from AISS and other agencies who serve </a:t>
            </a:r>
            <a:r>
              <a:rPr lang="en-US" sz="1200" b="0" i="0" kern="1200">
                <a:solidFill>
                  <a:schemeClr val="tx1"/>
                </a:solidFill>
                <a:effectLst/>
                <a:latin typeface="+mn-lt"/>
                <a:ea typeface="+mn-ea"/>
                <a:cs typeface="+mn-cs"/>
              </a:rPr>
              <a:t>same population</a:t>
            </a:r>
            <a:endParaRPr lang="en-US" sz="1200" b="0" i="0" kern="1200" dirty="0">
              <a:solidFill>
                <a:schemeClr val="tx1"/>
              </a:solidFill>
              <a:effectLst/>
              <a:latin typeface="+mn-lt"/>
              <a:ea typeface="+mn-ea"/>
              <a:cs typeface="+mn-cs"/>
            </a:endParaRPr>
          </a:p>
          <a:p>
            <a:pPr marL="171450" indent="-171450">
              <a:buFont typeface="Arial" panose="020B0604020202020204" pitchFamily="34" charset="0"/>
              <a:buChar char="•"/>
            </a:pPr>
            <a:endParaRPr lang="en-US" altLang="en-US" sz="1200" b="0" i="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1" i="0" kern="1200" dirty="0">
                <a:solidFill>
                  <a:schemeClr val="tx1"/>
                </a:solidFill>
                <a:effectLst/>
                <a:latin typeface="+mn-lt"/>
                <a:ea typeface="+mn-ea"/>
                <a:cs typeface="+mn-cs"/>
              </a:rPr>
              <a:t>Medication-Assisted Treatment and Prescription Drugs Opioid Addiction:</a:t>
            </a:r>
            <a:r>
              <a:rPr lang="en-US" sz="1200" b="0" i="0" kern="1200" dirty="0">
                <a:solidFill>
                  <a:schemeClr val="tx1"/>
                </a:solidFill>
                <a:effectLst/>
                <a:latin typeface="+mn-lt"/>
                <a:ea typeface="+mn-ea"/>
                <a:cs typeface="+mn-cs"/>
              </a:rPr>
              <a:t> Up to $28 million to 5 grantees to increase access of medication-assisted treatment for opioid use disorder. Medication-assisted treatment combines behavioral therapy and FDA-approved medication.</a:t>
            </a:r>
          </a:p>
          <a:p>
            <a:pPr marL="171450" indent="-171450">
              <a:buFont typeface="Arial" panose="020B0604020202020204" pitchFamily="34" charset="0"/>
              <a:buChar char="•"/>
            </a:pPr>
            <a:r>
              <a:rPr lang="en-US" sz="1200" b="1" i="0" kern="1200" dirty="0">
                <a:solidFill>
                  <a:schemeClr val="tx1"/>
                </a:solidFill>
                <a:effectLst/>
                <a:latin typeface="+mn-lt"/>
                <a:ea typeface="+mn-ea"/>
                <a:cs typeface="+mn-cs"/>
              </a:rPr>
              <a:t>First Responders:</a:t>
            </a:r>
            <a:r>
              <a:rPr lang="en-US" sz="1200" b="0" i="0" kern="1200" dirty="0">
                <a:solidFill>
                  <a:schemeClr val="tx1"/>
                </a:solidFill>
                <a:effectLst/>
                <a:latin typeface="+mn-lt"/>
                <a:ea typeface="+mn-ea"/>
                <a:cs typeface="+mn-cs"/>
              </a:rPr>
              <a:t> Up to $41.7 million over 4 years available to approximately 30 grantees to train and provide resources for first responders and members of other key community sectors on carrying and administering an FDA approved product for emergency treatment of known or suspected opioid overdose.</a:t>
            </a:r>
          </a:p>
          <a:p>
            <a:pPr marL="171450" indent="-171450">
              <a:buFont typeface="Arial" panose="020B0604020202020204" pitchFamily="34" charset="0"/>
              <a:buChar char="•"/>
            </a:pPr>
            <a:r>
              <a:rPr lang="en-US" sz="1200" b="1" i="0" kern="1200" dirty="0">
                <a:solidFill>
                  <a:schemeClr val="tx1"/>
                </a:solidFill>
                <a:effectLst/>
                <a:latin typeface="+mn-lt"/>
                <a:ea typeface="+mn-ea"/>
                <a:cs typeface="+mn-cs"/>
              </a:rPr>
              <a:t>Improving Access to Overdose Treatment:</a:t>
            </a:r>
            <a:r>
              <a:rPr lang="en-US" sz="1200" b="0" i="0" kern="1200" dirty="0">
                <a:solidFill>
                  <a:schemeClr val="tx1"/>
                </a:solidFill>
                <a:effectLst/>
                <a:latin typeface="+mn-lt"/>
                <a:ea typeface="+mn-ea"/>
                <a:cs typeface="+mn-cs"/>
              </a:rPr>
              <a:t> Up to $1 million over 5 years to one grantee to expand availability to overdose reversal medications in healthcare settings and to establish protocols to connect patients who have experienced a drug overdose with appropriate treatment.</a:t>
            </a:r>
          </a:p>
          <a:p>
            <a:pPr marL="171450" indent="-171450">
              <a:buFont typeface="Arial" panose="020B0604020202020204" pitchFamily="34" charset="0"/>
              <a:buChar char="•"/>
            </a:pPr>
            <a:endParaRPr lang="en-US" altLang="en-US" dirty="0"/>
          </a:p>
        </p:txBody>
      </p:sp>
      <p:sp>
        <p:nvSpPr>
          <p:cNvPr id="645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52124BDE-A707-4539-97A1-64C83279819C}" type="slidenum">
              <a:rPr lang="en-US" altLang="en-US" smtClean="0">
                <a:solidFill>
                  <a:srgbClr val="000000"/>
                </a:solidFill>
              </a:rPr>
              <a:pPr/>
              <a:t>8</a:t>
            </a:fld>
            <a:endParaRPr lang="en-US" altLang="en-US">
              <a:solidFill>
                <a:srgbClr val="000000"/>
              </a:solidFill>
            </a:endParaRPr>
          </a:p>
        </p:txBody>
      </p:sp>
    </p:spTree>
    <p:extLst>
      <p:ext uri="{BB962C8B-B14F-4D97-AF65-F5344CB8AC3E}">
        <p14:creationId xmlns:p14="http://schemas.microsoft.com/office/powerpoint/2010/main" val="8464431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645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52124BDE-A707-4539-97A1-64C83279819C}" type="slidenum">
              <a:rPr lang="en-US" altLang="en-US" smtClean="0">
                <a:solidFill>
                  <a:srgbClr val="000000"/>
                </a:solidFill>
              </a:rPr>
              <a:pPr/>
              <a:t>9</a:t>
            </a:fld>
            <a:endParaRPr lang="en-US" altLang="en-US">
              <a:solidFill>
                <a:srgbClr val="000000"/>
              </a:solidFill>
            </a:endParaRPr>
          </a:p>
        </p:txBody>
      </p:sp>
    </p:spTree>
    <p:extLst>
      <p:ext uri="{BB962C8B-B14F-4D97-AF65-F5344CB8AC3E}">
        <p14:creationId xmlns:p14="http://schemas.microsoft.com/office/powerpoint/2010/main" val="25412173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AF8806-4BD7-4C7C-9A27-E0EBE296922B}" type="datetime1">
              <a:rPr lang="en-US" smtClean="0"/>
              <a:t>8/1/2017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8786EF-7896-4119-B9E5-BB3AD285BC68}" type="datetime1">
              <a:rPr lang="en-US" smtClean="0"/>
              <a:t>8/1/2017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CBD15C5-2857-4BA2-9DE8-6191E210E585}" type="datetime1">
              <a:rPr lang="en-US" smtClean="0"/>
              <a:t>8/1/2017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909DB6F-66E3-4BDC-9698-1126DF59D2C7}" type="datetime1">
              <a:rPr lang="en-US" smtClean="0"/>
              <a:t>8/1/2017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C7B535-D27B-40D2-8E28-DFD04F25FF3A}" type="datetime1">
              <a:rPr lang="en-US" smtClean="0"/>
              <a:t>8/1/2017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F125825-B83C-4FBE-B008-12797F2E1CA1}" type="datetime1">
              <a:rPr lang="en-US" smtClean="0"/>
              <a:t>8/1/2017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3B87749-D426-4B7F-9D8A-5C9AE91BEEC8}" type="datetime1">
              <a:rPr lang="en-US" smtClean="0"/>
              <a:t>8/1/2017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08F91CA-C157-42E2-9FDA-1E7D61AD58F8}" type="datetime1">
              <a:rPr lang="en-US" smtClean="0"/>
              <a:t>8/1/2017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D538CD-E79D-4FC5-9DE3-0F05E2166F03}" type="datetime1">
              <a:rPr lang="en-US" smtClean="0"/>
              <a:t>8/1/2017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FEE6493-888E-4C6E-9C38-A467264AEE0A}" type="datetime1">
              <a:rPr lang="en-US" smtClean="0"/>
              <a:t>8/1/2017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7557B53-7988-45B1-886D-F48EBCC184C2}" type="datetime1">
              <a:rPr lang="en-US" smtClean="0"/>
              <a:t>8/1/2017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80D7B2-BE3E-4BDA-A74E-C64ECDB742AE}" type="datetime1">
              <a:rPr lang="en-US" smtClean="0"/>
              <a:t>8/1/2017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ct val="0"/>
        </a:spcBef>
        <a:buNone/>
        <a:defRPr sz="4400" b="0" i="0" u="none"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hyperlink" Target="https://www.samhsa.gov/grants/grant-announcements-2017" TargetMode="External"/><Relationship Id="rId4" Type="http://schemas.openxmlformats.org/officeDocument/2006/relationships/hyperlink" Target="http://docs.house.gov/billsthisweek/20160704/CRPT-114HRPT-S524.pdf"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s://www.hhs.gov/about/news/2017/04/19/trump-administration-awards-grants-states-combat-opioid-crisis.html"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s://www.samhsa.gov/sites/default/files/ssadirectory.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91440"/>
            <a:ext cx="9144000" cy="69494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2057401"/>
            <a:ext cx="7772400" cy="1752598"/>
          </a:xfrm>
        </p:spPr>
        <p:txBody>
          <a:bodyPr>
            <a:normAutofit/>
          </a:bodyPr>
          <a:lstStyle/>
          <a:p>
            <a:pPr algn="l">
              <a:lnSpc>
                <a:spcPct val="150000"/>
              </a:lnSpc>
            </a:pPr>
            <a:r>
              <a:rPr lang="en-US" sz="3100" dirty="0">
                <a:solidFill>
                  <a:schemeClr val="bg1"/>
                </a:solidFill>
                <a:latin typeface="Arial" pitchFamily="34" charset="0"/>
                <a:cs typeface="Arial" pitchFamily="34" charset="0"/>
              </a:rPr>
              <a:t>Coordinating Federal Resources and Collaboration Amongst Grantees</a:t>
            </a:r>
            <a:endParaRPr lang="en-US" sz="2700" dirty="0">
              <a:solidFill>
                <a:schemeClr val="bg1"/>
              </a:solidFill>
              <a:latin typeface="Arial" pitchFamily="34" charset="0"/>
              <a:cs typeface="Arial" pitchFamily="34" charset="0"/>
            </a:endParaRPr>
          </a:p>
        </p:txBody>
      </p:sp>
      <p:sp>
        <p:nvSpPr>
          <p:cNvPr id="3" name="Subtitle 2"/>
          <p:cNvSpPr>
            <a:spLocks noGrp="1"/>
          </p:cNvSpPr>
          <p:nvPr>
            <p:ph type="subTitle" idx="1"/>
          </p:nvPr>
        </p:nvSpPr>
        <p:spPr>
          <a:xfrm>
            <a:off x="685800" y="3810000"/>
            <a:ext cx="7086600" cy="1752600"/>
          </a:xfrm>
        </p:spPr>
        <p:txBody>
          <a:bodyPr/>
          <a:lstStyle/>
          <a:p>
            <a:pPr algn="l"/>
            <a:r>
              <a:rPr lang="en-US" sz="2800" dirty="0" err="1">
                <a:solidFill>
                  <a:srgbClr val="E0C3A3"/>
                </a:solidFill>
              </a:rPr>
              <a:t>DeAnna</a:t>
            </a:r>
            <a:r>
              <a:rPr lang="en-US" sz="2800" dirty="0">
                <a:solidFill>
                  <a:srgbClr val="E0C3A3"/>
                </a:solidFill>
              </a:rPr>
              <a:t> Hoskins, BJA</a:t>
            </a:r>
          </a:p>
          <a:p>
            <a:pPr algn="l"/>
            <a:r>
              <a:rPr lang="en-US" sz="2800" dirty="0">
                <a:solidFill>
                  <a:srgbClr val="E0C3A3"/>
                </a:solidFill>
              </a:rPr>
              <a:t>Steve Keller, AHP, Inc.</a:t>
            </a:r>
          </a:p>
        </p:txBody>
      </p:sp>
      <p:sp>
        <p:nvSpPr>
          <p:cNvPr id="4" name="Date Placeholder 3"/>
          <p:cNvSpPr>
            <a:spLocks noGrp="1"/>
          </p:cNvSpPr>
          <p:nvPr>
            <p:ph type="dt" sz="half" idx="10"/>
          </p:nvPr>
        </p:nvSpPr>
        <p:spPr/>
        <p:txBody>
          <a:bodyPr/>
          <a:lstStyle/>
          <a:p>
            <a:fld id="{080B4AC8-3612-4575-BB27-DE279267DA85}" type="datetime1">
              <a:rPr lang="en-US" smtClean="0">
                <a:solidFill>
                  <a:schemeClr val="bg1"/>
                </a:solidFill>
                <a:latin typeface="Arial" pitchFamily="34" charset="0"/>
                <a:cs typeface="Arial" pitchFamily="34" charset="0"/>
              </a:rPr>
              <a:t>8/1/2017</a:t>
            </a:fld>
            <a:endParaRPr lang="en-US" dirty="0">
              <a:solidFill>
                <a:schemeClr val="bg1"/>
              </a:solidFill>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CCEFF8E3-EC8E-4FF1-9FB8-7EB9DE5DC726}" type="slidenum">
              <a:rPr lang="en-US" smtClean="0">
                <a:solidFill>
                  <a:schemeClr val="bg1"/>
                </a:solidFill>
                <a:latin typeface="Arial" pitchFamily="34" charset="0"/>
                <a:cs typeface="Arial" pitchFamily="34" charset="0"/>
              </a:rPr>
              <a:t>1</a:t>
            </a:fld>
            <a:endParaRPr lang="en-US" dirty="0">
              <a:solidFill>
                <a:schemeClr val="bg1"/>
              </a:solidFill>
              <a:latin typeface="Arial" pitchFamily="34" charset="0"/>
              <a:cs typeface="Arial" pitchFamily="34" charset="0"/>
            </a:endParaRPr>
          </a:p>
        </p:txBody>
      </p:sp>
      <p:cxnSp>
        <p:nvCxnSpPr>
          <p:cNvPr id="10" name="Straight Connector 9"/>
          <p:cNvCxnSpPr/>
          <p:nvPr/>
        </p:nvCxnSpPr>
        <p:spPr>
          <a:xfrm>
            <a:off x="609600" y="3810000"/>
            <a:ext cx="8305800" cy="0"/>
          </a:xfrm>
          <a:prstGeom prst="line">
            <a:avLst/>
          </a:prstGeom>
          <a:ln w="22225">
            <a:solidFill>
              <a:srgbClr val="BE854C"/>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1163233"/>
          </a:xfrm>
          <a:prstGeom prst="rect">
            <a:avLst/>
          </a:prstGeom>
        </p:spPr>
      </p:pic>
    </p:spTree>
    <p:extLst>
      <p:ext uri="{BB962C8B-B14F-4D97-AF65-F5344CB8AC3E}">
        <p14:creationId xmlns:p14="http://schemas.microsoft.com/office/powerpoint/2010/main" val="42196623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200" dirty="0">
                <a:solidFill>
                  <a:srgbClr val="006A92"/>
                </a:solidFill>
              </a:rPr>
              <a:t>Commission on Combating Drug Addiction and the Opioid Crisis</a:t>
            </a:r>
          </a:p>
        </p:txBody>
      </p:sp>
      <p:pic>
        <p:nvPicPr>
          <p:cNvPr id="63491" name="Picture 9"/>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6343650"/>
            <a:ext cx="9144000"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3492" name="Date Placeholder 7"/>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fontAlgn="base">
              <a:spcBef>
                <a:spcPct val="0"/>
              </a:spcBef>
              <a:spcAft>
                <a:spcPct val="0"/>
              </a:spcAft>
              <a:buFontTx/>
              <a:buNone/>
            </a:pPr>
            <a:fld id="{679295C9-23E5-410F-B86B-ADC4331351DF}" type="datetime1">
              <a:rPr lang="en-US" altLang="en-US" sz="1200" smtClean="0">
                <a:solidFill>
                  <a:srgbClr val="FFFFFF"/>
                </a:solidFill>
                <a:latin typeface="Arial" panose="020B0604020202020204" pitchFamily="34" charset="0"/>
                <a:cs typeface="Arial" panose="020B0604020202020204" pitchFamily="34" charset="0"/>
              </a:rPr>
              <a:t>8/2/2017</a:t>
            </a:fld>
            <a:endParaRPr lang="en-US" altLang="en-US" sz="1200" dirty="0">
              <a:solidFill>
                <a:srgbClr val="FFFFFF"/>
              </a:solidFill>
              <a:latin typeface="Arial" panose="020B0604020202020204" pitchFamily="34" charset="0"/>
              <a:cs typeface="Arial" panose="020B0604020202020204" pitchFamily="34" charset="0"/>
            </a:endParaRPr>
          </a:p>
        </p:txBody>
      </p:sp>
      <p:sp>
        <p:nvSpPr>
          <p:cNvPr id="63493" name="Slide Number Placeholder 8"/>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695EBB63-6C47-4304-A44E-B4F47603A08E}" type="slidenum">
              <a:rPr lang="en-US" altLang="en-US" sz="1200" smtClean="0">
                <a:solidFill>
                  <a:srgbClr val="FFFFFF"/>
                </a:solidFill>
                <a:latin typeface="Arial" panose="020B0604020202020204" pitchFamily="34" charset="0"/>
              </a:rPr>
              <a:pPr>
                <a:spcBef>
                  <a:spcPct val="0"/>
                </a:spcBef>
                <a:buFontTx/>
                <a:buNone/>
              </a:pPr>
              <a:t>10</a:t>
            </a:fld>
            <a:endParaRPr lang="en-US" altLang="en-US" sz="1200" dirty="0">
              <a:solidFill>
                <a:srgbClr val="FFFFFF"/>
              </a:solidFill>
              <a:latin typeface="Arial" panose="020B0604020202020204" pitchFamily="34"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11" name="Content Placeholder 2"/>
          <p:cNvSpPr txBox="1">
            <a:spLocks/>
          </p:cNvSpPr>
          <p:nvPr/>
        </p:nvSpPr>
        <p:spPr bwMode="auto">
          <a:xfrm>
            <a:off x="457200" y="1295400"/>
            <a:ext cx="8229600" cy="4983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77500" lnSpcReduction="20000"/>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defRPr/>
            </a:pPr>
            <a:r>
              <a:rPr lang="en-US" sz="3800" dirty="0"/>
              <a:t>Objectives: </a:t>
            </a:r>
          </a:p>
          <a:p>
            <a:pPr>
              <a:lnSpc>
                <a:spcPct val="120000"/>
              </a:lnSpc>
              <a:spcBef>
                <a:spcPts val="1200"/>
              </a:spcBef>
            </a:pPr>
            <a:r>
              <a:rPr lang="en-US" dirty="0"/>
              <a:t>Identify existing Federal funding </a:t>
            </a:r>
          </a:p>
          <a:p>
            <a:pPr>
              <a:lnSpc>
                <a:spcPct val="120000"/>
              </a:lnSpc>
              <a:spcBef>
                <a:spcPts val="1200"/>
              </a:spcBef>
            </a:pPr>
            <a:r>
              <a:rPr lang="en-US" dirty="0"/>
              <a:t>Assess addiction services and overdose reversal </a:t>
            </a:r>
            <a:r>
              <a:rPr lang="en-US" dirty="0">
                <a:sym typeface="Wingdings" panose="05000000000000000000" pitchFamily="2" charset="2"/>
              </a:rPr>
              <a:t> Identify underserved areas</a:t>
            </a:r>
            <a:r>
              <a:rPr lang="en-US" dirty="0"/>
              <a:t>; </a:t>
            </a:r>
          </a:p>
          <a:p>
            <a:pPr>
              <a:lnSpc>
                <a:spcPct val="120000"/>
              </a:lnSpc>
              <a:spcBef>
                <a:spcPts val="1200"/>
              </a:spcBef>
            </a:pPr>
            <a:r>
              <a:rPr lang="en-US" dirty="0"/>
              <a:t>Report best practices for addiction prevention </a:t>
            </a:r>
          </a:p>
          <a:p>
            <a:pPr>
              <a:lnSpc>
                <a:spcPct val="120000"/>
              </a:lnSpc>
              <a:spcBef>
                <a:spcPts val="1200"/>
              </a:spcBef>
            </a:pPr>
            <a:r>
              <a:rPr lang="en-US" dirty="0"/>
              <a:t>Review effectiveness of educational messages </a:t>
            </a:r>
          </a:p>
          <a:p>
            <a:pPr>
              <a:lnSpc>
                <a:spcPct val="120000"/>
              </a:lnSpc>
              <a:spcBef>
                <a:spcPts val="1200"/>
              </a:spcBef>
            </a:pPr>
            <a:r>
              <a:rPr lang="en-US" dirty="0"/>
              <a:t>Evaluate existing programs and make recommendations </a:t>
            </a:r>
          </a:p>
          <a:p>
            <a:pPr>
              <a:lnSpc>
                <a:spcPct val="120000"/>
              </a:lnSpc>
              <a:spcBef>
                <a:spcPts val="1200"/>
              </a:spcBef>
            </a:pPr>
            <a:r>
              <a:rPr lang="en-US" dirty="0"/>
              <a:t>Make recommendations to the President for improving the Federal response to drug addiction and the opioid crisis</a:t>
            </a:r>
            <a:endParaRPr lang="en-US" sz="2800" dirty="0"/>
          </a:p>
        </p:txBody>
      </p:sp>
    </p:spTree>
    <p:extLst>
      <p:ext uri="{BB962C8B-B14F-4D97-AF65-F5344CB8AC3E}">
        <p14:creationId xmlns:p14="http://schemas.microsoft.com/office/powerpoint/2010/main" val="1651267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200" dirty="0">
                <a:solidFill>
                  <a:srgbClr val="006A92"/>
                </a:solidFill>
              </a:rPr>
              <a:t>Commission on Combating Drug Addiction and the Opioid Crisis</a:t>
            </a:r>
          </a:p>
        </p:txBody>
      </p:sp>
      <p:pic>
        <p:nvPicPr>
          <p:cNvPr id="63491" name="Picture 9"/>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6343650"/>
            <a:ext cx="9144000"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3492" name="Date Placeholder 7"/>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fontAlgn="base">
              <a:spcBef>
                <a:spcPct val="0"/>
              </a:spcBef>
              <a:spcAft>
                <a:spcPct val="0"/>
              </a:spcAft>
              <a:buFontTx/>
              <a:buNone/>
            </a:pPr>
            <a:fld id="{679295C9-23E5-410F-B86B-ADC4331351DF}" type="datetime1">
              <a:rPr lang="en-US" altLang="en-US" sz="1200" smtClean="0">
                <a:solidFill>
                  <a:srgbClr val="FFFFFF"/>
                </a:solidFill>
                <a:latin typeface="Arial" panose="020B0604020202020204" pitchFamily="34" charset="0"/>
                <a:cs typeface="Arial" panose="020B0604020202020204" pitchFamily="34" charset="0"/>
              </a:rPr>
              <a:t>8/2/2017</a:t>
            </a:fld>
            <a:endParaRPr lang="en-US" altLang="en-US" sz="1200" dirty="0">
              <a:solidFill>
                <a:srgbClr val="FFFFFF"/>
              </a:solidFill>
              <a:latin typeface="Arial" panose="020B0604020202020204" pitchFamily="34" charset="0"/>
              <a:cs typeface="Arial" panose="020B0604020202020204" pitchFamily="34" charset="0"/>
            </a:endParaRPr>
          </a:p>
        </p:txBody>
      </p:sp>
      <p:sp>
        <p:nvSpPr>
          <p:cNvPr id="63493" name="Slide Number Placeholder 8"/>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695EBB63-6C47-4304-A44E-B4F47603A08E}" type="slidenum">
              <a:rPr lang="en-US" altLang="en-US" sz="1200" smtClean="0">
                <a:solidFill>
                  <a:srgbClr val="FFFFFF"/>
                </a:solidFill>
                <a:latin typeface="Arial" panose="020B0604020202020204" pitchFamily="34" charset="0"/>
              </a:rPr>
              <a:pPr>
                <a:spcBef>
                  <a:spcPct val="0"/>
                </a:spcBef>
                <a:buFontTx/>
                <a:buNone/>
              </a:pPr>
              <a:t>11</a:t>
            </a:fld>
            <a:endParaRPr lang="en-US" altLang="en-US" sz="1200" dirty="0">
              <a:solidFill>
                <a:srgbClr val="FFFFFF"/>
              </a:solidFill>
              <a:latin typeface="Arial" panose="020B0604020202020204" pitchFamily="34"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11" name="Content Placeholder 2"/>
          <p:cNvSpPr txBox="1">
            <a:spLocks/>
          </p:cNvSpPr>
          <p:nvPr/>
        </p:nvSpPr>
        <p:spPr bwMode="auto">
          <a:xfrm>
            <a:off x="457200" y="1295400"/>
            <a:ext cx="8229600" cy="4983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92500" lnSpcReduction="20000"/>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defRPr/>
            </a:pPr>
            <a:r>
              <a:rPr lang="en-US" sz="3800" dirty="0"/>
              <a:t>June 16</a:t>
            </a:r>
            <a:r>
              <a:rPr lang="en-US" sz="3800" baseline="30000" dirty="0"/>
              <a:t>th</a:t>
            </a:r>
            <a:r>
              <a:rPr lang="en-US" sz="3800" dirty="0"/>
              <a:t> Meeting consisting of 6 Panelists Testimonies:</a:t>
            </a:r>
          </a:p>
          <a:p>
            <a:pPr>
              <a:lnSpc>
                <a:spcPct val="120000"/>
              </a:lnSpc>
              <a:spcBef>
                <a:spcPts val="1200"/>
              </a:spcBef>
            </a:pPr>
            <a:r>
              <a:rPr lang="en-US" sz="2800" dirty="0"/>
              <a:t>Department of Health and Human Services (HHS) Secretary Tom Price </a:t>
            </a:r>
          </a:p>
          <a:p>
            <a:pPr>
              <a:lnSpc>
                <a:spcPct val="120000"/>
              </a:lnSpc>
              <a:spcBef>
                <a:spcPts val="1200"/>
              </a:spcBef>
            </a:pPr>
            <a:r>
              <a:rPr lang="en-US" sz="2800" dirty="0"/>
              <a:t>Veterans Affairs (VA) Secretary David Shulkin </a:t>
            </a:r>
          </a:p>
          <a:p>
            <a:pPr>
              <a:lnSpc>
                <a:spcPct val="120000"/>
              </a:lnSpc>
              <a:spcBef>
                <a:spcPts val="1200"/>
              </a:spcBef>
            </a:pPr>
            <a:r>
              <a:rPr lang="en-US" sz="2800" dirty="0"/>
              <a:t>Gov. Charlie Baker (MA) </a:t>
            </a:r>
          </a:p>
          <a:p>
            <a:pPr>
              <a:lnSpc>
                <a:spcPct val="120000"/>
              </a:lnSpc>
              <a:spcBef>
                <a:spcPts val="1200"/>
              </a:spcBef>
            </a:pPr>
            <a:r>
              <a:rPr lang="en-US" sz="2800" dirty="0"/>
              <a:t>Gov. Roy Cooper (NC) </a:t>
            </a:r>
          </a:p>
          <a:p>
            <a:pPr>
              <a:lnSpc>
                <a:spcPct val="120000"/>
              </a:lnSpc>
              <a:spcBef>
                <a:spcPts val="1200"/>
              </a:spcBef>
            </a:pPr>
            <a:r>
              <a:rPr lang="en-US" sz="2800" dirty="0"/>
              <a:t>Bertha Madras, Researcher, Harvard Medical School </a:t>
            </a:r>
          </a:p>
          <a:p>
            <a:pPr>
              <a:lnSpc>
                <a:spcPct val="120000"/>
              </a:lnSpc>
              <a:spcBef>
                <a:spcPts val="1200"/>
              </a:spcBef>
            </a:pPr>
            <a:r>
              <a:rPr lang="en-US" sz="2800" dirty="0"/>
              <a:t>Former Congressman Patrick Kennedy (RI) </a:t>
            </a:r>
          </a:p>
          <a:p>
            <a:pPr marL="0" indent="0">
              <a:lnSpc>
                <a:spcPct val="120000"/>
              </a:lnSpc>
              <a:spcBef>
                <a:spcPts val="1200"/>
              </a:spcBef>
              <a:buNone/>
            </a:pPr>
            <a:endParaRPr lang="en-US" sz="2800" dirty="0"/>
          </a:p>
        </p:txBody>
      </p:sp>
    </p:spTree>
    <p:extLst>
      <p:ext uri="{BB962C8B-B14F-4D97-AF65-F5344CB8AC3E}">
        <p14:creationId xmlns:p14="http://schemas.microsoft.com/office/powerpoint/2010/main" val="20214132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200" dirty="0">
                <a:solidFill>
                  <a:srgbClr val="006A92"/>
                </a:solidFill>
              </a:rPr>
              <a:t>Comprehensive Addiction and Recovery Act (CARA)</a:t>
            </a:r>
          </a:p>
        </p:txBody>
      </p:sp>
      <p:pic>
        <p:nvPicPr>
          <p:cNvPr id="63491" name="Picture 9"/>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6343650"/>
            <a:ext cx="9144000"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3492" name="Date Placeholder 7"/>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fontAlgn="base">
              <a:spcBef>
                <a:spcPct val="0"/>
              </a:spcBef>
              <a:spcAft>
                <a:spcPct val="0"/>
              </a:spcAft>
              <a:buFontTx/>
              <a:buNone/>
            </a:pPr>
            <a:fld id="{679295C9-23E5-410F-B86B-ADC4331351DF}" type="datetime1">
              <a:rPr lang="en-US" altLang="en-US" sz="1200" smtClean="0">
                <a:solidFill>
                  <a:srgbClr val="FFFFFF"/>
                </a:solidFill>
                <a:latin typeface="Arial" panose="020B0604020202020204" pitchFamily="34" charset="0"/>
                <a:cs typeface="Arial" panose="020B0604020202020204" pitchFamily="34" charset="0"/>
              </a:rPr>
              <a:t>8/2/2017</a:t>
            </a:fld>
            <a:endParaRPr lang="en-US" altLang="en-US" sz="1200" dirty="0">
              <a:solidFill>
                <a:srgbClr val="FFFFFF"/>
              </a:solidFill>
              <a:latin typeface="Arial" panose="020B0604020202020204" pitchFamily="34" charset="0"/>
              <a:cs typeface="Arial" panose="020B0604020202020204" pitchFamily="34" charset="0"/>
            </a:endParaRPr>
          </a:p>
        </p:txBody>
      </p:sp>
      <p:sp>
        <p:nvSpPr>
          <p:cNvPr id="63493" name="Slide Number Placeholder 8"/>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695EBB63-6C47-4304-A44E-B4F47603A08E}" type="slidenum">
              <a:rPr lang="en-US" altLang="en-US" sz="1200" smtClean="0">
                <a:solidFill>
                  <a:srgbClr val="FFFFFF"/>
                </a:solidFill>
                <a:latin typeface="Arial" panose="020B0604020202020204" pitchFamily="34" charset="0"/>
              </a:rPr>
              <a:pPr>
                <a:spcBef>
                  <a:spcPct val="0"/>
                </a:spcBef>
                <a:buFontTx/>
                <a:buNone/>
              </a:pPr>
              <a:t>2</a:t>
            </a:fld>
            <a:endParaRPr lang="en-US" altLang="en-US" sz="1200" dirty="0">
              <a:solidFill>
                <a:srgbClr val="FFFFFF"/>
              </a:solidFill>
              <a:latin typeface="Arial" panose="020B0604020202020204" pitchFamily="34"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11" name="Content Placeholder 2"/>
          <p:cNvSpPr txBox="1">
            <a:spLocks/>
          </p:cNvSpPr>
          <p:nvPr/>
        </p:nvSpPr>
        <p:spPr bwMode="auto">
          <a:xfrm>
            <a:off x="457200" y="1447800"/>
            <a:ext cx="8229600"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defRPr/>
            </a:pPr>
            <a:r>
              <a:rPr lang="en-US" b="1" dirty="0"/>
              <a:t>Areas necessary for coordinated response to opioid epidemic:</a:t>
            </a:r>
          </a:p>
          <a:p>
            <a:pPr lvl="1">
              <a:buFont typeface="Wingdings" panose="05000000000000000000" pitchFamily="2" charset="2"/>
              <a:buChar char="Ø"/>
              <a:defRPr/>
            </a:pPr>
            <a:r>
              <a:rPr lang="en-US" b="1" dirty="0"/>
              <a:t>Prevention treatment</a:t>
            </a:r>
          </a:p>
          <a:p>
            <a:pPr lvl="1">
              <a:buFont typeface="Wingdings" panose="05000000000000000000" pitchFamily="2" charset="2"/>
              <a:buChar char="Ø"/>
              <a:defRPr/>
            </a:pPr>
            <a:r>
              <a:rPr lang="en-US" b="1" dirty="0"/>
              <a:t>Recovery</a:t>
            </a:r>
          </a:p>
          <a:p>
            <a:pPr lvl="1">
              <a:buFont typeface="Wingdings" panose="05000000000000000000" pitchFamily="2" charset="2"/>
              <a:buChar char="Ø"/>
              <a:defRPr/>
            </a:pPr>
            <a:r>
              <a:rPr lang="en-US" b="1" dirty="0"/>
              <a:t>Law enforcement</a:t>
            </a:r>
          </a:p>
          <a:p>
            <a:pPr lvl="1">
              <a:buFont typeface="Wingdings" panose="05000000000000000000" pitchFamily="2" charset="2"/>
              <a:buChar char="Ø"/>
              <a:defRPr/>
            </a:pPr>
            <a:r>
              <a:rPr lang="en-US" b="1" dirty="0"/>
              <a:t>CJ reform</a:t>
            </a:r>
          </a:p>
          <a:p>
            <a:pPr lvl="1">
              <a:buFont typeface="Wingdings" panose="05000000000000000000" pitchFamily="2" charset="2"/>
              <a:buChar char="Ø"/>
              <a:defRPr/>
            </a:pPr>
            <a:r>
              <a:rPr lang="en-US" b="1" dirty="0"/>
              <a:t>Overdose reversal</a:t>
            </a:r>
            <a:endParaRPr lang="en-US" sz="2400" dirty="0"/>
          </a:p>
        </p:txBody>
      </p:sp>
    </p:spTree>
    <p:extLst>
      <p:ext uri="{BB962C8B-B14F-4D97-AF65-F5344CB8AC3E}">
        <p14:creationId xmlns:p14="http://schemas.microsoft.com/office/powerpoint/2010/main" val="2041941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200" dirty="0">
                <a:solidFill>
                  <a:srgbClr val="006A92"/>
                </a:solidFill>
              </a:rPr>
              <a:t>Comprehensive Addiction and Recovery Act (CARA)</a:t>
            </a:r>
          </a:p>
        </p:txBody>
      </p:sp>
      <p:pic>
        <p:nvPicPr>
          <p:cNvPr id="63491" name="Picture 9"/>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6343650"/>
            <a:ext cx="9144000"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3492" name="Date Placeholder 7"/>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fontAlgn="base">
              <a:spcBef>
                <a:spcPct val="0"/>
              </a:spcBef>
              <a:spcAft>
                <a:spcPct val="0"/>
              </a:spcAft>
              <a:buFontTx/>
              <a:buNone/>
            </a:pPr>
            <a:fld id="{679295C9-23E5-410F-B86B-ADC4331351DF}" type="datetime1">
              <a:rPr lang="en-US" altLang="en-US" sz="1200" smtClean="0">
                <a:solidFill>
                  <a:srgbClr val="FFFFFF"/>
                </a:solidFill>
                <a:latin typeface="Arial" panose="020B0604020202020204" pitchFamily="34" charset="0"/>
                <a:cs typeface="Arial" panose="020B0604020202020204" pitchFamily="34" charset="0"/>
              </a:rPr>
              <a:t>8/2/2017</a:t>
            </a:fld>
            <a:endParaRPr lang="en-US" altLang="en-US" sz="1200" dirty="0">
              <a:solidFill>
                <a:srgbClr val="FFFFFF"/>
              </a:solidFill>
              <a:latin typeface="Arial" panose="020B0604020202020204" pitchFamily="34" charset="0"/>
              <a:cs typeface="Arial" panose="020B0604020202020204" pitchFamily="34" charset="0"/>
            </a:endParaRPr>
          </a:p>
        </p:txBody>
      </p:sp>
      <p:sp>
        <p:nvSpPr>
          <p:cNvPr id="63493" name="Slide Number Placeholder 8"/>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695EBB63-6C47-4304-A44E-B4F47603A08E}" type="slidenum">
              <a:rPr lang="en-US" altLang="en-US" sz="1200" smtClean="0">
                <a:solidFill>
                  <a:srgbClr val="FFFFFF"/>
                </a:solidFill>
                <a:latin typeface="Arial" panose="020B0604020202020204" pitchFamily="34" charset="0"/>
              </a:rPr>
              <a:pPr>
                <a:spcBef>
                  <a:spcPct val="0"/>
                </a:spcBef>
                <a:buFontTx/>
                <a:buNone/>
              </a:pPr>
              <a:t>3</a:t>
            </a:fld>
            <a:endParaRPr lang="en-US" altLang="en-US" sz="1200" dirty="0">
              <a:solidFill>
                <a:srgbClr val="FFFFFF"/>
              </a:solidFill>
              <a:latin typeface="Arial" panose="020B0604020202020204" pitchFamily="34"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11" name="Content Placeholder 2"/>
          <p:cNvSpPr txBox="1">
            <a:spLocks/>
          </p:cNvSpPr>
          <p:nvPr/>
        </p:nvSpPr>
        <p:spPr bwMode="auto">
          <a:xfrm>
            <a:off x="457200" y="1447800"/>
            <a:ext cx="8229600"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defRPr/>
            </a:pPr>
            <a:r>
              <a:rPr lang="en-US" sz="2800" dirty="0"/>
              <a:t>Section 107 – Improving Access to Overdose Treatment</a:t>
            </a:r>
          </a:p>
          <a:p>
            <a:pPr lvl="1">
              <a:buFont typeface="Wingdings" panose="05000000000000000000" pitchFamily="2" charset="2"/>
              <a:buChar char="Ø"/>
              <a:defRPr/>
            </a:pPr>
            <a:r>
              <a:rPr lang="en-US" sz="2400" dirty="0"/>
              <a:t>Benefit for FQHCs, opioid treatment programs, etc.</a:t>
            </a:r>
          </a:p>
          <a:p>
            <a:pPr lvl="1">
              <a:buFont typeface="Wingdings" panose="05000000000000000000" pitchFamily="2" charset="2"/>
              <a:buChar char="Ø"/>
              <a:defRPr/>
            </a:pPr>
            <a:r>
              <a:rPr lang="en-US" sz="2400" dirty="0"/>
              <a:t>Expand access to opioid overdose reversal drugs or devices (i.e. Naloxone)</a:t>
            </a:r>
          </a:p>
        </p:txBody>
      </p:sp>
    </p:spTree>
    <p:extLst>
      <p:ext uri="{BB962C8B-B14F-4D97-AF65-F5344CB8AC3E}">
        <p14:creationId xmlns:p14="http://schemas.microsoft.com/office/powerpoint/2010/main" val="34324043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200" dirty="0">
                <a:solidFill>
                  <a:srgbClr val="006A92"/>
                </a:solidFill>
              </a:rPr>
              <a:t>Comprehensive Addiction and Recovery Act (CARA)</a:t>
            </a:r>
          </a:p>
        </p:txBody>
      </p:sp>
      <p:pic>
        <p:nvPicPr>
          <p:cNvPr id="63491" name="Picture 9"/>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6343650"/>
            <a:ext cx="9144000"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3492" name="Date Placeholder 7"/>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fontAlgn="base">
              <a:spcBef>
                <a:spcPct val="0"/>
              </a:spcBef>
              <a:spcAft>
                <a:spcPct val="0"/>
              </a:spcAft>
              <a:buFontTx/>
              <a:buNone/>
            </a:pPr>
            <a:fld id="{679295C9-23E5-410F-B86B-ADC4331351DF}" type="datetime1">
              <a:rPr lang="en-US" altLang="en-US" sz="1200" smtClean="0">
                <a:solidFill>
                  <a:srgbClr val="FFFFFF"/>
                </a:solidFill>
                <a:latin typeface="Arial" panose="020B0604020202020204" pitchFamily="34" charset="0"/>
                <a:cs typeface="Arial" panose="020B0604020202020204" pitchFamily="34" charset="0"/>
              </a:rPr>
              <a:t>8/2/2017</a:t>
            </a:fld>
            <a:endParaRPr lang="en-US" altLang="en-US" sz="1200" dirty="0">
              <a:solidFill>
                <a:srgbClr val="FFFFFF"/>
              </a:solidFill>
              <a:latin typeface="Arial" panose="020B0604020202020204" pitchFamily="34" charset="0"/>
              <a:cs typeface="Arial" panose="020B0604020202020204" pitchFamily="34" charset="0"/>
            </a:endParaRPr>
          </a:p>
        </p:txBody>
      </p:sp>
      <p:sp>
        <p:nvSpPr>
          <p:cNvPr id="63493" name="Slide Number Placeholder 8"/>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695EBB63-6C47-4304-A44E-B4F47603A08E}" type="slidenum">
              <a:rPr lang="en-US" altLang="en-US" sz="1200" smtClean="0">
                <a:solidFill>
                  <a:srgbClr val="FFFFFF"/>
                </a:solidFill>
                <a:latin typeface="Arial" panose="020B0604020202020204" pitchFamily="34" charset="0"/>
              </a:rPr>
              <a:pPr>
                <a:spcBef>
                  <a:spcPct val="0"/>
                </a:spcBef>
                <a:buFontTx/>
                <a:buNone/>
              </a:pPr>
              <a:t>4</a:t>
            </a:fld>
            <a:endParaRPr lang="en-US" altLang="en-US" sz="1200" dirty="0">
              <a:solidFill>
                <a:srgbClr val="FFFFFF"/>
              </a:solidFill>
              <a:latin typeface="Arial" panose="020B0604020202020204" pitchFamily="34"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11" name="Content Placeholder 2"/>
          <p:cNvSpPr txBox="1">
            <a:spLocks/>
          </p:cNvSpPr>
          <p:nvPr/>
        </p:nvSpPr>
        <p:spPr bwMode="auto">
          <a:xfrm>
            <a:off x="457200" y="1295400"/>
            <a:ext cx="8229600" cy="4983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lnSpcReduction="10000"/>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defRPr/>
            </a:pPr>
            <a:r>
              <a:rPr lang="en-US" dirty="0"/>
              <a:t>Section 201 – Comprehensive Opioid Abuse Grant Program</a:t>
            </a:r>
          </a:p>
          <a:p>
            <a:pPr lvl="1">
              <a:buFont typeface="Wingdings" panose="05000000000000000000" pitchFamily="2" charset="2"/>
              <a:buChar char="Ø"/>
              <a:defRPr/>
            </a:pPr>
            <a:r>
              <a:rPr lang="en-US" dirty="0"/>
              <a:t>It creates a comprehensive grant program at the Department of Justice to address the problems of opioid addiction and abuse</a:t>
            </a:r>
          </a:p>
          <a:p>
            <a:pPr lvl="1">
              <a:buFont typeface="Wingdings" panose="05000000000000000000" pitchFamily="2" charset="2"/>
              <a:buChar char="Ø"/>
              <a:defRPr/>
            </a:pPr>
            <a:r>
              <a:rPr lang="en-US" dirty="0"/>
              <a:t>Examples of allowable uses of funds:</a:t>
            </a:r>
          </a:p>
          <a:p>
            <a:pPr lvl="2">
              <a:buFont typeface="Wingdings" panose="05000000000000000000" pitchFamily="2" charset="2"/>
              <a:buChar char="§"/>
              <a:defRPr/>
            </a:pPr>
            <a:r>
              <a:rPr lang="en-US" dirty="0"/>
              <a:t>Pre- and post-booking treatment programs, i.e. drug courts</a:t>
            </a:r>
          </a:p>
          <a:p>
            <a:pPr lvl="2">
              <a:buFont typeface="Wingdings" panose="05000000000000000000" pitchFamily="2" charset="2"/>
              <a:buChar char="§"/>
              <a:defRPr/>
            </a:pPr>
            <a:r>
              <a:rPr lang="en-US" dirty="0"/>
              <a:t>Collaboration between CJ agencies and substance abuse systems</a:t>
            </a:r>
          </a:p>
          <a:p>
            <a:pPr lvl="2">
              <a:buFont typeface="Wingdings" panose="05000000000000000000" pitchFamily="2" charset="2"/>
              <a:buChar char="§"/>
              <a:defRPr/>
            </a:pPr>
            <a:r>
              <a:rPr lang="en-US" dirty="0"/>
              <a:t>MAT by CJ agencies</a:t>
            </a:r>
          </a:p>
          <a:p>
            <a:pPr lvl="2">
              <a:buFont typeface="Wingdings" panose="05000000000000000000" pitchFamily="2" charset="2"/>
              <a:buChar char="§"/>
              <a:defRPr/>
            </a:pPr>
            <a:r>
              <a:rPr lang="en-US" dirty="0"/>
              <a:t>Prevent youth opioid abuse</a:t>
            </a:r>
          </a:p>
        </p:txBody>
      </p:sp>
    </p:spTree>
    <p:extLst>
      <p:ext uri="{BB962C8B-B14F-4D97-AF65-F5344CB8AC3E}">
        <p14:creationId xmlns:p14="http://schemas.microsoft.com/office/powerpoint/2010/main" val="28009625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200" dirty="0">
                <a:solidFill>
                  <a:srgbClr val="006A92"/>
                </a:solidFill>
              </a:rPr>
              <a:t>Comprehensive Addiction and Recovery Act (CARA)</a:t>
            </a:r>
          </a:p>
        </p:txBody>
      </p:sp>
      <p:pic>
        <p:nvPicPr>
          <p:cNvPr id="63491" name="Picture 9"/>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6343650"/>
            <a:ext cx="9144000"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3492" name="Date Placeholder 7"/>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fontAlgn="base">
              <a:spcBef>
                <a:spcPct val="0"/>
              </a:spcBef>
              <a:spcAft>
                <a:spcPct val="0"/>
              </a:spcAft>
              <a:buFontTx/>
              <a:buNone/>
            </a:pPr>
            <a:fld id="{679295C9-23E5-410F-B86B-ADC4331351DF}" type="datetime1">
              <a:rPr lang="en-US" altLang="en-US" sz="1200" smtClean="0">
                <a:solidFill>
                  <a:srgbClr val="FFFFFF"/>
                </a:solidFill>
                <a:latin typeface="Arial" panose="020B0604020202020204" pitchFamily="34" charset="0"/>
                <a:cs typeface="Arial" panose="020B0604020202020204" pitchFamily="34" charset="0"/>
              </a:rPr>
              <a:t>8/2/2017</a:t>
            </a:fld>
            <a:endParaRPr lang="en-US" altLang="en-US" sz="1200" dirty="0">
              <a:solidFill>
                <a:srgbClr val="FFFFFF"/>
              </a:solidFill>
              <a:latin typeface="Arial" panose="020B0604020202020204" pitchFamily="34" charset="0"/>
              <a:cs typeface="Arial" panose="020B0604020202020204" pitchFamily="34" charset="0"/>
            </a:endParaRPr>
          </a:p>
        </p:txBody>
      </p:sp>
      <p:sp>
        <p:nvSpPr>
          <p:cNvPr id="63493" name="Slide Number Placeholder 8"/>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695EBB63-6C47-4304-A44E-B4F47603A08E}" type="slidenum">
              <a:rPr lang="en-US" altLang="en-US" sz="1200" smtClean="0">
                <a:solidFill>
                  <a:srgbClr val="FFFFFF"/>
                </a:solidFill>
                <a:latin typeface="Arial" panose="020B0604020202020204" pitchFamily="34" charset="0"/>
              </a:rPr>
              <a:pPr>
                <a:spcBef>
                  <a:spcPct val="0"/>
                </a:spcBef>
                <a:buFontTx/>
                <a:buNone/>
              </a:pPr>
              <a:t>5</a:t>
            </a:fld>
            <a:endParaRPr lang="en-US" altLang="en-US" sz="1200" dirty="0">
              <a:solidFill>
                <a:srgbClr val="FFFFFF"/>
              </a:solidFill>
              <a:latin typeface="Arial" panose="020B0604020202020204" pitchFamily="34"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11" name="Content Placeholder 2"/>
          <p:cNvSpPr txBox="1">
            <a:spLocks/>
          </p:cNvSpPr>
          <p:nvPr/>
        </p:nvSpPr>
        <p:spPr bwMode="auto">
          <a:xfrm>
            <a:off x="457200" y="1447800"/>
            <a:ext cx="8229600"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defRPr/>
            </a:pPr>
            <a:r>
              <a:rPr lang="en-US" dirty="0"/>
              <a:t>Section 302 – Building Communities of Recovery</a:t>
            </a:r>
          </a:p>
          <a:p>
            <a:pPr lvl="1">
              <a:buFont typeface="Wingdings" panose="05000000000000000000" pitchFamily="2" charset="2"/>
              <a:buChar char="Ø"/>
              <a:defRPr/>
            </a:pPr>
            <a:r>
              <a:rPr lang="en-US" dirty="0"/>
              <a:t>Provide grants to community organizations to develop, expand, and enhance recovery services</a:t>
            </a:r>
          </a:p>
          <a:p>
            <a:pPr lvl="1">
              <a:buFont typeface="Wingdings" panose="05000000000000000000" pitchFamily="2" charset="2"/>
              <a:buChar char="Ø"/>
              <a:defRPr/>
            </a:pPr>
            <a:r>
              <a:rPr lang="en-US" dirty="0"/>
              <a:t>Build ROSC’s</a:t>
            </a:r>
          </a:p>
          <a:p>
            <a:pPr lvl="2">
              <a:buFont typeface="Wingdings" panose="05000000000000000000" pitchFamily="2" charset="2"/>
              <a:buChar char="§"/>
              <a:defRPr/>
            </a:pPr>
            <a:r>
              <a:rPr lang="en-US" dirty="0"/>
              <a:t>Recovery networks</a:t>
            </a:r>
          </a:p>
          <a:p>
            <a:pPr lvl="2">
              <a:buFont typeface="Wingdings" panose="05000000000000000000" pitchFamily="2" charset="2"/>
              <a:buChar char="§"/>
              <a:defRPr/>
            </a:pPr>
            <a:r>
              <a:rPr lang="en-US" dirty="0"/>
              <a:t>CJ systems</a:t>
            </a:r>
          </a:p>
          <a:p>
            <a:pPr lvl="2">
              <a:buFont typeface="Wingdings" panose="05000000000000000000" pitchFamily="2" charset="2"/>
              <a:buChar char="§"/>
              <a:defRPr/>
            </a:pPr>
            <a:r>
              <a:rPr lang="en-US" dirty="0"/>
              <a:t>Physicians</a:t>
            </a:r>
          </a:p>
          <a:p>
            <a:pPr lvl="2">
              <a:buFont typeface="Wingdings" panose="05000000000000000000" pitchFamily="2" charset="2"/>
              <a:buChar char="§"/>
              <a:defRPr/>
            </a:pPr>
            <a:r>
              <a:rPr lang="en-US" dirty="0"/>
              <a:t>Any many other recovery support systems</a:t>
            </a:r>
          </a:p>
        </p:txBody>
      </p:sp>
    </p:spTree>
    <p:extLst>
      <p:ext uri="{BB962C8B-B14F-4D97-AF65-F5344CB8AC3E}">
        <p14:creationId xmlns:p14="http://schemas.microsoft.com/office/powerpoint/2010/main" val="35560603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200" dirty="0">
                <a:solidFill>
                  <a:srgbClr val="006A92"/>
                </a:solidFill>
              </a:rPr>
              <a:t>Comprehensive Addiction and Recovery Act (CARA)</a:t>
            </a:r>
          </a:p>
        </p:txBody>
      </p:sp>
      <p:pic>
        <p:nvPicPr>
          <p:cNvPr id="63491" name="Picture 9"/>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6343650"/>
            <a:ext cx="9144000"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3492" name="Date Placeholder 7"/>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fontAlgn="base">
              <a:spcBef>
                <a:spcPct val="0"/>
              </a:spcBef>
              <a:spcAft>
                <a:spcPct val="0"/>
              </a:spcAft>
              <a:buFontTx/>
              <a:buNone/>
            </a:pPr>
            <a:fld id="{679295C9-23E5-410F-B86B-ADC4331351DF}" type="datetime1">
              <a:rPr lang="en-US" altLang="en-US" sz="1200" smtClean="0">
                <a:solidFill>
                  <a:srgbClr val="FFFFFF"/>
                </a:solidFill>
                <a:latin typeface="Arial" panose="020B0604020202020204" pitchFamily="34" charset="0"/>
                <a:cs typeface="Arial" panose="020B0604020202020204" pitchFamily="34" charset="0"/>
              </a:rPr>
              <a:t>8/2/2017</a:t>
            </a:fld>
            <a:endParaRPr lang="en-US" altLang="en-US" sz="1200" dirty="0">
              <a:solidFill>
                <a:srgbClr val="FFFFFF"/>
              </a:solidFill>
              <a:latin typeface="Arial" panose="020B0604020202020204" pitchFamily="34" charset="0"/>
              <a:cs typeface="Arial" panose="020B0604020202020204" pitchFamily="34" charset="0"/>
            </a:endParaRPr>
          </a:p>
        </p:txBody>
      </p:sp>
      <p:sp>
        <p:nvSpPr>
          <p:cNvPr id="63493" name="Slide Number Placeholder 8"/>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695EBB63-6C47-4304-A44E-B4F47603A08E}" type="slidenum">
              <a:rPr lang="en-US" altLang="en-US" sz="1200" smtClean="0">
                <a:solidFill>
                  <a:srgbClr val="FFFFFF"/>
                </a:solidFill>
                <a:latin typeface="Arial" panose="020B0604020202020204" pitchFamily="34" charset="0"/>
              </a:rPr>
              <a:pPr>
                <a:spcBef>
                  <a:spcPct val="0"/>
                </a:spcBef>
                <a:buFontTx/>
                <a:buNone/>
              </a:pPr>
              <a:t>6</a:t>
            </a:fld>
            <a:endParaRPr lang="en-US" altLang="en-US" sz="1200" dirty="0">
              <a:solidFill>
                <a:srgbClr val="FFFFFF"/>
              </a:solidFill>
              <a:latin typeface="Arial" panose="020B0604020202020204" pitchFamily="34"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11" name="Content Placeholder 2"/>
          <p:cNvSpPr txBox="1">
            <a:spLocks/>
          </p:cNvSpPr>
          <p:nvPr/>
        </p:nvSpPr>
        <p:spPr bwMode="auto">
          <a:xfrm>
            <a:off x="457200" y="1447800"/>
            <a:ext cx="8229600"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defRPr/>
            </a:pPr>
            <a:r>
              <a:rPr lang="en-US" dirty="0"/>
              <a:t>Section 303 – MAT for Recovery from Addiction</a:t>
            </a:r>
          </a:p>
          <a:p>
            <a:r>
              <a:rPr lang="en-US" dirty="0"/>
              <a:t>Increase use of buprenorphine:</a:t>
            </a:r>
          </a:p>
          <a:p>
            <a:pPr lvl="1">
              <a:buFont typeface="Wingdings" panose="05000000000000000000" pitchFamily="2" charset="2"/>
              <a:buChar char="Ø"/>
            </a:pPr>
            <a:r>
              <a:rPr lang="en-US" dirty="0"/>
              <a:t>Expanding prescribing privileges to NP’s and PA’s</a:t>
            </a:r>
          </a:p>
          <a:p>
            <a:pPr lvl="1">
              <a:buFont typeface="Wingdings" panose="05000000000000000000" pitchFamily="2" charset="2"/>
              <a:buChar char="Ø"/>
            </a:pPr>
            <a:r>
              <a:rPr lang="en-US" dirty="0"/>
              <a:t>Excluding those patients to whom medications are directly administered from the patient limit</a:t>
            </a:r>
          </a:p>
          <a:p>
            <a:pPr lvl="1">
              <a:buFont typeface="Wingdings" panose="05000000000000000000" pitchFamily="2" charset="2"/>
              <a:buChar char="Ø"/>
            </a:pPr>
            <a:r>
              <a:rPr lang="en-US" dirty="0"/>
              <a:t>Review opioid addiction treatment services </a:t>
            </a:r>
            <a:r>
              <a:rPr lang="en-US" dirty="0">
                <a:sym typeface="Wingdings" panose="05000000000000000000" pitchFamily="2" charset="2"/>
              </a:rPr>
              <a:t></a:t>
            </a:r>
            <a:r>
              <a:rPr lang="en-US" dirty="0"/>
              <a:t> change patient limit</a:t>
            </a:r>
          </a:p>
          <a:p>
            <a:pPr lvl="1">
              <a:buFont typeface="Wingdings" panose="05000000000000000000" pitchFamily="2" charset="2"/>
              <a:buChar char="Ø"/>
            </a:pPr>
            <a:r>
              <a:rPr lang="en-US" dirty="0"/>
              <a:t>Allowing states to lower the patient limit</a:t>
            </a:r>
          </a:p>
        </p:txBody>
      </p:sp>
    </p:spTree>
    <p:extLst>
      <p:ext uri="{BB962C8B-B14F-4D97-AF65-F5344CB8AC3E}">
        <p14:creationId xmlns:p14="http://schemas.microsoft.com/office/powerpoint/2010/main" val="19776927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200" dirty="0">
                <a:solidFill>
                  <a:srgbClr val="006A92"/>
                </a:solidFill>
              </a:rPr>
              <a:t>Comprehensive Addiction and Recovery Act (CARA)</a:t>
            </a:r>
          </a:p>
        </p:txBody>
      </p:sp>
      <p:pic>
        <p:nvPicPr>
          <p:cNvPr id="63491" name="Picture 9"/>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6343650"/>
            <a:ext cx="9144000"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3492" name="Date Placeholder 7"/>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fontAlgn="base">
              <a:spcBef>
                <a:spcPct val="0"/>
              </a:spcBef>
              <a:spcAft>
                <a:spcPct val="0"/>
              </a:spcAft>
              <a:buFontTx/>
              <a:buNone/>
            </a:pPr>
            <a:fld id="{679295C9-23E5-410F-B86B-ADC4331351DF}" type="datetime1">
              <a:rPr lang="en-US" altLang="en-US" sz="1200" smtClean="0">
                <a:solidFill>
                  <a:srgbClr val="FFFFFF"/>
                </a:solidFill>
                <a:latin typeface="Arial" panose="020B0604020202020204" pitchFamily="34" charset="0"/>
                <a:cs typeface="Arial" panose="020B0604020202020204" pitchFamily="34" charset="0"/>
              </a:rPr>
              <a:t>8/2/2017</a:t>
            </a:fld>
            <a:endParaRPr lang="en-US" altLang="en-US" sz="1200" dirty="0">
              <a:solidFill>
                <a:srgbClr val="FFFFFF"/>
              </a:solidFill>
              <a:latin typeface="Arial" panose="020B0604020202020204" pitchFamily="34" charset="0"/>
              <a:cs typeface="Arial" panose="020B0604020202020204" pitchFamily="34" charset="0"/>
            </a:endParaRPr>
          </a:p>
        </p:txBody>
      </p:sp>
      <p:sp>
        <p:nvSpPr>
          <p:cNvPr id="63493" name="Slide Number Placeholder 8"/>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695EBB63-6C47-4304-A44E-B4F47603A08E}" type="slidenum">
              <a:rPr lang="en-US" altLang="en-US" sz="1200" smtClean="0">
                <a:solidFill>
                  <a:srgbClr val="FFFFFF"/>
                </a:solidFill>
                <a:latin typeface="Arial" panose="020B0604020202020204" pitchFamily="34" charset="0"/>
              </a:rPr>
              <a:pPr>
                <a:spcBef>
                  <a:spcPct val="0"/>
                </a:spcBef>
                <a:buFontTx/>
                <a:buNone/>
              </a:pPr>
              <a:t>7</a:t>
            </a:fld>
            <a:endParaRPr lang="en-US" altLang="en-US" sz="1200" dirty="0">
              <a:solidFill>
                <a:srgbClr val="FFFFFF"/>
              </a:solidFill>
              <a:latin typeface="Arial" panose="020B0604020202020204" pitchFamily="34"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11" name="Content Placeholder 2"/>
          <p:cNvSpPr txBox="1">
            <a:spLocks/>
          </p:cNvSpPr>
          <p:nvPr/>
        </p:nvSpPr>
        <p:spPr bwMode="auto">
          <a:xfrm>
            <a:off x="457200" y="1447800"/>
            <a:ext cx="8229600"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defRPr/>
            </a:pPr>
            <a:endParaRPr lang="en-US" sz="2800" dirty="0"/>
          </a:p>
          <a:p>
            <a:pPr marL="0" indent="0">
              <a:buNone/>
              <a:defRPr/>
            </a:pPr>
            <a:r>
              <a:rPr lang="en-US" sz="2800" dirty="0">
                <a:hlinkClick r:id="rId4"/>
              </a:rPr>
              <a:t>CARA Conference Report</a:t>
            </a:r>
            <a:endParaRPr lang="en-US" sz="2800" dirty="0"/>
          </a:p>
          <a:p>
            <a:pPr marL="0" indent="0">
              <a:buNone/>
              <a:defRPr/>
            </a:pPr>
            <a:endParaRPr lang="en-US" sz="2800" dirty="0"/>
          </a:p>
          <a:p>
            <a:pPr marL="0" indent="0">
              <a:buNone/>
              <a:defRPr/>
            </a:pPr>
            <a:r>
              <a:rPr lang="en-US" sz="2800" dirty="0">
                <a:hlinkClick r:id="rId5"/>
              </a:rPr>
              <a:t>SAMHSA Grant Announcements</a:t>
            </a:r>
            <a:endParaRPr lang="en-US" sz="2800" dirty="0"/>
          </a:p>
        </p:txBody>
      </p:sp>
    </p:spTree>
    <p:extLst>
      <p:ext uri="{BB962C8B-B14F-4D97-AF65-F5344CB8AC3E}">
        <p14:creationId xmlns:p14="http://schemas.microsoft.com/office/powerpoint/2010/main" val="3338391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200" dirty="0">
                <a:solidFill>
                  <a:srgbClr val="006A92"/>
                </a:solidFill>
              </a:rPr>
              <a:t>21</a:t>
            </a:r>
            <a:r>
              <a:rPr lang="en-US" sz="3200" baseline="30000" dirty="0">
                <a:solidFill>
                  <a:srgbClr val="006A92"/>
                </a:solidFill>
              </a:rPr>
              <a:t>st</a:t>
            </a:r>
            <a:r>
              <a:rPr lang="en-US" sz="3200" dirty="0">
                <a:solidFill>
                  <a:srgbClr val="006A92"/>
                </a:solidFill>
              </a:rPr>
              <a:t> Century Cures Act</a:t>
            </a:r>
          </a:p>
        </p:txBody>
      </p:sp>
      <p:pic>
        <p:nvPicPr>
          <p:cNvPr id="63491" name="Picture 9"/>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6343650"/>
            <a:ext cx="9144000"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3492" name="Date Placeholder 7"/>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fontAlgn="base">
              <a:spcBef>
                <a:spcPct val="0"/>
              </a:spcBef>
              <a:spcAft>
                <a:spcPct val="0"/>
              </a:spcAft>
              <a:buFontTx/>
              <a:buNone/>
            </a:pPr>
            <a:fld id="{679295C9-23E5-410F-B86B-ADC4331351DF}" type="datetime1">
              <a:rPr lang="en-US" altLang="en-US" sz="1200" smtClean="0">
                <a:solidFill>
                  <a:srgbClr val="FFFFFF"/>
                </a:solidFill>
                <a:latin typeface="Arial" panose="020B0604020202020204" pitchFamily="34" charset="0"/>
                <a:cs typeface="Arial" panose="020B0604020202020204" pitchFamily="34" charset="0"/>
              </a:rPr>
              <a:t>8/2/2017</a:t>
            </a:fld>
            <a:endParaRPr lang="en-US" altLang="en-US" sz="1200" dirty="0">
              <a:solidFill>
                <a:srgbClr val="FFFFFF"/>
              </a:solidFill>
              <a:latin typeface="Arial" panose="020B0604020202020204" pitchFamily="34" charset="0"/>
              <a:cs typeface="Arial" panose="020B0604020202020204" pitchFamily="34" charset="0"/>
            </a:endParaRPr>
          </a:p>
        </p:txBody>
      </p:sp>
      <p:sp>
        <p:nvSpPr>
          <p:cNvPr id="63493" name="Slide Number Placeholder 8"/>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695EBB63-6C47-4304-A44E-B4F47603A08E}" type="slidenum">
              <a:rPr lang="en-US" altLang="en-US" sz="1200" smtClean="0">
                <a:solidFill>
                  <a:srgbClr val="FFFFFF"/>
                </a:solidFill>
                <a:latin typeface="Arial" panose="020B0604020202020204" pitchFamily="34" charset="0"/>
              </a:rPr>
              <a:pPr>
                <a:spcBef>
                  <a:spcPct val="0"/>
                </a:spcBef>
                <a:buFontTx/>
                <a:buNone/>
              </a:pPr>
              <a:t>8</a:t>
            </a:fld>
            <a:endParaRPr lang="en-US" altLang="en-US" sz="1200" dirty="0">
              <a:solidFill>
                <a:srgbClr val="FFFFFF"/>
              </a:solidFill>
              <a:latin typeface="Arial" panose="020B0604020202020204" pitchFamily="34"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11" name="Content Placeholder 2"/>
          <p:cNvSpPr txBox="1">
            <a:spLocks/>
          </p:cNvSpPr>
          <p:nvPr/>
        </p:nvSpPr>
        <p:spPr bwMode="auto">
          <a:xfrm>
            <a:off x="457200" y="1295400"/>
            <a:ext cx="8229600" cy="4983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1200"/>
              </a:spcBef>
              <a:defRPr/>
            </a:pPr>
            <a:r>
              <a:rPr lang="en-US" dirty="0">
                <a:hlinkClick r:id="rId4"/>
              </a:rPr>
              <a:t>Press Release </a:t>
            </a:r>
            <a:r>
              <a:rPr lang="en-US" dirty="0"/>
              <a:t>(incl. amount by state/territory)</a:t>
            </a:r>
          </a:p>
          <a:p>
            <a:pPr>
              <a:spcBef>
                <a:spcPts val="1200"/>
              </a:spcBef>
              <a:defRPr/>
            </a:pPr>
            <a:r>
              <a:rPr lang="en-US" dirty="0"/>
              <a:t>Grants to help states and territories combat opioid addiction</a:t>
            </a:r>
            <a:endParaRPr lang="en-US" sz="3600" dirty="0"/>
          </a:p>
          <a:p>
            <a:pPr lvl="1">
              <a:spcBef>
                <a:spcPts val="1200"/>
              </a:spcBef>
              <a:buFont typeface="Wingdings" panose="05000000000000000000" pitchFamily="2" charset="2"/>
              <a:buChar char="v"/>
              <a:defRPr/>
            </a:pPr>
            <a:r>
              <a:rPr lang="en-US" sz="2400" dirty="0"/>
              <a:t>State Targeted Response to the Opioid Crisis Grants (Opioid STR)</a:t>
            </a:r>
          </a:p>
          <a:p>
            <a:pPr lvl="1">
              <a:spcBef>
                <a:spcPts val="1200"/>
              </a:spcBef>
              <a:buFont typeface="Wingdings" panose="05000000000000000000" pitchFamily="2" charset="2"/>
              <a:buChar char="v"/>
              <a:defRPr/>
            </a:pPr>
            <a:r>
              <a:rPr lang="en-US" sz="2400" dirty="0"/>
              <a:t>Medication-Assisted Treatment and Prescription Drugs Opioid Addiction; First Responders; and Improving Access to Overdose Treatment</a:t>
            </a:r>
            <a:endParaRPr lang="en-US" sz="2800" dirty="0"/>
          </a:p>
          <a:p>
            <a:pPr>
              <a:buFont typeface="Wingdings" panose="05000000000000000000" pitchFamily="2" charset="2"/>
              <a:buChar char="v"/>
              <a:defRPr/>
            </a:pPr>
            <a:endParaRPr lang="en-US" sz="2800" dirty="0"/>
          </a:p>
        </p:txBody>
      </p:sp>
    </p:spTree>
    <p:extLst>
      <p:ext uri="{BB962C8B-B14F-4D97-AF65-F5344CB8AC3E}">
        <p14:creationId xmlns:p14="http://schemas.microsoft.com/office/powerpoint/2010/main" val="13057866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200" dirty="0">
                <a:solidFill>
                  <a:srgbClr val="006A92"/>
                </a:solidFill>
              </a:rPr>
              <a:t>Single State Agencies</a:t>
            </a:r>
          </a:p>
        </p:txBody>
      </p:sp>
      <p:pic>
        <p:nvPicPr>
          <p:cNvPr id="63491" name="Picture 9"/>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6343650"/>
            <a:ext cx="9144000"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3492" name="Date Placeholder 7"/>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fontAlgn="base">
              <a:spcBef>
                <a:spcPct val="0"/>
              </a:spcBef>
              <a:spcAft>
                <a:spcPct val="0"/>
              </a:spcAft>
              <a:buFontTx/>
              <a:buNone/>
            </a:pPr>
            <a:fld id="{679295C9-23E5-410F-B86B-ADC4331351DF}" type="datetime1">
              <a:rPr lang="en-US" altLang="en-US" sz="1200" smtClean="0">
                <a:solidFill>
                  <a:srgbClr val="FFFFFF"/>
                </a:solidFill>
                <a:latin typeface="Arial" panose="020B0604020202020204" pitchFamily="34" charset="0"/>
                <a:cs typeface="Arial" panose="020B0604020202020204" pitchFamily="34" charset="0"/>
              </a:rPr>
              <a:t>8/2/2017</a:t>
            </a:fld>
            <a:endParaRPr lang="en-US" altLang="en-US" sz="1200" dirty="0">
              <a:solidFill>
                <a:srgbClr val="FFFFFF"/>
              </a:solidFill>
              <a:latin typeface="Arial" panose="020B0604020202020204" pitchFamily="34" charset="0"/>
              <a:cs typeface="Arial" panose="020B0604020202020204" pitchFamily="34" charset="0"/>
            </a:endParaRPr>
          </a:p>
        </p:txBody>
      </p:sp>
      <p:sp>
        <p:nvSpPr>
          <p:cNvPr id="63493" name="Slide Number Placeholder 8"/>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695EBB63-6C47-4304-A44E-B4F47603A08E}" type="slidenum">
              <a:rPr lang="en-US" altLang="en-US" sz="1200" smtClean="0">
                <a:solidFill>
                  <a:srgbClr val="FFFFFF"/>
                </a:solidFill>
                <a:latin typeface="Arial" panose="020B0604020202020204" pitchFamily="34" charset="0"/>
              </a:rPr>
              <a:pPr>
                <a:spcBef>
                  <a:spcPct val="0"/>
                </a:spcBef>
                <a:buFontTx/>
                <a:buNone/>
              </a:pPr>
              <a:t>9</a:t>
            </a:fld>
            <a:endParaRPr lang="en-US" altLang="en-US" sz="1200" dirty="0">
              <a:solidFill>
                <a:srgbClr val="FFFFFF"/>
              </a:solidFill>
              <a:latin typeface="Arial" panose="020B0604020202020204" pitchFamily="34"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11" name="Content Placeholder 2"/>
          <p:cNvSpPr txBox="1">
            <a:spLocks/>
          </p:cNvSpPr>
          <p:nvPr/>
        </p:nvSpPr>
        <p:spPr bwMode="auto">
          <a:xfrm>
            <a:off x="457200" y="1295400"/>
            <a:ext cx="8229600" cy="4983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defRPr/>
            </a:pPr>
            <a:r>
              <a:rPr lang="en-US" dirty="0"/>
              <a:t>The single Agency within the State responsible for the administration of the State Medicaid plan on behalf of the State and are only eligible applicants for specific grant funding</a:t>
            </a:r>
          </a:p>
          <a:p>
            <a:pPr marL="0" indent="0">
              <a:buNone/>
              <a:defRPr/>
            </a:pPr>
            <a:endParaRPr lang="en-US" sz="2800" dirty="0"/>
          </a:p>
          <a:p>
            <a:pPr marL="0" indent="0" algn="ctr">
              <a:spcBef>
                <a:spcPts val="600"/>
              </a:spcBef>
              <a:spcAft>
                <a:spcPts val="1200"/>
              </a:spcAft>
              <a:buNone/>
              <a:defRPr/>
            </a:pPr>
            <a:r>
              <a:rPr lang="en-US" sz="4400" dirty="0">
                <a:latin typeface="+mj-lt"/>
                <a:hlinkClick r:id="rId4"/>
              </a:rPr>
              <a:t>SSA List by State/Territory</a:t>
            </a:r>
            <a:endParaRPr lang="en-US" sz="4400" dirty="0">
              <a:latin typeface="+mj-lt"/>
            </a:endParaRPr>
          </a:p>
          <a:p>
            <a:pPr marL="0" indent="0" algn="ctr">
              <a:buFont typeface="Arial" panose="020B0604020202020204" pitchFamily="34" charset="0"/>
              <a:buNone/>
              <a:defRPr/>
            </a:pPr>
            <a:endParaRPr lang="en-US" sz="2800" dirty="0"/>
          </a:p>
          <a:p>
            <a:pPr marL="0" indent="0" algn="ctr">
              <a:buFont typeface="Arial" panose="020B0604020202020204" pitchFamily="34" charset="0"/>
              <a:buNone/>
              <a:defRPr/>
            </a:pPr>
            <a:endParaRPr lang="en-US" sz="2800" dirty="0"/>
          </a:p>
        </p:txBody>
      </p:sp>
    </p:spTree>
    <p:extLst>
      <p:ext uri="{BB962C8B-B14F-4D97-AF65-F5344CB8AC3E}">
        <p14:creationId xmlns:p14="http://schemas.microsoft.com/office/powerpoint/2010/main" val="290425689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PERSISTENCEDATA" val="MMPROD_UIPERSISTENCEDATA"/>
  <p:tag name="MMPROD_UIDATA" val="&lt;database version=&quot;10.0&quot;&gt;&lt;object type=&quot;1&quot; unique_id=&quot;10001&quot;&gt;&lt;property id=&quot;20139&quot; value=&quot;%n. %s&quot;/&gt;&lt;property id=&quot;20141&quot; value=&quot;Health Lit Coverage UntilizationNMDft2&quot;/&gt;&lt;property id=&quot;20144&quot; value=&quot;1&quot;/&gt;&lt;property id=&quot;20146&quot; value=&quot;0&quot;/&gt;&lt;property id=&quot;20147&quot; value=&quot;0&quot;/&gt;&lt;property id=&quot;20148&quot; value=&quot;5&quot;/&gt;&lt;property id=&quot;20184&quot; value=&quot;7&quot;/&gt;&lt;property id=&quot;20191&quot; value=&quot;AHP Corporate&quot;/&gt;&lt;property id=&quot;20192&quot; value=&quot;https://ahpnet.adobeconnect.com&quot;/&gt;&lt;property id=&quot;20193&quot; value=&quot;0&quot;/&gt;&lt;property id=&quot;20250&quot; value=&quot;6&quot;/&gt;&lt;property id=&quot;20251&quot; value=&quot;0&quot;/&gt;&lt;property id=&quot;20259&quot; value=&quot;0&quot;/&gt;&lt;property id=&quot;20263&quot; value=&quot;1&quot;/&gt;&lt;property id=&quot;20264&quot; value=&quot;1&quot;/&gt;&lt;property id=&quot;20600&quot; value=&quot;0&quot;/&gt;&lt;property id=&quot;20700&quot; value=&quot;0&quot;/&gt;&lt;object type=&quot;2&quot; unique_id=&quot;11482&quot;&gt;&lt;object type=&quot;3&quot; unique_id=&quot;11483&quot;&gt;&lt;property id=&quot;20148&quot; value=&quot;5&quot;/&gt;&lt;property id=&quot;20300&quot; value=&quot;Slide 1 - &amp;quot; Pathways to Health Literacy &amp;amp; Health Care Utilization:  A Critical Next Step for the Newly Eligible Pre-release Po&quot;/&gt;&lt;property id=&quot;20307&quot; value=&quot;258&quot;/&gt;&lt;property id=&quot;20309&quot; value=&quot;-1&quot;/&gt;&lt;/object&gt;&lt;object type=&quot;3&quot; unique_id=&quot;11484&quot;&gt;&lt;property id=&quot;20148&quot; value=&quot;5&quot;/&gt;&lt;property id=&quot;20300&quot; value=&quot;Slide 5 - &amp;quot; Niki Miller, M.S. CPS nmiller@ahpnet.com &amp;quot;&quot;/&gt;&lt;property id=&quot;20307&quot; value=&quot;259&quot;/&gt;&lt;property id=&quot;20309&quot; value=&quot;-1&quot;/&gt;&lt;/object&gt;&lt;object type=&quot;3&quot; unique_id=&quot;11485&quot;&gt;&lt;property id=&quot;20148&quot; value=&quot;5&quot;/&gt;&lt;property id=&quot;20300&quot; value=&quot;Slide 6 - &amp;quot;Objectives&amp;quot;&quot;/&gt;&lt;property id=&quot;20307&quot; value=&quot;260&quot;/&gt;&lt;property id=&quot;20309&quot; value=&quot;-1&quot;/&gt;&lt;/object&gt;&lt;object type=&quot;3&quot; unique_id=&quot;11486&quot;&gt;&lt;property id=&quot;20148&quot; value=&quot;5&quot;/&gt;&lt;property id=&quot;20300&quot; value=&quot;Slide 7 - &amp;quot;New Toolkit: &amp;quot;&quot;/&gt;&lt;property id=&quot;20307&quot; value=&quot;415&quot;/&gt;&lt;property id=&quot;20309&quot; value=&quot;-1&quot;/&gt;&lt;/object&gt;&lt;object type=&quot;3&quot; unique_id=&quot;11487&quot;&gt;&lt;property id=&quot;20148&quot; value=&quot;5&quot;/&gt;&lt;property id=&quot;20300&quot; value=&quot;Slide 8 - &amp;quot;    Quick Audience Polling: 2 questions&amp;quot;&quot;/&gt;&lt;property id=&quot;20307&quot; value=&quot;261&quot;/&gt;&lt;property id=&quot;20309&quot; value=&quot;-1&quot;/&gt;&lt;/object&gt;&lt;object type=&quot;3&quot; unique_id=&quot;11488&quot;&gt;&lt;property id=&quot;20148&quot; value=&quot;5&quot;/&gt;&lt;property id=&quot;20300&quot; value=&quot;Slide 9 - &amp;quot;What is Health Literacy? &amp;quot;&quot;/&gt;&lt;property id=&quot;20307&quot; value=&quot;405&quot;/&gt;&lt;property id=&quot;20309&quot; value=&quot;-1&quot;/&gt;&lt;/object&gt;&lt;object type=&quot;3&quot; unique_id=&quot;11489&quot;&gt;&lt;property id=&quot;20148&quot; value=&quot;5&quot;/&gt;&lt;property id=&quot;20300&quot; value=&quot;Slide 10 - &amp;quot;Medicaid, Medicaid Managed Care (MMC), Medicare&amp;quot;&quot;/&gt;&lt;property id=&quot;20307&quot; value=&quot;416&quot;/&gt;&lt;property id=&quot;20309&quot; value=&quot;-1&quot;/&gt;&lt;/object&gt;&lt;object type=&quot;3&quot; unique_id=&quot;11491&quot;&gt;&lt;property id=&quot;20148&quot; value=&quot;5&quot;/&gt;&lt;property id=&quot;20300&quot; value=&quot;Slide 11&quot;/&gt;&lt;property id=&quot;20307&quot; value=&quot;417&quot;/&gt;&lt;property id=&quot;20309&quot; value=&quot;-1&quot;/&gt;&lt;/object&gt;&lt;object type=&quot;3&quot; unique_id=&quot;11492&quot;&gt;&lt;property id=&quot;20148&quot; value=&quot;5&quot;/&gt;&lt;property id=&quot;20300&quot; value=&quot;Slide 12 - &amp;quot;What Can We Do?&amp;quot;&quot;/&gt;&lt;property id=&quot;20307&quot; value=&quot;420&quot;/&gt;&lt;property id=&quot;20309&quot; value=&quot;-1&quot;/&gt;&lt;/object&gt;&lt;object type=&quot;3&quot; unique_id=&quot;11493&quot;&gt;&lt;property id=&quot;20148&quot; value=&quot;5&quot;/&gt;&lt;property id=&quot;20300&quot; value=&quot;Slide 13 - &amp;quot;Learning Styles  People learn new information in different ways….  Using more than one way is always best&amp;quot;&quot;/&gt;&lt;property id=&quot;20307&quot; value=&quot;419&quot;/&gt;&lt;property id=&quot;20309&quot; value=&quot;-1&quot;/&gt;&lt;/object&gt;&lt;object type=&quot;3&quot; unique_id=&quot;11494&quot;&gt;&lt;property id=&quot;20148&quot; value=&quot;5&quot;/&gt;&lt;property id=&quot;20300&quot; value=&quot;Slide 14 - &amp;quot;Leveraging Assistor Resources: Poll Results&amp;quot;&quot;/&gt;&lt;property id=&quot;20307&quot; value=&quot;409&quot;/&gt;&lt;property id=&quot;20309&quot; value=&quot;-1&quot;/&gt;&lt;/object&gt;&lt;object type=&quot;3&quot; unique_id=&quot;11495&quot;&gt;&lt;property id=&quot;20148&quot; value=&quot;5&quot;/&gt;&lt;property id=&quot;20300&quot; value=&quot;Slide 15 - &amp;quot;The term ‘assistor’ encompasses all categories&amp;quot;&quot;/&gt;&lt;property id=&quot;20307&quot; value=&quot;402&quot;/&gt;&lt;property id=&quot;20309&quot; value=&quot;-1&quot;/&gt;&lt;/object&gt;&lt;object type=&quot;3&quot; unique_id=&quot;11496&quot;&gt;&lt;property id=&quot;20148&quot; value=&quot;5&quot;/&gt;&lt;property id=&quot;20300&quot; value=&quot;Slide 16 - &amp;quot;Health Insurance Exchanges: Assistor Priorities  &amp;quot;&quot;/&gt;&lt;property id=&quot;20307&quot; value=&quot;421&quot;/&gt;&lt;property id=&quot;20309&quot; value=&quot;-1&quot;/&gt;&lt;/object&gt;&lt;object type=&quot;3&quot; unique_id=&quot;11497&quot;&gt;&lt;property id=&quot;20148&quot; value=&quot;5&quot;/&gt;&lt;property id=&quot;20300&quot; value=&quot;Slide 17 - &amp;quot;What do they offer besides enrollment help? &amp;quot;&quot;/&gt;&lt;property id=&quot;20307&quot; value=&quot;408&quot;/&gt;&lt;property id=&quot;20309&quot; value=&quot;-1&quot;/&gt;&lt;/object&gt;&lt;object type=&quot;3&quot; unique_id=&quot;11498&quot;&gt;&lt;property id=&quot;20148&quot; value=&quot;5&quot;/&gt;&lt;property id=&quot;20300&quot; value=&quot;Slide 18 - &amp;quot;What about those that don’t qualify for Medicaid&amp;quot;&quot;/&gt;&lt;property id=&quot;20307&quot; value=&quot;418&quot;/&gt;&lt;property id=&quot;20309&quot; value=&quot;-1&quot;/&gt;&lt;/object&gt;&lt;object type=&quot;3&quot; unique_id=&quot;11499&quot;&gt;&lt;property id=&quot;20148&quot; value=&quot;5&quot;/&gt;&lt;property id=&quot;20300&quot; value=&quot;Slide 19&quot;/&gt;&lt;property id=&quot;20307&quot; value=&quot;412&quot;/&gt;&lt;property id=&quot;20309&quot; value=&quot;-1&quot;/&gt;&lt;/object&gt;&lt;object type=&quot;3&quot; unique_id=&quot;11500&quot;&gt;&lt;property id=&quot;20148&quot; value=&quot;5&quot;/&gt;&lt;property id=&quot;20300&quot; value=&quot;Slide 20 - &amp;quot;    Assistor Agencies Address Health-Related                   Social Needs&amp;quot;&quot;/&gt;&lt;property id=&quot;20307&quot; value=&quot;400&quot;/&gt;&lt;property id=&quot;20309&quot; value=&quot;-1&quot;/&gt;&lt;/object&gt;&lt;object type=&quot;3&quot; unique_id=&quot;11501&quot;&gt;&lt;property id=&quot;20148&quot; value=&quot;5&quot;/&gt;&lt;property id=&quot;20300&quot; value=&quot;Slide 21 - &amp;quot;Other Resources &amp;amp; Toolkit highlights &amp;quot;&quot;/&gt;&lt;property id=&quot;20307&quot; value=&quot;407&quot;/&gt;&lt;property id=&quot;20309&quot; value=&quot;-1&quot;/&gt;&lt;/object&gt;&lt;object type=&quot;3&quot; unique_id=&quot;11502&quot;&gt;&lt;property id=&quot;20148&quot; value=&quot;5&quot;/&gt;&lt;property id=&quot;20300&quot; value=&quot;Slide 22&quot;/&gt;&lt;property id=&quot;20307&quot; value=&quot;423&quot;/&gt;&lt;property id=&quot;20309&quot; value=&quot;-1&quot;/&gt;&lt;/object&gt;&lt;object type=&quot;3&quot; unique_id=&quot;11503&quot;&gt;&lt;property id=&quot;20148&quot; value=&quot;5&quot;/&gt;&lt;property id=&quot;20300&quot; value=&quot;Slide 23&quot;/&gt;&lt;property id=&quot;20307&quot; value=&quot;422&quot;/&gt;&lt;property id=&quot;20309&quot; value=&quot;-1&quot;/&gt;&lt;/object&gt;&lt;object type=&quot;3&quot; unique_id=&quot;11504&quot;&gt;&lt;property id=&quot;20148&quot; value=&quot;5&quot;/&gt;&lt;property id=&quot;20300&quot; value=&quot;Slide 24&quot;/&gt;&lt;property id=&quot;20307&quot; value=&quot;399&quot;/&gt;&lt;property id=&quot;20309&quot; value=&quot;-1&quot;/&gt;&lt;/object&gt;&lt;object type=&quot;3&quot; unique_id=&quot;11601&quot;&gt;&lt;property id=&quot;20148&quot; value=&quot;5&quot;/&gt;&lt;property id=&quot;20300&quot; value=&quot;Slide 2 - &amp;quot;Housekeeping: Functions&amp;quot;&quot;/&gt;&lt;property id=&quot;20307&quot; value=&quot;425&quot;/&gt;&lt;property id=&quot;20309&quot; value=&quot;-1&quot;/&gt;&lt;/object&gt;&lt;object type=&quot;3&quot; unique_id=&quot;11602&quot;&gt;&lt;property id=&quot;20148&quot; value=&quot;5&quot;/&gt;&lt;property id=&quot;20300&quot; value=&quot;Slide 3 - &amp;quot;Housekeeping: Communication&amp;quot;&quot;/&gt;&lt;property id=&quot;20307&quot; value=&quot;426&quot;/&gt;&lt;property id=&quot;20309&quot; value=&quot;-1&quot;/&gt;&lt;/object&gt;&lt;object type=&quot;3&quot; unique_id=&quot;11859&quot;&gt;&lt;property id=&quot;20148&quot; value=&quot;5&quot;/&gt;&lt;property id=&quot;20300&quot; value=&quot;Slide 4 - &amp;quot; Pathways to Health Literacy &amp;amp; Health Care Utilization:  A Critical Next Step for the Newly Eligible Pre-release Po&quot;/&gt;&lt;property id=&quot;20307&quot; value=&quot;428&quot;/&gt;&lt;property id=&quot;20309&quot; value=&quot;-1&quot;/&gt;&lt;/object&gt;&lt;/object&gt;&lt;object type=&quot;8&quot; unique_id=&quot;11528&quot;&gt;&lt;/object&gt;&lt;object type=&quot;4&quot; unique_id=&quot;11941&quot;&gt;&lt;/object&gt;&lt;object type=&quot;10&quot; unique_id=&quot;11942&quot;&gt;&lt;object type=&quot;11&quot; unique_id=&quot;11943&quot;&gt;&lt;property id=&quot;20180&quot; value=&quot;1&quot;/&gt;&lt;property id=&quot;20181&quot; value=&quot;1&quot;/&gt;&lt;property id=&quot;20183&quot; value=&quot;1&quot;/&gt;&lt;/object&gt;&lt;object type=&quot;12&quot; unique_id=&quot;11944&quot;&gt;&lt;/object&gt;&lt;/object&gt;&lt;/object&gt;&lt;/database&gt;"/>
  <p:tag name="MMPROD_TAG_VCONFIG" val="PD94bWwgdmVyc2lvbj0iMS4wIj8+DQo8Y29uZmlndXJhdGlvbj4NCgk8YnJhbmRpbmc+DQoJCTx1aWZvbnQgbmFtZT0iRk9OVF9OT1RFU19URVhUIiB2YWx1ZT0iVmVyZGFuYSwxMixmYWxzZSxmYWxzZSxmYWxzZSIvPg0KCTwvYnJhbmRpbmc+DQoJPGNvbG9ycz4NCgkJPHVpY29sb3IgbmFtZT0icHJpbWFyeSIgdmFsdWU9IjB4NkY4NDg4Ii8+DQoJCTx1aWNvbG9yIG5hbWU9Imdsb3ciIHZhbHVlPSIweDYwOTc3MyIvPg0KCQk8dWljb2xvciBuYW1lPSJ0ZXh0IiB2YWx1ZT0iMHhGRkZGRkYiLz4NCgkJPHVpY29sb3IgbmFtZT0ibGlnaHQiIHZhbHVlPSIweDRFNUQ2MCIvPg0KCQk8dWljb2xvciBuYW1lPSJzaGFkb3ciIHZhbHVlPSIweDAwMDAwMCIvPg0KCQk8dWljb2xvciBuYW1lPSJiYWNrZ3JvdW5kIiB2YWx1ZT0iMHg3Mjc5NzEiLz4NCgk8L2NvbG9ycz4NCgk8bGF5b3V0Pg0KCQk8dWlzaG93IG5hbWU9InByZXNlbnRhdGlvbnRpdGxlIiB2YWx1ZT0idHJ1ZSIvPjx1aXNob3cgbmFtZT0icHJlc2VudGVycGhvdG8iIHZhbHVlPSJ0cnVlIi8+PHVpc2hvdyBuYW1lPSJwcmVzZW50ZXJuYW1lIiB2YWx1ZT0idHJ1ZSIvPjx1aXNob3cgbmFtZT0icHJlc2VudGVydGl0bGUiIHZhbHVlPSJ0cnVlIi8+PHVpc2hvdyBuYW1lPSJwcmVzZW50ZXJlbWFpbCIgdmFsdWU9InRydWUiLz48dWlzaG93IG5hbWU9InByZXNlbnRlcmJpbyIgdmFsdWU9InRydWUiLz48dWlzaG93IG5hbWU9ImNvbXBhbnlsb2dvIiB2YWx1ZT0idHJ1ZSIvPjx1aXNob3cgbmFtZT0ic2lkZWJhciIgdmFsdWU9InRydWUiLz48dWlzaG93IG5hbWU9Im91dGxpbmUiIHZhbHVlPSJ0cnVlIi8+PHVpc2hvdyBuYW1lPSJ0aHVtYm5haWwiIHZhbHVlPSJ0cnVlIi8+DQoJCTx1aXNob3cgbmFtZT0ibm90ZXMiIHZhbHVlPSJ0cnVlIi8+PHVpc2hvdyBuYW1lPSJzZWFyY2giIHZhbHVlPSJ0cnVlIi8+PHVpc2hvdyBuYW1lPSJxdWl6IiB2YWx1ZT0idHJ1ZSIvPjx1aXNob3cgbmFtZT0iYXR0YWNobWVudHMiIHZhbHVlPSJ0cnVlIi8+PHVpc2hvdyBuYW1lPSJ1dGlscyIgdmFsdWU9InRydWUiLz48dWlzaG93IG5hbWU9InZvbHVtZSIgdmFsdWU9InRydWUiLz48dWlzaG93IG5hbWU9InBsYXliYXIiIHZhbHVlPSJ0cnVlIi8+PHVpc2hvdyBuYW1lPSJ0YWxraW5naGVhZCIgdmFsdWU9InRydWUiLz48dWlzaG93IG5hbWU9InNpZGViYXJvbnJpZ2h0IiB2YWx1ZT0idHJ1ZSIvPjx1aXNob3cgbmFtZT0idmlld2NoYW5nZSIgdmFsdWU9InRydWUiLz48dWlzaG93IG5hbWU9ImFsd2F5c1NjcnVuY2giIHZhbHVlPSJmYWxzZSIvPjx1aXNob3cgbmFtZT0iaW5pdGlhbGRpc3BsYXltb2RlaXNub3JtYWwiIHZhbHVlPSJ0cnVlIi8+PHVpcmVwbGFjZSBuYW1lPSJsb2dvIiB2YWx1ZT0iIi8+PHVpcmVwbGFjZSBuYW1lPSJiZ2ltYWdlIiB2YWx1ZT0iIi8+PHVpcmVwbGFjZSBuYW1lPSJpbml0aWFsdGFiIiB2YWx1ZT0ib3V0bGluZSIvPjx1aXNob3cgbmFtZT0iY2N0ZXh0aGlnaGxpZ2h0aW5nIiB2YWx1ZT0idHJ1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x1aXRleHQgbmFtZT0iQ09VUlNFX1NUQVRVUyIgdmFsdWU9Ik1vZHVsZSBTdGF0dXMiLz4NCgkJPHVpdGV4dCBuYW1lPSJQQVNTRURfU1RSSU5HIiB2YWx1ZT0iUGFzc2VkIi8+DQoJCTx1aXRleHQgbmFtZT0iRkFJTEVEX1NUUklORyIgdmFsdWU9IkZhaWxlZCIvPg0KCQk8IS0tcXVpeiBwb2QgYW5kIG1lc3NhZ2UgYm94IHRleHRzLS0+DQoJCTx1aXRleHQgbmFtZT0iUVVJWlBPRF9RVUlaX0FUVEVNUFQiIHZhbHVlPSJRdWl6IEF0dGVtcHQ6Ii8+DQoJCTx1aXRleHQgbmFtZT0iUVVJWlBPRF9RVUlaX0FUVEVNUFRfVkFMVUUiIHZhbHVlPSIlbiBvZiAldCIvPg0KCQk8dWl0ZXh0IG5hbWU9IlFVSVpQT0RfUVVJWl9TQ09SRSIgdmFsdWU9IlNjb3JlZDoiLz4NCgkJPHVpdGV4dCBuYW1lPSJRVUlaUE9EX1FVSVpfUEFTU1NDT1JFIiB2YWx1ZT0iUGFzc2luZyBTY29yZToiLz4NCgkJPHVpdGV4dCBuYW1lPSJRVUlaUE9EX1FVSVpfTUFYU0NPUkUiIHZhbHVlPSJNYXggU2NvcmU6Ii8+DQoJCTx1aXRleHQgbmFtZT0iUVVJWlBPRF9RVUVTQVRNUFRfU1RSIiB2YWx1ZT0iQXR0ZW1wdDogJW4gb2YgJXQiLz4NCgkJPHVpdGV4dCBuYW1lPSJRVUlaUE9EX1FVRVNUWVBFX1NUUiIgdmFsdWU9IlR5cGU6ICVzIi8+DQoJCTx1aXRleHQgbmFtZT0iUVVJWlBPRF9RVUVTVFlQRV9HUkQiIHZhbHVlPSJHcmFkZWQiLz4NCgkJPHVpdGV4dCBuYW1lPSJRVUlaUE9EX1FVRVNUWVBFX1NWWSIgdmFsdWU9IlN1cnZleSIvPg0KCQk8dWl0ZXh0IG5hbWU9IlFVSVpQT0RfUVVJWkFUTVBUX0lORiIgdmFsdWU9IkluZmluaXRlIi8+DQoJCTx1aXRleHQgbmFtZT0iUVVJWlBPRF9RVUVTQVRNUFRfSU5GIiB2YWx1ZT0iSW5maW5pdGUiLz4NCgkJPHVpdGV4dCBuYW1lPSJXQVJOSU5HTVNHX1lFU1NUUklORyIgdmFsdWU9IlllcyIvPg0KCQk8dWl0ZXh0IG5hbWU9IldBUk5JTkdNU0dfTk9TVFJJTkciIHZhbHVlPSJObyIvPg0KCQk8dWl0ZXh0IG5hbWU9IldBUk5JTkdNU0dfVElUTEVTVFJJTkciIHZhbHVlPSJRdWl6IE5hdmlnYXRpb24gV2FybmluZyIvPg0KCQk8dWl0ZXh0IG5hbWU9IldBUk5JTkdNU0dfTVNHU1RSSU5HIiB2YWx1ZT0iVGhlcmUgYXJlIHVuLWF0dGVtcHRlZCBxdWVzdGlvbnMgaW4gdGhpcyBRdWl6LiYjeEE7JiN4QTtDbGlja2luZyBZZXMgd2lsbCB0YWtlIHlvdSBvdXQgb2YgdGhlIFF1aXouIENsaWNrIE5vIHRvIGNvbnRpbnVlIHRoZSBRdWl6LiIvPg0KCQk8dWl0ZXh0IG5hbWU9IklORk9STUFUSU9OX0gyNjRfRkxBU0hQTEFZRVIiIHZhbHVlPSJUaGUgY3VycmVudCB2ZXJzaW9uIG9mIEZsYXNoIFBsYXllciBpbnN0YWxsZWQgb24geW91ciBtYWNoaW5lIGRvZXMgbm90IHN1cHBvcnQgdGhpcyB2aWRlby4gQ2xpY2sgb24gdGhlIHZpZGVvIGFyZWEgdG8gZG93bmxvYWQgdGhlIGxhdGVzdC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lNob3cgc2lkZWJhciB0byBwYXJ0aWNpcGFudHMiLz4NCgkJPHVpdGV4dCBuYW1lPSJNVVRFIiB2YWx1ZT0iTXV0ZSIvPg0KCQk8dWl0ZXh0IG5hbWU9IkRPQ1dSQVBfVElUTEUiIHZhbHVlPSJQcmVzZW50ZXIgRmlsZSBBdHRhY2htZW50Ii8+DQoJCTx1aXRleHQgbmFtZT0iRE9DV1JBUF9NU0ciIHZhbHVlPSJTYXZlIHRvIE15IENvbXB1dGVyIi8+DQoJCTx1aXRleHQgbmFtZT0iRE9DV1JBUF9QUk9NUFQiIHZhbHVlPSJDbGljayB0byBEb3dubG9hZCIvPg0KCTwvbGFuZ3VhZ2U+DQoJPGxhbmd1YWdlIGlkPSJkZS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Gb2xpZSAlbiIvPg0KCQk8IS0tIHN1YnN0aXR1dGlvbjogJW4gPT0gc2xpZGUgbnVtYmVyIC0tPg0KCQk8IS0tIHN1YnN0aXR1dGlvbjogJXQgPT0gdG90YWwgc2xpZGUgY291bnQgLS0+DQoJCTx1aXRleHQgbmFtZT0iU0NSVUJCQVJTVEFUVVNfU0xJREVJTkZPIiB2YWx1ZT0iRm9saWUgJW4gLyAldCB8ICIvPg0KCQk8dWl0ZXh0IG5hbWU9IlNDUlVCQkFSU1RBVFVTX1NUT1BQRUQiIHZhbHVlPSJCZWVuZGV0Ii8+DQoJCTx1aXRleHQgbmFtZT0iU0NSVUJCQVJTVEFUVVNfUExBWUlORyIgdmFsdWU9IldpZWRlcmdhYmUiLz4NCgkJPHVpdGV4dCBuYW1lPSJTQ1JVQkJBUlNUQVRVU19OT0FVRElPIiB2YWx1ZT0iS2VpbiBBdWRpbyIvPg0KCQk8dWl0ZXh0IG5hbWU9IlNDUlVCQkFSU1RBVFVTX1ZJRFBMQVlJTkciIHZhbHVlPSJWaWRlbyB3aXJkIGFiZ2VzcGllbHQiLz4NCgkJPHVpdGV4dCBuYW1lPSJTQ1JVQkJBUlNUQVRVU19MT0FESU5HIiB2YWx1ZT0iTGFkZW4iLz4NCgkJPHVpdGV4dCBuYW1lPSJTQ1JVQkJBUlNUQVRVU19CVUZGRVJJTkciIHZhbHVlPSJQdWZmZXJuIi8+DQoJCTx1aXRleHQgbmFtZT0iU0NSVUJCQVJTVEFUVVNfUVVFU1RJT04iIHZhbHVlPSJGcmFnZSBiZWFudHdvcnRlbiIvPg0KCQk8dWl0ZXh0IG5hbWU9IlNDUlVCQkFSU1RBVFVTX1JFVklFV1FVSVoiIHZhbHVlPSJOb2NobWFscyBkdXJjaHNlaGVuIi8+DQoJCTwhLS0gc3Vic3RpdHV0aW9uOiAlbSA9PSBtaW51dGVzIHJlbWFpbmluZyAtLT4NCgkJPCEtLSBzdWJzdGl0dXRpb246ICVzID09IHNlY29uZHMgcmVtYWluaW5nIC0tPg0KCQk8dWl0ZXh0IG5hbWU9IkVMQVBTRUQiIHZhbHVlPSJSZXN0ZGF1ZXI6ICVtIE1pbnV0ZW4gJXMgU2VrdW5kZW4iLz4NCgkJPHVpdGV4dCBuYW1lPSJOT1RGT1VORCIgdmFsdWU9Ik5pY2h0cyBnZWZ1bmRlbiIvPg0KCQk8dWl0ZXh0IG5hbWU9IkFUVEFDSE1FTlRTIiB2YWx1ZT0iQW5sYWdlbiIvPg0KCQk8IS0tIHN1YnN0aXR1dGlvbjogJXAgPT0gY3VycmVudCBzcGVha2VyJ3MgdGl0bGUgLS0+DQoJCTx1aXRleHQgbmFtZT0iQklPV0lOX1RJVExFIiB2YWx1ZT0iU3ByZWNoZXI6ICVwIi8+DQoJCTx1aXRleHQgbmFtZT0iQklPQlROX1RJVExFIiB2YWx1ZT0iU3ByZWNoZXIiLz4NCgkJPHVpdGV4dCBuYW1lPSJESVZJREVSQlROX1RJVExFIiB2YWx1ZT0ifCIvPg0KCQk8dWl0ZXh0IG5hbWU9IkNPTlRBQ1RCVE5fVElUTEUiIHZhbHVlPSJLb250YWt0Ii8+DQoJCTx1aXRleHQgbmFtZT0iVEFCX1FVSVoiIHZhbHVlPSJRdWl6Ii8+DQoJCTx1aXRleHQgbmFtZT0iVEFCX09VVExJTkUiIHZhbHVlPSJTdHJ1a3R1ciIvPg0KCQk8dWl0ZXh0IG5hbWU9IlRBQl9USFVNQiIgdmFsdWU9Ik1pbmlhdHVyIi8+DQoJCTx1aXRleHQgbmFtZT0iVEFCX05PVEVTIiB2YWx1ZT0iTm90aXplbiIvPg0KCQk8dWl0ZXh0IG5hbWU9IlRBQl9TRUFSQ0giIHZhbHVlPSJTdWNoZW4iLz4NCgkJPHVpdGV4dCBuYW1lPSJTTElERV9IRUFESU5HIiB2YWx1ZT0iRm9saWVudGl0ZWwiLz4NCgkJPHVpdGV4dCBuYW1lPSJEVVJBVElPTl9IRUFESU5HIiB2YWx1ZT0iRGF1ZXIiLz4NCgkJPHVpdGV4dCBuYW1lPSJTRUFSQ0hfSEVBRElORyIgdmFsdWU9IlRleHQgc3VjaGVuOiIvPg0KCQk8dWl0ZXh0IG5hbWU9IlRIVU1CX0hFQURJTkciIHZhbHVlPSJGb2xpZSIvPg0KCQk8dWl0ZXh0IG5hbWU9IlRIVU1CX0lORk8iIHZhbHVlPSJGb2xpZW50aXRlbC9EYXVlciIvPg0KCQk8dWl0ZXh0IG5hbWU9IkFUVEFDSE5BTUVfSEVBRElORyIgdmFsdWU9IkRhdGVpbmFtZSIvPg0KCQk8dWl0ZXh0IG5hbWU9IkFUVEFDSFNJWkVfSEVBRElORyIgdmFsdWU9Ikdyw7bDn2UiLz4NCgkJPHVpdGV4dCBuYW1lPSJTTElERV9OT1RFUyIgdmFsdWU9IkZvbGllbm5vdGl6ZW4iLz4NCgkJPHVpdGV4dCBuYW1lPSJDT1VSU0VfU1RBVFVTIiB2YWx1ZT0iTW9kdWxzdGF0dXMiLz4NCgkJPHVpdGV4dCBuYW1lPSJQQVNTRURfU1RSSU5HIiB2YWx1ZT0iRXJmb2xncmVpY2giLz4NCgkJPHVpdGV4dCBuYW1lPSJGQUlMRURfU1RSSU5HIiB2YWx1ZT0iRmVobGdlc2NobGFnZW4iLz4NCgkJPCEtLXF1aXogcG9kIGFuZCBtZXNzYWdlIGJveCB0ZXh0cy0tPg0KCQk8dWl0ZXh0IG5hbWU9IlFVSVpQT0RfUVVJWl9BVFRFTVBUIiB2YWx1ZT0iUXVpenZlcnN1Y2g6Ii8+DQoJCTx1aXRleHQgbmFtZT0iUVVJWlBPRF9RVUlaX0FUVEVNUFRfVkFMVUUiIHZhbHVlPSIlbiB2b24gJXQiLz4NCgkJPHVpdGV4dCBuYW1lPSJRVUlaUE9EX1FVSVpfU0NPUkUiIHZhbHVlPSJFcnJlaWNodDoiLz4NCgkJPHVpdGV4dCBuYW1lPSJRVUlaUE9EX1FVSVpfUEFTU1NDT1JFIiB2YWx1ZT0iTWluZGVzdHB1bmt0emFobDoiLz4NCgkJPHVpdGV4dCBuYW1lPSJRVUlaUE9EX1FVSVpfTUFYU0NPUkUiIHZhbHVlPSJNYXhpbWFsZSBQdW5rdHphaGw6Ii8+DQoJCTx1aXRleHQgbmFtZT0iUVVJWlBPRF9RVUVTQVRNUFRfU1RSIiB2YWx1ZT0iVmVyc3VjaDogJW4gdm9uICV0Ii8+DQoJCTx1aXRleHQgbmFtZT0iUVVJWlBPRF9RVUVTVFlQRV9TVFIiIHZhbHVlPSJUeXA6ICVzIi8+DQoJCTx1aXRleHQgbmFtZT0iUVVJWlBPRF9RVUVTVFlQRV9HUkQiIHZhbHVlPSJCZXdlcnRldCIvPg0KCQk8dWl0ZXh0IG5hbWU9IlFVSVpQT0RfUVVFU1RZUEVfU1ZZIiB2YWx1ZT0iVW1mcmFnZSIvPg0KCQk8dWl0ZXh0IG5hbWU9IlFVSVpQT0RfUVVJWkFUTVBUX0lORiIgdmFsdWU9IlVuZW5kbGljaCIvPg0KCQk8dWl0ZXh0IG5hbWU9IlFVSVpQT0RfUVVFU0FUTVBUX0lORiIgdmFsdWU9IlVuZW5kbGljaCIvPg0KCQk8dWl0ZXh0IG5hbWU9IldBUk5JTkdNU0dfWUVTU1RSSU5HIiB2YWx1ZT0iSmEiLz4NCgkJPHVpdGV4dCBuYW1lPSJXQVJOSU5HTVNHX05PU1RSSU5HIiB2YWx1ZT0iTmVpbiIvPg0KCQk8dWl0ZXh0IG5hbWU9IldBUk5JTkdNU0dfVElUTEVTVFJJTkciIHZhbHVlPSJRdWl6bmF2aWdhdGlvbnN3YXJudW5nIi8+DQoJCTx1aXRleHQgbmFtZT0iV0FSTklOR01TR19NU0dTVFJJTkciIHZhbHVlPSJJbiBkaWVzZW0gUXVpeiBnaWJ0IGVzIHVuYmVhbnR3b3J0ZXRlIEZyYWdlbi4mI3hBOyYjeEE7V2VubiBTaWUgYXVmICZxdW90O0phJnF1b3Q7IGtsaWNrZW4sIHdpcmQgZGFzIFF1aXogYmVlbmRldC4gS2xpY2tlbiBTaWUgYXVmICZxdW90O05laW4mcXVvdDssIHVtIG1pdCBkZW0gUXVpeiBmb3J0enVmYWhyZW4uIi8+DQoJCTx1aXRleHQgbmFtZT0iSU5GT1JNQVRJT05fSDI2NF9GTEFTSFBMQVlFUiIgdmFsdWU9IkRhcyBWaWRlbyB3aXJkIHZvbiBkZXIgbW9tZW50YW4gYXVmIGRpZXNlbSBDb21wdXRlciBpbnN0YWxsaWVydGVuIFZlcnNpb24gdm9uIEZsYXNoIFBsYXllciBuaWNodCB1bnRlcnN0w7x0enQuIEtsaWNrZW4gU2llIGF1ZiBkZW4gVmlkZW9iZXJlaWNoLCB1bSBkaWUgYWt0dWVsbGUgVmVyc2lvbiB2b24gRmxhc2ggUGxheWVyIGhlcnVudGVyenVs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RGVuIFRlaWxuZWhtZXJuIGRpZSBTZWl0ZW5sZWlzdGUgYW56ZWlnZW4iLz4NCgkJPHVpdGV4dCBuYW1lPSJNVVRFIiB2YWx1ZT0iQ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HVpdGV4dCBuYW1lPSJDT1VSU0VfU1RBVFVTIiB2YWx1ZT0iU3RhdHV0IGR1IG1vZHVsZSIvPg0KCQk8dWl0ZXh0IG5hbWU9IlBBU1NFRF9TVFJJTkciIHZhbHVlPSJSw6l1c3NpIi8+DQoJCTx1aXRleHQgbmFtZT0iRkFJTEVEX1NUUklORyIgdmFsdWU9IkVjaG91w6k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HVpdGV4dCBuYW1lPSJDT1VSU0VfU1RBVFVTIiB2YWx1ZT0i44Oi44K444Ol44O844Or44K544OG44O844K/44K5Ii8+DQoJCTx1aXRleHQgbmFtZT0iUEFTU0VEX1NUUklORyIgdmFsdWU9IuWQiOagvCIvPg0KCQk8dWl0ZXh0IG5hbWU9IkZBSUxFRF9TVFJJTkciIHZhbHVlPSLkuI3lkIjmoLw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HVpdGV4dCBuYW1lPSJDT1VSU0VfU1RBVFVTIiB2YWx1ZT0i66qo65OIIOyDge2DnCIvPg0KCQk8dWl0ZXh0IG5hbWU9IlBBU1NFRF9TVFJJTkciIHZhbHVlPSLtlanqsqkiLz4NCgkJPHVpdGV4dCBuYW1lPSJGQUlMRURfU1RSSU5HIiB2YWx1ZT0i67aI7ZWp6rKpIi8+DQoJCTwhLS1xdWl6IHBvZCBhbmQgbWVzc2FnZSBib3ggdGV4dHMtLT4NCgkJPHVpdGV4dCBuYW1lPSJRVUlaUE9EX1FVSVpfQVRURU1QVCIgdmFsdWU9Iu2AtOymiCDsi5zrj4Qg7Zqf7IiYOiIvPg0KCQk8dWl0ZXh0IG5hbWU9IlFVSVpQT0RfUVVJWl9BVFRFTVBUX1ZBTFVFIiB2YWx1ZT0iJW4vJXQiLz4NCgkJPHVpdGV4dCBuYW1lPSJRVUlaUE9EX1FVSVpfU0NPUkUiIHZhbHVlPSLrk53soJA6Ii8+DQoJCTx1aXRleHQgbmFtZT0iUVVJWlBPRF9RVUlaX1BBU1NTQ09SRSIgdmFsdWU9Iu2GteqzvCDsoJDsiJg6Ii8+DQoJCTx1aXRleHQgbmFtZT0iUVVJWlBPRF9RVUlaX01BWFNDT1JFIiB2YWx1ZT0i7LWc6rOgIOygkOyImDoiLz4NCgkJPHVpdGV4dCBuYW1lPSJRVUlaUE9EX1FVRVNBVE1QVF9TVFIiIHZhbHVlPSLsi5zrj4Qg7Zqf7IiYOiAlbi8ldCIvPg0KCQk8dWl0ZXh0IG5hbWU9IlFVSVpQT0RfUVVFU1RZUEVfU1RSIiB2YWx1ZT0i7Jyg7ZiVOiAlcyIvPg0KCQk8dWl0ZXh0IG5hbWU9IlFVSVpQT0RfUVVFU1RZUEVfR1JEIiB2YWx1ZT0i7KCQ7IiYIOunpOq4sOq4sCDsmYTro4wiLz4NCgkJPHVpdGV4dCBuYW1lPSJRVUlaUE9EX1FVRVNUWVBFX1NWWSIgdmFsdWU9IuyEpOusuCDsobDsgqwiLz4NCgkJPHVpdGV4dCBuYW1lPSJRVUlaUE9EX1FVSVpBVE1QVF9JTkYiIHZhbHVlPSLrrLTtlZwiLz4NCgkJPHVpdGV4dCBuYW1lPSJRVUlaUE9EX1FVRVNBVE1QVF9JTkYiIHZhbHVlPSLrrLTtlZwiLz4NCgkJPHVpdGV4dCBuYW1lPSJXQVJOSU5HTVNHX1lFU1NUUklORyIgdmFsdWU9IuyYiCIvPg0KCQk8dWl0ZXh0IG5hbWU9IldBUk5JTkdNU0dfTk9TVFJJTkciIHZhbHVlPSLslYTri4jsmKQiLz4NCgkJPHVpdGV4dCBuYW1lPSJXQVJOSU5HTVNHX1RJVExFU1RSSU5HIiB2YWx1ZT0i7YC07KaIIOuCtOu5hOqyjOydtOyFmCDqsr3qs6AiLz4NCgkJPHVpdGV4dCBuYW1lPSJXQVJOSU5HTVNHX01TR1NUUklORyIgdmFsdWU9IuydtCDtgLTspojsl5DshJwg7Iuc64+E7ZWY7KeAIOyViuydgCDsp4jrrLjsnbQg7J6I7Iq164uI64ukLiYjeEE7JiN4QTvtgLTspojrpbwg7KKF66OM7ZWY66Ck66m0IFvsmIhd66W8IO2BtOumre2VmOqzoCwg7YC07KaI66W8IOqzhOyGje2VmOugpOuptCBb7JWE64uI7JikXeulvCDtgbTrpq3tlZjsi63si5zsmKQuIi8+DQoJCTx1aXRleHQgbmFtZT0iSU5GT1JNQVRJT05fSDI2NF9GTEFTSFBMQVlFUiIgdmFsdWU9IuyLnOyKpO2FnOyXkCDshKTsuZjrkJjslrQg7J6I64qUIO2YhOyerCDrsoTsoITsnZggRmxhc2ggUGxheWVy64qUIOydtCDruYTrlJTsmKTrpbwg7KeA7JuQ7ZWY7KeAIOyViuyKteuLiOuLpC4g7LWc7IugIEZsYXNoIFBsYXllcuulvCDri6TsmrTroZzrk5ztlZjroKTrqbQg67mE65SU7JikIOyYgeyXreydhCDtgbTrpq3tlZjsi63si5zsmKQ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uywuOyXrOyekOyXkOqyjCDshLjroZwg66eJ64yAIOuztOydtOq4sCIvPg0KCQk8dWl0ZXh0IG5hbWU9Ik1VVEUiIHZhbHVlPSLsnYzshozqsbAiLz4NCgkJPHVpdGV4dCBuYW1lPSJET0NXUkFQX1RJVExFIiB2YWx1ZT0iUHJlc2VudGVyIO2MjOydvCDssqjrtoAiLz4NCgkJPHVpdGV4dCBuYW1lPSJET0NXUkFQX01TRyIgdmFsdWU9IuuCtCDsu7Ttk6jthLDsl5Ag7KCA7J6lIi8+DQoJCTx1aXRleHQgbmFtZT0iRE9DV1JBUF9QUk9NUFQiIHZhbHVlPSLtgbTrpq3tlZjsl6wg64uk7Jq066Gc65OcIi8+DQoJPC9sYW5ndWFnZT4NCgk8bGFuZ3VhZ2UgaWQ9ImVz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RldGVuaWRhIi8+DQoJCTx1aXRleHQgbmFtZT0iU0NSVUJCQVJTVEFUVVNfUExBWUlORyIgdmFsdWU9IlJlcHJvZHVjaWVuZG8iLz4NCgkJPHVpdGV4dCBuYW1lPSJTQ1JVQkJBUlNUQVRVU19OT0FVRElPIiB2YWx1ZT0iU2luIHNvbmlkbyIvPg0KCQk8dWl0ZXh0IG5hbWU9IlNDUlVCQkFSU1RBVFVTX1ZJRFBMQVlJTkciIHZhbHVlPSJWw61kZW8gZW4gcmVwcm9kLiIvPg0KCQk8dWl0ZXh0IG5hbWU9IlNDUlVCQkFSU1RBVFVTX0xPQURJTkciIHZhbHVlPSJDYXJnYW5kbyIvPg0KCQk8dWl0ZXh0IG5hbWU9IlNDUlVCQkFSU1RBVFVTX0JVRkZFUklORyIgdmFsdWU9IkFsbWFjZW5hbmRvIGVuIGLDumZlciIvPg0KCQk8dWl0ZXh0IG5hbWU9IlNDUlVCQkFSU1RBVFVTX1FVRVNUSU9OIiB2YWx1ZT0iQ29udGVzdGFyIHByZWd1bnRhIi8+DQoJCTx1aXRleHQgbmFtZT0iU0NSVUJCQVJTVEFUVVNfUkVWSUVXUVVJWiIgdmFsdWU9IlJldmlzYW5kbyBwcnVlYmEiLz4NCgkJPCEtLSBzdWJzdGl0dXRpb246ICVtID09IG1pbnV0ZXMgcmVtYWluaW5nIC0tPg0KCQk8IS0tIHN1YnN0aXR1dGlvbjogJXMgPT0gc2Vjb25kcyByZW1haW5pbmcgLS0+DQoJCTx1aXRleHQgbmFtZT0iRUxBUFNFRCIgdmFsdWU9IiVtIG1pbnV0b3MgJXMgc2VndW5kb3MgcmVzdGFudGVzIi8+DQoJCTx1aXRleHQgbmFtZT0iTk9URk9VTkQiIHZhbHVlPSJObyBzZSBoYSBlbmNvbnRyYWRvIG5hZGEiLz4NCgkJPHVpdGV4dCBuYW1lPSJBVFRBQ0hNRU5UUyIgdmFsdWU9IkFyY2hpdm9zIGFkanVudG9zIi8+DQoJCTwhLS0gc3Vic3RpdHV0aW9uOiAlcCA9PSBjdXJyZW50IHNwZWFrZXIncyB0aXRsZSAtLT4NCgkJPHVpdGV4dCBuYW1lPSJCSU9XSU5fVElUTEUiIHZhbHVlPSJCaW9ncmFmw61hOiAlcCIvPg0KCQk8dWl0ZXh0IG5hbWU9IkJJT0JUTl9USVRMRSIgdmFsdWU9IkJpb2dyYWbDrWEiLz4NCgkJPHVpdGV4dCBuYW1lPSJESVZJREVSQlROX1RJVExFIiB2YWx1ZT0ifCIvPg0KCQk8dWl0ZXh0IG5hbWU9IkNPTlRBQ1RCVE5fVElUTEUiIHZhbHVlPSJDb250YWN0byIvPg0KCQk8dWl0ZXh0IG5hbWU9IlRBQl9RVUlaIiB2YWx1ZT0iUHJ1ZWJhIi8+DQoJCTx1aXRleHQgbmFtZT0iVEFCX09VVExJTkUiIHZhbHVlPSJDb250b3JubyIvPg0KCQk8dWl0ZXh0IG5hbWU9IlRBQl9USFVNQiIgdmFsdWU9Ik1pbmlhdC4iLz4NCgkJPHVpdGV4dCBuYW1lPSJUQUJfTk9URVMiIHZhbHVlPSJOb3RhcyIvPg0KCQk8dWl0ZXh0IG5hbWU9IlRBQl9TRUFSQ0giIHZhbHVlPSJCdXNjYXIiLz4NCgkJPHVpdGV4dCBuYW1lPSJTTElERV9IRUFESU5HIiB2YWx1ZT0iVMOtdHVsbyBkZSBkaWFwb3NpdGl2YSIvPg0KCQk8dWl0ZXh0IG5hbWU9IkRVUkFUSU9OX0hFQURJTkciIHZhbHVlPSJEdXJhYy4iLz4NCgkJPHVpdGV4dCBuYW1lPSJTRUFSQ0hfSEVBRElORyIgdmFsdWU9IkJ1c2NhciB0ZXh0bzoiLz4NCgkJPHVpdGV4dCBuYW1lPSJUSFVNQl9IRUFESU5HIiB2YWx1ZT0iRGlhcG9zaXRpdmEiLz4NCgkJPHVpdGV4dCBuYW1lPSJUSFVNQl9JTkZPIiB2YWx1ZT0iRHVyLi9Uw610LiBkaWFwLiIvPg0KCQk8dWl0ZXh0IG5hbWU9IkFUVEFDSE5BTUVfSEVBRElORyIgdmFsdWU9Ik5vbWJyZSBkZSBhcmNoaXZvIi8+DQoJCTx1aXRleHQgbmFtZT0iQVRUQUNIU0laRV9IRUFESU5HIiB2YWx1ZT0iVGFtYcOxbyIvPg0KCQk8dWl0ZXh0IG5hbWU9IlNMSURFX05PVEVTIiB2YWx1ZT0iTm90YXMgZGUgZGlhcG9zaXRpdmEiLz4NCgkJPHVpdGV4dCBuYW1lPSJDT1VSU0VfU1RBVFVTIiB2YWx1ZT0iRXN0YWRvIGRlIG1vZHVsbyIvPg0KCQk8dWl0ZXh0IG5hbWU9IlBBU1NFRF9TVFJJTkciIHZhbHVlPSJBcHJvYmFkbyIvPg0KCQk8dWl0ZXh0IG5hbWU9IkZBSUxFRF9TVFJJTkciIHZhbHVlPSJTdXNwZW5zby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dWl0ZXh0IG5hbWU9IkNPVVJTRV9TVEFUVVMiIHZhbHVlPSJTdGF0dXMgZG8gbcOzZHVsbyIvPg0KCQk8dWl0ZXh0IG5hbWU9IlBBU1NFRF9TVFJJTkciIHZhbHVlPSJBcHJvdmFkbyIvPg0KCQk8dWl0ZXh0IG5hbWU9IkZBSUxFRF9TVFJJTkciIHZhbHVlPSJSZXByb3ZhZG8iLz4NCgkJPCEtLXF1aXogcG9kIGFuZCBtZXNzYWdlIGJveCB0ZXh0cy0tPg0KCQk8dWl0ZXh0IG5hbWU9IlFVSVpQT0RfUVVJWl9BVFRFTVBUIiB2YWx1ZT0iVGVudGF0aXZhIG5vIHF1ZXN0aW9uw6FyaW86Ii8+DQoJCTx1aXRleHQgbmFtZT0iUVVJWlBPRF9RVUlaX0FUVEVNUFRfVkFMVUUiIHZhbHVlPSIlbiBkZSAldCIvPg0KCQk8dWl0ZXh0IG5hbWU9IlFVSVpQT0RfUVVJWl9TQ09SRSIgdmFsdWU9IlBvbnR1YcOnw6NvOiIvPg0KCQk8dWl0ZXh0IG5hbWU9IlFVSVpQT0RfUVVJWl9QQVNTU0NPUkUiIHZhbHVlPSJQb250dWHDp8OjbyBkZSBhcHJvdmHDp8OjbzoiLz4NCgkJPHVpdGV4dCBuYW1lPSJRVUlaUE9EX1FVSVpfTUFYU0NPUkUiIHZhbHVlPSJQb250dWHDp8OjbyBtw6F4aW1hOiIvPg0KCQk8dWl0ZXh0IG5hbWU9IlFVSVpQT0RfUVVFU0FUTVBUX1NUUiIgdmFsdWU9IlRlbnRhdGl2YTogJW4gZGUgJXQiLz4NCgkJPHVpdGV4dCBuYW1lPSJRVUlaUE9EX1FVRVNUWVBFX1NUUiIgdmFsdWU9IlRpcG86ICVzIi8+DQoJCTx1aXRleHQgbmFtZT0iUVVJWlBPRF9RVUVTVFlQRV9HUkQiIHZhbHVlPSJDbGFzc2lmaWNhdMOzcmlhIi8+DQoJCTx1aXRleHQgbmFtZT0iUVVJWlBPRF9RVUVTVFlQRV9TVlkiIHZhbHVlPSJQZXNxdWlzYSIvPg0KCQk8dWl0ZXh0IG5hbWU9IlFVSVpQT0RfUVVJWkFUTVBUX0lORiIgdmFsdWU9IkluZmluaXRvIi8+DQoJCTx1aXRleHQgbmFtZT0iUVVJWlBPRF9RVUVTQVRNUFRfSU5GIiB2YWx1ZT0iSW5maW5pdG8iLz4NCgkJPHVpdGV4dCBuYW1lPSJXQVJOSU5HTVNHX1lFU1NUUklORyIgdmFsdWU9IlNpbSIvPg0KCQk8dWl0ZXh0IG5hbWU9IldBUk5JTkdNU0dfTk9TVFJJTkciIHZhbHVlPSJOw6NvIi8+DQoJCTx1aXRleHQgbmFtZT0iV0FSTklOR01TR19USVRMRVNUUklORyIgdmFsdWU9IkFsZXJ0YSBkZSBuYXZlZ2HDp8OjbyBkbyBxdWVzdGlvbsOhcmlvIi8+DQoJCTx1aXRleHQgbmFtZT0iV0FSTklOR01TR19NU0dTVFJJTkciIHZhbHVlPSJFeGlzdGVtIHBlcmd1bnRhcyBxdWUgbsOjbyBmb3JhbSByZXNwb25kaWRhcyBuZXN0ZSBxdWVzdGlvbsOhcmlvLiYjeEE7JiN4QTtDbGlxdWUgZW0gU2ltIHBhcmEgc2FpciBkbyBxdWVzdGlvbsOhcmlvIG91IGVtIE7Do28gc2UgcXVpc2VyIGNvbnRpbnVhci4iLz4NCgkJPHVpdGV4dCBuYW1lPSJJTkZPUk1BVElPTl9IMjY0X0ZMQVNIUExBWUVSIiB2YWx1ZT0iQSB2ZXJzw6NvIGF0dWFsIGRvIEZsYXNoIFBsYXllciBpbnN0YWxhZGEgbm8gY29tcHV0YWRvciBuw6NvIG9mZXJlY2Ugc3Vwb3J0ZSBhIGVzc2UgdsOtZGVvLiBDbGlxdWUgbmEgw6FyZWEgZG8gdsOtZGVvIHBhcmEgYmFpeGFyIGEgdmVyc8OjbyBtYWlzIHJlY2VudGUgZG8gRmxhc2ggUGxheWVy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Nb3N0cmFyIGJhcnJhIGxhdGVyYWwgYW8gcGFydGljaXBhbnRlcyIvPg0KCQk8dWl0ZXh0IG5hbWU9Ik1VVEUiIHZhbHVlPSJNdWRvIi8+DQoJCTx1aXRleHQgbmFtZT0iRE9DV1JBUF9USVRMRSIgdmFsdWU9IkFuZXhvIGRlIGFycXVpdm8gZG8gUHJlc2VudGVyIi8+DQoJCTx1aXRleHQgbmFtZT0iRE9DV1JBUF9NU0ciIHZhbHVlPSJTYWx2YXIgZW0gTWV1IGNvbXB1dGFkb3IiLz4NCgkJPHVpdGV4dCBuYW1lPSJET0NXUkFQX1BST01QVCIgdmFsdWU9IkNsaXF1ZSBwYXJhIGJhaXhhciIvPg0KCTwvbGFuZ3VhZ2U+DQoJPGxhbmd1YWdlIGlkPSJpdC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YSAlbiIvPg0KCQk8IS0tIHN1YnN0aXR1dGlvbjogJW4gPT0gc2xpZGUgbnVtYmVyIC0tPg0KCQk8IS0tIHN1YnN0aXR1dGlvbjogJXQgPT0gdG90YWwgc2xpZGUgY291bnQgLS0+DQoJCTx1aXRleHQgbmFtZT0iU0NSVUJCQVJTVEFUVVNfU0xJREVJTkZPIiB2YWx1ZT0iRGlhcG9zaXRpdmEgJW4gLyAldCB8ICIvPg0KCQk8dWl0ZXh0IG5hbWU9IlNDUlVCQkFSU1RBVFVTX1NUT1BQRUQiIHZhbHVlPSJJbnRlcnJvdHRvIi8+DQoJCTx1aXRleHQgbmFtZT0iU0NSVUJCQVJTVEFUVVNfUExBWUlORyIgdmFsdWU9IlJpcHJvZHV6aW9uZSIvPg0KCQk8dWl0ZXh0IG5hbWU9IlNDUlVCQkFSU1RBVFVTX05PQVVESU8iIHZhbHVlPSJBdWRpbyBpbmF0dC4iLz4NCgkJPHVpdGV4dCBuYW1lPSJTQ1JVQkJBUlNUQVRVU19WSURQTEFZSU5HIiB2YWx1ZT0iVmlkZW8gaW4gcmlwcm9kdXppb25lIi8+DQoJCTx1aXRleHQgbmFtZT0iU0NSVUJCQVJTVEFUVVNfTE9BRElORyIgdmFsdWU9IkNhcmljYW1lbnRvIi8+DQoJCTx1aXRleHQgbmFtZT0iU0NSVUJCQVJTVEFUVVNfQlVGRkVSSU5HIiB2YWx1ZT0iQnVmZmVyaW5nIi8+DQoJCTx1aXRleHQgbmFtZT0iU0NSVUJCQVJTVEFUVVNfUVVFU1RJT04iIHZhbHVlPSJSaXNwb25kaSBhIGRvbWFuZGEiLz4NCgkJPHVpdGV4dCBuYW1lPSJTQ1JVQkJBUlNUQVRVU19SRVZJRVdRVUlaIiB2YWx1ZT0iUmV2aXNpb25lIGRlbCBxdWl6Ii8+DQoJCTwhLS0gc3Vic3RpdHV0aW9uOiAlbSA9PSBtaW51dGVzIHJlbWFpbmluZyAtLT4NCgkJPCEtLSBzdWJzdGl0dXRpb246ICVzID09IHNlY29uZHMgcmVtYWluaW5nIC0tPg0KCQk8dWl0ZXh0IG5hbWU9IkVMQVBTRUQiIHZhbHVlPSIlbSBNaW51dGkgJXMgU2Vjb25kaSByaW1hbmVudGkiLz4NCgkJPHVpdGV4dCBuYW1lPSJOT1RGT1VORCIgdmFsdWU9Ik5lc3N1biBlbGVtZW50byB0cm92YXRvIi8+DQoJCTx1aXRleHQgbmFtZT0iQVRUQUNITUVOVFMiIHZhbHVlPSJBbGxlZ2F0aS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QuIi8+DQoJCTx1aXRleHQgbmFtZT0iVEFCX1FVSVoiIHZhbHVlPSJRdWl6Ii8+DQoJCTx1aXRleHQgbmFtZT0iVEFCX09VVExJTkUiIHZhbHVlPSJTdHJ1dHR1cmEiLz4NCgkJPHVpdGV4dCBuYW1lPSJUQUJfVEhVTUIiIHZhbHVlPSJNaW5pYXR1cmUiLz4NCgkJPHVpdGV4dCBuYW1lPSJUQUJfTk9URVMiIHZhbHVlPSJOb3RlIi8+DQoJCTx1aXRleHQgbmFtZT0iVEFCX1NFQVJDSCIgdmFsdWU9IkNlcmNhIi8+DQoJCTx1aXRleHQgbmFtZT0iU0xJREVfSEVBRElORyIgdmFsdWU9IlRpdG9sbyBkaWFwb3NpdGl2YSIvPg0KCQk8dWl0ZXh0IG5hbWU9IkRVUkFUSU9OX0hFQURJTkciIHZhbHVlPSJEdXJhdGEiLz4NCgkJPHVpdGV4dCBuYW1lPSJTRUFSQ0hfSEVBRElORyIgdmFsdWU9IkNlcmNhIHRlc3RvOiIvPg0KCQk8dWl0ZXh0IG5hbWU9IlRIVU1CX0hFQURJTkciIHZhbHVlPSJEaWFwb3NpdGl2YSIvPg0KCQk8dWl0ZXh0IG5hbWU9IlRIVU1CX0lORk8iIHZhbHVlPSJUaXRvbG8vVGVtcG8iLz4NCgkJPHVpdGV4dCBuYW1lPSJBVFRBQ0hOQU1FX0hFQURJTkciIHZhbHVlPSJOb21lIGZpbGUiLz4NCgkJPHVpdGV4dCBuYW1lPSJBVFRBQ0hTSVpFX0hFQURJTkciIHZhbHVlPSJEaW1lbnNpb25lIi8+DQoJCTx1aXRleHQgbmFtZT0iU0xJREVfTk9URVMiIHZhbHVlPSJOb3RlIGRpYXBvc2l0aXZhIi8+DQoJCTx1aXRleHQgbmFtZT0iQ09VUlNFX1NUQVRVUyIgdmFsdWU9Ik1vZHVsZSBTdGF0dXMiLz4NCgkJPHVpdGV4dCBuYW1lPSJQQVNTRURfU1RSSU5HIiB2YWx1ZT0iUGFzc2VkIi8+DQoJCTx1aXRleHQgbmFtZT0iRkFJTEVEX1NUUklORyIgdmFsdWU9IkZhaWxlZCIvPg0KCQk8IS0tcXVpeiBwb2QgYW5kIG1lc3NhZ2UgYm94IHRleHRzLS0+DQoJCTx1aXRleHQgbmFtZT0iUVVJWlBPRF9RVUlaX0FUVEVNUFQiIHZhbHVlPSJUZW50YXRpdm8gcXVpejoiLz4NCgkJPHVpdGV4dCBuYW1lPSJRVUlaUE9EX1FVSVpfQVRURU1QVF9WQUxVRSIgdmFsdWU9IiVuIGRpICV0Ii8+DQoJCTx1aXRleHQgbmFtZT0iUVVJWlBPRF9RVUlaX1NDT1JFIiB2YWx1ZT0iUHVudGVnZ2lvOiIvPg0KCQk8dWl0ZXh0IG5hbWU9IlFVSVpQT0RfUVVJWl9QQVNTU0NPUkUiIHZhbHVlPSJQdW50ZWdnaW8gbWluaW1vOiIvPg0KCQk8dWl0ZXh0IG5hbWU9IlFVSVpQT0RfUVVJWl9NQVhTQ09SRSIgdmFsdWU9IlB1bnRlZ2dpbyBtYXNzaW1vOiIvPg0KCQk8dWl0ZXh0IG5hbWU9IlFVSVpQT0RfUVVFU0FUTVBUX1NUUiIgdmFsdWU9IlRlbnRhdGl2bzogJW4gZGkgJXQiLz4NCgkJPHVpdGV4dCBuYW1lPSJRVUlaUE9EX1FVRVNUWVBFX1NUUiIgdmFsdWU9IlRpcG86ICVzIi8+DQoJCTx1aXRleHQgbmFtZT0iUVVJWlBPRF9RVUVTVFlQRV9HUkQiIHZhbHVlPSJDb24gdmFsdXRhemlvbmUiLz4NCgkJPHVpdGV4dCBuYW1lPSJRVUlaUE9EX1FVRVNUWVBFX1NWWSIgdmFsdWU9IkluZGFnaW5lIi8+DQoJCTx1aXRleHQgbmFtZT0iUVVJWlBPRF9RVUlaQVRNUFRfSU5GIiB2YWx1ZT0iSW5maW5pdGkiLz4NCgkJPHVpdGV4dCBuYW1lPSJRVUlaUE9EX1FVRVNBVE1QVF9JTkYiIHZhbHVlPSJJbmZpbml0aSIvPg0KCQk8dWl0ZXh0IG5hbWU9IldBUk5JTkdNU0dfWUVTU1RSSU5HIiB2YWx1ZT0iU8OsIi8+DQoJCTx1aXRleHQgbmFtZT0iV0FSTklOR01TR19OT1NUUklORyIgdmFsdWU9Ik5vIi8+DQoJCTx1aXRleHQgbmFtZT0iV0FSTklOR01TR19USVRMRVNUUklORyIgdmFsdWU9IkF2dmVydGVuemEgbmF2aWdhemlvbmUgcXVpeiIvPg0KCQk8dWl0ZXh0IG5hbWU9IldBUk5JTkdNU0dfTVNHU1RSSU5HIiB2YWx1ZT0iT2Njb3JyZSBhbmNvcmEgcmlzcG9uZGVyZSBhZCBhbGN1bmUgZG9tYW5kZSBkZWwgcXVpei4mI3hBOyYjeEE7U2UgZmF0ZSBjbGljIHN1IFPDrCwgdXNjaXJldGUgZGFsIHF1aXouIEZhdGUgY2xpYyBzdSBObyBwZXIgY29udGludWFyZSBpbCBxdWl6LiIvPg0KCQk8dWl0ZXh0IG5hbWU9IklORk9STUFUSU9OX0gyNjRfRkxBU0hQTEFZRVIiIHZhbHVlPSJMYSB2ZXJzaW9uZSBkaSBGbGFzaCBQbGF5ZXIgYXR0dWFsbWVudGUgaW5zdGFsbGF0YSBub24gc3VwcG9ydGEgcXVlc3RvIHZpZGVvLiBGYXRlIGNsaWMgc3VsbCdhcmVhIGRlbCB2aWRlbyBwZXIgc2NhcmljYXJlIGwndWx0aW1hIHZlcnNpb25lIGRp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TW9zdHJhIGJhcnJhIGxhdGVyYWxlIGFpIHBhcnRlY2lwYW50aSIvPg0KCQk8dWl0ZXh0IG5hbWU9Ik1VVEUiIHZhbHVlPSJEaXNhdHRpdmEgYXVkaW8iLz4NCgkJPHVpdGV4dCBuYW1lPSJET0NXUkFQX1RJVExFIiB2YWx1ZT0iQWxsZWdhdG8gZmlsZSBQcmVzZW50ZXIiLz4NCgkJPHVpdGV4dCBuYW1lPSJET0NXUkFQX01TRyIgdmFsdWU9IlNhbHZhIGluIFJpc29yc2UgZGVsIGNvbXB1dGVyIi8+DQoJCTx1aXRleHQgbmFtZT0iRE9DV1JBUF9QUk9NUFQiIHZhbHVlPSJDbGljIHBlciBzY2FyaWNhcmUiLz4NCgk8L2xhbmd1YWdlPg0KCTxsYW5ndWFnZSBpZD0ibmw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ICVuIi8+DQoJCTwhLS0gc3Vic3RpdHV0aW9uOiAlbiA9PSBzbGlkZSBudW1iZXIgLS0+DQoJCTwhLS0gc3Vic3RpdHV0aW9uOiAldCA9PSB0b3RhbCBzbGlkZSBjb3VudCAtLT4NCgkJPHVpdGV4dCBuYW1lPSJTQ1JVQkJBUlNUQVRVU19TTElERUlORk8iIHZhbHVlPSJEaWEgJW4gLyAldCB8ICIvPg0KCQk8dWl0ZXh0IG5hbWU9IlNDUlVCQkFSU1RBVFVTX1NUT1BQRUQiIHZhbHVlPSJHZXN0b3B0Ii8+DQoJCTx1aXRleHQgbmFtZT0iU0NSVUJCQVJTVEFUVVNfUExBWUlORyIgdmFsdWU9IkFmc3BlbGVuIi8+DQoJCTx1aXRleHQgbmFtZT0iU0NSVUJCQVJTVEFUVVNfTk9BVURJTyIgdmFsdWU9IkdlZW4gYXVkaW8iLz4NCgkJPHVpdGV4dCBuYW1lPSJTQ1JVQkJBUlNUQVRVU19WSURQTEFZSU5HIiB2YWx1ZT0iVmlkZW8gYWZzcGVsZW4iLz4NCgkJPHVpdGV4dCBuYW1lPSJTQ1JVQkJBUlNUQVRVU19MT0FESU5HIiB2YWx1ZT0iTGFkZW4iLz4NCgkJPHVpdGV4dCBuYW1lPSJTQ1JVQkJBUlNUQVRVU19CVUZGRVJJTkciIHZhbHVlPSJCdWZmZXJlbiIvPg0KCQk8dWl0ZXh0IG5hbWU9IlNDUlVCQkFSU1RBVFVTX1FVRVNUSU9OIiB2YWx1ZT0iVnJhYWcgbWV0IGFudHdvb3JkIi8+DQoJCTx1aXRleHQgbmFtZT0iU0NSVUJCQVJTVEFUVVNfUkVWSUVXUVVJWiIgdmFsdWU9IlF1aXogY29udHJvbGVyZW4iLz4NCgkJPCEtLSBzdWJzdGl0dXRpb246ICVtID09IG1pbnV0ZXMgcmVtYWluaW5nIC0tPg0KCQk8IS0tIHN1YnN0aXR1dGlvbjogJXMgPT0gc2Vjb25kcyByZW1haW5pbmcgLS0+DQoJCTx1aXRleHQgbmFtZT0iRUxBUFNFRCIgdmFsdWU9IkVyIHJlc3RlcmVuICVtIG1pbnV0ZW4gJXMgc2Vjb25kZW4iLz4NCgkJPHVpdGV4dCBuYW1lPSJOT1RGT1VORCIgdmFsdWU9Ik5pZXRzIGdldm9uZGVuIi8+DQoJCTx1aXRleHQgbmFtZT0iQVRUQUNITUVOVFMiIHZhbHVlPSJCaWpsYWdlbiIvPg0KCQk8IS0tIHN1YnN0aXR1dGlvbjogJXAgPT0gY3VycmVudCBzcGVha2VyJ3MgdGl0bGUgLS0+DQoJCTx1aXRleHQgbmFtZT0iQklPV0lOX1RJVExFIiB2YWx1ZT0iQmlvZ3JhZmllOiAlcCIvPg0KCQk8dWl0ZXh0IG5hbWU9IkJJT0JUTl9USVRMRSIgdmFsdWU9IkJpb2dyYWZpZSIvPg0KCQk8dWl0ZXh0IG5hbWU9IkRJVklERVJCVE5fVElUTEUiIHZhbHVlPSJ8Ii8+DQoJCTx1aXRleHQgbmFtZT0iQ09OVEFDVEJUTl9USVRMRSIgdmFsdWU9IkNvbnRhY3QiLz4NCgkJPHVpdGV4dCBuYW1lPSJUQUJfUVVJWiIgdmFsdWU9IlF1aXoiLz4NCgkJPHVpdGV4dCBuYW1lPSJUQUJfT1VUTElORSIgdmFsdWU9Ik92ZXJ6aWNodCIvPg0KCQk8dWl0ZXh0IG5hbWU9IlRBQl9USFVNQiIgdmFsdWU9Ik1pbmlhdHV1ciIvPg0KCQk8dWl0ZXh0IG5hbWU9IlRBQl9OT1RFUyIgdmFsdWU9Ik5vdGl0aWVzIi8+DQoJCTx1aXRleHQgbmFtZT0iVEFCX1NFQVJDSCIgdmFsdWU9IlpvZWtlbiIvPg0KCQk8dWl0ZXh0IG5hbWU9IlNMSURFX0hFQURJTkciIHZhbHVlPSJUaXRlbCB2YW4gZGlhIi8+DQoJCTx1aXRleHQgbmFtZT0iRFVSQVRJT05fSEVBRElORyIgdmFsdWU9IkR1dXIiLz4NCgkJPHVpdGV4dCBuYW1lPSJTRUFSQ0hfSEVBRElORyIgdmFsdWU9IlpvZWtlbiBuYWFyIHRla3N0OiIvPg0KCQk8dWl0ZXh0IG5hbWU9IlRIVU1CX0hFQURJTkciIHZhbHVlPSJEaWEiLz4NCgkJPHVpdGV4dCBuYW1lPSJUSFVNQl9JTkZPIiB2YWx1ZT0iVGl0ZWwvZHV1ciB2YW4gZGlhIi8+DQoJCTx1aXRleHQgbmFtZT0iQVRUQUNITkFNRV9IRUFESU5HIiB2YWx1ZT0iQmVzdGFuZHNuYWFtIi8+DQoJCTx1aXRleHQgbmFtZT0iQVRUQUNIU0laRV9IRUFESU5HIiB2YWx1ZT0iR3Jvb3R0ZSIvPg0KCQk8dWl0ZXh0IG5hbWU9IlNMSURFX05PVEVTIiB2YWx1ZT0iRGlhbm90aXRpZXMiLz4NCgkJPHVpdGV4dCBuYW1lPSJDT1VSU0VfU1RBVFVTIiB2YWx1ZT0iTW9kdWxlIFN0YXR1cyIvPg0KCQk8dWl0ZXh0IG5hbWU9IlBBU1NFRF9TVFJJTkciIHZhbHVlPSJQYXNzZWQiLz4NCgkJPHVpdGV4dCBuYW1lPSJGQUlMRURfU1RSSU5HIiB2YWx1ZT0iRmFpbGVk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x1aXRleHQgbmFtZT0iQ09VUlNFX1NUQVRVUyIgdmFsdWU9Ik1vZHVsZSBTdGF0dXMiLz4NCgkJPHVpdGV4dCBuYW1lPSJQQVNTRURfU1RSSU5HIiB2YWx1ZT0iUGFzc2VkIi8+DQoJCTx1aXRleHQgbmFtZT0iRkFJTEVEX1NUUklORyIgdmFsdWU9IkZhaWxlZCIvPg0KCQk8IS0tcXVpeiBwb2QgYW5kIG1lc3NhZ2UgYm94IHRleHRzLS0+DQoJCTx1aXRleHQgbmFtZT0iUVVJWlBPRF9RVUlaX0FUVEVNUFQiIHZhbHVlPSLmtYvpqozlsJ3or5XmrKHmlbA6Ii8+DQoJCTx1aXRleHQgbmFtZT0iUVVJWlBPRF9RVUlaX0FUVEVNUFRfVkFMVUUiIHZhbHVlPSLnrKwgJW4g5qyh77yM5YWxICV0IOasoSIvPg0KCQk8dWl0ZXh0IG5hbWU9IlFVSVpQT0RfUVVJWl9TQ09SRSIgdmFsdWU9IuW+l+WIhjoiLz4NCgkJPHVpdGV4dCBuYW1lPSJRVUlaUE9EX1FVSVpfUEFTU1NDT1JFIiB2YWx1ZT0i5Y+K5qC85YiG5pWwOiIvPg0KCQk8dWl0ZXh0IG5hbWU9IlFVSVpQT0RfUVVJWl9NQVhTQ09SRSIgdmFsdWU9IuacgOmrmOWIhuaVsDoiLz4NCgkJPHVpdGV4dCBuYW1lPSJRVUlaUE9EX1FVRVNBVE1QVF9TVFIiIHZhbHVlPSLlsJ3or5XmrKHmlbA6IOesrCAlbiDmrKHvvIzlhbEgJXQg5qyhIi8+DQoJCTx1aXRleHQgbmFtZT0iUVVJWlBPRF9RVUVTVFlQRV9TVFIiIHZhbHVlPSLnsbvlnos6ICVzIi8+DQoJCTx1aXRleHQgbmFtZT0iUVVJWlBPRF9RVUVTVFlQRV9HUkQiIHZhbHVlPSLor4TnuqciLz4NCgkJPHVpdGV4dCBuYW1lPSJRVUlaUE9EX1FVRVNUWVBFX1NWWSIgdmFsdWU9Iuiwg+afpSIvPg0KCQk8dWl0ZXh0IG5hbWU9IlFVSVpQT0RfUVVJWkFUTVBUX0lORiIgdmFsdWU9IuaXoOmZkCIvPg0KCQk8dWl0ZXh0IG5hbWU9IlFVSVpQT0RfUVVFU0FUTVBUX0lORiIgdmFsdWU9IuaXoOmZkCIvPg0KCQk8dWl0ZXh0IG5hbWU9IldBUk5JTkdNU0dfWUVTU1RSSU5HIiB2YWx1ZT0i5pivIi8+DQoJCTx1aXRleHQgbmFtZT0iV0FSTklOR01TR19OT1NUUklORyIgdmFsdWU9IuWQpiIvPg0KCQk8dWl0ZXh0IG5hbWU9IldBUk5JTkdNU0dfVElUTEVTVFJJTkciIHZhbHVlPSLmtYvpqozlr7zoiKrorablkYoiLz4NCgkJPHVpdGV4dCBuYW1lPSJXQVJOSU5HTVNHX01TR1NUUklORyIgdmFsdWU9IuatpOa1i+mqjOS4reacieacquWwneivleS9nOetlOeahOmXrumimOOAgiYjeEE7JiN4QTvljZXlh7vigJzmmK/igJ3pgIDlh7rmraTmtYvpqozjgILljZXlh7vigJzlkKbigJ3nu6fnu63mtYvpqozjgIIiLz4NCgkJPHVpdGV4dCBuYW1lPSJJTkZPUk1BVElPTl9IMjY0X0ZMQVNIUExBWUVSIiB2YWx1ZT0i5b2T5YmN5a6J6KOF5Zyo5oKo55qE6K6h566X5py65LiK55qEIEZsYXNoIFBsYXllciDniYjmnKzkuI3mlK/mjIHor6Xop4bpopHjgILljZXlh7vop4bpopHljLrln5/kuIvovb3mnIDmlrDniYjmnKznmoQgRmxhc2ggUGxheWVy44CC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uWQkeWPguWKoOiAheaYvuekuuaPkOimgeagjyIvPg0KCQk8dWl0ZXh0IG5hbWU9Ik1VVEUiIHZhbHVlPSLpnZnpn7MiLz4NCgkJPHVpdGV4dCBuYW1lPSJET0NXUkFQX1RJVExFIiB2YWx1ZT0iUHJlc2VudGVyIOaWh+S7tumZhOS7tiIvPg0KCQk8dWl0ZXh0IG5hbWU9IkRPQ1dSQVBfTVNHIiB2YWx1ZT0i5L+d5a2Y5Yiw5oiR55qE6K6h566X5py6Ii8+DQoJCTx1aXRleHQgbmFtZT0iRE9DV1JBUF9QUk9NUFQiIHZhbHVlPSLljZXlh7vku6XkuIvovb0iLz4NCgk8L2xhbmd1YWdlPg0KCTxsYW5ndWFnZSBpZD0idHI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heXQgJW4iLz4NCgkJPCEtLSBzdWJzdGl0dXRpb246ICVuID09IHNsaWRlIG51bWJlciAtLT4NCgkJPCEtLSBzdWJzdGl0dXRpb246ICV0ID09IHRvdGFsIHNsaWRlIGNvdW50IC0tPg0KCQk8dWl0ZXh0IG5hbWU9IlNDUlVCQkFSU1RBVFVTX1NMSURFSU5GTyIgdmFsdWU9IlNsYXl0ICVuIC8gJXQgfCAiLz4NCgkJPHVpdGV4dCBuYW1lPSJTQ1JVQkJBUlNUQVRVU19TVE9QUEVEIiB2YWx1ZT0iRHVyZHVydWxkdSIvPg0KCQk8dWl0ZXh0IG5hbWU9IlNDUlVCQkFSU1RBVFVTX1BMQVlJTkciIHZhbHVlPSJPeW5hdMSxbMSxeW9yIi8+DQoJCTx1aXRleHQgbmFtZT0iU0NSVUJCQVJTVEFUVVNfTk9BVURJTyIgdmFsdWU9IlNlcyBZb2siLz4NCgkJPHVpdGV4dCBuYW1lPSJTQ1JVQkJBUlNUQVRVU19WSURQTEFZSU5HIiB2YWx1ZT0iVmlkZW8gT3luYXTEsWzEsXlvciIvPg0KCQk8dWl0ZXh0IG5hbWU9IlNDUlVCQkFSU1RBVFVTX0xPQURJTkciIHZhbHVlPSJZw7xrbGVuaXlvciIvPg0KCQk8dWl0ZXh0IG5hbWU9IlNDUlVCQkFSU1RBVFVTX0JVRkZFUklORyIgdmFsdWU9IkFyYWJlbGxlxJ9lIEFsxLFuxLF5b3IiLz4NCgkJPHVpdGV4dCBuYW1lPSJTQ1JVQkJBUlNUQVRVU19RVUVTVElPTiIgdmFsdWU9IlNvcnV5dSBZYW7EsXRsYSIvPg0KCQk8dWl0ZXh0IG5hbWU9IlNDUlVCQkFSU1RBVFVTX1JFVklFV1FVSVoiIHZhbHVlPSJTxLFuYXYgxLBuY2VsZW5peW9yIi8+DQoJCTwhLS0gc3Vic3RpdHV0aW9uOiAlbSA9PSBtaW51dGVzIHJlbWFpbmluZyAtLT4NCgkJPCEtLSBzdWJzdGl0dXRpb246ICVzID09IHNlY29uZHMgcmVtYWluaW5nIC0tPg0KCQk8dWl0ZXh0IG5hbWU9IkVMQVBTRUQiIHZhbHVlPSIlbSBEYWtpa2EgJXMgU2FuaXllIEthbGTEsSIvPg0KCQk8dWl0ZXh0IG5hbWU9Ik5PVEZPVU5EIiB2YWx1ZT0iSGVyaGFuZ2kgQmlyIMWeZXkgQnVsdW5tYWTEsSIvPg0KCQk8dWl0ZXh0IG5hbWU9IkFUVEFDSE1FTlRTIiB2YWx1ZT0iRWtsZXIiLz4NCgkJPCEtLSBzdWJzdGl0dXRpb246ICVwID09IGN1cnJlbnQgc3BlYWtlcidzIHRpdGxlIC0tPg0KCQk8dWl0ZXh0IG5hbWU9IkJJT1dJTl9USVRMRSIgdmFsdWU9IkJpbzogJXAiLz4NCgkJPHVpdGV4dCBuYW1lPSJCSU9CVE5fVElUTEUiIHZhbHVlPSJCaW8iLz4NCgkJPHVpdGV4dCBuYW1lPSJESVZJREVSQlROX1RJVExFIiB2YWx1ZT0ifCIvPg0KCQk8dWl0ZXh0IG5hbWU9IkNPTlRBQ1RCVE5fVElUTEUiIHZhbHVlPSLEsHJ0aWJhdCIvPg0KCQk8dWl0ZXh0IG5hbWU9IlRBQl9RVUlaIiB2YWx1ZT0iU8SxbmF2Ii8+DQoJCTx1aXRleHQgbmFtZT0iVEFCX09VVExJTkUiIHZhbHVlPSJBbmEgSGF0Ii8+DQoJCTx1aXRleHQgbmFtZT0iVEFCX1RIVU1CIiB2YWx1ZT0iUmVzaW0iLz4NCgkJPHVpdGV4dCBuYW1lPSJUQUJfTk9URVMiIHZhbHVlPSJOb3RsYXIiLz4NCgkJPHVpdGV4dCBuYW1lPSJUQUJfU0VBUkNIIiB2YWx1ZT0iQXJhIi8+DQoJCTx1aXRleHQgbmFtZT0iU0xJREVfSEVBRElORyIgdmFsdWU9IlNsYXl0IEJhxZ9sxLHEn8SxIi8+DQoJCTx1aXRleHQgbmFtZT0iRFVSQVRJT05fSEVBRElORyIgdmFsdWU9IlPDvHJlIi8+DQoJCTx1aXRleHQgbmFtZT0iU0VBUkNIX0hFQURJTkciIHZhbHVlPSJNZXRuaSBhcmE6Ii8+DQoJCTx1aXRleHQgbmFtZT0iVEhVTUJfSEVBRElORyIgdmFsdWU9IlNsYXl0Ii8+DQoJCTx1aXRleHQgbmFtZT0iVEhVTUJfSU5GTyIgdmFsdWU9IlNsYXl0IEJhxZ9sxLHEn8SxL1PDvHJlc2kiLz4NCgkJPHVpdGV4dCBuYW1lPSJBVFRBQ0hOQU1FX0hFQURJTkciIHZhbHVlPSJEb3N5YSBBZMSxIi8+DQoJCTx1aXRleHQgbmFtZT0iQVRUQUNIU0laRV9IRUFESU5HIiB2YWx1ZT0iQm95dXQiLz4NCgkJPHVpdGV4dCBuYW1lPSJTTElERV9OT1RFUyIgdmFsdWU9IlNsYXl0IE5vdGxhcsSxIi8+DQoJCTx1aXRleHQgbmFtZT0iQ09VUlNFX1NUQVRVUyIgdmFsdWU9Ik1vZHVsZSBTdGF0dXMiLz4NCgkJPHVpdGV4dCBuYW1lPSJQQVNTRURfU1RSSU5HIiB2YWx1ZT0iUGFzc2VkIi8+DQoJCTx1aXRleHQgbmFtZT0iRkFJTEVEX1NUUklORyIgdmFsdWU9IkZhaWxlZCIvPg0KCQk8IS0tcXVpeiBwb2QgYW5kIG1lc3NhZ2UgYm94IHRleHRzLS0+DQoJCTx1aXRleHQgbmFtZT0iUVVJWlBPRF9RVUlaX0FUVEVNUFQiIHZhbHVlPSJTxLFuYXYgRGVuZW1lc2k6Ii8+DQoJCTx1aXRleHQgbmFtZT0iUVVJWlBPRF9RVUlaX0FUVEVNUFRfVkFMVUUiIHZhbHVlPSIlbi8ldCIvPg0KCQk8dWl0ZXh0IG5hbWU9IlFVSVpQT0RfUVVJWl9TQ09SRSIgdmFsdWU9IlB1YW46Ii8+DQoJCTx1aXRleHQgbmFtZT0iUVVJWlBPRF9RVUlaX1BBU1NTQ09SRSIgdmFsdWU9Ikdlw6dtZSBQdWFuxLE6Ii8+DQoJCTx1aXRleHQgbmFtZT0iUVVJWlBPRF9RVUlaX01BWFNDT1JFIiB2YWx1ZT0iTWFrc2ltdW0gUHVhbjoiLz4NCgkJPHVpdGV4dCBuYW1lPSJRVUlaUE9EX1FVRVNBVE1QVF9TVFIiIHZhbHVlPSJEZW5lbWU6ICVuLyV0Ii8+DQoJCTx1aXRleHQgbmFtZT0iUVVJWlBPRF9RVUVTVFlQRV9TVFIiIHZhbHVlPSJUw7xyOiAlcyIvPg0KCQk8dWl0ZXh0IG5hbWU9IlFVSVpQT0RfUVVFU1RZUEVfR1JEIiB2YWx1ZT0iQmFzYW1ha2zEsSIvPg0KCQk8dWl0ZXh0IG5hbWU9IlFVSVpQT0RfUVVFU1RZUEVfU1ZZIiB2YWx1ZT0iQW5rZXQiLz4NCgkJPHVpdGV4dCBuYW1lPSJRVUlaUE9EX1FVSVpBVE1QVF9JTkYiIHZhbHVlPSJTxLFuxLFyc8SxeiIvPg0KCQk8dWl0ZXh0IG5hbWU9IlFVSVpQT0RfUVVFU0FUTVBUX0lORiIgdmFsdWU9IlPEsW7EsXJzxLF6Ii8+DQoJCTx1aXRleHQgbmFtZT0iV0FSTklOR01TR19ZRVNTVFJJTkciIHZhbHVlPSJFdmV0Ii8+DQoJCTx1aXRleHQgbmFtZT0iV0FSTklOR01TR19OT1NUUklORyIgdmFsdWU9IkhhecSxciIvPg0KCQk8dWl0ZXh0IG5hbWU9IldBUk5JTkdNU0dfVElUTEVTVFJJTkciIHZhbHVlPSJTxLFuYXYgR2V6aW5tZSBVeWFyxLFzxLEiLz4NCgkJPHVpdGV4dCBuYW1lPSJXQVJOSU5HTVNHX01TR1NUUklORyIgdmFsdWU9IkJ1IFPEsW5hdmRhIGRlbmVubWVtacWfIHNvcnVsYXIgdmFyLiYjeEE7JiN4QTtFdmV0IHNlw6dlbmXEn2luaSB0xLFrbGF0xLFyc2FuxLF6IFPEsW5hdmRhbiDDp8Sxa2FjYWtzxLFuxLF6LiBTxLFuYXZhIGRldmFtIGV0bWVrIGnDp2luIEhhecSxciBzZcOnZW5lxJ9pbmkgdMSxa2xhdMSxbi4iLz4NCgkJPHVpdGV4dCBuYW1lPSJJTkZPUk1BVElPTl9IMjY0X0ZMQVNIUExBWUVSIiB2YWx1ZT0iQmlsZ2lzYXlhcsSxbsSxemEgecO8a2zDvCBvbGFuIGdlw6dlcmxpIEZsYXNoIFBsYXllciBzw7xyw7xtw7wgYnUgdmlkZW95dSBkZXN0ZWtsZW1peW9yLiBFbiBzb24gRmxhc2ggUGxheWVyIHPDvHLDvG3DvG7DvCBpbmRpcm1layBpw6dpbiB2aWRlbyBhbGFuxLFuxLEgdMSxa2xhdMSx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S2F0xLFsxLFtY8SxbGFyYSBrZW5hciDDp3VidcSfdW51IGfDtnN0ZXIiLz4NCgkJPHVpdGV4dCBuYW1lPSJNVVRFIiB2YWx1ZT0iU2Vzc2l6Ii8+DQoJCTx1aXRleHQgbmFtZT0iRE9DV1JBUF9USVRMRSIgdmFsdWU9IlByZXNlbnRlciBEb3N5YSBFa2kiLz4NCgkJPHVpdGV4dCBuYW1lPSJET0NXUkFQX01TRyIgdmFsdWU9IkJpbGdpc2F5YXLEsW1hIEtheWRldCIvPg0KCQk8dWl0ZXh0IG5hbWU9IkRPQ1dSQVBfUFJPTVBUIiB2YWx1ZT0ixLBuZGlybWVrIGnDp2luIFTEsWtsYXTEsW4iLz4NCgk8L2xhbmd1YWdlPg0KCTxsYW5ndWFnZSBpZD0icnU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0KHQu9Cw0LnQtCAlbiIvPg0KCQk8IS0tIHN1YnN0aXR1dGlvbjogJW4gPT0gc2xpZGUgbnVtYmVyIC0tPg0KCQk8IS0tIHN1YnN0aXR1dGlvbjogJXQgPT0gdG90YWwgc2xpZGUgY291bnQgLS0+DQoJCTx1aXRleHQgbmFtZT0iU0NSVUJCQVJTVEFUVVNfU0xJREVJTkZPIiB2YWx1ZT0i0KHQu9Cw0LnQtCAlbiAvICV0IHwgIi8+DQoJCTx1aXRleHQgbmFtZT0iU0NSVUJCQVJTVEFUVVNfU1RPUFBFRCIgdmFsdWU9ItCe0YHRgtCw0L3QvtCy0LvQtdC90L4iLz4NCgkJPHVpdGV4dCBuYW1lPSJTQ1JVQkJBUlNUQVRVU19QTEFZSU5HIiB2YWx1ZT0i0JLQvtGB0L/RgNC+0LjQt9Cy0LXQtNC10L3QuNC1Ii8+DQoJCTx1aXRleHQgbmFtZT0iU0NSVUJCQVJTVEFUVVNfTk9BVURJTyIgdmFsdWU9ItCd0LXRgiDQsNGD0LTQuNC+Ii8+DQoJCTx1aXRleHQgbmFtZT0iU0NSVUJCQVJTVEFUVVNfVklEUExBWUlORyIgdmFsdWU9ItCS0L7RgdC/0YDQvtC40LfQstC10LTQtdC90LjQtSDQstC40LTQtdC+Ii8+DQoJCTx1aXRleHQgbmFtZT0iU0NSVUJCQVJTVEFUVVNfTE9BRElORyIgdmFsdWU9ItCX0LDQs9GA0YPQt9C60LAiLz4NCgkJPHVpdGV4dCBuYW1lPSJTQ1JVQkJBUlNUQVRVU19CVUZGRVJJTkciIHZhbHVlPSLQkdGD0YTQtdGA0LjQt9Cw0YbQuNGPIi8+DQoJCTx1aXRleHQgbmFtZT0iU0NSVUJCQVJTVEFUVVNfUVVFU1RJT04iIHZhbHVlPSLQntGC0LLQtdGCINC90LAg0LLQvtC/0YDQvtGBIi8+DQoJCTx1aXRleHQgbmFtZT0iU0NSVUJCQVJTVEFUVVNfUkVWSUVXUVVJWiIgdmFsdWU9ItCe0LHQt9C+0YAg0L7Qv9GA0L7RgdCwIi8+DQoJCTwhLS0gc3Vic3RpdHV0aW9uOiAlbSA9PSBtaW51dGVzIHJlbWFpbmluZyAtLT4NCgkJPCEtLSBzdWJzdGl0dXRpb246ICVzID09IHNlY29uZHMgcmVtYWluaW5nIC0tPg0KCQk8dWl0ZXh0IG5hbWU9IkVMQVBTRUQiIHZhbHVlPSLQntGB0YLQsNC70L7RgdGMICVtINC80LjQvS4gJXMg0YEiLz4NCgkJPHVpdGV4dCBuYW1lPSJOT1RGT1VORCIgdmFsdWU9ItCd0LjRh9C10LPQviDQvdC1INC90LDQudC00LXQvdC+Ii8+DQoJCTx1aXRleHQgbmFtZT0iQVRUQUNITUVOVFMiIHZhbHVlPSLQktC70L7QttC10L3QuNGPIi8+DQoJCTwhLS0gc3Vic3RpdHV0aW9uOiAlcCA9PSBjdXJyZW50IHNwZWFrZXIncyB0aXRsZSAtLT4NCgkJPHVpdGV4dCBuYW1lPSJCSU9XSU5fVElUTEUiIHZhbHVlPSLQkdC40L7Qs9GA0LDRhNC40Y86ICVwIi8+DQoJCTx1aXRleHQgbmFtZT0iQklPQlROX1RJVExFIiB2YWx1ZT0i0JHQuNC+0LPRgNCw0YTQuNGPIi8+DQoJCTx1aXRleHQgbmFtZT0iRElWSURFUkJUTl9USVRMRSIgdmFsdWU9InwiLz4NCgkJPHVpdGV4dCBuYW1lPSJDT05UQUNUQlROX1RJVExFIiB2YWx1ZT0i0JrQvtC90YLQsNC60YIiLz4NCgkJPHVpdGV4dCBuYW1lPSJUQUJfUVVJWiIgdmFsdWU9ItCe0L/RgNC+0YEiLz4NCgkJPHVpdGV4dCBuYW1lPSJUQUJfT1VUTElORSIgdmFsdWU9ItCh0YXQtdC80LAiLz4NCgkJPHVpdGV4dCBuYW1lPSJUQUJfVEhVTUIiIHZhbHVlPSLQkdC10LPRg9C90L7QuiIvPg0KCQk8dWl0ZXh0IG5hbWU9IlRBQl9OT1RFUyIgdmFsdWU9ItCX0LDQvNC10YLQutC4Ii8+DQoJCTx1aXRleHQgbmFtZT0iVEFCX1NFQVJDSCIgdmFsdWU9ItCf0L7QuNGB0LoiLz4NCgkJPHVpdGV4dCBuYW1lPSJTTElERV9IRUFESU5HIiB2YWx1ZT0i0JfQsNCz0L7Qu9C+0LLQvtC6INGB0LvQsNC50LTQsCIvPg0KCQk8dWl0ZXh0IG5hbWU9IkRVUkFUSU9OX0hFQURJTkciIHZhbHVlPSLQlNC70LjRgi3RgdGC0YwiLz4NCgkJPHVpdGV4dCBuYW1lPSJTRUFSQ0hfSEVBRElORyIgdmFsdWU9ItCf0L7QuNGB0Log0YLQtdC60YHRgtCwOiIvPg0KCQk8dWl0ZXh0IG5hbWU9IlRIVU1CX0hFQURJTkciIHZhbHVlPSLQodC70LDQudC0Ii8+DQoJCTx1aXRleHQgbmFtZT0iVEhVTUJfSU5GTyIgdmFsdWU9ItCd0LDQt9Cy0LDQvdC40LUv0LTQu9C40YIt0L3QvtGB0YLRjCIvPg0KCQk8dWl0ZXh0IG5hbWU9IkFUVEFDSE5BTUVfSEVBRElORyIgdmFsdWU9ItCY0LzRjyDRhNCw0LnQu9CwIi8+DQoJCTx1aXRleHQgbmFtZT0iQVRUQUNIU0laRV9IRUFESU5HIiB2YWx1ZT0i0KDQsNC30LzQtdGAIi8+DQoJCTx1aXRleHQgbmFtZT0iU0xJREVfTk9URVMiIHZhbHVlPSLQl9Cw0LzQtdGC0LrQuCDQuiDRgdC70LDQudC00YMiLz4NCgkJPHVpdGV4dCBuYW1lPSJDT1VSU0VfU1RBVFVTIiB2YWx1ZT0iTW9kdWxlIFN0YXR1cyIvPg0KCQk8dWl0ZXh0IG5hbWU9IlBBU1NFRF9TVFJJTkciIHZhbHVlPSJQYXNzZWQiLz4NCgkJPHVpdGV4dCBuYW1lPSJGQUlMRURfU1RSSU5HIiB2YWx1ZT0iRmFpbGVkIi8+DQoJCTwhLS1xdWl6IHBvZCBhbmQgbWVzc2FnZSBib3ggdGV4dHMtLT4NCgkJPHVpdGV4dCBuYW1lPSJRVUlaUE9EX1FVSVpfQVRURU1QVCIgdmFsdWU9ItCf0L7Qv9GL0YLQutCwINC/0YDQvtC50YLQuCDQvtC/0YDQvtGBOiIvPg0KCQk8dWl0ZXh0IG5hbWU9IlFVSVpQT0RfUVVJWl9BVFRFTVBUX1ZBTFVFIiB2YWx1ZT0iJW4g0LjQtyAldCIvPg0KCQk8dWl0ZXh0IG5hbWU9IlFVSVpQT0RfUVVJWl9TQ09SRSIgdmFsdWU9ItCd0LDQsdGA0LDQvdC+INCx0LDQu9C70L7QsjoiLz4NCgkJPHVpdGV4dCBuYW1lPSJRVUlaUE9EX1FVSVpfUEFTU1NDT1JFIiB2YWx1ZT0i0J/RgNC+0YXQvtC00L3QvtC5INGA0LXQt9GD0LvRjNGC0LDRgjoiLz4NCgkJPHVpdGV4dCBuYW1lPSJRVUlaUE9EX1FVSVpfTUFYU0NPUkUiIHZhbHVlPSLQnNCw0LrRgdC40LzQsNC70YzQvdGL0Lkg0YDQtdC30YPQu9GM0YLQsNGCOiIvPg0KCQk8dWl0ZXh0IG5hbWU9IlFVSVpQT0RfUVVFU0FUTVBUX1NUUiIgdmFsdWU9ItCf0L7Qv9GL0YLQutCwOiAlbiDQuNC3ICV0Ii8+DQoJCTx1aXRleHQgbmFtZT0iUVVJWlBPRF9RVUVTVFlQRV9TVFIiIHZhbHVlPSLQotC40L86ICVzIi8+DQoJCTx1aXRleHQgbmFtZT0iUVVJWlBPRF9RVUVTVFlQRV9HUkQiIHZhbHVlPSLQoSDQvtGG0LXQvdC60L7QuSIvPg0KCQk8dWl0ZXh0IG5hbWU9IlFVSVpQT0RfUVVFU1RZUEVfU1ZZIiB2YWx1ZT0i0J7QsdC30L7RgCIvPg0KCQk8dWl0ZXh0IG5hbWU9IlFVSVpQT0RfUVVJWkFUTVBUX0lORiIgdmFsdWU9ItCR0L7Qu9GM0YjQvtC1INGH0LjRgdC70L4iLz4NCgkJPHVpdGV4dCBuYW1lPSJRVUlaUE9EX1FVRVNBVE1QVF9JTkYiIHZhbHVlPSLQkdC+0LvRjNGI0L7QtSDRh9C40YHQu9C+Ii8+DQoJCTx1aXRleHQgbmFtZT0iV0FSTklOR01TR19ZRVNTVFJJTkciIHZhbHVlPSLQlNCwIi8+DQoJCTx1aXRleHQgbmFtZT0iV0FSTklOR01TR19OT1NUUklORyIgdmFsdWU9ItCd0LXRgiIvPg0KCQk8dWl0ZXh0IG5hbWU9IldBUk5JTkdNU0dfVElUTEVTVFJJTkciIHZhbHVlPSLQn9GA0LXQtNGD0L/RgNC10LbQtNC10L3QuNC1INC+INC90LDQstC40LPQsNGG0LjQuCDQsiDQvtC/0YDQvtGB0LUiLz4NCgkJPHVpdGV4dCBuYW1lPSJXQVJOSU5HTVNHX01TR1NUUklORyIgdmFsdWU9ItCSINC+0L/RgNC+0YHQtSDQvtGB0YLQsNC70LjRgdGMINC90LXQvtGC0LLQtdGH0LXQvdC90YvQtSDQstC+0L/RgNC+0YHRiy7QndCw0LbQsNGC0LjQtSDQutC90L7Qv9C60LggJnF1b3Q70JTQsCZxdW90OyDQv9GA0LjQstC10LTQtdGCINC6INC30LDQutGA0YvRgtC40Y4g0L7Qv9GA0L7RgdCwLiDQndCw0LbQsNGC0LjQtSDQutC90L7Qv9C60LggJnF1b3Q70J3QtdGCJnF1b3Q7INC/0YDQvtC00L7Qu9C20LjRgiDQvtC/0YDQvtGBLiIvPg0KCQk8dWl0ZXh0IG5hbWU9IklORk9STUFUSU9OX0gyNjRfRkxBU0hQTEFZRVIiIHZhbHVlPSLQotC10LrRg9GJ0LDRjyDQstC10YDRgdC40Y8g0L/RgNC+0LjQs9GA0YvQstCw0YLQtdC70Y8gRmxhc2ggUGxheWVyLCDRg9GB0YLQsNC90L7QstC70LXQvdC90LDRjyDQvdCwINGN0YLQvtC8INC60L7QvNC/0YzRjtGC0LXRgNC1LCDQvdC1INC/0L7QtNC00LXRgNC20LjQstCw0LXRgiDRjdGC0L4g0LLQuNC00LXQvi4g0KnQtdC70LrQvdC40YLQtSDQsiDQvtCx0LvQsNGB0YLQuCDQstC40LTQtdC+LCDRh9GC0L7QsdGLINC30LDQs9GA0YPQt9C40YLRjCDQv9C+0YHQu9C10LTQvdGO0Y4g0LLQtdGA0YHQuNGOINC/0YDQvtC40LPRgNGL0LLQsNGC0LXQu9GP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0J/QvtC60LDQt9GL0LLQsNGC0Ywg0LLRgNC10LfQutGDINGD0YfQsNGB0YLQvdC40LrQsNC8Ii8+DQoJCTx1aXRleHQgbmFtZT0iTVVURSIgdmFsdWU9ItCe0YLQutC70Y7Rh9C40YLRjCDQt9Cy0YPQuiIvPg0KCQk8dWl0ZXh0IG5hbWU9IkRPQ1dSQVBfVElUTEUiIHZhbHVlPSLQktC70L7QttC10L3QuNC1INCyINGE0LDQudC7IEFkb2JlIFByZXNlbnRlciIvPg0KCQk8dWl0ZXh0IG5hbWU9IkRPQ1dSQVBfTVNHIiB2YWx1ZT0i0KHQvtGF0YDQsNC90LjRgtGMINCyINC/0LDQv9C60YMgJnF1b3Q70JzQvtC5INC60L7QvNC/0YzRjtGC0LXRgCZxdW90OyIvPg0KCQk8dWl0ZXh0IG5hbWU9IkRPQ1dSQVBfUFJPTVBUIiB2YWx1ZT0i0KnQtdC70LrQvdGD0YLRjCDQtNC70Y8g0LfQsNCz0YDRg9C30LrQuCIvPg0KCTwvbGFuZ3VhZ2U+DQo8L2NvbmZpZ3VyYXRpb24+DQo="/>
  <p:tag name="MMPROD_THEME_BG_IMAGE" val=""/>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24646</TotalTime>
  <Words>1312</Words>
  <Application>Microsoft Office PowerPoint</Application>
  <PresentationFormat>On-screen Show (4:3)</PresentationFormat>
  <Paragraphs>140</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Wingdings</vt:lpstr>
      <vt:lpstr>Office Theme</vt:lpstr>
      <vt:lpstr>Coordinating Federal Resources and Collaboration Amongst Grantees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RSAT Training Tool:  Trauma-Informed Correctional Care</dc:title>
  <dc:creator>Niki Miller</dc:creator>
  <cp:lastModifiedBy>Steve Keller</cp:lastModifiedBy>
  <cp:revision>315</cp:revision>
  <dcterms:created xsi:type="dcterms:W3CDTF">2006-08-16T00:00:00Z</dcterms:created>
  <dcterms:modified xsi:type="dcterms:W3CDTF">2017-08-02T12:23:02Z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