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610" r:id="rId2"/>
    <p:sldId id="614" r:id="rId3"/>
    <p:sldId id="622" r:id="rId4"/>
    <p:sldId id="271" r:id="rId5"/>
    <p:sldId id="546" r:id="rId6"/>
    <p:sldId id="636" r:id="rId7"/>
    <p:sldId id="581" r:id="rId8"/>
    <p:sldId id="623" r:id="rId9"/>
    <p:sldId id="580" r:id="rId10"/>
    <p:sldId id="630" r:id="rId11"/>
    <p:sldId id="637" r:id="rId12"/>
    <p:sldId id="624" r:id="rId13"/>
    <p:sldId id="641" r:id="rId14"/>
    <p:sldId id="642" r:id="rId15"/>
    <p:sldId id="590" r:id="rId16"/>
    <p:sldId id="568" r:id="rId17"/>
    <p:sldId id="643" r:id="rId18"/>
    <p:sldId id="644" r:id="rId19"/>
    <p:sldId id="588" r:id="rId20"/>
    <p:sldId id="631" r:id="rId21"/>
    <p:sldId id="645" r:id="rId22"/>
    <p:sldId id="646" r:id="rId23"/>
    <p:sldId id="582" r:id="rId24"/>
    <p:sldId id="638" r:id="rId25"/>
    <p:sldId id="639" r:id="rId26"/>
    <p:sldId id="632" r:id="rId27"/>
    <p:sldId id="647" r:id="rId28"/>
    <p:sldId id="648" r:id="rId29"/>
    <p:sldId id="589" r:id="rId30"/>
    <p:sldId id="625" r:id="rId31"/>
    <p:sldId id="627" r:id="rId32"/>
    <p:sldId id="633" r:id="rId33"/>
    <p:sldId id="620" r:id="rId34"/>
    <p:sldId id="635" r:id="rId35"/>
    <p:sldId id="634" r:id="rId36"/>
    <p:sldId id="561" r:id="rId37"/>
    <p:sldId id="628" r:id="rId38"/>
    <p:sldId id="594" r:id="rId39"/>
    <p:sldId id="640" r:id="rId40"/>
    <p:sldId id="609" r:id="rId41"/>
    <p:sldId id="596" r:id="rId42"/>
    <p:sldId id="606" r:id="rId43"/>
    <p:sldId id="618" r:id="rId44"/>
    <p:sldId id="629" r:id="rId45"/>
    <p:sldId id="62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JS Roberta"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4" autoAdjust="0"/>
    <p:restoredTop sz="84844" autoAdjust="0"/>
  </p:normalViewPr>
  <p:slideViewPr>
    <p:cSldViewPr>
      <p:cViewPr>
        <p:scale>
          <a:sx n="53" d="100"/>
          <a:sy n="53" d="100"/>
        </p:scale>
        <p:origin x="-1560" y="-3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76"/>
    </p:cViewPr>
  </p:sorterViewPr>
  <p:notesViewPr>
    <p:cSldViewPr>
      <p:cViewPr>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44E6B-E521-4B3F-81AF-7824A8DE3F13}" type="doc">
      <dgm:prSet loTypeId="urn:microsoft.com/office/officeart/2005/8/layout/pyramid2" loCatId="pyramid" qsTypeId="urn:microsoft.com/office/officeart/2005/8/quickstyle/simple1" qsCatId="simple" csTypeId="urn:microsoft.com/office/officeart/2005/8/colors/accent1_2" csCatId="accent1" phldr="1"/>
      <dgm:spPr/>
    </dgm:pt>
    <dgm:pt modelId="{57E173C4-2C81-4383-A410-76DCE8B7BA69}">
      <dgm:prSet phldrT="[Text]" custT="1"/>
      <dgm:spPr/>
      <dgm:t>
        <a:bodyPr/>
        <a:lstStyle/>
        <a:p>
          <a:r>
            <a:rPr lang="en-US" sz="2400" b="1" dirty="0" smtClean="0"/>
            <a:t>The unbalance of power between provider and client</a:t>
          </a:r>
          <a:endParaRPr lang="en-US" sz="2400" b="1" dirty="0"/>
        </a:p>
      </dgm:t>
    </dgm:pt>
    <dgm:pt modelId="{2877AC0C-13FE-4C3C-BA61-623E60D528FE}" type="parTrans" cxnId="{A4C96C32-AB87-4E6C-B812-F7224E6C7AA8}">
      <dgm:prSet/>
      <dgm:spPr/>
      <dgm:t>
        <a:bodyPr/>
        <a:lstStyle/>
        <a:p>
          <a:endParaRPr lang="en-US"/>
        </a:p>
      </dgm:t>
    </dgm:pt>
    <dgm:pt modelId="{0F8D0F01-D459-4487-B6E3-C65E541085D2}" type="sibTrans" cxnId="{A4C96C32-AB87-4E6C-B812-F7224E6C7AA8}">
      <dgm:prSet/>
      <dgm:spPr/>
      <dgm:t>
        <a:bodyPr/>
        <a:lstStyle/>
        <a:p>
          <a:endParaRPr lang="en-US"/>
        </a:p>
      </dgm:t>
    </dgm:pt>
    <dgm:pt modelId="{FC4FFACA-3BD6-43E6-9B97-ED9D699F62BE}">
      <dgm:prSet phldrT="[Text]" custT="1"/>
      <dgm:spPr/>
      <dgm:t>
        <a:bodyPr/>
        <a:lstStyle/>
        <a:p>
          <a:r>
            <a:rPr lang="en-US" sz="2400" b="1" dirty="0" smtClean="0"/>
            <a:t>Control over the services provided to the client</a:t>
          </a:r>
          <a:endParaRPr lang="en-US" sz="2400" b="1" dirty="0"/>
        </a:p>
      </dgm:t>
    </dgm:pt>
    <dgm:pt modelId="{7268F876-A59A-49F0-B929-79EB5AF168A8}" type="parTrans" cxnId="{8A662CB9-5F40-4AF1-B2FA-14C21F4F066C}">
      <dgm:prSet/>
      <dgm:spPr/>
      <dgm:t>
        <a:bodyPr/>
        <a:lstStyle/>
        <a:p>
          <a:endParaRPr lang="en-US"/>
        </a:p>
      </dgm:t>
    </dgm:pt>
    <dgm:pt modelId="{C4B1F465-19E6-4C63-9CDA-E882DD8C9A22}" type="sibTrans" cxnId="{8A662CB9-5F40-4AF1-B2FA-14C21F4F066C}">
      <dgm:prSet/>
      <dgm:spPr/>
      <dgm:t>
        <a:bodyPr/>
        <a:lstStyle/>
        <a:p>
          <a:endParaRPr lang="en-US"/>
        </a:p>
      </dgm:t>
    </dgm:pt>
    <dgm:pt modelId="{F5D5DEC3-6247-488F-A31F-442F802E2C7F}">
      <dgm:prSet phldrT="[Text]" custT="1"/>
      <dgm:spPr/>
      <dgm:t>
        <a:bodyPr/>
        <a:lstStyle/>
        <a:p>
          <a:r>
            <a:rPr lang="en-US" sz="2400" b="1" dirty="0" smtClean="0"/>
            <a:t>Access to private knowledge about the client</a:t>
          </a:r>
          <a:endParaRPr lang="en-US" sz="2400" b="1" dirty="0"/>
        </a:p>
      </dgm:t>
    </dgm:pt>
    <dgm:pt modelId="{37403DD8-E2EC-4F92-9CC5-C8E28EA2C2A3}" type="parTrans" cxnId="{F2AB953D-DBA3-4E67-9E77-8CCC9BCA6F44}">
      <dgm:prSet/>
      <dgm:spPr/>
      <dgm:t>
        <a:bodyPr/>
        <a:lstStyle/>
        <a:p>
          <a:endParaRPr lang="en-US"/>
        </a:p>
      </dgm:t>
    </dgm:pt>
    <dgm:pt modelId="{2A007803-E247-44C5-8722-E8535499439C}" type="sibTrans" cxnId="{F2AB953D-DBA3-4E67-9E77-8CCC9BCA6F44}">
      <dgm:prSet/>
      <dgm:spPr/>
      <dgm:t>
        <a:bodyPr/>
        <a:lstStyle/>
        <a:p>
          <a:endParaRPr lang="en-US"/>
        </a:p>
      </dgm:t>
    </dgm:pt>
    <dgm:pt modelId="{AD6AA7CE-7F41-40DB-8DE4-78C34AC1D6B7}" type="pres">
      <dgm:prSet presAssocID="{F3A44E6B-E521-4B3F-81AF-7824A8DE3F13}" presName="compositeShape" presStyleCnt="0">
        <dgm:presLayoutVars>
          <dgm:dir/>
          <dgm:resizeHandles/>
        </dgm:presLayoutVars>
      </dgm:prSet>
      <dgm:spPr/>
    </dgm:pt>
    <dgm:pt modelId="{53901658-72FA-4C23-AC25-AD35D7E62B5A}" type="pres">
      <dgm:prSet presAssocID="{F3A44E6B-E521-4B3F-81AF-7824A8DE3F13}" presName="pyramid" presStyleLbl="node1" presStyleIdx="0" presStyleCnt="1" custScaleX="148421"/>
      <dgm:spPr>
        <a:gradFill flip="none" rotWithShape="0">
          <a:gsLst>
            <a:gs pos="0">
              <a:srgbClr val="B30101">
                <a:shade val="30000"/>
                <a:satMod val="115000"/>
              </a:srgbClr>
            </a:gs>
            <a:gs pos="50000">
              <a:srgbClr val="B30101">
                <a:shade val="67500"/>
                <a:satMod val="115000"/>
              </a:srgbClr>
            </a:gs>
            <a:gs pos="100000">
              <a:srgbClr val="B30101">
                <a:shade val="100000"/>
                <a:satMod val="115000"/>
              </a:srgbClr>
            </a:gs>
          </a:gsLst>
          <a:lin ang="16200000" scaled="1"/>
          <a:tileRect/>
        </a:gradFill>
      </dgm:spPr>
    </dgm:pt>
    <dgm:pt modelId="{60FBBB82-AFFD-4DEE-B5F7-09A95BA4ABA0}" type="pres">
      <dgm:prSet presAssocID="{F3A44E6B-E521-4B3F-81AF-7824A8DE3F13}" presName="theList" presStyleCnt="0"/>
      <dgm:spPr/>
    </dgm:pt>
    <dgm:pt modelId="{DCAA350D-3A06-4D30-A987-134C7D129375}" type="pres">
      <dgm:prSet presAssocID="{57E173C4-2C81-4383-A410-76DCE8B7BA69}" presName="aNode" presStyleLbl="fgAcc1" presStyleIdx="0" presStyleCnt="3" custLinFactNeighborY="-72963">
        <dgm:presLayoutVars>
          <dgm:bulletEnabled val="1"/>
        </dgm:presLayoutVars>
      </dgm:prSet>
      <dgm:spPr/>
      <dgm:t>
        <a:bodyPr/>
        <a:lstStyle/>
        <a:p>
          <a:endParaRPr lang="en-US"/>
        </a:p>
      </dgm:t>
    </dgm:pt>
    <dgm:pt modelId="{59308900-4B3C-45D0-85F6-F313D64C31A3}" type="pres">
      <dgm:prSet presAssocID="{57E173C4-2C81-4383-A410-76DCE8B7BA69}" presName="aSpace" presStyleCnt="0"/>
      <dgm:spPr/>
    </dgm:pt>
    <dgm:pt modelId="{BCBA6DB1-136B-4755-83D4-95F91035E8AC}" type="pres">
      <dgm:prSet presAssocID="{FC4FFACA-3BD6-43E6-9B97-ED9D699F62BE}" presName="aNode" presStyleLbl="fgAcc1" presStyleIdx="1" presStyleCnt="3" custLinFactY="25963" custLinFactNeighborX="1012" custLinFactNeighborY="100000">
        <dgm:presLayoutVars>
          <dgm:bulletEnabled val="1"/>
        </dgm:presLayoutVars>
      </dgm:prSet>
      <dgm:spPr/>
      <dgm:t>
        <a:bodyPr/>
        <a:lstStyle/>
        <a:p>
          <a:endParaRPr lang="en-US"/>
        </a:p>
      </dgm:t>
    </dgm:pt>
    <dgm:pt modelId="{99EA8594-D873-43D7-8A93-58F7FFB94932}" type="pres">
      <dgm:prSet presAssocID="{FC4FFACA-3BD6-43E6-9B97-ED9D699F62BE}" presName="aSpace" presStyleCnt="0"/>
      <dgm:spPr/>
    </dgm:pt>
    <dgm:pt modelId="{5E86D27F-467B-4FFF-95C2-7CCD200D8FDC}" type="pres">
      <dgm:prSet presAssocID="{F5D5DEC3-6247-488F-A31F-442F802E2C7F}" presName="aNode" presStyleLbl="fgAcc1" presStyleIdx="2" presStyleCnt="3" custLinFactY="20185" custLinFactNeighborX="1012" custLinFactNeighborY="100000">
        <dgm:presLayoutVars>
          <dgm:bulletEnabled val="1"/>
        </dgm:presLayoutVars>
      </dgm:prSet>
      <dgm:spPr/>
      <dgm:t>
        <a:bodyPr/>
        <a:lstStyle/>
        <a:p>
          <a:endParaRPr lang="en-US"/>
        </a:p>
      </dgm:t>
    </dgm:pt>
    <dgm:pt modelId="{87C30D45-EBE3-4173-ADC1-AD2D3AB2905D}" type="pres">
      <dgm:prSet presAssocID="{F5D5DEC3-6247-488F-A31F-442F802E2C7F}" presName="aSpace" presStyleCnt="0"/>
      <dgm:spPr/>
    </dgm:pt>
  </dgm:ptLst>
  <dgm:cxnLst>
    <dgm:cxn modelId="{171B09BA-8F78-46F3-B41E-F08D0EC95601}" type="presOf" srcId="{57E173C4-2C81-4383-A410-76DCE8B7BA69}" destId="{DCAA350D-3A06-4D30-A987-134C7D129375}" srcOrd="0" destOrd="0" presId="urn:microsoft.com/office/officeart/2005/8/layout/pyramid2"/>
    <dgm:cxn modelId="{0524C637-AA30-411B-A55B-FEEE9BB1EC6A}" type="presOf" srcId="{F5D5DEC3-6247-488F-A31F-442F802E2C7F}" destId="{5E86D27F-467B-4FFF-95C2-7CCD200D8FDC}" srcOrd="0" destOrd="0" presId="urn:microsoft.com/office/officeart/2005/8/layout/pyramid2"/>
    <dgm:cxn modelId="{027B6AED-E156-453D-8028-2515F0364D68}" type="presOf" srcId="{FC4FFACA-3BD6-43E6-9B97-ED9D699F62BE}" destId="{BCBA6DB1-136B-4755-83D4-95F91035E8AC}" srcOrd="0" destOrd="0" presId="urn:microsoft.com/office/officeart/2005/8/layout/pyramid2"/>
    <dgm:cxn modelId="{A4C96C32-AB87-4E6C-B812-F7224E6C7AA8}" srcId="{F3A44E6B-E521-4B3F-81AF-7824A8DE3F13}" destId="{57E173C4-2C81-4383-A410-76DCE8B7BA69}" srcOrd="0" destOrd="0" parTransId="{2877AC0C-13FE-4C3C-BA61-623E60D528FE}" sibTransId="{0F8D0F01-D459-4487-B6E3-C65E541085D2}"/>
    <dgm:cxn modelId="{CCC60C5E-48E1-48AE-9060-5C97858DCBA3}" type="presOf" srcId="{F3A44E6B-E521-4B3F-81AF-7824A8DE3F13}" destId="{AD6AA7CE-7F41-40DB-8DE4-78C34AC1D6B7}" srcOrd="0" destOrd="0" presId="urn:microsoft.com/office/officeart/2005/8/layout/pyramid2"/>
    <dgm:cxn modelId="{F2AB953D-DBA3-4E67-9E77-8CCC9BCA6F44}" srcId="{F3A44E6B-E521-4B3F-81AF-7824A8DE3F13}" destId="{F5D5DEC3-6247-488F-A31F-442F802E2C7F}" srcOrd="2" destOrd="0" parTransId="{37403DD8-E2EC-4F92-9CC5-C8E28EA2C2A3}" sibTransId="{2A007803-E247-44C5-8722-E8535499439C}"/>
    <dgm:cxn modelId="{8A662CB9-5F40-4AF1-B2FA-14C21F4F066C}" srcId="{F3A44E6B-E521-4B3F-81AF-7824A8DE3F13}" destId="{FC4FFACA-3BD6-43E6-9B97-ED9D699F62BE}" srcOrd="1" destOrd="0" parTransId="{7268F876-A59A-49F0-B929-79EB5AF168A8}" sibTransId="{C4B1F465-19E6-4C63-9CDA-E882DD8C9A22}"/>
    <dgm:cxn modelId="{B54E705E-F4E6-4FDA-8033-B895E9CE5E8E}" type="presParOf" srcId="{AD6AA7CE-7F41-40DB-8DE4-78C34AC1D6B7}" destId="{53901658-72FA-4C23-AC25-AD35D7E62B5A}" srcOrd="0" destOrd="0" presId="urn:microsoft.com/office/officeart/2005/8/layout/pyramid2"/>
    <dgm:cxn modelId="{78A0DE1B-3855-4DE9-A58E-0B9D7832997F}" type="presParOf" srcId="{AD6AA7CE-7F41-40DB-8DE4-78C34AC1D6B7}" destId="{60FBBB82-AFFD-4DEE-B5F7-09A95BA4ABA0}" srcOrd="1" destOrd="0" presId="urn:microsoft.com/office/officeart/2005/8/layout/pyramid2"/>
    <dgm:cxn modelId="{0AC9C5B0-4068-49DF-A166-CAA76A1C179A}" type="presParOf" srcId="{60FBBB82-AFFD-4DEE-B5F7-09A95BA4ABA0}" destId="{DCAA350D-3A06-4D30-A987-134C7D129375}" srcOrd="0" destOrd="0" presId="urn:microsoft.com/office/officeart/2005/8/layout/pyramid2"/>
    <dgm:cxn modelId="{D33DC513-3FCC-4E71-8500-DC944FC1A720}" type="presParOf" srcId="{60FBBB82-AFFD-4DEE-B5F7-09A95BA4ABA0}" destId="{59308900-4B3C-45D0-85F6-F313D64C31A3}" srcOrd="1" destOrd="0" presId="urn:microsoft.com/office/officeart/2005/8/layout/pyramid2"/>
    <dgm:cxn modelId="{883B061F-89E1-4D92-B2A5-F64CEAC16FD3}" type="presParOf" srcId="{60FBBB82-AFFD-4DEE-B5F7-09A95BA4ABA0}" destId="{BCBA6DB1-136B-4755-83D4-95F91035E8AC}" srcOrd="2" destOrd="0" presId="urn:microsoft.com/office/officeart/2005/8/layout/pyramid2"/>
    <dgm:cxn modelId="{A70FD88B-464B-480F-9566-667262BFDF53}" type="presParOf" srcId="{60FBBB82-AFFD-4DEE-B5F7-09A95BA4ABA0}" destId="{99EA8594-D873-43D7-8A93-58F7FFB94932}" srcOrd="3" destOrd="0" presId="urn:microsoft.com/office/officeart/2005/8/layout/pyramid2"/>
    <dgm:cxn modelId="{5C300460-54E0-421A-84A1-F958200CD276}" type="presParOf" srcId="{60FBBB82-AFFD-4DEE-B5F7-09A95BA4ABA0}" destId="{5E86D27F-467B-4FFF-95C2-7CCD200D8FDC}" srcOrd="4" destOrd="0" presId="urn:microsoft.com/office/officeart/2005/8/layout/pyramid2"/>
    <dgm:cxn modelId="{CB1D0E11-1014-4172-87E9-7263B6BC30B1}" type="presParOf" srcId="{60FBBB82-AFFD-4DEE-B5F7-09A95BA4ABA0}" destId="{87C30D45-EBE3-4173-ADC1-AD2D3AB2905D}"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9A1D1-7CA4-43C9-B0AB-311ACED8B4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11028D-E9AF-43C2-9792-AD35ADB46757}">
      <dgm:prSet phldrT="[Text]" custT="1"/>
      <dgm:spPr/>
      <dgm:t>
        <a:bodyPr/>
        <a:lstStyle/>
        <a:p>
          <a:r>
            <a:rPr lang="en-US" sz="2000" b="1" dirty="0" smtClean="0"/>
            <a:t>Do not use</a:t>
          </a:r>
          <a:r>
            <a:rPr lang="en-US" sz="1800" b="1" dirty="0" smtClean="0"/>
            <a:t>:</a:t>
          </a:r>
          <a:endParaRPr lang="en-US" sz="1800" b="1" dirty="0"/>
        </a:p>
      </dgm:t>
    </dgm:pt>
    <dgm:pt modelId="{6F973F0E-CECA-4998-BF49-CE0D0AF774F8}" type="parTrans" cxnId="{90BE11F7-FE03-476F-9EF8-5569F52EB569}">
      <dgm:prSet/>
      <dgm:spPr/>
      <dgm:t>
        <a:bodyPr/>
        <a:lstStyle/>
        <a:p>
          <a:endParaRPr lang="en-US"/>
        </a:p>
      </dgm:t>
    </dgm:pt>
    <dgm:pt modelId="{86185ACC-900E-4386-A382-69549AA449DA}" type="sibTrans" cxnId="{90BE11F7-FE03-476F-9EF8-5569F52EB569}">
      <dgm:prSet/>
      <dgm:spPr/>
      <dgm:t>
        <a:bodyPr/>
        <a:lstStyle/>
        <a:p>
          <a:endParaRPr lang="en-US"/>
        </a:p>
      </dgm:t>
    </dgm:pt>
    <dgm:pt modelId="{0529D13B-2F28-418E-81BA-45A9CAA4FAB6}">
      <dgm:prSet phldrT="[Text]" custT="1"/>
      <dgm:spPr/>
      <dgm:t>
        <a:bodyPr/>
        <a:lstStyle/>
        <a:p>
          <a:r>
            <a:rPr lang="en-US" sz="2000" b="1" dirty="0" smtClean="0"/>
            <a:t>Refrain from:</a:t>
          </a:r>
          <a:endParaRPr lang="en-US" sz="2000" b="1" dirty="0"/>
        </a:p>
      </dgm:t>
    </dgm:pt>
    <dgm:pt modelId="{C8E1E95E-DD56-4B6D-8B1F-6357DBF57C00}" type="parTrans" cxnId="{B1C33D5A-9BAB-4547-AAA8-CCC950A48D4B}">
      <dgm:prSet/>
      <dgm:spPr/>
      <dgm:t>
        <a:bodyPr/>
        <a:lstStyle/>
        <a:p>
          <a:endParaRPr lang="en-US"/>
        </a:p>
      </dgm:t>
    </dgm:pt>
    <dgm:pt modelId="{48AB7FBD-2427-44C5-8E26-1002848C40DC}" type="sibTrans" cxnId="{B1C33D5A-9BAB-4547-AAA8-CCC950A48D4B}">
      <dgm:prSet/>
      <dgm:spPr/>
      <dgm:t>
        <a:bodyPr/>
        <a:lstStyle/>
        <a:p>
          <a:endParaRPr lang="en-US"/>
        </a:p>
      </dgm:t>
    </dgm:pt>
    <dgm:pt modelId="{8F9F1E7B-2D21-450C-9D9E-2811273C7A9E}">
      <dgm:prSet phldrT="[Text]" custT="1"/>
      <dgm:spPr/>
      <dgm:t>
        <a:bodyPr/>
        <a:lstStyle/>
        <a:p>
          <a:r>
            <a:rPr lang="en-US" sz="2000" b="1" dirty="0" smtClean="0"/>
            <a:t>Do not make:</a:t>
          </a:r>
          <a:endParaRPr lang="en-US" sz="2000" b="1" dirty="0"/>
        </a:p>
      </dgm:t>
    </dgm:pt>
    <dgm:pt modelId="{4F758EF3-907F-4018-A69F-B4829C92DD12}" type="parTrans" cxnId="{C4F96050-AC53-446D-9284-7E6C7DC992D8}">
      <dgm:prSet/>
      <dgm:spPr/>
      <dgm:t>
        <a:bodyPr/>
        <a:lstStyle/>
        <a:p>
          <a:endParaRPr lang="en-US"/>
        </a:p>
      </dgm:t>
    </dgm:pt>
    <dgm:pt modelId="{C558E4DC-5FF7-4390-B39D-5297CCCA6F44}" type="sibTrans" cxnId="{C4F96050-AC53-446D-9284-7E6C7DC992D8}">
      <dgm:prSet/>
      <dgm:spPr/>
      <dgm:t>
        <a:bodyPr/>
        <a:lstStyle/>
        <a:p>
          <a:endParaRPr lang="en-US"/>
        </a:p>
      </dgm:t>
    </dgm:pt>
    <dgm:pt modelId="{848945ED-EE08-4B86-B979-ADA2EAA66331}">
      <dgm:prSet custT="1"/>
      <dgm:spPr/>
      <dgm:t>
        <a:bodyPr/>
        <a:lstStyle/>
        <a:p>
          <a:r>
            <a:rPr lang="en-US" sz="2000" dirty="0" smtClean="0"/>
            <a:t>Gestures, tone of voice, expressions or any other behavior that a client could interpret as seductive, sexually demeaning or sexually abusive</a:t>
          </a:r>
          <a:endParaRPr lang="en-US" sz="2000" dirty="0"/>
        </a:p>
      </dgm:t>
    </dgm:pt>
    <dgm:pt modelId="{F6B4F40E-90C5-4D57-8498-039D50BCFBB9}" type="parTrans" cxnId="{2F35AB4A-9629-4851-8199-2A4E17BA7FFC}">
      <dgm:prSet/>
      <dgm:spPr/>
      <dgm:t>
        <a:bodyPr/>
        <a:lstStyle/>
        <a:p>
          <a:endParaRPr lang="en-US"/>
        </a:p>
      </dgm:t>
    </dgm:pt>
    <dgm:pt modelId="{91612AD7-2D13-4442-9D0C-639C0B5D72FB}" type="sibTrans" cxnId="{2F35AB4A-9629-4851-8199-2A4E17BA7FFC}">
      <dgm:prSet/>
      <dgm:spPr/>
      <dgm:t>
        <a:bodyPr/>
        <a:lstStyle/>
        <a:p>
          <a:endParaRPr lang="en-US"/>
        </a:p>
      </dgm:t>
    </dgm:pt>
    <dgm:pt modelId="{641A6784-94E0-4275-829F-9B3EC844CC0D}">
      <dgm:prSet custT="1"/>
      <dgm:spPr/>
      <dgm:t>
        <a:bodyPr/>
        <a:lstStyle/>
        <a:p>
          <a:r>
            <a:rPr lang="en-US" sz="2000" dirty="0" smtClean="0"/>
            <a:t>Treating a client with whom you have had a previous intimate relationship</a:t>
          </a:r>
          <a:endParaRPr lang="en-US" sz="2000" dirty="0"/>
        </a:p>
      </dgm:t>
    </dgm:pt>
    <dgm:pt modelId="{74442974-81E9-4397-937E-FE9F82C90221}" type="parTrans" cxnId="{E6C79E6A-AC46-411F-B849-78148C641BD2}">
      <dgm:prSet/>
      <dgm:spPr/>
      <dgm:t>
        <a:bodyPr/>
        <a:lstStyle/>
        <a:p>
          <a:endParaRPr lang="en-US"/>
        </a:p>
      </dgm:t>
    </dgm:pt>
    <dgm:pt modelId="{F74E5306-9179-4B88-BA31-BECA49A2EEA3}" type="sibTrans" cxnId="{E6C79E6A-AC46-411F-B849-78148C641BD2}">
      <dgm:prSet/>
      <dgm:spPr/>
      <dgm:t>
        <a:bodyPr/>
        <a:lstStyle/>
        <a:p>
          <a:endParaRPr lang="en-US"/>
        </a:p>
      </dgm:t>
    </dgm:pt>
    <dgm:pt modelId="{D8C6E924-80EA-4F5C-A4DB-F5F562FB1C29}">
      <dgm:prSet custT="1"/>
      <dgm:spPr/>
      <dgm:t>
        <a:bodyPr/>
        <a:lstStyle/>
        <a:p>
          <a:r>
            <a:rPr lang="en-US" sz="2000" dirty="0" smtClean="0"/>
            <a:t>Sexualized comments about a client’s body or clothing; sexualized or sexually demeaning comments to a client</a:t>
          </a:r>
          <a:endParaRPr lang="en-US" sz="2000" dirty="0"/>
        </a:p>
      </dgm:t>
    </dgm:pt>
    <dgm:pt modelId="{3D9E2D45-D315-40B6-B234-98CAA993A101}" type="parTrans" cxnId="{49283722-71C9-4376-9131-BFA94A804ABD}">
      <dgm:prSet/>
      <dgm:spPr/>
      <dgm:t>
        <a:bodyPr/>
        <a:lstStyle/>
        <a:p>
          <a:endParaRPr lang="en-US"/>
        </a:p>
      </dgm:t>
    </dgm:pt>
    <dgm:pt modelId="{DC8AC211-8FB0-4632-ACD1-2CA2AFADDC5F}" type="sibTrans" cxnId="{49283722-71C9-4376-9131-BFA94A804ABD}">
      <dgm:prSet/>
      <dgm:spPr/>
      <dgm:t>
        <a:bodyPr/>
        <a:lstStyle/>
        <a:p>
          <a:endParaRPr lang="en-US"/>
        </a:p>
      </dgm:t>
    </dgm:pt>
    <dgm:pt modelId="{E0A74BC0-6022-47B6-A504-00060ADA6211}">
      <dgm:prSet custT="1"/>
      <dgm:spPr/>
      <dgm:t>
        <a:bodyPr/>
        <a:lstStyle/>
        <a:p>
          <a:r>
            <a:rPr lang="en-US" sz="2000" b="1" dirty="0" smtClean="0"/>
            <a:t>Do not:</a:t>
          </a:r>
          <a:endParaRPr lang="en-US" sz="2000" b="1" dirty="0"/>
        </a:p>
      </dgm:t>
    </dgm:pt>
    <dgm:pt modelId="{EF696841-70AB-4724-9661-AFC5D9D6D015}" type="parTrans" cxnId="{3CF2AF39-14AF-4F6F-A030-7112FABCF628}">
      <dgm:prSet/>
      <dgm:spPr/>
      <dgm:t>
        <a:bodyPr/>
        <a:lstStyle/>
        <a:p>
          <a:endParaRPr lang="en-US"/>
        </a:p>
      </dgm:t>
    </dgm:pt>
    <dgm:pt modelId="{36EBF5C6-B37C-45F3-97CB-5D55EA6D9096}" type="sibTrans" cxnId="{3CF2AF39-14AF-4F6F-A030-7112FABCF628}">
      <dgm:prSet/>
      <dgm:spPr/>
      <dgm:t>
        <a:bodyPr/>
        <a:lstStyle/>
        <a:p>
          <a:endParaRPr lang="en-US"/>
        </a:p>
      </dgm:t>
    </dgm:pt>
    <dgm:pt modelId="{722C2A3B-2875-476A-B0C5-05ECD7859CEF}">
      <dgm:prSet custT="1"/>
      <dgm:spPr/>
      <dgm:t>
        <a:bodyPr/>
        <a:lstStyle/>
        <a:p>
          <a:r>
            <a:rPr lang="en-US" sz="2000" dirty="0" smtClean="0"/>
            <a:t>Criticize sexual orientation; ask details of sexual history – unless it’s part of your job</a:t>
          </a:r>
          <a:endParaRPr lang="en-US" sz="2000" dirty="0"/>
        </a:p>
      </dgm:t>
    </dgm:pt>
    <dgm:pt modelId="{6034567A-E35B-46F8-B1B0-A0C2BA72D639}" type="parTrans" cxnId="{F28D93E5-DB56-47EA-81AC-DB1061E663B7}">
      <dgm:prSet/>
      <dgm:spPr/>
      <dgm:t>
        <a:bodyPr/>
        <a:lstStyle/>
        <a:p>
          <a:endParaRPr lang="en-US"/>
        </a:p>
      </dgm:t>
    </dgm:pt>
    <dgm:pt modelId="{DA9D4CBD-66B6-4077-8D06-E8A56B3FC85B}" type="sibTrans" cxnId="{F28D93E5-DB56-47EA-81AC-DB1061E663B7}">
      <dgm:prSet/>
      <dgm:spPr/>
      <dgm:t>
        <a:bodyPr/>
        <a:lstStyle/>
        <a:p>
          <a:endParaRPr lang="en-US"/>
        </a:p>
      </dgm:t>
    </dgm:pt>
    <dgm:pt modelId="{3B538DDF-442D-4EB7-B949-8323E5B23DC8}" type="pres">
      <dgm:prSet presAssocID="{5E99A1D1-7CA4-43C9-B0AB-311ACED8B4A3}" presName="linear" presStyleCnt="0">
        <dgm:presLayoutVars>
          <dgm:dir/>
          <dgm:animLvl val="lvl"/>
          <dgm:resizeHandles val="exact"/>
        </dgm:presLayoutVars>
      </dgm:prSet>
      <dgm:spPr/>
      <dgm:t>
        <a:bodyPr/>
        <a:lstStyle/>
        <a:p>
          <a:endParaRPr lang="en-US"/>
        </a:p>
      </dgm:t>
    </dgm:pt>
    <dgm:pt modelId="{902D171D-E8E8-4AAC-AED9-AF57682350F3}" type="pres">
      <dgm:prSet presAssocID="{2F11028D-E9AF-43C2-9792-AD35ADB46757}" presName="parentLin" presStyleCnt="0"/>
      <dgm:spPr/>
    </dgm:pt>
    <dgm:pt modelId="{A4992FA6-0FD9-4926-8094-7C08D31DF9A5}" type="pres">
      <dgm:prSet presAssocID="{2F11028D-E9AF-43C2-9792-AD35ADB46757}" presName="parentLeftMargin" presStyleLbl="node1" presStyleIdx="0" presStyleCnt="4"/>
      <dgm:spPr/>
      <dgm:t>
        <a:bodyPr/>
        <a:lstStyle/>
        <a:p>
          <a:endParaRPr lang="en-US"/>
        </a:p>
      </dgm:t>
    </dgm:pt>
    <dgm:pt modelId="{946BE4DC-F22F-4A6B-A876-45B6F0B0EDFF}" type="pres">
      <dgm:prSet presAssocID="{2F11028D-E9AF-43C2-9792-AD35ADB46757}" presName="parentText" presStyleLbl="node1" presStyleIdx="0" presStyleCnt="4">
        <dgm:presLayoutVars>
          <dgm:chMax val="0"/>
          <dgm:bulletEnabled val="1"/>
        </dgm:presLayoutVars>
      </dgm:prSet>
      <dgm:spPr/>
      <dgm:t>
        <a:bodyPr/>
        <a:lstStyle/>
        <a:p>
          <a:endParaRPr lang="en-US"/>
        </a:p>
      </dgm:t>
    </dgm:pt>
    <dgm:pt modelId="{7B334920-7F90-4EE4-A083-DFE0D0DD9330}" type="pres">
      <dgm:prSet presAssocID="{2F11028D-E9AF-43C2-9792-AD35ADB46757}" presName="negativeSpace" presStyleCnt="0"/>
      <dgm:spPr/>
    </dgm:pt>
    <dgm:pt modelId="{2F80C372-A38E-4576-979C-D6A7ACE9C492}" type="pres">
      <dgm:prSet presAssocID="{2F11028D-E9AF-43C2-9792-AD35ADB46757}" presName="childText" presStyleLbl="conFgAcc1" presStyleIdx="0" presStyleCnt="4">
        <dgm:presLayoutVars>
          <dgm:bulletEnabled val="1"/>
        </dgm:presLayoutVars>
      </dgm:prSet>
      <dgm:spPr/>
      <dgm:t>
        <a:bodyPr/>
        <a:lstStyle/>
        <a:p>
          <a:endParaRPr lang="en-US"/>
        </a:p>
      </dgm:t>
    </dgm:pt>
    <dgm:pt modelId="{A1F80DC3-77E1-45B0-9746-6E7A5833357C}" type="pres">
      <dgm:prSet presAssocID="{86185ACC-900E-4386-A382-69549AA449DA}" presName="spaceBetweenRectangles" presStyleCnt="0"/>
      <dgm:spPr/>
    </dgm:pt>
    <dgm:pt modelId="{B0E28B9A-D378-476A-AF19-3EA5FE069018}" type="pres">
      <dgm:prSet presAssocID="{0529D13B-2F28-418E-81BA-45A9CAA4FAB6}" presName="parentLin" presStyleCnt="0"/>
      <dgm:spPr/>
    </dgm:pt>
    <dgm:pt modelId="{6A81C795-2737-4AC1-94C1-DE615FC4177F}" type="pres">
      <dgm:prSet presAssocID="{0529D13B-2F28-418E-81BA-45A9CAA4FAB6}" presName="parentLeftMargin" presStyleLbl="node1" presStyleIdx="0" presStyleCnt="4"/>
      <dgm:spPr/>
      <dgm:t>
        <a:bodyPr/>
        <a:lstStyle/>
        <a:p>
          <a:endParaRPr lang="en-US"/>
        </a:p>
      </dgm:t>
    </dgm:pt>
    <dgm:pt modelId="{940D9AB7-D40C-4A3E-88CC-609B0A55AE05}" type="pres">
      <dgm:prSet presAssocID="{0529D13B-2F28-418E-81BA-45A9CAA4FAB6}" presName="parentText" presStyleLbl="node1" presStyleIdx="1" presStyleCnt="4" custLinFactNeighborX="-19192" custLinFactNeighborY="-3973">
        <dgm:presLayoutVars>
          <dgm:chMax val="0"/>
          <dgm:bulletEnabled val="1"/>
        </dgm:presLayoutVars>
      </dgm:prSet>
      <dgm:spPr/>
      <dgm:t>
        <a:bodyPr/>
        <a:lstStyle/>
        <a:p>
          <a:endParaRPr lang="en-US"/>
        </a:p>
      </dgm:t>
    </dgm:pt>
    <dgm:pt modelId="{C016A96A-2857-4EBB-BA24-4FDD994B0C17}" type="pres">
      <dgm:prSet presAssocID="{0529D13B-2F28-418E-81BA-45A9CAA4FAB6}" presName="negativeSpace" presStyleCnt="0"/>
      <dgm:spPr/>
    </dgm:pt>
    <dgm:pt modelId="{F41BE258-A5E8-4C75-B811-A74DE45D2A49}" type="pres">
      <dgm:prSet presAssocID="{0529D13B-2F28-418E-81BA-45A9CAA4FAB6}" presName="childText" presStyleLbl="conFgAcc1" presStyleIdx="1" presStyleCnt="4">
        <dgm:presLayoutVars>
          <dgm:bulletEnabled val="1"/>
        </dgm:presLayoutVars>
      </dgm:prSet>
      <dgm:spPr/>
      <dgm:t>
        <a:bodyPr/>
        <a:lstStyle/>
        <a:p>
          <a:endParaRPr lang="en-US"/>
        </a:p>
      </dgm:t>
    </dgm:pt>
    <dgm:pt modelId="{4979583C-A98F-48C7-80F3-BC3CB3F78965}" type="pres">
      <dgm:prSet presAssocID="{48AB7FBD-2427-44C5-8E26-1002848C40DC}" presName="spaceBetweenRectangles" presStyleCnt="0"/>
      <dgm:spPr/>
    </dgm:pt>
    <dgm:pt modelId="{B5EC074A-9DE1-48D7-BD77-539FDA49A89D}" type="pres">
      <dgm:prSet presAssocID="{8F9F1E7B-2D21-450C-9D9E-2811273C7A9E}" presName="parentLin" presStyleCnt="0"/>
      <dgm:spPr/>
    </dgm:pt>
    <dgm:pt modelId="{EE8FA38D-E030-4A16-B8C1-07B753F7163F}" type="pres">
      <dgm:prSet presAssocID="{8F9F1E7B-2D21-450C-9D9E-2811273C7A9E}" presName="parentLeftMargin" presStyleLbl="node1" presStyleIdx="1" presStyleCnt="4"/>
      <dgm:spPr/>
      <dgm:t>
        <a:bodyPr/>
        <a:lstStyle/>
        <a:p>
          <a:endParaRPr lang="en-US"/>
        </a:p>
      </dgm:t>
    </dgm:pt>
    <dgm:pt modelId="{F794FFB5-E533-4C8E-B773-AA5D5B1A6AA1}" type="pres">
      <dgm:prSet presAssocID="{8F9F1E7B-2D21-450C-9D9E-2811273C7A9E}" presName="parentText" presStyleLbl="node1" presStyleIdx="2" presStyleCnt="4">
        <dgm:presLayoutVars>
          <dgm:chMax val="0"/>
          <dgm:bulletEnabled val="1"/>
        </dgm:presLayoutVars>
      </dgm:prSet>
      <dgm:spPr/>
      <dgm:t>
        <a:bodyPr/>
        <a:lstStyle/>
        <a:p>
          <a:endParaRPr lang="en-US"/>
        </a:p>
      </dgm:t>
    </dgm:pt>
    <dgm:pt modelId="{17CA017B-92AD-45AA-A7E0-91B573EE97D6}" type="pres">
      <dgm:prSet presAssocID="{8F9F1E7B-2D21-450C-9D9E-2811273C7A9E}" presName="negativeSpace" presStyleCnt="0"/>
      <dgm:spPr/>
    </dgm:pt>
    <dgm:pt modelId="{BB2C556F-EF3C-4A67-9A0E-266F0E1868DD}" type="pres">
      <dgm:prSet presAssocID="{8F9F1E7B-2D21-450C-9D9E-2811273C7A9E}" presName="childText" presStyleLbl="conFgAcc1" presStyleIdx="2" presStyleCnt="4">
        <dgm:presLayoutVars>
          <dgm:bulletEnabled val="1"/>
        </dgm:presLayoutVars>
      </dgm:prSet>
      <dgm:spPr/>
      <dgm:t>
        <a:bodyPr/>
        <a:lstStyle/>
        <a:p>
          <a:endParaRPr lang="en-US"/>
        </a:p>
      </dgm:t>
    </dgm:pt>
    <dgm:pt modelId="{A448AD3F-5F89-48DF-BE01-253BC37D71A8}" type="pres">
      <dgm:prSet presAssocID="{C558E4DC-5FF7-4390-B39D-5297CCCA6F44}" presName="spaceBetweenRectangles" presStyleCnt="0"/>
      <dgm:spPr/>
    </dgm:pt>
    <dgm:pt modelId="{70C056FB-D006-421F-B454-D1425C77718E}" type="pres">
      <dgm:prSet presAssocID="{E0A74BC0-6022-47B6-A504-00060ADA6211}" presName="parentLin" presStyleCnt="0"/>
      <dgm:spPr/>
    </dgm:pt>
    <dgm:pt modelId="{509810E5-13CD-4348-9C06-DF45DEF5EDA0}" type="pres">
      <dgm:prSet presAssocID="{E0A74BC0-6022-47B6-A504-00060ADA6211}" presName="parentLeftMargin" presStyleLbl="node1" presStyleIdx="2" presStyleCnt="4"/>
      <dgm:spPr/>
      <dgm:t>
        <a:bodyPr/>
        <a:lstStyle/>
        <a:p>
          <a:endParaRPr lang="en-US"/>
        </a:p>
      </dgm:t>
    </dgm:pt>
    <dgm:pt modelId="{F3739FA4-A786-4979-B7E3-2E2CBB84CD05}" type="pres">
      <dgm:prSet presAssocID="{E0A74BC0-6022-47B6-A504-00060ADA6211}" presName="parentText" presStyleLbl="node1" presStyleIdx="3" presStyleCnt="4">
        <dgm:presLayoutVars>
          <dgm:chMax val="0"/>
          <dgm:bulletEnabled val="1"/>
        </dgm:presLayoutVars>
      </dgm:prSet>
      <dgm:spPr/>
      <dgm:t>
        <a:bodyPr/>
        <a:lstStyle/>
        <a:p>
          <a:endParaRPr lang="en-US"/>
        </a:p>
      </dgm:t>
    </dgm:pt>
    <dgm:pt modelId="{E91C590D-85F9-42B7-82E5-62D8D8457D03}" type="pres">
      <dgm:prSet presAssocID="{E0A74BC0-6022-47B6-A504-00060ADA6211}" presName="negativeSpace" presStyleCnt="0"/>
      <dgm:spPr/>
    </dgm:pt>
    <dgm:pt modelId="{68BB2A0F-7317-4414-947A-260E334E32A2}" type="pres">
      <dgm:prSet presAssocID="{E0A74BC0-6022-47B6-A504-00060ADA6211}" presName="childText" presStyleLbl="conFgAcc1" presStyleIdx="3" presStyleCnt="4">
        <dgm:presLayoutVars>
          <dgm:bulletEnabled val="1"/>
        </dgm:presLayoutVars>
      </dgm:prSet>
      <dgm:spPr/>
      <dgm:t>
        <a:bodyPr/>
        <a:lstStyle/>
        <a:p>
          <a:endParaRPr lang="en-US"/>
        </a:p>
      </dgm:t>
    </dgm:pt>
  </dgm:ptLst>
  <dgm:cxnLst>
    <dgm:cxn modelId="{7AFE8F77-5752-4989-BD11-49264200702B}" type="presOf" srcId="{0529D13B-2F28-418E-81BA-45A9CAA4FAB6}" destId="{6A81C795-2737-4AC1-94C1-DE615FC4177F}" srcOrd="0" destOrd="0" presId="urn:microsoft.com/office/officeart/2005/8/layout/list1"/>
    <dgm:cxn modelId="{C4F96050-AC53-446D-9284-7E6C7DC992D8}" srcId="{5E99A1D1-7CA4-43C9-B0AB-311ACED8B4A3}" destId="{8F9F1E7B-2D21-450C-9D9E-2811273C7A9E}" srcOrd="2" destOrd="0" parTransId="{4F758EF3-907F-4018-A69F-B4829C92DD12}" sibTransId="{C558E4DC-5FF7-4390-B39D-5297CCCA6F44}"/>
    <dgm:cxn modelId="{8E6CB90B-AE0B-4C9E-9AEB-564679BEDB8C}" type="presOf" srcId="{722C2A3B-2875-476A-B0C5-05ECD7859CEF}" destId="{68BB2A0F-7317-4414-947A-260E334E32A2}" srcOrd="0" destOrd="0" presId="urn:microsoft.com/office/officeart/2005/8/layout/list1"/>
    <dgm:cxn modelId="{49283722-71C9-4376-9131-BFA94A804ABD}" srcId="{8F9F1E7B-2D21-450C-9D9E-2811273C7A9E}" destId="{D8C6E924-80EA-4F5C-A4DB-F5F562FB1C29}" srcOrd="0" destOrd="0" parTransId="{3D9E2D45-D315-40B6-B234-98CAA993A101}" sibTransId="{DC8AC211-8FB0-4632-ACD1-2CA2AFADDC5F}"/>
    <dgm:cxn modelId="{B1C33D5A-9BAB-4547-AAA8-CCC950A48D4B}" srcId="{5E99A1D1-7CA4-43C9-B0AB-311ACED8B4A3}" destId="{0529D13B-2F28-418E-81BA-45A9CAA4FAB6}" srcOrd="1" destOrd="0" parTransId="{C8E1E95E-DD56-4B6D-8B1F-6357DBF57C00}" sibTransId="{48AB7FBD-2427-44C5-8E26-1002848C40DC}"/>
    <dgm:cxn modelId="{3CF2AF39-14AF-4F6F-A030-7112FABCF628}" srcId="{5E99A1D1-7CA4-43C9-B0AB-311ACED8B4A3}" destId="{E0A74BC0-6022-47B6-A504-00060ADA6211}" srcOrd="3" destOrd="0" parTransId="{EF696841-70AB-4724-9661-AFC5D9D6D015}" sibTransId="{36EBF5C6-B37C-45F3-97CB-5D55EA6D9096}"/>
    <dgm:cxn modelId="{F28D93E5-DB56-47EA-81AC-DB1061E663B7}" srcId="{E0A74BC0-6022-47B6-A504-00060ADA6211}" destId="{722C2A3B-2875-476A-B0C5-05ECD7859CEF}" srcOrd="0" destOrd="0" parTransId="{6034567A-E35B-46F8-B1B0-A0C2BA72D639}" sibTransId="{DA9D4CBD-66B6-4077-8D06-E8A56B3FC85B}"/>
    <dgm:cxn modelId="{8CE26EF7-44AD-468D-B597-4AF2FA5EEE31}" type="presOf" srcId="{848945ED-EE08-4B86-B979-ADA2EAA66331}" destId="{2F80C372-A38E-4576-979C-D6A7ACE9C492}" srcOrd="0" destOrd="0" presId="urn:microsoft.com/office/officeart/2005/8/layout/list1"/>
    <dgm:cxn modelId="{2756CB64-8F7F-4364-8168-A595261C825C}" type="presOf" srcId="{8F9F1E7B-2D21-450C-9D9E-2811273C7A9E}" destId="{EE8FA38D-E030-4A16-B8C1-07B753F7163F}" srcOrd="0" destOrd="0" presId="urn:microsoft.com/office/officeart/2005/8/layout/list1"/>
    <dgm:cxn modelId="{EB82662D-6EF5-4A73-BC94-9EF12EC05D43}" type="presOf" srcId="{8F9F1E7B-2D21-450C-9D9E-2811273C7A9E}" destId="{F794FFB5-E533-4C8E-B773-AA5D5B1A6AA1}" srcOrd="1" destOrd="0" presId="urn:microsoft.com/office/officeart/2005/8/layout/list1"/>
    <dgm:cxn modelId="{E59CFF1C-E5E6-4774-B4B8-8B5F68F9DFCF}" type="presOf" srcId="{2F11028D-E9AF-43C2-9792-AD35ADB46757}" destId="{A4992FA6-0FD9-4926-8094-7C08D31DF9A5}" srcOrd="0" destOrd="0" presId="urn:microsoft.com/office/officeart/2005/8/layout/list1"/>
    <dgm:cxn modelId="{1345F205-C8DE-4F3C-B99F-7201AB1F7886}" type="presOf" srcId="{641A6784-94E0-4275-829F-9B3EC844CC0D}" destId="{F41BE258-A5E8-4C75-B811-A74DE45D2A49}" srcOrd="0" destOrd="0" presId="urn:microsoft.com/office/officeart/2005/8/layout/list1"/>
    <dgm:cxn modelId="{E6C79E6A-AC46-411F-B849-78148C641BD2}" srcId="{0529D13B-2F28-418E-81BA-45A9CAA4FAB6}" destId="{641A6784-94E0-4275-829F-9B3EC844CC0D}" srcOrd="0" destOrd="0" parTransId="{74442974-81E9-4397-937E-FE9F82C90221}" sibTransId="{F74E5306-9179-4B88-BA31-BECA49A2EEA3}"/>
    <dgm:cxn modelId="{90BE11F7-FE03-476F-9EF8-5569F52EB569}" srcId="{5E99A1D1-7CA4-43C9-B0AB-311ACED8B4A3}" destId="{2F11028D-E9AF-43C2-9792-AD35ADB46757}" srcOrd="0" destOrd="0" parTransId="{6F973F0E-CECA-4998-BF49-CE0D0AF774F8}" sibTransId="{86185ACC-900E-4386-A382-69549AA449DA}"/>
    <dgm:cxn modelId="{F5E6D9DE-0C0E-440C-AA40-C566EF6C5FB2}" type="presOf" srcId="{0529D13B-2F28-418E-81BA-45A9CAA4FAB6}" destId="{940D9AB7-D40C-4A3E-88CC-609B0A55AE05}" srcOrd="1" destOrd="0" presId="urn:microsoft.com/office/officeart/2005/8/layout/list1"/>
    <dgm:cxn modelId="{68E138A8-883B-4B7D-AD99-D69AC18211D2}" type="presOf" srcId="{D8C6E924-80EA-4F5C-A4DB-F5F562FB1C29}" destId="{BB2C556F-EF3C-4A67-9A0E-266F0E1868DD}" srcOrd="0" destOrd="0" presId="urn:microsoft.com/office/officeart/2005/8/layout/list1"/>
    <dgm:cxn modelId="{F1D9F9B2-AB22-4297-B4D7-809BD0F64252}" type="presOf" srcId="{5E99A1D1-7CA4-43C9-B0AB-311ACED8B4A3}" destId="{3B538DDF-442D-4EB7-B949-8323E5B23DC8}" srcOrd="0" destOrd="0" presId="urn:microsoft.com/office/officeart/2005/8/layout/list1"/>
    <dgm:cxn modelId="{0CB101F7-8CFB-4FCC-A0BA-59FBFFA28215}" type="presOf" srcId="{E0A74BC0-6022-47B6-A504-00060ADA6211}" destId="{509810E5-13CD-4348-9C06-DF45DEF5EDA0}" srcOrd="0" destOrd="0" presId="urn:microsoft.com/office/officeart/2005/8/layout/list1"/>
    <dgm:cxn modelId="{2F35AB4A-9629-4851-8199-2A4E17BA7FFC}" srcId="{2F11028D-E9AF-43C2-9792-AD35ADB46757}" destId="{848945ED-EE08-4B86-B979-ADA2EAA66331}" srcOrd="0" destOrd="0" parTransId="{F6B4F40E-90C5-4D57-8498-039D50BCFBB9}" sibTransId="{91612AD7-2D13-4442-9D0C-639C0B5D72FB}"/>
    <dgm:cxn modelId="{2FABC886-CF5B-463B-A750-387A42131358}" type="presOf" srcId="{2F11028D-E9AF-43C2-9792-AD35ADB46757}" destId="{946BE4DC-F22F-4A6B-A876-45B6F0B0EDFF}" srcOrd="1" destOrd="0" presId="urn:microsoft.com/office/officeart/2005/8/layout/list1"/>
    <dgm:cxn modelId="{CDF2DE28-BD0A-479D-BAB1-465A03076AD3}" type="presOf" srcId="{E0A74BC0-6022-47B6-A504-00060ADA6211}" destId="{F3739FA4-A786-4979-B7E3-2E2CBB84CD05}" srcOrd="1" destOrd="0" presId="urn:microsoft.com/office/officeart/2005/8/layout/list1"/>
    <dgm:cxn modelId="{A78CC45A-4D90-4A92-8A4B-AE1B09921119}" type="presParOf" srcId="{3B538DDF-442D-4EB7-B949-8323E5B23DC8}" destId="{902D171D-E8E8-4AAC-AED9-AF57682350F3}" srcOrd="0" destOrd="0" presId="urn:microsoft.com/office/officeart/2005/8/layout/list1"/>
    <dgm:cxn modelId="{8462DED1-07CC-4F61-866C-B1EECBA39F29}" type="presParOf" srcId="{902D171D-E8E8-4AAC-AED9-AF57682350F3}" destId="{A4992FA6-0FD9-4926-8094-7C08D31DF9A5}" srcOrd="0" destOrd="0" presId="urn:microsoft.com/office/officeart/2005/8/layout/list1"/>
    <dgm:cxn modelId="{3D296CB7-DE9C-4646-97B8-8D0991F63D54}" type="presParOf" srcId="{902D171D-E8E8-4AAC-AED9-AF57682350F3}" destId="{946BE4DC-F22F-4A6B-A876-45B6F0B0EDFF}" srcOrd="1" destOrd="0" presId="urn:microsoft.com/office/officeart/2005/8/layout/list1"/>
    <dgm:cxn modelId="{84511A65-A234-4A56-873E-0E79D550C6A8}" type="presParOf" srcId="{3B538DDF-442D-4EB7-B949-8323E5B23DC8}" destId="{7B334920-7F90-4EE4-A083-DFE0D0DD9330}" srcOrd="1" destOrd="0" presId="urn:microsoft.com/office/officeart/2005/8/layout/list1"/>
    <dgm:cxn modelId="{F2880E1B-5AA0-4428-9873-3005F070A359}" type="presParOf" srcId="{3B538DDF-442D-4EB7-B949-8323E5B23DC8}" destId="{2F80C372-A38E-4576-979C-D6A7ACE9C492}" srcOrd="2" destOrd="0" presId="urn:microsoft.com/office/officeart/2005/8/layout/list1"/>
    <dgm:cxn modelId="{ADE7B952-C067-41B6-9E5E-4DC35EE7A03B}" type="presParOf" srcId="{3B538DDF-442D-4EB7-B949-8323E5B23DC8}" destId="{A1F80DC3-77E1-45B0-9746-6E7A5833357C}" srcOrd="3" destOrd="0" presId="urn:microsoft.com/office/officeart/2005/8/layout/list1"/>
    <dgm:cxn modelId="{6D798E86-20FC-46D9-9B56-59E2E80A13B2}" type="presParOf" srcId="{3B538DDF-442D-4EB7-B949-8323E5B23DC8}" destId="{B0E28B9A-D378-476A-AF19-3EA5FE069018}" srcOrd="4" destOrd="0" presId="urn:microsoft.com/office/officeart/2005/8/layout/list1"/>
    <dgm:cxn modelId="{4B8A0D2E-DE58-44CE-AD01-2FA542CAFC8F}" type="presParOf" srcId="{B0E28B9A-D378-476A-AF19-3EA5FE069018}" destId="{6A81C795-2737-4AC1-94C1-DE615FC4177F}" srcOrd="0" destOrd="0" presId="urn:microsoft.com/office/officeart/2005/8/layout/list1"/>
    <dgm:cxn modelId="{BF4A7D0B-8A4B-4EA6-A4C0-AF877594DFD3}" type="presParOf" srcId="{B0E28B9A-D378-476A-AF19-3EA5FE069018}" destId="{940D9AB7-D40C-4A3E-88CC-609B0A55AE05}" srcOrd="1" destOrd="0" presId="urn:microsoft.com/office/officeart/2005/8/layout/list1"/>
    <dgm:cxn modelId="{33EFA93B-F52D-4B7F-ABB4-D593A2EC30DB}" type="presParOf" srcId="{3B538DDF-442D-4EB7-B949-8323E5B23DC8}" destId="{C016A96A-2857-4EBB-BA24-4FDD994B0C17}" srcOrd="5" destOrd="0" presId="urn:microsoft.com/office/officeart/2005/8/layout/list1"/>
    <dgm:cxn modelId="{A98CD94E-BC7C-4734-8F88-042DE4284031}" type="presParOf" srcId="{3B538DDF-442D-4EB7-B949-8323E5B23DC8}" destId="{F41BE258-A5E8-4C75-B811-A74DE45D2A49}" srcOrd="6" destOrd="0" presId="urn:microsoft.com/office/officeart/2005/8/layout/list1"/>
    <dgm:cxn modelId="{1A3FF81E-C26C-48A7-A91A-605BCF9B3DE1}" type="presParOf" srcId="{3B538DDF-442D-4EB7-B949-8323E5B23DC8}" destId="{4979583C-A98F-48C7-80F3-BC3CB3F78965}" srcOrd="7" destOrd="0" presId="urn:microsoft.com/office/officeart/2005/8/layout/list1"/>
    <dgm:cxn modelId="{92580097-3F1D-43B2-8ED9-9F548F3D89B2}" type="presParOf" srcId="{3B538DDF-442D-4EB7-B949-8323E5B23DC8}" destId="{B5EC074A-9DE1-48D7-BD77-539FDA49A89D}" srcOrd="8" destOrd="0" presId="urn:microsoft.com/office/officeart/2005/8/layout/list1"/>
    <dgm:cxn modelId="{C0A20AD5-A4AE-4352-A637-C86E249AFEC4}" type="presParOf" srcId="{B5EC074A-9DE1-48D7-BD77-539FDA49A89D}" destId="{EE8FA38D-E030-4A16-B8C1-07B753F7163F}" srcOrd="0" destOrd="0" presId="urn:microsoft.com/office/officeart/2005/8/layout/list1"/>
    <dgm:cxn modelId="{C8B7DE53-A72A-4780-AAD5-74134FACB4E3}" type="presParOf" srcId="{B5EC074A-9DE1-48D7-BD77-539FDA49A89D}" destId="{F794FFB5-E533-4C8E-B773-AA5D5B1A6AA1}" srcOrd="1" destOrd="0" presId="urn:microsoft.com/office/officeart/2005/8/layout/list1"/>
    <dgm:cxn modelId="{EB50098B-8255-4CCF-9CBC-4B44753FDC71}" type="presParOf" srcId="{3B538DDF-442D-4EB7-B949-8323E5B23DC8}" destId="{17CA017B-92AD-45AA-A7E0-91B573EE97D6}" srcOrd="9" destOrd="0" presId="urn:microsoft.com/office/officeart/2005/8/layout/list1"/>
    <dgm:cxn modelId="{D72B9F74-A686-4C97-8C12-74E53484ABBF}" type="presParOf" srcId="{3B538DDF-442D-4EB7-B949-8323E5B23DC8}" destId="{BB2C556F-EF3C-4A67-9A0E-266F0E1868DD}" srcOrd="10" destOrd="0" presId="urn:microsoft.com/office/officeart/2005/8/layout/list1"/>
    <dgm:cxn modelId="{FC868E31-6958-4A7A-AB10-FDDA9CB67518}" type="presParOf" srcId="{3B538DDF-442D-4EB7-B949-8323E5B23DC8}" destId="{A448AD3F-5F89-48DF-BE01-253BC37D71A8}" srcOrd="11" destOrd="0" presId="urn:microsoft.com/office/officeart/2005/8/layout/list1"/>
    <dgm:cxn modelId="{36F6B44C-FC28-475D-82DA-DBF7EA666610}" type="presParOf" srcId="{3B538DDF-442D-4EB7-B949-8323E5B23DC8}" destId="{70C056FB-D006-421F-B454-D1425C77718E}" srcOrd="12" destOrd="0" presId="urn:microsoft.com/office/officeart/2005/8/layout/list1"/>
    <dgm:cxn modelId="{068DAD5F-70EA-4A1C-A12A-1C4D10D35FAC}" type="presParOf" srcId="{70C056FB-D006-421F-B454-D1425C77718E}" destId="{509810E5-13CD-4348-9C06-DF45DEF5EDA0}" srcOrd="0" destOrd="0" presId="urn:microsoft.com/office/officeart/2005/8/layout/list1"/>
    <dgm:cxn modelId="{B9CA2055-06EF-4C3E-9BFA-D2BAB8253A41}" type="presParOf" srcId="{70C056FB-D006-421F-B454-D1425C77718E}" destId="{F3739FA4-A786-4979-B7E3-2E2CBB84CD05}" srcOrd="1" destOrd="0" presId="urn:microsoft.com/office/officeart/2005/8/layout/list1"/>
    <dgm:cxn modelId="{B756DD4E-A0DF-4061-92D0-41E500BABBD7}" type="presParOf" srcId="{3B538DDF-442D-4EB7-B949-8323E5B23DC8}" destId="{E91C590D-85F9-42B7-82E5-62D8D8457D03}" srcOrd="13" destOrd="0" presId="urn:microsoft.com/office/officeart/2005/8/layout/list1"/>
    <dgm:cxn modelId="{50762775-E5D0-4DA9-A725-A110E6F14A63}" type="presParOf" srcId="{3B538DDF-442D-4EB7-B949-8323E5B23DC8}" destId="{68BB2A0F-7317-4414-947A-260E334E32A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99A1D1-7CA4-43C9-B0AB-311ACED8B4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11028D-E9AF-43C2-9792-AD35ADB46757}">
      <dgm:prSet phldrT="[Text]" custT="1"/>
      <dgm:spPr/>
      <dgm:t>
        <a:bodyPr/>
        <a:lstStyle/>
        <a:p>
          <a:r>
            <a:rPr lang="en-US" sz="2000" b="1" dirty="0" smtClean="0"/>
            <a:t>Do not:</a:t>
          </a:r>
          <a:endParaRPr lang="en-US" sz="2000" b="1" dirty="0"/>
        </a:p>
      </dgm:t>
    </dgm:pt>
    <dgm:pt modelId="{6F973F0E-CECA-4998-BF49-CE0D0AF774F8}" type="parTrans" cxnId="{90BE11F7-FE03-476F-9EF8-5569F52EB569}">
      <dgm:prSet/>
      <dgm:spPr/>
      <dgm:t>
        <a:bodyPr/>
        <a:lstStyle/>
        <a:p>
          <a:endParaRPr lang="en-US"/>
        </a:p>
      </dgm:t>
    </dgm:pt>
    <dgm:pt modelId="{86185ACC-900E-4386-A382-69549AA449DA}" type="sibTrans" cxnId="{90BE11F7-FE03-476F-9EF8-5569F52EB569}">
      <dgm:prSet/>
      <dgm:spPr/>
      <dgm:t>
        <a:bodyPr/>
        <a:lstStyle/>
        <a:p>
          <a:endParaRPr lang="en-US"/>
        </a:p>
      </dgm:t>
    </dgm:pt>
    <dgm:pt modelId="{0529D13B-2F28-418E-81BA-45A9CAA4FAB6}">
      <dgm:prSet phldrT="[Text]" custT="1"/>
      <dgm:spPr/>
      <dgm:t>
        <a:bodyPr/>
        <a:lstStyle/>
        <a:p>
          <a:r>
            <a:rPr lang="en-US" sz="2000" b="1" dirty="0" smtClean="0"/>
            <a:t>Learn:</a:t>
          </a:r>
          <a:endParaRPr lang="en-US" sz="2000" b="1" dirty="0"/>
        </a:p>
      </dgm:t>
    </dgm:pt>
    <dgm:pt modelId="{C8E1E95E-DD56-4B6D-8B1F-6357DBF57C00}" type="parTrans" cxnId="{B1C33D5A-9BAB-4547-AAA8-CCC950A48D4B}">
      <dgm:prSet/>
      <dgm:spPr/>
      <dgm:t>
        <a:bodyPr/>
        <a:lstStyle/>
        <a:p>
          <a:endParaRPr lang="en-US"/>
        </a:p>
      </dgm:t>
    </dgm:pt>
    <dgm:pt modelId="{48AB7FBD-2427-44C5-8E26-1002848C40DC}" type="sibTrans" cxnId="{B1C33D5A-9BAB-4547-AAA8-CCC950A48D4B}">
      <dgm:prSet/>
      <dgm:spPr/>
      <dgm:t>
        <a:bodyPr/>
        <a:lstStyle/>
        <a:p>
          <a:endParaRPr lang="en-US"/>
        </a:p>
      </dgm:t>
    </dgm:pt>
    <dgm:pt modelId="{8F9F1E7B-2D21-450C-9D9E-2811273C7A9E}">
      <dgm:prSet phldrT="[Text]" custT="1"/>
      <dgm:spPr/>
      <dgm:t>
        <a:bodyPr/>
        <a:lstStyle/>
        <a:p>
          <a:r>
            <a:rPr lang="en-US" sz="2000" b="1" dirty="0" smtClean="0"/>
            <a:t>Do not:</a:t>
          </a:r>
          <a:endParaRPr lang="en-US" sz="2000" b="1" dirty="0"/>
        </a:p>
      </dgm:t>
    </dgm:pt>
    <dgm:pt modelId="{4F758EF3-907F-4018-A69F-B4829C92DD12}" type="parTrans" cxnId="{C4F96050-AC53-446D-9284-7E6C7DC992D8}">
      <dgm:prSet/>
      <dgm:spPr/>
      <dgm:t>
        <a:bodyPr/>
        <a:lstStyle/>
        <a:p>
          <a:endParaRPr lang="en-US"/>
        </a:p>
      </dgm:t>
    </dgm:pt>
    <dgm:pt modelId="{C558E4DC-5FF7-4390-B39D-5297CCCA6F44}" type="sibTrans" cxnId="{C4F96050-AC53-446D-9284-7E6C7DC992D8}">
      <dgm:prSet/>
      <dgm:spPr/>
      <dgm:t>
        <a:bodyPr/>
        <a:lstStyle/>
        <a:p>
          <a:endParaRPr lang="en-US"/>
        </a:p>
      </dgm:t>
    </dgm:pt>
    <dgm:pt modelId="{848945ED-EE08-4B86-B979-ADA2EAA66331}">
      <dgm:prSet custT="1"/>
      <dgm:spPr/>
      <dgm:t>
        <a:bodyPr/>
        <a:lstStyle/>
        <a:p>
          <a:r>
            <a:rPr lang="en-US" sz="2000" dirty="0" smtClean="0"/>
            <a:t>Engage in inappropriate “affectionate” behavior with a client; talk about your own sexual preference, fantasies, problems, etc.</a:t>
          </a:r>
          <a:endParaRPr lang="en-US" sz="2000" dirty="0"/>
        </a:p>
      </dgm:t>
    </dgm:pt>
    <dgm:pt modelId="{F6B4F40E-90C5-4D57-8498-039D50BCFBB9}" type="parTrans" cxnId="{2F35AB4A-9629-4851-8199-2A4E17BA7FFC}">
      <dgm:prSet/>
      <dgm:spPr/>
      <dgm:t>
        <a:bodyPr/>
        <a:lstStyle/>
        <a:p>
          <a:endParaRPr lang="en-US"/>
        </a:p>
      </dgm:t>
    </dgm:pt>
    <dgm:pt modelId="{91612AD7-2D13-4442-9D0C-639C0B5D72FB}" type="sibTrans" cxnId="{2F35AB4A-9629-4851-8199-2A4E17BA7FFC}">
      <dgm:prSet/>
      <dgm:spPr/>
      <dgm:t>
        <a:bodyPr/>
        <a:lstStyle/>
        <a:p>
          <a:endParaRPr lang="en-US"/>
        </a:p>
      </dgm:t>
    </dgm:pt>
    <dgm:pt modelId="{641A6784-94E0-4275-829F-9B3EC844CC0D}">
      <dgm:prSet custT="1"/>
      <dgm:spPr/>
      <dgm:t>
        <a:bodyPr/>
        <a:lstStyle/>
        <a:p>
          <a:r>
            <a:rPr lang="en-US" sz="2000" dirty="0" smtClean="0"/>
            <a:t>To detect and deflect seductive clients</a:t>
          </a:r>
          <a:endParaRPr lang="en-US" sz="2000" dirty="0"/>
        </a:p>
      </dgm:t>
    </dgm:pt>
    <dgm:pt modelId="{74442974-81E9-4397-937E-FE9F82C90221}" type="parTrans" cxnId="{E6C79E6A-AC46-411F-B849-78148C641BD2}">
      <dgm:prSet/>
      <dgm:spPr/>
      <dgm:t>
        <a:bodyPr/>
        <a:lstStyle/>
        <a:p>
          <a:endParaRPr lang="en-US"/>
        </a:p>
      </dgm:t>
    </dgm:pt>
    <dgm:pt modelId="{F74E5306-9179-4B88-BA31-BECA49A2EEA3}" type="sibTrans" cxnId="{E6C79E6A-AC46-411F-B849-78148C641BD2}">
      <dgm:prSet/>
      <dgm:spPr/>
      <dgm:t>
        <a:bodyPr/>
        <a:lstStyle/>
        <a:p>
          <a:endParaRPr lang="en-US"/>
        </a:p>
      </dgm:t>
    </dgm:pt>
    <dgm:pt modelId="{D8C6E924-80EA-4F5C-A4DB-F5F562FB1C29}">
      <dgm:prSet custT="1"/>
      <dgm:spPr/>
      <dgm:t>
        <a:bodyPr/>
        <a:lstStyle/>
        <a:p>
          <a:r>
            <a:rPr lang="en-US" sz="2000" dirty="0" smtClean="0"/>
            <a:t>Request a date with a client; engage in any sexual conduct</a:t>
          </a:r>
          <a:endParaRPr lang="en-US" sz="2000" dirty="0"/>
        </a:p>
      </dgm:t>
    </dgm:pt>
    <dgm:pt modelId="{3D9E2D45-D315-40B6-B234-98CAA993A101}" type="parTrans" cxnId="{49283722-71C9-4376-9131-BFA94A804ABD}">
      <dgm:prSet/>
      <dgm:spPr/>
      <dgm:t>
        <a:bodyPr/>
        <a:lstStyle/>
        <a:p>
          <a:endParaRPr lang="en-US"/>
        </a:p>
      </dgm:t>
    </dgm:pt>
    <dgm:pt modelId="{DC8AC211-8FB0-4632-ACD1-2CA2AFADDC5F}" type="sibTrans" cxnId="{49283722-71C9-4376-9131-BFA94A804ABD}">
      <dgm:prSet/>
      <dgm:spPr/>
      <dgm:t>
        <a:bodyPr/>
        <a:lstStyle/>
        <a:p>
          <a:endParaRPr lang="en-US"/>
        </a:p>
      </dgm:t>
    </dgm:pt>
    <dgm:pt modelId="{E0A74BC0-6022-47B6-A504-00060ADA6211}">
      <dgm:prSet custT="1"/>
      <dgm:spPr/>
      <dgm:t>
        <a:bodyPr/>
        <a:lstStyle/>
        <a:p>
          <a:r>
            <a:rPr lang="en-US" sz="2000" b="1" dirty="0" smtClean="0"/>
            <a:t>Maintain:</a:t>
          </a:r>
          <a:endParaRPr lang="en-US" sz="2000" b="1" dirty="0"/>
        </a:p>
      </dgm:t>
    </dgm:pt>
    <dgm:pt modelId="{EF696841-70AB-4724-9661-AFC5D9D6D015}" type="parTrans" cxnId="{3CF2AF39-14AF-4F6F-A030-7112FABCF628}">
      <dgm:prSet/>
      <dgm:spPr/>
      <dgm:t>
        <a:bodyPr/>
        <a:lstStyle/>
        <a:p>
          <a:endParaRPr lang="en-US"/>
        </a:p>
      </dgm:t>
    </dgm:pt>
    <dgm:pt modelId="{36EBF5C6-B37C-45F3-97CB-5D55EA6D9096}" type="sibTrans" cxnId="{3CF2AF39-14AF-4F6F-A030-7112FABCF628}">
      <dgm:prSet/>
      <dgm:spPr/>
      <dgm:t>
        <a:bodyPr/>
        <a:lstStyle/>
        <a:p>
          <a:endParaRPr lang="en-US"/>
        </a:p>
      </dgm:t>
    </dgm:pt>
    <dgm:pt modelId="{722C2A3B-2875-476A-B0C5-05ECD7859CEF}">
      <dgm:prSet custT="1"/>
      <dgm:spPr/>
      <dgm:t>
        <a:bodyPr/>
        <a:lstStyle/>
        <a:p>
          <a:r>
            <a:rPr lang="en-US" sz="2000" dirty="0" smtClean="0"/>
            <a:t>Good records that reflect any intimate questions of a sexual nature and document any and all comments or concerns made by a client relative to alleged sexual abuse, and any other unusual incident that may occur during the course of the work day</a:t>
          </a:r>
          <a:endParaRPr lang="en-US" sz="2000" dirty="0"/>
        </a:p>
      </dgm:t>
    </dgm:pt>
    <dgm:pt modelId="{6034567A-E35B-46F8-B1B0-A0C2BA72D639}" type="parTrans" cxnId="{F28D93E5-DB56-47EA-81AC-DB1061E663B7}">
      <dgm:prSet/>
      <dgm:spPr/>
      <dgm:t>
        <a:bodyPr/>
        <a:lstStyle/>
        <a:p>
          <a:endParaRPr lang="en-US"/>
        </a:p>
      </dgm:t>
    </dgm:pt>
    <dgm:pt modelId="{DA9D4CBD-66B6-4077-8D06-E8A56B3FC85B}" type="sibTrans" cxnId="{F28D93E5-DB56-47EA-81AC-DB1061E663B7}">
      <dgm:prSet/>
      <dgm:spPr/>
      <dgm:t>
        <a:bodyPr/>
        <a:lstStyle/>
        <a:p>
          <a:endParaRPr lang="en-US"/>
        </a:p>
      </dgm:t>
    </dgm:pt>
    <dgm:pt modelId="{3B538DDF-442D-4EB7-B949-8323E5B23DC8}" type="pres">
      <dgm:prSet presAssocID="{5E99A1D1-7CA4-43C9-B0AB-311ACED8B4A3}" presName="linear" presStyleCnt="0">
        <dgm:presLayoutVars>
          <dgm:dir/>
          <dgm:animLvl val="lvl"/>
          <dgm:resizeHandles val="exact"/>
        </dgm:presLayoutVars>
      </dgm:prSet>
      <dgm:spPr/>
      <dgm:t>
        <a:bodyPr/>
        <a:lstStyle/>
        <a:p>
          <a:endParaRPr lang="en-US"/>
        </a:p>
      </dgm:t>
    </dgm:pt>
    <dgm:pt modelId="{902D171D-E8E8-4AAC-AED9-AF57682350F3}" type="pres">
      <dgm:prSet presAssocID="{2F11028D-E9AF-43C2-9792-AD35ADB46757}" presName="parentLin" presStyleCnt="0"/>
      <dgm:spPr/>
    </dgm:pt>
    <dgm:pt modelId="{A4992FA6-0FD9-4926-8094-7C08D31DF9A5}" type="pres">
      <dgm:prSet presAssocID="{2F11028D-E9AF-43C2-9792-AD35ADB46757}" presName="parentLeftMargin" presStyleLbl="node1" presStyleIdx="0" presStyleCnt="4"/>
      <dgm:spPr/>
      <dgm:t>
        <a:bodyPr/>
        <a:lstStyle/>
        <a:p>
          <a:endParaRPr lang="en-US"/>
        </a:p>
      </dgm:t>
    </dgm:pt>
    <dgm:pt modelId="{946BE4DC-F22F-4A6B-A876-45B6F0B0EDFF}" type="pres">
      <dgm:prSet presAssocID="{2F11028D-E9AF-43C2-9792-AD35ADB46757}" presName="parentText" presStyleLbl="node1" presStyleIdx="0" presStyleCnt="4">
        <dgm:presLayoutVars>
          <dgm:chMax val="0"/>
          <dgm:bulletEnabled val="1"/>
        </dgm:presLayoutVars>
      </dgm:prSet>
      <dgm:spPr/>
      <dgm:t>
        <a:bodyPr/>
        <a:lstStyle/>
        <a:p>
          <a:endParaRPr lang="en-US"/>
        </a:p>
      </dgm:t>
    </dgm:pt>
    <dgm:pt modelId="{7B334920-7F90-4EE4-A083-DFE0D0DD9330}" type="pres">
      <dgm:prSet presAssocID="{2F11028D-E9AF-43C2-9792-AD35ADB46757}" presName="negativeSpace" presStyleCnt="0"/>
      <dgm:spPr/>
    </dgm:pt>
    <dgm:pt modelId="{2F80C372-A38E-4576-979C-D6A7ACE9C492}" type="pres">
      <dgm:prSet presAssocID="{2F11028D-E9AF-43C2-9792-AD35ADB46757}" presName="childText" presStyleLbl="conFgAcc1" presStyleIdx="0" presStyleCnt="4">
        <dgm:presLayoutVars>
          <dgm:bulletEnabled val="1"/>
        </dgm:presLayoutVars>
      </dgm:prSet>
      <dgm:spPr/>
      <dgm:t>
        <a:bodyPr/>
        <a:lstStyle/>
        <a:p>
          <a:endParaRPr lang="en-US"/>
        </a:p>
      </dgm:t>
    </dgm:pt>
    <dgm:pt modelId="{A1F80DC3-77E1-45B0-9746-6E7A5833357C}" type="pres">
      <dgm:prSet presAssocID="{86185ACC-900E-4386-A382-69549AA449DA}" presName="spaceBetweenRectangles" presStyleCnt="0"/>
      <dgm:spPr/>
    </dgm:pt>
    <dgm:pt modelId="{B0E28B9A-D378-476A-AF19-3EA5FE069018}" type="pres">
      <dgm:prSet presAssocID="{0529D13B-2F28-418E-81BA-45A9CAA4FAB6}" presName="parentLin" presStyleCnt="0"/>
      <dgm:spPr/>
    </dgm:pt>
    <dgm:pt modelId="{6A81C795-2737-4AC1-94C1-DE615FC4177F}" type="pres">
      <dgm:prSet presAssocID="{0529D13B-2F28-418E-81BA-45A9CAA4FAB6}" presName="parentLeftMargin" presStyleLbl="node1" presStyleIdx="0" presStyleCnt="4"/>
      <dgm:spPr/>
      <dgm:t>
        <a:bodyPr/>
        <a:lstStyle/>
        <a:p>
          <a:endParaRPr lang="en-US"/>
        </a:p>
      </dgm:t>
    </dgm:pt>
    <dgm:pt modelId="{940D9AB7-D40C-4A3E-88CC-609B0A55AE05}" type="pres">
      <dgm:prSet presAssocID="{0529D13B-2F28-418E-81BA-45A9CAA4FAB6}" presName="parentText" presStyleLbl="node1" presStyleIdx="1" presStyleCnt="4">
        <dgm:presLayoutVars>
          <dgm:chMax val="0"/>
          <dgm:bulletEnabled val="1"/>
        </dgm:presLayoutVars>
      </dgm:prSet>
      <dgm:spPr/>
      <dgm:t>
        <a:bodyPr/>
        <a:lstStyle/>
        <a:p>
          <a:endParaRPr lang="en-US"/>
        </a:p>
      </dgm:t>
    </dgm:pt>
    <dgm:pt modelId="{C016A96A-2857-4EBB-BA24-4FDD994B0C17}" type="pres">
      <dgm:prSet presAssocID="{0529D13B-2F28-418E-81BA-45A9CAA4FAB6}" presName="negativeSpace" presStyleCnt="0"/>
      <dgm:spPr/>
    </dgm:pt>
    <dgm:pt modelId="{F41BE258-A5E8-4C75-B811-A74DE45D2A49}" type="pres">
      <dgm:prSet presAssocID="{0529D13B-2F28-418E-81BA-45A9CAA4FAB6}" presName="childText" presStyleLbl="conFgAcc1" presStyleIdx="1" presStyleCnt="4">
        <dgm:presLayoutVars>
          <dgm:bulletEnabled val="1"/>
        </dgm:presLayoutVars>
      </dgm:prSet>
      <dgm:spPr/>
      <dgm:t>
        <a:bodyPr/>
        <a:lstStyle/>
        <a:p>
          <a:endParaRPr lang="en-US"/>
        </a:p>
      </dgm:t>
    </dgm:pt>
    <dgm:pt modelId="{4979583C-A98F-48C7-80F3-BC3CB3F78965}" type="pres">
      <dgm:prSet presAssocID="{48AB7FBD-2427-44C5-8E26-1002848C40DC}" presName="spaceBetweenRectangles" presStyleCnt="0"/>
      <dgm:spPr/>
    </dgm:pt>
    <dgm:pt modelId="{B5EC074A-9DE1-48D7-BD77-539FDA49A89D}" type="pres">
      <dgm:prSet presAssocID="{8F9F1E7B-2D21-450C-9D9E-2811273C7A9E}" presName="parentLin" presStyleCnt="0"/>
      <dgm:spPr/>
    </dgm:pt>
    <dgm:pt modelId="{EE8FA38D-E030-4A16-B8C1-07B753F7163F}" type="pres">
      <dgm:prSet presAssocID="{8F9F1E7B-2D21-450C-9D9E-2811273C7A9E}" presName="parentLeftMargin" presStyleLbl="node1" presStyleIdx="1" presStyleCnt="4"/>
      <dgm:spPr/>
      <dgm:t>
        <a:bodyPr/>
        <a:lstStyle/>
        <a:p>
          <a:endParaRPr lang="en-US"/>
        </a:p>
      </dgm:t>
    </dgm:pt>
    <dgm:pt modelId="{F794FFB5-E533-4C8E-B773-AA5D5B1A6AA1}" type="pres">
      <dgm:prSet presAssocID="{8F9F1E7B-2D21-450C-9D9E-2811273C7A9E}" presName="parentText" presStyleLbl="node1" presStyleIdx="2" presStyleCnt="4">
        <dgm:presLayoutVars>
          <dgm:chMax val="0"/>
          <dgm:bulletEnabled val="1"/>
        </dgm:presLayoutVars>
      </dgm:prSet>
      <dgm:spPr/>
      <dgm:t>
        <a:bodyPr/>
        <a:lstStyle/>
        <a:p>
          <a:endParaRPr lang="en-US"/>
        </a:p>
      </dgm:t>
    </dgm:pt>
    <dgm:pt modelId="{17CA017B-92AD-45AA-A7E0-91B573EE97D6}" type="pres">
      <dgm:prSet presAssocID="{8F9F1E7B-2D21-450C-9D9E-2811273C7A9E}" presName="negativeSpace" presStyleCnt="0"/>
      <dgm:spPr/>
    </dgm:pt>
    <dgm:pt modelId="{BB2C556F-EF3C-4A67-9A0E-266F0E1868DD}" type="pres">
      <dgm:prSet presAssocID="{8F9F1E7B-2D21-450C-9D9E-2811273C7A9E}" presName="childText" presStyleLbl="conFgAcc1" presStyleIdx="2" presStyleCnt="4">
        <dgm:presLayoutVars>
          <dgm:bulletEnabled val="1"/>
        </dgm:presLayoutVars>
      </dgm:prSet>
      <dgm:spPr/>
      <dgm:t>
        <a:bodyPr/>
        <a:lstStyle/>
        <a:p>
          <a:endParaRPr lang="en-US"/>
        </a:p>
      </dgm:t>
    </dgm:pt>
    <dgm:pt modelId="{A448AD3F-5F89-48DF-BE01-253BC37D71A8}" type="pres">
      <dgm:prSet presAssocID="{C558E4DC-5FF7-4390-B39D-5297CCCA6F44}" presName="spaceBetweenRectangles" presStyleCnt="0"/>
      <dgm:spPr/>
    </dgm:pt>
    <dgm:pt modelId="{70C056FB-D006-421F-B454-D1425C77718E}" type="pres">
      <dgm:prSet presAssocID="{E0A74BC0-6022-47B6-A504-00060ADA6211}" presName="parentLin" presStyleCnt="0"/>
      <dgm:spPr/>
    </dgm:pt>
    <dgm:pt modelId="{509810E5-13CD-4348-9C06-DF45DEF5EDA0}" type="pres">
      <dgm:prSet presAssocID="{E0A74BC0-6022-47B6-A504-00060ADA6211}" presName="parentLeftMargin" presStyleLbl="node1" presStyleIdx="2" presStyleCnt="4"/>
      <dgm:spPr/>
      <dgm:t>
        <a:bodyPr/>
        <a:lstStyle/>
        <a:p>
          <a:endParaRPr lang="en-US"/>
        </a:p>
      </dgm:t>
    </dgm:pt>
    <dgm:pt modelId="{F3739FA4-A786-4979-B7E3-2E2CBB84CD05}" type="pres">
      <dgm:prSet presAssocID="{E0A74BC0-6022-47B6-A504-00060ADA6211}" presName="parentText" presStyleLbl="node1" presStyleIdx="3" presStyleCnt="4">
        <dgm:presLayoutVars>
          <dgm:chMax val="0"/>
          <dgm:bulletEnabled val="1"/>
        </dgm:presLayoutVars>
      </dgm:prSet>
      <dgm:spPr/>
      <dgm:t>
        <a:bodyPr/>
        <a:lstStyle/>
        <a:p>
          <a:endParaRPr lang="en-US"/>
        </a:p>
      </dgm:t>
    </dgm:pt>
    <dgm:pt modelId="{E91C590D-85F9-42B7-82E5-62D8D8457D03}" type="pres">
      <dgm:prSet presAssocID="{E0A74BC0-6022-47B6-A504-00060ADA6211}" presName="negativeSpace" presStyleCnt="0"/>
      <dgm:spPr/>
    </dgm:pt>
    <dgm:pt modelId="{68BB2A0F-7317-4414-947A-260E334E32A2}" type="pres">
      <dgm:prSet presAssocID="{E0A74BC0-6022-47B6-A504-00060ADA6211}" presName="childText" presStyleLbl="conFgAcc1" presStyleIdx="3" presStyleCnt="4">
        <dgm:presLayoutVars>
          <dgm:bulletEnabled val="1"/>
        </dgm:presLayoutVars>
      </dgm:prSet>
      <dgm:spPr/>
      <dgm:t>
        <a:bodyPr/>
        <a:lstStyle/>
        <a:p>
          <a:endParaRPr lang="en-US"/>
        </a:p>
      </dgm:t>
    </dgm:pt>
  </dgm:ptLst>
  <dgm:cxnLst>
    <dgm:cxn modelId="{3CF2AF39-14AF-4F6F-A030-7112FABCF628}" srcId="{5E99A1D1-7CA4-43C9-B0AB-311ACED8B4A3}" destId="{E0A74BC0-6022-47B6-A504-00060ADA6211}" srcOrd="3" destOrd="0" parTransId="{EF696841-70AB-4724-9661-AFC5D9D6D015}" sibTransId="{36EBF5C6-B37C-45F3-97CB-5D55EA6D9096}"/>
    <dgm:cxn modelId="{E57A7EE0-C04B-4739-8913-C4C76A170A49}" type="presOf" srcId="{641A6784-94E0-4275-829F-9B3EC844CC0D}" destId="{F41BE258-A5E8-4C75-B811-A74DE45D2A49}" srcOrd="0" destOrd="0" presId="urn:microsoft.com/office/officeart/2005/8/layout/list1"/>
    <dgm:cxn modelId="{BC3549CF-5217-4DD3-B150-3B6BFB04F9E6}" type="presOf" srcId="{0529D13B-2F28-418E-81BA-45A9CAA4FAB6}" destId="{6A81C795-2737-4AC1-94C1-DE615FC4177F}" srcOrd="0" destOrd="0" presId="urn:microsoft.com/office/officeart/2005/8/layout/list1"/>
    <dgm:cxn modelId="{C4F96050-AC53-446D-9284-7E6C7DC992D8}" srcId="{5E99A1D1-7CA4-43C9-B0AB-311ACED8B4A3}" destId="{8F9F1E7B-2D21-450C-9D9E-2811273C7A9E}" srcOrd="2" destOrd="0" parTransId="{4F758EF3-907F-4018-A69F-B4829C92DD12}" sibTransId="{C558E4DC-5FF7-4390-B39D-5297CCCA6F44}"/>
    <dgm:cxn modelId="{BCD2E458-EC90-4A33-AE3B-D09744D573F3}" type="presOf" srcId="{0529D13B-2F28-418E-81BA-45A9CAA4FAB6}" destId="{940D9AB7-D40C-4A3E-88CC-609B0A55AE05}" srcOrd="1" destOrd="0" presId="urn:microsoft.com/office/officeart/2005/8/layout/list1"/>
    <dgm:cxn modelId="{9712770B-AAEA-47A6-BE3D-F9DBFC3AC1D7}" type="presOf" srcId="{2F11028D-E9AF-43C2-9792-AD35ADB46757}" destId="{A4992FA6-0FD9-4926-8094-7C08D31DF9A5}" srcOrd="0" destOrd="0" presId="urn:microsoft.com/office/officeart/2005/8/layout/list1"/>
    <dgm:cxn modelId="{F53C082E-AD45-4923-B8DE-3A7695429F84}" type="presOf" srcId="{8F9F1E7B-2D21-450C-9D9E-2811273C7A9E}" destId="{EE8FA38D-E030-4A16-B8C1-07B753F7163F}" srcOrd="0" destOrd="0" presId="urn:microsoft.com/office/officeart/2005/8/layout/list1"/>
    <dgm:cxn modelId="{DCBCC861-2C2D-4143-8E25-39E43DC23154}" type="presOf" srcId="{5E99A1D1-7CA4-43C9-B0AB-311ACED8B4A3}" destId="{3B538DDF-442D-4EB7-B949-8323E5B23DC8}" srcOrd="0" destOrd="0" presId="urn:microsoft.com/office/officeart/2005/8/layout/list1"/>
    <dgm:cxn modelId="{49283722-71C9-4376-9131-BFA94A804ABD}" srcId="{8F9F1E7B-2D21-450C-9D9E-2811273C7A9E}" destId="{D8C6E924-80EA-4F5C-A4DB-F5F562FB1C29}" srcOrd="0" destOrd="0" parTransId="{3D9E2D45-D315-40B6-B234-98CAA993A101}" sibTransId="{DC8AC211-8FB0-4632-ACD1-2CA2AFADDC5F}"/>
    <dgm:cxn modelId="{B1C33D5A-9BAB-4547-AAA8-CCC950A48D4B}" srcId="{5E99A1D1-7CA4-43C9-B0AB-311ACED8B4A3}" destId="{0529D13B-2F28-418E-81BA-45A9CAA4FAB6}" srcOrd="1" destOrd="0" parTransId="{C8E1E95E-DD56-4B6D-8B1F-6357DBF57C00}" sibTransId="{48AB7FBD-2427-44C5-8E26-1002848C40DC}"/>
    <dgm:cxn modelId="{32770CD9-9632-4F9A-B8AC-4467FF9EC46D}" type="presOf" srcId="{E0A74BC0-6022-47B6-A504-00060ADA6211}" destId="{509810E5-13CD-4348-9C06-DF45DEF5EDA0}" srcOrd="0" destOrd="0" presId="urn:microsoft.com/office/officeart/2005/8/layout/list1"/>
    <dgm:cxn modelId="{A2A86CD5-FA1C-4FF6-B328-FDBB9D4DC90C}" type="presOf" srcId="{D8C6E924-80EA-4F5C-A4DB-F5F562FB1C29}" destId="{BB2C556F-EF3C-4A67-9A0E-266F0E1868DD}" srcOrd="0" destOrd="0" presId="urn:microsoft.com/office/officeart/2005/8/layout/list1"/>
    <dgm:cxn modelId="{8EE8C078-60B6-4419-A6D9-6992DC22D231}" type="presOf" srcId="{848945ED-EE08-4B86-B979-ADA2EAA66331}" destId="{2F80C372-A38E-4576-979C-D6A7ACE9C492}" srcOrd="0" destOrd="0" presId="urn:microsoft.com/office/officeart/2005/8/layout/list1"/>
    <dgm:cxn modelId="{F28D93E5-DB56-47EA-81AC-DB1061E663B7}" srcId="{E0A74BC0-6022-47B6-A504-00060ADA6211}" destId="{722C2A3B-2875-476A-B0C5-05ECD7859CEF}" srcOrd="0" destOrd="0" parTransId="{6034567A-E35B-46F8-B1B0-A0C2BA72D639}" sibTransId="{DA9D4CBD-66B6-4077-8D06-E8A56B3FC85B}"/>
    <dgm:cxn modelId="{570C6777-18B9-406E-A622-3653D3E568B4}" type="presOf" srcId="{8F9F1E7B-2D21-450C-9D9E-2811273C7A9E}" destId="{F794FFB5-E533-4C8E-B773-AA5D5B1A6AA1}" srcOrd="1" destOrd="0" presId="urn:microsoft.com/office/officeart/2005/8/layout/list1"/>
    <dgm:cxn modelId="{5D9F7FA7-A437-4136-90BC-F5D0F4C1503B}" type="presOf" srcId="{722C2A3B-2875-476A-B0C5-05ECD7859CEF}" destId="{68BB2A0F-7317-4414-947A-260E334E32A2}" srcOrd="0" destOrd="0" presId="urn:microsoft.com/office/officeart/2005/8/layout/list1"/>
    <dgm:cxn modelId="{E807AB40-71FB-4424-BFA8-321564AFCD97}" type="presOf" srcId="{E0A74BC0-6022-47B6-A504-00060ADA6211}" destId="{F3739FA4-A786-4979-B7E3-2E2CBB84CD05}" srcOrd="1" destOrd="0" presId="urn:microsoft.com/office/officeart/2005/8/layout/list1"/>
    <dgm:cxn modelId="{48C0FE5A-BFD9-4C4B-AC82-01C29171E9C7}" type="presOf" srcId="{2F11028D-E9AF-43C2-9792-AD35ADB46757}" destId="{946BE4DC-F22F-4A6B-A876-45B6F0B0EDFF}" srcOrd="1" destOrd="0" presId="urn:microsoft.com/office/officeart/2005/8/layout/list1"/>
    <dgm:cxn modelId="{90BE11F7-FE03-476F-9EF8-5569F52EB569}" srcId="{5E99A1D1-7CA4-43C9-B0AB-311ACED8B4A3}" destId="{2F11028D-E9AF-43C2-9792-AD35ADB46757}" srcOrd="0" destOrd="0" parTransId="{6F973F0E-CECA-4998-BF49-CE0D0AF774F8}" sibTransId="{86185ACC-900E-4386-A382-69549AA449DA}"/>
    <dgm:cxn modelId="{2F35AB4A-9629-4851-8199-2A4E17BA7FFC}" srcId="{2F11028D-E9AF-43C2-9792-AD35ADB46757}" destId="{848945ED-EE08-4B86-B979-ADA2EAA66331}" srcOrd="0" destOrd="0" parTransId="{F6B4F40E-90C5-4D57-8498-039D50BCFBB9}" sibTransId="{91612AD7-2D13-4442-9D0C-639C0B5D72FB}"/>
    <dgm:cxn modelId="{E6C79E6A-AC46-411F-B849-78148C641BD2}" srcId="{0529D13B-2F28-418E-81BA-45A9CAA4FAB6}" destId="{641A6784-94E0-4275-829F-9B3EC844CC0D}" srcOrd="0" destOrd="0" parTransId="{74442974-81E9-4397-937E-FE9F82C90221}" sibTransId="{F74E5306-9179-4B88-BA31-BECA49A2EEA3}"/>
    <dgm:cxn modelId="{ADC5F4D2-804B-4754-BAA6-F55872FDC228}" type="presParOf" srcId="{3B538DDF-442D-4EB7-B949-8323E5B23DC8}" destId="{902D171D-E8E8-4AAC-AED9-AF57682350F3}" srcOrd="0" destOrd="0" presId="urn:microsoft.com/office/officeart/2005/8/layout/list1"/>
    <dgm:cxn modelId="{816D3788-16BC-4D99-B88A-957913DAFA8A}" type="presParOf" srcId="{902D171D-E8E8-4AAC-AED9-AF57682350F3}" destId="{A4992FA6-0FD9-4926-8094-7C08D31DF9A5}" srcOrd="0" destOrd="0" presId="urn:microsoft.com/office/officeart/2005/8/layout/list1"/>
    <dgm:cxn modelId="{8574AA24-1DDA-4B29-9D12-AF3C6F41F809}" type="presParOf" srcId="{902D171D-E8E8-4AAC-AED9-AF57682350F3}" destId="{946BE4DC-F22F-4A6B-A876-45B6F0B0EDFF}" srcOrd="1" destOrd="0" presId="urn:microsoft.com/office/officeart/2005/8/layout/list1"/>
    <dgm:cxn modelId="{E823709D-3ECA-4137-AE43-4DFCB7BD6FA9}" type="presParOf" srcId="{3B538DDF-442D-4EB7-B949-8323E5B23DC8}" destId="{7B334920-7F90-4EE4-A083-DFE0D0DD9330}" srcOrd="1" destOrd="0" presId="urn:microsoft.com/office/officeart/2005/8/layout/list1"/>
    <dgm:cxn modelId="{E7178CCF-394A-4B00-BC65-D5708A6C1B06}" type="presParOf" srcId="{3B538DDF-442D-4EB7-B949-8323E5B23DC8}" destId="{2F80C372-A38E-4576-979C-D6A7ACE9C492}" srcOrd="2" destOrd="0" presId="urn:microsoft.com/office/officeart/2005/8/layout/list1"/>
    <dgm:cxn modelId="{17CDB67E-072D-4C4D-A570-4B89ABA94AD6}" type="presParOf" srcId="{3B538DDF-442D-4EB7-B949-8323E5B23DC8}" destId="{A1F80DC3-77E1-45B0-9746-6E7A5833357C}" srcOrd="3" destOrd="0" presId="urn:microsoft.com/office/officeart/2005/8/layout/list1"/>
    <dgm:cxn modelId="{54B1113B-EE5F-4775-8A4B-77B83A42651D}" type="presParOf" srcId="{3B538DDF-442D-4EB7-B949-8323E5B23DC8}" destId="{B0E28B9A-D378-476A-AF19-3EA5FE069018}" srcOrd="4" destOrd="0" presId="urn:microsoft.com/office/officeart/2005/8/layout/list1"/>
    <dgm:cxn modelId="{EA99F85C-DD52-4EC0-9795-03A43ABEE9D8}" type="presParOf" srcId="{B0E28B9A-D378-476A-AF19-3EA5FE069018}" destId="{6A81C795-2737-4AC1-94C1-DE615FC4177F}" srcOrd="0" destOrd="0" presId="urn:microsoft.com/office/officeart/2005/8/layout/list1"/>
    <dgm:cxn modelId="{28685593-205A-4A83-99E4-77D807C79C34}" type="presParOf" srcId="{B0E28B9A-D378-476A-AF19-3EA5FE069018}" destId="{940D9AB7-D40C-4A3E-88CC-609B0A55AE05}" srcOrd="1" destOrd="0" presId="urn:microsoft.com/office/officeart/2005/8/layout/list1"/>
    <dgm:cxn modelId="{B053556F-4ABE-4BE5-AF3F-383063108979}" type="presParOf" srcId="{3B538DDF-442D-4EB7-B949-8323E5B23DC8}" destId="{C016A96A-2857-4EBB-BA24-4FDD994B0C17}" srcOrd="5" destOrd="0" presId="urn:microsoft.com/office/officeart/2005/8/layout/list1"/>
    <dgm:cxn modelId="{AB5B973E-C417-41F2-AAE8-E734A26431CD}" type="presParOf" srcId="{3B538DDF-442D-4EB7-B949-8323E5B23DC8}" destId="{F41BE258-A5E8-4C75-B811-A74DE45D2A49}" srcOrd="6" destOrd="0" presId="urn:microsoft.com/office/officeart/2005/8/layout/list1"/>
    <dgm:cxn modelId="{0E97E250-AD2B-4713-9CB5-DD42A71A877C}" type="presParOf" srcId="{3B538DDF-442D-4EB7-B949-8323E5B23DC8}" destId="{4979583C-A98F-48C7-80F3-BC3CB3F78965}" srcOrd="7" destOrd="0" presId="urn:microsoft.com/office/officeart/2005/8/layout/list1"/>
    <dgm:cxn modelId="{973D2031-2D58-4F5E-B0B0-93A968AA49B2}" type="presParOf" srcId="{3B538DDF-442D-4EB7-B949-8323E5B23DC8}" destId="{B5EC074A-9DE1-48D7-BD77-539FDA49A89D}" srcOrd="8" destOrd="0" presId="urn:microsoft.com/office/officeart/2005/8/layout/list1"/>
    <dgm:cxn modelId="{868AC0AB-E902-4CA0-868C-6D57FDDCD462}" type="presParOf" srcId="{B5EC074A-9DE1-48D7-BD77-539FDA49A89D}" destId="{EE8FA38D-E030-4A16-B8C1-07B753F7163F}" srcOrd="0" destOrd="0" presId="urn:microsoft.com/office/officeart/2005/8/layout/list1"/>
    <dgm:cxn modelId="{55D5B97B-4520-4AB4-9617-BC6FC9F52A48}" type="presParOf" srcId="{B5EC074A-9DE1-48D7-BD77-539FDA49A89D}" destId="{F794FFB5-E533-4C8E-B773-AA5D5B1A6AA1}" srcOrd="1" destOrd="0" presId="urn:microsoft.com/office/officeart/2005/8/layout/list1"/>
    <dgm:cxn modelId="{135FD038-0E9F-4135-88AC-590424E538C7}" type="presParOf" srcId="{3B538DDF-442D-4EB7-B949-8323E5B23DC8}" destId="{17CA017B-92AD-45AA-A7E0-91B573EE97D6}" srcOrd="9" destOrd="0" presId="urn:microsoft.com/office/officeart/2005/8/layout/list1"/>
    <dgm:cxn modelId="{6933D108-26C8-4E84-B6F7-ECAAC8FCA7F7}" type="presParOf" srcId="{3B538DDF-442D-4EB7-B949-8323E5B23DC8}" destId="{BB2C556F-EF3C-4A67-9A0E-266F0E1868DD}" srcOrd="10" destOrd="0" presId="urn:microsoft.com/office/officeart/2005/8/layout/list1"/>
    <dgm:cxn modelId="{558EF1A4-C796-457C-A823-DF2D6D307A18}" type="presParOf" srcId="{3B538DDF-442D-4EB7-B949-8323E5B23DC8}" destId="{A448AD3F-5F89-48DF-BE01-253BC37D71A8}" srcOrd="11" destOrd="0" presId="urn:microsoft.com/office/officeart/2005/8/layout/list1"/>
    <dgm:cxn modelId="{B91585A9-5D0B-4AF5-B13C-7DE2094B231B}" type="presParOf" srcId="{3B538DDF-442D-4EB7-B949-8323E5B23DC8}" destId="{70C056FB-D006-421F-B454-D1425C77718E}" srcOrd="12" destOrd="0" presId="urn:microsoft.com/office/officeart/2005/8/layout/list1"/>
    <dgm:cxn modelId="{99D06F15-BF21-4BB2-B195-5F975F4D3AD2}" type="presParOf" srcId="{70C056FB-D006-421F-B454-D1425C77718E}" destId="{509810E5-13CD-4348-9C06-DF45DEF5EDA0}" srcOrd="0" destOrd="0" presId="urn:microsoft.com/office/officeart/2005/8/layout/list1"/>
    <dgm:cxn modelId="{7A71CBF9-66BA-43C9-9DBD-17181C3340FD}" type="presParOf" srcId="{70C056FB-D006-421F-B454-D1425C77718E}" destId="{F3739FA4-A786-4979-B7E3-2E2CBB84CD05}" srcOrd="1" destOrd="0" presId="urn:microsoft.com/office/officeart/2005/8/layout/list1"/>
    <dgm:cxn modelId="{662B5668-BF06-4A51-84D2-DF51FEBC330A}" type="presParOf" srcId="{3B538DDF-442D-4EB7-B949-8323E5B23DC8}" destId="{E91C590D-85F9-42B7-82E5-62D8D8457D03}" srcOrd="13" destOrd="0" presId="urn:microsoft.com/office/officeart/2005/8/layout/list1"/>
    <dgm:cxn modelId="{19416F7C-AE1A-4583-92D1-AFBAA55534C4}" type="presParOf" srcId="{3B538DDF-442D-4EB7-B949-8323E5B23DC8}" destId="{68BB2A0F-7317-4414-947A-260E334E32A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01658-72FA-4C23-AC25-AD35D7E62B5A}">
      <dsp:nvSpPr>
        <dsp:cNvPr id="0" name=""/>
        <dsp:cNvSpPr/>
      </dsp:nvSpPr>
      <dsp:spPr>
        <a:xfrm>
          <a:off x="277730" y="0"/>
          <a:ext cx="7445539" cy="5016500"/>
        </a:xfrm>
        <a:prstGeom prst="triangle">
          <a:avLst/>
        </a:prstGeom>
        <a:gradFill flip="none" rotWithShape="0">
          <a:gsLst>
            <a:gs pos="0">
              <a:srgbClr val="B30101">
                <a:shade val="30000"/>
                <a:satMod val="115000"/>
              </a:srgbClr>
            </a:gs>
            <a:gs pos="50000">
              <a:srgbClr val="B30101">
                <a:shade val="67500"/>
                <a:satMod val="115000"/>
              </a:srgbClr>
            </a:gs>
            <a:gs pos="100000">
              <a:srgbClr val="B30101">
                <a:shade val="100000"/>
                <a:satMod val="115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AA350D-3A06-4D30-A987-134C7D129375}">
      <dsp:nvSpPr>
        <dsp:cNvPr id="0" name=""/>
        <dsp:cNvSpPr/>
      </dsp:nvSpPr>
      <dsp:spPr>
        <a:xfrm>
          <a:off x="4000500" y="396039"/>
          <a:ext cx="3260725" cy="11874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The unbalance of power between provider and client</a:t>
          </a:r>
          <a:endParaRPr lang="en-US" sz="2400" b="1" kern="1200" dirty="0"/>
        </a:p>
      </dsp:txBody>
      <dsp:txXfrm>
        <a:off x="4058469" y="454008"/>
        <a:ext cx="3144787" cy="1071561"/>
      </dsp:txXfrm>
    </dsp:sp>
    <dsp:sp modelId="{BCBA6DB1-136B-4755-83D4-95F91035E8AC}">
      <dsp:nvSpPr>
        <dsp:cNvPr id="0" name=""/>
        <dsp:cNvSpPr/>
      </dsp:nvSpPr>
      <dsp:spPr>
        <a:xfrm>
          <a:off x="4033498" y="2297029"/>
          <a:ext cx="3260725" cy="11874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Control over the services provided to the client</a:t>
          </a:r>
          <a:endParaRPr lang="en-US" sz="2400" b="1" kern="1200" dirty="0"/>
        </a:p>
      </dsp:txBody>
      <dsp:txXfrm>
        <a:off x="4091467" y="2354998"/>
        <a:ext cx="3144787" cy="1071561"/>
      </dsp:txXfrm>
    </dsp:sp>
    <dsp:sp modelId="{5E86D27F-467B-4FFF-95C2-7CCD200D8FDC}">
      <dsp:nvSpPr>
        <dsp:cNvPr id="0" name=""/>
        <dsp:cNvSpPr/>
      </dsp:nvSpPr>
      <dsp:spPr>
        <a:xfrm>
          <a:off x="4033498" y="3564352"/>
          <a:ext cx="3260725" cy="11874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Access to private knowledge about the client</a:t>
          </a:r>
          <a:endParaRPr lang="en-US" sz="2400" b="1" kern="1200" dirty="0"/>
        </a:p>
      </dsp:txBody>
      <dsp:txXfrm>
        <a:off x="4091467" y="3622321"/>
        <a:ext cx="3144787" cy="1071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0C372-A38E-4576-979C-D6A7ACE9C492}">
      <dsp:nvSpPr>
        <dsp:cNvPr id="0" name=""/>
        <dsp:cNvSpPr/>
      </dsp:nvSpPr>
      <dsp:spPr>
        <a:xfrm>
          <a:off x="0" y="206929"/>
          <a:ext cx="8534400" cy="1247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49936" rIns="66236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Gestures, tone of voice, expressions or any other behavior that a client could interpret as seductive, sexually demeaning or sexually abusive</a:t>
          </a:r>
          <a:endParaRPr lang="en-US" sz="2000" kern="1200" dirty="0"/>
        </a:p>
      </dsp:txBody>
      <dsp:txXfrm>
        <a:off x="0" y="206929"/>
        <a:ext cx="8534400" cy="1247400"/>
      </dsp:txXfrm>
    </dsp:sp>
    <dsp:sp modelId="{946BE4DC-F22F-4A6B-A876-45B6F0B0EDFF}">
      <dsp:nvSpPr>
        <dsp:cNvPr id="0" name=""/>
        <dsp:cNvSpPr/>
      </dsp:nvSpPr>
      <dsp:spPr>
        <a:xfrm>
          <a:off x="426720" y="29809"/>
          <a:ext cx="597408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889000">
            <a:lnSpc>
              <a:spcPct val="90000"/>
            </a:lnSpc>
            <a:spcBef>
              <a:spcPct val="0"/>
            </a:spcBef>
            <a:spcAft>
              <a:spcPct val="35000"/>
            </a:spcAft>
          </a:pPr>
          <a:r>
            <a:rPr lang="en-US" sz="2000" b="1" kern="1200" dirty="0" smtClean="0"/>
            <a:t>Do not use</a:t>
          </a:r>
          <a:r>
            <a:rPr lang="en-US" sz="1800" b="1" kern="1200" dirty="0" smtClean="0"/>
            <a:t>:</a:t>
          </a:r>
          <a:endParaRPr lang="en-US" sz="1800" b="1" kern="1200" dirty="0"/>
        </a:p>
      </dsp:txBody>
      <dsp:txXfrm>
        <a:off x="444013" y="47102"/>
        <a:ext cx="5939494" cy="319654"/>
      </dsp:txXfrm>
    </dsp:sp>
    <dsp:sp modelId="{F41BE258-A5E8-4C75-B811-A74DE45D2A49}">
      <dsp:nvSpPr>
        <dsp:cNvPr id="0" name=""/>
        <dsp:cNvSpPr/>
      </dsp:nvSpPr>
      <dsp:spPr>
        <a:xfrm>
          <a:off x="0" y="1696250"/>
          <a:ext cx="8534400"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49936" rIns="66236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Treating a client with whom you have had a previous intimate relationship</a:t>
          </a:r>
          <a:endParaRPr lang="en-US" sz="2000" kern="1200" dirty="0"/>
        </a:p>
      </dsp:txBody>
      <dsp:txXfrm>
        <a:off x="0" y="1696250"/>
        <a:ext cx="8534400" cy="963900"/>
      </dsp:txXfrm>
    </dsp:sp>
    <dsp:sp modelId="{940D9AB7-D40C-4A3E-88CC-609B0A55AE05}">
      <dsp:nvSpPr>
        <dsp:cNvPr id="0" name=""/>
        <dsp:cNvSpPr/>
      </dsp:nvSpPr>
      <dsp:spPr>
        <a:xfrm>
          <a:off x="344823" y="1505056"/>
          <a:ext cx="597408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889000">
            <a:lnSpc>
              <a:spcPct val="90000"/>
            </a:lnSpc>
            <a:spcBef>
              <a:spcPct val="0"/>
            </a:spcBef>
            <a:spcAft>
              <a:spcPct val="35000"/>
            </a:spcAft>
          </a:pPr>
          <a:r>
            <a:rPr lang="en-US" sz="2000" b="1" kern="1200" dirty="0" smtClean="0"/>
            <a:t>Refrain from:</a:t>
          </a:r>
          <a:endParaRPr lang="en-US" sz="2000" b="1" kern="1200" dirty="0"/>
        </a:p>
      </dsp:txBody>
      <dsp:txXfrm>
        <a:off x="362116" y="1522349"/>
        <a:ext cx="5939494" cy="319654"/>
      </dsp:txXfrm>
    </dsp:sp>
    <dsp:sp modelId="{BB2C556F-EF3C-4A67-9A0E-266F0E1868DD}">
      <dsp:nvSpPr>
        <dsp:cNvPr id="0" name=""/>
        <dsp:cNvSpPr/>
      </dsp:nvSpPr>
      <dsp:spPr>
        <a:xfrm>
          <a:off x="0" y="2902069"/>
          <a:ext cx="8534400"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49936" rIns="66236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Sexualized comments about a client’s body or clothing; sexualized or sexually demeaning comments to a client</a:t>
          </a:r>
          <a:endParaRPr lang="en-US" sz="2000" kern="1200" dirty="0"/>
        </a:p>
      </dsp:txBody>
      <dsp:txXfrm>
        <a:off x="0" y="2902069"/>
        <a:ext cx="8534400" cy="963900"/>
      </dsp:txXfrm>
    </dsp:sp>
    <dsp:sp modelId="{F794FFB5-E533-4C8E-B773-AA5D5B1A6AA1}">
      <dsp:nvSpPr>
        <dsp:cNvPr id="0" name=""/>
        <dsp:cNvSpPr/>
      </dsp:nvSpPr>
      <dsp:spPr>
        <a:xfrm>
          <a:off x="426720" y="2724949"/>
          <a:ext cx="597408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889000">
            <a:lnSpc>
              <a:spcPct val="90000"/>
            </a:lnSpc>
            <a:spcBef>
              <a:spcPct val="0"/>
            </a:spcBef>
            <a:spcAft>
              <a:spcPct val="35000"/>
            </a:spcAft>
          </a:pPr>
          <a:r>
            <a:rPr lang="en-US" sz="2000" b="1" kern="1200" dirty="0" smtClean="0"/>
            <a:t>Do not make:</a:t>
          </a:r>
          <a:endParaRPr lang="en-US" sz="2000" b="1" kern="1200" dirty="0"/>
        </a:p>
      </dsp:txBody>
      <dsp:txXfrm>
        <a:off x="444013" y="2742242"/>
        <a:ext cx="5939494" cy="319654"/>
      </dsp:txXfrm>
    </dsp:sp>
    <dsp:sp modelId="{68BB2A0F-7317-4414-947A-260E334E32A2}">
      <dsp:nvSpPr>
        <dsp:cNvPr id="0" name=""/>
        <dsp:cNvSpPr/>
      </dsp:nvSpPr>
      <dsp:spPr>
        <a:xfrm>
          <a:off x="0" y="4107890"/>
          <a:ext cx="8534400"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249936" rIns="66236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Criticize sexual orientation; ask details of sexual history – unless it’s part of your job</a:t>
          </a:r>
          <a:endParaRPr lang="en-US" sz="2000" kern="1200" dirty="0"/>
        </a:p>
      </dsp:txBody>
      <dsp:txXfrm>
        <a:off x="0" y="4107890"/>
        <a:ext cx="8534400" cy="963900"/>
      </dsp:txXfrm>
    </dsp:sp>
    <dsp:sp modelId="{F3739FA4-A786-4979-B7E3-2E2CBB84CD05}">
      <dsp:nvSpPr>
        <dsp:cNvPr id="0" name=""/>
        <dsp:cNvSpPr/>
      </dsp:nvSpPr>
      <dsp:spPr>
        <a:xfrm>
          <a:off x="426720" y="3930770"/>
          <a:ext cx="597408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889000">
            <a:lnSpc>
              <a:spcPct val="90000"/>
            </a:lnSpc>
            <a:spcBef>
              <a:spcPct val="0"/>
            </a:spcBef>
            <a:spcAft>
              <a:spcPct val="35000"/>
            </a:spcAft>
          </a:pPr>
          <a:r>
            <a:rPr lang="en-US" sz="2000" b="1" kern="1200" dirty="0" smtClean="0"/>
            <a:t>Do not:</a:t>
          </a:r>
          <a:endParaRPr lang="en-US" sz="2000" b="1" kern="1200" dirty="0"/>
        </a:p>
      </dsp:txBody>
      <dsp:txXfrm>
        <a:off x="444013" y="3948063"/>
        <a:ext cx="5939494"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0C372-A38E-4576-979C-D6A7ACE9C492}">
      <dsp:nvSpPr>
        <dsp:cNvPr id="0" name=""/>
        <dsp:cNvSpPr/>
      </dsp:nvSpPr>
      <dsp:spPr>
        <a:xfrm>
          <a:off x="0" y="251285"/>
          <a:ext cx="8458200" cy="992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291592"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Engage in inappropriate “affectionate” behavior with a client; talk about your own sexual preference, fantasies, problems, etc.</a:t>
          </a:r>
          <a:endParaRPr lang="en-US" sz="2000" kern="1200" dirty="0"/>
        </a:p>
      </dsp:txBody>
      <dsp:txXfrm>
        <a:off x="0" y="251285"/>
        <a:ext cx="8458200" cy="992250"/>
      </dsp:txXfrm>
    </dsp:sp>
    <dsp:sp modelId="{946BE4DC-F22F-4A6B-A876-45B6F0B0EDFF}">
      <dsp:nvSpPr>
        <dsp:cNvPr id="0" name=""/>
        <dsp:cNvSpPr/>
      </dsp:nvSpPr>
      <dsp:spPr>
        <a:xfrm>
          <a:off x="422910" y="44645"/>
          <a:ext cx="59207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b="1" kern="1200" dirty="0" smtClean="0"/>
            <a:t>Do not:</a:t>
          </a:r>
          <a:endParaRPr lang="en-US" sz="2000" b="1" kern="1200" dirty="0"/>
        </a:p>
      </dsp:txBody>
      <dsp:txXfrm>
        <a:off x="443085" y="64820"/>
        <a:ext cx="5880390" cy="372930"/>
      </dsp:txXfrm>
    </dsp:sp>
    <dsp:sp modelId="{F41BE258-A5E8-4C75-B811-A74DE45D2A49}">
      <dsp:nvSpPr>
        <dsp:cNvPr id="0" name=""/>
        <dsp:cNvSpPr/>
      </dsp:nvSpPr>
      <dsp:spPr>
        <a:xfrm>
          <a:off x="0" y="1525775"/>
          <a:ext cx="8458200" cy="7276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291592"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To detect and deflect seductive clients</a:t>
          </a:r>
          <a:endParaRPr lang="en-US" sz="2000" kern="1200" dirty="0"/>
        </a:p>
      </dsp:txBody>
      <dsp:txXfrm>
        <a:off x="0" y="1525775"/>
        <a:ext cx="8458200" cy="727649"/>
      </dsp:txXfrm>
    </dsp:sp>
    <dsp:sp modelId="{940D9AB7-D40C-4A3E-88CC-609B0A55AE05}">
      <dsp:nvSpPr>
        <dsp:cNvPr id="0" name=""/>
        <dsp:cNvSpPr/>
      </dsp:nvSpPr>
      <dsp:spPr>
        <a:xfrm>
          <a:off x="422910" y="1319135"/>
          <a:ext cx="59207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b="1" kern="1200" dirty="0" smtClean="0"/>
            <a:t>Learn:</a:t>
          </a:r>
          <a:endParaRPr lang="en-US" sz="2000" b="1" kern="1200" dirty="0"/>
        </a:p>
      </dsp:txBody>
      <dsp:txXfrm>
        <a:off x="443085" y="1339310"/>
        <a:ext cx="5880390" cy="372930"/>
      </dsp:txXfrm>
    </dsp:sp>
    <dsp:sp modelId="{BB2C556F-EF3C-4A67-9A0E-266F0E1868DD}">
      <dsp:nvSpPr>
        <dsp:cNvPr id="0" name=""/>
        <dsp:cNvSpPr/>
      </dsp:nvSpPr>
      <dsp:spPr>
        <a:xfrm>
          <a:off x="0" y="2535665"/>
          <a:ext cx="8458200" cy="7276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291592"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Request a date with a client; engage in any sexual conduct</a:t>
          </a:r>
          <a:endParaRPr lang="en-US" sz="2000" kern="1200" dirty="0"/>
        </a:p>
      </dsp:txBody>
      <dsp:txXfrm>
        <a:off x="0" y="2535665"/>
        <a:ext cx="8458200" cy="727649"/>
      </dsp:txXfrm>
    </dsp:sp>
    <dsp:sp modelId="{F794FFB5-E533-4C8E-B773-AA5D5B1A6AA1}">
      <dsp:nvSpPr>
        <dsp:cNvPr id="0" name=""/>
        <dsp:cNvSpPr/>
      </dsp:nvSpPr>
      <dsp:spPr>
        <a:xfrm>
          <a:off x="422910" y="2329025"/>
          <a:ext cx="59207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b="1" kern="1200" dirty="0" smtClean="0"/>
            <a:t>Do not:</a:t>
          </a:r>
          <a:endParaRPr lang="en-US" sz="2000" b="1" kern="1200" dirty="0"/>
        </a:p>
      </dsp:txBody>
      <dsp:txXfrm>
        <a:off x="443085" y="2349200"/>
        <a:ext cx="5880390" cy="372930"/>
      </dsp:txXfrm>
    </dsp:sp>
    <dsp:sp modelId="{68BB2A0F-7317-4414-947A-260E334E32A2}">
      <dsp:nvSpPr>
        <dsp:cNvPr id="0" name=""/>
        <dsp:cNvSpPr/>
      </dsp:nvSpPr>
      <dsp:spPr>
        <a:xfrm>
          <a:off x="0" y="3545555"/>
          <a:ext cx="84582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291592"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Good records that reflect any intimate questions of a sexual nature and document any and all comments or concerns made by a client relative to alleged sexual abuse, and any other unusual incident that may occur during the course of the work day</a:t>
          </a:r>
          <a:endParaRPr lang="en-US" sz="2000" kern="1200" dirty="0"/>
        </a:p>
      </dsp:txBody>
      <dsp:txXfrm>
        <a:off x="0" y="3545555"/>
        <a:ext cx="8458200" cy="1587600"/>
      </dsp:txXfrm>
    </dsp:sp>
    <dsp:sp modelId="{F3739FA4-A786-4979-B7E3-2E2CBB84CD05}">
      <dsp:nvSpPr>
        <dsp:cNvPr id="0" name=""/>
        <dsp:cNvSpPr/>
      </dsp:nvSpPr>
      <dsp:spPr>
        <a:xfrm>
          <a:off x="422910" y="3338915"/>
          <a:ext cx="59207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b="1" kern="1200" dirty="0" smtClean="0"/>
            <a:t>Maintain:</a:t>
          </a:r>
          <a:endParaRPr lang="en-US" sz="2000" b="1" kern="1200" dirty="0"/>
        </a:p>
      </dsp:txBody>
      <dsp:txXfrm>
        <a:off x="443085" y="3359090"/>
        <a:ext cx="588039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9785F-AEC9-4CAF-8147-E59A22856DC5}" type="datetimeFigureOut">
              <a:rPr lang="en-US" smtClean="0"/>
              <a:t>3/19/2013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10</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11</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BE854C"/>
              </a:buClr>
              <a:buSzPct val="65000"/>
              <a:buFont typeface="Wingdings" pitchFamily="2" charset="2"/>
              <a:buChar char="Ø"/>
            </a:pPr>
            <a:endParaRPr lang="en-US" sz="2400"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924800" cy="2689225"/>
          </a:xfrm>
        </p:spPr>
        <p:txBody>
          <a:bodyPr>
            <a:normAutofit/>
          </a:bodyPr>
          <a:lstStyle/>
          <a:p>
            <a:pPr algn="r"/>
            <a:r>
              <a:rPr lang="en-US" sz="3600" b="1" i="1" dirty="0" smtClean="0">
                <a:solidFill>
                  <a:srgbClr val="006892"/>
                </a:solidFill>
                <a:latin typeface="+mn-lt"/>
                <a:cs typeface="Arial" pitchFamily="34" charset="0"/>
              </a:rPr>
              <a:t>Ethical Issues in Offender Treatment:  </a:t>
            </a:r>
            <a:br>
              <a:rPr lang="en-US" sz="3600" b="1" i="1" dirty="0" smtClean="0">
                <a:solidFill>
                  <a:srgbClr val="006892"/>
                </a:solidFill>
                <a:latin typeface="+mn-lt"/>
                <a:cs typeface="Arial" pitchFamily="34" charset="0"/>
              </a:rPr>
            </a:br>
            <a:r>
              <a:rPr lang="en-US" sz="3600" b="1" i="1" dirty="0" smtClean="0">
                <a:solidFill>
                  <a:srgbClr val="006892"/>
                </a:solidFill>
                <a:latin typeface="+mn-lt"/>
                <a:cs typeface="Arial" pitchFamily="34" charset="0"/>
              </a:rPr>
              <a:t>Professional Boundaries</a:t>
            </a:r>
            <a:r>
              <a:rPr lang="en-US" sz="3600" b="1" i="1" dirty="0" smtClean="0">
                <a:solidFill>
                  <a:srgbClr val="006892"/>
                </a:solidFill>
                <a:latin typeface="Arial" pitchFamily="34" charset="0"/>
                <a:cs typeface="Arial" pitchFamily="34" charset="0"/>
              </a:rPr>
              <a:t/>
            </a:r>
            <a:br>
              <a:rPr lang="en-US" sz="3600" b="1" i="1" dirty="0" smtClean="0">
                <a:solidFill>
                  <a:srgbClr val="006892"/>
                </a:solidFill>
                <a:latin typeface="Arial" pitchFamily="34" charset="0"/>
                <a:cs typeface="Arial" pitchFamily="34" charset="0"/>
              </a:rPr>
            </a:br>
            <a:r>
              <a:rPr lang="en-US" sz="2000" b="1" i="1" dirty="0">
                <a:solidFill>
                  <a:srgbClr val="006892"/>
                </a:solidFill>
                <a:latin typeface="Arial" pitchFamily="34" charset="0"/>
                <a:cs typeface="Arial" pitchFamily="34" charset="0"/>
              </a:rPr>
              <a:t/>
            </a:r>
            <a:br>
              <a:rPr lang="en-US" sz="2000" b="1" i="1" dirty="0">
                <a:solidFill>
                  <a:srgbClr val="006892"/>
                </a:solidFill>
                <a:latin typeface="Arial" pitchFamily="34" charset="0"/>
                <a:cs typeface="Arial" pitchFamily="34" charset="0"/>
              </a:rPr>
            </a:br>
            <a:endParaRPr lang="en-US" sz="3600" b="1"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pic>
        <p:nvPicPr>
          <p:cNvPr id="7" name="Picture 11" descr="Churchill-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965938"/>
            <a:ext cx="1353457" cy="1824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4228907"/>
            <a:ext cx="3276600" cy="646331"/>
          </a:xfrm>
          <a:prstGeom prst="rect">
            <a:avLst/>
          </a:prstGeom>
          <a:noFill/>
        </p:spPr>
        <p:txBody>
          <a:bodyPr wrap="square" rtlCol="0">
            <a:spAutoFit/>
          </a:bodyPr>
          <a:lstStyle/>
          <a:p>
            <a:pPr algn="r"/>
            <a:r>
              <a:rPr lang="en-US" b="1" i="1" dirty="0" smtClean="0">
                <a:solidFill>
                  <a:schemeClr val="tx2"/>
                </a:solidFill>
              </a:rPr>
              <a:t>Roberta C. Churchill M.A., LMHC</a:t>
            </a:r>
          </a:p>
          <a:p>
            <a:pPr algn="r"/>
            <a:r>
              <a:rPr lang="en-US" b="1" i="1" dirty="0" smtClean="0">
                <a:solidFill>
                  <a:schemeClr val="tx2"/>
                </a:solidFill>
              </a:rPr>
              <a:t>ACJS, Inc.</a:t>
            </a:r>
            <a:endParaRPr lang="en-US" b="1" i="1" dirty="0">
              <a:solidFill>
                <a:schemeClr val="tx2"/>
              </a:solidFill>
            </a:endParaRPr>
          </a:p>
        </p:txBody>
      </p:sp>
    </p:spTree>
    <p:extLst>
      <p:ext uri="{BB962C8B-B14F-4D97-AF65-F5344CB8AC3E}">
        <p14:creationId xmlns:p14="http://schemas.microsoft.com/office/powerpoint/2010/main" val="364884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Context is Key</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609600" y="2057400"/>
            <a:ext cx="3086100" cy="3048000"/>
          </a:xfrm>
        </p:spPr>
        <p:txBody>
          <a:bodyPr>
            <a:normAutofit/>
          </a:bodyPr>
          <a:lstStyle/>
          <a:p>
            <a:pPr marL="34925" lvl="1" indent="0">
              <a:lnSpc>
                <a:spcPct val="115000"/>
              </a:lnSpc>
              <a:spcBef>
                <a:spcPts val="0"/>
              </a:spcBef>
              <a:spcAft>
                <a:spcPts val="1000"/>
              </a:spcAft>
              <a:buClr>
                <a:srgbClr val="CC9900"/>
              </a:buClr>
              <a:buSzPct val="75000"/>
              <a:buNone/>
            </a:pPr>
            <a:r>
              <a:rPr lang="en-US" sz="3200" i="1" dirty="0" smtClean="0">
                <a:solidFill>
                  <a:schemeClr val="accent1">
                    <a:lumMod val="75000"/>
                  </a:schemeClr>
                </a:solidFill>
                <a:ea typeface="Calibri"/>
                <a:cs typeface="Times New Roman"/>
              </a:rPr>
              <a:t>Context –         not content – often determines the appropriate boundary.</a:t>
            </a:r>
            <a:endParaRPr lang="en-US" sz="3200" i="1" dirty="0">
              <a:solidFill>
                <a:schemeClr val="accent1">
                  <a:lumMod val="75000"/>
                </a:schemeClr>
              </a:solidFill>
              <a:ea typeface="Calibri"/>
              <a:cs typeface="Times New Roman"/>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905000"/>
            <a:ext cx="496956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8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Physical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647700" y="2209800"/>
            <a:ext cx="7848600" cy="3048000"/>
          </a:xfrm>
        </p:spPr>
        <p:txBody>
          <a:bodyPr>
            <a:normAutofit/>
          </a:bodyPr>
          <a:lstStyle/>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Hugging, hand holding, any type of intentional touching</a:t>
            </a:r>
            <a:endParaRPr lang="en-US" sz="2400" dirty="0">
              <a:ea typeface="Calibri"/>
              <a:cs typeface="Times New Roman"/>
            </a:endParaRP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Aggressive / violent intent behaviors</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Invading another’s “space” or personal property</a:t>
            </a:r>
            <a:endParaRPr lang="en-US" sz="2400" dirty="0">
              <a:ea typeface="Calibri"/>
              <a:cs typeface="Times New Roman"/>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14800"/>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232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Physical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04800" y="1905000"/>
            <a:ext cx="8534400" cy="3886200"/>
          </a:xfrm>
        </p:spPr>
        <p:txBody>
          <a:bodyPr>
            <a:normAutofit/>
          </a:bodyPr>
          <a:lstStyle/>
          <a:p>
            <a:pPr marL="492125" lvl="1" indent="-457200">
              <a:lnSpc>
                <a:spcPct val="115000"/>
              </a:lnSpc>
              <a:spcBef>
                <a:spcPts val="0"/>
              </a:spcBef>
              <a:spcAft>
                <a:spcPts val="1000"/>
              </a:spcAft>
              <a:buClr>
                <a:srgbClr val="CC9900"/>
              </a:buClr>
              <a:buSzPct val="75000"/>
              <a:buFont typeface="Wingdings" pitchFamily="2" charset="2"/>
              <a:buChar char="Ø"/>
            </a:pPr>
            <a:endParaRPr lang="en-US" sz="2400" dirty="0" smtClean="0">
              <a:ea typeface="Calibri"/>
              <a:cs typeface="Times New Roman"/>
            </a:endParaRPr>
          </a:p>
          <a:p>
            <a:pPr marL="492125" lvl="1" indent="-457200">
              <a:lnSpc>
                <a:spcPct val="115000"/>
              </a:lnSpc>
              <a:spcBef>
                <a:spcPts val="0"/>
              </a:spcBef>
              <a:spcAft>
                <a:spcPts val="1000"/>
              </a:spcAft>
              <a:buClr>
                <a:srgbClr val="CC9900"/>
              </a:buClr>
              <a:buSzPct val="75000"/>
              <a:buFont typeface="Wingdings" pitchFamily="2" charset="2"/>
              <a:buChar char="Ø"/>
            </a:pPr>
            <a:endParaRPr lang="en-US" sz="2400" dirty="0">
              <a:ea typeface="Calibri"/>
              <a:cs typeface="Times New Roman"/>
            </a:endParaRPr>
          </a:p>
          <a:p>
            <a:pPr marL="492125" lvl="1" indent="-457200">
              <a:lnSpc>
                <a:spcPct val="115000"/>
              </a:lnSpc>
              <a:spcBef>
                <a:spcPts val="0"/>
              </a:spcBef>
              <a:spcAft>
                <a:spcPts val="1000"/>
              </a:spcAft>
              <a:buClr>
                <a:srgbClr val="CC9900"/>
              </a:buClr>
              <a:buSzPct val="75000"/>
              <a:buFont typeface="Wingdings" pitchFamily="2" charset="2"/>
              <a:buChar char="Ø"/>
            </a:pPr>
            <a:r>
              <a:rPr lang="en-US" sz="2400" b="1" dirty="0" smtClean="0">
                <a:ea typeface="Calibri"/>
                <a:cs typeface="Times New Roman"/>
              </a:rPr>
              <a:t>An educator leans over a seated client touching his shoulder while looking over his written work</a:t>
            </a:r>
            <a:endParaRPr lang="en-US" dirty="0">
              <a:ea typeface="Calibri"/>
              <a:cs typeface="Times New Roman"/>
            </a:endParaRPr>
          </a:p>
        </p:txBody>
      </p:sp>
    </p:spTree>
    <p:extLst>
      <p:ext uri="{BB962C8B-B14F-4D97-AF65-F5344CB8AC3E}">
        <p14:creationId xmlns:p14="http://schemas.microsoft.com/office/powerpoint/2010/main" val="4012258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Physical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04800" y="2286000"/>
            <a:ext cx="8534400" cy="3886200"/>
          </a:xfrm>
        </p:spPr>
        <p:txBody>
          <a:bodyPr>
            <a:normAutofit/>
          </a:bodyPr>
          <a:lstStyle/>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a:ea typeface="Calibri"/>
                <a:cs typeface="Times New Roman"/>
              </a:rPr>
              <a:t>An educator leans over a seated client touching his shoulder while looking over his written work</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b="1" dirty="0" smtClean="0">
                <a:ea typeface="Calibri"/>
                <a:cs typeface="Times New Roman"/>
              </a:rPr>
              <a:t>An </a:t>
            </a:r>
            <a:r>
              <a:rPr lang="en-US" sz="2400" b="1" dirty="0">
                <a:ea typeface="Calibri"/>
                <a:cs typeface="Times New Roman"/>
              </a:rPr>
              <a:t>Officer touches a client’s hand as she begins to cry when telling them about her children at home</a:t>
            </a:r>
          </a:p>
          <a:p>
            <a:pPr marL="34925" lvl="1" indent="0">
              <a:lnSpc>
                <a:spcPct val="115000"/>
              </a:lnSpc>
              <a:spcBef>
                <a:spcPts val="0"/>
              </a:spcBef>
              <a:spcAft>
                <a:spcPts val="1000"/>
              </a:spcAft>
              <a:buClr>
                <a:srgbClr val="CC9900"/>
              </a:buClr>
              <a:buSzPct val="75000"/>
              <a:buNone/>
            </a:pPr>
            <a:endParaRPr lang="en-US" dirty="0">
              <a:ea typeface="Calibri"/>
              <a:cs typeface="Times New Roman"/>
            </a:endParaRPr>
          </a:p>
        </p:txBody>
      </p:sp>
    </p:spTree>
    <p:extLst>
      <p:ext uri="{BB962C8B-B14F-4D97-AF65-F5344CB8AC3E}">
        <p14:creationId xmlns:p14="http://schemas.microsoft.com/office/powerpoint/2010/main" val="3136379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Physical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04800" y="1828800"/>
            <a:ext cx="8534400" cy="3886200"/>
          </a:xfrm>
        </p:spPr>
        <p:txBody>
          <a:bodyPr>
            <a:normAutofit/>
          </a:bodyPr>
          <a:lstStyle/>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a:ea typeface="Calibri"/>
                <a:cs typeface="Times New Roman"/>
              </a:rPr>
              <a:t>An educator leans over a seated client touching his shoulder while looking over his written work</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An </a:t>
            </a:r>
            <a:r>
              <a:rPr lang="en-US" sz="2400" dirty="0">
                <a:ea typeface="Calibri"/>
                <a:cs typeface="Times New Roman"/>
              </a:rPr>
              <a:t>Officer touches a client’s hand as she begins to cry when telling them about her children at home</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b="1" dirty="0" smtClean="0">
                <a:ea typeface="Calibri"/>
                <a:cs typeface="Times New Roman"/>
              </a:rPr>
              <a:t>A counselor gives a hug to a client after they receive bad news from home</a:t>
            </a:r>
          </a:p>
          <a:p>
            <a:pPr marL="492125" lvl="1" indent="-457200">
              <a:lnSpc>
                <a:spcPct val="115000"/>
              </a:lnSpc>
              <a:spcBef>
                <a:spcPts val="0"/>
              </a:spcBef>
              <a:spcAft>
                <a:spcPts val="1000"/>
              </a:spcAft>
              <a:buClr>
                <a:srgbClr val="CC9900"/>
              </a:buClr>
              <a:buSzPct val="75000"/>
              <a:buFont typeface="Wingdings" pitchFamily="2" charset="2"/>
              <a:buChar char="Ø"/>
            </a:pPr>
            <a:endParaRPr lang="en-US" dirty="0">
              <a:ea typeface="Calibri"/>
              <a:cs typeface="Times New Roman"/>
            </a:endParaRPr>
          </a:p>
        </p:txBody>
      </p:sp>
    </p:spTree>
    <p:extLst>
      <p:ext uri="{BB962C8B-B14F-4D97-AF65-F5344CB8AC3E}">
        <p14:creationId xmlns:p14="http://schemas.microsoft.com/office/powerpoint/2010/main" val="3689036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fontScale="90000"/>
          </a:bodyPr>
          <a:lstStyle/>
          <a:p>
            <a:pPr>
              <a:spcBef>
                <a:spcPct val="20000"/>
              </a:spcBef>
            </a:pPr>
            <a:r>
              <a:rPr lang="en-US" sz="4900" b="1" dirty="0" smtClean="0">
                <a:solidFill>
                  <a:srgbClr val="006892"/>
                </a:solidFill>
                <a:latin typeface="+mn-lt"/>
                <a:ea typeface="+mn-ea"/>
                <a:cs typeface="Arial" pitchFamily="34" charset="0"/>
              </a:rPr>
              <a:t>Emotional / Psychological Boundaries</a:t>
            </a:r>
            <a:endParaRPr lang="en-US" sz="4900" b="1" dirty="0">
              <a:solidFill>
                <a:srgbClr val="006892"/>
              </a:solidFill>
              <a:latin typeface="+mn-lt"/>
              <a:ea typeface="+mn-ea"/>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2"/>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158688"/>
            <a:ext cx="9144000" cy="518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5"/>
          <p:cNvSpPr txBox="1">
            <a:spLocks/>
          </p:cNvSpPr>
          <p:nvPr/>
        </p:nvSpPr>
        <p:spPr bwMode="auto">
          <a:xfrm>
            <a:off x="647700" y="2133600"/>
            <a:ext cx="784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i="0" u="none" strike="noStrike" kern="1200" cap="none" spc="0" normalizeH="0" baseline="0" noProof="0" dirty="0" smtClean="0">
                <a:ln>
                  <a:noFill/>
                </a:ln>
                <a:solidFill>
                  <a:srgbClr val="303030"/>
                </a:solidFill>
                <a:effectLst/>
                <a:uLnTx/>
                <a:uFillTx/>
                <a:ea typeface="+mn-ea"/>
                <a:cs typeface="+mn-cs"/>
              </a:rPr>
              <a:t>Using clients / client information to satisfy one’s own emotional / dependency needs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1000" i="0" u="none" strike="noStrike" kern="1200" cap="none" spc="0" normalizeH="0" baseline="0" noProof="0" dirty="0" smtClean="0">
              <a:ln>
                <a:noFill/>
              </a:ln>
              <a:solidFill>
                <a:srgbClr val="303030"/>
              </a:solidFill>
              <a:effectLst/>
              <a:uLnTx/>
              <a:uFillTx/>
              <a:ea typeface="+mn-ea"/>
              <a:cs typeface="+mn-cs"/>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i="0" u="none" strike="noStrike" kern="1200" cap="none" spc="0" normalizeH="0" baseline="0" noProof="0" dirty="0" smtClean="0">
                <a:ln>
                  <a:noFill/>
                </a:ln>
                <a:solidFill>
                  <a:srgbClr val="303030"/>
                </a:solidFill>
                <a:effectLst/>
                <a:uLnTx/>
                <a:uFillTx/>
                <a:ea typeface="+mn-ea"/>
                <a:cs typeface="+mn-cs"/>
              </a:rPr>
              <a:t>Using psychologically manipulative behaviors in an attempt to intentionally or unintentionally gain more control of the situation or be the more powerful person </a:t>
            </a:r>
            <a:endParaRPr kumimoji="0" lang="en-US" sz="2400" i="0" u="none" strike="noStrike" kern="1200" cap="none" spc="0" normalizeH="0" baseline="0" noProof="0" dirty="0">
              <a:ln>
                <a:noFill/>
              </a:ln>
              <a:solidFill>
                <a:srgbClr val="303030"/>
              </a:solidFill>
              <a:effectLst/>
              <a:uLnTx/>
              <a:uFillTx/>
              <a:ea typeface="+mn-ea"/>
              <a:cs typeface="+mn-cs"/>
            </a:endParaRPr>
          </a:p>
        </p:txBody>
      </p:sp>
    </p:spTree>
    <p:extLst>
      <p:ext uri="{BB962C8B-B14F-4D97-AF65-F5344CB8AC3E}">
        <p14:creationId xmlns:p14="http://schemas.microsoft.com/office/powerpoint/2010/main" val="2154191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Emotional Boundaries</a:t>
            </a:r>
            <a:endParaRPr lang="en-US" sz="4400" b="1" dirty="0">
              <a:solidFill>
                <a:prstClr val="white"/>
              </a:solidFill>
            </a:endParaRPr>
          </a:p>
        </p:txBody>
      </p:sp>
      <p:sp>
        <p:nvSpPr>
          <p:cNvPr id="16" name="Content Placeholder 5"/>
          <p:cNvSpPr txBox="1">
            <a:spLocks/>
          </p:cNvSpPr>
          <p:nvPr/>
        </p:nvSpPr>
        <p:spPr bwMode="auto">
          <a:xfrm>
            <a:off x="342900" y="129540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2400" b="0" i="0" u="none" strike="noStrike" kern="1200" cap="none" spc="0" normalizeH="0" baseline="0" noProof="0" dirty="0" smtClean="0">
              <a:ln>
                <a:noFill/>
              </a:ln>
              <a:solidFill>
                <a:srgbClr val="303030"/>
              </a:solidFill>
              <a:effectLst/>
              <a:uLnTx/>
              <a:uFillTx/>
              <a:latin typeface="Corbel"/>
              <a:ea typeface="+mn-ea"/>
              <a:cs typeface="+mn-cs"/>
            </a:endParaRPr>
          </a:p>
          <a:p>
            <a:pPr lvl="0">
              <a:buClr>
                <a:srgbClr val="CC9900"/>
              </a:buClr>
              <a:buSzPct val="75000"/>
              <a:buFont typeface="Wingdings" pitchFamily="2" charset="2"/>
              <a:buChar char="Ø"/>
              <a:defRPr/>
            </a:pPr>
            <a:r>
              <a:rPr lang="en-US" b="1" dirty="0">
                <a:solidFill>
                  <a:srgbClr val="303030"/>
                </a:solidFill>
              </a:rPr>
              <a:t>A counselor talks about her past sexual abuse in detail with the female clients that disclose to her a similar background</a:t>
            </a: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smtClean="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426036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Emotional Boundaries</a:t>
            </a:r>
            <a:endParaRPr lang="en-US" sz="4400" b="1" dirty="0">
              <a:solidFill>
                <a:prstClr val="white"/>
              </a:solidFill>
            </a:endParaRPr>
          </a:p>
        </p:txBody>
      </p:sp>
      <p:sp>
        <p:nvSpPr>
          <p:cNvPr id="16" name="Content Placeholder 5"/>
          <p:cNvSpPr txBox="1">
            <a:spLocks/>
          </p:cNvSpPr>
          <p:nvPr/>
        </p:nvSpPr>
        <p:spPr bwMode="auto">
          <a:xfrm>
            <a:off x="342900" y="129540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2400" b="0" i="0" u="none" strike="noStrike" kern="1200" cap="none" spc="0" normalizeH="0" baseline="0" noProof="0" dirty="0" smtClean="0">
              <a:ln>
                <a:noFill/>
              </a:ln>
              <a:solidFill>
                <a:srgbClr val="303030"/>
              </a:solidFill>
              <a:effectLst/>
              <a:uLnTx/>
              <a:uFillTx/>
              <a:latin typeface="Corbel"/>
              <a:ea typeface="+mn-ea"/>
              <a:cs typeface="+mn-cs"/>
            </a:endParaRPr>
          </a:p>
          <a:p>
            <a:pPr lvl="0">
              <a:buClr>
                <a:srgbClr val="CC9900"/>
              </a:buClr>
              <a:buSzPct val="75000"/>
              <a:buFont typeface="Wingdings" pitchFamily="2" charset="2"/>
              <a:buChar char="Ø"/>
              <a:defRPr/>
            </a:pPr>
            <a:r>
              <a:rPr lang="en-US" dirty="0">
                <a:solidFill>
                  <a:srgbClr val="303030"/>
                </a:solidFill>
              </a:rPr>
              <a:t>A counselor talks about her past sexual abuse in detail with the female clients that disclose to her a similar background</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b="1" dirty="0" smtClean="0">
                <a:solidFill>
                  <a:srgbClr val="303030"/>
                </a:solidFill>
              </a:rPr>
              <a:t>An  RSAT Officer offers to be an AA sponsor to one of his RSAT community members </a:t>
            </a:r>
            <a:endParaRPr lang="en-US" b="1" dirty="0">
              <a:solidFill>
                <a:srgbClr val="303030"/>
              </a:solidFill>
            </a:endParaRPr>
          </a:p>
        </p:txBody>
      </p:sp>
    </p:spTree>
    <p:extLst>
      <p:ext uri="{BB962C8B-B14F-4D97-AF65-F5344CB8AC3E}">
        <p14:creationId xmlns:p14="http://schemas.microsoft.com/office/powerpoint/2010/main" val="2633800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Emotional Boundaries</a:t>
            </a:r>
            <a:endParaRPr lang="en-US" sz="4400" b="1" dirty="0">
              <a:solidFill>
                <a:prstClr val="white"/>
              </a:solidFill>
            </a:endParaRPr>
          </a:p>
        </p:txBody>
      </p:sp>
      <p:sp>
        <p:nvSpPr>
          <p:cNvPr id="16" name="Content Placeholder 5"/>
          <p:cNvSpPr txBox="1">
            <a:spLocks/>
          </p:cNvSpPr>
          <p:nvPr/>
        </p:nvSpPr>
        <p:spPr bwMode="auto">
          <a:xfrm>
            <a:off x="342900" y="129540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2400" b="0" i="0" u="none" strike="noStrike" kern="1200" cap="none" spc="0" normalizeH="0" baseline="0" noProof="0" dirty="0" smtClean="0">
              <a:ln>
                <a:noFill/>
              </a:ln>
              <a:solidFill>
                <a:srgbClr val="303030"/>
              </a:solidFill>
              <a:effectLst/>
              <a:uLnTx/>
              <a:uFillTx/>
              <a:latin typeface="Corbel"/>
              <a:ea typeface="+mn-ea"/>
              <a:cs typeface="+mn-cs"/>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dirty="0" smtClean="0">
                <a:solidFill>
                  <a:srgbClr val="303030"/>
                </a:solidFill>
              </a:rPr>
              <a:t>A counselor </a:t>
            </a:r>
            <a:r>
              <a:rPr lang="en-US" dirty="0">
                <a:solidFill>
                  <a:srgbClr val="303030"/>
                </a:solidFill>
              </a:rPr>
              <a:t>t</a:t>
            </a:r>
            <a:r>
              <a:rPr lang="en-US" dirty="0" smtClean="0">
                <a:solidFill>
                  <a:srgbClr val="303030"/>
                </a:solidFill>
              </a:rPr>
              <a:t>alks about her past sexual abuse in detail with the female clients that disclose to her a similar background</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dirty="0" smtClean="0">
                <a:solidFill>
                  <a:srgbClr val="303030"/>
                </a:solidFill>
              </a:rPr>
              <a:t>An  RSAT Officer offers to be an AA sponsor to one of his RSAT community members </a:t>
            </a:r>
            <a:endParaRPr lang="en-US" dirty="0">
              <a:solidFill>
                <a:srgbClr val="303030"/>
              </a:solidFill>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1" i="0" u="none" strike="noStrike" kern="1200" cap="none" spc="0" normalizeH="0" baseline="0" noProof="0" dirty="0" smtClean="0">
                <a:ln>
                  <a:noFill/>
                </a:ln>
                <a:solidFill>
                  <a:srgbClr val="303030"/>
                </a:solidFill>
                <a:effectLst/>
                <a:uLnTx/>
                <a:uFillTx/>
              </a:rPr>
              <a:t>A facilitator shares the gruesome details</a:t>
            </a:r>
            <a:r>
              <a:rPr kumimoji="0" lang="en-US" sz="2400" b="1" i="0" u="none" strike="noStrike" kern="1200" cap="none" spc="0" normalizeH="0" noProof="0" dirty="0" smtClean="0">
                <a:ln>
                  <a:noFill/>
                </a:ln>
                <a:solidFill>
                  <a:srgbClr val="303030"/>
                </a:solidFill>
                <a:effectLst/>
                <a:uLnTx/>
                <a:uFillTx/>
              </a:rPr>
              <a:t> of his divorce during a Healthy Relationships group with clients</a:t>
            </a:r>
            <a:endParaRPr lang="en-US" b="1" dirty="0">
              <a:solidFill>
                <a:srgbClr val="303030"/>
              </a:solidFill>
            </a:endParaRP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smtClean="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1793851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prstClr val="white"/>
              </a:solidFill>
            </a:endParaRPr>
          </a:p>
        </p:txBody>
      </p:sp>
      <p:sp>
        <p:nvSpPr>
          <p:cNvPr id="16" name="TextBox 15"/>
          <p:cNvSpPr txBox="1"/>
          <p:nvPr/>
        </p:nvSpPr>
        <p:spPr>
          <a:xfrm>
            <a:off x="533400" y="1963119"/>
            <a:ext cx="7734300" cy="1323439"/>
          </a:xfrm>
          <a:prstGeom prst="rect">
            <a:avLst/>
          </a:prstGeom>
          <a:noFill/>
        </p:spPr>
        <p:txBody>
          <a:bodyPr wrap="square" rtlCol="0">
            <a:spAutoFit/>
          </a:bodyPr>
          <a:lstStyle/>
          <a:p>
            <a:pPr lvl="1" algn="ctr">
              <a:buClr>
                <a:schemeClr val="accent1"/>
              </a:buClr>
              <a:buSzPct val="65000"/>
            </a:pPr>
            <a:r>
              <a:rPr lang="en-US" sz="3200" i="1" dirty="0" smtClean="0">
                <a:solidFill>
                  <a:schemeClr val="accent1">
                    <a:lumMod val="75000"/>
                  </a:schemeClr>
                </a:solidFill>
              </a:rPr>
              <a:t>“Are my actions more about </a:t>
            </a:r>
            <a:r>
              <a:rPr lang="en-US" sz="3200" b="1" i="1" dirty="0" smtClean="0">
                <a:solidFill>
                  <a:schemeClr val="accent1">
                    <a:lumMod val="75000"/>
                  </a:schemeClr>
                </a:solidFill>
              </a:rPr>
              <a:t>my </a:t>
            </a:r>
            <a:r>
              <a:rPr lang="en-US" sz="3200" i="1" dirty="0" smtClean="0">
                <a:solidFill>
                  <a:schemeClr val="accent1">
                    <a:lumMod val="75000"/>
                  </a:schemeClr>
                </a:solidFill>
              </a:rPr>
              <a:t>needs </a:t>
            </a:r>
          </a:p>
          <a:p>
            <a:pPr lvl="1" algn="ctr">
              <a:buClr>
                <a:schemeClr val="accent1"/>
              </a:buClr>
              <a:buSzPct val="65000"/>
            </a:pPr>
            <a:r>
              <a:rPr lang="en-US" sz="3200" i="1" dirty="0" smtClean="0">
                <a:solidFill>
                  <a:schemeClr val="accent1">
                    <a:lumMod val="75000"/>
                  </a:schemeClr>
                </a:solidFill>
              </a:rPr>
              <a:t>than about the needs of the client?”</a:t>
            </a:r>
          </a:p>
          <a:p>
            <a:pPr marL="742950" lvl="1" indent="-285750">
              <a:buClr>
                <a:schemeClr val="accent1"/>
              </a:buClr>
              <a:buSzPct val="65000"/>
              <a:buFont typeface="Wingdings" pitchFamily="2" charset="2"/>
              <a:buChar char="Ø"/>
            </a:pPr>
            <a:endParaRPr lang="en-US" sz="1600" dirty="0"/>
          </a:p>
        </p:txBody>
      </p:sp>
      <p:pic>
        <p:nvPicPr>
          <p:cNvPr id="4098" name="Picture 2" descr="C:\Users\ACJS Roberta\AppData\Local\Microsoft\Windows\Temporary Internet Files\Content.IE5\43H6BSL0\MC900442002[1].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200572" y="3581743"/>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725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lstStyle/>
          <a:p>
            <a:r>
              <a:rPr lang="en-US" b="1" dirty="0" smtClean="0">
                <a:solidFill>
                  <a:srgbClr val="006892"/>
                </a:solidFill>
                <a:latin typeface="+mn-lt"/>
                <a:cs typeface="Arial" pitchFamily="34" charset="0"/>
              </a:rPr>
              <a:t>Course Objectives</a:t>
            </a:r>
            <a:endParaRPr lang="en-US" b="1" dirty="0">
              <a:solidFill>
                <a:srgbClr val="006892"/>
              </a:solidFill>
              <a:latin typeface="+mn-lt"/>
              <a:cs typeface="Arial" pitchFamily="34" charset="0"/>
            </a:endParaRPr>
          </a:p>
        </p:txBody>
      </p:sp>
      <p:sp>
        <p:nvSpPr>
          <p:cNvPr id="3" name="Content Placeholder 2"/>
          <p:cNvSpPr>
            <a:spLocks noGrp="1"/>
          </p:cNvSpPr>
          <p:nvPr>
            <p:ph idx="1"/>
          </p:nvPr>
        </p:nvSpPr>
        <p:spPr>
          <a:xfrm>
            <a:off x="228600" y="1752600"/>
            <a:ext cx="8686800" cy="3733800"/>
          </a:xfrm>
        </p:spPr>
        <p:txBody>
          <a:bodyPr>
            <a:noAutofit/>
          </a:bodyPr>
          <a:lstStyle/>
          <a:p>
            <a:pPr>
              <a:buFont typeface="Arial" charset="0"/>
              <a:buNone/>
            </a:pPr>
            <a:r>
              <a:rPr lang="en-US" sz="2400" b="1" dirty="0">
                <a:solidFill>
                  <a:schemeClr val="accent1"/>
                </a:solidFill>
                <a:cs typeface="Calibri" pitchFamily="34" charset="0"/>
              </a:rPr>
              <a:t>Upon completion of this presentation, participants will be able to :</a:t>
            </a:r>
          </a:p>
          <a:p>
            <a:pPr>
              <a:buFont typeface="Arial" charset="0"/>
              <a:buNone/>
            </a:pPr>
            <a:endParaRPr lang="en-US" sz="900" b="1" dirty="0">
              <a:solidFill>
                <a:sysClr val="windowText" lastClr="000000"/>
              </a:solidFill>
              <a:cs typeface="Calibri" pitchFamily="34" charset="0"/>
            </a:endParaRPr>
          </a:p>
          <a:p>
            <a:pPr>
              <a:spcBef>
                <a:spcPts val="0"/>
              </a:spcBef>
              <a:buClr>
                <a:srgbClr val="CC9900"/>
              </a:buClr>
              <a:buSzPct val="75000"/>
              <a:buFont typeface="Wingdings" pitchFamily="2" charset="2"/>
              <a:buChar char="Ø"/>
            </a:pPr>
            <a:r>
              <a:rPr lang="en-US" sz="2400" dirty="0">
                <a:solidFill>
                  <a:sysClr val="windowText" lastClr="000000"/>
                </a:solidFill>
                <a:cs typeface="Calibri" pitchFamily="34" charset="0"/>
              </a:rPr>
              <a:t>Define the concept of “power differential”</a:t>
            </a:r>
          </a:p>
          <a:p>
            <a:pPr>
              <a:spcBef>
                <a:spcPts val="0"/>
              </a:spcBef>
              <a:buClr>
                <a:srgbClr val="CC9900"/>
              </a:buClr>
              <a:buSzPct val="75000"/>
              <a:buFont typeface="Wingdings" pitchFamily="2" charset="2"/>
              <a:buChar char="Ø"/>
            </a:pPr>
            <a:endParaRPr lang="en-US" sz="900" dirty="0">
              <a:solidFill>
                <a:sysClr val="windowText" lastClr="000000"/>
              </a:solidFill>
              <a:cs typeface="Calibri" pitchFamily="34" charset="0"/>
            </a:endParaRPr>
          </a:p>
          <a:p>
            <a:pPr>
              <a:spcBef>
                <a:spcPts val="0"/>
              </a:spcBef>
              <a:buClr>
                <a:srgbClr val="CC9900"/>
              </a:buClr>
              <a:buSzPct val="75000"/>
              <a:buFont typeface="Wingdings" pitchFamily="2" charset="2"/>
              <a:buChar char="Ø"/>
            </a:pPr>
            <a:r>
              <a:rPr lang="en-US" sz="2400" dirty="0">
                <a:solidFill>
                  <a:sysClr val="windowText" lastClr="000000"/>
                </a:solidFill>
                <a:cs typeface="Calibri" pitchFamily="34" charset="0"/>
              </a:rPr>
              <a:t>Identify three types of boundaries and their relevance to offender treatment </a:t>
            </a:r>
          </a:p>
          <a:p>
            <a:pPr>
              <a:spcBef>
                <a:spcPts val="0"/>
              </a:spcBef>
              <a:buClr>
                <a:srgbClr val="CC9900"/>
              </a:buClr>
              <a:buSzPct val="75000"/>
              <a:buFont typeface="Wingdings" pitchFamily="2" charset="2"/>
              <a:buChar char="Ø"/>
            </a:pPr>
            <a:r>
              <a:rPr lang="en-US" sz="2400" dirty="0">
                <a:solidFill>
                  <a:sysClr val="windowText" lastClr="000000"/>
                </a:solidFill>
                <a:cs typeface="Calibri" pitchFamily="34" charset="0"/>
              </a:rPr>
              <a:t>List three warning signs that boundaries may be at risk of being crossed / compromised</a:t>
            </a:r>
          </a:p>
          <a:p>
            <a:pPr>
              <a:spcBef>
                <a:spcPts val="0"/>
              </a:spcBef>
              <a:buClr>
                <a:srgbClr val="CC9900"/>
              </a:buClr>
              <a:buSzPct val="75000"/>
              <a:buFont typeface="Wingdings" pitchFamily="2" charset="2"/>
              <a:buChar char="Ø"/>
            </a:pPr>
            <a:endParaRPr lang="en-US" sz="900" dirty="0">
              <a:solidFill>
                <a:sysClr val="windowText" lastClr="000000"/>
              </a:solidFill>
              <a:cs typeface="Calibri" pitchFamily="34" charset="0"/>
            </a:endParaRPr>
          </a:p>
          <a:p>
            <a:pPr>
              <a:spcBef>
                <a:spcPts val="0"/>
              </a:spcBef>
              <a:buClr>
                <a:srgbClr val="CC9900"/>
              </a:buClr>
              <a:buSzPct val="75000"/>
              <a:buFont typeface="Wingdings" pitchFamily="2" charset="2"/>
              <a:buChar char="Ø"/>
            </a:pPr>
            <a:r>
              <a:rPr lang="en-US" sz="2400" dirty="0">
                <a:solidFill>
                  <a:sysClr val="windowText" lastClr="000000"/>
                </a:solidFill>
                <a:cs typeface="Calibri" pitchFamily="34" charset="0"/>
              </a:rPr>
              <a:t>Develop a plan of action if boundaries are in danger of becoming unprofessional / boundaries have been crossed</a:t>
            </a:r>
          </a:p>
          <a:p>
            <a:pPr>
              <a:buClr>
                <a:srgbClr val="BE854C"/>
              </a:buClr>
              <a:buSzPct val="65000"/>
              <a:buFont typeface="Wingdings" pitchFamily="2" charset="2"/>
              <a:buChar char="Ø"/>
            </a:pPr>
            <a:endParaRPr lang="en-US" sz="2800" dirty="0"/>
          </a:p>
          <a:p>
            <a:pPr>
              <a:buClr>
                <a:srgbClr val="BE854C"/>
              </a:buClr>
              <a:buSzPct val="65000"/>
              <a:buFont typeface="Wingdings" pitchFamily="2" charset="2"/>
              <a:buChar char="Ø"/>
            </a:pPr>
            <a:endParaRPr lang="en-US" sz="2800" dirty="0"/>
          </a:p>
          <a:p>
            <a:pPr marL="0" lvl="0" indent="0">
              <a:buClr>
                <a:srgbClr val="BE854C"/>
              </a:buClr>
              <a:buSzPct val="65000"/>
              <a:buNone/>
            </a:pPr>
            <a:r>
              <a:rPr lang="en-US" sz="2800" dirty="0" smtClean="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92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Psychological Boundaries</a:t>
            </a:r>
            <a:endParaRPr lang="en-US" sz="4400" b="1" dirty="0">
              <a:solidFill>
                <a:prstClr val="white"/>
              </a:solidFill>
            </a:endParaRPr>
          </a:p>
        </p:txBody>
      </p:sp>
      <p:sp>
        <p:nvSpPr>
          <p:cNvPr id="16" name="Content Placeholder 5"/>
          <p:cNvSpPr txBox="1">
            <a:spLocks/>
          </p:cNvSpPr>
          <p:nvPr/>
        </p:nvSpPr>
        <p:spPr bwMode="auto">
          <a:xfrm>
            <a:off x="647700" y="1524000"/>
            <a:ext cx="784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1" i="0" u="none" strike="noStrike" kern="1200" cap="none" spc="0" normalizeH="0" baseline="0" noProof="0" dirty="0" smtClean="0">
                <a:ln>
                  <a:noFill/>
                </a:ln>
                <a:solidFill>
                  <a:srgbClr val="303030"/>
                </a:solidFill>
                <a:effectLst/>
                <a:uLnTx/>
                <a:uFillTx/>
              </a:rPr>
              <a:t>Shaming a client in front of others </a:t>
            </a:r>
            <a:r>
              <a:rPr lang="en-US" b="1" dirty="0">
                <a:solidFill>
                  <a:srgbClr val="303030"/>
                </a:solidFill>
              </a:rPr>
              <a:t> </a:t>
            </a:r>
            <a:r>
              <a:rPr lang="en-US" b="1" dirty="0" smtClean="0">
                <a:solidFill>
                  <a:srgbClr val="303030"/>
                </a:solidFill>
              </a:rPr>
              <a:t>- </a:t>
            </a:r>
            <a:r>
              <a:rPr kumimoji="0" lang="en-US" sz="2400" b="1" i="0" u="none" strike="noStrike" kern="1200" cap="none" spc="0" normalizeH="0" baseline="0" noProof="0" dirty="0" smtClean="0">
                <a:ln>
                  <a:noFill/>
                </a:ln>
                <a:solidFill>
                  <a:srgbClr val="303030"/>
                </a:solidFill>
                <a:effectLst/>
                <a:uLnTx/>
                <a:uFillTx/>
              </a:rPr>
              <a:t>“You aren’t doing anything right in this Unit.  Maybe you need some</a:t>
            </a:r>
            <a:r>
              <a:rPr kumimoji="0" lang="en-US" sz="2400" b="1" i="0" u="none" strike="noStrike" kern="1200" cap="none" spc="0" normalizeH="0" noProof="0" dirty="0" smtClean="0">
                <a:ln>
                  <a:noFill/>
                </a:ln>
                <a:solidFill>
                  <a:srgbClr val="303030"/>
                </a:solidFill>
                <a:effectLst/>
                <a:uLnTx/>
                <a:uFillTx/>
              </a:rPr>
              <a:t> time in isolation</a:t>
            </a:r>
            <a:r>
              <a:rPr kumimoji="0" lang="en-US" sz="2400" b="1" i="0" u="none" strike="noStrike" kern="1200" cap="none" spc="0" normalizeH="0" baseline="0" noProof="0" dirty="0" smtClean="0">
                <a:ln>
                  <a:noFill/>
                </a:ln>
                <a:solidFill>
                  <a:srgbClr val="303030"/>
                </a:solidFill>
                <a:effectLst/>
                <a:uLnTx/>
                <a:uFillTx/>
              </a:rPr>
              <a:t>.”</a:t>
            </a:r>
          </a:p>
          <a:p>
            <a:pPr marL="0" marR="0" lvl="0" indent="0" algn="l" defTabSz="914400" rtl="0" eaLnBrk="0" fontAlgn="base" latinLnBrk="0" hangingPunct="0">
              <a:lnSpc>
                <a:spcPct val="100000"/>
              </a:lnSpc>
              <a:spcBef>
                <a:spcPct val="20000"/>
              </a:spcBef>
              <a:spcAft>
                <a:spcPct val="0"/>
              </a:spcAft>
              <a:buClr>
                <a:srgbClr val="AD0101"/>
              </a:buClr>
              <a:buSzTx/>
              <a:buNone/>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2039673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Psychological Boundaries</a:t>
            </a:r>
            <a:endParaRPr lang="en-US" sz="4400" b="1" dirty="0">
              <a:solidFill>
                <a:prstClr val="white"/>
              </a:solidFill>
            </a:endParaRPr>
          </a:p>
        </p:txBody>
      </p:sp>
      <p:sp>
        <p:nvSpPr>
          <p:cNvPr id="16" name="Content Placeholder 5"/>
          <p:cNvSpPr txBox="1">
            <a:spLocks/>
          </p:cNvSpPr>
          <p:nvPr/>
        </p:nvSpPr>
        <p:spPr bwMode="auto">
          <a:xfrm>
            <a:off x="647700" y="1524000"/>
            <a:ext cx="784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0" i="0" u="none" strike="noStrike" kern="1200" cap="none" spc="0" normalizeH="0" baseline="0" noProof="0" dirty="0" smtClean="0">
                <a:ln>
                  <a:noFill/>
                </a:ln>
                <a:solidFill>
                  <a:srgbClr val="303030"/>
                </a:solidFill>
                <a:effectLst/>
                <a:uLnTx/>
                <a:uFillTx/>
              </a:rPr>
              <a:t>Shaming a client in front of others </a:t>
            </a:r>
            <a:r>
              <a:rPr lang="en-US" dirty="0">
                <a:solidFill>
                  <a:srgbClr val="303030"/>
                </a:solidFill>
              </a:rPr>
              <a:t> </a:t>
            </a:r>
            <a:r>
              <a:rPr lang="en-US" dirty="0" smtClean="0">
                <a:solidFill>
                  <a:srgbClr val="303030"/>
                </a:solidFill>
              </a:rPr>
              <a:t>- </a:t>
            </a:r>
            <a:r>
              <a:rPr kumimoji="0" lang="en-US" sz="2400" b="0" i="0" u="none" strike="noStrike" kern="1200" cap="none" spc="0" normalizeH="0" baseline="0" noProof="0" dirty="0" smtClean="0">
                <a:ln>
                  <a:noFill/>
                </a:ln>
                <a:solidFill>
                  <a:srgbClr val="303030"/>
                </a:solidFill>
                <a:effectLst/>
                <a:uLnTx/>
                <a:uFillTx/>
              </a:rPr>
              <a:t>“You aren’t doing anything right in this Unit.  Maybe you need some</a:t>
            </a:r>
            <a:r>
              <a:rPr kumimoji="0" lang="en-US" sz="2400" b="0" i="0" u="none" strike="noStrike" kern="1200" cap="none" spc="0" normalizeH="0" noProof="0" dirty="0" smtClean="0">
                <a:ln>
                  <a:noFill/>
                </a:ln>
                <a:solidFill>
                  <a:srgbClr val="303030"/>
                </a:solidFill>
                <a:effectLst/>
                <a:uLnTx/>
                <a:uFillTx/>
              </a:rPr>
              <a:t> time in isolation</a:t>
            </a:r>
            <a:r>
              <a:rPr kumimoji="0" lang="en-US" sz="2400" b="0" i="0" u="none" strike="noStrike" kern="1200" cap="none" spc="0" normalizeH="0" baseline="0" noProof="0" dirty="0" smtClean="0">
                <a:ln>
                  <a:noFill/>
                </a:ln>
                <a:solidFill>
                  <a:srgbClr val="303030"/>
                </a:solidFill>
                <a:effectLst/>
                <a:uLnTx/>
                <a:uFillTx/>
              </a:rPr>
              <a:t>.”</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1" i="0" u="none" strike="noStrike" kern="1200" cap="none" spc="0" normalizeH="0" baseline="0" noProof="0" dirty="0" smtClean="0">
                <a:ln>
                  <a:noFill/>
                </a:ln>
                <a:solidFill>
                  <a:srgbClr val="303030"/>
                </a:solidFill>
                <a:effectLst/>
                <a:uLnTx/>
                <a:uFillTx/>
              </a:rPr>
              <a:t>During an intake interview with a client, a staff member answers the phone several times</a:t>
            </a:r>
          </a:p>
          <a:p>
            <a:pPr marL="0" marR="0" lvl="0" indent="0" algn="l" defTabSz="914400" rtl="0" eaLnBrk="0" fontAlgn="base" latinLnBrk="0" hangingPunct="0">
              <a:lnSpc>
                <a:spcPct val="100000"/>
              </a:lnSpc>
              <a:spcBef>
                <a:spcPct val="20000"/>
              </a:spcBef>
              <a:spcAft>
                <a:spcPct val="0"/>
              </a:spcAft>
              <a:buClr>
                <a:srgbClr val="AD0101"/>
              </a:buClr>
              <a:buSzTx/>
              <a:buNone/>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3253429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Psychological Boundaries</a:t>
            </a:r>
            <a:endParaRPr lang="en-US" sz="4400" b="1" dirty="0">
              <a:solidFill>
                <a:prstClr val="white"/>
              </a:solidFill>
            </a:endParaRPr>
          </a:p>
        </p:txBody>
      </p:sp>
      <p:sp>
        <p:nvSpPr>
          <p:cNvPr id="16" name="Content Placeholder 5"/>
          <p:cNvSpPr txBox="1">
            <a:spLocks/>
          </p:cNvSpPr>
          <p:nvPr/>
        </p:nvSpPr>
        <p:spPr bwMode="auto">
          <a:xfrm>
            <a:off x="647700" y="1524000"/>
            <a:ext cx="784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0" i="0" u="none" strike="noStrike" kern="1200" cap="none" spc="0" normalizeH="0" baseline="0" noProof="0" dirty="0" smtClean="0">
                <a:ln>
                  <a:noFill/>
                </a:ln>
                <a:solidFill>
                  <a:srgbClr val="303030"/>
                </a:solidFill>
                <a:effectLst/>
                <a:uLnTx/>
                <a:uFillTx/>
              </a:rPr>
              <a:t>Shaming a client in front of others </a:t>
            </a:r>
            <a:r>
              <a:rPr lang="en-US" dirty="0">
                <a:solidFill>
                  <a:srgbClr val="303030"/>
                </a:solidFill>
              </a:rPr>
              <a:t> </a:t>
            </a:r>
            <a:r>
              <a:rPr lang="en-US" dirty="0" smtClean="0">
                <a:solidFill>
                  <a:srgbClr val="303030"/>
                </a:solidFill>
              </a:rPr>
              <a:t>- </a:t>
            </a:r>
            <a:r>
              <a:rPr kumimoji="0" lang="en-US" sz="2400" b="0" i="0" u="none" strike="noStrike" kern="1200" cap="none" spc="0" normalizeH="0" baseline="0" noProof="0" dirty="0" smtClean="0">
                <a:ln>
                  <a:noFill/>
                </a:ln>
                <a:solidFill>
                  <a:srgbClr val="303030"/>
                </a:solidFill>
                <a:effectLst/>
                <a:uLnTx/>
                <a:uFillTx/>
              </a:rPr>
              <a:t>“You aren’t doing anything right in this Unit.  Maybe you need some</a:t>
            </a:r>
            <a:r>
              <a:rPr kumimoji="0" lang="en-US" sz="2400" b="0" i="0" u="none" strike="noStrike" kern="1200" cap="none" spc="0" normalizeH="0" noProof="0" dirty="0" smtClean="0">
                <a:ln>
                  <a:noFill/>
                </a:ln>
                <a:solidFill>
                  <a:srgbClr val="303030"/>
                </a:solidFill>
                <a:effectLst/>
                <a:uLnTx/>
                <a:uFillTx/>
              </a:rPr>
              <a:t> time in isolation</a:t>
            </a:r>
            <a:r>
              <a:rPr kumimoji="0" lang="en-US" sz="2400" b="0" i="0" u="none" strike="noStrike" kern="1200" cap="none" spc="0" normalizeH="0" baseline="0" noProof="0" dirty="0" smtClean="0">
                <a:ln>
                  <a:noFill/>
                </a:ln>
                <a:solidFill>
                  <a:srgbClr val="303030"/>
                </a:solidFill>
                <a:effectLst/>
                <a:uLnTx/>
                <a:uFillTx/>
              </a:rPr>
              <a:t>.”</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0" i="0" u="none" strike="noStrike" kern="1200" cap="none" spc="0" normalizeH="0" baseline="0" noProof="0" dirty="0" smtClean="0">
                <a:ln>
                  <a:noFill/>
                </a:ln>
                <a:solidFill>
                  <a:srgbClr val="303030"/>
                </a:solidFill>
                <a:effectLst/>
                <a:uLnTx/>
                <a:uFillTx/>
              </a:rPr>
              <a:t>During an intake interview with a client, a staff member answers the phone several times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400" b="1" i="0" u="none" strike="noStrike" kern="1200" cap="none" spc="0" normalizeH="0" baseline="0" noProof="0" dirty="0" smtClean="0">
                <a:ln>
                  <a:noFill/>
                </a:ln>
                <a:solidFill>
                  <a:srgbClr val="303030"/>
                </a:solidFill>
                <a:effectLst/>
                <a:uLnTx/>
                <a:uFillTx/>
              </a:rPr>
              <a:t>A white staff member calls a black client a racist</a:t>
            </a:r>
            <a:r>
              <a:rPr kumimoji="0" lang="en-US" sz="2400" b="1" i="0" u="none" strike="noStrike" kern="1200" cap="none" spc="0" normalizeH="0" noProof="0" dirty="0" smtClean="0">
                <a:ln>
                  <a:noFill/>
                </a:ln>
                <a:solidFill>
                  <a:srgbClr val="303030"/>
                </a:solidFill>
                <a:effectLst/>
                <a:uLnTx/>
                <a:uFillTx/>
              </a:rPr>
              <a:t> name</a:t>
            </a:r>
            <a:endParaRPr kumimoji="0" lang="en-US" sz="2400" b="1" i="0" u="none" strike="noStrike" kern="1200" cap="none" spc="0" normalizeH="0" baseline="0" noProof="0" dirty="0" smtClean="0">
              <a:ln>
                <a:noFill/>
              </a:ln>
              <a:solidFill>
                <a:srgbClr val="303030"/>
              </a:solidFill>
              <a:effectLst/>
              <a:uLnTx/>
              <a:uFillTx/>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69029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647700" y="1981200"/>
            <a:ext cx="7848600" cy="3048000"/>
          </a:xfrm>
        </p:spPr>
        <p:txBody>
          <a:bodyPr>
            <a:normAutofit/>
          </a:bodyPr>
          <a:lstStyle/>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Any </a:t>
            </a:r>
            <a:r>
              <a:rPr lang="en-US" sz="2400" dirty="0">
                <a:ea typeface="Calibri"/>
                <a:cs typeface="Times New Roman"/>
              </a:rPr>
              <a:t>type of </a:t>
            </a:r>
            <a:r>
              <a:rPr lang="en-US" sz="2400" dirty="0" smtClean="0">
                <a:ea typeface="Calibri"/>
                <a:cs typeface="Times New Roman"/>
              </a:rPr>
              <a:t>sexual </a:t>
            </a:r>
            <a:r>
              <a:rPr lang="en-US" sz="2400" dirty="0">
                <a:ea typeface="Calibri"/>
                <a:cs typeface="Times New Roman"/>
              </a:rPr>
              <a:t>behavior (touching or not</a:t>
            </a:r>
            <a:r>
              <a:rPr lang="en-US" sz="2400" dirty="0" smtClean="0">
                <a:ea typeface="Calibri"/>
                <a:cs typeface="Times New Roman"/>
              </a:rPr>
              <a:t>) in the office  </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Any </a:t>
            </a:r>
            <a:r>
              <a:rPr lang="en-US" sz="2400" dirty="0">
                <a:ea typeface="Calibri"/>
                <a:cs typeface="Times New Roman"/>
              </a:rPr>
              <a:t>type of inappropriately sexual innuendo or language </a:t>
            </a:r>
            <a:r>
              <a:rPr lang="en-US" sz="2400" dirty="0" smtClean="0">
                <a:ea typeface="Calibri"/>
                <a:cs typeface="Times New Roman"/>
              </a:rPr>
              <a:t>with clients</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a:ea typeface="Calibri"/>
                <a:cs typeface="Times New Roman"/>
              </a:rPr>
              <a:t>Any type of inappropriate clothing in the office</a:t>
            </a:r>
          </a:p>
          <a:p>
            <a:pPr marL="492125" lvl="1" indent="-457200">
              <a:lnSpc>
                <a:spcPct val="115000"/>
              </a:lnSpc>
              <a:spcBef>
                <a:spcPts val="0"/>
              </a:spcBef>
              <a:spcAft>
                <a:spcPts val="1000"/>
              </a:spcAft>
              <a:buClr>
                <a:srgbClr val="CC9900"/>
              </a:buClr>
              <a:buSzPct val="75000"/>
              <a:buFont typeface="Wingdings" pitchFamily="2" charset="2"/>
              <a:buChar char="Ø"/>
            </a:pPr>
            <a:endParaRPr lang="en-US" sz="2400" dirty="0">
              <a:effectLst/>
              <a:ea typeface="Calibri"/>
              <a:cs typeface="Times New Roman"/>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512" y="4343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679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58" y="1680282"/>
            <a:ext cx="576824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16158" y="2354580"/>
            <a:ext cx="2514600" cy="2585323"/>
          </a:xfrm>
          <a:prstGeom prst="rect">
            <a:avLst/>
          </a:prstGeom>
          <a:noFill/>
        </p:spPr>
        <p:txBody>
          <a:bodyPr wrap="square" rtlCol="0">
            <a:spAutoFit/>
          </a:bodyPr>
          <a:lstStyle/>
          <a:p>
            <a:r>
              <a:rPr lang="en-US" b="1" dirty="0" smtClean="0"/>
              <a:t></a:t>
            </a:r>
            <a:r>
              <a:rPr lang="en-US" b="1" u="sng" dirty="0" smtClean="0"/>
              <a:t>2007</a:t>
            </a:r>
            <a:endParaRPr lang="en-US" b="1" dirty="0" smtClean="0"/>
          </a:p>
          <a:p>
            <a:r>
              <a:rPr lang="en-US" b="1" dirty="0" smtClean="0"/>
              <a:t>About </a:t>
            </a:r>
            <a:r>
              <a:rPr lang="en-US" b="1" dirty="0"/>
              <a:t>54% of substantiated incidents of sexual victimization </a:t>
            </a:r>
          </a:p>
          <a:p>
            <a:r>
              <a:rPr lang="en-US" b="1" dirty="0"/>
              <a:t>involved only inmates, while 46% of substantiated incidents </a:t>
            </a:r>
          </a:p>
          <a:p>
            <a:r>
              <a:rPr lang="en-US" b="1" dirty="0"/>
              <a:t>involved staff with inmates.</a:t>
            </a:r>
          </a:p>
        </p:txBody>
      </p:sp>
      <p:sp>
        <p:nvSpPr>
          <p:cNvPr id="6" name="TextBox 5"/>
          <p:cNvSpPr txBox="1"/>
          <p:nvPr/>
        </p:nvSpPr>
        <p:spPr>
          <a:xfrm>
            <a:off x="3145799" y="5765227"/>
            <a:ext cx="5715001" cy="430887"/>
          </a:xfrm>
          <a:prstGeom prst="rect">
            <a:avLst/>
          </a:prstGeom>
          <a:noFill/>
        </p:spPr>
        <p:txBody>
          <a:bodyPr wrap="square" rtlCol="0">
            <a:spAutoFit/>
          </a:bodyPr>
          <a:lstStyle/>
          <a:p>
            <a:pPr algn="r"/>
            <a:r>
              <a:rPr lang="en-US" sz="1100" dirty="0"/>
              <a:t>Paul </a:t>
            </a:r>
            <a:r>
              <a:rPr lang="en-US" sz="1100" dirty="0" err="1"/>
              <a:t>Guerino</a:t>
            </a:r>
            <a:r>
              <a:rPr lang="en-US" sz="1100" dirty="0"/>
              <a:t> and Allen J. Beck, Bureau of Justice Statistics, “Sexual Victimization </a:t>
            </a:r>
            <a:endParaRPr lang="en-US" sz="1100" dirty="0" smtClean="0"/>
          </a:p>
          <a:p>
            <a:pPr algn="r"/>
            <a:r>
              <a:rPr lang="en-US" sz="1100" dirty="0" smtClean="0"/>
              <a:t>Reported </a:t>
            </a:r>
            <a:r>
              <a:rPr lang="en-US" sz="1100" dirty="0"/>
              <a:t>by Adult Correctional Authorities, 2007-2008,” January 2011</a:t>
            </a:r>
          </a:p>
        </p:txBody>
      </p:sp>
    </p:spTree>
    <p:extLst>
      <p:ext uri="{BB962C8B-B14F-4D97-AF65-F5344CB8AC3E}">
        <p14:creationId xmlns:p14="http://schemas.microsoft.com/office/powerpoint/2010/main" val="3445648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06461"/>
            <a:ext cx="5486400" cy="4205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358657" y="5837555"/>
            <a:ext cx="5715001" cy="430887"/>
          </a:xfrm>
          <a:prstGeom prst="rect">
            <a:avLst/>
          </a:prstGeom>
          <a:noFill/>
        </p:spPr>
        <p:txBody>
          <a:bodyPr wrap="square" rtlCol="0">
            <a:spAutoFit/>
          </a:bodyPr>
          <a:lstStyle/>
          <a:p>
            <a:pPr algn="r"/>
            <a:r>
              <a:rPr lang="en-US" sz="1100" dirty="0"/>
              <a:t>Paul </a:t>
            </a:r>
            <a:r>
              <a:rPr lang="en-US" sz="1100" dirty="0" err="1"/>
              <a:t>Guerino</a:t>
            </a:r>
            <a:r>
              <a:rPr lang="en-US" sz="1100" dirty="0"/>
              <a:t> and Allen J. Beck, Bureau of Justice Statistics, “Sexual Victimization </a:t>
            </a:r>
            <a:endParaRPr lang="en-US" sz="1100" dirty="0" smtClean="0"/>
          </a:p>
          <a:p>
            <a:pPr algn="r"/>
            <a:r>
              <a:rPr lang="en-US" sz="1100" dirty="0" smtClean="0"/>
              <a:t>Reported </a:t>
            </a:r>
            <a:r>
              <a:rPr lang="en-US" sz="1100" dirty="0"/>
              <a:t>by Adult Correctional Authorities, 2007-2008,” January 2011</a:t>
            </a:r>
          </a:p>
        </p:txBody>
      </p:sp>
    </p:spTree>
    <p:extLst>
      <p:ext uri="{BB962C8B-B14F-4D97-AF65-F5344CB8AC3E}">
        <p14:creationId xmlns:p14="http://schemas.microsoft.com/office/powerpoint/2010/main" val="4268321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81000" y="3124200"/>
            <a:ext cx="8382000" cy="3352800"/>
          </a:xfrm>
        </p:spPr>
        <p:txBody>
          <a:bodyPr>
            <a:normAutofit/>
          </a:bodyPr>
          <a:lstStyle/>
          <a:p>
            <a:pPr marL="114300" marR="0" indent="-457200">
              <a:lnSpc>
                <a:spcPct val="115000"/>
              </a:lnSpc>
              <a:spcBef>
                <a:spcPts val="0"/>
              </a:spcBef>
              <a:spcAft>
                <a:spcPts val="1000"/>
              </a:spcAft>
              <a:buClr>
                <a:srgbClr val="CC9900"/>
              </a:buClr>
              <a:buSzPct val="75000"/>
              <a:buFont typeface="Wingdings" pitchFamily="2" charset="2"/>
              <a:buChar char="Ø"/>
            </a:pPr>
            <a:r>
              <a:rPr lang="en-US" sz="2400" b="1" dirty="0">
                <a:ea typeface="Calibri"/>
                <a:cs typeface="Times New Roman"/>
              </a:rPr>
              <a:t>A staff member winks at a client seductively during group</a:t>
            </a:r>
          </a:p>
        </p:txBody>
      </p:sp>
    </p:spTree>
    <p:extLst>
      <p:ext uri="{BB962C8B-B14F-4D97-AF65-F5344CB8AC3E}">
        <p14:creationId xmlns:p14="http://schemas.microsoft.com/office/powerpoint/2010/main" val="891370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81000" y="2667000"/>
            <a:ext cx="8382000" cy="3352800"/>
          </a:xfrm>
        </p:spPr>
        <p:txBody>
          <a:bodyPr>
            <a:normAutofit/>
          </a:bodyPr>
          <a:lstStyle/>
          <a:p>
            <a:pPr marL="114300" marR="0" indent="-457200">
              <a:lnSpc>
                <a:spcPct val="115000"/>
              </a:lnSpc>
              <a:spcBef>
                <a:spcPts val="0"/>
              </a:spcBef>
              <a:spcAft>
                <a:spcPts val="1000"/>
              </a:spcAft>
              <a:buClr>
                <a:srgbClr val="CC9900"/>
              </a:buClr>
              <a:buSzPct val="75000"/>
              <a:buFont typeface="Wingdings" pitchFamily="2" charset="2"/>
              <a:buChar char="Ø"/>
            </a:pPr>
            <a:r>
              <a:rPr lang="en-US" sz="2400" dirty="0">
                <a:ea typeface="Calibri"/>
                <a:cs typeface="Times New Roman"/>
              </a:rPr>
              <a:t>A staff member winks at a client seductively during group</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b="1" dirty="0" smtClean="0">
                <a:ea typeface="Calibri"/>
                <a:cs typeface="Times New Roman"/>
              </a:rPr>
              <a:t>A counselor asks about a client’s past sexual history that have nothing to do with current treatment</a:t>
            </a:r>
          </a:p>
        </p:txBody>
      </p:sp>
    </p:spTree>
    <p:extLst>
      <p:ext uri="{BB962C8B-B14F-4D97-AF65-F5344CB8AC3E}">
        <p14:creationId xmlns:p14="http://schemas.microsoft.com/office/powerpoint/2010/main" val="2127178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0"/>
            <a:ext cx="9220200" cy="7620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Boundaries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81000" y="1981200"/>
            <a:ext cx="8382000" cy="3352800"/>
          </a:xfrm>
        </p:spPr>
        <p:txBody>
          <a:bodyPr>
            <a:normAutofit/>
          </a:bodyPr>
          <a:lstStyle/>
          <a:p>
            <a:pPr marL="114300" marR="0"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 staff member winks at a client seductively during group</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dirty="0" smtClean="0">
                <a:ea typeface="Calibri"/>
                <a:cs typeface="Times New Roman"/>
              </a:rPr>
              <a:t>A counselor asks about a client’s past sexual history that have nothing to do with current treatment</a:t>
            </a:r>
          </a:p>
          <a:p>
            <a:pPr marL="492125" lvl="1" indent="-457200">
              <a:lnSpc>
                <a:spcPct val="115000"/>
              </a:lnSpc>
              <a:spcBef>
                <a:spcPts val="0"/>
              </a:spcBef>
              <a:spcAft>
                <a:spcPts val="1000"/>
              </a:spcAft>
              <a:buClr>
                <a:srgbClr val="CC9900"/>
              </a:buClr>
              <a:buSzPct val="75000"/>
              <a:buFont typeface="Wingdings" pitchFamily="2" charset="2"/>
              <a:buChar char="Ø"/>
            </a:pPr>
            <a:r>
              <a:rPr lang="en-US" sz="2400" b="1" dirty="0" smtClean="0">
                <a:ea typeface="Calibri"/>
                <a:cs typeface="Times New Roman"/>
              </a:rPr>
              <a:t>An Officer wants to know about a client’s sexual preferences; always tries to steer the conversation back to the topic of sex</a:t>
            </a:r>
            <a:endParaRPr lang="en-US" sz="2400" b="1" dirty="0">
              <a:effectLst/>
              <a:ea typeface="Calibri"/>
              <a:cs typeface="Times New Roman"/>
            </a:endParaRPr>
          </a:p>
        </p:txBody>
      </p:sp>
    </p:spTree>
    <p:extLst>
      <p:ext uri="{BB962C8B-B14F-4D97-AF65-F5344CB8AC3E}">
        <p14:creationId xmlns:p14="http://schemas.microsoft.com/office/powerpoint/2010/main" val="1271780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 y="6320800"/>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2286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rgbClr val="006892"/>
                </a:solidFill>
                <a:cs typeface="Arial" pitchFamily="34" charset="0"/>
              </a:rPr>
              <a:t>Prevention and Avoidance of </a:t>
            </a:r>
          </a:p>
          <a:p>
            <a:pPr algn="ctr">
              <a:lnSpc>
                <a:spcPct val="75000"/>
              </a:lnSpc>
            </a:pPr>
            <a:r>
              <a:rPr lang="en-US" sz="4000" b="1" dirty="0" smtClean="0">
                <a:solidFill>
                  <a:srgbClr val="006892"/>
                </a:solidFill>
                <a:cs typeface="Arial" pitchFamily="34" charset="0"/>
              </a:rPr>
              <a:t>Sexual Misconduct</a:t>
            </a:r>
            <a:endParaRPr lang="en-US" sz="4000" b="1" dirty="0">
              <a:solidFill>
                <a:srgbClr val="006892"/>
              </a:solidFill>
              <a:cs typeface="Arial" pitchFamily="34" charset="0"/>
            </a:endParaRPr>
          </a:p>
        </p:txBody>
      </p:sp>
      <p:graphicFrame>
        <p:nvGraphicFramePr>
          <p:cNvPr id="16" name="Diagram 15"/>
          <p:cNvGraphicFramePr/>
          <p:nvPr>
            <p:extLst>
              <p:ext uri="{D42A27DB-BD31-4B8C-83A1-F6EECF244321}">
                <p14:modId xmlns:p14="http://schemas.microsoft.com/office/powerpoint/2010/main" val="1763541843"/>
              </p:ext>
            </p:extLst>
          </p:nvPr>
        </p:nvGraphicFramePr>
        <p:xfrm>
          <a:off x="304800" y="1219200"/>
          <a:ext cx="8534400" cy="510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5637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THE PROVIDER-CLIENT RELATIONSHIP</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3</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Tree>
    <p:extLst>
      <p:ext uri="{BB962C8B-B14F-4D97-AF65-F5344CB8AC3E}">
        <p14:creationId xmlns:p14="http://schemas.microsoft.com/office/powerpoint/2010/main" val="1291576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 y="6320800"/>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2286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rgbClr val="006892"/>
                </a:solidFill>
                <a:cs typeface="Arial" pitchFamily="34" charset="0"/>
              </a:rPr>
              <a:t>Prevention and Avoidance of </a:t>
            </a:r>
          </a:p>
          <a:p>
            <a:pPr algn="ctr">
              <a:lnSpc>
                <a:spcPct val="75000"/>
              </a:lnSpc>
            </a:pPr>
            <a:r>
              <a:rPr lang="en-US" sz="4000" b="1" dirty="0" smtClean="0">
                <a:solidFill>
                  <a:srgbClr val="006892"/>
                </a:solidFill>
                <a:cs typeface="Arial" pitchFamily="34" charset="0"/>
              </a:rPr>
              <a:t>Sexual Misconduct</a:t>
            </a:r>
            <a:endParaRPr lang="en-US" sz="4000" b="1" dirty="0">
              <a:solidFill>
                <a:srgbClr val="006892"/>
              </a:solidFill>
              <a:cs typeface="Arial" pitchFamily="34" charset="0"/>
            </a:endParaRPr>
          </a:p>
        </p:txBody>
      </p:sp>
      <p:graphicFrame>
        <p:nvGraphicFramePr>
          <p:cNvPr id="11" name="Diagram 10"/>
          <p:cNvGraphicFramePr/>
          <p:nvPr>
            <p:extLst>
              <p:ext uri="{D42A27DB-BD31-4B8C-83A1-F6EECF244321}">
                <p14:modId xmlns:p14="http://schemas.microsoft.com/office/powerpoint/2010/main" val="3576311601"/>
              </p:ext>
            </p:extLst>
          </p:nvPr>
        </p:nvGraphicFramePr>
        <p:xfrm>
          <a:off x="304800" y="1143000"/>
          <a:ext cx="8458200" cy="517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1403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THE GRAY AREAS</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31</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990600" y="3810000"/>
            <a:ext cx="77724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	</a:t>
            </a:r>
            <a:r>
              <a:rPr lang="en-US" sz="2700" dirty="0" smtClean="0">
                <a:solidFill>
                  <a:schemeClr val="bg1"/>
                </a:solidFill>
                <a:latin typeface="Lucida Sans Unicode" pitchFamily="34" charset="0"/>
              </a:rPr>
              <a:t>The Warning Signs</a:t>
            </a:r>
            <a:endParaRPr lang="en-US" sz="2700" dirty="0">
              <a:solidFill>
                <a:schemeClr val="bg1"/>
              </a:solidFill>
              <a:latin typeface="Lucida Sans Unicode" pitchFamily="34" charset="0"/>
            </a:endParaRPr>
          </a:p>
        </p:txBody>
      </p:sp>
    </p:spTree>
    <p:extLst>
      <p:ext uri="{BB962C8B-B14F-4D97-AF65-F5344CB8AC3E}">
        <p14:creationId xmlns:p14="http://schemas.microsoft.com/office/powerpoint/2010/main" val="3747971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lumMod val="75000"/>
                    <a:lumOff val="25000"/>
                  </a:schemeClr>
                </a:solidFill>
                <a:cs typeface="Arial" pitchFamily="34" charset="0"/>
              </a:rPr>
              <a:t>The Gray Areas</a:t>
            </a:r>
            <a:endParaRPr lang="en-US" sz="4400" b="1" dirty="0">
              <a:solidFill>
                <a:schemeClr val="tx1">
                  <a:lumMod val="75000"/>
                  <a:lumOff val="25000"/>
                </a:schemeClr>
              </a:solidFill>
            </a:endParaRPr>
          </a:p>
        </p:txBody>
      </p:sp>
      <p:pic>
        <p:nvPicPr>
          <p:cNvPr id="16" name="Picture 4"/>
          <p:cNvPicPr>
            <a:picLocks noChangeAspect="1" noChangeArrowheads="1"/>
          </p:cNvPicPr>
          <p:nvPr/>
        </p:nvPicPr>
        <p:blipFill>
          <a:blip r:embed="rId4">
            <a:duotone>
              <a:srgbClr val="72605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0" y="1143000"/>
            <a:ext cx="9143999" cy="5201353"/>
          </a:xfrm>
          <a:prstGeom prst="rect">
            <a:avLst/>
          </a:prstGeom>
          <a:noFill/>
          <a:ln>
            <a:noFill/>
          </a:ln>
          <a:effectLst>
            <a:glow rad="508000">
              <a:srgbClr val="DEDEE0">
                <a:alpha val="40000"/>
              </a:srgbClr>
            </a:glow>
            <a:outerShdw dist="35921" dir="2700000" algn="ctr" rotWithShape="0">
              <a:srgbClr val="DEDEE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5"/>
          <p:cNvSpPr>
            <a:spLocks noGrp="1"/>
          </p:cNvSpPr>
          <p:nvPr>
            <p:ph idx="1"/>
          </p:nvPr>
        </p:nvSpPr>
        <p:spPr>
          <a:xfrm>
            <a:off x="477253" y="2815449"/>
            <a:ext cx="4114800" cy="2442351"/>
          </a:xfrm>
        </p:spPr>
        <p:txBody>
          <a:bodyPr>
            <a:normAutofit/>
          </a:bodyPr>
          <a:lstStyle/>
          <a:p>
            <a:pPr marL="0" indent="0">
              <a:buClr>
                <a:schemeClr val="accent1">
                  <a:lumMod val="75000"/>
                </a:schemeClr>
              </a:buClr>
              <a:buNone/>
            </a:pPr>
            <a:endParaRPr lang="en-US" sz="1000" b="1" dirty="0" smtClean="0">
              <a:solidFill>
                <a:schemeClr val="bg1"/>
              </a:solidFill>
            </a:endParaRPr>
          </a:p>
          <a:p>
            <a:pPr>
              <a:buClr>
                <a:srgbClr val="CC9900"/>
              </a:buClr>
              <a:buSzPct val="75000"/>
            </a:pPr>
            <a:r>
              <a:rPr lang="en-US" sz="2400" dirty="0">
                <a:solidFill>
                  <a:schemeClr val="bg1"/>
                </a:solidFill>
              </a:rPr>
              <a:t>U</a:t>
            </a:r>
            <a:r>
              <a:rPr lang="en-US" sz="2400" dirty="0" smtClean="0">
                <a:solidFill>
                  <a:schemeClr val="bg1"/>
                </a:solidFill>
              </a:rPr>
              <a:t>sing personal </a:t>
            </a:r>
            <a:r>
              <a:rPr lang="en-US" sz="2400" dirty="0">
                <a:solidFill>
                  <a:schemeClr val="bg1"/>
                </a:solidFill>
              </a:rPr>
              <a:t>experience as guiding life lessons can add credibility and be helpful on a more personal </a:t>
            </a:r>
            <a:r>
              <a:rPr lang="en-US" sz="2400" dirty="0" smtClean="0">
                <a:solidFill>
                  <a:schemeClr val="bg1"/>
                </a:solidFill>
              </a:rPr>
              <a:t>level</a:t>
            </a:r>
          </a:p>
          <a:p>
            <a:pPr marL="0" indent="0">
              <a:buClr>
                <a:srgbClr val="CC9900"/>
              </a:buClr>
              <a:buSzPct val="75000"/>
              <a:buNone/>
            </a:pPr>
            <a:endParaRPr lang="en-US" sz="1400" dirty="0" smtClean="0">
              <a:solidFill>
                <a:schemeClr val="bg1"/>
              </a:solidFill>
            </a:endParaRPr>
          </a:p>
          <a:p>
            <a:pPr marL="0" indent="0">
              <a:buClr>
                <a:schemeClr val="accent1">
                  <a:lumMod val="75000"/>
                </a:schemeClr>
              </a:buClr>
              <a:buNone/>
            </a:pPr>
            <a:endParaRPr lang="en-US" b="1" dirty="0" smtClean="0">
              <a:solidFill>
                <a:schemeClr val="bg1"/>
              </a:solidFill>
            </a:endParaRPr>
          </a:p>
          <a:p>
            <a:endParaRPr lang="en-US" dirty="0" smtClean="0"/>
          </a:p>
          <a:p>
            <a:endParaRPr lang="en-US" dirty="0"/>
          </a:p>
          <a:p>
            <a:pPr marL="0" indent="0">
              <a:buNone/>
            </a:pPr>
            <a:endParaRPr lang="en-US" dirty="0"/>
          </a:p>
        </p:txBody>
      </p:sp>
      <p:sp>
        <p:nvSpPr>
          <p:cNvPr id="4" name="TextBox 3"/>
          <p:cNvSpPr txBox="1"/>
          <p:nvPr/>
        </p:nvSpPr>
        <p:spPr>
          <a:xfrm>
            <a:off x="4800600" y="3023214"/>
            <a:ext cx="3810000" cy="1569660"/>
          </a:xfrm>
          <a:prstGeom prst="rect">
            <a:avLst/>
          </a:prstGeom>
          <a:noFill/>
        </p:spPr>
        <p:txBody>
          <a:bodyPr wrap="square" rtlCol="0">
            <a:spAutoFit/>
          </a:bodyPr>
          <a:lstStyle/>
          <a:p>
            <a:pPr marL="342900" lvl="0" indent="-342900">
              <a:spcBef>
                <a:spcPct val="20000"/>
              </a:spcBef>
              <a:buClr>
                <a:srgbClr val="CC9900"/>
              </a:buClr>
              <a:buSzPct val="75000"/>
              <a:buFont typeface="Arial" pitchFamily="34" charset="0"/>
              <a:buChar char="•"/>
            </a:pPr>
            <a:r>
              <a:rPr lang="en-US" sz="2400" b="1" dirty="0">
                <a:solidFill>
                  <a:prstClr val="black">
                    <a:lumMod val="95000"/>
                    <a:lumOff val="5000"/>
                  </a:prstClr>
                </a:solidFill>
              </a:rPr>
              <a:t>Inappropriate disclosure may occur because of deep-seated emotional or dependency needs</a:t>
            </a:r>
          </a:p>
        </p:txBody>
      </p:sp>
      <p:sp>
        <p:nvSpPr>
          <p:cNvPr id="5" name="TextBox 4"/>
          <p:cNvSpPr txBox="1"/>
          <p:nvPr/>
        </p:nvSpPr>
        <p:spPr>
          <a:xfrm>
            <a:off x="2781300" y="1600200"/>
            <a:ext cx="3581400" cy="584775"/>
          </a:xfrm>
          <a:prstGeom prst="rect">
            <a:avLst/>
          </a:prstGeom>
          <a:noFill/>
        </p:spPr>
        <p:txBody>
          <a:bodyPr wrap="square" rtlCol="0">
            <a:spAutoFit/>
          </a:bodyPr>
          <a:lstStyle/>
          <a:p>
            <a:pPr lvl="0" algn="ctr">
              <a:spcBef>
                <a:spcPct val="20000"/>
              </a:spcBef>
              <a:buClr>
                <a:srgbClr val="4F81BD">
                  <a:lumMod val="75000"/>
                </a:srgbClr>
              </a:buClr>
            </a:pPr>
            <a:r>
              <a:rPr lang="en-US" sz="3200" b="1" dirty="0">
                <a:solidFill>
                  <a:prstClr val="white"/>
                </a:solidFill>
              </a:rPr>
              <a:t>Self Disclosure</a:t>
            </a:r>
          </a:p>
        </p:txBody>
      </p:sp>
      <p:sp>
        <p:nvSpPr>
          <p:cNvPr id="6" name="Plus 5"/>
          <p:cNvSpPr/>
          <p:nvPr/>
        </p:nvSpPr>
        <p:spPr>
          <a:xfrm>
            <a:off x="1866900" y="2184975"/>
            <a:ext cx="914400" cy="91440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6248400" y="2286000"/>
            <a:ext cx="914400" cy="914400"/>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579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lumMod val="75000"/>
                    <a:lumOff val="25000"/>
                  </a:schemeClr>
                </a:solidFill>
                <a:cs typeface="Arial" pitchFamily="34" charset="0"/>
              </a:rPr>
              <a:t>The Gray Areas</a:t>
            </a:r>
            <a:endParaRPr lang="en-US" sz="4400" b="1" dirty="0">
              <a:solidFill>
                <a:schemeClr val="tx1">
                  <a:lumMod val="75000"/>
                  <a:lumOff val="25000"/>
                </a:schemeClr>
              </a:solidFill>
            </a:endParaRPr>
          </a:p>
        </p:txBody>
      </p:sp>
      <p:pic>
        <p:nvPicPr>
          <p:cNvPr id="16" name="Picture 4"/>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1143000"/>
            <a:ext cx="9143999" cy="5201353"/>
          </a:xfrm>
          <a:prstGeom prst="rect">
            <a:avLst/>
          </a:prstGeom>
          <a:noFill/>
          <a:ln>
            <a:noFill/>
          </a:ln>
          <a:effectLst>
            <a:glow rad="508000">
              <a:srgbClr val="DEDEE0">
                <a:alpha val="40000"/>
              </a:srgbClr>
            </a:glow>
            <a:outerShdw dist="35921" dir="2700000" algn="ctr" rotWithShape="0">
              <a:srgbClr val="DEDEE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5"/>
          <p:cNvSpPr>
            <a:spLocks noGrp="1"/>
          </p:cNvSpPr>
          <p:nvPr>
            <p:ph idx="1"/>
          </p:nvPr>
        </p:nvSpPr>
        <p:spPr>
          <a:xfrm>
            <a:off x="647699" y="1567077"/>
            <a:ext cx="7848600" cy="4777276"/>
          </a:xfrm>
        </p:spPr>
        <p:txBody>
          <a:bodyPr>
            <a:normAutofit/>
          </a:bodyPr>
          <a:lstStyle/>
          <a:p>
            <a:pPr>
              <a:spcBef>
                <a:spcPts val="0"/>
              </a:spcBef>
              <a:spcAft>
                <a:spcPts val="1200"/>
              </a:spcAft>
              <a:buClr>
                <a:srgbClr val="CC9900"/>
              </a:buClr>
              <a:buFont typeface="Wingdings" pitchFamily="2" charset="2"/>
              <a:buChar char="Ø"/>
            </a:pPr>
            <a:r>
              <a:rPr lang="en-US" sz="2400" dirty="0" smtClean="0"/>
              <a:t>Is it consistent with client’s treatment needs and goals?</a:t>
            </a:r>
          </a:p>
          <a:p>
            <a:pPr>
              <a:spcBef>
                <a:spcPts val="0"/>
              </a:spcBef>
              <a:spcAft>
                <a:spcPts val="1200"/>
              </a:spcAft>
              <a:buClr>
                <a:srgbClr val="CC9900"/>
              </a:buClr>
              <a:buFont typeface="Wingdings" pitchFamily="2" charset="2"/>
              <a:buChar char="Ø"/>
            </a:pPr>
            <a:r>
              <a:rPr lang="en-US" sz="2400" dirty="0" smtClean="0"/>
              <a:t>Is it consistent with Treatment Unit’s / Facility’s Mission and theoretical orientation?</a:t>
            </a:r>
            <a:endParaRPr lang="en-US" sz="2400" dirty="0"/>
          </a:p>
          <a:p>
            <a:pPr>
              <a:spcBef>
                <a:spcPts val="0"/>
              </a:spcBef>
              <a:spcAft>
                <a:spcPts val="1200"/>
              </a:spcAft>
              <a:buClr>
                <a:srgbClr val="CC9900"/>
              </a:buClr>
              <a:buFont typeface="Wingdings" pitchFamily="2" charset="2"/>
              <a:buChar char="Ø"/>
            </a:pPr>
            <a:r>
              <a:rPr lang="en-US" sz="2400" dirty="0" smtClean="0"/>
              <a:t>Does it mainly reflect or express your own personal needs?</a:t>
            </a:r>
          </a:p>
          <a:p>
            <a:pPr>
              <a:spcBef>
                <a:spcPts val="0"/>
              </a:spcBef>
              <a:spcAft>
                <a:spcPts val="1200"/>
              </a:spcAft>
              <a:buClr>
                <a:srgbClr val="CC9900"/>
              </a:buClr>
              <a:buFont typeface="Wingdings" pitchFamily="2" charset="2"/>
              <a:buChar char="Ø"/>
            </a:pPr>
            <a:r>
              <a:rPr lang="en-US" sz="2400" dirty="0" smtClean="0"/>
              <a:t>What is your assessment of the possible risks, costs and downsides of self-disclosure?</a:t>
            </a:r>
          </a:p>
          <a:p>
            <a:pPr>
              <a:spcBef>
                <a:spcPts val="0"/>
              </a:spcBef>
              <a:spcAft>
                <a:spcPts val="1200"/>
              </a:spcAft>
              <a:buClr>
                <a:srgbClr val="CC9900"/>
              </a:buClr>
              <a:buFont typeface="Wingdings" pitchFamily="2" charset="2"/>
              <a:buChar char="Ø"/>
            </a:pPr>
            <a:r>
              <a:rPr lang="en-US" sz="2400" dirty="0" smtClean="0"/>
              <a:t>Does self-disclosure represent a significant departure from your usual practice?</a:t>
            </a:r>
          </a:p>
          <a:p>
            <a:pPr>
              <a:spcBef>
                <a:spcPts val="0"/>
              </a:spcBef>
              <a:spcAft>
                <a:spcPts val="1200"/>
              </a:spcAft>
              <a:buClr>
                <a:srgbClr val="CC9900"/>
              </a:buClr>
              <a:buFont typeface="Wingdings" pitchFamily="2" charset="2"/>
              <a:buChar char="Ø"/>
            </a:pPr>
            <a:r>
              <a:rPr lang="en-US" sz="2400" dirty="0" smtClean="0"/>
              <a:t>Would you hesitate to discuss this disclosure with your supervisor or document it in the client’s record? If so, why? </a:t>
            </a:r>
          </a:p>
        </p:txBody>
      </p:sp>
    </p:spTree>
    <p:extLst>
      <p:ext uri="{BB962C8B-B14F-4D97-AF65-F5344CB8AC3E}">
        <p14:creationId xmlns:p14="http://schemas.microsoft.com/office/powerpoint/2010/main" val="3288042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lumMod val="75000"/>
                    <a:lumOff val="25000"/>
                  </a:schemeClr>
                </a:solidFill>
                <a:cs typeface="Arial" pitchFamily="34" charset="0"/>
              </a:rPr>
              <a:t>The Gray Areas</a:t>
            </a:r>
            <a:endParaRPr lang="en-US" sz="4400" b="1" dirty="0">
              <a:solidFill>
                <a:schemeClr val="tx1">
                  <a:lumMod val="75000"/>
                  <a:lumOff val="25000"/>
                </a:schemeClr>
              </a:solidFill>
            </a:endParaRPr>
          </a:p>
        </p:txBody>
      </p:sp>
      <p:pic>
        <p:nvPicPr>
          <p:cNvPr id="16" name="Picture 4"/>
          <p:cNvPicPr>
            <a:picLocks noChangeAspect="1" noChangeArrowheads="1"/>
          </p:cNvPicPr>
          <p:nvPr/>
        </p:nvPicPr>
        <p:blipFill>
          <a:blip r:embed="rId4">
            <a:duotone>
              <a:srgbClr val="72605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0" y="1143000"/>
            <a:ext cx="9143999" cy="5201353"/>
          </a:xfrm>
          <a:prstGeom prst="rect">
            <a:avLst/>
          </a:prstGeom>
          <a:noFill/>
          <a:ln>
            <a:noFill/>
          </a:ln>
          <a:effectLst>
            <a:glow rad="508000">
              <a:srgbClr val="DEDEE0">
                <a:alpha val="40000"/>
              </a:srgbClr>
            </a:glow>
            <a:outerShdw dist="35921" dir="2700000" algn="ctr" rotWithShape="0">
              <a:srgbClr val="DEDEE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5"/>
          <p:cNvSpPr>
            <a:spLocks noGrp="1"/>
          </p:cNvSpPr>
          <p:nvPr>
            <p:ph idx="1"/>
          </p:nvPr>
        </p:nvSpPr>
        <p:spPr>
          <a:xfrm>
            <a:off x="1066800" y="1828800"/>
            <a:ext cx="4838700" cy="4038600"/>
          </a:xfrm>
        </p:spPr>
        <p:txBody>
          <a:bodyPr/>
          <a:lstStyle/>
          <a:p>
            <a:pPr marL="0" indent="0">
              <a:buClr>
                <a:schemeClr val="accent1">
                  <a:lumMod val="75000"/>
                </a:schemeClr>
              </a:buClr>
              <a:buNone/>
            </a:pPr>
            <a:r>
              <a:rPr lang="en-US" b="1" dirty="0" smtClean="0">
                <a:solidFill>
                  <a:schemeClr val="bg1"/>
                </a:solidFill>
              </a:rPr>
              <a:t>Slippery Slope</a:t>
            </a:r>
          </a:p>
          <a:p>
            <a:pPr marL="0" indent="0">
              <a:buClr>
                <a:schemeClr val="accent1">
                  <a:lumMod val="75000"/>
                </a:schemeClr>
              </a:buClr>
              <a:buNone/>
            </a:pPr>
            <a:endParaRPr lang="en-US" sz="1100" b="1" dirty="0" smtClean="0">
              <a:solidFill>
                <a:schemeClr val="bg1"/>
              </a:solidFill>
            </a:endParaRPr>
          </a:p>
          <a:p>
            <a:pPr>
              <a:spcBef>
                <a:spcPts val="0"/>
              </a:spcBef>
              <a:spcAft>
                <a:spcPts val="1200"/>
              </a:spcAft>
              <a:buClr>
                <a:schemeClr val="accent1">
                  <a:lumMod val="75000"/>
                </a:schemeClr>
              </a:buClr>
            </a:pPr>
            <a:r>
              <a:rPr lang="en-US" sz="2800" b="1" dirty="0" smtClean="0">
                <a:solidFill>
                  <a:schemeClr val="bg1"/>
                </a:solidFill>
              </a:rPr>
              <a:t>Over-familiarity</a:t>
            </a:r>
          </a:p>
          <a:p>
            <a:pPr>
              <a:spcBef>
                <a:spcPts val="0"/>
              </a:spcBef>
              <a:spcAft>
                <a:spcPts val="1200"/>
              </a:spcAft>
              <a:buClr>
                <a:schemeClr val="accent1">
                  <a:lumMod val="75000"/>
                </a:schemeClr>
              </a:buClr>
            </a:pPr>
            <a:r>
              <a:rPr lang="en-US" sz="2800" b="1" dirty="0">
                <a:solidFill>
                  <a:schemeClr val="bg1"/>
                </a:solidFill>
              </a:rPr>
              <a:t>Gift giving and </a:t>
            </a:r>
            <a:r>
              <a:rPr lang="en-US" sz="2800" b="1" dirty="0" smtClean="0">
                <a:solidFill>
                  <a:schemeClr val="bg1"/>
                </a:solidFill>
              </a:rPr>
              <a:t>receiving</a:t>
            </a:r>
            <a:endParaRPr lang="en-US" sz="2800" b="1" dirty="0">
              <a:solidFill>
                <a:schemeClr val="bg1"/>
              </a:solidFill>
            </a:endParaRPr>
          </a:p>
          <a:p>
            <a:pPr>
              <a:spcBef>
                <a:spcPts val="0"/>
              </a:spcBef>
              <a:spcAft>
                <a:spcPts val="1200"/>
              </a:spcAft>
              <a:buClr>
                <a:schemeClr val="accent1">
                  <a:lumMod val="75000"/>
                </a:schemeClr>
              </a:buClr>
            </a:pPr>
            <a:r>
              <a:rPr lang="en-US" sz="2800" b="1" dirty="0">
                <a:solidFill>
                  <a:schemeClr val="bg1"/>
                </a:solidFill>
              </a:rPr>
              <a:t>Keeping </a:t>
            </a:r>
            <a:r>
              <a:rPr lang="en-US" sz="2800" b="1" dirty="0" smtClean="0">
                <a:solidFill>
                  <a:schemeClr val="bg1"/>
                </a:solidFill>
              </a:rPr>
              <a:t>secrets</a:t>
            </a:r>
          </a:p>
          <a:p>
            <a:pPr>
              <a:spcBef>
                <a:spcPts val="0"/>
              </a:spcBef>
              <a:spcAft>
                <a:spcPts val="1200"/>
              </a:spcAft>
              <a:buClr>
                <a:schemeClr val="accent1">
                  <a:lumMod val="75000"/>
                </a:schemeClr>
              </a:buClr>
            </a:pPr>
            <a:r>
              <a:rPr lang="en-US" sz="2800" b="1" dirty="0" smtClean="0">
                <a:solidFill>
                  <a:schemeClr val="bg1"/>
                </a:solidFill>
              </a:rPr>
              <a:t>Favors</a:t>
            </a:r>
          </a:p>
          <a:p>
            <a:pPr marL="0" indent="0">
              <a:buNone/>
            </a:pPr>
            <a:endParaRPr lang="en-US" dirty="0" smtClean="0"/>
          </a:p>
          <a:p>
            <a:endParaRPr lang="en-US" dirty="0"/>
          </a:p>
          <a:p>
            <a:endParaRPr lang="en-US" dirty="0"/>
          </a:p>
        </p:txBody>
      </p:sp>
      <p:pic>
        <p:nvPicPr>
          <p:cNvPr id="3074"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1828800"/>
            <a:ext cx="3962399"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648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21000">
              <a:schemeClr val="bg2">
                <a:lumMod val="25000"/>
              </a:schemeClr>
            </a:gs>
            <a:gs pos="62000">
              <a:schemeClr val="bg2">
                <a:lumMod val="75000"/>
              </a:schemeClr>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04800"/>
            <a:ext cx="10193338"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lumMod val="75000"/>
                    <a:lumOff val="25000"/>
                  </a:schemeClr>
                </a:solidFill>
                <a:cs typeface="Arial" pitchFamily="34" charset="0"/>
              </a:rPr>
              <a:t>The Gray Areas</a:t>
            </a:r>
            <a:endParaRPr lang="en-US" sz="4400" b="1" dirty="0">
              <a:solidFill>
                <a:schemeClr val="tx1">
                  <a:lumMod val="75000"/>
                  <a:lumOff val="25000"/>
                </a:schemeClr>
              </a:solidFill>
            </a:endParaRPr>
          </a:p>
        </p:txBody>
      </p:sp>
      <p:sp>
        <p:nvSpPr>
          <p:cNvPr id="17" name="Content Placeholder 5"/>
          <p:cNvSpPr>
            <a:spLocks noGrp="1"/>
          </p:cNvSpPr>
          <p:nvPr>
            <p:ph idx="1"/>
          </p:nvPr>
        </p:nvSpPr>
        <p:spPr>
          <a:xfrm>
            <a:off x="513097" y="1371600"/>
            <a:ext cx="8153400" cy="22098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buClr>
                <a:srgbClr val="CC9900"/>
              </a:buClr>
              <a:buSzPct val="75000"/>
              <a:buFont typeface="Wingdings" pitchFamily="2" charset="2"/>
              <a:buChar char="Ø"/>
            </a:pPr>
            <a:r>
              <a:rPr lang="en-US" sz="2400" b="1" dirty="0" smtClean="0"/>
              <a:t>When staff </a:t>
            </a:r>
            <a:r>
              <a:rPr lang="en-US" sz="2400" b="1" dirty="0"/>
              <a:t>and client are engaged in relationships other than that of </a:t>
            </a:r>
            <a:r>
              <a:rPr lang="en-US" sz="2400" b="1" dirty="0" smtClean="0"/>
              <a:t>staff-client</a:t>
            </a:r>
            <a:endParaRPr lang="en-US" sz="2400" b="1" dirty="0" smtClean="0">
              <a:solidFill>
                <a:schemeClr val="bg1"/>
              </a:solidFill>
            </a:endParaRPr>
          </a:p>
          <a:p>
            <a:pPr lvl="1">
              <a:buClr>
                <a:schemeClr val="accent1">
                  <a:lumMod val="75000"/>
                </a:schemeClr>
              </a:buClr>
              <a:buSzPct val="75000"/>
              <a:buFont typeface="Arial" pitchFamily="34" charset="0"/>
              <a:buChar char="•"/>
            </a:pPr>
            <a:r>
              <a:rPr lang="en-US" sz="2400" b="1" dirty="0" smtClean="0">
                <a:solidFill>
                  <a:schemeClr val="tx1">
                    <a:lumMod val="95000"/>
                    <a:lumOff val="5000"/>
                  </a:schemeClr>
                </a:solidFill>
              </a:rPr>
              <a:t>Social, professional, </a:t>
            </a:r>
            <a:r>
              <a:rPr lang="en-US" sz="2400" b="1" dirty="0">
                <a:solidFill>
                  <a:schemeClr val="tx1">
                    <a:lumMod val="95000"/>
                    <a:lumOff val="5000"/>
                  </a:schemeClr>
                </a:solidFill>
              </a:rPr>
              <a:t>s</a:t>
            </a:r>
            <a:r>
              <a:rPr lang="en-US" sz="2400" b="1" dirty="0" smtClean="0">
                <a:solidFill>
                  <a:schemeClr val="tx1">
                    <a:lumMod val="95000"/>
                    <a:lumOff val="5000"/>
                  </a:schemeClr>
                </a:solidFill>
              </a:rPr>
              <a:t>exual / emotional</a:t>
            </a:r>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
        <p:nvSpPr>
          <p:cNvPr id="3" name="TextBox 2"/>
          <p:cNvSpPr txBox="1"/>
          <p:nvPr/>
        </p:nvSpPr>
        <p:spPr>
          <a:xfrm>
            <a:off x="2783413" y="5687690"/>
            <a:ext cx="6360587" cy="523220"/>
          </a:xfrm>
          <a:prstGeom prst="rect">
            <a:avLst/>
          </a:prstGeom>
          <a:noFill/>
        </p:spPr>
        <p:txBody>
          <a:bodyPr wrap="none" rtlCol="0">
            <a:spAutoFit/>
          </a:bodyPr>
          <a:lstStyle/>
          <a:p>
            <a:pPr algn="r"/>
            <a:r>
              <a:rPr lang="en-US" sz="1400" dirty="0"/>
              <a:t>Corey, G., Schneider-Corey, M., &amp; </a:t>
            </a:r>
            <a:r>
              <a:rPr lang="en-US" sz="1400" dirty="0" err="1"/>
              <a:t>Callanan</a:t>
            </a:r>
            <a:r>
              <a:rPr lang="en-US" sz="1400" dirty="0"/>
              <a:t>, P. (2011). </a:t>
            </a:r>
            <a:r>
              <a:rPr lang="en-US" sz="1400" i="1" dirty="0"/>
              <a:t>Issues and ethics in the helping </a:t>
            </a:r>
            <a:endParaRPr lang="en-US" sz="1400" dirty="0"/>
          </a:p>
          <a:p>
            <a:pPr algn="r"/>
            <a:r>
              <a:rPr lang="en-US" sz="1400" i="1" dirty="0"/>
              <a:t>	profession</a:t>
            </a:r>
            <a:r>
              <a:rPr lang="en-US" sz="1400" dirty="0"/>
              <a:t> (8</a:t>
            </a:r>
            <a:r>
              <a:rPr lang="en-US" sz="1400" baseline="30000" dirty="0"/>
              <a:t>th</a:t>
            </a:r>
            <a:r>
              <a:rPr lang="en-US" sz="1400" dirty="0"/>
              <a:t> ed.). Belmont, CA: Brooks &amp; Cole, </a:t>
            </a:r>
            <a:r>
              <a:rPr lang="en-US" sz="1400" dirty="0" err="1"/>
              <a:t>Cengage</a:t>
            </a:r>
            <a:r>
              <a:rPr lang="en-US" sz="1400" dirty="0"/>
              <a:t> Learning.</a:t>
            </a:r>
          </a:p>
        </p:txBody>
      </p:sp>
      <p:sp>
        <p:nvSpPr>
          <p:cNvPr id="5" name="TextBox 4"/>
          <p:cNvSpPr txBox="1"/>
          <p:nvPr/>
        </p:nvSpPr>
        <p:spPr>
          <a:xfrm>
            <a:off x="477504" y="3581400"/>
            <a:ext cx="8188993" cy="1938992"/>
          </a:xfrm>
          <a:prstGeom prst="rect">
            <a:avLst/>
          </a:prstGeom>
          <a:noFill/>
        </p:spPr>
        <p:txBody>
          <a:bodyPr wrap="square" rtlCol="0">
            <a:spAutoFit/>
          </a:bodyPr>
          <a:lstStyle/>
          <a:p>
            <a:pPr>
              <a:buClr>
                <a:srgbClr val="CC9900"/>
              </a:buClr>
              <a:buSzPct val="75000"/>
              <a:buFont typeface="Wingdings" pitchFamily="2" charset="2"/>
              <a:buChar char="Ø"/>
            </a:pPr>
            <a:r>
              <a:rPr lang="en-US" sz="2400" b="1" dirty="0" smtClean="0"/>
              <a:t>   Staff </a:t>
            </a:r>
            <a:r>
              <a:rPr lang="en-US" sz="2400" b="1" dirty="0"/>
              <a:t>should never engage in any role </a:t>
            </a:r>
            <a:r>
              <a:rPr lang="en-US" sz="2400" b="1" dirty="0" smtClean="0"/>
              <a:t>and/or relationship</a:t>
            </a:r>
          </a:p>
          <a:p>
            <a:pPr>
              <a:buClr>
                <a:srgbClr val="CC9900"/>
              </a:buClr>
              <a:buSzPct val="75000"/>
            </a:pPr>
            <a:r>
              <a:rPr lang="en-US" sz="2400" b="1" dirty="0"/>
              <a:t> </a:t>
            </a:r>
            <a:r>
              <a:rPr lang="en-US" sz="2400" b="1" dirty="0" smtClean="0"/>
              <a:t>     </a:t>
            </a:r>
            <a:r>
              <a:rPr lang="en-US" sz="2400" b="1" dirty="0"/>
              <a:t>that may:</a:t>
            </a:r>
            <a:endParaRPr lang="en-US" sz="2400" b="1" dirty="0">
              <a:solidFill>
                <a:schemeClr val="tx1">
                  <a:lumMod val="95000"/>
                  <a:lumOff val="5000"/>
                </a:schemeClr>
              </a:solidFill>
            </a:endParaRPr>
          </a:p>
          <a:p>
            <a:pPr lvl="1">
              <a:buClr>
                <a:schemeClr val="accent1">
                  <a:lumMod val="75000"/>
                </a:schemeClr>
              </a:buClr>
              <a:buSzPct val="75000"/>
              <a:buFont typeface="Arial" pitchFamily="34" charset="0"/>
              <a:buChar char="•"/>
            </a:pPr>
            <a:r>
              <a:rPr lang="en-US" sz="2400" b="1" dirty="0" smtClean="0"/>
              <a:t>   Impair </a:t>
            </a:r>
            <a:r>
              <a:rPr lang="en-US" sz="2400" b="1" dirty="0"/>
              <a:t>their judgment and objectivity</a:t>
            </a:r>
          </a:p>
          <a:p>
            <a:pPr lvl="1">
              <a:buClr>
                <a:schemeClr val="accent1">
                  <a:lumMod val="75000"/>
                </a:schemeClr>
              </a:buClr>
              <a:buSzPct val="75000"/>
              <a:buFont typeface="Arial" pitchFamily="34" charset="0"/>
              <a:buChar char="•"/>
            </a:pPr>
            <a:r>
              <a:rPr lang="en-US" sz="2400" b="1" dirty="0" smtClean="0"/>
              <a:t>   Affect </a:t>
            </a:r>
            <a:r>
              <a:rPr lang="en-US" sz="2400" b="1" dirty="0"/>
              <a:t>their ability to render </a:t>
            </a:r>
            <a:r>
              <a:rPr lang="en-US" sz="2400" b="1" dirty="0" smtClean="0"/>
              <a:t>effective </a:t>
            </a:r>
            <a:r>
              <a:rPr lang="en-US" sz="2400" b="1" dirty="0"/>
              <a:t>services</a:t>
            </a:r>
          </a:p>
          <a:p>
            <a:pPr lvl="1">
              <a:buClr>
                <a:schemeClr val="accent1">
                  <a:lumMod val="75000"/>
                </a:schemeClr>
              </a:buClr>
              <a:buSzPct val="75000"/>
              <a:buFont typeface="Arial" pitchFamily="34" charset="0"/>
              <a:buChar char="•"/>
            </a:pPr>
            <a:r>
              <a:rPr lang="en-US" sz="2400" b="1" dirty="0" smtClean="0"/>
              <a:t>   Result </a:t>
            </a:r>
            <a:r>
              <a:rPr lang="en-US" sz="2400" b="1" dirty="0"/>
              <a:t>in harm and/or exploitation </a:t>
            </a:r>
            <a:r>
              <a:rPr lang="en-US" sz="2400" b="1" dirty="0" smtClean="0"/>
              <a:t>to </a:t>
            </a:r>
            <a:r>
              <a:rPr lang="en-US" sz="2400" b="1" dirty="0"/>
              <a:t>clients </a:t>
            </a:r>
            <a:endParaRPr lang="en-US" sz="2400" b="1" dirty="0">
              <a:solidFill>
                <a:schemeClr val="bg1"/>
              </a:solidFill>
            </a:endParaRPr>
          </a:p>
        </p:txBody>
      </p:sp>
    </p:spTree>
    <p:extLst>
      <p:ext uri="{BB962C8B-B14F-4D97-AF65-F5344CB8AC3E}">
        <p14:creationId xmlns:p14="http://schemas.microsoft.com/office/powerpoint/2010/main" val="738670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143000"/>
            <a:ext cx="9144000" cy="1524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229892"/>
            <a:ext cx="9067800" cy="989308"/>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400" b="1" dirty="0" smtClean="0">
                <a:solidFill>
                  <a:srgbClr val="006892"/>
                </a:solidFill>
                <a:cs typeface="Arial" pitchFamily="34" charset="0"/>
              </a:rPr>
              <a:t>Warning Signs that Boundaries </a:t>
            </a:r>
          </a:p>
          <a:p>
            <a:pPr algn="ctr">
              <a:lnSpc>
                <a:spcPct val="75000"/>
              </a:lnSpc>
            </a:pPr>
            <a:r>
              <a:rPr lang="en-US" sz="4400" b="1" dirty="0" smtClean="0">
                <a:solidFill>
                  <a:srgbClr val="006892"/>
                </a:solidFill>
                <a:cs typeface="Arial" pitchFamily="34" charset="0"/>
              </a:rPr>
              <a:t>may be at Risk</a:t>
            </a:r>
            <a:endParaRPr lang="en-US" sz="4400" b="1" dirty="0">
              <a:solidFill>
                <a:prstClr val="white"/>
              </a:solidFill>
            </a:endParaRPr>
          </a:p>
        </p:txBody>
      </p:sp>
      <p:sp>
        <p:nvSpPr>
          <p:cNvPr id="16" name="Content Placeholder 5"/>
          <p:cNvSpPr txBox="1">
            <a:spLocks/>
          </p:cNvSpPr>
          <p:nvPr/>
        </p:nvSpPr>
        <p:spPr bwMode="auto">
          <a:xfrm>
            <a:off x="647700" y="1752600"/>
            <a:ext cx="784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frequently think of this client when I am away from work</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spend time with this client outside of work or my work area</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share personal information with this client</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have unnecessary or out of proportion concern for this client</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am defensive of the client or my interaction with the client</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advocate for this client more than other clients</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This client could / has hurt my feelings</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955796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143000"/>
            <a:ext cx="9144000" cy="1524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229892"/>
            <a:ext cx="9067800" cy="989308"/>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400" b="1" dirty="0" smtClean="0">
                <a:solidFill>
                  <a:srgbClr val="006892"/>
                </a:solidFill>
                <a:cs typeface="Arial" pitchFamily="34" charset="0"/>
              </a:rPr>
              <a:t>Warning Signs that Boundaries </a:t>
            </a:r>
          </a:p>
          <a:p>
            <a:pPr algn="ctr">
              <a:lnSpc>
                <a:spcPct val="75000"/>
              </a:lnSpc>
            </a:pPr>
            <a:r>
              <a:rPr lang="en-US" sz="4400" b="1" dirty="0" smtClean="0">
                <a:solidFill>
                  <a:srgbClr val="006892"/>
                </a:solidFill>
                <a:cs typeface="Arial" pitchFamily="34" charset="0"/>
              </a:rPr>
              <a:t>may be at Risk</a:t>
            </a:r>
            <a:endParaRPr lang="en-US" sz="4400" b="1" dirty="0">
              <a:solidFill>
                <a:prstClr val="white"/>
              </a:solidFill>
            </a:endParaRPr>
          </a:p>
        </p:txBody>
      </p:sp>
      <p:sp>
        <p:nvSpPr>
          <p:cNvPr id="11" name="Content Placeholder 5"/>
          <p:cNvSpPr txBox="1">
            <a:spLocks/>
          </p:cNvSpPr>
          <p:nvPr/>
        </p:nvSpPr>
        <p:spPr bwMode="auto">
          <a:xfrm>
            <a:off x="647700" y="1981200"/>
            <a:ext cx="784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am flirtatious or have overt sexual content in my interactions with this client</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feel I understand the client better than other staff</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feel that I can help this client better than other staff</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touch this client more or differently than other clients</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This client can only deal with me</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This client waits for me to be available rather than deal with other staff</a:t>
            </a:r>
          </a:p>
          <a:p>
            <a:pPr marL="273050" marR="0" lvl="0" indent="-273050" algn="l" defTabSz="914400" rtl="0" eaLnBrk="0" fontAlgn="base" latinLnBrk="0" hangingPunct="0">
              <a:lnSpc>
                <a:spcPct val="100000"/>
              </a:lnSpc>
              <a:spcBef>
                <a:spcPts val="0"/>
              </a:spcBef>
              <a:spcAft>
                <a:spcPts val="1200"/>
              </a:spcAft>
              <a:buClr>
                <a:schemeClr val="accent1">
                  <a:lumMod val="75000"/>
                </a:schemeClr>
              </a:buClr>
              <a:buSzPct val="75000"/>
              <a:buFont typeface="Arial" charset="0"/>
              <a:buChar char="•"/>
              <a:tabLst/>
              <a:defRPr/>
            </a:pPr>
            <a:r>
              <a:rPr kumimoji="0" lang="en-US" sz="2400" b="0" i="0" u="none" strike="noStrike" kern="1200" cap="none" spc="0" normalizeH="0" baseline="0" noProof="0" dirty="0" smtClean="0">
                <a:ln>
                  <a:noFill/>
                </a:ln>
                <a:solidFill>
                  <a:srgbClr val="303030"/>
                </a:solidFill>
                <a:effectLst/>
                <a:uLnTx/>
                <a:uFillTx/>
                <a:ea typeface="+mn-ea"/>
                <a:cs typeface="+mn-cs"/>
              </a:rPr>
              <a:t>I am willing to accept secrets from this client</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smtClean="0">
              <a:ln>
                <a:noFill/>
              </a:ln>
              <a:solidFill>
                <a:srgbClr val="303030"/>
              </a:solidFill>
              <a:effectLst/>
              <a:uLnTx/>
              <a:uFillTx/>
              <a:latin typeface="Corbel"/>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506575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b="1" dirty="0" smtClean="0">
                <a:solidFill>
                  <a:srgbClr val="006892"/>
                </a:solidFill>
                <a:latin typeface="+mn-lt"/>
                <a:cs typeface="Arial" pitchFamily="34" charset="0"/>
              </a:rPr>
              <a:t>Personal Conduct</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2"/>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143000"/>
            <a:ext cx="9144000" cy="520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2"/>
          <p:cNvSpPr txBox="1">
            <a:spLocks/>
          </p:cNvSpPr>
          <p:nvPr/>
        </p:nvSpPr>
        <p:spPr bwMode="auto">
          <a:xfrm>
            <a:off x="342900" y="1219200"/>
            <a:ext cx="8458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ea typeface="Calibri"/>
                <a:cs typeface="Times New Roman"/>
              </a:rPr>
              <a:t>Examine your own boundaries – how might they affect your work with clients?  </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ea typeface="Calibri"/>
                <a:cs typeface="Times New Roman"/>
              </a:rPr>
              <a:t>Monitor and maintain boundaries with co-workers ; </a:t>
            </a:r>
            <a:r>
              <a:rPr kumimoji="0" lang="en-US" sz="2400" b="0" i="0" u="none" strike="noStrike" kern="1200" cap="none" spc="0" normalizeH="0" baseline="0" noProof="0" dirty="0" smtClean="0">
                <a:ln>
                  <a:noFill/>
                </a:ln>
                <a:solidFill>
                  <a:schemeClr val="tx1">
                    <a:lumMod val="95000"/>
                    <a:lumOff val="5000"/>
                  </a:schemeClr>
                </a:solidFill>
                <a:effectLst/>
                <a:uLnTx/>
                <a:uFillTx/>
                <a:cs typeface="Calibri" pitchFamily="34" charset="0"/>
              </a:rPr>
              <a:t>overlapping roles with co-workers make boundary-setting even more difficult.</a:t>
            </a:r>
            <a:endParaRPr kumimoji="0" lang="en-US" sz="2400" b="0" i="0" u="none" strike="noStrike" kern="1200" cap="none" spc="0" normalizeH="0" baseline="0" noProof="0" dirty="0" smtClean="0">
              <a:ln>
                <a:noFill/>
              </a:ln>
              <a:solidFill>
                <a:schemeClr val="tx1">
                  <a:lumMod val="95000"/>
                  <a:lumOff val="5000"/>
                </a:schemeClr>
              </a:solidFill>
              <a:effectLst/>
              <a:uLnTx/>
              <a:uFillTx/>
              <a:ea typeface="Calibri"/>
              <a:cs typeface="Calibri" pitchFamily="34" charset="0"/>
            </a:endParaRPr>
          </a:p>
          <a:p>
            <a:pPr marL="342900" marR="0" lvl="0" indent="-342900" algn="l" defTabSz="914400" rtl="0" eaLnBrk="0" fontAlgn="base" latinLnBrk="0" hangingPunct="0">
              <a:lnSpc>
                <a:spcPct val="100000"/>
              </a:lnSpc>
              <a:spcBef>
                <a:spcPts val="0"/>
              </a:spcBef>
              <a:spcAft>
                <a:spcPts val="600"/>
              </a:spcAft>
              <a:buClr>
                <a:srgbClr val="AD0101"/>
              </a:buClr>
              <a:buSzPts val="1000"/>
              <a:buFont typeface="Symbol"/>
              <a:buChar char=""/>
              <a:tabLst>
                <a:tab pos="457200" algn="l"/>
              </a:tabLst>
              <a:defRPr/>
            </a:pPr>
            <a:endParaRPr kumimoji="0" lang="en-US" sz="2000" b="0" i="0" u="none" strike="noStrike" kern="1200" cap="none" spc="0" normalizeH="0" baseline="0" noProof="0" dirty="0">
              <a:ln>
                <a:noFill/>
              </a:ln>
              <a:solidFill>
                <a:srgbClr val="303030"/>
              </a:solidFill>
              <a:effectLst/>
              <a:uLnTx/>
              <a:uFillTx/>
              <a:latin typeface="Corbel"/>
              <a:ea typeface="Calibri"/>
              <a:cs typeface="Times New Roman"/>
            </a:endParaRPr>
          </a:p>
        </p:txBody>
      </p:sp>
    </p:spTree>
    <p:extLst>
      <p:ext uri="{BB962C8B-B14F-4D97-AF65-F5344CB8AC3E}">
        <p14:creationId xmlns:p14="http://schemas.microsoft.com/office/powerpoint/2010/main" val="1784965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304800" y="2362200"/>
            <a:ext cx="84582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COMPETENT PROFESSIONALS</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39</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990600" y="3810000"/>
            <a:ext cx="77724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	</a:t>
            </a:r>
            <a:r>
              <a:rPr lang="en-US" sz="2700" dirty="0" smtClean="0">
                <a:solidFill>
                  <a:schemeClr val="bg1"/>
                </a:solidFill>
                <a:latin typeface="Lucida Sans Unicode" pitchFamily="34" charset="0"/>
              </a:rPr>
              <a:t>Making Decisions about Boundaries</a:t>
            </a:r>
            <a:endParaRPr lang="en-US" sz="2700" dirty="0">
              <a:solidFill>
                <a:schemeClr val="bg1"/>
              </a:solidFill>
              <a:latin typeface="Lucida Sans Unicode" pitchFamily="34" charset="0"/>
            </a:endParaRPr>
          </a:p>
        </p:txBody>
      </p:sp>
    </p:spTree>
    <p:extLst>
      <p:ext uri="{BB962C8B-B14F-4D97-AF65-F5344CB8AC3E}">
        <p14:creationId xmlns:p14="http://schemas.microsoft.com/office/powerpoint/2010/main" val="347385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normAutofit/>
          </a:bodyPr>
          <a:lstStyle/>
          <a:p>
            <a:pPr lvl="0">
              <a:spcBef>
                <a:spcPct val="20000"/>
              </a:spcBef>
            </a:pPr>
            <a:r>
              <a:rPr lang="en-US" b="1" dirty="0" smtClean="0">
                <a:solidFill>
                  <a:srgbClr val="006892"/>
                </a:solidFill>
                <a:latin typeface="+mn-lt"/>
                <a:cs typeface="Arial" pitchFamily="34" charset="0"/>
              </a:rPr>
              <a:t>The Power Differential</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3/19/2013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p:cNvGraphicFramePr/>
          <p:nvPr>
            <p:extLst>
              <p:ext uri="{D42A27DB-BD31-4B8C-83A1-F6EECF244321}">
                <p14:modId xmlns:p14="http://schemas.microsoft.com/office/powerpoint/2010/main" val="4205323252"/>
              </p:ext>
            </p:extLst>
          </p:nvPr>
        </p:nvGraphicFramePr>
        <p:xfrm>
          <a:off x="381000" y="1155700"/>
          <a:ext cx="8001000" cy="5016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Down Arrow 14"/>
          <p:cNvSpPr/>
          <p:nvPr/>
        </p:nvSpPr>
        <p:spPr>
          <a:xfrm>
            <a:off x="6107137" y="2819400"/>
            <a:ext cx="484632" cy="544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12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b="1" dirty="0" smtClean="0">
                <a:solidFill>
                  <a:srgbClr val="006892"/>
                </a:solidFill>
                <a:latin typeface="+mn-lt"/>
                <a:cs typeface="Arial" pitchFamily="34" charset="0"/>
              </a:rPr>
              <a:t>Making Decisions About Boundaries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Content Placeholder 2"/>
          <p:cNvSpPr txBox="1">
            <a:spLocks/>
          </p:cNvSpPr>
          <p:nvPr/>
        </p:nvSpPr>
        <p:spPr bwMode="auto">
          <a:xfrm>
            <a:off x="457200" y="20574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ea typeface="Calibri"/>
                <a:cs typeface="Times New Roman"/>
              </a:rPr>
              <a:t>Am I doing this for the best of the client or some other motivation?  Whose needs are being served? </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ea typeface="Calibri"/>
                <a:cs typeface="Times New Roman"/>
              </a:rPr>
              <a:t>Am I feeling angry? Frustrated? Resentful? Towards the client or for other reasons?</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ea typeface="Calibri"/>
                <a:cs typeface="Times New Roman"/>
              </a:rPr>
              <a:t>Am I treating this client differently?  </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rPr>
              <a:t>How would my interactions be viewed by:</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My supervisor</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The client’s family or partner</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My family and my partner</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My co-workers</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A licensing agency</a:t>
            </a:r>
          </a:p>
          <a:p>
            <a:pPr marL="342900" marR="0" lvl="0" indent="-342900" algn="l" defTabSz="914400" rtl="0" eaLnBrk="0" fontAlgn="base" latinLnBrk="0" hangingPunct="0">
              <a:lnSpc>
                <a:spcPct val="100000"/>
              </a:lnSpc>
              <a:spcBef>
                <a:spcPts val="0"/>
              </a:spcBef>
              <a:spcAft>
                <a:spcPts val="600"/>
              </a:spcAft>
              <a:buClr>
                <a:srgbClr val="AD0101"/>
              </a:buClr>
              <a:buSzPts val="1000"/>
              <a:buFont typeface="Symbol"/>
              <a:buChar char=""/>
              <a:tabLst>
                <a:tab pos="457200" algn="l"/>
              </a:tabLst>
              <a:defRPr/>
            </a:pPr>
            <a:endParaRPr kumimoji="0" lang="en-US" sz="2000" b="0" i="0" u="none" strike="noStrike" kern="1200" cap="none" spc="0" normalizeH="0" baseline="0" noProof="0" dirty="0">
              <a:ln>
                <a:noFill/>
              </a:ln>
              <a:solidFill>
                <a:srgbClr val="303030"/>
              </a:solidFill>
              <a:effectLst/>
              <a:uLnTx/>
              <a:uFillTx/>
              <a:latin typeface="Corbel"/>
              <a:ea typeface="Calibri"/>
              <a:cs typeface="Times New Roman"/>
            </a:endParaRPr>
          </a:p>
        </p:txBody>
      </p:sp>
      <p:pic>
        <p:nvPicPr>
          <p:cNvPr id="15" name="Picture 7" descr="C:\Users\ACJS Roberta\AppData\Local\Microsoft\Windows\Temporary Internet Files\Content.IE5\Z3KZ6C2U\MM900234752[1].gif"/>
          <p:cNvPicPr>
            <a:picLocks noChangeAspect="1" noChangeArrowheads="1" noCrop="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019800" y="4267200"/>
            <a:ext cx="143175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0353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
            <a:ext cx="9144000" cy="1143000"/>
          </a:xfrm>
        </p:spPr>
        <p:txBody>
          <a:bodyPr>
            <a:normAutofit/>
          </a:bodyPr>
          <a:lstStyle/>
          <a:p>
            <a:r>
              <a:rPr lang="en-US" b="1" dirty="0" smtClean="0">
                <a:solidFill>
                  <a:srgbClr val="006892"/>
                </a:solidFill>
                <a:latin typeface="+mn-lt"/>
                <a:cs typeface="Arial" pitchFamily="34" charset="0"/>
              </a:rPr>
              <a:t>Making Decisions About Boundaries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2"/>
          <p:cNvSpPr txBox="1">
            <a:spLocks/>
          </p:cNvSpPr>
          <p:nvPr/>
        </p:nvSpPr>
        <p:spPr bwMode="auto">
          <a:xfrm>
            <a:off x="457200" y="17526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rPr>
              <a:t>Pay attention to any uneasy feelings, doubts, or confusion you may be having during or right after a possible boundary crossing.</a:t>
            </a:r>
            <a:endParaRPr kumimoji="0" lang="en-US" sz="2400" b="0" i="0" u="none" strike="noStrike" kern="1200" cap="none" spc="0" normalizeH="0" baseline="0" noProof="0" dirty="0" smtClean="0">
              <a:ln>
                <a:noFill/>
              </a:ln>
              <a:solidFill>
                <a:srgbClr val="303030"/>
              </a:solidFill>
              <a:effectLst/>
              <a:uLnTx/>
              <a:uFillTx/>
              <a:ea typeface="Calibri"/>
              <a:cs typeface="Times New Roman"/>
            </a:endParaRP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ea typeface="Calibri"/>
                <a:cs typeface="Times New Roman"/>
              </a:rPr>
              <a:t>Talk to another staff member,                                                            your supervisor, or your clinical                                              supervisor about a possible                                                           boundary crossing.</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400" b="0" i="0" u="none" strike="noStrike" kern="1200" cap="none" spc="0" normalizeH="0" baseline="0" noProof="0" dirty="0" smtClean="0">
                <a:ln>
                  <a:noFill/>
                </a:ln>
                <a:solidFill>
                  <a:srgbClr val="303030"/>
                </a:solidFill>
                <a:effectLst/>
                <a:uLnTx/>
                <a:uFillTx/>
                <a:ea typeface="Calibri"/>
                <a:cs typeface="Times New Roman"/>
              </a:rPr>
              <a:t>Document (as necessary),                                                          acknowledge, consider                                                                                     an apology. </a:t>
            </a:r>
            <a:endParaRPr kumimoji="0" lang="en-US" sz="2400" b="0" i="0" u="none" strike="noStrike" kern="1200" cap="none" spc="0" normalizeH="0" baseline="0" noProof="0" dirty="0" smtClean="0">
              <a:ln>
                <a:noFill/>
              </a:ln>
              <a:solidFill>
                <a:srgbClr val="303030"/>
              </a:solidFill>
              <a:effectLst/>
              <a:uLnTx/>
              <a:uFillTx/>
              <a:ea typeface="Calibri"/>
              <a:cs typeface="Calibri" pitchFamily="34" charset="0"/>
            </a:endParaRPr>
          </a:p>
          <a:p>
            <a:pPr marL="342900" marR="0" lvl="0" indent="-342900" algn="l" defTabSz="914400" rtl="0" eaLnBrk="0" fontAlgn="base" latinLnBrk="0" hangingPunct="0">
              <a:lnSpc>
                <a:spcPct val="100000"/>
              </a:lnSpc>
              <a:spcBef>
                <a:spcPts val="0"/>
              </a:spcBef>
              <a:spcAft>
                <a:spcPts val="600"/>
              </a:spcAft>
              <a:buClr>
                <a:srgbClr val="AD0101"/>
              </a:buClr>
              <a:buSzPts val="1000"/>
              <a:buFont typeface="Symbol"/>
              <a:buChar char=""/>
              <a:tabLst>
                <a:tab pos="457200" algn="l"/>
              </a:tabLst>
              <a:defRPr/>
            </a:pPr>
            <a:endParaRPr kumimoji="0" lang="en-US" sz="2000" b="0" i="0" u="none" strike="noStrike" kern="1200" cap="none" spc="0" normalizeH="0" baseline="0" noProof="0" dirty="0">
              <a:ln>
                <a:noFill/>
              </a:ln>
              <a:solidFill>
                <a:srgbClr val="303030"/>
              </a:solidFill>
              <a:effectLst/>
              <a:uLnTx/>
              <a:uFillTx/>
              <a:latin typeface="Corbel"/>
              <a:ea typeface="Calibri"/>
              <a:cs typeface="Times New Roman"/>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95600"/>
            <a:ext cx="342093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368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
            <a:ext cx="9144000" cy="1143000"/>
          </a:xfrm>
        </p:spPr>
        <p:txBody>
          <a:bodyPr>
            <a:normAutofit/>
          </a:bodyPr>
          <a:lstStyle/>
          <a:p>
            <a:r>
              <a:rPr lang="en-US" b="1" dirty="0" smtClean="0">
                <a:solidFill>
                  <a:srgbClr val="006892"/>
                </a:solidFill>
                <a:latin typeface="+mn-lt"/>
                <a:cs typeface="Arial" pitchFamily="34" charset="0"/>
              </a:rPr>
              <a:t>Competent Professionals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2"/>
          <p:cNvSpPr txBox="1">
            <a:spLocks/>
          </p:cNvSpPr>
          <p:nvPr/>
        </p:nvSpPr>
        <p:spPr bwMode="auto">
          <a:xfrm>
            <a:off x="495300" y="15240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spcBef>
                <a:spcPts val="0"/>
              </a:spcBef>
              <a:spcAft>
                <a:spcPts val="600"/>
              </a:spcAft>
              <a:buSzPts val="1000"/>
              <a:buFont typeface="Arial" charset="0"/>
              <a:buNone/>
              <a:tabLst>
                <a:tab pos="457200" algn="l"/>
              </a:tabLst>
            </a:pPr>
            <a:endParaRPr lang="en-US" sz="800" b="1" dirty="0" smtClean="0">
              <a:ea typeface="Calibri"/>
              <a:cs typeface="Times New Roman"/>
            </a:endParaRPr>
          </a:p>
          <a:p>
            <a:pPr marL="0" indent="0">
              <a:spcBef>
                <a:spcPts val="0"/>
              </a:spcBef>
              <a:spcAft>
                <a:spcPts val="1200"/>
              </a:spcAft>
              <a:buSzPts val="1000"/>
              <a:buNone/>
              <a:tabLst>
                <a:tab pos="457200" algn="l"/>
              </a:tabLst>
            </a:pPr>
            <a:r>
              <a:rPr lang="en-US" sz="2800" b="1" dirty="0" smtClean="0">
                <a:solidFill>
                  <a:schemeClr val="tx1">
                    <a:lumMod val="85000"/>
                    <a:lumOff val="15000"/>
                  </a:schemeClr>
                </a:solidFill>
                <a:ea typeface="Calibri"/>
                <a:cs typeface="Times New Roman"/>
              </a:rPr>
              <a:t>Receive routine Clinical Supervision:</a:t>
            </a:r>
            <a:r>
              <a:rPr lang="en-US" sz="2800" dirty="0" smtClean="0">
                <a:solidFill>
                  <a:schemeClr val="tx1">
                    <a:lumMod val="85000"/>
                    <a:lumOff val="15000"/>
                  </a:schemeClr>
                </a:solidFill>
                <a:ea typeface="Calibri"/>
                <a:cs typeface="Times New Roman"/>
              </a:rPr>
              <a:t> </a:t>
            </a:r>
            <a:r>
              <a:rPr lang="en-US" dirty="0" smtClean="0">
                <a:solidFill>
                  <a:schemeClr val="tx1">
                    <a:lumMod val="85000"/>
                    <a:lumOff val="15000"/>
                  </a:schemeClr>
                </a:solidFill>
                <a:ea typeface="Calibri"/>
                <a:cs typeface="Times New Roman"/>
              </a:rPr>
              <a:t>be familiar with their code of ethics / agency rules and follow them</a:t>
            </a:r>
          </a:p>
          <a:p>
            <a:pPr marL="0" indent="0">
              <a:spcBef>
                <a:spcPts val="0"/>
              </a:spcBef>
              <a:spcAft>
                <a:spcPts val="1200"/>
              </a:spcAft>
              <a:buSzPts val="1000"/>
              <a:buNone/>
              <a:tabLst>
                <a:tab pos="457200" algn="l"/>
              </a:tabLst>
            </a:pPr>
            <a:r>
              <a:rPr lang="en-US" sz="2800" b="1" dirty="0" smtClean="0">
                <a:solidFill>
                  <a:schemeClr val="tx1">
                    <a:lumMod val="85000"/>
                    <a:lumOff val="15000"/>
                  </a:schemeClr>
                </a:solidFill>
                <a:ea typeface="Calibri"/>
                <a:cs typeface="Times New Roman"/>
              </a:rPr>
              <a:t>Respect Chain of Command: </a:t>
            </a:r>
            <a:r>
              <a:rPr lang="en-US" dirty="0" smtClean="0">
                <a:solidFill>
                  <a:schemeClr val="tx1">
                    <a:lumMod val="85000"/>
                    <a:lumOff val="15000"/>
                  </a:schemeClr>
                </a:solidFill>
                <a:ea typeface="Calibri"/>
                <a:cs typeface="Times New Roman"/>
              </a:rPr>
              <a:t>use Supervisors as a source of information; keep them informed of problems and/or questions</a:t>
            </a:r>
          </a:p>
          <a:p>
            <a:pPr marL="0" indent="0">
              <a:spcBef>
                <a:spcPts val="0"/>
              </a:spcBef>
              <a:spcAft>
                <a:spcPts val="1200"/>
              </a:spcAft>
              <a:buSzPts val="1000"/>
              <a:buNone/>
              <a:tabLst>
                <a:tab pos="457200" algn="l"/>
              </a:tabLst>
            </a:pPr>
            <a:r>
              <a:rPr lang="en-US" sz="2800" b="1" dirty="0" smtClean="0">
                <a:solidFill>
                  <a:schemeClr val="tx1">
                    <a:lumMod val="85000"/>
                    <a:lumOff val="15000"/>
                  </a:schemeClr>
                </a:solidFill>
                <a:ea typeface="Calibri"/>
                <a:cs typeface="Times New Roman"/>
              </a:rPr>
              <a:t>Document, Document, Document:</a:t>
            </a:r>
            <a:r>
              <a:rPr lang="en-US" sz="2800" dirty="0" smtClean="0">
                <a:solidFill>
                  <a:schemeClr val="tx1">
                    <a:lumMod val="85000"/>
                    <a:lumOff val="15000"/>
                  </a:schemeClr>
                </a:solidFill>
                <a:ea typeface="Calibri"/>
                <a:cs typeface="Times New Roman"/>
              </a:rPr>
              <a:t> </a:t>
            </a:r>
            <a:r>
              <a:rPr lang="en-US" dirty="0" smtClean="0">
                <a:solidFill>
                  <a:schemeClr val="tx1">
                    <a:lumMod val="85000"/>
                    <a:lumOff val="15000"/>
                  </a:schemeClr>
                </a:solidFill>
                <a:ea typeface="Calibri"/>
                <a:cs typeface="Times New Roman"/>
              </a:rPr>
              <a:t>if it’s not in writing, it never happened</a:t>
            </a:r>
          </a:p>
          <a:p>
            <a:pPr marL="0" indent="0">
              <a:spcBef>
                <a:spcPts val="0"/>
              </a:spcBef>
              <a:spcAft>
                <a:spcPts val="1200"/>
              </a:spcAft>
              <a:buSzPts val="1000"/>
              <a:buNone/>
              <a:tabLst>
                <a:tab pos="457200" algn="l"/>
              </a:tabLst>
            </a:pPr>
            <a:r>
              <a:rPr lang="en-US" sz="2800" b="1" dirty="0" smtClean="0">
                <a:solidFill>
                  <a:schemeClr val="tx1">
                    <a:lumMod val="85000"/>
                    <a:lumOff val="15000"/>
                  </a:schemeClr>
                </a:solidFill>
                <a:ea typeface="Calibri"/>
                <a:cs typeface="Times New Roman"/>
              </a:rPr>
              <a:t>Crisis judgment: </a:t>
            </a:r>
            <a:r>
              <a:rPr lang="en-US" dirty="0" smtClean="0">
                <a:solidFill>
                  <a:schemeClr val="tx1">
                    <a:lumMod val="85000"/>
                    <a:lumOff val="15000"/>
                  </a:schemeClr>
                </a:solidFill>
                <a:ea typeface="Calibri"/>
                <a:cs typeface="Times New Roman"/>
              </a:rPr>
              <a:t>protect yourself, report, respond properly, document, follow procedure</a:t>
            </a:r>
          </a:p>
          <a:p>
            <a:pPr marL="0" indent="0">
              <a:spcBef>
                <a:spcPts val="0"/>
              </a:spcBef>
              <a:spcAft>
                <a:spcPts val="600"/>
              </a:spcAft>
              <a:buSzPts val="1000"/>
              <a:buFont typeface="Arial" charset="0"/>
              <a:buNone/>
              <a:tabLst>
                <a:tab pos="457200" algn="l"/>
              </a:tabLst>
            </a:pPr>
            <a:endParaRPr lang="en-US" dirty="0" smtClean="0">
              <a:ea typeface="Calibri"/>
              <a:cs typeface="Times New Roman"/>
            </a:endParaRPr>
          </a:p>
        </p:txBody>
      </p:sp>
    </p:spTree>
    <p:extLst>
      <p:ext uri="{BB962C8B-B14F-4D97-AF65-F5344CB8AC3E}">
        <p14:creationId xmlns:p14="http://schemas.microsoft.com/office/powerpoint/2010/main" val="1324302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smtClean="0">
                <a:solidFill>
                  <a:srgbClr val="006892"/>
                </a:solidFill>
                <a:latin typeface="+mn-lt"/>
                <a:cs typeface="Arial" pitchFamily="34" charset="0"/>
              </a:rPr>
              <a:t>Competent Professionals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2"/>
          <p:cNvSpPr txBox="1">
            <a:spLocks/>
          </p:cNvSpPr>
          <p:nvPr/>
        </p:nvSpPr>
        <p:spPr bwMode="auto">
          <a:xfrm>
            <a:off x="954505" y="950495"/>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spcBef>
                <a:spcPts val="0"/>
              </a:spcBef>
              <a:spcAft>
                <a:spcPts val="600"/>
              </a:spcAft>
              <a:buSzPts val="1000"/>
              <a:buFont typeface="Arial" charset="0"/>
              <a:buNone/>
              <a:tabLst>
                <a:tab pos="457200" algn="l"/>
              </a:tabLst>
            </a:pPr>
            <a:endParaRPr lang="en-US" sz="100" b="1" dirty="0" smtClean="0">
              <a:ea typeface="Calibri"/>
              <a:cs typeface="Times New Roman"/>
            </a:endParaRPr>
          </a:p>
          <a:p>
            <a:pPr>
              <a:spcBef>
                <a:spcPts val="0"/>
              </a:spcBef>
              <a:spcAft>
                <a:spcPts val="600"/>
              </a:spcAft>
              <a:buClr>
                <a:srgbClr val="CC9900"/>
              </a:buClr>
              <a:buSzPct val="75000"/>
              <a:buFont typeface="Wingdings" pitchFamily="2" charset="2"/>
              <a:buChar char="Ø"/>
              <a:tabLst>
                <a:tab pos="457200" algn="l"/>
              </a:tabLst>
            </a:pPr>
            <a:r>
              <a:rPr lang="en-US" dirty="0" smtClean="0">
                <a:solidFill>
                  <a:schemeClr val="tx1">
                    <a:lumMod val="85000"/>
                    <a:lumOff val="15000"/>
                  </a:schemeClr>
                </a:solidFill>
                <a:ea typeface="Calibri"/>
                <a:cs typeface="Times New Roman"/>
              </a:rPr>
              <a:t>Accept the complexity of maintaining boundaries</a:t>
            </a:r>
          </a:p>
          <a:p>
            <a:pPr>
              <a:spcBef>
                <a:spcPts val="0"/>
              </a:spcBef>
              <a:spcAft>
                <a:spcPts val="600"/>
              </a:spcAft>
              <a:buClr>
                <a:srgbClr val="CC9900"/>
              </a:buClr>
              <a:buSzPct val="75000"/>
              <a:buFont typeface="Wingdings" pitchFamily="2" charset="2"/>
              <a:buChar char="Ø"/>
              <a:tabLst>
                <a:tab pos="457200" algn="l"/>
              </a:tabLst>
            </a:pPr>
            <a:r>
              <a:rPr lang="en-US" dirty="0" smtClean="0">
                <a:solidFill>
                  <a:schemeClr val="tx1">
                    <a:lumMod val="85000"/>
                    <a:lumOff val="15000"/>
                  </a:schemeClr>
                </a:solidFill>
                <a:ea typeface="Calibri"/>
                <a:cs typeface="Times New Roman"/>
              </a:rPr>
              <a:t>Admit when they have boundary dilemmas</a:t>
            </a:r>
          </a:p>
          <a:p>
            <a:pPr>
              <a:spcBef>
                <a:spcPts val="0"/>
              </a:spcBef>
              <a:spcAft>
                <a:spcPts val="600"/>
              </a:spcAft>
              <a:buClr>
                <a:srgbClr val="CC9900"/>
              </a:buClr>
              <a:buSzPct val="75000"/>
              <a:buFont typeface="Wingdings" pitchFamily="2" charset="2"/>
              <a:buChar char="Ø"/>
              <a:tabLst>
                <a:tab pos="457200" algn="l"/>
              </a:tabLst>
            </a:pPr>
            <a:r>
              <a:rPr lang="en-US" dirty="0" smtClean="0">
                <a:solidFill>
                  <a:schemeClr val="tx1">
                    <a:lumMod val="85000"/>
                    <a:lumOff val="15000"/>
                  </a:schemeClr>
                </a:solidFill>
                <a:ea typeface="Calibri"/>
                <a:cs typeface="Times New Roman"/>
              </a:rPr>
              <a:t>Wrestle with these dilemmas and discuss them with colleagues</a:t>
            </a:r>
          </a:p>
          <a:p>
            <a:pPr marL="0" indent="0">
              <a:spcBef>
                <a:spcPts val="0"/>
              </a:spcBef>
              <a:spcAft>
                <a:spcPts val="600"/>
              </a:spcAft>
              <a:buSzPts val="1000"/>
              <a:buFont typeface="Arial" charset="0"/>
              <a:buNone/>
              <a:tabLst>
                <a:tab pos="457200" algn="l"/>
              </a:tabLst>
            </a:pPr>
            <a:endParaRPr lang="en-US" sz="1600" dirty="0" smtClean="0">
              <a:ea typeface="Calibri"/>
              <a:cs typeface="Times New Roman"/>
            </a:endParaRPr>
          </a:p>
          <a:p>
            <a:pPr marL="0" indent="0">
              <a:spcBef>
                <a:spcPts val="0"/>
              </a:spcBef>
              <a:spcAft>
                <a:spcPts val="600"/>
              </a:spcAft>
              <a:buSzPts val="1000"/>
              <a:buFont typeface="Arial" charset="0"/>
              <a:buNone/>
              <a:tabLst>
                <a:tab pos="457200" algn="l"/>
              </a:tabLst>
            </a:pPr>
            <a:r>
              <a:rPr lang="en-US" sz="2800" dirty="0" smtClean="0">
                <a:ea typeface="Calibri"/>
                <a:cs typeface="Times New Roman"/>
              </a:rPr>
              <a:t>  “Who do we serve?”                    “Do no harm.”</a:t>
            </a:r>
          </a:p>
          <a:p>
            <a:pPr marL="0" indent="0">
              <a:spcBef>
                <a:spcPts val="0"/>
              </a:spcBef>
              <a:spcAft>
                <a:spcPts val="600"/>
              </a:spcAft>
              <a:buSzPts val="1000"/>
              <a:buFont typeface="Arial" charset="0"/>
              <a:buNone/>
              <a:tabLst>
                <a:tab pos="457200" algn="l"/>
              </a:tabLst>
            </a:pPr>
            <a:endParaRPr lang="en-US" dirty="0" smtClean="0">
              <a:ea typeface="Calibri"/>
              <a:cs typeface="Times New Roman"/>
            </a:endParaRPr>
          </a:p>
        </p:txBody>
      </p:sp>
      <p:pic>
        <p:nvPicPr>
          <p:cNvPr id="17" name="Picture 4" descr="C:\Users\ACJS Roberta\AppData\Local\Microsoft\Windows\Temporary Internet Files\Content.IE5\TEE5UAXJ\MP90043933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8244" y="4402810"/>
            <a:ext cx="227624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CJS Roberta\AppData\Local\Microsoft\Windows\Temporary Internet Files\Content.IE5\Z3KZ6C2U\MP90044366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451888"/>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98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smtClean="0">
                <a:solidFill>
                  <a:srgbClr val="006892"/>
                </a:solidFill>
                <a:latin typeface="+mn-lt"/>
                <a:cs typeface="Arial" pitchFamily="34" charset="0"/>
              </a:rPr>
              <a:t>References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ontent Placeholder 2"/>
          <p:cNvSpPr txBox="1">
            <a:spLocks/>
          </p:cNvSpPr>
          <p:nvPr/>
        </p:nvSpPr>
        <p:spPr bwMode="auto">
          <a:xfrm>
            <a:off x="228600" y="1219199"/>
            <a:ext cx="86106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600"/>
              </a:spcAft>
              <a:buClr>
                <a:srgbClr val="AD0101"/>
              </a:buClr>
              <a:buSzPts val="1000"/>
              <a:buFont typeface="Arial" charset="0"/>
              <a:buNone/>
              <a:tabLst>
                <a:tab pos="457200" algn="l"/>
              </a:tabLst>
              <a:defRPr/>
            </a:pPr>
            <a:endParaRPr kumimoji="0" lang="en-US" sz="800" b="1" i="0" u="none" strike="noStrike" kern="1200" cap="none" spc="0" normalizeH="0" baseline="0" noProof="0" smtClean="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600"/>
              </a:spcAft>
              <a:buClr>
                <a:srgbClr val="AD0101"/>
              </a:buClr>
              <a:buSzPts val="1000"/>
              <a:buFont typeface="Wingdings" pitchFamily="2" charset="2"/>
              <a:buChar char="§"/>
              <a:tabLst>
                <a:tab pos="457200" algn="l"/>
              </a:tabLst>
              <a:defRPr/>
            </a:pPr>
            <a:endParaRPr kumimoji="0" lang="en-US" sz="2000" b="0" i="0" u="none" strike="noStrike" kern="1200" cap="none" spc="0" normalizeH="0" baseline="0" noProof="0" smtClean="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mn-ea"/>
                <a:cs typeface="+mn-cs"/>
              </a:rPr>
              <a:t>Bissell, L., Royce, J., (1994) Ethics for Addiction Professionals, Hazelden Educational Materials, Center City, Minnesota.</a:t>
            </a: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mn-ea"/>
                <a:cs typeface="+mn-cs"/>
              </a:rPr>
              <a:t>McGuire, S. (1996) Subtle Boundary Dilemmas: Ethical Decision Making for Helping Professionals, Hazelden Educational Materials, Center City, Minnesota.</a:t>
            </a: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Calibri"/>
                <a:cs typeface="Times New Roman"/>
              </a:rPr>
              <a:t>Pope, Kenneth S.</a:t>
            </a:r>
            <a:r>
              <a:rPr kumimoji="0" lang="en-US" sz="1800" b="0" i="0" u="none" strike="noStrike" kern="1200" cap="none" spc="0" normalizeH="0" baseline="0" noProof="0" smtClean="0">
                <a:ln>
                  <a:noFill/>
                </a:ln>
                <a:solidFill>
                  <a:srgbClr val="303030"/>
                </a:solidFill>
                <a:effectLst/>
                <a:uLnTx/>
                <a:uFillTx/>
                <a:latin typeface="Corbel"/>
                <a:ea typeface="+mn-ea"/>
                <a:cs typeface="+mn-cs"/>
              </a:rPr>
              <a:t> (2008) A Practical Approach to Boundaries in Psychotherapy, Journal of Clinical Psychology, 64, (5) pp. 638-652.</a:t>
            </a:r>
            <a:endParaRPr kumimoji="0" lang="en-US" sz="1800" b="0" i="0" u="none" strike="noStrike" kern="1200" cap="none" spc="0" normalizeH="0" baseline="0" noProof="0" smtClean="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Calibri"/>
                <a:cs typeface="Times New Roman"/>
              </a:rPr>
              <a:t>Trotter, Chris (2010) Effective Supervision of Offenders, 145th International Training Course</a:t>
            </a: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Calibri"/>
                <a:cs typeface="Times New Roman"/>
              </a:rPr>
              <a:t>Trotter, Chris (2009) European Journal of Probation, 1 (2), pp. 142 – 152.</a:t>
            </a:r>
          </a:p>
          <a:p>
            <a:pPr marL="273050" marR="0" lvl="0" indent="-273050" algn="l" defTabSz="914400" rtl="0" eaLnBrk="0" fontAlgn="base" latinLnBrk="0" hangingPunct="0">
              <a:lnSpc>
                <a:spcPct val="100000"/>
              </a:lnSpc>
              <a:spcBef>
                <a:spcPts val="0"/>
              </a:spcBef>
              <a:spcAft>
                <a:spcPts val="60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smtClean="0">
                <a:ln>
                  <a:noFill/>
                </a:ln>
                <a:solidFill>
                  <a:srgbClr val="303030"/>
                </a:solidFill>
                <a:effectLst/>
                <a:uLnTx/>
                <a:uFillTx/>
                <a:latin typeface="Corbel"/>
                <a:ea typeface="Calibri"/>
                <a:cs typeface="Times New Roman"/>
              </a:rPr>
              <a:t>University of Wisconsin Oshkosh (2010) Professional Boundaries for Caregivers Facilitator Guide      www.uwosh.edu/ccdet/caregiver</a:t>
            </a:r>
          </a:p>
          <a:p>
            <a:pPr marL="273050" marR="0" lvl="0" indent="-273050" algn="l" defTabSz="914400" rtl="0" eaLnBrk="0" fontAlgn="base" latinLnBrk="0" hangingPunct="0">
              <a:lnSpc>
                <a:spcPct val="100000"/>
              </a:lnSpc>
              <a:spcBef>
                <a:spcPct val="20000"/>
              </a:spcBef>
              <a:spcAft>
                <a:spcPct val="0"/>
              </a:spcAft>
              <a:buClr>
                <a:srgbClr val="AD0101"/>
              </a:buClr>
              <a:buSzPct val="75000"/>
              <a:buFont typeface="Arial" pitchFamily="34" charset="0"/>
              <a:buChar char="•"/>
              <a:tabLst/>
              <a:defRPr/>
            </a:pPr>
            <a:r>
              <a:rPr kumimoji="0" lang="en-US" sz="1800" b="0" i="0" u="none" strike="noStrike" kern="1200" cap="none" spc="0" normalizeH="0" baseline="0" noProof="0" smtClean="0">
                <a:ln>
                  <a:noFill/>
                </a:ln>
                <a:solidFill>
                  <a:srgbClr val="303030"/>
                </a:solidFill>
                <a:effectLst/>
                <a:uLnTx/>
                <a:uFillTx/>
                <a:latin typeface="Corbel"/>
                <a:ea typeface="Calibri"/>
                <a:cs typeface="Times New Roman"/>
              </a:rPr>
              <a:t>White, William L. (2007) </a:t>
            </a:r>
            <a:r>
              <a:rPr kumimoji="0" lang="en-US" sz="1800" b="0" i="0" u="none" strike="noStrike" kern="1200" cap="none" spc="0" normalizeH="0" baseline="0" noProof="0" smtClean="0">
                <a:ln>
                  <a:noFill/>
                </a:ln>
                <a:solidFill>
                  <a:srgbClr val="303030"/>
                </a:solidFill>
                <a:effectLst/>
                <a:uLnTx/>
                <a:uFillTx/>
                <a:latin typeface="Corbel"/>
                <a:ea typeface="+mn-ea"/>
                <a:cs typeface="+mn-cs"/>
              </a:rPr>
              <a:t>Ethical Guidelines for the Delivery of Peer-based Recovery Support Services, ATTCC / SAMHSA</a:t>
            </a:r>
          </a:p>
          <a:p>
            <a:pPr marL="273050" marR="0" lvl="0" indent="-273050" algn="l" defTabSz="914400" rtl="0" eaLnBrk="0" fontAlgn="base" latinLnBrk="0" hangingPunct="0">
              <a:lnSpc>
                <a:spcPct val="100000"/>
              </a:lnSpc>
              <a:spcBef>
                <a:spcPct val="20000"/>
              </a:spcBef>
              <a:spcAft>
                <a:spcPct val="0"/>
              </a:spcAft>
              <a:buClr>
                <a:srgbClr val="AD0101"/>
              </a:buClr>
              <a:buSzPct val="75000"/>
              <a:buFont typeface="Arial" pitchFamily="34" charset="0"/>
              <a:buChar char="•"/>
              <a:tabLst/>
              <a:defRPr/>
            </a:pPr>
            <a:r>
              <a:rPr kumimoji="0" lang="en-US" sz="1800" b="0" i="0" u="none" strike="noStrike" kern="1200" cap="none" spc="0" normalizeH="0" baseline="0" noProof="0" smtClean="0">
                <a:ln>
                  <a:noFill/>
                </a:ln>
                <a:solidFill>
                  <a:srgbClr val="303030"/>
                </a:solidFill>
                <a:effectLst/>
                <a:uLnTx/>
                <a:uFillTx/>
                <a:latin typeface="Corbel"/>
                <a:ea typeface="+mn-ea"/>
                <a:cs typeface="+mn-cs"/>
              </a:rPr>
              <a:t>Zur, O. (2010) Power in Psychotherapy and Counseling, Online Publication by the Zur Institute.</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000" b="0" i="0" u="none" strike="noStrike" kern="1200" cap="none" spc="0" normalizeH="0" baseline="0" noProof="0" smtClean="0">
              <a:ln>
                <a:noFill/>
              </a:ln>
              <a:solidFill>
                <a:srgbClr val="303030"/>
              </a:solidFill>
              <a:effectLst/>
              <a:uLnTx/>
              <a:uFillTx/>
              <a:latin typeface="Corbel"/>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000" b="0" i="0" u="none" strike="noStrike" kern="1200" cap="none" spc="0" normalizeH="0" baseline="0" noProof="0" dirty="0" smtClean="0">
              <a:ln>
                <a:noFill/>
              </a:ln>
              <a:solidFill>
                <a:srgbClr val="303030"/>
              </a:solidFill>
              <a:effectLst/>
              <a:uLnTx/>
              <a:uFillTx/>
              <a:latin typeface="Corbel"/>
              <a:ea typeface="Calibri"/>
              <a:cs typeface="Times New Roman"/>
            </a:endParaRPr>
          </a:p>
        </p:txBody>
      </p:sp>
    </p:spTree>
    <p:extLst>
      <p:ext uri="{BB962C8B-B14F-4D97-AF65-F5344CB8AC3E}">
        <p14:creationId xmlns:p14="http://schemas.microsoft.com/office/powerpoint/2010/main" val="3948386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17864"/>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6C92"/>
                </a:solidFill>
              </a:rPr>
              <a:t>Next Presentation</a:t>
            </a:r>
            <a:endParaRPr lang="en-US" sz="4000" b="1" dirty="0">
              <a:solidFill>
                <a:srgbClr val="006C9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457200" y="1371600"/>
            <a:ext cx="8229600" cy="4209146"/>
          </a:xfrm>
        </p:spPr>
        <p:txBody>
          <a:bodyPr>
            <a:noAutofit/>
          </a:bodyPr>
          <a:lstStyle/>
          <a:p>
            <a:pPr marL="0" lvl="0" indent="0" algn="ctr">
              <a:buClr>
                <a:srgbClr val="BE854C"/>
              </a:buClr>
              <a:buSzPct val="65000"/>
              <a:buNone/>
            </a:pPr>
            <a:endParaRPr lang="en-US" i="1" dirty="0" smtClean="0"/>
          </a:p>
          <a:p>
            <a:pPr marL="0" lvl="0" indent="0">
              <a:buClr>
                <a:srgbClr val="BE854C"/>
              </a:buClr>
              <a:buSzPct val="65000"/>
              <a:buNone/>
            </a:pPr>
            <a:endParaRPr lang="en-US" dirty="0" smtClean="0"/>
          </a:p>
          <a:p>
            <a:pPr lvl="0">
              <a:buClr>
                <a:srgbClr val="BE854C"/>
              </a:buClr>
              <a:buSzPct val="65000"/>
              <a:buFont typeface="Arial" pitchFamily="34" charset="0"/>
              <a:buChar char="►"/>
            </a:pPr>
            <a:endParaRPr lang="en-US"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0" y="609600"/>
            <a:ext cx="9144000" cy="6909584"/>
          </a:xfrm>
          <a:prstGeom prst="rect">
            <a:avLst/>
          </a:prstGeom>
        </p:spPr>
        <p:txBody>
          <a:bodyPr wrap="square">
            <a:spAutoFit/>
          </a:bodyPr>
          <a:lstStyle/>
          <a:p>
            <a:pPr lvl="0" algn="ctr">
              <a:spcBef>
                <a:spcPct val="20000"/>
              </a:spcBef>
              <a:buClr>
                <a:srgbClr val="BE854C"/>
              </a:buClr>
              <a:buSzPct val="65000"/>
            </a:pPr>
            <a:endParaRPr lang="en-US" sz="4000" dirty="0" smtClean="0">
              <a:solidFill>
                <a:prstClr val="black"/>
              </a:solidFill>
            </a:endParaRPr>
          </a:p>
          <a:p>
            <a:pPr algn="ctr"/>
            <a:r>
              <a:rPr lang="en-US" sz="2800" b="1" dirty="0"/>
              <a:t>Choosing and Using Evidence-Based Curricula</a:t>
            </a:r>
            <a:endParaRPr lang="en-US" sz="2800" dirty="0"/>
          </a:p>
          <a:p>
            <a:pPr algn="ctr" eaLnBrk="0" fontAlgn="base" hangingPunct="0"/>
            <a:endParaRPr lang="en-US" sz="500" dirty="0"/>
          </a:p>
          <a:p>
            <a:pPr algn="ctr" eaLnBrk="0" fontAlgn="base" hangingPunct="0"/>
            <a:r>
              <a:rPr lang="en-US" sz="2000" b="1" dirty="0" smtClean="0"/>
              <a:t>February </a:t>
            </a:r>
            <a:r>
              <a:rPr lang="en-US" sz="2000" b="1" dirty="0"/>
              <a:t>20, 2013</a:t>
            </a:r>
            <a:endParaRPr lang="en-US" sz="2000" dirty="0"/>
          </a:p>
          <a:p>
            <a:pPr algn="ctr" eaLnBrk="0" fontAlgn="base" hangingPunct="0"/>
            <a:r>
              <a:rPr lang="en-US" sz="2000" b="1" dirty="0"/>
              <a:t>2:00 – 3:00 p.m. EST </a:t>
            </a:r>
          </a:p>
          <a:p>
            <a:pPr algn="ctr" eaLnBrk="0" fontAlgn="base" hangingPunct="0"/>
            <a:endParaRPr lang="en-US" sz="1200" dirty="0"/>
          </a:p>
          <a:p>
            <a:r>
              <a:rPr lang="en-US" b="1" dirty="0"/>
              <a:t>This presentation grapples with two questions: </a:t>
            </a:r>
          </a:p>
          <a:p>
            <a:pPr marL="342900" lvl="0" indent="-342900">
              <a:buFont typeface="+mj-lt"/>
              <a:buAutoNum type="arabicPeriod"/>
            </a:pPr>
            <a:r>
              <a:rPr lang="en-US" sz="1600" dirty="0"/>
              <a:t>What treatment issues matter most in selecting evidence-based </a:t>
            </a:r>
            <a:r>
              <a:rPr lang="en-US" sz="1600" i="1" dirty="0"/>
              <a:t>curricula</a:t>
            </a:r>
            <a:r>
              <a:rPr lang="en-US" sz="1600" dirty="0"/>
              <a:t> (i.e., specific EB content and protocols) for one’s program?  </a:t>
            </a:r>
            <a:endParaRPr lang="en-US" sz="1600" dirty="0" smtClean="0"/>
          </a:p>
          <a:p>
            <a:pPr marL="342900" lvl="0" indent="-342900">
              <a:buFont typeface="+mj-lt"/>
              <a:buAutoNum type="arabicPeriod"/>
            </a:pPr>
            <a:r>
              <a:rPr lang="en-US" sz="1600" dirty="0" smtClean="0"/>
              <a:t>What </a:t>
            </a:r>
            <a:r>
              <a:rPr lang="en-US" sz="1600" dirty="0"/>
              <a:t>matters most for effective implementation of </a:t>
            </a:r>
            <a:r>
              <a:rPr lang="en-US" sz="1600" i="1" dirty="0"/>
              <a:t>any</a:t>
            </a:r>
            <a:r>
              <a:rPr lang="en-US" sz="1600" dirty="0"/>
              <a:t> curricula?  </a:t>
            </a:r>
          </a:p>
          <a:p>
            <a:endParaRPr lang="en-US" sz="1000" dirty="0" smtClean="0"/>
          </a:p>
          <a:p>
            <a:r>
              <a:rPr lang="en-US" b="1" dirty="0" smtClean="0"/>
              <a:t>These </a:t>
            </a:r>
            <a:r>
              <a:rPr lang="en-US" b="1" dirty="0"/>
              <a:t>questions loom larger as more EB interventions enter a growing market of tools available to RSAT programs.  Without critiquing or ranking specific products, we will focus on: </a:t>
            </a:r>
          </a:p>
          <a:p>
            <a:pPr marL="342900" lvl="0" indent="-342900">
              <a:buFont typeface="+mj-lt"/>
              <a:buAutoNum type="arabicPeriod"/>
            </a:pPr>
            <a:r>
              <a:rPr lang="en-US" sz="1600" dirty="0"/>
              <a:t>Deciding what your program wants a product to accomplish; </a:t>
            </a:r>
            <a:endParaRPr lang="en-US" sz="1600" dirty="0" smtClean="0"/>
          </a:p>
          <a:p>
            <a:pPr marL="342900" lvl="0" indent="-342900">
              <a:buFont typeface="+mj-lt"/>
              <a:buAutoNum type="arabicPeriod"/>
            </a:pPr>
            <a:r>
              <a:rPr lang="en-US" sz="1600" dirty="0" smtClean="0"/>
              <a:t>Selecting </a:t>
            </a:r>
            <a:r>
              <a:rPr lang="en-US" sz="1600" dirty="0"/>
              <a:t>a product with evident capacity to do the job that might also fit well into your program; and, </a:t>
            </a:r>
            <a:endParaRPr lang="en-US" sz="1600" dirty="0" smtClean="0"/>
          </a:p>
          <a:p>
            <a:pPr marL="342900" lvl="0" indent="-342900">
              <a:buFont typeface="+mj-lt"/>
              <a:buAutoNum type="arabicPeriod"/>
            </a:pPr>
            <a:r>
              <a:rPr lang="en-US" sz="1600" dirty="0" smtClean="0"/>
              <a:t>Implementing </a:t>
            </a:r>
            <a:r>
              <a:rPr lang="en-US" sz="1600" dirty="0"/>
              <a:t>the curriculum/intervention with both rigor and sensible adaptations.  </a:t>
            </a:r>
          </a:p>
          <a:p>
            <a:endParaRPr lang="en-US" sz="1000" dirty="0" smtClean="0"/>
          </a:p>
          <a:p>
            <a:r>
              <a:rPr lang="en-US" dirty="0" smtClean="0"/>
              <a:t>The </a:t>
            </a:r>
            <a:r>
              <a:rPr lang="en-US" dirty="0"/>
              <a:t>webinar is for program decision-makers who want to get the most treatment impact from any given EB curriculum.  And it’s for treatment staff who must deliver that curriculum and need to somehow make it their own.  </a:t>
            </a:r>
            <a:endParaRPr lang="en-US" dirty="0" smtClean="0"/>
          </a:p>
          <a:p>
            <a:endParaRPr lang="en-US" sz="1200" dirty="0"/>
          </a:p>
          <a:p>
            <a:r>
              <a:rPr lang="en-US" b="1" dirty="0"/>
              <a:t>Presenter:  </a:t>
            </a:r>
            <a:r>
              <a:rPr lang="en-US" dirty="0"/>
              <a:t>Fred </a:t>
            </a:r>
            <a:r>
              <a:rPr lang="en-US" dirty="0" err="1"/>
              <a:t>Zackon</a:t>
            </a:r>
            <a:endParaRPr lang="en-US" dirty="0"/>
          </a:p>
          <a:p>
            <a:pPr>
              <a:buNone/>
            </a:pPr>
            <a:endParaRPr lang="en-US" sz="3200" dirty="0"/>
          </a:p>
          <a:p>
            <a:pPr>
              <a:buNone/>
            </a:pPr>
            <a:endParaRPr lang="en-US" sz="3200" dirty="0" smtClean="0"/>
          </a:p>
        </p:txBody>
      </p:sp>
    </p:spTree>
    <p:extLst>
      <p:ext uri="{BB962C8B-B14F-4D97-AF65-F5344CB8AC3E}">
        <p14:creationId xmlns:p14="http://schemas.microsoft.com/office/powerpoint/2010/main" val="4191089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ea typeface="+mj-ea"/>
                <a:cs typeface="+mj-cs"/>
              </a:rPr>
              <a:t>Examples of the Power Differential</a:t>
            </a:r>
            <a:endParaRPr lang="en-US" sz="4400" dirty="0">
              <a:solidFill>
                <a:schemeClr val="accent1">
                  <a:lumMod val="75000"/>
                </a:schemeClr>
              </a:solidFill>
            </a:endParaRPr>
          </a:p>
        </p:txBody>
      </p:sp>
      <p:sp>
        <p:nvSpPr>
          <p:cNvPr id="16" name="Content Placeholder 4"/>
          <p:cNvSpPr txBox="1">
            <a:spLocks/>
          </p:cNvSpPr>
          <p:nvPr/>
        </p:nvSpPr>
        <p:spPr bwMode="auto">
          <a:xfrm>
            <a:off x="266700" y="1447800"/>
            <a:ext cx="8610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Set the time and place:  </a:t>
            </a:r>
            <a:r>
              <a:rPr kumimoji="0" lang="en-US" b="0" i="0" u="none" strike="noStrike" kern="1200" cap="none" spc="0" normalizeH="0" baseline="0" noProof="0" dirty="0" smtClean="0">
                <a:ln>
                  <a:noFill/>
                </a:ln>
                <a:solidFill>
                  <a:srgbClr val="303030"/>
                </a:solidFill>
                <a:effectLst/>
                <a:uLnTx/>
                <a:uFillTx/>
                <a:ea typeface="+mn-ea"/>
                <a:cs typeface="+mn-cs"/>
              </a:rPr>
              <a:t>Set / changes schedules, begin / end classes, decide where / how to run classes, when / how drug testing occurs</a:t>
            </a:r>
          </a:p>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Set the stage: </a:t>
            </a:r>
            <a:r>
              <a:rPr kumimoji="0" lang="en-US" b="0" i="0" u="none" strike="noStrike" kern="1200" cap="none" spc="0" normalizeH="0" baseline="0" noProof="0" dirty="0" smtClean="0">
                <a:ln>
                  <a:noFill/>
                </a:ln>
                <a:solidFill>
                  <a:srgbClr val="303030"/>
                </a:solidFill>
                <a:effectLst/>
                <a:uLnTx/>
                <a:uFillTx/>
                <a:ea typeface="+mn-ea"/>
                <a:cs typeface="+mn-cs"/>
              </a:rPr>
              <a:t>Can arrange seating, change classroom, allow / deny participants</a:t>
            </a:r>
            <a:r>
              <a:rPr kumimoji="0" lang="en-US" b="0" i="0" u="none" strike="noStrike" kern="1200" cap="none" spc="0" normalizeH="0" noProof="0" dirty="0" smtClean="0">
                <a:ln>
                  <a:noFill/>
                </a:ln>
                <a:solidFill>
                  <a:srgbClr val="303030"/>
                </a:solidFill>
                <a:effectLst/>
                <a:uLnTx/>
                <a:uFillTx/>
                <a:ea typeface="+mn-ea"/>
                <a:cs typeface="+mn-cs"/>
              </a:rPr>
              <a:t> </a:t>
            </a:r>
            <a:r>
              <a:rPr kumimoji="0" lang="en-US" b="0" i="0" u="none" strike="noStrike" kern="1200" cap="none" spc="0" normalizeH="0" baseline="0" noProof="0" dirty="0" smtClean="0">
                <a:ln>
                  <a:noFill/>
                </a:ln>
                <a:solidFill>
                  <a:srgbClr val="303030"/>
                </a:solidFill>
                <a:effectLst/>
                <a:uLnTx/>
                <a:uFillTx/>
                <a:ea typeface="+mn-ea"/>
                <a:cs typeface="+mn-cs"/>
              </a:rPr>
              <a:t>to leave classroom, etc. </a:t>
            </a:r>
          </a:p>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Right to ask questions:  </a:t>
            </a:r>
            <a:r>
              <a:rPr kumimoji="0" lang="en-US" b="0" i="0" u="none" strike="noStrike" kern="1200" cap="none" spc="0" normalizeH="0" baseline="0" noProof="0" dirty="0" smtClean="0">
                <a:ln>
                  <a:noFill/>
                </a:ln>
                <a:solidFill>
                  <a:srgbClr val="303030"/>
                </a:solidFill>
                <a:effectLst/>
                <a:uLnTx/>
                <a:uFillTx/>
                <a:ea typeface="+mn-ea"/>
                <a:cs typeface="+mn-cs"/>
              </a:rPr>
              <a:t>Ask offenders questions in the course of their work, but do not necessarily answer all their questions</a:t>
            </a:r>
          </a:p>
        </p:txBody>
      </p:sp>
    </p:spTree>
    <p:extLst>
      <p:ext uri="{BB962C8B-B14F-4D97-AF65-F5344CB8AC3E}">
        <p14:creationId xmlns:p14="http://schemas.microsoft.com/office/powerpoint/2010/main" val="207926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ea typeface="+mj-ea"/>
                <a:cs typeface="+mj-cs"/>
              </a:rPr>
              <a:t>Examples of the Power Differential</a:t>
            </a:r>
            <a:endParaRPr lang="en-US" sz="4400" dirty="0">
              <a:solidFill>
                <a:schemeClr val="accent1">
                  <a:lumMod val="75000"/>
                </a:schemeClr>
              </a:solidFill>
            </a:endParaRPr>
          </a:p>
        </p:txBody>
      </p:sp>
      <p:sp>
        <p:nvSpPr>
          <p:cNvPr id="16" name="Content Placeholder 4"/>
          <p:cNvSpPr txBox="1">
            <a:spLocks/>
          </p:cNvSpPr>
          <p:nvPr/>
        </p:nvSpPr>
        <p:spPr bwMode="auto">
          <a:xfrm>
            <a:off x="266700" y="16002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Maintain anonymity:  </a:t>
            </a:r>
            <a:r>
              <a:rPr kumimoji="0" lang="en-US" b="0" i="0" u="none" strike="noStrike" kern="1200" cap="none" spc="0" normalizeH="0" baseline="0" noProof="0" dirty="0" smtClean="0">
                <a:ln>
                  <a:noFill/>
                </a:ln>
                <a:solidFill>
                  <a:srgbClr val="303030"/>
                </a:solidFill>
                <a:effectLst/>
                <a:uLnTx/>
                <a:uFillTx/>
                <a:ea typeface="+mn-ea"/>
                <a:cs typeface="+mn-cs"/>
              </a:rPr>
              <a:t>Know much more about offenders than offenders know about staff</a:t>
            </a:r>
          </a:p>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Power to label, name and diagnose:  </a:t>
            </a:r>
            <a:r>
              <a:rPr kumimoji="0" lang="en-US" b="0" i="0" u="none" strike="noStrike" kern="1200" cap="none" spc="0" normalizeH="0" baseline="0" noProof="0" dirty="0" smtClean="0">
                <a:ln>
                  <a:noFill/>
                </a:ln>
                <a:solidFill>
                  <a:srgbClr val="303030"/>
                </a:solidFill>
                <a:effectLst/>
                <a:uLnTx/>
                <a:uFillTx/>
                <a:ea typeface="+mn-ea"/>
                <a:cs typeface="+mn-cs"/>
              </a:rPr>
              <a:t>Interpret, analyze, recommend and review progress of offenders; this can affect eligibility for parole, classification</a:t>
            </a:r>
            <a:r>
              <a:rPr lang="en-US" dirty="0">
                <a:solidFill>
                  <a:srgbClr val="303030"/>
                </a:solidFill>
              </a:rPr>
              <a:t> </a:t>
            </a:r>
            <a:r>
              <a:rPr lang="en-US" dirty="0" smtClean="0">
                <a:solidFill>
                  <a:srgbClr val="303030"/>
                </a:solidFill>
              </a:rPr>
              <a:t>and  aftercare recommendations</a:t>
            </a:r>
            <a:endParaRPr kumimoji="0" lang="en-US" b="0" i="0" u="none" strike="noStrike" kern="1200" cap="none" spc="0" normalizeH="0" baseline="0" noProof="0" dirty="0" smtClean="0">
              <a:ln>
                <a:noFill/>
              </a:ln>
              <a:solidFill>
                <a:srgbClr val="303030"/>
              </a:solidFill>
              <a:effectLst/>
              <a:uLnTx/>
              <a:uFillTx/>
              <a:ea typeface="+mn-ea"/>
              <a:cs typeface="+mn-cs"/>
            </a:endParaRPr>
          </a:p>
          <a:p>
            <a:pPr marL="273050" marR="0" lvl="0" indent="-273050" algn="l" defTabSz="914400" rtl="0" eaLnBrk="0" fontAlgn="base" latinLnBrk="0" hangingPunct="0">
              <a:lnSpc>
                <a:spcPct val="100000"/>
              </a:lnSpc>
              <a:spcBef>
                <a:spcPts val="0"/>
              </a:spcBef>
              <a:spcAft>
                <a:spcPts val="1200"/>
              </a:spcAft>
              <a:buClr>
                <a:srgbClr val="CC9900"/>
              </a:buClr>
              <a:buSzPct val="75000"/>
              <a:buFont typeface="Wingdings" pitchFamily="2" charset="2"/>
              <a:buChar char="Ø"/>
              <a:tabLst/>
              <a:defRPr/>
            </a:pPr>
            <a:r>
              <a:rPr kumimoji="0" lang="en-US" sz="2800" b="1" i="0" u="none" strike="noStrike" kern="1200" cap="none" spc="0" normalizeH="0" baseline="0" noProof="0" dirty="0" smtClean="0">
                <a:ln>
                  <a:noFill/>
                </a:ln>
                <a:solidFill>
                  <a:srgbClr val="303030"/>
                </a:solidFill>
                <a:effectLst/>
                <a:uLnTx/>
                <a:uFillTx/>
                <a:ea typeface="+mn-ea"/>
                <a:cs typeface="+mn-cs"/>
              </a:rPr>
              <a:t>Authority to determine the rules of the relationship:  </a:t>
            </a:r>
            <a:r>
              <a:rPr kumimoji="0" lang="en-US" b="0" i="0" u="none" strike="noStrike" kern="1200" cap="none" spc="0" normalizeH="0" baseline="0" noProof="0" dirty="0" smtClean="0">
                <a:ln>
                  <a:noFill/>
                </a:ln>
                <a:solidFill>
                  <a:srgbClr val="303030"/>
                </a:solidFill>
                <a:effectLst/>
                <a:uLnTx/>
                <a:uFillTx/>
                <a:ea typeface="+mn-ea"/>
                <a:cs typeface="+mn-cs"/>
              </a:rPr>
              <a:t>Staff</a:t>
            </a:r>
            <a:r>
              <a:rPr kumimoji="0" lang="en-US" b="0" i="0" u="none" strike="noStrike" kern="1200" cap="none" spc="0" normalizeH="0" noProof="0" dirty="0" smtClean="0">
                <a:ln>
                  <a:noFill/>
                </a:ln>
                <a:solidFill>
                  <a:srgbClr val="303030"/>
                </a:solidFill>
                <a:effectLst/>
                <a:uLnTx/>
                <a:uFillTx/>
                <a:ea typeface="+mn-ea"/>
                <a:cs typeface="+mn-cs"/>
              </a:rPr>
              <a:t> </a:t>
            </a:r>
            <a:r>
              <a:rPr kumimoji="0" lang="en-US" b="0" i="0" u="none" strike="noStrike" kern="1200" cap="none" spc="0" normalizeH="0" baseline="0" noProof="0" dirty="0" smtClean="0">
                <a:ln>
                  <a:noFill/>
                </a:ln>
                <a:solidFill>
                  <a:srgbClr val="303030"/>
                </a:solidFill>
                <a:effectLst/>
                <a:uLnTx/>
                <a:uFillTx/>
                <a:ea typeface="+mn-ea"/>
                <a:cs typeface="+mn-cs"/>
              </a:rPr>
              <a:t>review program rules, probation / parole conditions, and “set the tone” for interactions  </a:t>
            </a:r>
            <a:endParaRPr kumimoji="0" lang="en-US" b="0" i="0" u="none" strike="noStrike" kern="1200" cap="none" spc="0" normalizeH="0" baseline="0" noProof="0" dirty="0">
              <a:ln>
                <a:noFill/>
              </a:ln>
              <a:solidFill>
                <a:srgbClr val="303030"/>
              </a:solidFill>
              <a:effectLst/>
              <a:uLnTx/>
              <a:uFillTx/>
              <a:ea typeface="+mn-ea"/>
              <a:cs typeface="+mn-cs"/>
            </a:endParaRPr>
          </a:p>
        </p:txBody>
      </p:sp>
    </p:spTree>
    <p:extLst>
      <p:ext uri="{BB962C8B-B14F-4D97-AF65-F5344CB8AC3E}">
        <p14:creationId xmlns:p14="http://schemas.microsoft.com/office/powerpoint/2010/main" val="679613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dirty="0">
              <a:solidFill>
                <a:prstClr val="white"/>
              </a:solidFill>
            </a:endParaRPr>
          </a:p>
        </p:txBody>
      </p:sp>
      <p:sp>
        <p:nvSpPr>
          <p:cNvPr id="16" name="TextBox 15"/>
          <p:cNvSpPr txBox="1"/>
          <p:nvPr/>
        </p:nvSpPr>
        <p:spPr>
          <a:xfrm>
            <a:off x="704850" y="1340346"/>
            <a:ext cx="7734300" cy="3231654"/>
          </a:xfrm>
          <a:prstGeom prst="rect">
            <a:avLst/>
          </a:prstGeom>
          <a:noFill/>
        </p:spPr>
        <p:txBody>
          <a:bodyPr wrap="square" rtlCol="0">
            <a:spAutoFit/>
          </a:bodyPr>
          <a:lstStyle/>
          <a:p>
            <a:endParaRPr lang="en-US" sz="4400" dirty="0"/>
          </a:p>
          <a:p>
            <a:r>
              <a:rPr lang="en-US" sz="2800" i="1" dirty="0">
                <a:solidFill>
                  <a:srgbClr val="000000"/>
                </a:solidFill>
              </a:rPr>
              <a:t>"Because </a:t>
            </a:r>
            <a:r>
              <a:rPr lang="en-US" sz="2800" b="1" i="1" dirty="0">
                <a:solidFill>
                  <a:schemeClr val="accent1"/>
                </a:solidFill>
              </a:rPr>
              <a:t>a relationship begins with a power differential, </a:t>
            </a:r>
            <a:r>
              <a:rPr lang="en-US" sz="2800" i="1" dirty="0" smtClean="0">
                <a:solidFill>
                  <a:srgbClr val="000000"/>
                </a:solidFill>
              </a:rPr>
              <a:t>I</a:t>
            </a:r>
            <a:r>
              <a:rPr lang="en-US" sz="2800" b="1" i="1" dirty="0">
                <a:solidFill>
                  <a:srgbClr val="000000"/>
                </a:solidFill>
              </a:rPr>
              <a:t> </a:t>
            </a:r>
            <a:r>
              <a:rPr lang="en-US" sz="2800" i="1" dirty="0">
                <a:solidFill>
                  <a:srgbClr val="000000"/>
                </a:solidFill>
              </a:rPr>
              <a:t>shall not exploit relationships with current or former clients for personal gain, including social or business relationships." </a:t>
            </a:r>
            <a:endParaRPr lang="en-US" sz="2800" i="1" dirty="0" smtClean="0">
              <a:solidFill>
                <a:srgbClr val="000000"/>
              </a:solidFill>
            </a:endParaRPr>
          </a:p>
          <a:p>
            <a:endParaRPr lang="en-US" sz="2800" dirty="0">
              <a:solidFill>
                <a:srgbClr val="000000"/>
              </a:solidFill>
            </a:endParaRPr>
          </a:p>
          <a:p>
            <a:r>
              <a:rPr lang="en-US" sz="1600" dirty="0" smtClean="0"/>
              <a:t>(</a:t>
            </a:r>
            <a:r>
              <a:rPr lang="en-US" sz="1600" dirty="0"/>
              <a:t>National Association of Alcoholism and Drug Abuse Counselors, 2004)</a:t>
            </a:r>
          </a:p>
        </p:txBody>
      </p:sp>
    </p:spTree>
    <p:extLst>
      <p:ext uri="{BB962C8B-B14F-4D97-AF65-F5344CB8AC3E}">
        <p14:creationId xmlns:p14="http://schemas.microsoft.com/office/powerpoint/2010/main" val="84500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BOUNDARIES</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8</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1828800" y="38100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smtClean="0">
                <a:solidFill>
                  <a:schemeClr val="bg1"/>
                </a:solidFill>
                <a:latin typeface="Lucida Sans Unicode" pitchFamily="34" charset="0"/>
              </a:rPr>
              <a:t>What are they?</a:t>
            </a:r>
          </a:p>
          <a:p>
            <a:pPr algn="r" eaLnBrk="0" hangingPunct="0">
              <a:spcBef>
                <a:spcPts val="400"/>
              </a:spcBef>
              <a:buClr>
                <a:schemeClr val="accent1"/>
              </a:buClr>
              <a:buSzPct val="68000"/>
              <a:buFont typeface="Wingdings 3" pitchFamily="18" charset="2"/>
              <a:buNone/>
            </a:pPr>
            <a:r>
              <a:rPr lang="en-US" sz="2700" dirty="0" smtClean="0">
                <a:solidFill>
                  <a:schemeClr val="bg1"/>
                </a:solidFill>
                <a:latin typeface="Lucida Sans Unicode" pitchFamily="34" charset="0"/>
              </a:rPr>
              <a:t>Where are they?</a:t>
            </a:r>
          </a:p>
          <a:p>
            <a:pPr algn="r" eaLnBrk="0" hangingPunct="0">
              <a:spcBef>
                <a:spcPts val="400"/>
              </a:spcBef>
              <a:buClr>
                <a:schemeClr val="accent1"/>
              </a:buClr>
              <a:buSzPct val="68000"/>
              <a:buFont typeface="Wingdings 3" pitchFamily="18" charset="2"/>
              <a:buNone/>
            </a:pPr>
            <a:r>
              <a:rPr lang="en-US" sz="2700" dirty="0" smtClean="0">
                <a:solidFill>
                  <a:schemeClr val="bg1"/>
                </a:solidFill>
                <a:latin typeface="Lucida Sans Unicode" pitchFamily="34" charset="0"/>
              </a:rPr>
              <a:t>When are they at risk?</a:t>
            </a:r>
            <a:endParaRPr lang="en-US" sz="2700" dirty="0">
              <a:solidFill>
                <a:schemeClr val="bg1"/>
              </a:solidFill>
              <a:latin typeface="Lucida Sans Unicode" pitchFamily="34" charset="0"/>
            </a:endParaRPr>
          </a:p>
        </p:txBody>
      </p:sp>
    </p:spTree>
    <p:extLst>
      <p:ext uri="{BB962C8B-B14F-4D97-AF65-F5344CB8AC3E}">
        <p14:creationId xmlns:p14="http://schemas.microsoft.com/office/powerpoint/2010/main" val="1583936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3/19/2013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Zone of Helpfulness</a:t>
            </a:r>
            <a:endParaRPr lang="en-US" sz="4400" b="1" dirty="0">
              <a:solidFill>
                <a:prstClr val="white"/>
              </a:solidFill>
            </a:endParaRPr>
          </a:p>
        </p:txBody>
      </p:sp>
      <p:sp>
        <p:nvSpPr>
          <p:cNvPr id="11" name="Content Placeholder 2"/>
          <p:cNvSpPr txBox="1">
            <a:spLocks/>
          </p:cNvSpPr>
          <p:nvPr/>
        </p:nvSpPr>
        <p:spPr>
          <a:xfrm>
            <a:off x="457200" y="2514600"/>
            <a:ext cx="8229600" cy="9906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BE854C"/>
              </a:buClr>
              <a:buSzPct val="65000"/>
              <a:buFont typeface="Wingdings" pitchFamily="2" charset="2"/>
              <a:buChar char="Ø"/>
            </a:pPr>
            <a:endParaRPr lang="en-US" sz="2700" dirty="0" smtClean="0"/>
          </a:p>
        </p:txBody>
      </p:sp>
      <p:sp>
        <p:nvSpPr>
          <p:cNvPr id="17" name="Content Placeholder 2"/>
          <p:cNvSpPr txBox="1">
            <a:spLocks/>
          </p:cNvSpPr>
          <p:nvPr/>
        </p:nvSpPr>
        <p:spPr>
          <a:xfrm>
            <a:off x="457200" y="2514600"/>
            <a:ext cx="8229600" cy="3276599"/>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E854C"/>
              </a:buClr>
              <a:buSzPct val="65000"/>
              <a:buNone/>
            </a:pPr>
            <a:endParaRPr lang="en-US" sz="27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760" y="2013743"/>
            <a:ext cx="6407640" cy="438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Up Arrow 15"/>
          <p:cNvSpPr/>
          <p:nvPr/>
        </p:nvSpPr>
        <p:spPr>
          <a:xfrm>
            <a:off x="3148464" y="4621508"/>
            <a:ext cx="484632" cy="616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0800000">
            <a:off x="5434670" y="4724400"/>
            <a:ext cx="484632" cy="616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609600" y="1186912"/>
            <a:ext cx="8077200" cy="838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mn-lt"/>
                <a:ea typeface="Calibri"/>
                <a:cs typeface="Times New Roman"/>
              </a:rPr>
              <a:t>Staying within the “zone” </a:t>
            </a:r>
            <a:br>
              <a:rPr lang="en-US" sz="3200" b="1" dirty="0" smtClean="0">
                <a:latin typeface="+mn-lt"/>
                <a:ea typeface="Calibri"/>
                <a:cs typeface="Times New Roman"/>
              </a:rPr>
            </a:br>
            <a:r>
              <a:rPr lang="en-US" sz="3200" b="1" dirty="0" smtClean="0">
                <a:latin typeface="+mn-lt"/>
                <a:ea typeface="Calibri"/>
                <a:cs typeface="Times New Roman"/>
              </a:rPr>
              <a:t>helps you to stay “in bounds”.</a:t>
            </a:r>
            <a:endParaRPr lang="en-US" sz="3200" b="1" dirty="0">
              <a:latin typeface="+mn-lt"/>
            </a:endParaRPr>
          </a:p>
        </p:txBody>
      </p:sp>
    </p:spTree>
    <p:extLst>
      <p:ext uri="{BB962C8B-B14F-4D97-AF65-F5344CB8AC3E}">
        <p14:creationId xmlns:p14="http://schemas.microsoft.com/office/powerpoint/2010/main" val="1905560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23730</TotalTime>
  <Words>2150</Words>
  <Application>Microsoft Office PowerPoint</Application>
  <PresentationFormat>On-screen Show (4:3)</PresentationFormat>
  <Paragraphs>388</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Ethical Issues in Offender Treatment:   Professional Boundaries  </vt:lpstr>
      <vt:lpstr>Course Objectives</vt:lpstr>
      <vt:lpstr> THE PROVIDER-CLIENT RELATIONSHIP</vt:lpstr>
      <vt:lpstr>The Power Differential</vt:lpstr>
      <vt:lpstr>Module I: Research</vt:lpstr>
      <vt:lpstr>Module I: Research</vt:lpstr>
      <vt:lpstr>Module I: Research</vt:lpstr>
      <vt:lpstr> BOUNDARIES</vt:lpstr>
      <vt:lpstr>Module I: Research</vt:lpstr>
      <vt:lpstr> Context is Key   </vt:lpstr>
      <vt:lpstr> Physical Boundaries   </vt:lpstr>
      <vt:lpstr> Physical Boundaries   </vt:lpstr>
      <vt:lpstr> Physical Boundaries   </vt:lpstr>
      <vt:lpstr> Physical Boundaries   </vt:lpstr>
      <vt:lpstr>Emotional / Psychological Boundaries</vt:lpstr>
      <vt:lpstr>Module I: Research</vt:lpstr>
      <vt:lpstr>Module I: Research</vt:lpstr>
      <vt:lpstr>Module I: Research</vt:lpstr>
      <vt:lpstr>Module I: Research</vt:lpstr>
      <vt:lpstr>Module I: Research</vt:lpstr>
      <vt:lpstr>Module I: Research</vt:lpstr>
      <vt:lpstr>Module I: Research</vt:lpstr>
      <vt:lpstr> Sexual Boundaries   </vt:lpstr>
      <vt:lpstr> Sexual Boundaries   </vt:lpstr>
      <vt:lpstr> Sexual Boundaries   </vt:lpstr>
      <vt:lpstr> Sexual Boundaries   </vt:lpstr>
      <vt:lpstr> Sexual Boundaries   </vt:lpstr>
      <vt:lpstr> Sexual Boundaries   </vt:lpstr>
      <vt:lpstr>Module I: Research</vt:lpstr>
      <vt:lpstr>Module I: Research</vt:lpstr>
      <vt:lpstr> THE GRAY AREAS</vt:lpstr>
      <vt:lpstr>Module I: Research</vt:lpstr>
      <vt:lpstr>Module I: Research</vt:lpstr>
      <vt:lpstr>Module I: Research</vt:lpstr>
      <vt:lpstr>Module I: Research</vt:lpstr>
      <vt:lpstr>PowerPoint Presentation</vt:lpstr>
      <vt:lpstr>PowerPoint Presentation</vt:lpstr>
      <vt:lpstr>Personal Conduct</vt:lpstr>
      <vt:lpstr> COMPETENT PROFESSIONALS</vt:lpstr>
      <vt:lpstr>Making Decisions About Boundaries</vt:lpstr>
      <vt:lpstr>Making Decisions About Boundaries</vt:lpstr>
      <vt:lpstr>Competent Professionals</vt:lpstr>
      <vt:lpstr>Competent Professionals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ACJS Roberta</cp:lastModifiedBy>
  <cp:revision>491</cp:revision>
  <dcterms:created xsi:type="dcterms:W3CDTF">2006-08-16T00:00:00Z</dcterms:created>
  <dcterms:modified xsi:type="dcterms:W3CDTF">2013-03-20T13:43:12Z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