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9"/>
  </p:notesMasterIdLst>
  <p:handoutMasterIdLst>
    <p:handoutMasterId r:id="rId40"/>
  </p:handoutMasterIdLst>
  <p:sldIdLst>
    <p:sldId id="306" r:id="rId2"/>
    <p:sldId id="271" r:id="rId3"/>
    <p:sldId id="272" r:id="rId4"/>
    <p:sldId id="273" r:id="rId5"/>
    <p:sldId id="274" r:id="rId6"/>
    <p:sldId id="312" r:id="rId7"/>
    <p:sldId id="307" r:id="rId8"/>
    <p:sldId id="309" r:id="rId9"/>
    <p:sldId id="278" r:id="rId10"/>
    <p:sldId id="279" r:id="rId11"/>
    <p:sldId id="281" r:id="rId12"/>
    <p:sldId id="284" r:id="rId13"/>
    <p:sldId id="288" r:id="rId14"/>
    <p:sldId id="291" r:id="rId15"/>
    <p:sldId id="295" r:id="rId16"/>
    <p:sldId id="310" r:id="rId17"/>
    <p:sldId id="311" r:id="rId18"/>
    <p:sldId id="298" r:id="rId19"/>
    <p:sldId id="299" r:id="rId20"/>
    <p:sldId id="301" r:id="rId21"/>
    <p:sldId id="556" r:id="rId22"/>
    <p:sldId id="313" r:id="rId23"/>
    <p:sldId id="457" r:id="rId24"/>
    <p:sldId id="458" r:id="rId25"/>
    <p:sldId id="459" r:id="rId26"/>
    <p:sldId id="554" r:id="rId27"/>
    <p:sldId id="455" r:id="rId28"/>
    <p:sldId id="456" r:id="rId29"/>
    <p:sldId id="314" r:id="rId30"/>
    <p:sldId id="555" r:id="rId31"/>
    <p:sldId id="548" r:id="rId32"/>
    <p:sldId id="552" r:id="rId33"/>
    <p:sldId id="550" r:id="rId34"/>
    <p:sldId id="551" r:id="rId35"/>
    <p:sldId id="553" r:id="rId36"/>
    <p:sldId id="557" r:id="rId37"/>
    <p:sldId id="305"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11"/>
    <p:restoredTop sz="92197"/>
  </p:normalViewPr>
  <p:slideViewPr>
    <p:cSldViewPr snapToGrid="0" snapToObjects="1">
      <p:cViewPr varScale="1">
        <p:scale>
          <a:sx n="163" d="100"/>
          <a:sy n="163" d="100"/>
        </p:scale>
        <p:origin x="2268" y="138"/>
      </p:cViewPr>
      <p:guideLst>
        <p:guide orient="horz" pos="2136"/>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92C149-BB1F-8E43-9216-B23101F72DC2}" type="doc">
      <dgm:prSet loTypeId="urn:microsoft.com/office/officeart/2005/8/layout/venn1" loCatId="" qsTypeId="urn:microsoft.com/office/officeart/2005/8/quickstyle/simple1" qsCatId="simple" csTypeId="urn:microsoft.com/office/officeart/2005/8/colors/colorful1" csCatId="colorful" phldr="1"/>
      <dgm:spPr/>
    </dgm:pt>
    <dgm:pt modelId="{E5161BEA-1214-4843-8454-A04BC1386E6C}">
      <dgm:prSet phldrT="[Text]" custT="1"/>
      <dgm:spPr/>
      <dgm:t>
        <a:bodyPr/>
        <a:lstStyle/>
        <a:p>
          <a:r>
            <a:rPr lang="en-US" sz="2000" dirty="0"/>
            <a:t>Stigma</a:t>
          </a:r>
        </a:p>
      </dgm:t>
    </dgm:pt>
    <dgm:pt modelId="{03DBD319-D7E5-FC4D-BDB7-18478FA4FAA7}" type="parTrans" cxnId="{EBE0AB5C-5479-714C-B30A-E9D0F24EDA23}">
      <dgm:prSet/>
      <dgm:spPr/>
      <dgm:t>
        <a:bodyPr/>
        <a:lstStyle/>
        <a:p>
          <a:endParaRPr lang="en-US"/>
        </a:p>
      </dgm:t>
    </dgm:pt>
    <dgm:pt modelId="{8BDDCFA7-CC25-CA4E-B028-A287CDA69309}" type="sibTrans" cxnId="{EBE0AB5C-5479-714C-B30A-E9D0F24EDA23}">
      <dgm:prSet/>
      <dgm:spPr/>
      <dgm:t>
        <a:bodyPr/>
        <a:lstStyle/>
        <a:p>
          <a:endParaRPr lang="en-US"/>
        </a:p>
      </dgm:t>
    </dgm:pt>
    <dgm:pt modelId="{33AD58F4-0757-D94C-BB4A-F152BE51F235}">
      <dgm:prSet phldrT="[Text]" custT="1"/>
      <dgm:spPr/>
      <dgm:t>
        <a:bodyPr/>
        <a:lstStyle/>
        <a:p>
          <a:r>
            <a:rPr lang="en-US" sz="2000" dirty="0"/>
            <a:t>Limited access/</a:t>
          </a:r>
          <a:r>
            <a:rPr lang="en-US" sz="2000" dirty="0" err="1"/>
            <a:t>accessability</a:t>
          </a:r>
          <a:r>
            <a:rPr lang="en-US" sz="2000" dirty="0"/>
            <a:t> of treatment </a:t>
          </a:r>
        </a:p>
      </dgm:t>
    </dgm:pt>
    <dgm:pt modelId="{BE491376-CE78-C74C-8D55-9290EC0C8E61}" type="parTrans" cxnId="{AC87C693-B8D8-A84A-971B-A2CAE81D6DD6}">
      <dgm:prSet/>
      <dgm:spPr/>
      <dgm:t>
        <a:bodyPr/>
        <a:lstStyle/>
        <a:p>
          <a:endParaRPr lang="en-US"/>
        </a:p>
      </dgm:t>
    </dgm:pt>
    <dgm:pt modelId="{923E23E1-C0EB-244A-8758-E84ED78AD55B}" type="sibTrans" cxnId="{AC87C693-B8D8-A84A-971B-A2CAE81D6DD6}">
      <dgm:prSet/>
      <dgm:spPr/>
      <dgm:t>
        <a:bodyPr/>
        <a:lstStyle/>
        <a:p>
          <a:endParaRPr lang="en-US"/>
        </a:p>
      </dgm:t>
    </dgm:pt>
    <dgm:pt modelId="{952A324C-2D7B-124A-AB5F-CDE451BE2C34}">
      <dgm:prSet phldrT="[Text]" custT="1"/>
      <dgm:spPr/>
      <dgm:t>
        <a:bodyPr/>
        <a:lstStyle/>
        <a:p>
          <a:r>
            <a:rPr lang="en-US" sz="1800" dirty="0"/>
            <a:t>Complex symptoms of addiction </a:t>
          </a:r>
        </a:p>
      </dgm:t>
    </dgm:pt>
    <dgm:pt modelId="{BE5DEB1F-7540-1843-90C0-1D4F8651F6DC}" type="parTrans" cxnId="{B88DDF04-D160-054E-8A75-BDCF75B7FE02}">
      <dgm:prSet/>
      <dgm:spPr/>
      <dgm:t>
        <a:bodyPr/>
        <a:lstStyle/>
        <a:p>
          <a:endParaRPr lang="en-US"/>
        </a:p>
      </dgm:t>
    </dgm:pt>
    <dgm:pt modelId="{4E2AD566-B228-7944-AB9E-6F60B073EA54}" type="sibTrans" cxnId="{B88DDF04-D160-054E-8A75-BDCF75B7FE02}">
      <dgm:prSet/>
      <dgm:spPr/>
      <dgm:t>
        <a:bodyPr/>
        <a:lstStyle/>
        <a:p>
          <a:endParaRPr lang="en-US"/>
        </a:p>
      </dgm:t>
    </dgm:pt>
    <dgm:pt modelId="{5E9BB1DB-9C0F-ED4B-865C-5F5BB8ED8F2A}" type="pres">
      <dgm:prSet presAssocID="{CB92C149-BB1F-8E43-9216-B23101F72DC2}" presName="compositeShape" presStyleCnt="0">
        <dgm:presLayoutVars>
          <dgm:chMax val="7"/>
          <dgm:dir/>
          <dgm:resizeHandles val="exact"/>
        </dgm:presLayoutVars>
      </dgm:prSet>
      <dgm:spPr/>
    </dgm:pt>
    <dgm:pt modelId="{1CC4B335-3144-3C45-A7E9-D5D4A8A9CD81}" type="pres">
      <dgm:prSet presAssocID="{E5161BEA-1214-4843-8454-A04BC1386E6C}" presName="circ1" presStyleLbl="vennNode1" presStyleIdx="0" presStyleCnt="3" custScaleX="105264"/>
      <dgm:spPr/>
    </dgm:pt>
    <dgm:pt modelId="{4DA3BB1D-8FE2-AC40-AC93-A60160B6A4F8}" type="pres">
      <dgm:prSet presAssocID="{E5161BEA-1214-4843-8454-A04BC1386E6C}" presName="circ1Tx" presStyleLbl="revTx" presStyleIdx="0" presStyleCnt="0">
        <dgm:presLayoutVars>
          <dgm:chMax val="0"/>
          <dgm:chPref val="0"/>
          <dgm:bulletEnabled val="1"/>
        </dgm:presLayoutVars>
      </dgm:prSet>
      <dgm:spPr/>
    </dgm:pt>
    <dgm:pt modelId="{36FB9AA6-9D9E-FD48-BDF4-C21F054E46C4}" type="pres">
      <dgm:prSet presAssocID="{33AD58F4-0757-D94C-BB4A-F152BE51F235}" presName="circ2" presStyleLbl="vennNode1" presStyleIdx="1" presStyleCnt="3"/>
      <dgm:spPr/>
    </dgm:pt>
    <dgm:pt modelId="{D6E0093E-6F36-8D40-9F88-607AD1467D19}" type="pres">
      <dgm:prSet presAssocID="{33AD58F4-0757-D94C-BB4A-F152BE51F235}" presName="circ2Tx" presStyleLbl="revTx" presStyleIdx="0" presStyleCnt="0">
        <dgm:presLayoutVars>
          <dgm:chMax val="0"/>
          <dgm:chPref val="0"/>
          <dgm:bulletEnabled val="1"/>
        </dgm:presLayoutVars>
      </dgm:prSet>
      <dgm:spPr/>
    </dgm:pt>
    <dgm:pt modelId="{15544505-BE39-8146-9295-FF90824F1370}" type="pres">
      <dgm:prSet presAssocID="{952A324C-2D7B-124A-AB5F-CDE451BE2C34}" presName="circ3" presStyleLbl="vennNode1" presStyleIdx="2" presStyleCnt="3" custLinFactNeighborX="-492" custLinFactNeighborY="3463"/>
      <dgm:spPr/>
    </dgm:pt>
    <dgm:pt modelId="{E1F793C2-6017-384A-859F-CCAC27541AFA}" type="pres">
      <dgm:prSet presAssocID="{952A324C-2D7B-124A-AB5F-CDE451BE2C34}" presName="circ3Tx" presStyleLbl="revTx" presStyleIdx="0" presStyleCnt="0">
        <dgm:presLayoutVars>
          <dgm:chMax val="0"/>
          <dgm:chPref val="0"/>
          <dgm:bulletEnabled val="1"/>
        </dgm:presLayoutVars>
      </dgm:prSet>
      <dgm:spPr/>
    </dgm:pt>
  </dgm:ptLst>
  <dgm:cxnLst>
    <dgm:cxn modelId="{B88DDF04-D160-054E-8A75-BDCF75B7FE02}" srcId="{CB92C149-BB1F-8E43-9216-B23101F72DC2}" destId="{952A324C-2D7B-124A-AB5F-CDE451BE2C34}" srcOrd="2" destOrd="0" parTransId="{BE5DEB1F-7540-1843-90C0-1D4F8651F6DC}" sibTransId="{4E2AD566-B228-7944-AB9E-6F60B073EA54}"/>
    <dgm:cxn modelId="{9D397E19-8657-FE46-BF04-39BF733ED50E}" type="presOf" srcId="{CB92C149-BB1F-8E43-9216-B23101F72DC2}" destId="{5E9BB1DB-9C0F-ED4B-865C-5F5BB8ED8F2A}" srcOrd="0" destOrd="0" presId="urn:microsoft.com/office/officeart/2005/8/layout/venn1"/>
    <dgm:cxn modelId="{60EEED26-B126-1244-B751-36212A4D6BD8}" type="presOf" srcId="{952A324C-2D7B-124A-AB5F-CDE451BE2C34}" destId="{15544505-BE39-8146-9295-FF90824F1370}" srcOrd="0" destOrd="0" presId="urn:microsoft.com/office/officeart/2005/8/layout/venn1"/>
    <dgm:cxn modelId="{EBE0AB5C-5479-714C-B30A-E9D0F24EDA23}" srcId="{CB92C149-BB1F-8E43-9216-B23101F72DC2}" destId="{E5161BEA-1214-4843-8454-A04BC1386E6C}" srcOrd="0" destOrd="0" parTransId="{03DBD319-D7E5-FC4D-BDB7-18478FA4FAA7}" sibTransId="{8BDDCFA7-CC25-CA4E-B028-A287CDA69309}"/>
    <dgm:cxn modelId="{E0CFA768-51B1-064B-857C-229AFD4C4D14}" type="presOf" srcId="{33AD58F4-0757-D94C-BB4A-F152BE51F235}" destId="{D6E0093E-6F36-8D40-9F88-607AD1467D19}" srcOrd="1" destOrd="0" presId="urn:microsoft.com/office/officeart/2005/8/layout/venn1"/>
    <dgm:cxn modelId="{C91F0C7A-0E20-2D49-8E29-7BC1749B938F}" type="presOf" srcId="{E5161BEA-1214-4843-8454-A04BC1386E6C}" destId="{4DA3BB1D-8FE2-AC40-AC93-A60160B6A4F8}" srcOrd="1" destOrd="0" presId="urn:microsoft.com/office/officeart/2005/8/layout/venn1"/>
    <dgm:cxn modelId="{A31CD283-25F1-FD48-B789-FBD832C02E33}" type="presOf" srcId="{952A324C-2D7B-124A-AB5F-CDE451BE2C34}" destId="{E1F793C2-6017-384A-859F-CCAC27541AFA}" srcOrd="1" destOrd="0" presId="urn:microsoft.com/office/officeart/2005/8/layout/venn1"/>
    <dgm:cxn modelId="{69B66393-22B4-C343-8FA6-5E91FB142B82}" type="presOf" srcId="{33AD58F4-0757-D94C-BB4A-F152BE51F235}" destId="{36FB9AA6-9D9E-FD48-BDF4-C21F054E46C4}" srcOrd="0" destOrd="0" presId="urn:microsoft.com/office/officeart/2005/8/layout/venn1"/>
    <dgm:cxn modelId="{AC87C693-B8D8-A84A-971B-A2CAE81D6DD6}" srcId="{CB92C149-BB1F-8E43-9216-B23101F72DC2}" destId="{33AD58F4-0757-D94C-BB4A-F152BE51F235}" srcOrd="1" destOrd="0" parTransId="{BE491376-CE78-C74C-8D55-9290EC0C8E61}" sibTransId="{923E23E1-C0EB-244A-8758-E84ED78AD55B}"/>
    <dgm:cxn modelId="{594B53CD-46C4-3B46-AFF6-5FDA141D8025}" type="presOf" srcId="{E5161BEA-1214-4843-8454-A04BC1386E6C}" destId="{1CC4B335-3144-3C45-A7E9-D5D4A8A9CD81}" srcOrd="0" destOrd="0" presId="urn:microsoft.com/office/officeart/2005/8/layout/venn1"/>
    <dgm:cxn modelId="{A985BF6E-8257-2944-91F4-88B0AB405F45}" type="presParOf" srcId="{5E9BB1DB-9C0F-ED4B-865C-5F5BB8ED8F2A}" destId="{1CC4B335-3144-3C45-A7E9-D5D4A8A9CD81}" srcOrd="0" destOrd="0" presId="urn:microsoft.com/office/officeart/2005/8/layout/venn1"/>
    <dgm:cxn modelId="{5077548C-5508-DC4D-97F1-21B397FEC3DD}" type="presParOf" srcId="{5E9BB1DB-9C0F-ED4B-865C-5F5BB8ED8F2A}" destId="{4DA3BB1D-8FE2-AC40-AC93-A60160B6A4F8}" srcOrd="1" destOrd="0" presId="urn:microsoft.com/office/officeart/2005/8/layout/venn1"/>
    <dgm:cxn modelId="{97E9E7DE-2B0A-274B-8A65-B3F263BEF3E2}" type="presParOf" srcId="{5E9BB1DB-9C0F-ED4B-865C-5F5BB8ED8F2A}" destId="{36FB9AA6-9D9E-FD48-BDF4-C21F054E46C4}" srcOrd="2" destOrd="0" presId="urn:microsoft.com/office/officeart/2005/8/layout/venn1"/>
    <dgm:cxn modelId="{0E1BBE85-23F6-A14C-93C5-0980E89CF20F}" type="presParOf" srcId="{5E9BB1DB-9C0F-ED4B-865C-5F5BB8ED8F2A}" destId="{D6E0093E-6F36-8D40-9F88-607AD1467D19}" srcOrd="3" destOrd="0" presId="urn:microsoft.com/office/officeart/2005/8/layout/venn1"/>
    <dgm:cxn modelId="{6FAE69DA-2EF4-9F45-88F5-F02C7A725949}" type="presParOf" srcId="{5E9BB1DB-9C0F-ED4B-865C-5F5BB8ED8F2A}" destId="{15544505-BE39-8146-9295-FF90824F1370}" srcOrd="4" destOrd="0" presId="urn:microsoft.com/office/officeart/2005/8/layout/venn1"/>
    <dgm:cxn modelId="{F8488872-28DD-D24B-8312-88DC4FA106A0}" type="presParOf" srcId="{5E9BB1DB-9C0F-ED4B-865C-5F5BB8ED8F2A}" destId="{E1F793C2-6017-384A-859F-CCAC27541AF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FB7E5A-B72E-4968-969C-25D24D0B5FE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3BC52F80-76A5-466C-8231-B557019AE08C}">
      <dgm:prSet phldrT="[Text]" custT="1"/>
      <dgm:spPr/>
      <dgm:t>
        <a:bodyPr/>
        <a:lstStyle/>
        <a:p>
          <a:r>
            <a:rPr lang="en-US" sz="2400" dirty="0"/>
            <a:t>Self-management</a:t>
          </a:r>
        </a:p>
        <a:p>
          <a:endParaRPr lang="en-US" sz="2400" dirty="0"/>
        </a:p>
      </dgm:t>
    </dgm:pt>
    <dgm:pt modelId="{760C6868-3564-4233-9C06-31851E1042EF}" type="parTrans" cxnId="{4C86688E-7669-4B2E-989B-BAD26A074AA2}">
      <dgm:prSet/>
      <dgm:spPr/>
      <dgm:t>
        <a:bodyPr/>
        <a:lstStyle/>
        <a:p>
          <a:endParaRPr lang="en-US"/>
        </a:p>
      </dgm:t>
    </dgm:pt>
    <dgm:pt modelId="{E3FC1C0E-7C77-45AB-AE14-494BCFA7B913}" type="sibTrans" cxnId="{4C86688E-7669-4B2E-989B-BAD26A074AA2}">
      <dgm:prSet/>
      <dgm:spPr/>
      <dgm:t>
        <a:bodyPr/>
        <a:lstStyle/>
        <a:p>
          <a:endParaRPr lang="en-US"/>
        </a:p>
      </dgm:t>
    </dgm:pt>
    <dgm:pt modelId="{AC58170E-C3D0-408D-91FA-8CBE6ED80FDA}">
      <dgm:prSet phldrT="[Text]" custT="1"/>
      <dgm:spPr/>
      <dgm:t>
        <a:bodyPr/>
        <a:lstStyle/>
        <a:p>
          <a:r>
            <a:rPr lang="en-US" sz="2400" dirty="0"/>
            <a:t>Addiction-focused medical management</a:t>
          </a:r>
        </a:p>
      </dgm:t>
    </dgm:pt>
    <dgm:pt modelId="{D1A0A493-46E4-4CF0-BF25-218D5F222297}" type="parTrans" cxnId="{9728DD6E-1BD4-4457-9D65-106C13534DFD}">
      <dgm:prSet/>
      <dgm:spPr/>
      <dgm:t>
        <a:bodyPr/>
        <a:lstStyle/>
        <a:p>
          <a:endParaRPr lang="en-US"/>
        </a:p>
      </dgm:t>
    </dgm:pt>
    <dgm:pt modelId="{FC8313E7-13B6-4B3E-B951-8537D140996B}" type="sibTrans" cxnId="{9728DD6E-1BD4-4457-9D65-106C13534DFD}">
      <dgm:prSet/>
      <dgm:spPr/>
      <dgm:t>
        <a:bodyPr/>
        <a:lstStyle/>
        <a:p>
          <a:endParaRPr lang="en-US"/>
        </a:p>
      </dgm:t>
    </dgm:pt>
    <dgm:pt modelId="{52E03D30-1767-4692-8501-C3B7D21C9418}">
      <dgm:prSet phldrT="[Text]" custT="1"/>
      <dgm:spPr/>
      <dgm:t>
        <a:bodyPr/>
        <a:lstStyle/>
        <a:p>
          <a:r>
            <a:rPr lang="en-US" sz="2400" dirty="0"/>
            <a:t>SUD Specialty Care</a:t>
          </a:r>
        </a:p>
      </dgm:t>
    </dgm:pt>
    <dgm:pt modelId="{7B5F0B13-1E5D-4893-933E-B6D05A3C1555}" type="parTrans" cxnId="{E96014FA-CAB6-474F-9902-AE665E2038EA}">
      <dgm:prSet/>
      <dgm:spPr/>
      <dgm:t>
        <a:bodyPr/>
        <a:lstStyle/>
        <a:p>
          <a:endParaRPr lang="en-US"/>
        </a:p>
      </dgm:t>
    </dgm:pt>
    <dgm:pt modelId="{2335E049-AF34-4695-A466-AB8B10F6E56C}" type="sibTrans" cxnId="{E96014FA-CAB6-474F-9902-AE665E2038EA}">
      <dgm:prSet/>
      <dgm:spPr/>
      <dgm:t>
        <a:bodyPr/>
        <a:lstStyle/>
        <a:p>
          <a:endParaRPr lang="en-US"/>
        </a:p>
      </dgm:t>
    </dgm:pt>
    <dgm:pt modelId="{EFDF4B59-8066-4B8A-AF8A-922ADCE66C42}" type="pres">
      <dgm:prSet presAssocID="{3BFB7E5A-B72E-4968-969C-25D24D0B5FE3}" presName="rootnode" presStyleCnt="0">
        <dgm:presLayoutVars>
          <dgm:chMax/>
          <dgm:chPref/>
          <dgm:dir/>
          <dgm:animLvl val="lvl"/>
        </dgm:presLayoutVars>
      </dgm:prSet>
      <dgm:spPr/>
    </dgm:pt>
    <dgm:pt modelId="{8DE1096F-CB0A-473E-A44D-0F060E6479A4}" type="pres">
      <dgm:prSet presAssocID="{3BC52F80-76A5-466C-8231-B557019AE08C}" presName="composite" presStyleCnt="0"/>
      <dgm:spPr/>
    </dgm:pt>
    <dgm:pt modelId="{58C451AC-7132-4A75-83BD-387038757389}" type="pres">
      <dgm:prSet presAssocID="{3BC52F80-76A5-466C-8231-B557019AE08C}" presName="LShape" presStyleLbl="alignNode1" presStyleIdx="0" presStyleCnt="5"/>
      <dgm:spPr/>
    </dgm:pt>
    <dgm:pt modelId="{CF4524C5-CC8E-4AAA-BD79-40AA4B5FAD6A}" type="pres">
      <dgm:prSet presAssocID="{3BC52F80-76A5-466C-8231-B557019AE08C}" presName="ParentText" presStyleLbl="revTx" presStyleIdx="0" presStyleCnt="3">
        <dgm:presLayoutVars>
          <dgm:chMax val="0"/>
          <dgm:chPref val="0"/>
          <dgm:bulletEnabled val="1"/>
        </dgm:presLayoutVars>
      </dgm:prSet>
      <dgm:spPr/>
    </dgm:pt>
    <dgm:pt modelId="{8223144A-AF7A-40CE-B0EB-27C8452D5C05}" type="pres">
      <dgm:prSet presAssocID="{3BC52F80-76A5-466C-8231-B557019AE08C}" presName="Triangle" presStyleLbl="alignNode1" presStyleIdx="1" presStyleCnt="5"/>
      <dgm:spPr/>
    </dgm:pt>
    <dgm:pt modelId="{77189225-9937-446F-934D-553D6EA94B76}" type="pres">
      <dgm:prSet presAssocID="{E3FC1C0E-7C77-45AB-AE14-494BCFA7B913}" presName="sibTrans" presStyleCnt="0"/>
      <dgm:spPr/>
    </dgm:pt>
    <dgm:pt modelId="{2592611E-CC1C-4348-AD11-F4F3ECDAE5FD}" type="pres">
      <dgm:prSet presAssocID="{E3FC1C0E-7C77-45AB-AE14-494BCFA7B913}" presName="space" presStyleCnt="0"/>
      <dgm:spPr/>
    </dgm:pt>
    <dgm:pt modelId="{F66006CC-8362-400E-BA74-12249227B8C4}" type="pres">
      <dgm:prSet presAssocID="{AC58170E-C3D0-408D-91FA-8CBE6ED80FDA}" presName="composite" presStyleCnt="0"/>
      <dgm:spPr/>
    </dgm:pt>
    <dgm:pt modelId="{E0E1364A-5FFE-463F-919F-CE2EC4B6DACC}" type="pres">
      <dgm:prSet presAssocID="{AC58170E-C3D0-408D-91FA-8CBE6ED80FDA}" presName="LShape" presStyleLbl="alignNode1" presStyleIdx="2" presStyleCnt="5"/>
      <dgm:spPr/>
    </dgm:pt>
    <dgm:pt modelId="{DFE0B524-B914-4BC4-A312-75F86BBD9A56}" type="pres">
      <dgm:prSet presAssocID="{AC58170E-C3D0-408D-91FA-8CBE6ED80FDA}" presName="ParentText" presStyleLbl="revTx" presStyleIdx="1" presStyleCnt="3">
        <dgm:presLayoutVars>
          <dgm:chMax val="0"/>
          <dgm:chPref val="0"/>
          <dgm:bulletEnabled val="1"/>
        </dgm:presLayoutVars>
      </dgm:prSet>
      <dgm:spPr/>
    </dgm:pt>
    <dgm:pt modelId="{D7502D93-5348-4684-9CAA-FE82FE73C22D}" type="pres">
      <dgm:prSet presAssocID="{AC58170E-C3D0-408D-91FA-8CBE6ED80FDA}" presName="Triangle" presStyleLbl="alignNode1" presStyleIdx="3" presStyleCnt="5"/>
      <dgm:spPr/>
    </dgm:pt>
    <dgm:pt modelId="{9E4AB4D2-FE09-4271-99AD-356BB07D5436}" type="pres">
      <dgm:prSet presAssocID="{FC8313E7-13B6-4B3E-B951-8537D140996B}" presName="sibTrans" presStyleCnt="0"/>
      <dgm:spPr/>
    </dgm:pt>
    <dgm:pt modelId="{3CBCA038-DD8E-46A6-A47A-59DD9377EDAE}" type="pres">
      <dgm:prSet presAssocID="{FC8313E7-13B6-4B3E-B951-8537D140996B}" presName="space" presStyleCnt="0"/>
      <dgm:spPr/>
    </dgm:pt>
    <dgm:pt modelId="{76BFF16E-B60F-420A-A296-BEFBE0A51A88}" type="pres">
      <dgm:prSet presAssocID="{52E03D30-1767-4692-8501-C3B7D21C9418}" presName="composite" presStyleCnt="0"/>
      <dgm:spPr/>
    </dgm:pt>
    <dgm:pt modelId="{50E15D5B-B526-4189-BFF0-BA85C698030D}" type="pres">
      <dgm:prSet presAssocID="{52E03D30-1767-4692-8501-C3B7D21C9418}" presName="LShape" presStyleLbl="alignNode1" presStyleIdx="4" presStyleCnt="5"/>
      <dgm:spPr/>
    </dgm:pt>
    <dgm:pt modelId="{08013656-A0B1-4C71-9AE0-79EE678B4D54}" type="pres">
      <dgm:prSet presAssocID="{52E03D30-1767-4692-8501-C3B7D21C9418}" presName="ParentText" presStyleLbl="revTx" presStyleIdx="2" presStyleCnt="3">
        <dgm:presLayoutVars>
          <dgm:chMax val="0"/>
          <dgm:chPref val="0"/>
          <dgm:bulletEnabled val="1"/>
        </dgm:presLayoutVars>
      </dgm:prSet>
      <dgm:spPr/>
    </dgm:pt>
  </dgm:ptLst>
  <dgm:cxnLst>
    <dgm:cxn modelId="{8BCCEC15-323C-4A21-A871-8E2E517D6916}" type="presOf" srcId="{3BC52F80-76A5-466C-8231-B557019AE08C}" destId="{CF4524C5-CC8E-4AAA-BD79-40AA4B5FAD6A}" srcOrd="0" destOrd="0" presId="urn:microsoft.com/office/officeart/2009/3/layout/StepUpProcess"/>
    <dgm:cxn modelId="{AA83FE23-8EED-420E-800C-AC881483F2C3}" type="presOf" srcId="{52E03D30-1767-4692-8501-C3B7D21C9418}" destId="{08013656-A0B1-4C71-9AE0-79EE678B4D54}" srcOrd="0" destOrd="0" presId="urn:microsoft.com/office/officeart/2009/3/layout/StepUpProcess"/>
    <dgm:cxn modelId="{9728DD6E-1BD4-4457-9D65-106C13534DFD}" srcId="{3BFB7E5A-B72E-4968-969C-25D24D0B5FE3}" destId="{AC58170E-C3D0-408D-91FA-8CBE6ED80FDA}" srcOrd="1" destOrd="0" parTransId="{D1A0A493-46E4-4CF0-BF25-218D5F222297}" sibTransId="{FC8313E7-13B6-4B3E-B951-8537D140996B}"/>
    <dgm:cxn modelId="{4C86688E-7669-4B2E-989B-BAD26A074AA2}" srcId="{3BFB7E5A-B72E-4968-969C-25D24D0B5FE3}" destId="{3BC52F80-76A5-466C-8231-B557019AE08C}" srcOrd="0" destOrd="0" parTransId="{760C6868-3564-4233-9C06-31851E1042EF}" sibTransId="{E3FC1C0E-7C77-45AB-AE14-494BCFA7B913}"/>
    <dgm:cxn modelId="{E675BBA4-35B4-450C-8F98-68E13C30C583}" type="presOf" srcId="{AC58170E-C3D0-408D-91FA-8CBE6ED80FDA}" destId="{DFE0B524-B914-4BC4-A312-75F86BBD9A56}" srcOrd="0" destOrd="0" presId="urn:microsoft.com/office/officeart/2009/3/layout/StepUpProcess"/>
    <dgm:cxn modelId="{CE2B92C1-7D3E-4321-A6BA-F251B9B5D46E}" type="presOf" srcId="{3BFB7E5A-B72E-4968-969C-25D24D0B5FE3}" destId="{EFDF4B59-8066-4B8A-AF8A-922ADCE66C42}" srcOrd="0" destOrd="0" presId="urn:microsoft.com/office/officeart/2009/3/layout/StepUpProcess"/>
    <dgm:cxn modelId="{E96014FA-CAB6-474F-9902-AE665E2038EA}" srcId="{3BFB7E5A-B72E-4968-969C-25D24D0B5FE3}" destId="{52E03D30-1767-4692-8501-C3B7D21C9418}" srcOrd="2" destOrd="0" parTransId="{7B5F0B13-1E5D-4893-933E-B6D05A3C1555}" sibTransId="{2335E049-AF34-4695-A466-AB8B10F6E56C}"/>
    <dgm:cxn modelId="{177A9BA3-7328-4BCF-944C-E9FC6F59E7CD}" type="presParOf" srcId="{EFDF4B59-8066-4B8A-AF8A-922ADCE66C42}" destId="{8DE1096F-CB0A-473E-A44D-0F060E6479A4}" srcOrd="0" destOrd="0" presId="urn:microsoft.com/office/officeart/2009/3/layout/StepUpProcess"/>
    <dgm:cxn modelId="{4CBB0C7D-4857-429A-8561-24230D6ACF97}" type="presParOf" srcId="{8DE1096F-CB0A-473E-A44D-0F060E6479A4}" destId="{58C451AC-7132-4A75-83BD-387038757389}" srcOrd="0" destOrd="0" presId="urn:microsoft.com/office/officeart/2009/3/layout/StepUpProcess"/>
    <dgm:cxn modelId="{E4D50065-BA37-4D96-953C-1A5F56C59A6B}" type="presParOf" srcId="{8DE1096F-CB0A-473E-A44D-0F060E6479A4}" destId="{CF4524C5-CC8E-4AAA-BD79-40AA4B5FAD6A}" srcOrd="1" destOrd="0" presId="urn:microsoft.com/office/officeart/2009/3/layout/StepUpProcess"/>
    <dgm:cxn modelId="{66A9E9C6-E74D-4314-A24F-6B70A4D1D449}" type="presParOf" srcId="{8DE1096F-CB0A-473E-A44D-0F060E6479A4}" destId="{8223144A-AF7A-40CE-B0EB-27C8452D5C05}" srcOrd="2" destOrd="0" presId="urn:microsoft.com/office/officeart/2009/3/layout/StepUpProcess"/>
    <dgm:cxn modelId="{114E12B5-054B-496E-9967-AC37E4057D0D}" type="presParOf" srcId="{EFDF4B59-8066-4B8A-AF8A-922ADCE66C42}" destId="{77189225-9937-446F-934D-553D6EA94B76}" srcOrd="1" destOrd="0" presId="urn:microsoft.com/office/officeart/2009/3/layout/StepUpProcess"/>
    <dgm:cxn modelId="{CB54F2C3-64A0-42E6-BA38-43781D60C1AC}" type="presParOf" srcId="{77189225-9937-446F-934D-553D6EA94B76}" destId="{2592611E-CC1C-4348-AD11-F4F3ECDAE5FD}" srcOrd="0" destOrd="0" presId="urn:microsoft.com/office/officeart/2009/3/layout/StepUpProcess"/>
    <dgm:cxn modelId="{13929433-DA6E-448D-BED9-B26FEE5246B2}" type="presParOf" srcId="{EFDF4B59-8066-4B8A-AF8A-922ADCE66C42}" destId="{F66006CC-8362-400E-BA74-12249227B8C4}" srcOrd="2" destOrd="0" presId="urn:microsoft.com/office/officeart/2009/3/layout/StepUpProcess"/>
    <dgm:cxn modelId="{4F2B156B-F7A5-4CAB-837B-B6BA9151B500}" type="presParOf" srcId="{F66006CC-8362-400E-BA74-12249227B8C4}" destId="{E0E1364A-5FFE-463F-919F-CE2EC4B6DACC}" srcOrd="0" destOrd="0" presId="urn:microsoft.com/office/officeart/2009/3/layout/StepUpProcess"/>
    <dgm:cxn modelId="{D7E8422F-4FC9-469E-B89D-0B9E850275B1}" type="presParOf" srcId="{F66006CC-8362-400E-BA74-12249227B8C4}" destId="{DFE0B524-B914-4BC4-A312-75F86BBD9A56}" srcOrd="1" destOrd="0" presId="urn:microsoft.com/office/officeart/2009/3/layout/StepUpProcess"/>
    <dgm:cxn modelId="{375092CC-5241-4E07-B1C5-F2B5ECBF3597}" type="presParOf" srcId="{F66006CC-8362-400E-BA74-12249227B8C4}" destId="{D7502D93-5348-4684-9CAA-FE82FE73C22D}" srcOrd="2" destOrd="0" presId="urn:microsoft.com/office/officeart/2009/3/layout/StepUpProcess"/>
    <dgm:cxn modelId="{4BC0A374-BBBA-4FD6-ACF6-7FDB46E55B70}" type="presParOf" srcId="{EFDF4B59-8066-4B8A-AF8A-922ADCE66C42}" destId="{9E4AB4D2-FE09-4271-99AD-356BB07D5436}" srcOrd="3" destOrd="0" presId="urn:microsoft.com/office/officeart/2009/3/layout/StepUpProcess"/>
    <dgm:cxn modelId="{EAABD12C-AF85-4725-A99B-1E60CCA1F375}" type="presParOf" srcId="{9E4AB4D2-FE09-4271-99AD-356BB07D5436}" destId="{3CBCA038-DD8E-46A6-A47A-59DD9377EDAE}" srcOrd="0" destOrd="0" presId="urn:microsoft.com/office/officeart/2009/3/layout/StepUpProcess"/>
    <dgm:cxn modelId="{5D54C50C-4E3E-49FB-9E12-1DCB7EC3DEF2}" type="presParOf" srcId="{EFDF4B59-8066-4B8A-AF8A-922ADCE66C42}" destId="{76BFF16E-B60F-420A-A296-BEFBE0A51A88}" srcOrd="4" destOrd="0" presId="urn:microsoft.com/office/officeart/2009/3/layout/StepUpProcess"/>
    <dgm:cxn modelId="{183BA55C-D1F2-4729-8FBB-34993AC214B4}" type="presParOf" srcId="{76BFF16E-B60F-420A-A296-BEFBE0A51A88}" destId="{50E15D5B-B526-4189-BFF0-BA85C698030D}" srcOrd="0" destOrd="0" presId="urn:microsoft.com/office/officeart/2009/3/layout/StepUpProcess"/>
    <dgm:cxn modelId="{D84F4376-1513-4FF7-B50D-16EB69E25C23}" type="presParOf" srcId="{76BFF16E-B60F-420A-A296-BEFBE0A51A88}" destId="{08013656-A0B1-4C71-9AE0-79EE678B4D5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FB7E5A-B72E-4968-969C-25D24D0B5FE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3BC52F80-76A5-466C-8231-B557019AE08C}">
      <dgm:prSet phldrT="[Text]" custT="1"/>
      <dgm:spPr/>
      <dgm:t>
        <a:bodyPr/>
        <a:lstStyle/>
        <a:p>
          <a:r>
            <a:rPr lang="en-US" sz="2400" dirty="0"/>
            <a:t>Self-management</a:t>
          </a:r>
        </a:p>
        <a:p>
          <a:endParaRPr lang="en-US" sz="2400" dirty="0"/>
        </a:p>
      </dgm:t>
    </dgm:pt>
    <dgm:pt modelId="{760C6868-3564-4233-9C06-31851E1042EF}" type="parTrans" cxnId="{4C86688E-7669-4B2E-989B-BAD26A074AA2}">
      <dgm:prSet/>
      <dgm:spPr/>
      <dgm:t>
        <a:bodyPr/>
        <a:lstStyle/>
        <a:p>
          <a:endParaRPr lang="en-US"/>
        </a:p>
      </dgm:t>
    </dgm:pt>
    <dgm:pt modelId="{E3FC1C0E-7C77-45AB-AE14-494BCFA7B913}" type="sibTrans" cxnId="{4C86688E-7669-4B2E-989B-BAD26A074AA2}">
      <dgm:prSet/>
      <dgm:spPr/>
      <dgm:t>
        <a:bodyPr/>
        <a:lstStyle/>
        <a:p>
          <a:endParaRPr lang="en-US"/>
        </a:p>
      </dgm:t>
    </dgm:pt>
    <dgm:pt modelId="{AC58170E-C3D0-408D-91FA-8CBE6ED80FDA}">
      <dgm:prSet phldrT="[Text]" custT="1"/>
      <dgm:spPr/>
      <dgm:t>
        <a:bodyPr/>
        <a:lstStyle/>
        <a:p>
          <a:r>
            <a:rPr lang="en-US" sz="2400" dirty="0"/>
            <a:t>Addiction-focused medical management</a:t>
          </a:r>
        </a:p>
      </dgm:t>
    </dgm:pt>
    <dgm:pt modelId="{D1A0A493-46E4-4CF0-BF25-218D5F222297}" type="parTrans" cxnId="{9728DD6E-1BD4-4457-9D65-106C13534DFD}">
      <dgm:prSet/>
      <dgm:spPr/>
      <dgm:t>
        <a:bodyPr/>
        <a:lstStyle/>
        <a:p>
          <a:endParaRPr lang="en-US"/>
        </a:p>
      </dgm:t>
    </dgm:pt>
    <dgm:pt modelId="{FC8313E7-13B6-4B3E-B951-8537D140996B}" type="sibTrans" cxnId="{9728DD6E-1BD4-4457-9D65-106C13534DFD}">
      <dgm:prSet/>
      <dgm:spPr/>
      <dgm:t>
        <a:bodyPr/>
        <a:lstStyle/>
        <a:p>
          <a:endParaRPr lang="en-US"/>
        </a:p>
      </dgm:t>
    </dgm:pt>
    <dgm:pt modelId="{52E03D30-1767-4692-8501-C3B7D21C9418}">
      <dgm:prSet phldrT="[Text]" custT="1"/>
      <dgm:spPr/>
      <dgm:t>
        <a:bodyPr/>
        <a:lstStyle/>
        <a:p>
          <a:r>
            <a:rPr lang="en-US" sz="2400" dirty="0"/>
            <a:t>SUD Specialty Care</a:t>
          </a:r>
        </a:p>
      </dgm:t>
    </dgm:pt>
    <dgm:pt modelId="{7B5F0B13-1E5D-4893-933E-B6D05A3C1555}" type="parTrans" cxnId="{E96014FA-CAB6-474F-9902-AE665E2038EA}">
      <dgm:prSet/>
      <dgm:spPr/>
      <dgm:t>
        <a:bodyPr/>
        <a:lstStyle/>
        <a:p>
          <a:endParaRPr lang="en-US"/>
        </a:p>
      </dgm:t>
    </dgm:pt>
    <dgm:pt modelId="{2335E049-AF34-4695-A466-AB8B10F6E56C}" type="sibTrans" cxnId="{E96014FA-CAB6-474F-9902-AE665E2038EA}">
      <dgm:prSet/>
      <dgm:spPr/>
      <dgm:t>
        <a:bodyPr/>
        <a:lstStyle/>
        <a:p>
          <a:endParaRPr lang="en-US"/>
        </a:p>
      </dgm:t>
    </dgm:pt>
    <dgm:pt modelId="{EFDF4B59-8066-4B8A-AF8A-922ADCE66C42}" type="pres">
      <dgm:prSet presAssocID="{3BFB7E5A-B72E-4968-969C-25D24D0B5FE3}" presName="rootnode" presStyleCnt="0">
        <dgm:presLayoutVars>
          <dgm:chMax/>
          <dgm:chPref/>
          <dgm:dir/>
          <dgm:animLvl val="lvl"/>
        </dgm:presLayoutVars>
      </dgm:prSet>
      <dgm:spPr/>
    </dgm:pt>
    <dgm:pt modelId="{8DE1096F-CB0A-473E-A44D-0F060E6479A4}" type="pres">
      <dgm:prSet presAssocID="{3BC52F80-76A5-466C-8231-B557019AE08C}" presName="composite" presStyleCnt="0"/>
      <dgm:spPr/>
    </dgm:pt>
    <dgm:pt modelId="{58C451AC-7132-4A75-83BD-387038757389}" type="pres">
      <dgm:prSet presAssocID="{3BC52F80-76A5-466C-8231-B557019AE08C}" presName="LShape" presStyleLbl="alignNode1" presStyleIdx="0" presStyleCnt="5"/>
      <dgm:spPr/>
    </dgm:pt>
    <dgm:pt modelId="{CF4524C5-CC8E-4AAA-BD79-40AA4B5FAD6A}" type="pres">
      <dgm:prSet presAssocID="{3BC52F80-76A5-466C-8231-B557019AE08C}" presName="ParentText" presStyleLbl="revTx" presStyleIdx="0" presStyleCnt="3">
        <dgm:presLayoutVars>
          <dgm:chMax val="0"/>
          <dgm:chPref val="0"/>
          <dgm:bulletEnabled val="1"/>
        </dgm:presLayoutVars>
      </dgm:prSet>
      <dgm:spPr/>
    </dgm:pt>
    <dgm:pt modelId="{8223144A-AF7A-40CE-B0EB-27C8452D5C05}" type="pres">
      <dgm:prSet presAssocID="{3BC52F80-76A5-466C-8231-B557019AE08C}" presName="Triangle" presStyleLbl="alignNode1" presStyleIdx="1" presStyleCnt="5"/>
      <dgm:spPr/>
    </dgm:pt>
    <dgm:pt modelId="{77189225-9937-446F-934D-553D6EA94B76}" type="pres">
      <dgm:prSet presAssocID="{E3FC1C0E-7C77-45AB-AE14-494BCFA7B913}" presName="sibTrans" presStyleCnt="0"/>
      <dgm:spPr/>
    </dgm:pt>
    <dgm:pt modelId="{2592611E-CC1C-4348-AD11-F4F3ECDAE5FD}" type="pres">
      <dgm:prSet presAssocID="{E3FC1C0E-7C77-45AB-AE14-494BCFA7B913}" presName="space" presStyleCnt="0"/>
      <dgm:spPr/>
    </dgm:pt>
    <dgm:pt modelId="{F66006CC-8362-400E-BA74-12249227B8C4}" type="pres">
      <dgm:prSet presAssocID="{AC58170E-C3D0-408D-91FA-8CBE6ED80FDA}" presName="composite" presStyleCnt="0"/>
      <dgm:spPr/>
    </dgm:pt>
    <dgm:pt modelId="{E0E1364A-5FFE-463F-919F-CE2EC4B6DACC}" type="pres">
      <dgm:prSet presAssocID="{AC58170E-C3D0-408D-91FA-8CBE6ED80FDA}" presName="LShape" presStyleLbl="alignNode1" presStyleIdx="2" presStyleCnt="5"/>
      <dgm:spPr/>
    </dgm:pt>
    <dgm:pt modelId="{DFE0B524-B914-4BC4-A312-75F86BBD9A56}" type="pres">
      <dgm:prSet presAssocID="{AC58170E-C3D0-408D-91FA-8CBE6ED80FDA}" presName="ParentText" presStyleLbl="revTx" presStyleIdx="1" presStyleCnt="3">
        <dgm:presLayoutVars>
          <dgm:chMax val="0"/>
          <dgm:chPref val="0"/>
          <dgm:bulletEnabled val="1"/>
        </dgm:presLayoutVars>
      </dgm:prSet>
      <dgm:spPr/>
    </dgm:pt>
    <dgm:pt modelId="{D7502D93-5348-4684-9CAA-FE82FE73C22D}" type="pres">
      <dgm:prSet presAssocID="{AC58170E-C3D0-408D-91FA-8CBE6ED80FDA}" presName="Triangle" presStyleLbl="alignNode1" presStyleIdx="3" presStyleCnt="5"/>
      <dgm:spPr/>
    </dgm:pt>
    <dgm:pt modelId="{9E4AB4D2-FE09-4271-99AD-356BB07D5436}" type="pres">
      <dgm:prSet presAssocID="{FC8313E7-13B6-4B3E-B951-8537D140996B}" presName="sibTrans" presStyleCnt="0"/>
      <dgm:spPr/>
    </dgm:pt>
    <dgm:pt modelId="{3CBCA038-DD8E-46A6-A47A-59DD9377EDAE}" type="pres">
      <dgm:prSet presAssocID="{FC8313E7-13B6-4B3E-B951-8537D140996B}" presName="space" presStyleCnt="0"/>
      <dgm:spPr/>
    </dgm:pt>
    <dgm:pt modelId="{76BFF16E-B60F-420A-A296-BEFBE0A51A88}" type="pres">
      <dgm:prSet presAssocID="{52E03D30-1767-4692-8501-C3B7D21C9418}" presName="composite" presStyleCnt="0"/>
      <dgm:spPr/>
    </dgm:pt>
    <dgm:pt modelId="{50E15D5B-B526-4189-BFF0-BA85C698030D}" type="pres">
      <dgm:prSet presAssocID="{52E03D30-1767-4692-8501-C3B7D21C9418}" presName="LShape" presStyleLbl="alignNode1" presStyleIdx="4" presStyleCnt="5"/>
      <dgm:spPr/>
    </dgm:pt>
    <dgm:pt modelId="{08013656-A0B1-4C71-9AE0-79EE678B4D54}" type="pres">
      <dgm:prSet presAssocID="{52E03D30-1767-4692-8501-C3B7D21C9418}" presName="ParentText" presStyleLbl="revTx" presStyleIdx="2" presStyleCnt="3">
        <dgm:presLayoutVars>
          <dgm:chMax val="0"/>
          <dgm:chPref val="0"/>
          <dgm:bulletEnabled val="1"/>
        </dgm:presLayoutVars>
      </dgm:prSet>
      <dgm:spPr/>
    </dgm:pt>
  </dgm:ptLst>
  <dgm:cxnLst>
    <dgm:cxn modelId="{8BCCEC15-323C-4A21-A871-8E2E517D6916}" type="presOf" srcId="{3BC52F80-76A5-466C-8231-B557019AE08C}" destId="{CF4524C5-CC8E-4AAA-BD79-40AA4B5FAD6A}" srcOrd="0" destOrd="0" presId="urn:microsoft.com/office/officeart/2009/3/layout/StepUpProcess"/>
    <dgm:cxn modelId="{AA83FE23-8EED-420E-800C-AC881483F2C3}" type="presOf" srcId="{52E03D30-1767-4692-8501-C3B7D21C9418}" destId="{08013656-A0B1-4C71-9AE0-79EE678B4D54}" srcOrd="0" destOrd="0" presId="urn:microsoft.com/office/officeart/2009/3/layout/StepUpProcess"/>
    <dgm:cxn modelId="{9728DD6E-1BD4-4457-9D65-106C13534DFD}" srcId="{3BFB7E5A-B72E-4968-969C-25D24D0B5FE3}" destId="{AC58170E-C3D0-408D-91FA-8CBE6ED80FDA}" srcOrd="1" destOrd="0" parTransId="{D1A0A493-46E4-4CF0-BF25-218D5F222297}" sibTransId="{FC8313E7-13B6-4B3E-B951-8537D140996B}"/>
    <dgm:cxn modelId="{4C86688E-7669-4B2E-989B-BAD26A074AA2}" srcId="{3BFB7E5A-B72E-4968-969C-25D24D0B5FE3}" destId="{3BC52F80-76A5-466C-8231-B557019AE08C}" srcOrd="0" destOrd="0" parTransId="{760C6868-3564-4233-9C06-31851E1042EF}" sibTransId="{E3FC1C0E-7C77-45AB-AE14-494BCFA7B913}"/>
    <dgm:cxn modelId="{E675BBA4-35B4-450C-8F98-68E13C30C583}" type="presOf" srcId="{AC58170E-C3D0-408D-91FA-8CBE6ED80FDA}" destId="{DFE0B524-B914-4BC4-A312-75F86BBD9A56}" srcOrd="0" destOrd="0" presId="urn:microsoft.com/office/officeart/2009/3/layout/StepUpProcess"/>
    <dgm:cxn modelId="{CE2B92C1-7D3E-4321-A6BA-F251B9B5D46E}" type="presOf" srcId="{3BFB7E5A-B72E-4968-969C-25D24D0B5FE3}" destId="{EFDF4B59-8066-4B8A-AF8A-922ADCE66C42}" srcOrd="0" destOrd="0" presId="urn:microsoft.com/office/officeart/2009/3/layout/StepUpProcess"/>
    <dgm:cxn modelId="{E96014FA-CAB6-474F-9902-AE665E2038EA}" srcId="{3BFB7E5A-B72E-4968-969C-25D24D0B5FE3}" destId="{52E03D30-1767-4692-8501-C3B7D21C9418}" srcOrd="2" destOrd="0" parTransId="{7B5F0B13-1E5D-4893-933E-B6D05A3C1555}" sibTransId="{2335E049-AF34-4695-A466-AB8B10F6E56C}"/>
    <dgm:cxn modelId="{177A9BA3-7328-4BCF-944C-E9FC6F59E7CD}" type="presParOf" srcId="{EFDF4B59-8066-4B8A-AF8A-922ADCE66C42}" destId="{8DE1096F-CB0A-473E-A44D-0F060E6479A4}" srcOrd="0" destOrd="0" presId="urn:microsoft.com/office/officeart/2009/3/layout/StepUpProcess"/>
    <dgm:cxn modelId="{4CBB0C7D-4857-429A-8561-24230D6ACF97}" type="presParOf" srcId="{8DE1096F-CB0A-473E-A44D-0F060E6479A4}" destId="{58C451AC-7132-4A75-83BD-387038757389}" srcOrd="0" destOrd="0" presId="urn:microsoft.com/office/officeart/2009/3/layout/StepUpProcess"/>
    <dgm:cxn modelId="{E4D50065-BA37-4D96-953C-1A5F56C59A6B}" type="presParOf" srcId="{8DE1096F-CB0A-473E-A44D-0F060E6479A4}" destId="{CF4524C5-CC8E-4AAA-BD79-40AA4B5FAD6A}" srcOrd="1" destOrd="0" presId="urn:microsoft.com/office/officeart/2009/3/layout/StepUpProcess"/>
    <dgm:cxn modelId="{66A9E9C6-E74D-4314-A24F-6B70A4D1D449}" type="presParOf" srcId="{8DE1096F-CB0A-473E-A44D-0F060E6479A4}" destId="{8223144A-AF7A-40CE-B0EB-27C8452D5C05}" srcOrd="2" destOrd="0" presId="urn:microsoft.com/office/officeart/2009/3/layout/StepUpProcess"/>
    <dgm:cxn modelId="{114E12B5-054B-496E-9967-AC37E4057D0D}" type="presParOf" srcId="{EFDF4B59-8066-4B8A-AF8A-922ADCE66C42}" destId="{77189225-9937-446F-934D-553D6EA94B76}" srcOrd="1" destOrd="0" presId="urn:microsoft.com/office/officeart/2009/3/layout/StepUpProcess"/>
    <dgm:cxn modelId="{CB54F2C3-64A0-42E6-BA38-43781D60C1AC}" type="presParOf" srcId="{77189225-9937-446F-934D-553D6EA94B76}" destId="{2592611E-CC1C-4348-AD11-F4F3ECDAE5FD}" srcOrd="0" destOrd="0" presId="urn:microsoft.com/office/officeart/2009/3/layout/StepUpProcess"/>
    <dgm:cxn modelId="{13929433-DA6E-448D-BED9-B26FEE5246B2}" type="presParOf" srcId="{EFDF4B59-8066-4B8A-AF8A-922ADCE66C42}" destId="{F66006CC-8362-400E-BA74-12249227B8C4}" srcOrd="2" destOrd="0" presId="urn:microsoft.com/office/officeart/2009/3/layout/StepUpProcess"/>
    <dgm:cxn modelId="{4F2B156B-F7A5-4CAB-837B-B6BA9151B500}" type="presParOf" srcId="{F66006CC-8362-400E-BA74-12249227B8C4}" destId="{E0E1364A-5FFE-463F-919F-CE2EC4B6DACC}" srcOrd="0" destOrd="0" presId="urn:microsoft.com/office/officeart/2009/3/layout/StepUpProcess"/>
    <dgm:cxn modelId="{D7E8422F-4FC9-469E-B89D-0B9E850275B1}" type="presParOf" srcId="{F66006CC-8362-400E-BA74-12249227B8C4}" destId="{DFE0B524-B914-4BC4-A312-75F86BBD9A56}" srcOrd="1" destOrd="0" presId="urn:microsoft.com/office/officeart/2009/3/layout/StepUpProcess"/>
    <dgm:cxn modelId="{375092CC-5241-4E07-B1C5-F2B5ECBF3597}" type="presParOf" srcId="{F66006CC-8362-400E-BA74-12249227B8C4}" destId="{D7502D93-5348-4684-9CAA-FE82FE73C22D}" srcOrd="2" destOrd="0" presId="urn:microsoft.com/office/officeart/2009/3/layout/StepUpProcess"/>
    <dgm:cxn modelId="{4BC0A374-BBBA-4FD6-ACF6-7FDB46E55B70}" type="presParOf" srcId="{EFDF4B59-8066-4B8A-AF8A-922ADCE66C42}" destId="{9E4AB4D2-FE09-4271-99AD-356BB07D5436}" srcOrd="3" destOrd="0" presId="urn:microsoft.com/office/officeart/2009/3/layout/StepUpProcess"/>
    <dgm:cxn modelId="{EAABD12C-AF85-4725-A99B-1E60CCA1F375}" type="presParOf" srcId="{9E4AB4D2-FE09-4271-99AD-356BB07D5436}" destId="{3CBCA038-DD8E-46A6-A47A-59DD9377EDAE}" srcOrd="0" destOrd="0" presId="urn:microsoft.com/office/officeart/2009/3/layout/StepUpProcess"/>
    <dgm:cxn modelId="{5D54C50C-4E3E-49FB-9E12-1DCB7EC3DEF2}" type="presParOf" srcId="{EFDF4B59-8066-4B8A-AF8A-922ADCE66C42}" destId="{76BFF16E-B60F-420A-A296-BEFBE0A51A88}" srcOrd="4" destOrd="0" presId="urn:microsoft.com/office/officeart/2009/3/layout/StepUpProcess"/>
    <dgm:cxn modelId="{183BA55C-D1F2-4729-8FBB-34993AC214B4}" type="presParOf" srcId="{76BFF16E-B60F-420A-A296-BEFBE0A51A88}" destId="{50E15D5B-B526-4189-BFF0-BA85C698030D}" srcOrd="0" destOrd="0" presId="urn:microsoft.com/office/officeart/2009/3/layout/StepUpProcess"/>
    <dgm:cxn modelId="{D84F4376-1513-4FF7-B50D-16EB69E25C23}" type="presParOf" srcId="{76BFF16E-B60F-420A-A296-BEFBE0A51A88}" destId="{08013656-A0B1-4C71-9AE0-79EE678B4D5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FB7E5A-B72E-4968-969C-25D24D0B5FE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3BC52F80-76A5-466C-8231-B557019AE08C}">
      <dgm:prSet phldrT="[Text]" custT="1"/>
      <dgm:spPr/>
      <dgm:t>
        <a:bodyPr/>
        <a:lstStyle/>
        <a:p>
          <a:r>
            <a:rPr lang="en-US" sz="2400" dirty="0"/>
            <a:t>Self-management</a:t>
          </a:r>
        </a:p>
        <a:p>
          <a:endParaRPr lang="en-US" sz="2400" dirty="0"/>
        </a:p>
      </dgm:t>
    </dgm:pt>
    <dgm:pt modelId="{760C6868-3564-4233-9C06-31851E1042EF}" type="parTrans" cxnId="{4C86688E-7669-4B2E-989B-BAD26A074AA2}">
      <dgm:prSet/>
      <dgm:spPr/>
      <dgm:t>
        <a:bodyPr/>
        <a:lstStyle/>
        <a:p>
          <a:endParaRPr lang="en-US"/>
        </a:p>
      </dgm:t>
    </dgm:pt>
    <dgm:pt modelId="{E3FC1C0E-7C77-45AB-AE14-494BCFA7B913}" type="sibTrans" cxnId="{4C86688E-7669-4B2E-989B-BAD26A074AA2}">
      <dgm:prSet/>
      <dgm:spPr/>
      <dgm:t>
        <a:bodyPr/>
        <a:lstStyle/>
        <a:p>
          <a:endParaRPr lang="en-US"/>
        </a:p>
      </dgm:t>
    </dgm:pt>
    <dgm:pt modelId="{AC58170E-C3D0-408D-91FA-8CBE6ED80FDA}">
      <dgm:prSet phldrT="[Text]" custT="1"/>
      <dgm:spPr/>
      <dgm:t>
        <a:bodyPr/>
        <a:lstStyle/>
        <a:p>
          <a:r>
            <a:rPr lang="en-US" sz="2400" dirty="0"/>
            <a:t>Addiction-focused medical management</a:t>
          </a:r>
        </a:p>
      </dgm:t>
    </dgm:pt>
    <dgm:pt modelId="{D1A0A493-46E4-4CF0-BF25-218D5F222297}" type="parTrans" cxnId="{9728DD6E-1BD4-4457-9D65-106C13534DFD}">
      <dgm:prSet/>
      <dgm:spPr/>
      <dgm:t>
        <a:bodyPr/>
        <a:lstStyle/>
        <a:p>
          <a:endParaRPr lang="en-US"/>
        </a:p>
      </dgm:t>
    </dgm:pt>
    <dgm:pt modelId="{FC8313E7-13B6-4B3E-B951-8537D140996B}" type="sibTrans" cxnId="{9728DD6E-1BD4-4457-9D65-106C13534DFD}">
      <dgm:prSet/>
      <dgm:spPr/>
      <dgm:t>
        <a:bodyPr/>
        <a:lstStyle/>
        <a:p>
          <a:endParaRPr lang="en-US"/>
        </a:p>
      </dgm:t>
    </dgm:pt>
    <dgm:pt modelId="{52E03D30-1767-4692-8501-C3B7D21C9418}">
      <dgm:prSet phldrT="[Text]" custT="1"/>
      <dgm:spPr/>
      <dgm:t>
        <a:bodyPr/>
        <a:lstStyle/>
        <a:p>
          <a:r>
            <a:rPr lang="en-US" sz="2400" dirty="0"/>
            <a:t>SUD Specialty Care</a:t>
          </a:r>
        </a:p>
      </dgm:t>
    </dgm:pt>
    <dgm:pt modelId="{7B5F0B13-1E5D-4893-933E-B6D05A3C1555}" type="parTrans" cxnId="{E96014FA-CAB6-474F-9902-AE665E2038EA}">
      <dgm:prSet/>
      <dgm:spPr/>
      <dgm:t>
        <a:bodyPr/>
        <a:lstStyle/>
        <a:p>
          <a:endParaRPr lang="en-US"/>
        </a:p>
      </dgm:t>
    </dgm:pt>
    <dgm:pt modelId="{2335E049-AF34-4695-A466-AB8B10F6E56C}" type="sibTrans" cxnId="{E96014FA-CAB6-474F-9902-AE665E2038EA}">
      <dgm:prSet/>
      <dgm:spPr/>
      <dgm:t>
        <a:bodyPr/>
        <a:lstStyle/>
        <a:p>
          <a:endParaRPr lang="en-US"/>
        </a:p>
      </dgm:t>
    </dgm:pt>
    <dgm:pt modelId="{EFDF4B59-8066-4B8A-AF8A-922ADCE66C42}" type="pres">
      <dgm:prSet presAssocID="{3BFB7E5A-B72E-4968-969C-25D24D0B5FE3}" presName="rootnode" presStyleCnt="0">
        <dgm:presLayoutVars>
          <dgm:chMax/>
          <dgm:chPref/>
          <dgm:dir/>
          <dgm:animLvl val="lvl"/>
        </dgm:presLayoutVars>
      </dgm:prSet>
      <dgm:spPr/>
    </dgm:pt>
    <dgm:pt modelId="{8DE1096F-CB0A-473E-A44D-0F060E6479A4}" type="pres">
      <dgm:prSet presAssocID="{3BC52F80-76A5-466C-8231-B557019AE08C}" presName="composite" presStyleCnt="0"/>
      <dgm:spPr/>
    </dgm:pt>
    <dgm:pt modelId="{58C451AC-7132-4A75-83BD-387038757389}" type="pres">
      <dgm:prSet presAssocID="{3BC52F80-76A5-466C-8231-B557019AE08C}" presName="LShape" presStyleLbl="alignNode1" presStyleIdx="0" presStyleCnt="5"/>
      <dgm:spPr/>
    </dgm:pt>
    <dgm:pt modelId="{CF4524C5-CC8E-4AAA-BD79-40AA4B5FAD6A}" type="pres">
      <dgm:prSet presAssocID="{3BC52F80-76A5-466C-8231-B557019AE08C}" presName="ParentText" presStyleLbl="revTx" presStyleIdx="0" presStyleCnt="3">
        <dgm:presLayoutVars>
          <dgm:chMax val="0"/>
          <dgm:chPref val="0"/>
          <dgm:bulletEnabled val="1"/>
        </dgm:presLayoutVars>
      </dgm:prSet>
      <dgm:spPr/>
    </dgm:pt>
    <dgm:pt modelId="{8223144A-AF7A-40CE-B0EB-27C8452D5C05}" type="pres">
      <dgm:prSet presAssocID="{3BC52F80-76A5-466C-8231-B557019AE08C}" presName="Triangle" presStyleLbl="alignNode1" presStyleIdx="1" presStyleCnt="5"/>
      <dgm:spPr/>
    </dgm:pt>
    <dgm:pt modelId="{77189225-9937-446F-934D-553D6EA94B76}" type="pres">
      <dgm:prSet presAssocID="{E3FC1C0E-7C77-45AB-AE14-494BCFA7B913}" presName="sibTrans" presStyleCnt="0"/>
      <dgm:spPr/>
    </dgm:pt>
    <dgm:pt modelId="{2592611E-CC1C-4348-AD11-F4F3ECDAE5FD}" type="pres">
      <dgm:prSet presAssocID="{E3FC1C0E-7C77-45AB-AE14-494BCFA7B913}" presName="space" presStyleCnt="0"/>
      <dgm:spPr/>
    </dgm:pt>
    <dgm:pt modelId="{F66006CC-8362-400E-BA74-12249227B8C4}" type="pres">
      <dgm:prSet presAssocID="{AC58170E-C3D0-408D-91FA-8CBE6ED80FDA}" presName="composite" presStyleCnt="0"/>
      <dgm:spPr/>
    </dgm:pt>
    <dgm:pt modelId="{E0E1364A-5FFE-463F-919F-CE2EC4B6DACC}" type="pres">
      <dgm:prSet presAssocID="{AC58170E-C3D0-408D-91FA-8CBE6ED80FDA}" presName="LShape" presStyleLbl="alignNode1" presStyleIdx="2" presStyleCnt="5"/>
      <dgm:spPr/>
    </dgm:pt>
    <dgm:pt modelId="{DFE0B524-B914-4BC4-A312-75F86BBD9A56}" type="pres">
      <dgm:prSet presAssocID="{AC58170E-C3D0-408D-91FA-8CBE6ED80FDA}" presName="ParentText" presStyleLbl="revTx" presStyleIdx="1" presStyleCnt="3">
        <dgm:presLayoutVars>
          <dgm:chMax val="0"/>
          <dgm:chPref val="0"/>
          <dgm:bulletEnabled val="1"/>
        </dgm:presLayoutVars>
      </dgm:prSet>
      <dgm:spPr/>
    </dgm:pt>
    <dgm:pt modelId="{D7502D93-5348-4684-9CAA-FE82FE73C22D}" type="pres">
      <dgm:prSet presAssocID="{AC58170E-C3D0-408D-91FA-8CBE6ED80FDA}" presName="Triangle" presStyleLbl="alignNode1" presStyleIdx="3" presStyleCnt="5"/>
      <dgm:spPr/>
    </dgm:pt>
    <dgm:pt modelId="{9E4AB4D2-FE09-4271-99AD-356BB07D5436}" type="pres">
      <dgm:prSet presAssocID="{FC8313E7-13B6-4B3E-B951-8537D140996B}" presName="sibTrans" presStyleCnt="0"/>
      <dgm:spPr/>
    </dgm:pt>
    <dgm:pt modelId="{3CBCA038-DD8E-46A6-A47A-59DD9377EDAE}" type="pres">
      <dgm:prSet presAssocID="{FC8313E7-13B6-4B3E-B951-8537D140996B}" presName="space" presStyleCnt="0"/>
      <dgm:spPr/>
    </dgm:pt>
    <dgm:pt modelId="{76BFF16E-B60F-420A-A296-BEFBE0A51A88}" type="pres">
      <dgm:prSet presAssocID="{52E03D30-1767-4692-8501-C3B7D21C9418}" presName="composite" presStyleCnt="0"/>
      <dgm:spPr/>
    </dgm:pt>
    <dgm:pt modelId="{50E15D5B-B526-4189-BFF0-BA85C698030D}" type="pres">
      <dgm:prSet presAssocID="{52E03D30-1767-4692-8501-C3B7D21C9418}" presName="LShape" presStyleLbl="alignNode1" presStyleIdx="4" presStyleCnt="5"/>
      <dgm:spPr/>
    </dgm:pt>
    <dgm:pt modelId="{08013656-A0B1-4C71-9AE0-79EE678B4D54}" type="pres">
      <dgm:prSet presAssocID="{52E03D30-1767-4692-8501-C3B7D21C9418}" presName="ParentText" presStyleLbl="revTx" presStyleIdx="2" presStyleCnt="3">
        <dgm:presLayoutVars>
          <dgm:chMax val="0"/>
          <dgm:chPref val="0"/>
          <dgm:bulletEnabled val="1"/>
        </dgm:presLayoutVars>
      </dgm:prSet>
      <dgm:spPr/>
    </dgm:pt>
  </dgm:ptLst>
  <dgm:cxnLst>
    <dgm:cxn modelId="{8BCCEC15-323C-4A21-A871-8E2E517D6916}" type="presOf" srcId="{3BC52F80-76A5-466C-8231-B557019AE08C}" destId="{CF4524C5-CC8E-4AAA-BD79-40AA4B5FAD6A}" srcOrd="0" destOrd="0" presId="urn:microsoft.com/office/officeart/2009/3/layout/StepUpProcess"/>
    <dgm:cxn modelId="{AA83FE23-8EED-420E-800C-AC881483F2C3}" type="presOf" srcId="{52E03D30-1767-4692-8501-C3B7D21C9418}" destId="{08013656-A0B1-4C71-9AE0-79EE678B4D54}" srcOrd="0" destOrd="0" presId="urn:microsoft.com/office/officeart/2009/3/layout/StepUpProcess"/>
    <dgm:cxn modelId="{9728DD6E-1BD4-4457-9D65-106C13534DFD}" srcId="{3BFB7E5A-B72E-4968-969C-25D24D0B5FE3}" destId="{AC58170E-C3D0-408D-91FA-8CBE6ED80FDA}" srcOrd="1" destOrd="0" parTransId="{D1A0A493-46E4-4CF0-BF25-218D5F222297}" sibTransId="{FC8313E7-13B6-4B3E-B951-8537D140996B}"/>
    <dgm:cxn modelId="{4C86688E-7669-4B2E-989B-BAD26A074AA2}" srcId="{3BFB7E5A-B72E-4968-969C-25D24D0B5FE3}" destId="{3BC52F80-76A5-466C-8231-B557019AE08C}" srcOrd="0" destOrd="0" parTransId="{760C6868-3564-4233-9C06-31851E1042EF}" sibTransId="{E3FC1C0E-7C77-45AB-AE14-494BCFA7B913}"/>
    <dgm:cxn modelId="{E675BBA4-35B4-450C-8F98-68E13C30C583}" type="presOf" srcId="{AC58170E-C3D0-408D-91FA-8CBE6ED80FDA}" destId="{DFE0B524-B914-4BC4-A312-75F86BBD9A56}" srcOrd="0" destOrd="0" presId="urn:microsoft.com/office/officeart/2009/3/layout/StepUpProcess"/>
    <dgm:cxn modelId="{CE2B92C1-7D3E-4321-A6BA-F251B9B5D46E}" type="presOf" srcId="{3BFB7E5A-B72E-4968-969C-25D24D0B5FE3}" destId="{EFDF4B59-8066-4B8A-AF8A-922ADCE66C42}" srcOrd="0" destOrd="0" presId="urn:microsoft.com/office/officeart/2009/3/layout/StepUpProcess"/>
    <dgm:cxn modelId="{E96014FA-CAB6-474F-9902-AE665E2038EA}" srcId="{3BFB7E5A-B72E-4968-969C-25D24D0B5FE3}" destId="{52E03D30-1767-4692-8501-C3B7D21C9418}" srcOrd="2" destOrd="0" parTransId="{7B5F0B13-1E5D-4893-933E-B6D05A3C1555}" sibTransId="{2335E049-AF34-4695-A466-AB8B10F6E56C}"/>
    <dgm:cxn modelId="{177A9BA3-7328-4BCF-944C-E9FC6F59E7CD}" type="presParOf" srcId="{EFDF4B59-8066-4B8A-AF8A-922ADCE66C42}" destId="{8DE1096F-CB0A-473E-A44D-0F060E6479A4}" srcOrd="0" destOrd="0" presId="urn:microsoft.com/office/officeart/2009/3/layout/StepUpProcess"/>
    <dgm:cxn modelId="{4CBB0C7D-4857-429A-8561-24230D6ACF97}" type="presParOf" srcId="{8DE1096F-CB0A-473E-A44D-0F060E6479A4}" destId="{58C451AC-7132-4A75-83BD-387038757389}" srcOrd="0" destOrd="0" presId="urn:microsoft.com/office/officeart/2009/3/layout/StepUpProcess"/>
    <dgm:cxn modelId="{E4D50065-BA37-4D96-953C-1A5F56C59A6B}" type="presParOf" srcId="{8DE1096F-CB0A-473E-A44D-0F060E6479A4}" destId="{CF4524C5-CC8E-4AAA-BD79-40AA4B5FAD6A}" srcOrd="1" destOrd="0" presId="urn:microsoft.com/office/officeart/2009/3/layout/StepUpProcess"/>
    <dgm:cxn modelId="{66A9E9C6-E74D-4314-A24F-6B70A4D1D449}" type="presParOf" srcId="{8DE1096F-CB0A-473E-A44D-0F060E6479A4}" destId="{8223144A-AF7A-40CE-B0EB-27C8452D5C05}" srcOrd="2" destOrd="0" presId="urn:microsoft.com/office/officeart/2009/3/layout/StepUpProcess"/>
    <dgm:cxn modelId="{114E12B5-054B-496E-9967-AC37E4057D0D}" type="presParOf" srcId="{EFDF4B59-8066-4B8A-AF8A-922ADCE66C42}" destId="{77189225-9937-446F-934D-553D6EA94B76}" srcOrd="1" destOrd="0" presId="urn:microsoft.com/office/officeart/2009/3/layout/StepUpProcess"/>
    <dgm:cxn modelId="{CB54F2C3-64A0-42E6-BA38-43781D60C1AC}" type="presParOf" srcId="{77189225-9937-446F-934D-553D6EA94B76}" destId="{2592611E-CC1C-4348-AD11-F4F3ECDAE5FD}" srcOrd="0" destOrd="0" presId="urn:microsoft.com/office/officeart/2009/3/layout/StepUpProcess"/>
    <dgm:cxn modelId="{13929433-DA6E-448D-BED9-B26FEE5246B2}" type="presParOf" srcId="{EFDF4B59-8066-4B8A-AF8A-922ADCE66C42}" destId="{F66006CC-8362-400E-BA74-12249227B8C4}" srcOrd="2" destOrd="0" presId="urn:microsoft.com/office/officeart/2009/3/layout/StepUpProcess"/>
    <dgm:cxn modelId="{4F2B156B-F7A5-4CAB-837B-B6BA9151B500}" type="presParOf" srcId="{F66006CC-8362-400E-BA74-12249227B8C4}" destId="{E0E1364A-5FFE-463F-919F-CE2EC4B6DACC}" srcOrd="0" destOrd="0" presId="urn:microsoft.com/office/officeart/2009/3/layout/StepUpProcess"/>
    <dgm:cxn modelId="{D7E8422F-4FC9-469E-B89D-0B9E850275B1}" type="presParOf" srcId="{F66006CC-8362-400E-BA74-12249227B8C4}" destId="{DFE0B524-B914-4BC4-A312-75F86BBD9A56}" srcOrd="1" destOrd="0" presId="urn:microsoft.com/office/officeart/2009/3/layout/StepUpProcess"/>
    <dgm:cxn modelId="{375092CC-5241-4E07-B1C5-F2B5ECBF3597}" type="presParOf" srcId="{F66006CC-8362-400E-BA74-12249227B8C4}" destId="{D7502D93-5348-4684-9CAA-FE82FE73C22D}" srcOrd="2" destOrd="0" presId="urn:microsoft.com/office/officeart/2009/3/layout/StepUpProcess"/>
    <dgm:cxn modelId="{4BC0A374-BBBA-4FD6-ACF6-7FDB46E55B70}" type="presParOf" srcId="{EFDF4B59-8066-4B8A-AF8A-922ADCE66C42}" destId="{9E4AB4D2-FE09-4271-99AD-356BB07D5436}" srcOrd="3" destOrd="0" presId="urn:microsoft.com/office/officeart/2009/3/layout/StepUpProcess"/>
    <dgm:cxn modelId="{EAABD12C-AF85-4725-A99B-1E60CCA1F375}" type="presParOf" srcId="{9E4AB4D2-FE09-4271-99AD-356BB07D5436}" destId="{3CBCA038-DD8E-46A6-A47A-59DD9377EDAE}" srcOrd="0" destOrd="0" presId="urn:microsoft.com/office/officeart/2009/3/layout/StepUpProcess"/>
    <dgm:cxn modelId="{5D54C50C-4E3E-49FB-9E12-1DCB7EC3DEF2}" type="presParOf" srcId="{EFDF4B59-8066-4B8A-AF8A-922ADCE66C42}" destId="{76BFF16E-B60F-420A-A296-BEFBE0A51A88}" srcOrd="4" destOrd="0" presId="urn:microsoft.com/office/officeart/2009/3/layout/StepUpProcess"/>
    <dgm:cxn modelId="{183BA55C-D1F2-4729-8FBB-34993AC214B4}" type="presParOf" srcId="{76BFF16E-B60F-420A-A296-BEFBE0A51A88}" destId="{50E15D5B-B526-4189-BFF0-BA85C698030D}" srcOrd="0" destOrd="0" presId="urn:microsoft.com/office/officeart/2009/3/layout/StepUpProcess"/>
    <dgm:cxn modelId="{D84F4376-1513-4FF7-B50D-16EB69E25C23}" type="presParOf" srcId="{76BFF16E-B60F-420A-A296-BEFBE0A51A88}" destId="{08013656-A0B1-4C71-9AE0-79EE678B4D5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4B335-3144-3C45-A7E9-D5D4A8A9CD81}">
      <dsp:nvSpPr>
        <dsp:cNvPr id="0" name=""/>
        <dsp:cNvSpPr/>
      </dsp:nvSpPr>
      <dsp:spPr>
        <a:xfrm>
          <a:off x="967560" y="99823"/>
          <a:ext cx="2174024" cy="206530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Stigma</a:t>
          </a:r>
        </a:p>
      </dsp:txBody>
      <dsp:txXfrm>
        <a:off x="1257430" y="461251"/>
        <a:ext cx="1594284" cy="929387"/>
      </dsp:txXfrm>
    </dsp:sp>
    <dsp:sp modelId="{36FB9AA6-9D9E-FD48-BDF4-C21F054E46C4}">
      <dsp:nvSpPr>
        <dsp:cNvPr id="0" name=""/>
        <dsp:cNvSpPr/>
      </dsp:nvSpPr>
      <dsp:spPr>
        <a:xfrm>
          <a:off x="1767150" y="1390639"/>
          <a:ext cx="2065306" cy="206530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Limited access/</a:t>
          </a:r>
          <a:r>
            <a:rPr lang="en-US" sz="2000" kern="1200" dirty="0" err="1"/>
            <a:t>accessability</a:t>
          </a:r>
          <a:r>
            <a:rPr lang="en-US" sz="2000" kern="1200" dirty="0"/>
            <a:t> of treatment </a:t>
          </a:r>
        </a:p>
      </dsp:txBody>
      <dsp:txXfrm>
        <a:off x="2398790" y="1924177"/>
        <a:ext cx="1239183" cy="1135918"/>
      </dsp:txXfrm>
    </dsp:sp>
    <dsp:sp modelId="{15544505-BE39-8146-9295-FF90824F1370}">
      <dsp:nvSpPr>
        <dsp:cNvPr id="0" name=""/>
        <dsp:cNvSpPr/>
      </dsp:nvSpPr>
      <dsp:spPr>
        <a:xfrm>
          <a:off x="266526" y="1462161"/>
          <a:ext cx="2065306" cy="2065306"/>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Complex symptoms of addiction </a:t>
          </a:r>
        </a:p>
      </dsp:txBody>
      <dsp:txXfrm>
        <a:off x="461009" y="1995698"/>
        <a:ext cx="1239183" cy="1135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451AC-7132-4A75-83BD-387038757389}">
      <dsp:nvSpPr>
        <dsp:cNvPr id="0" name=""/>
        <dsp:cNvSpPr/>
      </dsp:nvSpPr>
      <dsp:spPr>
        <a:xfrm rot="5400000">
          <a:off x="536470" y="992185"/>
          <a:ext cx="1600578" cy="266332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4524C5-CC8E-4AAA-BD79-40AA4B5FAD6A}">
      <dsp:nvSpPr>
        <dsp:cNvPr id="0" name=""/>
        <dsp:cNvSpPr/>
      </dsp:nvSpPr>
      <dsp:spPr>
        <a:xfrm>
          <a:off x="269293" y="1787946"/>
          <a:ext cx="2404466" cy="210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Self-management</a:t>
          </a:r>
        </a:p>
        <a:p>
          <a:pPr marL="0" lvl="0" indent="0" algn="l" defTabSz="1066800">
            <a:lnSpc>
              <a:spcPct val="90000"/>
            </a:lnSpc>
            <a:spcBef>
              <a:spcPct val="0"/>
            </a:spcBef>
            <a:spcAft>
              <a:spcPct val="35000"/>
            </a:spcAft>
            <a:buNone/>
          </a:pPr>
          <a:endParaRPr lang="en-US" sz="2400" kern="1200" dirty="0"/>
        </a:p>
      </dsp:txBody>
      <dsp:txXfrm>
        <a:off x="269293" y="1787946"/>
        <a:ext cx="2404466" cy="2107656"/>
      </dsp:txXfrm>
    </dsp:sp>
    <dsp:sp modelId="{8223144A-AF7A-40CE-B0EB-27C8452D5C05}">
      <dsp:nvSpPr>
        <dsp:cNvPr id="0" name=""/>
        <dsp:cNvSpPr/>
      </dsp:nvSpPr>
      <dsp:spPr>
        <a:xfrm>
          <a:off x="2220087" y="796108"/>
          <a:ext cx="453673" cy="45367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E1364A-5FFE-463F-919F-CE2EC4B6DACC}">
      <dsp:nvSpPr>
        <dsp:cNvPr id="0" name=""/>
        <dsp:cNvSpPr/>
      </dsp:nvSpPr>
      <dsp:spPr>
        <a:xfrm rot="5400000">
          <a:off x="3480007" y="263804"/>
          <a:ext cx="1600578" cy="266332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E0B524-B914-4BC4-A312-75F86BBD9A56}">
      <dsp:nvSpPr>
        <dsp:cNvPr id="0" name=""/>
        <dsp:cNvSpPr/>
      </dsp:nvSpPr>
      <dsp:spPr>
        <a:xfrm>
          <a:off x="3212830" y="1059565"/>
          <a:ext cx="2404466" cy="210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Addiction-focused medical management</a:t>
          </a:r>
        </a:p>
      </dsp:txBody>
      <dsp:txXfrm>
        <a:off x="3212830" y="1059565"/>
        <a:ext cx="2404466" cy="2107656"/>
      </dsp:txXfrm>
    </dsp:sp>
    <dsp:sp modelId="{D7502D93-5348-4684-9CAA-FE82FE73C22D}">
      <dsp:nvSpPr>
        <dsp:cNvPr id="0" name=""/>
        <dsp:cNvSpPr/>
      </dsp:nvSpPr>
      <dsp:spPr>
        <a:xfrm>
          <a:off x="5163624" y="67727"/>
          <a:ext cx="453673" cy="45367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E15D5B-B526-4189-BFF0-BA85C698030D}">
      <dsp:nvSpPr>
        <dsp:cNvPr id="0" name=""/>
        <dsp:cNvSpPr/>
      </dsp:nvSpPr>
      <dsp:spPr>
        <a:xfrm rot="5400000">
          <a:off x="6423544" y="-464577"/>
          <a:ext cx="1600578" cy="266332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13656-A0B1-4C71-9AE0-79EE678B4D54}">
      <dsp:nvSpPr>
        <dsp:cNvPr id="0" name=""/>
        <dsp:cNvSpPr/>
      </dsp:nvSpPr>
      <dsp:spPr>
        <a:xfrm>
          <a:off x="6156368" y="331184"/>
          <a:ext cx="2404466" cy="210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SUD Specialty Care</a:t>
          </a:r>
        </a:p>
      </dsp:txBody>
      <dsp:txXfrm>
        <a:off x="6156368" y="331184"/>
        <a:ext cx="2404466" cy="2107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451AC-7132-4A75-83BD-387038757389}">
      <dsp:nvSpPr>
        <dsp:cNvPr id="0" name=""/>
        <dsp:cNvSpPr/>
      </dsp:nvSpPr>
      <dsp:spPr>
        <a:xfrm rot="5400000">
          <a:off x="536470" y="992185"/>
          <a:ext cx="1600578" cy="266332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4524C5-CC8E-4AAA-BD79-40AA4B5FAD6A}">
      <dsp:nvSpPr>
        <dsp:cNvPr id="0" name=""/>
        <dsp:cNvSpPr/>
      </dsp:nvSpPr>
      <dsp:spPr>
        <a:xfrm>
          <a:off x="269293" y="1787946"/>
          <a:ext cx="2404466" cy="210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Self-management</a:t>
          </a:r>
        </a:p>
        <a:p>
          <a:pPr marL="0" lvl="0" indent="0" algn="l" defTabSz="1066800">
            <a:lnSpc>
              <a:spcPct val="90000"/>
            </a:lnSpc>
            <a:spcBef>
              <a:spcPct val="0"/>
            </a:spcBef>
            <a:spcAft>
              <a:spcPct val="35000"/>
            </a:spcAft>
            <a:buNone/>
          </a:pPr>
          <a:endParaRPr lang="en-US" sz="2400" kern="1200" dirty="0"/>
        </a:p>
      </dsp:txBody>
      <dsp:txXfrm>
        <a:off x="269293" y="1787946"/>
        <a:ext cx="2404466" cy="2107656"/>
      </dsp:txXfrm>
    </dsp:sp>
    <dsp:sp modelId="{8223144A-AF7A-40CE-B0EB-27C8452D5C05}">
      <dsp:nvSpPr>
        <dsp:cNvPr id="0" name=""/>
        <dsp:cNvSpPr/>
      </dsp:nvSpPr>
      <dsp:spPr>
        <a:xfrm>
          <a:off x="2220087" y="796108"/>
          <a:ext cx="453673" cy="45367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E1364A-5FFE-463F-919F-CE2EC4B6DACC}">
      <dsp:nvSpPr>
        <dsp:cNvPr id="0" name=""/>
        <dsp:cNvSpPr/>
      </dsp:nvSpPr>
      <dsp:spPr>
        <a:xfrm rot="5400000">
          <a:off x="3480007" y="263804"/>
          <a:ext cx="1600578" cy="266332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E0B524-B914-4BC4-A312-75F86BBD9A56}">
      <dsp:nvSpPr>
        <dsp:cNvPr id="0" name=""/>
        <dsp:cNvSpPr/>
      </dsp:nvSpPr>
      <dsp:spPr>
        <a:xfrm>
          <a:off x="3212830" y="1059565"/>
          <a:ext cx="2404466" cy="210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Addiction-focused medical management</a:t>
          </a:r>
        </a:p>
      </dsp:txBody>
      <dsp:txXfrm>
        <a:off x="3212830" y="1059565"/>
        <a:ext cx="2404466" cy="2107656"/>
      </dsp:txXfrm>
    </dsp:sp>
    <dsp:sp modelId="{D7502D93-5348-4684-9CAA-FE82FE73C22D}">
      <dsp:nvSpPr>
        <dsp:cNvPr id="0" name=""/>
        <dsp:cNvSpPr/>
      </dsp:nvSpPr>
      <dsp:spPr>
        <a:xfrm>
          <a:off x="5163624" y="67727"/>
          <a:ext cx="453673" cy="45367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E15D5B-B526-4189-BFF0-BA85C698030D}">
      <dsp:nvSpPr>
        <dsp:cNvPr id="0" name=""/>
        <dsp:cNvSpPr/>
      </dsp:nvSpPr>
      <dsp:spPr>
        <a:xfrm rot="5400000">
          <a:off x="6423544" y="-464577"/>
          <a:ext cx="1600578" cy="266332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13656-A0B1-4C71-9AE0-79EE678B4D54}">
      <dsp:nvSpPr>
        <dsp:cNvPr id="0" name=""/>
        <dsp:cNvSpPr/>
      </dsp:nvSpPr>
      <dsp:spPr>
        <a:xfrm>
          <a:off x="6156368" y="331184"/>
          <a:ext cx="2404466" cy="210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SUD Specialty Care</a:t>
          </a:r>
        </a:p>
      </dsp:txBody>
      <dsp:txXfrm>
        <a:off x="6156368" y="331184"/>
        <a:ext cx="2404466" cy="21076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451AC-7132-4A75-83BD-387038757389}">
      <dsp:nvSpPr>
        <dsp:cNvPr id="0" name=""/>
        <dsp:cNvSpPr/>
      </dsp:nvSpPr>
      <dsp:spPr>
        <a:xfrm rot="5400000">
          <a:off x="536470" y="992185"/>
          <a:ext cx="1600578" cy="266332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4524C5-CC8E-4AAA-BD79-40AA4B5FAD6A}">
      <dsp:nvSpPr>
        <dsp:cNvPr id="0" name=""/>
        <dsp:cNvSpPr/>
      </dsp:nvSpPr>
      <dsp:spPr>
        <a:xfrm>
          <a:off x="269293" y="1787946"/>
          <a:ext cx="2404466" cy="210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Self-management</a:t>
          </a:r>
        </a:p>
        <a:p>
          <a:pPr marL="0" lvl="0" indent="0" algn="l" defTabSz="1066800">
            <a:lnSpc>
              <a:spcPct val="90000"/>
            </a:lnSpc>
            <a:spcBef>
              <a:spcPct val="0"/>
            </a:spcBef>
            <a:spcAft>
              <a:spcPct val="35000"/>
            </a:spcAft>
            <a:buNone/>
          </a:pPr>
          <a:endParaRPr lang="en-US" sz="2400" kern="1200" dirty="0"/>
        </a:p>
      </dsp:txBody>
      <dsp:txXfrm>
        <a:off x="269293" y="1787946"/>
        <a:ext cx="2404466" cy="2107656"/>
      </dsp:txXfrm>
    </dsp:sp>
    <dsp:sp modelId="{8223144A-AF7A-40CE-B0EB-27C8452D5C05}">
      <dsp:nvSpPr>
        <dsp:cNvPr id="0" name=""/>
        <dsp:cNvSpPr/>
      </dsp:nvSpPr>
      <dsp:spPr>
        <a:xfrm>
          <a:off x="2220087" y="796108"/>
          <a:ext cx="453673" cy="45367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E1364A-5FFE-463F-919F-CE2EC4B6DACC}">
      <dsp:nvSpPr>
        <dsp:cNvPr id="0" name=""/>
        <dsp:cNvSpPr/>
      </dsp:nvSpPr>
      <dsp:spPr>
        <a:xfrm rot="5400000">
          <a:off x="3480007" y="263804"/>
          <a:ext cx="1600578" cy="266332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E0B524-B914-4BC4-A312-75F86BBD9A56}">
      <dsp:nvSpPr>
        <dsp:cNvPr id="0" name=""/>
        <dsp:cNvSpPr/>
      </dsp:nvSpPr>
      <dsp:spPr>
        <a:xfrm>
          <a:off x="3212830" y="1059565"/>
          <a:ext cx="2404466" cy="210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Addiction-focused medical management</a:t>
          </a:r>
        </a:p>
      </dsp:txBody>
      <dsp:txXfrm>
        <a:off x="3212830" y="1059565"/>
        <a:ext cx="2404466" cy="2107656"/>
      </dsp:txXfrm>
    </dsp:sp>
    <dsp:sp modelId="{D7502D93-5348-4684-9CAA-FE82FE73C22D}">
      <dsp:nvSpPr>
        <dsp:cNvPr id="0" name=""/>
        <dsp:cNvSpPr/>
      </dsp:nvSpPr>
      <dsp:spPr>
        <a:xfrm>
          <a:off x="5163624" y="67727"/>
          <a:ext cx="453673" cy="45367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E15D5B-B526-4189-BFF0-BA85C698030D}">
      <dsp:nvSpPr>
        <dsp:cNvPr id="0" name=""/>
        <dsp:cNvSpPr/>
      </dsp:nvSpPr>
      <dsp:spPr>
        <a:xfrm rot="5400000">
          <a:off x="6423544" y="-464577"/>
          <a:ext cx="1600578" cy="266332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13656-A0B1-4C71-9AE0-79EE678B4D54}">
      <dsp:nvSpPr>
        <dsp:cNvPr id="0" name=""/>
        <dsp:cNvSpPr/>
      </dsp:nvSpPr>
      <dsp:spPr>
        <a:xfrm>
          <a:off x="6156368" y="331184"/>
          <a:ext cx="2404466" cy="210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SUD Specialty Care</a:t>
          </a:r>
        </a:p>
      </dsp:txBody>
      <dsp:txXfrm>
        <a:off x="6156368" y="331184"/>
        <a:ext cx="2404466" cy="210765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4A682B-60B7-244F-AF8C-16AA5F067F6C}" type="datetimeFigureOut">
              <a:rPr lang="en-US" smtClean="0"/>
              <a:t>9/16/2019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285591-F2ED-7B4B-AAEB-54F8DF9914E5}" type="slidenum">
              <a:rPr lang="en-US" smtClean="0"/>
              <a:t>‹#›</a:t>
            </a:fld>
            <a:endParaRPr lang="en-US"/>
          </a:p>
        </p:txBody>
      </p:sp>
    </p:spTree>
    <p:extLst>
      <p:ext uri="{BB962C8B-B14F-4D97-AF65-F5344CB8AC3E}">
        <p14:creationId xmlns:p14="http://schemas.microsoft.com/office/powerpoint/2010/main" val="1919929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C0177D-0B34-354A-A985-A7708375935C}" type="datetimeFigureOut">
              <a:rPr lang="en-US" smtClean="0"/>
              <a:t>9/16/2019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3E557-29CA-2942-B5B0-BBAE067F5736}" type="slidenum">
              <a:rPr lang="en-US" smtClean="0"/>
              <a:t>‹#›</a:t>
            </a:fld>
            <a:endParaRPr lang="en-US"/>
          </a:p>
        </p:txBody>
      </p:sp>
    </p:spTree>
    <p:extLst>
      <p:ext uri="{BB962C8B-B14F-4D97-AF65-F5344CB8AC3E}">
        <p14:creationId xmlns:p14="http://schemas.microsoft.com/office/powerpoint/2010/main" val="5251619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 </a:t>
            </a:r>
            <a:r>
              <a:rPr lang="en-US" dirty="0" err="1"/>
              <a:t>Haffajee’s</a:t>
            </a:r>
            <a:r>
              <a:rPr lang="en-US" dirty="0"/>
              <a:t> current unpublished work updates this for </a:t>
            </a:r>
            <a:r>
              <a:rPr lang="en-US" dirty="0" err="1"/>
              <a:t>bup</a:t>
            </a:r>
            <a:r>
              <a:rPr lang="en-US" dirty="0"/>
              <a:t>, methadone, naltrexone and looks unmet treatment need (counties w/ high overdose but low treatment) and characteristics </a:t>
            </a:r>
            <a:r>
              <a:rPr lang="en-US" dirty="0" err="1"/>
              <a:t>associaqtedw</a:t>
            </a:r>
            <a:r>
              <a:rPr lang="en-US" dirty="0"/>
              <a:t> </a:t>
            </a:r>
            <a:r>
              <a:rPr lang="en-US" dirty="0" err="1"/>
              <a:t>tih</a:t>
            </a:r>
            <a:r>
              <a:rPr lang="en-US" dirty="0"/>
              <a:t> those counties -&gt; many are rural</a:t>
            </a:r>
          </a:p>
        </p:txBody>
      </p:sp>
      <p:sp>
        <p:nvSpPr>
          <p:cNvPr id="4" name="Slide Number Placeholder 3"/>
          <p:cNvSpPr>
            <a:spLocks noGrp="1"/>
          </p:cNvSpPr>
          <p:nvPr>
            <p:ph type="sldNum" sz="quarter" idx="10"/>
          </p:nvPr>
        </p:nvSpPr>
        <p:spPr/>
        <p:txBody>
          <a:bodyPr/>
          <a:lstStyle/>
          <a:p>
            <a:fld id="{4212741C-3567-AF44-8C16-F2DA14D807FA}" type="slidenum">
              <a:rPr lang="en-US" smtClean="0"/>
              <a:t>14</a:t>
            </a:fld>
            <a:endParaRPr lang="en-US"/>
          </a:p>
        </p:txBody>
      </p:sp>
    </p:spTree>
    <p:extLst>
      <p:ext uri="{BB962C8B-B14F-4D97-AF65-F5344CB8AC3E}">
        <p14:creationId xmlns:p14="http://schemas.microsoft.com/office/powerpoint/2010/main" val="85826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Naloxone is important tool, but is not treatment. long acting naltrexone efficacious in RCT’s for those who can get initiated, and may be helpful for some patients, but retention is likely not great and been shown to reduce mortality</a:t>
            </a:r>
          </a:p>
        </p:txBody>
      </p:sp>
      <p:sp>
        <p:nvSpPr>
          <p:cNvPr id="4" name="Slide Number Placeholder 3"/>
          <p:cNvSpPr>
            <a:spLocks noGrp="1"/>
          </p:cNvSpPr>
          <p:nvPr>
            <p:ph type="sldNum" sz="quarter" idx="10"/>
          </p:nvPr>
        </p:nvSpPr>
        <p:spPr/>
        <p:txBody>
          <a:bodyPr/>
          <a:lstStyle/>
          <a:p>
            <a:fld id="{4212741C-3567-AF44-8C16-F2DA14D807FA}" type="slidenum">
              <a:rPr lang="en-US" smtClean="0"/>
              <a:t>15</a:t>
            </a:fld>
            <a:endParaRPr lang="en-US"/>
          </a:p>
        </p:txBody>
      </p:sp>
    </p:spTree>
    <p:extLst>
      <p:ext uri="{BB962C8B-B14F-4D97-AF65-F5344CB8AC3E}">
        <p14:creationId xmlns:p14="http://schemas.microsoft.com/office/powerpoint/2010/main" val="1360355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2741C-3567-AF44-8C16-F2DA14D807FA}" type="slidenum">
              <a:rPr lang="en-US" smtClean="0"/>
              <a:t>16</a:t>
            </a:fld>
            <a:endParaRPr lang="en-US"/>
          </a:p>
        </p:txBody>
      </p:sp>
    </p:spTree>
    <p:extLst>
      <p:ext uri="{BB962C8B-B14F-4D97-AF65-F5344CB8AC3E}">
        <p14:creationId xmlns:p14="http://schemas.microsoft.com/office/powerpoint/2010/main" val="3932247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over4.pdf"/>
          <p:cNvPicPr>
            <a:picLocks noChangeAspect="1"/>
          </p:cNvPicPr>
          <p:nvPr userDrawn="1"/>
        </p:nvPicPr>
        <p:blipFill rotWithShape="1">
          <a:blip r:embed="rId2">
            <a:extLst>
              <a:ext uri="{28A0092B-C50C-407E-A947-70E740481C1C}">
                <a14:useLocalDpi xmlns:a14="http://schemas.microsoft.com/office/drawing/2010/main" val="0"/>
              </a:ext>
            </a:extLst>
          </a:blip>
          <a:srcRect l="2547" t="3396" r="2642" b="11698"/>
          <a:stretch/>
        </p:blipFill>
        <p:spPr>
          <a:xfrm>
            <a:off x="232913" y="232913"/>
            <a:ext cx="8669548" cy="5822830"/>
          </a:xfrm>
          <a:prstGeom prst="rect">
            <a:avLst/>
          </a:prstGeom>
        </p:spPr>
      </p:pic>
      <p:sp>
        <p:nvSpPr>
          <p:cNvPr id="2" name="Title 1"/>
          <p:cNvSpPr>
            <a:spLocks noGrp="1"/>
          </p:cNvSpPr>
          <p:nvPr userDrawn="1">
            <p:ph type="ctrTitle" hasCustomPrompt="1"/>
          </p:nvPr>
        </p:nvSpPr>
        <p:spPr>
          <a:xfrm>
            <a:off x="338880" y="1586843"/>
            <a:ext cx="7772400" cy="730127"/>
          </a:xfrm>
        </p:spPr>
        <p:txBody>
          <a:bodyPr anchor="b" anchorCtr="0">
            <a:normAutofit/>
          </a:bodyPr>
          <a:lstStyle>
            <a:lvl1pPr algn="l">
              <a:defRPr sz="2000" b="1">
                <a:latin typeface="Calibri"/>
                <a:cs typeface="Calibri"/>
              </a:defRPr>
            </a:lvl1pPr>
          </a:lstStyle>
          <a:p>
            <a:r>
              <a:rPr lang="en-US" dirty="0"/>
              <a:t>CLICK TO EDIT MASTER TITLE STYLE</a:t>
            </a:r>
          </a:p>
        </p:txBody>
      </p:sp>
      <p:sp>
        <p:nvSpPr>
          <p:cNvPr id="3" name="Subtitle 2"/>
          <p:cNvSpPr>
            <a:spLocks noGrp="1"/>
          </p:cNvSpPr>
          <p:nvPr userDrawn="1">
            <p:ph type="subTitle" idx="1"/>
          </p:nvPr>
        </p:nvSpPr>
        <p:spPr>
          <a:xfrm>
            <a:off x="357696" y="2413135"/>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Box 8"/>
          <p:cNvSpPr txBox="1"/>
          <p:nvPr userDrawn="1"/>
        </p:nvSpPr>
        <p:spPr>
          <a:xfrm>
            <a:off x="183060" y="6313158"/>
            <a:ext cx="3574549" cy="338554"/>
          </a:xfrm>
          <a:prstGeom prst="rect">
            <a:avLst/>
          </a:prstGeom>
          <a:noFill/>
        </p:spPr>
        <p:txBody>
          <a:bodyPr wrap="square" rtlCol="0">
            <a:spAutoFit/>
          </a:bodyPr>
          <a:lstStyle/>
          <a:p>
            <a:r>
              <a:rPr lang="en-US" sz="1600" b="1" dirty="0">
                <a:solidFill>
                  <a:schemeClr val="bg1">
                    <a:lumMod val="65000"/>
                  </a:schemeClr>
                </a:solidFill>
              </a:rPr>
              <a:t>DATE/MONTH </a:t>
            </a:r>
            <a:r>
              <a:rPr lang="en-US" sz="1600" b="1" dirty="0">
                <a:solidFill>
                  <a:schemeClr val="bg1">
                    <a:lumMod val="50000"/>
                  </a:schemeClr>
                </a:solidFill>
              </a:rPr>
              <a:t>2017</a:t>
            </a:r>
          </a:p>
        </p:txBody>
      </p:sp>
    </p:spTree>
    <p:extLst>
      <p:ext uri="{BB962C8B-B14F-4D97-AF65-F5344CB8AC3E}">
        <p14:creationId xmlns:p14="http://schemas.microsoft.com/office/powerpoint/2010/main" val="300902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66957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35650"/>
            <a:ext cx="8229600" cy="4190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222987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7593" y="4406900"/>
            <a:ext cx="7772400" cy="1362075"/>
          </a:xfrm>
        </p:spPr>
        <p:txBody>
          <a:bodyPr anchor="t">
            <a:normAutofit/>
          </a:bodyPr>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53759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5622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B27D237-6C0D-5549-BE11-2040A22CBC71}" type="slidenum">
              <a:rPr lang="en-US" smtClean="0"/>
              <a:t>‹#›</a:t>
            </a:fld>
            <a:endParaRPr lang="en-US"/>
          </a:p>
        </p:txBody>
      </p:sp>
    </p:spTree>
    <p:extLst>
      <p:ext uri="{BB962C8B-B14F-4D97-AF65-F5344CB8AC3E}">
        <p14:creationId xmlns:p14="http://schemas.microsoft.com/office/powerpoint/2010/main" val="150829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9" name="Slide Number Placeholder 8"/>
          <p:cNvSpPr>
            <a:spLocks noGrp="1"/>
          </p:cNvSpPr>
          <p:nvPr>
            <p:ph type="sldNum" sz="quarter" idx="12"/>
          </p:nvPr>
        </p:nvSpPr>
        <p:spPr/>
        <p:txBody>
          <a:bodyPr/>
          <a:lstStyle/>
          <a:p>
            <a:fld id="{9B27D237-6C0D-5549-BE11-2040A22CBC71}" type="slidenum">
              <a:rPr lang="en-US" smtClean="0"/>
              <a:t>‹#›</a:t>
            </a:fld>
            <a:endParaRPr lang="en-US"/>
          </a:p>
        </p:txBody>
      </p:sp>
    </p:spTree>
    <p:extLst>
      <p:ext uri="{BB962C8B-B14F-4D97-AF65-F5344CB8AC3E}">
        <p14:creationId xmlns:p14="http://schemas.microsoft.com/office/powerpoint/2010/main" val="186233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B27D237-6C0D-5549-BE11-2040A22CBC71}" type="slidenum">
              <a:rPr lang="en-US" smtClean="0"/>
              <a:t>‹#›</a:t>
            </a:fld>
            <a:endParaRPr lang="en-US"/>
          </a:p>
        </p:txBody>
      </p:sp>
    </p:spTree>
    <p:extLst>
      <p:ext uri="{BB962C8B-B14F-4D97-AF65-F5344CB8AC3E}">
        <p14:creationId xmlns:p14="http://schemas.microsoft.com/office/powerpoint/2010/main" val="380617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27D237-6C0D-5549-BE11-2040A22CBC71}" type="slidenum">
              <a:rPr lang="en-US" smtClean="0"/>
              <a:t>‹#›</a:t>
            </a:fld>
            <a:endParaRPr lang="en-US"/>
          </a:p>
        </p:txBody>
      </p:sp>
    </p:spTree>
    <p:extLst>
      <p:ext uri="{BB962C8B-B14F-4D97-AF65-F5344CB8AC3E}">
        <p14:creationId xmlns:p14="http://schemas.microsoft.com/office/powerpoint/2010/main" val="261425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915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t>‹#›</a:t>
            </a:fld>
            <a:endParaRPr lang="en-US"/>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67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ackground interior.pdf"/>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29114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49348"/>
            <a:ext cx="8229600" cy="42768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298693" y="6267109"/>
            <a:ext cx="490750" cy="365125"/>
          </a:xfrm>
          <a:prstGeom prst="rect">
            <a:avLst/>
          </a:prstGeom>
        </p:spPr>
        <p:txBody>
          <a:bodyPr vert="horz" lIns="91440" tIns="45720" rIns="91440" bIns="4572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122910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457200" rtl="0" eaLnBrk="1" latinLnBrk="0" hangingPunct="1">
        <a:spcBef>
          <a:spcPct val="0"/>
        </a:spcBef>
        <a:buNone/>
        <a:defRPr sz="2800" kern="1200">
          <a:solidFill>
            <a:schemeClr val="bg1"/>
          </a:solidFill>
          <a:latin typeface="+mj-lt"/>
          <a:ea typeface="+mj-ea"/>
          <a:cs typeface="Georgia"/>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chpca.org/telehealth-policy/current-state-laws-and-reimbursement-policies" TargetMode="External"/><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F06EF4-1B67-0742-8095-CE17BB3B8F26}"/>
              </a:ext>
            </a:extLst>
          </p:cNvPr>
          <p:cNvSpPr>
            <a:spLocks noGrp="1"/>
          </p:cNvSpPr>
          <p:nvPr>
            <p:ph type="ctrTitle"/>
          </p:nvPr>
        </p:nvSpPr>
        <p:spPr/>
        <p:txBody>
          <a:bodyPr>
            <a:noAutofit/>
          </a:bodyPr>
          <a:lstStyle/>
          <a:p>
            <a:r>
              <a:rPr lang="en-US" sz="3200" dirty="0"/>
              <a:t>Telemedicine-delivered treatment interventions for substance use disorders</a:t>
            </a:r>
          </a:p>
        </p:txBody>
      </p:sp>
      <p:sp>
        <p:nvSpPr>
          <p:cNvPr id="6" name="Subtitle 5">
            <a:extLst>
              <a:ext uri="{FF2B5EF4-FFF2-40B4-BE49-F238E27FC236}">
                <a16:creationId xmlns:a16="http://schemas.microsoft.com/office/drawing/2014/main" id="{CBB2046E-B450-0F47-BDA9-6694A65D4C1A}"/>
              </a:ext>
            </a:extLst>
          </p:cNvPr>
          <p:cNvSpPr>
            <a:spLocks noGrp="1"/>
          </p:cNvSpPr>
          <p:nvPr>
            <p:ph type="subTitle" idx="1"/>
          </p:nvPr>
        </p:nvSpPr>
        <p:spPr>
          <a:xfrm>
            <a:off x="357695" y="2413135"/>
            <a:ext cx="8217735" cy="3284280"/>
          </a:xfrm>
        </p:spPr>
        <p:txBody>
          <a:bodyPr/>
          <a:lstStyle/>
          <a:p>
            <a:r>
              <a:rPr lang="en-US" dirty="0" err="1">
                <a:solidFill>
                  <a:schemeClr val="bg1"/>
                </a:solidFill>
              </a:rPr>
              <a:t>Lewei</a:t>
            </a:r>
            <a:r>
              <a:rPr lang="en-US" dirty="0">
                <a:solidFill>
                  <a:schemeClr val="bg1"/>
                </a:solidFill>
              </a:rPr>
              <a:t> (Allison) Lin MD, MS</a:t>
            </a:r>
          </a:p>
          <a:p>
            <a:r>
              <a:rPr lang="en-US" dirty="0">
                <a:solidFill>
                  <a:schemeClr val="bg1"/>
                </a:solidFill>
              </a:rPr>
              <a:t>Research Investigator and Staff Psychiatrist, Center for Clinical Management Research, VA Ann Arbor Healthcare System</a:t>
            </a:r>
          </a:p>
          <a:p>
            <a:r>
              <a:rPr lang="en-US" dirty="0">
                <a:solidFill>
                  <a:schemeClr val="bg1"/>
                </a:solidFill>
              </a:rPr>
              <a:t>Assistant Professor, Department of Psychiatry, University of Michigan Medical School</a:t>
            </a:r>
          </a:p>
          <a:p>
            <a:endParaRPr lang="en-US" dirty="0">
              <a:solidFill>
                <a:schemeClr val="bg1"/>
              </a:solidFill>
            </a:endParaRPr>
          </a:p>
          <a:p>
            <a:r>
              <a:rPr lang="en-US" dirty="0">
                <a:solidFill>
                  <a:schemeClr val="bg1"/>
                </a:solidFill>
              </a:rPr>
              <a:t>David T. Moore, MD, PhD</a:t>
            </a:r>
          </a:p>
          <a:p>
            <a:r>
              <a:rPr lang="en-US" dirty="0">
                <a:solidFill>
                  <a:schemeClr val="bg1"/>
                </a:solidFill>
              </a:rPr>
              <a:t>Assistant Professor of Psychiatry, Yale University School of Medicine</a:t>
            </a:r>
          </a:p>
          <a:p>
            <a:r>
              <a:rPr lang="en-US" dirty="0">
                <a:solidFill>
                  <a:schemeClr val="bg1"/>
                </a:solidFill>
              </a:rPr>
              <a:t>Director, VISN 1 Clinical Resource Hub, VA Connecticut</a:t>
            </a:r>
          </a:p>
          <a:p>
            <a:endParaRPr lang="en-US" dirty="0">
              <a:solidFill>
                <a:schemeClr val="bg1"/>
              </a:solidFill>
            </a:endParaRPr>
          </a:p>
          <a:p>
            <a:endParaRPr lang="en-US" dirty="0"/>
          </a:p>
        </p:txBody>
      </p:sp>
      <p:sp>
        <p:nvSpPr>
          <p:cNvPr id="4" name="Slide Number Placeholder 3">
            <a:extLst>
              <a:ext uri="{FF2B5EF4-FFF2-40B4-BE49-F238E27FC236}">
                <a16:creationId xmlns:a16="http://schemas.microsoft.com/office/drawing/2014/main" id="{6B05EAE7-F220-D643-9D36-51A0F5B6290B}"/>
              </a:ext>
            </a:extLst>
          </p:cNvPr>
          <p:cNvSpPr>
            <a:spLocks noGrp="1"/>
          </p:cNvSpPr>
          <p:nvPr>
            <p:ph type="sldNum" sz="quarter" idx="4294967295"/>
          </p:nvPr>
        </p:nvSpPr>
        <p:spPr>
          <a:xfrm>
            <a:off x="8653463" y="6267450"/>
            <a:ext cx="490537" cy="365125"/>
          </a:xfrm>
        </p:spPr>
        <p:txBody>
          <a:bodyPr/>
          <a:lstStyle/>
          <a:p>
            <a:fld id="{9B27D237-6C0D-5549-BE11-2040A22CBC71}" type="slidenum">
              <a:rPr lang="en-US" smtClean="0"/>
              <a:pPr/>
              <a:t>0</a:t>
            </a:fld>
            <a:endParaRPr lang="en-US" dirty="0"/>
          </a:p>
        </p:txBody>
      </p:sp>
      <p:sp>
        <p:nvSpPr>
          <p:cNvPr id="10" name="Rounded Rectangle 9">
            <a:extLst>
              <a:ext uri="{FF2B5EF4-FFF2-40B4-BE49-F238E27FC236}">
                <a16:creationId xmlns:a16="http://schemas.microsoft.com/office/drawing/2014/main" id="{EAD1A7DE-86E1-0B45-A541-7468467B91EC}"/>
              </a:ext>
            </a:extLst>
          </p:cNvPr>
          <p:cNvSpPr/>
          <p:nvPr/>
        </p:nvSpPr>
        <p:spPr>
          <a:xfrm>
            <a:off x="197428" y="6244936"/>
            <a:ext cx="2158910" cy="426028"/>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September 18, 2019</a:t>
            </a:r>
          </a:p>
        </p:txBody>
      </p:sp>
    </p:spTree>
    <p:extLst>
      <p:ext uri="{BB962C8B-B14F-4D97-AF65-F5344CB8AC3E}">
        <p14:creationId xmlns:p14="http://schemas.microsoft.com/office/powerpoint/2010/main" val="1656469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0772E-600F-1444-82ED-7CA57B28098A}"/>
              </a:ext>
            </a:extLst>
          </p:cNvPr>
          <p:cNvSpPr>
            <a:spLocks noGrp="1"/>
          </p:cNvSpPr>
          <p:nvPr>
            <p:ph type="title"/>
          </p:nvPr>
        </p:nvSpPr>
        <p:spPr/>
        <p:txBody>
          <a:bodyPr/>
          <a:lstStyle/>
          <a:p>
            <a:r>
              <a:rPr lang="en-US" dirty="0"/>
              <a:t>What is telemedicine?</a:t>
            </a:r>
          </a:p>
        </p:txBody>
      </p:sp>
      <p:pic>
        <p:nvPicPr>
          <p:cNvPr id="4" name="Picture 2" descr="Veteran using teleheath services">
            <a:extLst>
              <a:ext uri="{FF2B5EF4-FFF2-40B4-BE49-F238E27FC236}">
                <a16:creationId xmlns:a16="http://schemas.microsoft.com/office/drawing/2014/main" id="{AAF39F78-F304-6E47-9C7F-70AB1391DD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135624" y="3944097"/>
            <a:ext cx="2878455" cy="197783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9F70A5C0-2A78-5B4A-8905-AEF1BE6A13A8}"/>
              </a:ext>
            </a:extLst>
          </p:cNvPr>
          <p:cNvSpPr txBox="1">
            <a:spLocks/>
          </p:cNvSpPr>
          <p:nvPr/>
        </p:nvSpPr>
        <p:spPr>
          <a:xfrm>
            <a:off x="281178" y="2001131"/>
            <a:ext cx="8442198"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 Synchronous/live videoconferencing: connects providers and patients in real time for direct care delivery (most common modality reimbursed)</a:t>
            </a:r>
          </a:p>
          <a:p>
            <a:endParaRPr lang="en-US" sz="2100" dirty="0"/>
          </a:p>
          <a:p>
            <a:r>
              <a:rPr lang="en-US" sz="2100" dirty="0"/>
              <a:t>Asynchronous/store and forward: not ”real time,” allow for electronic transmission of medical information, such as digital images</a:t>
            </a:r>
          </a:p>
          <a:p>
            <a:endParaRPr lang="en-US" sz="2100" dirty="0"/>
          </a:p>
          <a:p>
            <a:r>
              <a:rPr lang="en-US" sz="2100" dirty="0"/>
              <a:t>Other modalities such as telephone, text or </a:t>
            </a:r>
          </a:p>
          <a:p>
            <a:pPr marL="0" indent="0">
              <a:buNone/>
            </a:pPr>
            <a:r>
              <a:rPr lang="en-US" sz="2100" dirty="0"/>
              <a:t>    web-based interventions not included</a:t>
            </a:r>
          </a:p>
          <a:p>
            <a:pPr lvl="1"/>
            <a:endParaRPr lang="en-US" sz="1800" dirty="0"/>
          </a:p>
        </p:txBody>
      </p:sp>
      <p:sp>
        <p:nvSpPr>
          <p:cNvPr id="7" name="Oval 6">
            <a:extLst>
              <a:ext uri="{FF2B5EF4-FFF2-40B4-BE49-F238E27FC236}">
                <a16:creationId xmlns:a16="http://schemas.microsoft.com/office/drawing/2014/main" id="{94F8EF52-DDFE-0547-9C81-502A89746DBF}"/>
              </a:ext>
            </a:extLst>
          </p:cNvPr>
          <p:cNvSpPr/>
          <p:nvPr/>
        </p:nvSpPr>
        <p:spPr>
          <a:xfrm>
            <a:off x="0" y="1789938"/>
            <a:ext cx="8915400" cy="111392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9396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Numerous successful telemedicine models for other chronic disease management</a:t>
            </a:r>
          </a:p>
        </p:txBody>
      </p:sp>
      <p:sp>
        <p:nvSpPr>
          <p:cNvPr id="3" name="Content Placeholder 2"/>
          <p:cNvSpPr>
            <a:spLocks noGrp="1"/>
          </p:cNvSpPr>
          <p:nvPr>
            <p:ph idx="1"/>
          </p:nvPr>
        </p:nvSpPr>
        <p:spPr/>
        <p:txBody>
          <a:bodyPr>
            <a:normAutofit/>
          </a:bodyPr>
          <a:lstStyle/>
          <a:p>
            <a:pPr marL="285750" lvl="2" indent="0">
              <a:spcBef>
                <a:spcPts val="750"/>
              </a:spcBef>
              <a:buNone/>
            </a:pPr>
            <a:endParaRPr lang="en-US" dirty="0"/>
          </a:p>
          <a:p>
            <a:r>
              <a:rPr lang="en-US" sz="2000" dirty="0"/>
              <a:t>RCT of telehealth for depression w/ med management and brief supportive counseling. (Ruskin et al 2004)</a:t>
            </a:r>
          </a:p>
          <a:p>
            <a:pPr lvl="1">
              <a:buFont typeface="Arial" panose="020B0604020202020204" pitchFamily="34" charset="0"/>
              <a:buChar char="•"/>
            </a:pPr>
            <a:r>
              <a:rPr lang="en-US" sz="1500" dirty="0"/>
              <a:t>Depression outcomes improved with no difference between telehealth and in-person treatment.</a:t>
            </a:r>
          </a:p>
          <a:p>
            <a:pPr lvl="1">
              <a:buFont typeface="Arial" panose="020B0604020202020204" pitchFamily="34" charset="0"/>
              <a:buChar char="•"/>
            </a:pPr>
            <a:r>
              <a:rPr lang="en-US" sz="1500" dirty="0"/>
              <a:t>There were also no differences in drop-out or patient satisfaction, which was high in both conditions. </a:t>
            </a:r>
          </a:p>
          <a:p>
            <a:r>
              <a:rPr lang="en-US" sz="2000" dirty="0"/>
              <a:t>Telehealth collaborative care management for Veterans with depression (Fortney et. al 2012)</a:t>
            </a:r>
          </a:p>
          <a:p>
            <a:pPr lvl="1"/>
            <a:r>
              <a:rPr lang="en-US" dirty="0"/>
              <a:t>3 VA Medical Centers and 11 of their affiliated community clinics</a:t>
            </a:r>
          </a:p>
          <a:p>
            <a:pPr lvl="1"/>
            <a:r>
              <a:rPr lang="en-US" dirty="0"/>
              <a:t>Localized tailoring of the telemedicine-based CCM model </a:t>
            </a:r>
          </a:p>
          <a:p>
            <a:pPr lvl="1"/>
            <a:r>
              <a:rPr lang="en-US" dirty="0"/>
              <a:t>Over 90% of the CBOCs chose to maintain program after research study</a:t>
            </a:r>
          </a:p>
          <a:p>
            <a:pPr lvl="1">
              <a:buFont typeface="Arial" panose="020B0604020202020204" pitchFamily="34" charset="0"/>
              <a:buChar char="•"/>
            </a:pPr>
            <a:endParaRPr lang="en-US" sz="1500" dirty="0"/>
          </a:p>
        </p:txBody>
      </p:sp>
    </p:spTree>
    <p:extLst>
      <p:ext uri="{BB962C8B-B14F-4D97-AF65-F5344CB8AC3E}">
        <p14:creationId xmlns:p14="http://schemas.microsoft.com/office/powerpoint/2010/main" val="2645586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A6F0-CCB8-9942-8883-5B3A6EB340FB}"/>
              </a:ext>
            </a:extLst>
          </p:cNvPr>
          <p:cNvSpPr>
            <a:spLocks noGrp="1"/>
          </p:cNvSpPr>
          <p:nvPr>
            <p:ph type="title"/>
          </p:nvPr>
        </p:nvSpPr>
        <p:spPr/>
        <p:txBody>
          <a:bodyPr/>
          <a:lstStyle/>
          <a:p>
            <a:r>
              <a:rPr lang="en-US" dirty="0"/>
              <a:t>Evidence for telemedicine  - Systematic review of telemedicine treatment for SUDs</a:t>
            </a:r>
          </a:p>
        </p:txBody>
      </p:sp>
      <p:sp>
        <p:nvSpPr>
          <p:cNvPr id="3" name="Content Placeholder 2">
            <a:extLst>
              <a:ext uri="{FF2B5EF4-FFF2-40B4-BE49-F238E27FC236}">
                <a16:creationId xmlns:a16="http://schemas.microsoft.com/office/drawing/2014/main" id="{D38B9ACD-C41C-2D45-B17E-29E98612F616}"/>
              </a:ext>
            </a:extLst>
          </p:cNvPr>
          <p:cNvSpPr>
            <a:spLocks noGrp="1"/>
          </p:cNvSpPr>
          <p:nvPr>
            <p:ph idx="1"/>
          </p:nvPr>
        </p:nvSpPr>
        <p:spPr/>
        <p:txBody>
          <a:bodyPr>
            <a:noAutofit/>
          </a:bodyPr>
          <a:lstStyle/>
          <a:p>
            <a:r>
              <a:rPr lang="en-US" sz="2000" dirty="0"/>
              <a:t>Lit search Included: </a:t>
            </a:r>
          </a:p>
          <a:p>
            <a:pPr lvl="1"/>
            <a:r>
              <a:rPr lang="en-US" sz="2000" dirty="0"/>
              <a:t>Published manuscripts and conference abstracts </a:t>
            </a:r>
          </a:p>
          <a:p>
            <a:pPr lvl="1"/>
            <a:r>
              <a:rPr lang="en-US" sz="2000" dirty="0"/>
              <a:t>In English</a:t>
            </a:r>
          </a:p>
          <a:p>
            <a:pPr lvl="1"/>
            <a:r>
              <a:rPr lang="en-US" sz="2000" dirty="0"/>
              <a:t> from January, 1998 through October, 2018</a:t>
            </a:r>
          </a:p>
          <a:p>
            <a:pPr lvl="1"/>
            <a:r>
              <a:rPr lang="en-US" sz="2000" b="1" dirty="0"/>
              <a:t>Examine real-time videoconference-delivered medication or psychotherapy to treat adults with SUDs.</a:t>
            </a:r>
          </a:p>
          <a:p>
            <a:pPr lvl="1"/>
            <a:r>
              <a:rPr lang="en-US" sz="2000" b="1" dirty="0"/>
              <a:t>Outcomes of interest included substance use, treatment adherence, acceptability of the intervention, and satisfaction with treatment. </a:t>
            </a:r>
          </a:p>
          <a:p>
            <a:pPr lvl="1"/>
            <a:r>
              <a:rPr lang="en-US" sz="2000" b="1" dirty="0"/>
              <a:t>Studies that were randomized, experimental, quasi-experimental or observational in design</a:t>
            </a:r>
            <a:endParaRPr lang="en-US" sz="2000" dirty="0"/>
          </a:p>
        </p:txBody>
      </p:sp>
    </p:spTree>
    <p:extLst>
      <p:ext uri="{BB962C8B-B14F-4D97-AF65-F5344CB8AC3E}">
        <p14:creationId xmlns:p14="http://schemas.microsoft.com/office/powerpoint/2010/main" val="1362263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2004D-14A4-FB46-91C2-77AF245974AD}"/>
              </a:ext>
            </a:extLst>
          </p:cNvPr>
          <p:cNvSpPr>
            <a:spLocks noGrp="1"/>
          </p:cNvSpPr>
          <p:nvPr>
            <p:ph type="title"/>
          </p:nvPr>
        </p:nvSpPr>
        <p:spPr/>
        <p:txBody>
          <a:bodyPr/>
          <a:lstStyle/>
          <a:p>
            <a:r>
              <a:rPr lang="en-US" dirty="0"/>
              <a:t>Summary of studies</a:t>
            </a:r>
          </a:p>
        </p:txBody>
      </p:sp>
      <p:sp>
        <p:nvSpPr>
          <p:cNvPr id="3" name="Content Placeholder 2">
            <a:extLst>
              <a:ext uri="{FF2B5EF4-FFF2-40B4-BE49-F238E27FC236}">
                <a16:creationId xmlns:a16="http://schemas.microsoft.com/office/drawing/2014/main" id="{A5DE3355-BD05-FD46-BF7A-1A202DE2381D}"/>
              </a:ext>
            </a:extLst>
          </p:cNvPr>
          <p:cNvSpPr>
            <a:spLocks noGrp="1"/>
          </p:cNvSpPr>
          <p:nvPr>
            <p:ph idx="1"/>
          </p:nvPr>
        </p:nvSpPr>
        <p:spPr/>
        <p:txBody>
          <a:bodyPr>
            <a:noAutofit/>
          </a:bodyPr>
          <a:lstStyle/>
          <a:p>
            <a:r>
              <a:rPr lang="en-US" dirty="0"/>
              <a:t>For alcohol use disorder (n = 5)</a:t>
            </a:r>
          </a:p>
          <a:p>
            <a:pPr lvl="1"/>
            <a:r>
              <a:rPr lang="en-US" sz="1800" dirty="0"/>
              <a:t>All studies provided a psychotherapy intervention but no studies included any forms of medication treatment</a:t>
            </a:r>
          </a:p>
          <a:p>
            <a:pPr lvl="1"/>
            <a:r>
              <a:rPr lang="en-US" sz="1800" dirty="0"/>
              <a:t>Mixed findings: some found lower treatment dropout in telemedicine groups, generally high patient satisfaction, others found no difference w/ usual care. </a:t>
            </a:r>
          </a:p>
          <a:p>
            <a:pPr lvl="1"/>
            <a:endParaRPr lang="en-US" sz="1800" dirty="0"/>
          </a:p>
          <a:p>
            <a:r>
              <a:rPr lang="en-US" dirty="0"/>
              <a:t>For opioid use disorder (n = 5)</a:t>
            </a:r>
          </a:p>
          <a:p>
            <a:pPr lvl="1"/>
            <a:r>
              <a:rPr lang="en-US" sz="1800" dirty="0"/>
              <a:t>2 studies delivered psychotherapy to patients at home. Found similar outcomes on substance use and satisfaction compared to in-person care</a:t>
            </a:r>
          </a:p>
          <a:p>
            <a:pPr lvl="1"/>
            <a:r>
              <a:rPr lang="en-US" sz="1800" dirty="0"/>
              <a:t>3 non-randomized studies examined use of buprenorphine and methadone, delivered in outpatient treatment. Patient located at a rural clinic and a physician at a distant site and included other components such as urine toxicology screens.</a:t>
            </a:r>
          </a:p>
          <a:p>
            <a:pPr lvl="1"/>
            <a:endParaRPr lang="en-US" sz="1800" dirty="0"/>
          </a:p>
        </p:txBody>
      </p:sp>
    </p:spTree>
    <p:extLst>
      <p:ext uri="{BB962C8B-B14F-4D97-AF65-F5344CB8AC3E}">
        <p14:creationId xmlns:p14="http://schemas.microsoft.com/office/powerpoint/2010/main" val="2020321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5F3A-7512-E84F-91C1-4910330F7D9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7A2CBD4-3B96-924C-BE16-33EAB6BD8523}"/>
              </a:ext>
            </a:extLst>
          </p:cNvPr>
          <p:cNvSpPr>
            <a:spLocks noGrp="1"/>
          </p:cNvSpPr>
          <p:nvPr>
            <p:ph idx="1"/>
          </p:nvPr>
        </p:nvSpPr>
        <p:spPr/>
        <p:txBody>
          <a:bodyPr>
            <a:normAutofit/>
          </a:bodyPr>
          <a:lstStyle/>
          <a:p>
            <a:r>
              <a:rPr lang="en-US" sz="2400" dirty="0"/>
              <a:t>Evidence for telemedicine is robust for mental health and other conditions, but limited number of studies for SUD</a:t>
            </a:r>
          </a:p>
          <a:p>
            <a:r>
              <a:rPr lang="en-US" sz="2400" dirty="0"/>
              <a:t>Some indicators of comparable therapeutic alliance and retention in care though small size and no non-inferiority studies conducted</a:t>
            </a:r>
          </a:p>
          <a:p>
            <a:r>
              <a:rPr lang="en-US" sz="2400" dirty="0"/>
              <a:t>Need to consider technology, personnel and other logistics</a:t>
            </a:r>
          </a:p>
          <a:p>
            <a:r>
              <a:rPr lang="en-US" sz="2400" dirty="0"/>
              <a:t>May be particularly promising when in-person care is not available</a:t>
            </a:r>
          </a:p>
        </p:txBody>
      </p:sp>
    </p:spTree>
    <p:extLst>
      <p:ext uri="{BB962C8B-B14F-4D97-AF65-F5344CB8AC3E}">
        <p14:creationId xmlns:p14="http://schemas.microsoft.com/office/powerpoint/2010/main" val="2452917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Particular need for telemedicine for OUD treatment</a:t>
            </a:r>
          </a:p>
        </p:txBody>
      </p:sp>
      <p:sp>
        <p:nvSpPr>
          <p:cNvPr id="3" name="Content Placeholder 2"/>
          <p:cNvSpPr>
            <a:spLocks noGrp="1"/>
          </p:cNvSpPr>
          <p:nvPr>
            <p:ph sz="quarter" idx="1"/>
          </p:nvPr>
        </p:nvSpPr>
        <p:spPr>
          <a:xfrm>
            <a:off x="341436" y="2249000"/>
            <a:ext cx="3368918" cy="3263504"/>
          </a:xfrm>
        </p:spPr>
        <p:txBody>
          <a:bodyPr>
            <a:normAutofit/>
          </a:bodyPr>
          <a:lstStyle/>
          <a:p>
            <a:r>
              <a:rPr lang="en-US" sz="2400" dirty="0"/>
              <a:t>Counties with no OUD treatment providers in the US</a:t>
            </a:r>
          </a:p>
          <a:p>
            <a:r>
              <a:rPr lang="en-US" sz="2400" dirty="0"/>
              <a:t>Need for providers who are X-waivered for buprenorphine and trained to treat OUD</a:t>
            </a:r>
          </a:p>
        </p:txBody>
      </p:sp>
      <p:pic>
        <p:nvPicPr>
          <p:cNvPr id="6" name="Picture 5">
            <a:extLst>
              <a:ext uri="{FF2B5EF4-FFF2-40B4-BE49-F238E27FC236}">
                <a16:creationId xmlns:a16="http://schemas.microsoft.com/office/drawing/2014/main" id="{B3FCD79A-0837-B245-A9F0-96048DA8F28E}"/>
              </a:ext>
            </a:extLst>
          </p:cNvPr>
          <p:cNvPicPr>
            <a:picLocks noChangeAspect="1"/>
          </p:cNvPicPr>
          <p:nvPr/>
        </p:nvPicPr>
        <p:blipFill>
          <a:blip r:embed="rId3"/>
          <a:stretch>
            <a:fillRect/>
          </a:stretch>
        </p:blipFill>
        <p:spPr>
          <a:xfrm>
            <a:off x="4167188" y="2496145"/>
            <a:ext cx="4826853" cy="3408593"/>
          </a:xfrm>
          <a:prstGeom prst="rect">
            <a:avLst/>
          </a:prstGeom>
        </p:spPr>
      </p:pic>
      <p:sp>
        <p:nvSpPr>
          <p:cNvPr id="4" name="Rectangle 3">
            <a:extLst>
              <a:ext uri="{FF2B5EF4-FFF2-40B4-BE49-F238E27FC236}">
                <a16:creationId xmlns:a16="http://schemas.microsoft.com/office/drawing/2014/main" id="{710FC992-E45F-1646-9498-D3D50CC559C3}"/>
              </a:ext>
            </a:extLst>
          </p:cNvPr>
          <p:cNvSpPr/>
          <p:nvPr/>
        </p:nvSpPr>
        <p:spPr>
          <a:xfrm>
            <a:off x="6937627" y="6465769"/>
            <a:ext cx="2206373"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a:t>
            </a:r>
            <a:r>
              <a:rPr lang="en-US" dirty="0" err="1">
                <a:latin typeface="Calibri" panose="020F0502020204030204" pitchFamily="34" charset="0"/>
                <a:ea typeface="Calibri" panose="020F0502020204030204" pitchFamily="34" charset="0"/>
                <a:cs typeface="Times New Roman" panose="02020603050405020304" pitchFamily="18" charset="0"/>
              </a:rPr>
              <a:t>Haffajee</a:t>
            </a:r>
            <a:r>
              <a:rPr lang="en-US" dirty="0">
                <a:latin typeface="Calibri" panose="020F0502020204030204" pitchFamily="34" charset="0"/>
                <a:ea typeface="Calibri" panose="020F0502020204030204" pitchFamily="34" charset="0"/>
                <a:cs typeface="Times New Roman" panose="02020603050405020304" pitchFamily="18" charset="0"/>
              </a:rPr>
              <a:t> et al., 2019)</a:t>
            </a:r>
          </a:p>
        </p:txBody>
      </p:sp>
    </p:spTree>
    <p:extLst>
      <p:ext uri="{BB962C8B-B14F-4D97-AF65-F5344CB8AC3E}">
        <p14:creationId xmlns:p14="http://schemas.microsoft.com/office/powerpoint/2010/main" val="3676455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Effective treatments for OUD</a:t>
            </a:r>
          </a:p>
        </p:txBody>
      </p:sp>
      <p:sp>
        <p:nvSpPr>
          <p:cNvPr id="3" name="Content Placeholder 2"/>
          <p:cNvSpPr>
            <a:spLocks noGrp="1"/>
          </p:cNvSpPr>
          <p:nvPr>
            <p:ph sz="quarter" idx="1"/>
          </p:nvPr>
        </p:nvSpPr>
        <p:spPr/>
        <p:txBody>
          <a:bodyPr>
            <a:normAutofit/>
          </a:bodyPr>
          <a:lstStyle/>
          <a:p>
            <a:pPr>
              <a:buFont typeface="+mj-lt"/>
              <a:buAutoNum type="arabicPeriod"/>
            </a:pPr>
            <a:r>
              <a:rPr lang="en-US" sz="2400" dirty="0"/>
              <a:t>Opioid agonist medications </a:t>
            </a:r>
          </a:p>
          <a:p>
            <a:pPr lvl="1"/>
            <a:r>
              <a:rPr lang="en-US" sz="2400" dirty="0"/>
              <a:t>Methadone:  Can only be used in DEA approved opioid treatment programs</a:t>
            </a:r>
          </a:p>
          <a:p>
            <a:pPr lvl="1"/>
            <a:r>
              <a:rPr lang="en-US" sz="2400" dirty="0"/>
              <a:t>Buprenorphine maintenance (</a:t>
            </a:r>
            <a:r>
              <a:rPr lang="en-US" sz="2400" dirty="0" err="1"/>
              <a:t>Suboxone</a:t>
            </a:r>
            <a:r>
              <a:rPr lang="en-US" sz="2400" dirty="0"/>
              <a:t>®, </a:t>
            </a:r>
            <a:r>
              <a:rPr lang="en-US" sz="2400" dirty="0" err="1"/>
              <a:t>Subutex</a:t>
            </a:r>
            <a:r>
              <a:rPr lang="en-US" sz="2400" dirty="0"/>
              <a:t>®, </a:t>
            </a:r>
            <a:r>
              <a:rPr lang="en-US" sz="2400" dirty="0" err="1"/>
              <a:t>Sublocade</a:t>
            </a:r>
            <a:r>
              <a:rPr lang="en-US" sz="2400" dirty="0"/>
              <a:t>®, </a:t>
            </a:r>
            <a:r>
              <a:rPr lang="en-US" sz="2400" dirty="0" err="1"/>
              <a:t>etc</a:t>
            </a:r>
            <a:r>
              <a:rPr lang="en-US" sz="2400" dirty="0"/>
              <a:t>)</a:t>
            </a:r>
          </a:p>
          <a:p>
            <a:pPr lvl="2">
              <a:buFont typeface="Wingdings" pitchFamily="2" charset="2"/>
              <a:buChar char="§"/>
            </a:pPr>
            <a:r>
              <a:rPr lang="en-US" sz="2400" dirty="0"/>
              <a:t>Since 2004, providers allowed to prescribe in office based setting after obtaining training</a:t>
            </a:r>
          </a:p>
          <a:p>
            <a:pPr>
              <a:buFont typeface="+mj-lt"/>
              <a:buAutoNum type="arabicPeriod"/>
            </a:pPr>
            <a:r>
              <a:rPr lang="en-US" sz="2400" dirty="0"/>
              <a:t>Opioid antagonist </a:t>
            </a:r>
          </a:p>
          <a:p>
            <a:pPr lvl="1"/>
            <a:r>
              <a:rPr lang="en-US" sz="2400" dirty="0"/>
              <a:t>Long acting naltrexone (</a:t>
            </a:r>
            <a:r>
              <a:rPr lang="en-US" sz="2400" dirty="0" err="1"/>
              <a:t>Vivitrol</a:t>
            </a:r>
            <a:r>
              <a:rPr lang="en-US" sz="2400" dirty="0"/>
              <a:t>®)</a:t>
            </a:r>
          </a:p>
          <a:p>
            <a:pPr lvl="1"/>
            <a:endParaRPr lang="en-US" dirty="0"/>
          </a:p>
        </p:txBody>
      </p:sp>
    </p:spTree>
    <p:extLst>
      <p:ext uri="{BB962C8B-B14F-4D97-AF65-F5344CB8AC3E}">
        <p14:creationId xmlns:p14="http://schemas.microsoft.com/office/powerpoint/2010/main" val="2106278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FC42-221C-964B-8387-C18575E3A117}"/>
              </a:ext>
            </a:extLst>
          </p:cNvPr>
          <p:cNvSpPr>
            <a:spLocks noGrp="1"/>
          </p:cNvSpPr>
          <p:nvPr>
            <p:ph type="title"/>
          </p:nvPr>
        </p:nvSpPr>
        <p:spPr/>
        <p:txBody>
          <a:bodyPr/>
          <a:lstStyle/>
          <a:p>
            <a:r>
              <a:rPr lang="en-US" dirty="0"/>
              <a:t>OUD treatment effectiveness</a:t>
            </a:r>
          </a:p>
        </p:txBody>
      </p:sp>
      <p:sp>
        <p:nvSpPr>
          <p:cNvPr id="3" name="Content Placeholder 2">
            <a:extLst>
              <a:ext uri="{FF2B5EF4-FFF2-40B4-BE49-F238E27FC236}">
                <a16:creationId xmlns:a16="http://schemas.microsoft.com/office/drawing/2014/main" id="{B57BCA4D-2738-5844-83F6-F7182C18B6D0}"/>
              </a:ext>
            </a:extLst>
          </p:cNvPr>
          <p:cNvSpPr>
            <a:spLocks noGrp="1"/>
          </p:cNvSpPr>
          <p:nvPr>
            <p:ph idx="1"/>
          </p:nvPr>
        </p:nvSpPr>
        <p:spPr/>
        <p:txBody>
          <a:bodyPr>
            <a:normAutofit/>
          </a:bodyPr>
          <a:lstStyle/>
          <a:p>
            <a:r>
              <a:rPr lang="en-US" sz="2000" dirty="0"/>
              <a:t>Reductions in overdose and overall death rates</a:t>
            </a:r>
          </a:p>
          <a:p>
            <a:r>
              <a:rPr lang="en-US" sz="2000" dirty="0"/>
              <a:t>Reductions in opioid use </a:t>
            </a:r>
          </a:p>
          <a:p>
            <a:r>
              <a:rPr lang="en-US" sz="2000" dirty="0"/>
              <a:t>Improved HIV and </a:t>
            </a:r>
            <a:r>
              <a:rPr lang="en-US" sz="2000" dirty="0" err="1"/>
              <a:t>Hep</a:t>
            </a:r>
            <a:r>
              <a:rPr lang="en-US" sz="2000" dirty="0"/>
              <a:t> C outcomes </a:t>
            </a:r>
          </a:p>
          <a:p>
            <a:r>
              <a:rPr lang="en-US" sz="2000" dirty="0"/>
              <a:t>Recent evidence suggesting cost effective and improved quality of life </a:t>
            </a:r>
          </a:p>
          <a:p>
            <a:r>
              <a:rPr lang="en-US" sz="2000" b="1" u="sng" dirty="0"/>
              <a:t>Medications are the most effective treatment for OUD. Without medication treatment, patients have much higher rates of substance use and overdose rates.</a:t>
            </a:r>
          </a:p>
          <a:p>
            <a:pPr lvl="1"/>
            <a:endParaRPr lang="en-US" sz="2000" dirty="0"/>
          </a:p>
          <a:p>
            <a:pPr lvl="1"/>
            <a:endParaRPr lang="en-US" sz="2000" dirty="0"/>
          </a:p>
          <a:p>
            <a:pPr marL="342900" lvl="1" indent="0">
              <a:buNone/>
            </a:pPr>
            <a:r>
              <a:rPr lang="en-US" sz="2000" dirty="0"/>
              <a:t> </a:t>
            </a:r>
          </a:p>
          <a:p>
            <a:pPr fontAlgn="base"/>
            <a:endParaRPr lang="en-US" sz="2000" dirty="0"/>
          </a:p>
          <a:p>
            <a:endParaRPr lang="en-US" sz="2000" dirty="0"/>
          </a:p>
        </p:txBody>
      </p:sp>
      <p:sp>
        <p:nvSpPr>
          <p:cNvPr id="4" name="Rectangle 3">
            <a:extLst>
              <a:ext uri="{FF2B5EF4-FFF2-40B4-BE49-F238E27FC236}">
                <a16:creationId xmlns:a16="http://schemas.microsoft.com/office/drawing/2014/main" id="{3771487C-069E-A140-9B31-E6BADA8C822F}"/>
              </a:ext>
            </a:extLst>
          </p:cNvPr>
          <p:cNvSpPr/>
          <p:nvPr/>
        </p:nvSpPr>
        <p:spPr>
          <a:xfrm>
            <a:off x="306682" y="5625693"/>
            <a:ext cx="4477508" cy="415498"/>
          </a:xfrm>
          <a:prstGeom prst="rect">
            <a:avLst/>
          </a:prstGeom>
        </p:spPr>
        <p:txBody>
          <a:bodyPr wrap="none">
            <a:spAutoFit/>
          </a:bodyPr>
          <a:lstStyle/>
          <a:p>
            <a:r>
              <a:rPr lang="en-US" sz="1050" dirty="0"/>
              <a:t>(Norton et al 2017, Altice et al 1999, </a:t>
            </a:r>
            <a:r>
              <a:rPr lang="en-US" sz="1050" dirty="0" err="1"/>
              <a:t>Kenworthy</a:t>
            </a:r>
            <a:r>
              <a:rPr lang="en-US" sz="1050" dirty="0"/>
              <a:t> et al., 2017; </a:t>
            </a:r>
            <a:r>
              <a:rPr lang="en-US" sz="1050" dirty="0" err="1"/>
              <a:t>Nosyk</a:t>
            </a:r>
            <a:r>
              <a:rPr lang="en-US" sz="1050" dirty="0"/>
              <a:t> et al., 2015</a:t>
            </a:r>
          </a:p>
          <a:p>
            <a:r>
              <a:rPr lang="en-US" sz="1050" dirty="0"/>
              <a:t>Schwartz et al 2013, </a:t>
            </a:r>
            <a:r>
              <a:rPr lang="en-US" sz="1050" dirty="0" err="1"/>
              <a:t>Sordo</a:t>
            </a:r>
            <a:r>
              <a:rPr lang="en-US" sz="1050" dirty="0"/>
              <a:t> et al 2017)</a:t>
            </a:r>
          </a:p>
        </p:txBody>
      </p:sp>
    </p:spTree>
    <p:extLst>
      <p:ext uri="{BB962C8B-B14F-4D97-AF65-F5344CB8AC3E}">
        <p14:creationId xmlns:p14="http://schemas.microsoft.com/office/powerpoint/2010/main" val="1902321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 for OUD telemedicine</a:t>
            </a:r>
          </a:p>
        </p:txBody>
      </p:sp>
      <p:sp>
        <p:nvSpPr>
          <p:cNvPr id="3" name="Content Placeholder 2"/>
          <p:cNvSpPr>
            <a:spLocks noGrp="1"/>
          </p:cNvSpPr>
          <p:nvPr>
            <p:ph idx="1"/>
          </p:nvPr>
        </p:nvSpPr>
        <p:spPr/>
        <p:txBody>
          <a:bodyPr>
            <a:normAutofit/>
          </a:bodyPr>
          <a:lstStyle/>
          <a:p>
            <a:r>
              <a:rPr lang="en-US" sz="2000" dirty="0"/>
              <a:t>Induction (initiation) and maintenance stages of treatment</a:t>
            </a:r>
          </a:p>
          <a:p>
            <a:r>
              <a:rPr lang="en-US" sz="2000" dirty="0"/>
              <a:t>Logistics of conducting urine drug screens</a:t>
            </a:r>
          </a:p>
          <a:p>
            <a:r>
              <a:rPr lang="en-US" sz="2000" dirty="0"/>
              <a:t>Providing therapy with medication</a:t>
            </a:r>
          </a:p>
          <a:p>
            <a:r>
              <a:rPr lang="en-US" sz="2000" dirty="0"/>
              <a:t>Staffing and comfort with telemedicine at patient and provider sites</a:t>
            </a:r>
          </a:p>
          <a:p>
            <a:r>
              <a:rPr lang="en-US" sz="2000" dirty="0"/>
              <a:t>Federal and state regulations</a:t>
            </a:r>
          </a:p>
          <a:p>
            <a:pPr lvl="1"/>
            <a:endParaRPr lang="en-US" sz="2000" dirty="0"/>
          </a:p>
        </p:txBody>
      </p:sp>
    </p:spTree>
    <p:extLst>
      <p:ext uri="{BB962C8B-B14F-4D97-AF65-F5344CB8AC3E}">
        <p14:creationId xmlns:p14="http://schemas.microsoft.com/office/powerpoint/2010/main" val="2086869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C8FF7-20DB-D849-94EE-3E89D82D36FA}"/>
              </a:ext>
            </a:extLst>
          </p:cNvPr>
          <p:cNvSpPr>
            <a:spLocks noGrp="1"/>
          </p:cNvSpPr>
          <p:nvPr>
            <p:ph type="title"/>
          </p:nvPr>
        </p:nvSpPr>
        <p:spPr/>
        <p:txBody>
          <a:bodyPr/>
          <a:lstStyle/>
          <a:p>
            <a:r>
              <a:rPr lang="en-US" dirty="0"/>
              <a:t>Ryan Haight Online Pharmacy Act of 2008</a:t>
            </a:r>
          </a:p>
        </p:txBody>
      </p:sp>
      <p:sp>
        <p:nvSpPr>
          <p:cNvPr id="3" name="Content Placeholder 2">
            <a:extLst>
              <a:ext uri="{FF2B5EF4-FFF2-40B4-BE49-F238E27FC236}">
                <a16:creationId xmlns:a16="http://schemas.microsoft.com/office/drawing/2014/main" id="{867902FB-9CE1-ED45-8858-719BAD98EB27}"/>
              </a:ext>
            </a:extLst>
          </p:cNvPr>
          <p:cNvSpPr>
            <a:spLocks noGrp="1"/>
          </p:cNvSpPr>
          <p:nvPr>
            <p:ph idx="1"/>
          </p:nvPr>
        </p:nvSpPr>
        <p:spPr/>
        <p:txBody>
          <a:bodyPr>
            <a:normAutofit/>
          </a:bodyPr>
          <a:lstStyle/>
          <a:p>
            <a:r>
              <a:rPr lang="en-US" sz="2000" dirty="0"/>
              <a:t>Concerns prescribing of controlled medications when provider and patient are not in the same location</a:t>
            </a:r>
          </a:p>
          <a:p>
            <a:r>
              <a:rPr lang="en-US" sz="2000" dirty="0"/>
              <a:t>Prescription must be a “valid prescription” issued for legitimate medical purpose in the usual course of professional practice</a:t>
            </a:r>
          </a:p>
          <a:p>
            <a:r>
              <a:rPr lang="en-US" sz="2000" dirty="0"/>
              <a:t>Must conduct an initial face-to-face evaluation unless:</a:t>
            </a:r>
          </a:p>
          <a:p>
            <a:pPr lvl="1"/>
            <a:r>
              <a:rPr lang="en-US" sz="2000" dirty="0"/>
              <a:t>the facility where the patient is physically present has its own DEA license </a:t>
            </a:r>
          </a:p>
          <a:p>
            <a:pPr lvl="1"/>
            <a:r>
              <a:rPr lang="en-US" sz="2000" dirty="0"/>
              <a:t>Covering provider or emergencies</a:t>
            </a:r>
          </a:p>
          <a:p>
            <a:pPr lvl="1"/>
            <a:r>
              <a:rPr lang="en-US" sz="2000" dirty="0"/>
              <a:t>And other exceptions</a:t>
            </a:r>
          </a:p>
          <a:p>
            <a:pPr marL="0" indent="0">
              <a:buNone/>
            </a:pPr>
            <a:endParaRPr lang="en-US" sz="2000" dirty="0"/>
          </a:p>
          <a:p>
            <a:endParaRPr lang="en-US" sz="2000" dirty="0"/>
          </a:p>
          <a:p>
            <a:endParaRPr lang="en-US" sz="2000" dirty="0"/>
          </a:p>
        </p:txBody>
      </p:sp>
    </p:spTree>
    <p:extLst>
      <p:ext uri="{BB962C8B-B14F-4D97-AF65-F5344CB8AC3E}">
        <p14:creationId xmlns:p14="http://schemas.microsoft.com/office/powerpoint/2010/main" val="722207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C2335-F33F-944A-9055-7209B21ABC38}"/>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4B73FBF7-D1E6-254C-8FA7-277935A5EEA1}"/>
              </a:ext>
            </a:extLst>
          </p:cNvPr>
          <p:cNvSpPr>
            <a:spLocks noGrp="1"/>
          </p:cNvSpPr>
          <p:nvPr>
            <p:ph idx="1"/>
          </p:nvPr>
        </p:nvSpPr>
        <p:spPr/>
        <p:txBody>
          <a:bodyPr/>
          <a:lstStyle/>
          <a:p>
            <a:pPr marL="0" indent="0">
              <a:buNone/>
            </a:pPr>
            <a:r>
              <a:rPr lang="en-US" dirty="0"/>
              <a:t>Dr. Allison Lin</a:t>
            </a:r>
          </a:p>
          <a:p>
            <a:r>
              <a:rPr lang="en-US" dirty="0"/>
              <a:t>No financial disclosures</a:t>
            </a:r>
          </a:p>
          <a:p>
            <a:r>
              <a:rPr lang="en-US" dirty="0"/>
              <a:t>I receive funding from SAMHSA, VHA and CDC</a:t>
            </a:r>
          </a:p>
          <a:p>
            <a:r>
              <a:rPr lang="en-US" dirty="0"/>
              <a:t>The views expressed in this presentation are solely my own and do not necessarily reflect the position or policy of the Department of Veterans Affairs or any other organization</a:t>
            </a:r>
          </a:p>
          <a:p>
            <a:endParaRPr lang="en-US" dirty="0"/>
          </a:p>
          <a:p>
            <a:pPr marL="0" indent="0">
              <a:buNone/>
            </a:pPr>
            <a:r>
              <a:rPr lang="en-US" dirty="0"/>
              <a:t>Dr. David Moore</a:t>
            </a:r>
          </a:p>
          <a:p>
            <a:r>
              <a:rPr lang="en-US" dirty="0"/>
              <a:t>No financial disclosures</a:t>
            </a:r>
          </a:p>
          <a:p>
            <a:r>
              <a:rPr lang="en-US" dirty="0"/>
              <a:t>I receive funding from VHA</a:t>
            </a:r>
          </a:p>
          <a:p>
            <a:r>
              <a:rPr lang="en-US" dirty="0"/>
              <a:t>The views expressed in this presentation are solely my own and do not necessarily reflect the position or policy of the Department of Veterans Affairs or any other organization</a:t>
            </a:r>
          </a:p>
          <a:p>
            <a:pPr marL="0" indent="0">
              <a:buNone/>
            </a:pPr>
            <a:endParaRPr lang="en-US" dirty="0"/>
          </a:p>
          <a:p>
            <a:endParaRPr lang="en-US" dirty="0"/>
          </a:p>
        </p:txBody>
      </p:sp>
    </p:spTree>
    <p:extLst>
      <p:ext uri="{BB962C8B-B14F-4D97-AF65-F5344CB8AC3E}">
        <p14:creationId xmlns:p14="http://schemas.microsoft.com/office/powerpoint/2010/main" val="2785039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Additional questions</a:t>
            </a:r>
          </a:p>
        </p:txBody>
      </p:sp>
      <p:sp>
        <p:nvSpPr>
          <p:cNvPr id="3" name="Content Placeholder 2"/>
          <p:cNvSpPr>
            <a:spLocks noGrp="1"/>
          </p:cNvSpPr>
          <p:nvPr>
            <p:ph idx="1"/>
          </p:nvPr>
        </p:nvSpPr>
        <p:spPr>
          <a:xfrm>
            <a:off x="457200" y="1935650"/>
            <a:ext cx="5049077" cy="4190513"/>
          </a:xfrm>
        </p:spPr>
        <p:txBody>
          <a:bodyPr>
            <a:normAutofit/>
          </a:bodyPr>
          <a:lstStyle/>
          <a:p>
            <a:r>
              <a:rPr lang="en-US" sz="2000" dirty="0"/>
              <a:t>Adhering to state laws on prescribing controlled medications</a:t>
            </a:r>
          </a:p>
          <a:p>
            <a:r>
              <a:rPr lang="en-US" sz="2000" dirty="0"/>
              <a:t>How to treat more complex patients who may at times need higher level of care and you may want to assess in person?</a:t>
            </a:r>
          </a:p>
          <a:p>
            <a:r>
              <a:rPr lang="en-US" sz="2000" dirty="0"/>
              <a:t>Logistics (lab testing, delivering/administering medications, </a:t>
            </a:r>
            <a:r>
              <a:rPr lang="en-US" sz="2000" dirty="0" err="1"/>
              <a:t>etc</a:t>
            </a:r>
            <a:r>
              <a:rPr lang="en-US" sz="2000" dirty="0"/>
              <a:t>)</a:t>
            </a:r>
          </a:p>
          <a:p>
            <a:r>
              <a:rPr lang="en-US" sz="2000" dirty="0"/>
              <a:t>Interest/comfort level in using telehealth technology by clinic staff</a:t>
            </a:r>
          </a:p>
        </p:txBody>
      </p:sp>
      <p:pic>
        <p:nvPicPr>
          <p:cNvPr id="6" name="Picture 5">
            <a:extLst>
              <a:ext uri="{FF2B5EF4-FFF2-40B4-BE49-F238E27FC236}">
                <a16:creationId xmlns:a16="http://schemas.microsoft.com/office/drawing/2014/main" id="{953F3FB2-D44E-834C-A6A0-75499DF1C04B}"/>
              </a:ext>
            </a:extLst>
          </p:cNvPr>
          <p:cNvPicPr>
            <a:picLocks noChangeAspect="1"/>
          </p:cNvPicPr>
          <p:nvPr/>
        </p:nvPicPr>
        <p:blipFill>
          <a:blip r:embed="rId2"/>
          <a:stretch>
            <a:fillRect/>
          </a:stretch>
        </p:blipFill>
        <p:spPr>
          <a:xfrm>
            <a:off x="6122505" y="1935650"/>
            <a:ext cx="1954869" cy="2536674"/>
          </a:xfrm>
          <a:prstGeom prst="rect">
            <a:avLst/>
          </a:prstGeom>
        </p:spPr>
      </p:pic>
      <p:sp>
        <p:nvSpPr>
          <p:cNvPr id="7" name="Rectangle 6">
            <a:extLst>
              <a:ext uri="{FF2B5EF4-FFF2-40B4-BE49-F238E27FC236}">
                <a16:creationId xmlns:a16="http://schemas.microsoft.com/office/drawing/2014/main" id="{88C86253-F542-974F-89B4-D7FF28862899}"/>
              </a:ext>
            </a:extLst>
          </p:cNvPr>
          <p:cNvSpPr/>
          <p:nvPr/>
        </p:nvSpPr>
        <p:spPr>
          <a:xfrm>
            <a:off x="5764696" y="4853967"/>
            <a:ext cx="3200400" cy="923330"/>
          </a:xfrm>
          <a:prstGeom prst="rect">
            <a:avLst/>
          </a:prstGeom>
        </p:spPr>
        <p:txBody>
          <a:bodyPr wrap="square">
            <a:spAutoFit/>
          </a:bodyPr>
          <a:lstStyle/>
          <a:p>
            <a:r>
              <a:rPr lang="en-US" sz="1350" dirty="0">
                <a:hlinkClick r:id="rId3"/>
              </a:rPr>
              <a:t>https://www.cchpca.org/telehealth-policy/current-state-laws-and-reimbursement-policies</a:t>
            </a:r>
            <a:endParaRPr lang="en-US" sz="1350" dirty="0"/>
          </a:p>
          <a:p>
            <a:endParaRPr lang="en-US" sz="1350" dirty="0"/>
          </a:p>
        </p:txBody>
      </p:sp>
    </p:spTree>
    <p:extLst>
      <p:ext uri="{BB962C8B-B14F-4D97-AF65-F5344CB8AC3E}">
        <p14:creationId xmlns:p14="http://schemas.microsoft.com/office/powerpoint/2010/main" val="3796120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5355-D2E7-41FC-A887-A294A0E49F5D}"/>
              </a:ext>
            </a:extLst>
          </p:cNvPr>
          <p:cNvSpPr>
            <a:spLocks noGrp="1"/>
          </p:cNvSpPr>
          <p:nvPr>
            <p:ph type="title"/>
          </p:nvPr>
        </p:nvSpPr>
        <p:spPr/>
        <p:txBody>
          <a:bodyPr/>
          <a:lstStyle/>
          <a:p>
            <a:r>
              <a:rPr lang="en-US" dirty="0"/>
              <a:t>Upcoming Slides</a:t>
            </a:r>
          </a:p>
        </p:txBody>
      </p:sp>
      <p:sp>
        <p:nvSpPr>
          <p:cNvPr id="19" name="Title 5">
            <a:extLst>
              <a:ext uri="{FF2B5EF4-FFF2-40B4-BE49-F238E27FC236}">
                <a16:creationId xmlns:a16="http://schemas.microsoft.com/office/drawing/2014/main" id="{3A93989E-36FA-4CC7-A3B4-9A48F79AFAC5}"/>
              </a:ext>
            </a:extLst>
          </p:cNvPr>
          <p:cNvSpPr txBox="1">
            <a:spLocks/>
          </p:cNvSpPr>
          <p:nvPr/>
        </p:nvSpPr>
        <p:spPr>
          <a:xfrm>
            <a:off x="324508" y="2167327"/>
            <a:ext cx="8086952" cy="3600427"/>
          </a:xfrm>
          <a:prstGeom prst="rect">
            <a:avLst/>
          </a:prstGeom>
        </p:spPr>
        <p:txBody>
          <a:bodyPr>
            <a:noAutofit/>
          </a:bodyPr>
          <a:lst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2400" dirty="0">
                <a:solidFill>
                  <a:schemeClr val="tx1"/>
                </a:solidFill>
                <a:latin typeface="+mj-lt"/>
              </a:rPr>
              <a:t>Tele-MAT is a great way to flexibly increase access to MAT</a:t>
            </a: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lang="en-US" sz="2400" dirty="0">
              <a:solidFill>
                <a:schemeClr val="tx1"/>
              </a:solidFill>
              <a:latin typeface="+mj-lt"/>
            </a:endParaRP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2400" dirty="0">
                <a:solidFill>
                  <a:schemeClr val="tx1"/>
                </a:solidFill>
                <a:latin typeface="+mj-lt"/>
              </a:rPr>
              <a:t>Implementation of MAT in the VHA</a:t>
            </a: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2400" dirty="0">
                <a:solidFill>
                  <a:schemeClr val="tx1"/>
                </a:solidFill>
                <a:latin typeface="+mj-lt"/>
              </a:rPr>
              <a:t>Overview of telehealth in the VHA</a:t>
            </a: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2400" dirty="0">
                <a:solidFill>
                  <a:schemeClr val="tx1"/>
                </a:solidFill>
                <a:latin typeface="+mj-lt"/>
              </a:rPr>
              <a:t>Case examples of tele-MAT </a:t>
            </a:r>
          </a:p>
          <a:p>
            <a:pPr lvl="0" algn="l">
              <a:defRPr/>
            </a:pPr>
            <a:endParaRPr lang="en-US" sz="2400" dirty="0">
              <a:solidFill>
                <a:schemeClr val="tx1"/>
              </a:solidFill>
              <a:latin typeface="+mj-lt"/>
            </a:endParaRPr>
          </a:p>
          <a:p>
            <a:pPr marR="0" lvl="0" algn="l" defTabSz="914400" rtl="0" eaLnBrk="1" fontAlgn="auto" latinLnBrk="0" hangingPunct="1">
              <a:lnSpc>
                <a:spcPct val="90000"/>
              </a:lnSpc>
              <a:spcBef>
                <a:spcPct val="0"/>
              </a:spcBef>
              <a:spcAft>
                <a:spcPts val="0"/>
              </a:spcAft>
              <a:buClrTx/>
              <a:buSzTx/>
              <a:tabLst/>
              <a:defRPr/>
            </a:pPr>
            <a:endParaRPr kumimoji="0" lang="en-US" sz="2400" i="0" u="none" strike="noStrike" kern="1200" cap="none" spc="0" normalizeH="0" baseline="0" noProof="0" dirty="0">
              <a:ln>
                <a:noFill/>
              </a:ln>
              <a:solidFill>
                <a:schemeClr val="tx1"/>
              </a:solidFill>
              <a:effectLst/>
              <a:uLnTx/>
              <a:uFillTx/>
              <a:latin typeface="+mj-lt"/>
            </a:endParaRPr>
          </a:p>
        </p:txBody>
      </p:sp>
    </p:spTree>
    <p:extLst>
      <p:ext uri="{BB962C8B-B14F-4D97-AF65-F5344CB8AC3E}">
        <p14:creationId xmlns:p14="http://schemas.microsoft.com/office/powerpoint/2010/main" val="1849897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12676-EF1F-40FD-BC67-C1DEA1768D87}"/>
              </a:ext>
            </a:extLst>
          </p:cNvPr>
          <p:cNvSpPr>
            <a:spLocks noGrp="1"/>
          </p:cNvSpPr>
          <p:nvPr>
            <p:ph type="title"/>
          </p:nvPr>
        </p:nvSpPr>
        <p:spPr/>
        <p:txBody>
          <a:bodyPr>
            <a:normAutofit fontScale="90000"/>
          </a:bodyPr>
          <a:lstStyle/>
          <a:p>
            <a:r>
              <a:rPr lang="en-US" dirty="0"/>
              <a:t>Are there Similarities Between MAT Implementation in Criminal Justice Systems and the Veterans Health Administration?</a:t>
            </a:r>
          </a:p>
        </p:txBody>
      </p:sp>
      <p:sp>
        <p:nvSpPr>
          <p:cNvPr id="4" name="Slide Number Placeholder 3">
            <a:extLst>
              <a:ext uri="{FF2B5EF4-FFF2-40B4-BE49-F238E27FC236}">
                <a16:creationId xmlns:a16="http://schemas.microsoft.com/office/drawing/2014/main" id="{1BF60760-DF97-4990-B113-FB8C98DDFF50}"/>
              </a:ext>
            </a:extLst>
          </p:cNvPr>
          <p:cNvSpPr>
            <a:spLocks noGrp="1"/>
          </p:cNvSpPr>
          <p:nvPr>
            <p:ph type="sldNum" sz="quarter" idx="10"/>
          </p:nvPr>
        </p:nvSpPr>
        <p:spPr/>
        <p:txBody>
          <a:bodyPr/>
          <a:lstStyle/>
          <a:p>
            <a:fld id="{9B27D237-6C0D-5549-BE11-2040A22CBC71}" type="slidenum">
              <a:rPr lang="en-US" smtClean="0"/>
              <a:pPr/>
              <a:t>21</a:t>
            </a:fld>
            <a:endParaRPr lang="en-US" dirty="0"/>
          </a:p>
        </p:txBody>
      </p:sp>
      <p:sp>
        <p:nvSpPr>
          <p:cNvPr id="9" name="Rectangle 8">
            <a:extLst>
              <a:ext uri="{FF2B5EF4-FFF2-40B4-BE49-F238E27FC236}">
                <a16:creationId xmlns:a16="http://schemas.microsoft.com/office/drawing/2014/main" id="{A9B5715D-94AE-4E93-9A6C-87421D636343}"/>
              </a:ext>
            </a:extLst>
          </p:cNvPr>
          <p:cNvSpPr/>
          <p:nvPr/>
        </p:nvSpPr>
        <p:spPr>
          <a:xfrm>
            <a:off x="289190" y="5696193"/>
            <a:ext cx="8327272" cy="646331"/>
          </a:xfrm>
          <a:prstGeom prst="rect">
            <a:avLst/>
          </a:prstGeom>
        </p:spPr>
        <p:txBody>
          <a:bodyPr wrap="square">
            <a:spAutoFit/>
          </a:bodyPr>
          <a:lstStyle/>
          <a:p>
            <a:r>
              <a:rPr lang="en-US" b="1" dirty="0">
                <a:sym typeface="Wingdings" panose="05000000000000000000" pitchFamily="2" charset="2"/>
              </a:rPr>
              <a:t>MAT implementation needs to be tailored to the local healthcare delivery system, but can be guided by regional and national support.</a:t>
            </a:r>
          </a:p>
        </p:txBody>
      </p:sp>
      <p:pic>
        <p:nvPicPr>
          <p:cNvPr id="15" name="Content Placeholder 14">
            <a:extLst>
              <a:ext uri="{FF2B5EF4-FFF2-40B4-BE49-F238E27FC236}">
                <a16:creationId xmlns:a16="http://schemas.microsoft.com/office/drawing/2014/main" id="{1FA5EDFF-DDEB-4BF1-8FC7-6C2D0590AA3A}"/>
              </a:ext>
            </a:extLst>
          </p:cNvPr>
          <p:cNvPicPr>
            <a:picLocks noGrp="1" noChangeAspect="1"/>
          </p:cNvPicPr>
          <p:nvPr>
            <p:ph idx="1"/>
          </p:nvPr>
        </p:nvPicPr>
        <p:blipFill>
          <a:blip r:embed="rId2"/>
          <a:stretch>
            <a:fillRect/>
          </a:stretch>
        </p:blipFill>
        <p:spPr>
          <a:xfrm>
            <a:off x="447451" y="1878859"/>
            <a:ext cx="8229600" cy="2151804"/>
          </a:xfrm>
          <a:prstGeom prst="rect">
            <a:avLst/>
          </a:prstGeom>
        </p:spPr>
      </p:pic>
      <p:pic>
        <p:nvPicPr>
          <p:cNvPr id="16" name="Picture 15">
            <a:extLst>
              <a:ext uri="{FF2B5EF4-FFF2-40B4-BE49-F238E27FC236}">
                <a16:creationId xmlns:a16="http://schemas.microsoft.com/office/drawing/2014/main" id="{9050D7E4-7F2D-44E5-AEBB-AB855956B02D}"/>
              </a:ext>
            </a:extLst>
          </p:cNvPr>
          <p:cNvPicPr>
            <a:picLocks noChangeAspect="1"/>
          </p:cNvPicPr>
          <p:nvPr/>
        </p:nvPicPr>
        <p:blipFill>
          <a:blip r:embed="rId3"/>
          <a:stretch>
            <a:fillRect/>
          </a:stretch>
        </p:blipFill>
        <p:spPr>
          <a:xfrm>
            <a:off x="397965" y="3739207"/>
            <a:ext cx="8279086" cy="1956986"/>
          </a:xfrm>
          <a:prstGeom prst="rect">
            <a:avLst/>
          </a:prstGeom>
        </p:spPr>
      </p:pic>
    </p:spTree>
    <p:extLst>
      <p:ext uri="{BB962C8B-B14F-4D97-AF65-F5344CB8AC3E}">
        <p14:creationId xmlns:p14="http://schemas.microsoft.com/office/powerpoint/2010/main" val="255462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A6EB8-0DE2-40E6-B36D-BF6DBB2C42D2}"/>
              </a:ext>
            </a:extLst>
          </p:cNvPr>
          <p:cNvSpPr>
            <a:spLocks noGrp="1"/>
          </p:cNvSpPr>
          <p:nvPr>
            <p:ph type="title"/>
          </p:nvPr>
        </p:nvSpPr>
        <p:spPr/>
        <p:txBody>
          <a:bodyPr/>
          <a:lstStyle/>
          <a:p>
            <a:r>
              <a:rPr lang="en-US" dirty="0"/>
              <a:t>Making MAT Available Everywhere: </a:t>
            </a:r>
            <a:br>
              <a:rPr lang="en-US" dirty="0"/>
            </a:br>
            <a:r>
              <a:rPr lang="en-US" dirty="0"/>
              <a:t>Stepped Care for Opioid Use Disorder</a:t>
            </a:r>
          </a:p>
        </p:txBody>
      </p:sp>
      <p:sp>
        <p:nvSpPr>
          <p:cNvPr id="4" name="Slide Number Placeholder 3">
            <a:extLst>
              <a:ext uri="{FF2B5EF4-FFF2-40B4-BE49-F238E27FC236}">
                <a16:creationId xmlns:a16="http://schemas.microsoft.com/office/drawing/2014/main" id="{EEC2221F-C196-47D6-9EBA-BCACE9CE8994}"/>
              </a:ext>
            </a:extLst>
          </p:cNvPr>
          <p:cNvSpPr>
            <a:spLocks noGrp="1"/>
          </p:cNvSpPr>
          <p:nvPr>
            <p:ph type="sldNum" sz="quarter" idx="10"/>
          </p:nvPr>
        </p:nvSpPr>
        <p:spPr/>
        <p:txBody>
          <a:bodyPr/>
          <a:lstStyle/>
          <a:p>
            <a:fld id="{9B27D237-6C0D-5549-BE11-2040A22CBC71}" type="slidenum">
              <a:rPr lang="en-US" smtClean="0"/>
              <a:pPr/>
              <a:t>22</a:t>
            </a:fld>
            <a:endParaRPr lang="en-US" dirty="0"/>
          </a:p>
        </p:txBody>
      </p:sp>
      <p:graphicFrame>
        <p:nvGraphicFramePr>
          <p:cNvPr id="5" name="Content Placeholder 6">
            <a:extLst>
              <a:ext uri="{FF2B5EF4-FFF2-40B4-BE49-F238E27FC236}">
                <a16:creationId xmlns:a16="http://schemas.microsoft.com/office/drawing/2014/main" id="{103A3FF3-194F-4910-B61A-1C9FA77B5C6E}"/>
              </a:ext>
            </a:extLst>
          </p:cNvPr>
          <p:cNvGraphicFramePr>
            <a:graphicFrameLocks/>
          </p:cNvGraphicFramePr>
          <p:nvPr>
            <p:extLst>
              <p:ext uri="{D42A27DB-BD31-4B8C-83A1-F6EECF244321}">
                <p14:modId xmlns:p14="http://schemas.microsoft.com/office/powerpoint/2010/main" val="2818286631"/>
              </p:ext>
            </p:extLst>
          </p:nvPr>
        </p:nvGraphicFramePr>
        <p:xfrm>
          <a:off x="354557" y="3095655"/>
          <a:ext cx="8565931"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F6570757-7D23-4F19-8790-A212B61E3001}"/>
              </a:ext>
            </a:extLst>
          </p:cNvPr>
          <p:cNvSpPr txBox="1"/>
          <p:nvPr/>
        </p:nvSpPr>
        <p:spPr>
          <a:xfrm>
            <a:off x="3657600" y="5236298"/>
            <a:ext cx="2209800" cy="1015663"/>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solidFill>
                  <a:srgbClr val="FF0000"/>
                </a:solidFill>
              </a:rPr>
              <a:t>Primary Care</a:t>
            </a:r>
          </a:p>
          <a:p>
            <a:pPr marL="285750" lvl="0" indent="-285750">
              <a:buFont typeface="Arial" panose="020B0604020202020204" pitchFamily="34" charset="0"/>
              <a:buChar char="•"/>
            </a:pPr>
            <a:r>
              <a:rPr lang="en-US" sz="2000" dirty="0">
                <a:solidFill>
                  <a:srgbClr val="FF0000"/>
                </a:solidFill>
              </a:rPr>
              <a:t>General Mental Health</a:t>
            </a:r>
          </a:p>
        </p:txBody>
      </p:sp>
      <p:sp>
        <p:nvSpPr>
          <p:cNvPr id="10" name="Rectangle 9">
            <a:extLst>
              <a:ext uri="{FF2B5EF4-FFF2-40B4-BE49-F238E27FC236}">
                <a16:creationId xmlns:a16="http://schemas.microsoft.com/office/drawing/2014/main" id="{740BB549-C2BF-4E42-B9EA-41F611F9EC07}"/>
              </a:ext>
            </a:extLst>
          </p:cNvPr>
          <p:cNvSpPr/>
          <p:nvPr/>
        </p:nvSpPr>
        <p:spPr>
          <a:xfrm>
            <a:off x="6598619" y="4254714"/>
            <a:ext cx="2486766" cy="2246769"/>
          </a:xfrm>
          <a:prstGeom prst="rect">
            <a:avLst/>
          </a:prstGeom>
        </p:spPr>
        <p:txBody>
          <a:bodyPr wrap="square">
            <a:spAutoFit/>
          </a:bodyPr>
          <a:lstStyle/>
          <a:p>
            <a:pPr marL="285750" lvl="0" indent="-285750">
              <a:buFont typeface="Arial" panose="020B0604020202020204" pitchFamily="34" charset="0"/>
              <a:buChar char="•"/>
            </a:pPr>
            <a:r>
              <a:rPr lang="en-US" sz="2000" dirty="0">
                <a:solidFill>
                  <a:srgbClr val="FF0000"/>
                </a:solidFill>
              </a:rPr>
              <a:t>Addiction specialists</a:t>
            </a:r>
          </a:p>
          <a:p>
            <a:pPr marL="285750" lvl="0" indent="-285750">
              <a:buFont typeface="Arial" panose="020B0604020202020204" pitchFamily="34" charset="0"/>
              <a:buChar char="•"/>
            </a:pPr>
            <a:r>
              <a:rPr lang="en-US" sz="2000" dirty="0">
                <a:solidFill>
                  <a:srgbClr val="FF0000"/>
                </a:solidFill>
              </a:rPr>
              <a:t>Addiction groups</a:t>
            </a:r>
          </a:p>
          <a:p>
            <a:pPr marL="285750" lvl="0" indent="-285750">
              <a:buFont typeface="Arial" panose="020B0604020202020204" pitchFamily="34" charset="0"/>
              <a:buChar char="•"/>
            </a:pPr>
            <a:r>
              <a:rPr lang="en-US" sz="2000" dirty="0">
                <a:solidFill>
                  <a:srgbClr val="FF0000"/>
                </a:solidFill>
              </a:rPr>
              <a:t>IOPs</a:t>
            </a:r>
          </a:p>
          <a:p>
            <a:pPr marL="285750" lvl="0" indent="-285750">
              <a:buFont typeface="Arial" panose="020B0604020202020204" pitchFamily="34" charset="0"/>
              <a:buChar char="•"/>
            </a:pPr>
            <a:r>
              <a:rPr lang="en-US" sz="2000" dirty="0">
                <a:solidFill>
                  <a:srgbClr val="FF0000"/>
                </a:solidFill>
              </a:rPr>
              <a:t>Residential programs</a:t>
            </a:r>
          </a:p>
          <a:p>
            <a:pPr marL="285750" lvl="0" indent="-285750">
              <a:buFont typeface="Arial" panose="020B0604020202020204" pitchFamily="34" charset="0"/>
              <a:buChar char="•"/>
            </a:pPr>
            <a:endParaRPr lang="en-US" sz="2000" dirty="0">
              <a:solidFill>
                <a:srgbClr val="FF0000"/>
              </a:solidFill>
            </a:endParaRPr>
          </a:p>
        </p:txBody>
      </p:sp>
      <p:sp>
        <p:nvSpPr>
          <p:cNvPr id="29" name="TextBox 28">
            <a:extLst>
              <a:ext uri="{FF2B5EF4-FFF2-40B4-BE49-F238E27FC236}">
                <a16:creationId xmlns:a16="http://schemas.microsoft.com/office/drawing/2014/main" id="{7678AC8A-D8B4-4B73-821E-F1FF7888A9EA}"/>
              </a:ext>
            </a:extLst>
          </p:cNvPr>
          <p:cNvSpPr txBox="1"/>
          <p:nvPr/>
        </p:nvSpPr>
        <p:spPr>
          <a:xfrm>
            <a:off x="189660" y="1820043"/>
            <a:ext cx="4853355" cy="1631216"/>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t>Most patients do not need specialty care</a:t>
            </a:r>
          </a:p>
          <a:p>
            <a:pPr marL="342900" lvl="0" indent="-342900">
              <a:buFont typeface="Arial" panose="020B0604020202020204" pitchFamily="34" charset="0"/>
              <a:buChar char="•"/>
            </a:pPr>
            <a:r>
              <a:rPr lang="en-US" sz="2000" dirty="0"/>
              <a:t>MAT accounts for the majority of the treatment effect</a:t>
            </a:r>
          </a:p>
          <a:p>
            <a:pPr marL="342900" lvl="0" indent="-342900">
              <a:buFont typeface="Arial" panose="020B0604020202020204" pitchFamily="34" charset="0"/>
              <a:buChar char="•"/>
            </a:pPr>
            <a:r>
              <a:rPr lang="en-US" sz="2000" dirty="0"/>
              <a:t>Reserve “rare” specialists for consultation and the most complicated patients </a:t>
            </a:r>
          </a:p>
        </p:txBody>
      </p:sp>
      <p:sp>
        <p:nvSpPr>
          <p:cNvPr id="30" name="TextBox 29">
            <a:extLst>
              <a:ext uri="{FF2B5EF4-FFF2-40B4-BE49-F238E27FC236}">
                <a16:creationId xmlns:a16="http://schemas.microsoft.com/office/drawing/2014/main" id="{F4956228-F1FC-4920-B19C-025447F69CF7}"/>
              </a:ext>
            </a:extLst>
          </p:cNvPr>
          <p:cNvSpPr txBox="1"/>
          <p:nvPr/>
        </p:nvSpPr>
        <p:spPr>
          <a:xfrm>
            <a:off x="3493769" y="3824438"/>
            <a:ext cx="1640645" cy="369332"/>
          </a:xfrm>
          <a:prstGeom prst="rect">
            <a:avLst/>
          </a:prstGeom>
          <a:noFill/>
        </p:spPr>
        <p:txBody>
          <a:bodyPr wrap="square" rtlCol="0">
            <a:spAutoFit/>
          </a:bodyPr>
          <a:lstStyle/>
          <a:p>
            <a:r>
              <a:rPr lang="en-US" dirty="0">
                <a:solidFill>
                  <a:schemeClr val="bg1"/>
                </a:solidFill>
              </a:rPr>
              <a:t>Step 1</a:t>
            </a:r>
          </a:p>
        </p:txBody>
      </p:sp>
      <p:sp>
        <p:nvSpPr>
          <p:cNvPr id="31" name="TextBox 30">
            <a:extLst>
              <a:ext uri="{FF2B5EF4-FFF2-40B4-BE49-F238E27FC236}">
                <a16:creationId xmlns:a16="http://schemas.microsoft.com/office/drawing/2014/main" id="{E3DE120D-7652-4435-B7E5-6CAD83C9A445}"/>
              </a:ext>
            </a:extLst>
          </p:cNvPr>
          <p:cNvSpPr txBox="1"/>
          <p:nvPr/>
        </p:nvSpPr>
        <p:spPr>
          <a:xfrm>
            <a:off x="6453846" y="3097568"/>
            <a:ext cx="1640645" cy="369332"/>
          </a:xfrm>
          <a:prstGeom prst="rect">
            <a:avLst/>
          </a:prstGeom>
          <a:noFill/>
        </p:spPr>
        <p:txBody>
          <a:bodyPr wrap="square" rtlCol="0">
            <a:spAutoFit/>
          </a:bodyPr>
          <a:lstStyle/>
          <a:p>
            <a:r>
              <a:rPr lang="en-US" dirty="0">
                <a:solidFill>
                  <a:schemeClr val="bg1"/>
                </a:solidFill>
              </a:rPr>
              <a:t>Step 2</a:t>
            </a:r>
          </a:p>
        </p:txBody>
      </p:sp>
    </p:spTree>
    <p:extLst>
      <p:ext uri="{BB962C8B-B14F-4D97-AF65-F5344CB8AC3E}">
        <p14:creationId xmlns:p14="http://schemas.microsoft.com/office/powerpoint/2010/main" val="311483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A6EB8-0DE2-40E6-B36D-BF6DBB2C42D2}"/>
              </a:ext>
            </a:extLst>
          </p:cNvPr>
          <p:cNvSpPr>
            <a:spLocks noGrp="1"/>
          </p:cNvSpPr>
          <p:nvPr>
            <p:ph type="title"/>
          </p:nvPr>
        </p:nvSpPr>
        <p:spPr/>
        <p:txBody>
          <a:bodyPr/>
          <a:lstStyle/>
          <a:p>
            <a:r>
              <a:rPr lang="en-US" dirty="0"/>
              <a:t>Expanding Step 1 MAT with “Virtual” Support </a:t>
            </a:r>
          </a:p>
        </p:txBody>
      </p:sp>
      <p:sp>
        <p:nvSpPr>
          <p:cNvPr id="4" name="Slide Number Placeholder 3">
            <a:extLst>
              <a:ext uri="{FF2B5EF4-FFF2-40B4-BE49-F238E27FC236}">
                <a16:creationId xmlns:a16="http://schemas.microsoft.com/office/drawing/2014/main" id="{EEC2221F-C196-47D6-9EBA-BCACE9CE8994}"/>
              </a:ext>
            </a:extLst>
          </p:cNvPr>
          <p:cNvSpPr>
            <a:spLocks noGrp="1"/>
          </p:cNvSpPr>
          <p:nvPr>
            <p:ph type="sldNum" sz="quarter" idx="10"/>
          </p:nvPr>
        </p:nvSpPr>
        <p:spPr/>
        <p:txBody>
          <a:bodyPr/>
          <a:lstStyle/>
          <a:p>
            <a:fld id="{9B27D237-6C0D-5549-BE11-2040A22CBC71}" type="slidenum">
              <a:rPr lang="en-US" smtClean="0"/>
              <a:pPr/>
              <a:t>23</a:t>
            </a:fld>
            <a:endParaRPr lang="en-US" dirty="0"/>
          </a:p>
        </p:txBody>
      </p:sp>
      <p:graphicFrame>
        <p:nvGraphicFramePr>
          <p:cNvPr id="5" name="Content Placeholder 6">
            <a:extLst>
              <a:ext uri="{FF2B5EF4-FFF2-40B4-BE49-F238E27FC236}">
                <a16:creationId xmlns:a16="http://schemas.microsoft.com/office/drawing/2014/main" id="{103A3FF3-194F-4910-B61A-1C9FA77B5C6E}"/>
              </a:ext>
            </a:extLst>
          </p:cNvPr>
          <p:cNvGraphicFramePr>
            <a:graphicFrameLocks/>
          </p:cNvGraphicFramePr>
          <p:nvPr>
            <p:extLst/>
          </p:nvPr>
        </p:nvGraphicFramePr>
        <p:xfrm>
          <a:off x="354557" y="3095655"/>
          <a:ext cx="8565931"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F6570757-7D23-4F19-8790-A212B61E3001}"/>
              </a:ext>
            </a:extLst>
          </p:cNvPr>
          <p:cNvSpPr txBox="1"/>
          <p:nvPr/>
        </p:nvSpPr>
        <p:spPr>
          <a:xfrm>
            <a:off x="3657600" y="5236298"/>
            <a:ext cx="2209800" cy="1015663"/>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solidFill>
                  <a:srgbClr val="FF0000"/>
                </a:solidFill>
              </a:rPr>
              <a:t>Primary Care</a:t>
            </a:r>
          </a:p>
          <a:p>
            <a:pPr marL="285750" lvl="0" indent="-285750">
              <a:buFont typeface="Arial" panose="020B0604020202020204" pitchFamily="34" charset="0"/>
              <a:buChar char="•"/>
            </a:pPr>
            <a:r>
              <a:rPr lang="en-US" sz="2000" dirty="0">
                <a:solidFill>
                  <a:srgbClr val="FF0000"/>
                </a:solidFill>
              </a:rPr>
              <a:t>General Mental Health</a:t>
            </a:r>
          </a:p>
        </p:txBody>
      </p:sp>
      <p:sp>
        <p:nvSpPr>
          <p:cNvPr id="10" name="Rectangle 9">
            <a:extLst>
              <a:ext uri="{FF2B5EF4-FFF2-40B4-BE49-F238E27FC236}">
                <a16:creationId xmlns:a16="http://schemas.microsoft.com/office/drawing/2014/main" id="{740BB549-C2BF-4E42-B9EA-41F611F9EC07}"/>
              </a:ext>
            </a:extLst>
          </p:cNvPr>
          <p:cNvSpPr/>
          <p:nvPr/>
        </p:nvSpPr>
        <p:spPr>
          <a:xfrm>
            <a:off x="6598619" y="4254714"/>
            <a:ext cx="2486766" cy="2246769"/>
          </a:xfrm>
          <a:prstGeom prst="rect">
            <a:avLst/>
          </a:prstGeom>
        </p:spPr>
        <p:txBody>
          <a:bodyPr wrap="square">
            <a:spAutoFit/>
          </a:bodyPr>
          <a:lstStyle/>
          <a:p>
            <a:pPr marL="285750" lvl="0" indent="-285750">
              <a:buFont typeface="Arial" panose="020B0604020202020204" pitchFamily="34" charset="0"/>
              <a:buChar char="•"/>
            </a:pPr>
            <a:r>
              <a:rPr lang="en-US" sz="2000" dirty="0">
                <a:solidFill>
                  <a:srgbClr val="FF0000"/>
                </a:solidFill>
              </a:rPr>
              <a:t>Addiction specialists</a:t>
            </a:r>
          </a:p>
          <a:p>
            <a:pPr marL="285750" lvl="0" indent="-285750">
              <a:buFont typeface="Arial" panose="020B0604020202020204" pitchFamily="34" charset="0"/>
              <a:buChar char="•"/>
            </a:pPr>
            <a:r>
              <a:rPr lang="en-US" sz="2000" dirty="0">
                <a:solidFill>
                  <a:srgbClr val="FF0000"/>
                </a:solidFill>
              </a:rPr>
              <a:t>Addiction groups</a:t>
            </a:r>
          </a:p>
          <a:p>
            <a:pPr marL="285750" lvl="0" indent="-285750">
              <a:buFont typeface="Arial" panose="020B0604020202020204" pitchFamily="34" charset="0"/>
              <a:buChar char="•"/>
            </a:pPr>
            <a:r>
              <a:rPr lang="en-US" sz="2000" dirty="0">
                <a:solidFill>
                  <a:srgbClr val="FF0000"/>
                </a:solidFill>
              </a:rPr>
              <a:t>IOPs</a:t>
            </a:r>
          </a:p>
          <a:p>
            <a:pPr marL="285750" lvl="0" indent="-285750">
              <a:buFont typeface="Arial" panose="020B0604020202020204" pitchFamily="34" charset="0"/>
              <a:buChar char="•"/>
            </a:pPr>
            <a:r>
              <a:rPr lang="en-US" sz="2000" dirty="0">
                <a:solidFill>
                  <a:srgbClr val="FF0000"/>
                </a:solidFill>
              </a:rPr>
              <a:t>Residential programs</a:t>
            </a:r>
          </a:p>
          <a:p>
            <a:pPr marL="285750" lvl="0" indent="-285750">
              <a:buFont typeface="Arial" panose="020B0604020202020204" pitchFamily="34" charset="0"/>
              <a:buChar char="•"/>
            </a:pPr>
            <a:endParaRPr lang="en-US" sz="2000" dirty="0">
              <a:solidFill>
                <a:srgbClr val="FF0000"/>
              </a:solidFill>
            </a:endParaRPr>
          </a:p>
        </p:txBody>
      </p:sp>
      <p:sp>
        <p:nvSpPr>
          <p:cNvPr id="23" name="TextBox 22">
            <a:extLst>
              <a:ext uri="{FF2B5EF4-FFF2-40B4-BE49-F238E27FC236}">
                <a16:creationId xmlns:a16="http://schemas.microsoft.com/office/drawing/2014/main" id="{4E518A27-2BEA-461D-83BE-E405EB8D38AA}"/>
              </a:ext>
            </a:extLst>
          </p:cNvPr>
          <p:cNvSpPr txBox="1"/>
          <p:nvPr/>
        </p:nvSpPr>
        <p:spPr>
          <a:xfrm>
            <a:off x="457200" y="1723550"/>
            <a:ext cx="5102679" cy="1631216"/>
          </a:xfrm>
          <a:prstGeom prst="rect">
            <a:avLst/>
          </a:prstGeom>
          <a:noFill/>
        </p:spPr>
        <p:txBody>
          <a:bodyPr wrap="none" rtlCol="0">
            <a:spAutoFit/>
          </a:bodyPr>
          <a:lstStyle/>
          <a:p>
            <a:pPr marL="342900" indent="-342900" defTabSz="914400" fontAlgn="base">
              <a:spcBef>
                <a:spcPct val="0"/>
              </a:spcBef>
              <a:spcAft>
                <a:spcPct val="0"/>
              </a:spcAft>
              <a:buFont typeface="Arial" panose="020B0604020202020204" pitchFamily="34" charset="0"/>
              <a:buChar char="•"/>
            </a:pPr>
            <a:r>
              <a:rPr lang="en-US" sz="2000" b="1" dirty="0">
                <a:solidFill>
                  <a:srgbClr val="00B050"/>
                </a:solidFill>
                <a:latin typeface="Arial" charset="0"/>
                <a:cs typeface="Arial" charset="0"/>
              </a:rPr>
              <a:t>Remove barriers</a:t>
            </a:r>
          </a:p>
          <a:p>
            <a:pPr marL="342900" indent="-342900" defTabSz="914400" fontAlgn="base">
              <a:spcBef>
                <a:spcPct val="0"/>
              </a:spcBef>
              <a:spcAft>
                <a:spcPct val="0"/>
              </a:spcAft>
              <a:buFont typeface="Arial" panose="020B0604020202020204" pitchFamily="34" charset="0"/>
              <a:buChar char="•"/>
            </a:pPr>
            <a:r>
              <a:rPr lang="en-US" sz="2000" b="1" dirty="0">
                <a:solidFill>
                  <a:srgbClr val="00B050"/>
                </a:solidFill>
                <a:latin typeface="Arial" charset="0"/>
                <a:cs typeface="Arial" charset="0"/>
              </a:rPr>
              <a:t>Provide incentives:  Performance pay</a:t>
            </a:r>
          </a:p>
          <a:p>
            <a:pPr marL="342900" indent="-342900" defTabSz="914400" fontAlgn="base">
              <a:spcBef>
                <a:spcPct val="0"/>
              </a:spcBef>
              <a:spcAft>
                <a:spcPct val="0"/>
              </a:spcAft>
              <a:buFont typeface="Arial" panose="020B0604020202020204" pitchFamily="34" charset="0"/>
              <a:buChar char="•"/>
            </a:pPr>
            <a:r>
              <a:rPr lang="en-US" sz="2000" b="1" dirty="0">
                <a:solidFill>
                  <a:srgbClr val="00B050"/>
                </a:solidFill>
                <a:latin typeface="Arial" charset="0"/>
                <a:cs typeface="Arial" charset="0"/>
              </a:rPr>
              <a:t>Increase support:  </a:t>
            </a:r>
          </a:p>
          <a:p>
            <a:pPr marL="800100" lvl="1" indent="-342900" defTabSz="914400" fontAlgn="base">
              <a:spcBef>
                <a:spcPct val="0"/>
              </a:spcBef>
              <a:spcAft>
                <a:spcPct val="0"/>
              </a:spcAft>
              <a:buFont typeface="Arial" panose="020B0604020202020204" pitchFamily="34" charset="0"/>
              <a:buChar char="•"/>
            </a:pPr>
            <a:r>
              <a:rPr lang="en-US" sz="2000" b="1" dirty="0">
                <a:solidFill>
                  <a:srgbClr val="00B050"/>
                </a:solidFill>
                <a:latin typeface="Arial" charset="0"/>
                <a:cs typeface="Arial" charset="0"/>
              </a:rPr>
              <a:t>Virtual X-waiver trainings</a:t>
            </a:r>
          </a:p>
          <a:p>
            <a:pPr marL="800100" lvl="1" indent="-342900" defTabSz="914400" fontAlgn="base">
              <a:spcBef>
                <a:spcPct val="0"/>
              </a:spcBef>
              <a:spcAft>
                <a:spcPct val="0"/>
              </a:spcAft>
              <a:buFont typeface="Arial" panose="020B0604020202020204" pitchFamily="34" charset="0"/>
              <a:buChar char="•"/>
            </a:pPr>
            <a:r>
              <a:rPr lang="en-US" sz="2000" b="1" dirty="0">
                <a:solidFill>
                  <a:srgbClr val="00B050"/>
                </a:solidFill>
                <a:latin typeface="Arial" charset="0"/>
                <a:cs typeface="Arial" charset="0"/>
              </a:rPr>
              <a:t>Project ECHO</a:t>
            </a:r>
          </a:p>
        </p:txBody>
      </p:sp>
      <p:sp>
        <p:nvSpPr>
          <p:cNvPr id="24" name="Lightning Bolt 23">
            <a:extLst>
              <a:ext uri="{FF2B5EF4-FFF2-40B4-BE49-F238E27FC236}">
                <a16:creationId xmlns:a16="http://schemas.microsoft.com/office/drawing/2014/main" id="{169D8DEC-FED7-4FA0-AB1C-4376733E510D}"/>
              </a:ext>
            </a:extLst>
          </p:cNvPr>
          <p:cNvSpPr/>
          <p:nvPr/>
        </p:nvSpPr>
        <p:spPr>
          <a:xfrm>
            <a:off x="3153581" y="3226260"/>
            <a:ext cx="1066800" cy="863771"/>
          </a:xfrm>
          <a:prstGeom prst="lightningBol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5E8CFAF2-A677-4E81-B59E-B805686C0C29}"/>
              </a:ext>
            </a:extLst>
          </p:cNvPr>
          <p:cNvSpPr txBox="1"/>
          <p:nvPr/>
        </p:nvSpPr>
        <p:spPr>
          <a:xfrm>
            <a:off x="3493769" y="3824438"/>
            <a:ext cx="1640645" cy="369332"/>
          </a:xfrm>
          <a:prstGeom prst="rect">
            <a:avLst/>
          </a:prstGeom>
          <a:noFill/>
        </p:spPr>
        <p:txBody>
          <a:bodyPr wrap="square" rtlCol="0">
            <a:spAutoFit/>
          </a:bodyPr>
          <a:lstStyle/>
          <a:p>
            <a:r>
              <a:rPr lang="en-US" dirty="0">
                <a:solidFill>
                  <a:schemeClr val="bg1"/>
                </a:solidFill>
              </a:rPr>
              <a:t>Step 1</a:t>
            </a:r>
          </a:p>
        </p:txBody>
      </p:sp>
      <p:sp>
        <p:nvSpPr>
          <p:cNvPr id="12" name="TextBox 11">
            <a:extLst>
              <a:ext uri="{FF2B5EF4-FFF2-40B4-BE49-F238E27FC236}">
                <a16:creationId xmlns:a16="http://schemas.microsoft.com/office/drawing/2014/main" id="{EF67B638-EF64-476D-8E91-127739793A83}"/>
              </a:ext>
            </a:extLst>
          </p:cNvPr>
          <p:cNvSpPr txBox="1"/>
          <p:nvPr/>
        </p:nvSpPr>
        <p:spPr>
          <a:xfrm>
            <a:off x="6453846" y="3097568"/>
            <a:ext cx="1640645" cy="369332"/>
          </a:xfrm>
          <a:prstGeom prst="rect">
            <a:avLst/>
          </a:prstGeom>
          <a:noFill/>
        </p:spPr>
        <p:txBody>
          <a:bodyPr wrap="square" rtlCol="0">
            <a:spAutoFit/>
          </a:bodyPr>
          <a:lstStyle/>
          <a:p>
            <a:r>
              <a:rPr lang="en-US" dirty="0">
                <a:solidFill>
                  <a:schemeClr val="bg1"/>
                </a:solidFill>
              </a:rPr>
              <a:t>Step 2</a:t>
            </a:r>
          </a:p>
        </p:txBody>
      </p:sp>
    </p:spTree>
    <p:extLst>
      <p:ext uri="{BB962C8B-B14F-4D97-AF65-F5344CB8AC3E}">
        <p14:creationId xmlns:p14="http://schemas.microsoft.com/office/powerpoint/2010/main" val="256207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A6EB8-0DE2-40E6-B36D-BF6DBB2C42D2}"/>
              </a:ext>
            </a:extLst>
          </p:cNvPr>
          <p:cNvSpPr>
            <a:spLocks noGrp="1"/>
          </p:cNvSpPr>
          <p:nvPr>
            <p:ph type="title"/>
          </p:nvPr>
        </p:nvSpPr>
        <p:spPr/>
        <p:txBody>
          <a:bodyPr/>
          <a:lstStyle/>
          <a:p>
            <a:r>
              <a:rPr lang="en-US" dirty="0"/>
              <a:t>Augmenting Step 1 and Step 2 with Telemedicine</a:t>
            </a:r>
          </a:p>
        </p:txBody>
      </p:sp>
      <p:sp>
        <p:nvSpPr>
          <p:cNvPr id="4" name="Slide Number Placeholder 3">
            <a:extLst>
              <a:ext uri="{FF2B5EF4-FFF2-40B4-BE49-F238E27FC236}">
                <a16:creationId xmlns:a16="http://schemas.microsoft.com/office/drawing/2014/main" id="{EEC2221F-C196-47D6-9EBA-BCACE9CE8994}"/>
              </a:ext>
            </a:extLst>
          </p:cNvPr>
          <p:cNvSpPr>
            <a:spLocks noGrp="1"/>
          </p:cNvSpPr>
          <p:nvPr>
            <p:ph type="sldNum" sz="quarter" idx="10"/>
          </p:nvPr>
        </p:nvSpPr>
        <p:spPr/>
        <p:txBody>
          <a:bodyPr/>
          <a:lstStyle/>
          <a:p>
            <a:fld id="{9B27D237-6C0D-5549-BE11-2040A22CBC71}" type="slidenum">
              <a:rPr lang="en-US" smtClean="0"/>
              <a:pPr/>
              <a:t>24</a:t>
            </a:fld>
            <a:endParaRPr lang="en-US" dirty="0"/>
          </a:p>
        </p:txBody>
      </p:sp>
      <p:graphicFrame>
        <p:nvGraphicFramePr>
          <p:cNvPr id="5" name="Content Placeholder 6">
            <a:extLst>
              <a:ext uri="{FF2B5EF4-FFF2-40B4-BE49-F238E27FC236}">
                <a16:creationId xmlns:a16="http://schemas.microsoft.com/office/drawing/2014/main" id="{103A3FF3-194F-4910-B61A-1C9FA77B5C6E}"/>
              </a:ext>
            </a:extLst>
          </p:cNvPr>
          <p:cNvGraphicFramePr>
            <a:graphicFrameLocks/>
          </p:cNvGraphicFramePr>
          <p:nvPr>
            <p:extLst/>
          </p:nvPr>
        </p:nvGraphicFramePr>
        <p:xfrm>
          <a:off x="354557" y="3095655"/>
          <a:ext cx="8565931"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F6570757-7D23-4F19-8790-A212B61E3001}"/>
              </a:ext>
            </a:extLst>
          </p:cNvPr>
          <p:cNvSpPr txBox="1"/>
          <p:nvPr/>
        </p:nvSpPr>
        <p:spPr>
          <a:xfrm>
            <a:off x="3657600" y="5236298"/>
            <a:ext cx="2209800" cy="1015663"/>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solidFill>
                  <a:srgbClr val="FF0000"/>
                </a:solidFill>
              </a:rPr>
              <a:t>Primary Care</a:t>
            </a:r>
          </a:p>
          <a:p>
            <a:pPr marL="285750" lvl="0" indent="-285750">
              <a:buFont typeface="Arial" panose="020B0604020202020204" pitchFamily="34" charset="0"/>
              <a:buChar char="•"/>
            </a:pPr>
            <a:r>
              <a:rPr lang="en-US" sz="2000" dirty="0">
                <a:solidFill>
                  <a:srgbClr val="FF0000"/>
                </a:solidFill>
              </a:rPr>
              <a:t>General Mental Health</a:t>
            </a:r>
          </a:p>
        </p:txBody>
      </p:sp>
      <p:sp>
        <p:nvSpPr>
          <p:cNvPr id="10" name="Rectangle 9">
            <a:extLst>
              <a:ext uri="{FF2B5EF4-FFF2-40B4-BE49-F238E27FC236}">
                <a16:creationId xmlns:a16="http://schemas.microsoft.com/office/drawing/2014/main" id="{740BB549-C2BF-4E42-B9EA-41F611F9EC07}"/>
              </a:ext>
            </a:extLst>
          </p:cNvPr>
          <p:cNvSpPr/>
          <p:nvPr/>
        </p:nvSpPr>
        <p:spPr>
          <a:xfrm>
            <a:off x="6598619" y="4254714"/>
            <a:ext cx="2486766" cy="2246769"/>
          </a:xfrm>
          <a:prstGeom prst="rect">
            <a:avLst/>
          </a:prstGeom>
        </p:spPr>
        <p:txBody>
          <a:bodyPr wrap="square">
            <a:spAutoFit/>
          </a:bodyPr>
          <a:lstStyle/>
          <a:p>
            <a:pPr marL="285750" lvl="0" indent="-285750">
              <a:buFont typeface="Arial" panose="020B0604020202020204" pitchFamily="34" charset="0"/>
              <a:buChar char="•"/>
            </a:pPr>
            <a:r>
              <a:rPr lang="en-US" sz="2000" dirty="0">
                <a:solidFill>
                  <a:srgbClr val="FF0000"/>
                </a:solidFill>
              </a:rPr>
              <a:t>Addiction specialists</a:t>
            </a:r>
          </a:p>
          <a:p>
            <a:pPr marL="285750" lvl="0" indent="-285750">
              <a:buFont typeface="Arial" panose="020B0604020202020204" pitchFamily="34" charset="0"/>
              <a:buChar char="•"/>
            </a:pPr>
            <a:r>
              <a:rPr lang="en-US" sz="2000" dirty="0">
                <a:solidFill>
                  <a:srgbClr val="FF0000"/>
                </a:solidFill>
              </a:rPr>
              <a:t>Addiction groups</a:t>
            </a:r>
          </a:p>
          <a:p>
            <a:pPr marL="285750" lvl="0" indent="-285750">
              <a:buFont typeface="Arial" panose="020B0604020202020204" pitchFamily="34" charset="0"/>
              <a:buChar char="•"/>
            </a:pPr>
            <a:r>
              <a:rPr lang="en-US" sz="2000" dirty="0">
                <a:solidFill>
                  <a:srgbClr val="FF0000"/>
                </a:solidFill>
              </a:rPr>
              <a:t>IOPs</a:t>
            </a:r>
          </a:p>
          <a:p>
            <a:pPr marL="285750" lvl="0" indent="-285750">
              <a:buFont typeface="Arial" panose="020B0604020202020204" pitchFamily="34" charset="0"/>
              <a:buChar char="•"/>
            </a:pPr>
            <a:r>
              <a:rPr lang="en-US" sz="2000" dirty="0">
                <a:solidFill>
                  <a:srgbClr val="FF0000"/>
                </a:solidFill>
              </a:rPr>
              <a:t>Residential programs</a:t>
            </a:r>
          </a:p>
          <a:p>
            <a:pPr marL="285750" lvl="0" indent="-285750">
              <a:buFont typeface="Arial" panose="020B0604020202020204" pitchFamily="34" charset="0"/>
              <a:buChar char="•"/>
            </a:pPr>
            <a:endParaRPr lang="en-US" sz="2000" dirty="0">
              <a:solidFill>
                <a:srgbClr val="FF0000"/>
              </a:solidFill>
            </a:endParaRPr>
          </a:p>
        </p:txBody>
      </p:sp>
      <p:sp>
        <p:nvSpPr>
          <p:cNvPr id="23" name="TextBox 22">
            <a:extLst>
              <a:ext uri="{FF2B5EF4-FFF2-40B4-BE49-F238E27FC236}">
                <a16:creationId xmlns:a16="http://schemas.microsoft.com/office/drawing/2014/main" id="{4E518A27-2BEA-461D-83BE-E405EB8D38AA}"/>
              </a:ext>
            </a:extLst>
          </p:cNvPr>
          <p:cNvSpPr txBox="1"/>
          <p:nvPr/>
        </p:nvSpPr>
        <p:spPr>
          <a:xfrm>
            <a:off x="1494216" y="2079993"/>
            <a:ext cx="3318729" cy="1015663"/>
          </a:xfrm>
          <a:prstGeom prst="rect">
            <a:avLst/>
          </a:prstGeom>
          <a:noFill/>
        </p:spPr>
        <p:txBody>
          <a:bodyPr wrap="none" rtlCol="0">
            <a:spAutoFit/>
          </a:bodyPr>
          <a:lstStyle/>
          <a:p>
            <a:pPr marL="342900" indent="-342900" defTabSz="914400" fontAlgn="base">
              <a:spcBef>
                <a:spcPct val="0"/>
              </a:spcBef>
              <a:spcAft>
                <a:spcPct val="0"/>
              </a:spcAft>
              <a:buFont typeface="Arial" panose="020B0604020202020204" pitchFamily="34" charset="0"/>
              <a:buChar char="•"/>
            </a:pPr>
            <a:r>
              <a:rPr lang="en-US" sz="2000" b="1" dirty="0">
                <a:solidFill>
                  <a:srgbClr val="00B050"/>
                </a:solidFill>
                <a:latin typeface="Arial" charset="0"/>
                <a:cs typeface="Arial" charset="0"/>
              </a:rPr>
              <a:t>Tele-PCP</a:t>
            </a:r>
          </a:p>
          <a:p>
            <a:pPr marL="342900" indent="-342900" defTabSz="914400" fontAlgn="base">
              <a:spcBef>
                <a:spcPct val="0"/>
              </a:spcBef>
              <a:spcAft>
                <a:spcPct val="0"/>
              </a:spcAft>
              <a:buFont typeface="Arial" panose="020B0604020202020204" pitchFamily="34" charset="0"/>
              <a:buChar char="•"/>
            </a:pPr>
            <a:r>
              <a:rPr lang="en-US" sz="2000" b="1" dirty="0">
                <a:solidFill>
                  <a:srgbClr val="00B050"/>
                </a:solidFill>
                <a:latin typeface="Arial" charset="0"/>
                <a:cs typeface="Arial" charset="0"/>
              </a:rPr>
              <a:t>Tele-MH</a:t>
            </a:r>
          </a:p>
          <a:p>
            <a:pPr marL="342900" indent="-342900" defTabSz="914400" fontAlgn="base">
              <a:spcBef>
                <a:spcPct val="0"/>
              </a:spcBef>
              <a:spcAft>
                <a:spcPct val="0"/>
              </a:spcAft>
              <a:buFont typeface="Arial" panose="020B0604020202020204" pitchFamily="34" charset="0"/>
              <a:buChar char="•"/>
            </a:pPr>
            <a:r>
              <a:rPr lang="en-US" sz="2000" b="1" dirty="0">
                <a:solidFill>
                  <a:srgbClr val="00B050"/>
                </a:solidFill>
                <a:latin typeface="Arial" charset="0"/>
                <a:cs typeface="Arial" charset="0"/>
              </a:rPr>
              <a:t>Tele-Care Management</a:t>
            </a:r>
          </a:p>
        </p:txBody>
      </p:sp>
      <p:sp>
        <p:nvSpPr>
          <p:cNvPr id="24" name="Lightning Bolt 23">
            <a:extLst>
              <a:ext uri="{FF2B5EF4-FFF2-40B4-BE49-F238E27FC236}">
                <a16:creationId xmlns:a16="http://schemas.microsoft.com/office/drawing/2014/main" id="{169D8DEC-FED7-4FA0-AB1C-4376733E510D}"/>
              </a:ext>
            </a:extLst>
          </p:cNvPr>
          <p:cNvSpPr/>
          <p:nvPr/>
        </p:nvSpPr>
        <p:spPr>
          <a:xfrm>
            <a:off x="3153581" y="3226260"/>
            <a:ext cx="1066800" cy="863771"/>
          </a:xfrm>
          <a:prstGeom prst="lightningBol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DFF1828A-29DB-41F2-AB61-CDF36AEE813F}"/>
              </a:ext>
            </a:extLst>
          </p:cNvPr>
          <p:cNvSpPr txBox="1"/>
          <p:nvPr/>
        </p:nvSpPr>
        <p:spPr>
          <a:xfrm>
            <a:off x="4923621" y="1857469"/>
            <a:ext cx="3716274" cy="1015663"/>
          </a:xfrm>
          <a:prstGeom prst="rect">
            <a:avLst/>
          </a:prstGeom>
          <a:noFill/>
        </p:spPr>
        <p:txBody>
          <a:bodyPr wrap="none" rtlCol="0">
            <a:spAutoFit/>
          </a:bodyPr>
          <a:lstStyle/>
          <a:p>
            <a:pPr marL="342900" indent="-342900" defTabSz="914400" fontAlgn="base">
              <a:spcBef>
                <a:spcPct val="0"/>
              </a:spcBef>
              <a:spcAft>
                <a:spcPct val="0"/>
              </a:spcAft>
              <a:buFont typeface="Arial" panose="020B0604020202020204" pitchFamily="34" charset="0"/>
              <a:buChar char="•"/>
            </a:pPr>
            <a:r>
              <a:rPr lang="en-US" sz="2000" b="1" dirty="0">
                <a:solidFill>
                  <a:srgbClr val="00B050"/>
                </a:solidFill>
                <a:latin typeface="Arial" charset="0"/>
                <a:cs typeface="Arial" charset="0"/>
              </a:rPr>
              <a:t>Tele-Specialty Prescribers</a:t>
            </a:r>
          </a:p>
          <a:p>
            <a:pPr marL="342900" indent="-342900" defTabSz="914400" fontAlgn="base">
              <a:spcBef>
                <a:spcPct val="0"/>
              </a:spcBef>
              <a:spcAft>
                <a:spcPct val="0"/>
              </a:spcAft>
              <a:buFont typeface="Arial" panose="020B0604020202020204" pitchFamily="34" charset="0"/>
              <a:buChar char="•"/>
            </a:pPr>
            <a:r>
              <a:rPr lang="en-US" sz="2000" b="1" dirty="0">
                <a:solidFill>
                  <a:srgbClr val="00B050"/>
                </a:solidFill>
                <a:latin typeface="Arial" charset="0"/>
                <a:cs typeface="Arial" charset="0"/>
              </a:rPr>
              <a:t>Tele-SUD CBT</a:t>
            </a:r>
          </a:p>
          <a:p>
            <a:pPr marL="342900" indent="-342900" defTabSz="914400" fontAlgn="base">
              <a:spcBef>
                <a:spcPct val="0"/>
              </a:spcBef>
              <a:spcAft>
                <a:spcPct val="0"/>
              </a:spcAft>
              <a:buFont typeface="Arial" panose="020B0604020202020204" pitchFamily="34" charset="0"/>
              <a:buChar char="•"/>
            </a:pPr>
            <a:r>
              <a:rPr lang="en-US" sz="2000" b="1" dirty="0">
                <a:solidFill>
                  <a:srgbClr val="00B050"/>
                </a:solidFill>
                <a:latin typeface="Arial" charset="0"/>
                <a:cs typeface="Arial" charset="0"/>
              </a:rPr>
              <a:t>Tele-IOP/Groups</a:t>
            </a:r>
          </a:p>
        </p:txBody>
      </p:sp>
      <p:sp>
        <p:nvSpPr>
          <p:cNvPr id="28" name="Lightning Bolt 27">
            <a:extLst>
              <a:ext uri="{FF2B5EF4-FFF2-40B4-BE49-F238E27FC236}">
                <a16:creationId xmlns:a16="http://schemas.microsoft.com/office/drawing/2014/main" id="{32647BC4-A4B6-4D1E-A699-04C95FD9B0EA}"/>
              </a:ext>
            </a:extLst>
          </p:cNvPr>
          <p:cNvSpPr/>
          <p:nvPr/>
        </p:nvSpPr>
        <p:spPr>
          <a:xfrm>
            <a:off x="6860102" y="2802839"/>
            <a:ext cx="1066800" cy="863771"/>
          </a:xfrm>
          <a:prstGeom prst="lightningBol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F7D8619C-BEA9-4DE0-97C2-5877A243F45F}"/>
              </a:ext>
            </a:extLst>
          </p:cNvPr>
          <p:cNvSpPr txBox="1"/>
          <p:nvPr/>
        </p:nvSpPr>
        <p:spPr>
          <a:xfrm>
            <a:off x="3493769" y="3824438"/>
            <a:ext cx="1640645" cy="369332"/>
          </a:xfrm>
          <a:prstGeom prst="rect">
            <a:avLst/>
          </a:prstGeom>
          <a:noFill/>
        </p:spPr>
        <p:txBody>
          <a:bodyPr wrap="square" rtlCol="0">
            <a:spAutoFit/>
          </a:bodyPr>
          <a:lstStyle/>
          <a:p>
            <a:r>
              <a:rPr lang="en-US" dirty="0">
                <a:solidFill>
                  <a:schemeClr val="bg1"/>
                </a:solidFill>
              </a:rPr>
              <a:t>Step 1</a:t>
            </a:r>
          </a:p>
        </p:txBody>
      </p:sp>
      <p:sp>
        <p:nvSpPr>
          <p:cNvPr id="12" name="TextBox 11">
            <a:extLst>
              <a:ext uri="{FF2B5EF4-FFF2-40B4-BE49-F238E27FC236}">
                <a16:creationId xmlns:a16="http://schemas.microsoft.com/office/drawing/2014/main" id="{F129AC85-79A0-4355-AD45-01C7C58EFA25}"/>
              </a:ext>
            </a:extLst>
          </p:cNvPr>
          <p:cNvSpPr txBox="1"/>
          <p:nvPr/>
        </p:nvSpPr>
        <p:spPr>
          <a:xfrm>
            <a:off x="6453846" y="3097568"/>
            <a:ext cx="1640645" cy="369332"/>
          </a:xfrm>
          <a:prstGeom prst="rect">
            <a:avLst/>
          </a:prstGeom>
          <a:noFill/>
        </p:spPr>
        <p:txBody>
          <a:bodyPr wrap="square" rtlCol="0">
            <a:spAutoFit/>
          </a:bodyPr>
          <a:lstStyle/>
          <a:p>
            <a:r>
              <a:rPr lang="en-US" dirty="0">
                <a:solidFill>
                  <a:schemeClr val="bg1"/>
                </a:solidFill>
              </a:rPr>
              <a:t>Step 2</a:t>
            </a:r>
          </a:p>
        </p:txBody>
      </p:sp>
    </p:spTree>
    <p:extLst>
      <p:ext uri="{BB962C8B-B14F-4D97-AF65-F5344CB8AC3E}">
        <p14:creationId xmlns:p14="http://schemas.microsoft.com/office/powerpoint/2010/main" val="8892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5355-D2E7-41FC-A887-A294A0E49F5D}"/>
              </a:ext>
            </a:extLst>
          </p:cNvPr>
          <p:cNvSpPr>
            <a:spLocks noGrp="1"/>
          </p:cNvSpPr>
          <p:nvPr>
            <p:ph type="title"/>
          </p:nvPr>
        </p:nvSpPr>
        <p:spPr/>
        <p:txBody>
          <a:bodyPr/>
          <a:lstStyle/>
          <a:p>
            <a:r>
              <a:rPr lang="en-US" dirty="0"/>
              <a:t>What is Needed to Prescribe MAT by Telemedicine?</a:t>
            </a:r>
          </a:p>
        </p:txBody>
      </p:sp>
      <p:sp>
        <p:nvSpPr>
          <p:cNvPr id="19" name="Title 5">
            <a:extLst>
              <a:ext uri="{FF2B5EF4-FFF2-40B4-BE49-F238E27FC236}">
                <a16:creationId xmlns:a16="http://schemas.microsoft.com/office/drawing/2014/main" id="{3A93989E-36FA-4CC7-A3B4-9A48F79AFAC5}"/>
              </a:ext>
            </a:extLst>
          </p:cNvPr>
          <p:cNvSpPr txBox="1">
            <a:spLocks/>
          </p:cNvSpPr>
          <p:nvPr/>
        </p:nvSpPr>
        <p:spPr>
          <a:xfrm>
            <a:off x="324508" y="2167327"/>
            <a:ext cx="8086952" cy="3600427"/>
          </a:xfrm>
          <a:prstGeom prst="rect">
            <a:avLst/>
          </a:prstGeom>
        </p:spPr>
        <p:txBody>
          <a:bodyPr>
            <a:noAutofit/>
          </a:bodyPr>
          <a:lst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2400" dirty="0">
                <a:solidFill>
                  <a:schemeClr val="tx1"/>
                </a:solidFill>
                <a:latin typeface="+mj-lt"/>
              </a:rPr>
              <a:t>DEA waivered provider</a:t>
            </a:r>
          </a:p>
          <a:p>
            <a:pPr marL="571500" lvl="0" indent="-571500" algn="l">
              <a:buFont typeface="Arial" panose="020B0604020202020204" pitchFamily="34" charset="0"/>
              <a:buChar char="•"/>
              <a:defRPr/>
            </a:pPr>
            <a:r>
              <a:rPr lang="en-US" sz="2400" dirty="0">
                <a:solidFill>
                  <a:schemeClr val="tx1"/>
                </a:solidFill>
                <a:latin typeface="+mj-lt"/>
              </a:rPr>
              <a:t>Nursing/clinical staff</a:t>
            </a:r>
          </a:p>
          <a:p>
            <a:pPr marL="571500" indent="-571500" algn="l">
              <a:buFont typeface="Arial" panose="020B0604020202020204" pitchFamily="34" charset="0"/>
              <a:buChar char="•"/>
              <a:defRPr/>
            </a:pPr>
            <a:r>
              <a:rPr lang="en-US" sz="2400" dirty="0">
                <a:solidFill>
                  <a:schemeClr val="tx1"/>
                </a:solidFill>
                <a:latin typeface="+mj-lt"/>
              </a:rPr>
              <a:t>PDMP monitoring</a:t>
            </a:r>
          </a:p>
          <a:p>
            <a:pPr marL="571500" indent="-571500" algn="l">
              <a:buFont typeface="Arial" panose="020B0604020202020204" pitchFamily="34" charset="0"/>
              <a:buChar char="•"/>
              <a:defRPr/>
            </a:pPr>
            <a:r>
              <a:rPr lang="en-US" sz="2400" dirty="0">
                <a:solidFill>
                  <a:schemeClr val="tx1"/>
                </a:solidFill>
              </a:rPr>
              <a:t>Reliable pharmacy</a:t>
            </a:r>
          </a:p>
          <a:p>
            <a:pPr marL="571500" lvl="0" indent="-571500" algn="l">
              <a:buFont typeface="Arial" panose="020B0604020202020204" pitchFamily="34" charset="0"/>
              <a:buChar char="•"/>
              <a:defRPr/>
            </a:pPr>
            <a:r>
              <a:rPr lang="en-US" sz="2400" dirty="0">
                <a:solidFill>
                  <a:schemeClr val="tx1"/>
                </a:solidFill>
              </a:rPr>
              <a:t>Laboratory testing</a:t>
            </a:r>
          </a:p>
          <a:p>
            <a:pPr marL="571500" indent="-571500" algn="l">
              <a:buFont typeface="Arial" panose="020B0604020202020204" pitchFamily="34" charset="0"/>
              <a:buChar char="•"/>
              <a:defRPr/>
            </a:pPr>
            <a:r>
              <a:rPr lang="en-US" sz="2400" dirty="0">
                <a:solidFill>
                  <a:schemeClr val="tx1"/>
                </a:solidFill>
              </a:rPr>
              <a:t>Ability to refer to a higher level of care.</a:t>
            </a:r>
            <a:endParaRPr lang="en-US" sz="2400" dirty="0">
              <a:solidFill>
                <a:schemeClr val="tx1"/>
              </a:solidFill>
              <a:latin typeface="+mj-lt"/>
            </a:endParaRPr>
          </a:p>
          <a:p>
            <a:pPr marL="571500" lvl="0" indent="-571500" algn="l">
              <a:buFont typeface="Arial" panose="020B0604020202020204" pitchFamily="34" charset="0"/>
              <a:buChar char="•"/>
              <a:defRPr/>
            </a:pPr>
            <a:r>
              <a:rPr lang="en-US" sz="2400" b="1" dirty="0">
                <a:solidFill>
                  <a:srgbClr val="C00000"/>
                </a:solidFill>
                <a:latin typeface="+mj-lt"/>
              </a:rPr>
              <a:t>Compliance with Federal tele-prescribing laws (Ryan Haight Act)</a:t>
            </a:r>
          </a:p>
          <a:p>
            <a:pPr marL="571500" lvl="0" indent="-571500" algn="l">
              <a:buFont typeface="Arial" panose="020B0604020202020204" pitchFamily="34" charset="0"/>
              <a:buChar char="•"/>
              <a:defRPr/>
            </a:pPr>
            <a:r>
              <a:rPr lang="en-US" sz="2400" b="1" dirty="0">
                <a:solidFill>
                  <a:srgbClr val="C00000"/>
                </a:solidFill>
                <a:latin typeface="+mj-lt"/>
              </a:rPr>
              <a:t>Compliance with state tele-prescribing laws</a:t>
            </a:r>
          </a:p>
          <a:p>
            <a:pPr lvl="0" algn="l">
              <a:defRPr/>
            </a:pPr>
            <a:endParaRPr lang="en-US" sz="2400" dirty="0">
              <a:solidFill>
                <a:schemeClr val="tx1"/>
              </a:solidFill>
              <a:latin typeface="+mj-lt"/>
            </a:endParaRPr>
          </a:p>
          <a:p>
            <a:pPr marR="0" lvl="0" algn="l" defTabSz="914400" rtl="0" eaLnBrk="1" fontAlgn="auto" latinLnBrk="0" hangingPunct="1">
              <a:lnSpc>
                <a:spcPct val="90000"/>
              </a:lnSpc>
              <a:spcBef>
                <a:spcPct val="0"/>
              </a:spcBef>
              <a:spcAft>
                <a:spcPts val="0"/>
              </a:spcAft>
              <a:buClrTx/>
              <a:buSzTx/>
              <a:tabLst/>
              <a:defRPr/>
            </a:pPr>
            <a:endParaRPr kumimoji="0" lang="en-US" sz="2400" i="0" u="none" strike="noStrike" kern="1200" cap="none" spc="0" normalizeH="0" baseline="0" noProof="0" dirty="0">
              <a:ln>
                <a:noFill/>
              </a:ln>
              <a:solidFill>
                <a:schemeClr val="tx1"/>
              </a:solidFill>
              <a:effectLst/>
              <a:uLnTx/>
              <a:uFillTx/>
              <a:latin typeface="+mj-lt"/>
            </a:endParaRPr>
          </a:p>
        </p:txBody>
      </p:sp>
    </p:spTree>
    <p:extLst>
      <p:ext uri="{BB962C8B-B14F-4D97-AF65-F5344CB8AC3E}">
        <p14:creationId xmlns:p14="http://schemas.microsoft.com/office/powerpoint/2010/main" val="3207728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5355-D2E7-41FC-A887-A294A0E49F5D}"/>
              </a:ext>
            </a:extLst>
          </p:cNvPr>
          <p:cNvSpPr>
            <a:spLocks noGrp="1"/>
          </p:cNvSpPr>
          <p:nvPr>
            <p:ph type="title"/>
          </p:nvPr>
        </p:nvSpPr>
        <p:spPr/>
        <p:txBody>
          <a:bodyPr/>
          <a:lstStyle/>
          <a:p>
            <a:r>
              <a:rPr lang="en-US" dirty="0"/>
              <a:t>Veterans Health Administration </a:t>
            </a:r>
            <a:r>
              <a:rPr lang="en-US" dirty="0" err="1"/>
              <a:t>Telemental</a:t>
            </a:r>
            <a:r>
              <a:rPr lang="en-US" dirty="0"/>
              <a:t> Health</a:t>
            </a:r>
          </a:p>
        </p:txBody>
      </p:sp>
      <p:sp>
        <p:nvSpPr>
          <p:cNvPr id="6" name="Content Placeholder 5">
            <a:extLst>
              <a:ext uri="{FF2B5EF4-FFF2-40B4-BE49-F238E27FC236}">
                <a16:creationId xmlns:a16="http://schemas.microsoft.com/office/drawing/2014/main" id="{00FB8471-F947-4D5F-98A5-8F907CC756CB}"/>
              </a:ext>
            </a:extLst>
          </p:cNvPr>
          <p:cNvSpPr>
            <a:spLocks noGrp="1"/>
          </p:cNvSpPr>
          <p:nvPr>
            <p:ph idx="1"/>
          </p:nvPr>
        </p:nvSpPr>
        <p:spPr>
          <a:xfrm>
            <a:off x="207596" y="1764323"/>
            <a:ext cx="7641003" cy="4474845"/>
          </a:xfrm>
        </p:spPr>
        <p:txBody>
          <a:bodyPr/>
          <a:lstStyle/>
          <a:p>
            <a:pPr marL="57150" indent="0">
              <a:buNone/>
            </a:pPr>
            <a:r>
              <a:rPr lang="en-US" sz="2200" b="1" kern="0" dirty="0"/>
              <a:t>Goals</a:t>
            </a:r>
          </a:p>
          <a:p>
            <a:pPr marL="400050"/>
            <a:r>
              <a:rPr lang="en-US" kern="0" dirty="0"/>
              <a:t>Evidence Based Psychotherapy (EBPs)—CBT for SUD</a:t>
            </a:r>
          </a:p>
          <a:p>
            <a:pPr marL="400050"/>
            <a:r>
              <a:rPr lang="en-US" kern="0" dirty="0"/>
              <a:t>Psychiatric medication management – MAT</a:t>
            </a:r>
          </a:p>
          <a:p>
            <a:pPr marL="400050"/>
            <a:r>
              <a:rPr lang="en-US" kern="0" dirty="0"/>
              <a:t>Mental health groups – SUD groups</a:t>
            </a:r>
          </a:p>
          <a:p>
            <a:pPr marL="400050"/>
            <a:r>
              <a:rPr lang="en-US" kern="0" dirty="0"/>
              <a:t>Gap coverage—Filling in temporary gaps</a:t>
            </a:r>
          </a:p>
        </p:txBody>
      </p:sp>
      <p:pic>
        <p:nvPicPr>
          <p:cNvPr id="8" name="Picture 3">
            <a:extLst>
              <a:ext uri="{FF2B5EF4-FFF2-40B4-BE49-F238E27FC236}">
                <a16:creationId xmlns:a16="http://schemas.microsoft.com/office/drawing/2014/main" id="{00F66D77-2D18-4C90-B566-ABB7A5CF139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26625" y="4001745"/>
            <a:ext cx="3517589" cy="2349378"/>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050" name="Picture 2" descr="Image result for va telehealth">
            <a:extLst>
              <a:ext uri="{FF2B5EF4-FFF2-40B4-BE49-F238E27FC236}">
                <a16:creationId xmlns:a16="http://schemas.microsoft.com/office/drawing/2014/main" id="{27513373-99EF-4F71-BD0F-0345CD8D3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9523" y="4001745"/>
            <a:ext cx="3417277" cy="2349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510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B04D-215F-4523-92E1-9F2974697C6B}"/>
              </a:ext>
            </a:extLst>
          </p:cNvPr>
          <p:cNvSpPr>
            <a:spLocks noGrp="1"/>
          </p:cNvSpPr>
          <p:nvPr>
            <p:ph type="title"/>
          </p:nvPr>
        </p:nvSpPr>
        <p:spPr/>
        <p:txBody>
          <a:bodyPr/>
          <a:lstStyle/>
          <a:p>
            <a:r>
              <a:rPr lang="en-US" dirty="0"/>
              <a:t>Veterans Health Administration Community Based Outpatient Clinics (CBOCs)</a:t>
            </a:r>
          </a:p>
        </p:txBody>
      </p:sp>
      <p:sp>
        <p:nvSpPr>
          <p:cNvPr id="4" name="Slide Number Placeholder 3">
            <a:extLst>
              <a:ext uri="{FF2B5EF4-FFF2-40B4-BE49-F238E27FC236}">
                <a16:creationId xmlns:a16="http://schemas.microsoft.com/office/drawing/2014/main" id="{CD97E875-18C1-44BD-BB0E-05F7BBBB2183}"/>
              </a:ext>
            </a:extLst>
          </p:cNvPr>
          <p:cNvSpPr>
            <a:spLocks noGrp="1"/>
          </p:cNvSpPr>
          <p:nvPr>
            <p:ph type="sldNum" sz="quarter" idx="10"/>
          </p:nvPr>
        </p:nvSpPr>
        <p:spPr/>
        <p:txBody>
          <a:bodyPr/>
          <a:lstStyle/>
          <a:p>
            <a:fld id="{9B27D237-6C0D-5549-BE11-2040A22CBC71}" type="slidenum">
              <a:rPr lang="en-US" smtClean="0"/>
              <a:pPr/>
              <a:t>27</a:t>
            </a:fld>
            <a:endParaRPr lang="en-US" dirty="0"/>
          </a:p>
        </p:txBody>
      </p:sp>
      <p:pic>
        <p:nvPicPr>
          <p:cNvPr id="1026" name="Picture 2" descr="https://s3.amazonaws.com/ogden_images/www.theintelligencer.net/images/2019/01/30003317/MALL-VETS-1100x568.png">
            <a:extLst>
              <a:ext uri="{FF2B5EF4-FFF2-40B4-BE49-F238E27FC236}">
                <a16:creationId xmlns:a16="http://schemas.microsoft.com/office/drawing/2014/main" id="{E9BCFA22-DDCE-4D9D-8008-2794DE040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947" y="4817487"/>
            <a:ext cx="2907601" cy="15012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lais CBOC">
            <a:extLst>
              <a:ext uri="{FF2B5EF4-FFF2-40B4-BE49-F238E27FC236}">
                <a16:creationId xmlns:a16="http://schemas.microsoft.com/office/drawing/2014/main" id="{C3E78A20-AE27-4D96-AB0D-C1750783E2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488"/>
          <a:stretch/>
        </p:blipFill>
        <p:spPr bwMode="auto">
          <a:xfrm>
            <a:off x="5834947" y="1792428"/>
            <a:ext cx="2907602" cy="13895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ommunity based outpatient clinic">
            <a:extLst>
              <a:ext uri="{FF2B5EF4-FFF2-40B4-BE49-F238E27FC236}">
                <a16:creationId xmlns:a16="http://schemas.microsoft.com/office/drawing/2014/main" id="{E695E208-821E-47B1-9064-E9CD3595F1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947" y="3181961"/>
            <a:ext cx="2907602" cy="163552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878EC501-D145-4F53-96AA-8763F8EF4589}"/>
              </a:ext>
            </a:extLst>
          </p:cNvPr>
          <p:cNvSpPr>
            <a:spLocks noGrp="1"/>
          </p:cNvSpPr>
          <p:nvPr>
            <p:ph idx="1"/>
          </p:nvPr>
        </p:nvSpPr>
        <p:spPr>
          <a:xfrm>
            <a:off x="457200" y="1987062"/>
            <a:ext cx="5122985" cy="4331676"/>
          </a:xfrm>
        </p:spPr>
        <p:txBody>
          <a:bodyPr>
            <a:noAutofit/>
          </a:bodyPr>
          <a:lstStyle/>
          <a:p>
            <a:r>
              <a:rPr lang="en-US" sz="2000" dirty="0"/>
              <a:t>On-site services are variable:</a:t>
            </a:r>
          </a:p>
          <a:p>
            <a:pPr lvl="1"/>
            <a:r>
              <a:rPr lang="en-US" sz="2000" dirty="0"/>
              <a:t>Only primary care</a:t>
            </a:r>
          </a:p>
          <a:p>
            <a:pPr lvl="1"/>
            <a:r>
              <a:rPr lang="en-US" sz="2000" dirty="0"/>
              <a:t>On-site mental health</a:t>
            </a:r>
          </a:p>
          <a:p>
            <a:pPr lvl="1"/>
            <a:r>
              <a:rPr lang="en-US" sz="2000" dirty="0"/>
              <a:t>Specialty medical services</a:t>
            </a:r>
          </a:p>
          <a:p>
            <a:r>
              <a:rPr lang="en-US" sz="2000" u="sng" dirty="0"/>
              <a:t>Relatively high provider turnover</a:t>
            </a:r>
          </a:p>
          <a:p>
            <a:pPr marL="0" indent="0">
              <a:buNone/>
            </a:pPr>
            <a:endParaRPr lang="en-US" sz="2000" dirty="0"/>
          </a:p>
          <a:p>
            <a:pPr marL="0" indent="0">
              <a:buNone/>
            </a:pPr>
            <a:r>
              <a:rPr lang="en-US" sz="2000" dirty="0"/>
              <a:t>Telemedicine requirements</a:t>
            </a:r>
          </a:p>
          <a:p>
            <a:r>
              <a:rPr lang="en-US" sz="2000" dirty="0"/>
              <a:t>All have on-site nursing support</a:t>
            </a:r>
          </a:p>
          <a:p>
            <a:r>
              <a:rPr lang="en-US" sz="2000" dirty="0"/>
              <a:t>Most have on-site telehealth technicians to seat veterans</a:t>
            </a:r>
          </a:p>
          <a:p>
            <a:r>
              <a:rPr lang="en-US" sz="2000" dirty="0"/>
              <a:t>Most collect urine samples on-site</a:t>
            </a:r>
          </a:p>
          <a:p>
            <a:pPr marL="0" indent="0">
              <a:buNone/>
            </a:pPr>
            <a:endParaRPr lang="en-US" sz="2000" dirty="0"/>
          </a:p>
          <a:p>
            <a:pPr marL="0" indent="0">
              <a:buNone/>
            </a:pPr>
            <a:endParaRPr lang="en-US" sz="2000" dirty="0"/>
          </a:p>
          <a:p>
            <a:endParaRPr lang="en-US" sz="2000" dirty="0"/>
          </a:p>
        </p:txBody>
      </p:sp>
    </p:spTree>
    <p:extLst>
      <p:ext uri="{BB962C8B-B14F-4D97-AF65-F5344CB8AC3E}">
        <p14:creationId xmlns:p14="http://schemas.microsoft.com/office/powerpoint/2010/main" val="2525264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B04D-215F-4523-92E1-9F2974697C6B}"/>
              </a:ext>
            </a:extLst>
          </p:cNvPr>
          <p:cNvSpPr>
            <a:spLocks noGrp="1"/>
          </p:cNvSpPr>
          <p:nvPr>
            <p:ph type="title"/>
          </p:nvPr>
        </p:nvSpPr>
        <p:spPr/>
        <p:txBody>
          <a:bodyPr/>
          <a:lstStyle/>
          <a:p>
            <a:r>
              <a:rPr lang="en-US" dirty="0"/>
              <a:t>VA </a:t>
            </a:r>
            <a:r>
              <a:rPr lang="en-US" dirty="0" err="1"/>
              <a:t>Telemental</a:t>
            </a:r>
            <a:r>
              <a:rPr lang="en-US" dirty="0"/>
              <a:t> Health Hubs </a:t>
            </a:r>
            <a:r>
              <a:rPr lang="en-US" dirty="0" err="1"/>
              <a:t>Proide</a:t>
            </a:r>
            <a:r>
              <a:rPr lang="en-US" dirty="0"/>
              <a:t> Serve Rural Community Based Outpatient Clinics (CBOCs)</a:t>
            </a:r>
          </a:p>
        </p:txBody>
      </p:sp>
      <p:sp>
        <p:nvSpPr>
          <p:cNvPr id="4" name="Slide Number Placeholder 3">
            <a:extLst>
              <a:ext uri="{FF2B5EF4-FFF2-40B4-BE49-F238E27FC236}">
                <a16:creationId xmlns:a16="http://schemas.microsoft.com/office/drawing/2014/main" id="{CD97E875-18C1-44BD-BB0E-05F7BBBB2183}"/>
              </a:ext>
            </a:extLst>
          </p:cNvPr>
          <p:cNvSpPr>
            <a:spLocks noGrp="1"/>
          </p:cNvSpPr>
          <p:nvPr>
            <p:ph type="sldNum" sz="quarter" idx="10"/>
          </p:nvPr>
        </p:nvSpPr>
        <p:spPr/>
        <p:txBody>
          <a:bodyPr/>
          <a:lstStyle/>
          <a:p>
            <a:fld id="{9B27D237-6C0D-5549-BE11-2040A22CBC71}" type="slidenum">
              <a:rPr lang="en-US" smtClean="0"/>
              <a:pPr/>
              <a:t>28</a:t>
            </a:fld>
            <a:endParaRPr lang="en-US" dirty="0"/>
          </a:p>
        </p:txBody>
      </p:sp>
      <p:pic>
        <p:nvPicPr>
          <p:cNvPr id="28" name="Picture 27">
            <a:extLst>
              <a:ext uri="{FF2B5EF4-FFF2-40B4-BE49-F238E27FC236}">
                <a16:creationId xmlns:a16="http://schemas.microsoft.com/office/drawing/2014/main" id="{99946F3A-9736-4F1A-84A2-C5E7C892AF4A}"/>
              </a:ext>
            </a:extLst>
          </p:cNvPr>
          <p:cNvPicPr>
            <a:picLocks noChangeAspect="1"/>
          </p:cNvPicPr>
          <p:nvPr/>
        </p:nvPicPr>
        <p:blipFill>
          <a:blip r:embed="rId2"/>
          <a:stretch>
            <a:fillRect/>
          </a:stretch>
        </p:blipFill>
        <p:spPr>
          <a:xfrm>
            <a:off x="6041710" y="1975340"/>
            <a:ext cx="2789573" cy="3482608"/>
          </a:xfrm>
          <a:prstGeom prst="rect">
            <a:avLst/>
          </a:prstGeom>
        </p:spPr>
      </p:pic>
      <p:pic>
        <p:nvPicPr>
          <p:cNvPr id="30" name="Content Placeholder 5">
            <a:extLst>
              <a:ext uri="{FF2B5EF4-FFF2-40B4-BE49-F238E27FC236}">
                <a16:creationId xmlns:a16="http://schemas.microsoft.com/office/drawing/2014/main" id="{6F97E217-876C-40DD-9D38-D4430FBE7B43}"/>
              </a:ext>
            </a:extLst>
          </p:cNvPr>
          <p:cNvPicPr>
            <a:picLocks noGrp="1" noChangeAspect="1"/>
          </p:cNvPicPr>
          <p:nvPr>
            <p:ph idx="1"/>
          </p:nvPr>
        </p:nvPicPr>
        <p:blipFill>
          <a:blip r:embed="rId3"/>
          <a:stretch>
            <a:fillRect/>
          </a:stretch>
        </p:blipFill>
        <p:spPr>
          <a:xfrm>
            <a:off x="368758" y="2520462"/>
            <a:ext cx="5123504" cy="2555180"/>
          </a:xfrm>
          <a:prstGeom prst="rect">
            <a:avLst/>
          </a:prstGeom>
        </p:spPr>
      </p:pic>
      <p:sp>
        <p:nvSpPr>
          <p:cNvPr id="31" name="TextBox 30">
            <a:extLst>
              <a:ext uri="{FF2B5EF4-FFF2-40B4-BE49-F238E27FC236}">
                <a16:creationId xmlns:a16="http://schemas.microsoft.com/office/drawing/2014/main" id="{D1D4E79B-E7F1-4C83-820B-C1806C30899A}"/>
              </a:ext>
            </a:extLst>
          </p:cNvPr>
          <p:cNvSpPr txBox="1"/>
          <p:nvPr/>
        </p:nvSpPr>
        <p:spPr>
          <a:xfrm>
            <a:off x="205154" y="5592326"/>
            <a:ext cx="8168929" cy="369332"/>
          </a:xfrm>
          <a:prstGeom prst="rect">
            <a:avLst/>
          </a:prstGeom>
          <a:noFill/>
        </p:spPr>
        <p:txBody>
          <a:bodyPr wrap="square" rtlCol="0">
            <a:spAutoFit/>
          </a:bodyPr>
          <a:lstStyle/>
          <a:p>
            <a:r>
              <a:rPr lang="en-US" dirty="0"/>
              <a:t>Initially focused on general mental health treatments, but now expanding to MAT</a:t>
            </a:r>
          </a:p>
        </p:txBody>
      </p:sp>
    </p:spTree>
    <p:extLst>
      <p:ext uri="{BB962C8B-B14F-4D97-AF65-F5344CB8AC3E}">
        <p14:creationId xmlns:p14="http://schemas.microsoft.com/office/powerpoint/2010/main" val="64036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BD3F2-CBE2-6946-AFB8-43E7E87B04D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32BF7C8-6AFF-BA4C-8FAB-8C17413BB088}"/>
              </a:ext>
            </a:extLst>
          </p:cNvPr>
          <p:cNvSpPr>
            <a:spLocks noGrp="1"/>
          </p:cNvSpPr>
          <p:nvPr>
            <p:ph idx="1"/>
          </p:nvPr>
        </p:nvSpPr>
        <p:spPr/>
        <p:txBody>
          <a:bodyPr>
            <a:normAutofit/>
          </a:bodyPr>
          <a:lstStyle/>
          <a:p>
            <a:r>
              <a:rPr lang="en-US" sz="2000" dirty="0"/>
              <a:t>Background on current challenges with substance use disorder (SUD) treatment access</a:t>
            </a:r>
          </a:p>
          <a:p>
            <a:r>
              <a:rPr lang="en-US" sz="2000" dirty="0"/>
              <a:t>Evidence for telemedicine for SUD treatment </a:t>
            </a:r>
          </a:p>
          <a:p>
            <a:r>
              <a:rPr lang="en-US" sz="2000" dirty="0"/>
              <a:t>Specific case of telemedicine for buprenorphine treatment of OUD</a:t>
            </a:r>
          </a:p>
          <a:p>
            <a:r>
              <a:rPr lang="en-US" sz="2000" dirty="0"/>
              <a:t>Telemedicine for OUD treatment in the VA and patient cases</a:t>
            </a:r>
          </a:p>
        </p:txBody>
      </p:sp>
    </p:spTree>
    <p:extLst>
      <p:ext uri="{BB962C8B-B14F-4D97-AF65-F5344CB8AC3E}">
        <p14:creationId xmlns:p14="http://schemas.microsoft.com/office/powerpoint/2010/main" val="663717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B04D-215F-4523-92E1-9F2974697C6B}"/>
              </a:ext>
            </a:extLst>
          </p:cNvPr>
          <p:cNvSpPr>
            <a:spLocks noGrp="1"/>
          </p:cNvSpPr>
          <p:nvPr>
            <p:ph type="title"/>
          </p:nvPr>
        </p:nvSpPr>
        <p:spPr/>
        <p:txBody>
          <a:bodyPr/>
          <a:lstStyle/>
          <a:p>
            <a:r>
              <a:rPr lang="en-US" dirty="0"/>
              <a:t>Telemedicine can be Easier in the VA</a:t>
            </a:r>
          </a:p>
        </p:txBody>
      </p:sp>
      <p:sp>
        <p:nvSpPr>
          <p:cNvPr id="4" name="Slide Number Placeholder 3">
            <a:extLst>
              <a:ext uri="{FF2B5EF4-FFF2-40B4-BE49-F238E27FC236}">
                <a16:creationId xmlns:a16="http://schemas.microsoft.com/office/drawing/2014/main" id="{CD97E875-18C1-44BD-BB0E-05F7BBBB2183}"/>
              </a:ext>
            </a:extLst>
          </p:cNvPr>
          <p:cNvSpPr>
            <a:spLocks noGrp="1"/>
          </p:cNvSpPr>
          <p:nvPr>
            <p:ph type="sldNum" sz="quarter" idx="10"/>
          </p:nvPr>
        </p:nvSpPr>
        <p:spPr/>
        <p:txBody>
          <a:bodyPr/>
          <a:lstStyle/>
          <a:p>
            <a:fld id="{9B27D237-6C0D-5549-BE11-2040A22CBC71}" type="slidenum">
              <a:rPr lang="en-US" smtClean="0"/>
              <a:pPr/>
              <a:t>29</a:t>
            </a:fld>
            <a:endParaRPr lang="en-US" dirty="0"/>
          </a:p>
        </p:txBody>
      </p:sp>
      <p:pic>
        <p:nvPicPr>
          <p:cNvPr id="28" name="Picture 27">
            <a:extLst>
              <a:ext uri="{FF2B5EF4-FFF2-40B4-BE49-F238E27FC236}">
                <a16:creationId xmlns:a16="http://schemas.microsoft.com/office/drawing/2014/main" id="{99946F3A-9736-4F1A-84A2-C5E7C892AF4A}"/>
              </a:ext>
            </a:extLst>
          </p:cNvPr>
          <p:cNvPicPr>
            <a:picLocks noChangeAspect="1"/>
          </p:cNvPicPr>
          <p:nvPr/>
        </p:nvPicPr>
        <p:blipFill>
          <a:blip r:embed="rId2"/>
          <a:stretch>
            <a:fillRect/>
          </a:stretch>
        </p:blipFill>
        <p:spPr>
          <a:xfrm>
            <a:off x="6041710" y="1975340"/>
            <a:ext cx="2789573" cy="3482608"/>
          </a:xfrm>
          <a:prstGeom prst="rect">
            <a:avLst/>
          </a:prstGeom>
        </p:spPr>
      </p:pic>
      <p:sp>
        <p:nvSpPr>
          <p:cNvPr id="5" name="Content Placeholder 4">
            <a:extLst>
              <a:ext uri="{FF2B5EF4-FFF2-40B4-BE49-F238E27FC236}">
                <a16:creationId xmlns:a16="http://schemas.microsoft.com/office/drawing/2014/main" id="{5C8A410D-644A-4873-8605-A3CDE9D03C7B}"/>
              </a:ext>
            </a:extLst>
          </p:cNvPr>
          <p:cNvSpPr>
            <a:spLocks noGrp="1"/>
          </p:cNvSpPr>
          <p:nvPr>
            <p:ph idx="1"/>
          </p:nvPr>
        </p:nvSpPr>
        <p:spPr>
          <a:xfrm>
            <a:off x="457200" y="1935650"/>
            <a:ext cx="5474677" cy="4190513"/>
          </a:xfrm>
        </p:spPr>
        <p:txBody>
          <a:bodyPr>
            <a:noAutofit/>
          </a:bodyPr>
          <a:lstStyle/>
          <a:p>
            <a:r>
              <a:rPr lang="en-US" sz="2000" dirty="0"/>
              <a:t>VA providers can treat veterans in any state with a single medical license</a:t>
            </a:r>
          </a:p>
          <a:p>
            <a:pPr lvl="1"/>
            <a:r>
              <a:rPr lang="en-US" sz="2000" dirty="0"/>
              <a:t>Similar rules for Federal BOP providers</a:t>
            </a:r>
          </a:p>
          <a:p>
            <a:pPr lvl="1"/>
            <a:r>
              <a:rPr lang="en-US" sz="2000" dirty="0"/>
              <a:t>Would not  apply to state jails or prisons</a:t>
            </a:r>
          </a:p>
          <a:p>
            <a:pPr lvl="1"/>
            <a:r>
              <a:rPr lang="en-US" sz="2000" dirty="0"/>
              <a:t>Must still local state PDMPs</a:t>
            </a:r>
          </a:p>
          <a:p>
            <a:r>
              <a:rPr lang="en-US" sz="2000" dirty="0"/>
              <a:t>Most VA Community Based Outpatient Clinics have DEA registrations (Satisfies the Ryan Haight Act)</a:t>
            </a:r>
          </a:p>
          <a:p>
            <a:pPr lvl="1"/>
            <a:r>
              <a:rPr lang="en-US" sz="2000" dirty="0"/>
              <a:t>VA providers can start buprenorphine without an in-person visit (usually) unless…..</a:t>
            </a:r>
          </a:p>
          <a:p>
            <a:pPr marL="0" indent="0">
              <a:buNone/>
            </a:pPr>
            <a:r>
              <a:rPr lang="en-US" sz="2000" b="1" dirty="0">
                <a:solidFill>
                  <a:schemeClr val="accent3"/>
                </a:solidFill>
              </a:rPr>
              <a:t>The local state places additional telemedicine restrictions on controlled substances</a:t>
            </a:r>
          </a:p>
          <a:p>
            <a:endParaRPr lang="en-US" sz="2000" dirty="0"/>
          </a:p>
          <a:p>
            <a:endParaRPr lang="en-US" sz="2000" dirty="0"/>
          </a:p>
        </p:txBody>
      </p:sp>
    </p:spTree>
    <p:extLst>
      <p:ext uri="{BB962C8B-B14F-4D97-AF65-F5344CB8AC3E}">
        <p14:creationId xmlns:p14="http://schemas.microsoft.com/office/powerpoint/2010/main" val="1617415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5355-D2E7-41FC-A887-A294A0E49F5D}"/>
              </a:ext>
            </a:extLst>
          </p:cNvPr>
          <p:cNvSpPr>
            <a:spLocks noGrp="1"/>
          </p:cNvSpPr>
          <p:nvPr>
            <p:ph type="title"/>
          </p:nvPr>
        </p:nvSpPr>
        <p:spPr/>
        <p:txBody>
          <a:bodyPr/>
          <a:lstStyle/>
          <a:p>
            <a:r>
              <a:rPr lang="en-US" dirty="0"/>
              <a:t>Advantages of Telemedicine:  </a:t>
            </a:r>
            <a:br>
              <a:rPr lang="en-US" dirty="0"/>
            </a:br>
            <a:r>
              <a:rPr lang="en-US" dirty="0"/>
              <a:t>Filling in Buprenorphine Provider Gaps at Large Clinics</a:t>
            </a:r>
          </a:p>
        </p:txBody>
      </p:sp>
      <p:sp>
        <p:nvSpPr>
          <p:cNvPr id="9" name="TextBox 8">
            <a:extLst>
              <a:ext uri="{FF2B5EF4-FFF2-40B4-BE49-F238E27FC236}">
                <a16:creationId xmlns:a16="http://schemas.microsoft.com/office/drawing/2014/main" id="{B2776773-5AED-4335-839B-8A0257142F10}"/>
              </a:ext>
            </a:extLst>
          </p:cNvPr>
          <p:cNvSpPr txBox="1"/>
          <p:nvPr/>
        </p:nvSpPr>
        <p:spPr>
          <a:xfrm>
            <a:off x="387983" y="1796615"/>
            <a:ext cx="5582902" cy="4708981"/>
          </a:xfrm>
          <a:prstGeom prst="rect">
            <a:avLst/>
          </a:prstGeom>
          <a:noFill/>
        </p:spPr>
        <p:txBody>
          <a:bodyPr wrap="square" rtlCol="0">
            <a:spAutoFit/>
          </a:bodyPr>
          <a:lstStyle/>
          <a:p>
            <a:r>
              <a:rPr lang="en-US" sz="2000" b="1" dirty="0"/>
              <a:t>On two occasions, large MAT clinics temporarily lost their providers</a:t>
            </a:r>
          </a:p>
          <a:p>
            <a:endParaRPr lang="en-US" sz="2000" b="1" dirty="0"/>
          </a:p>
          <a:p>
            <a:r>
              <a:rPr lang="en-US" sz="2000" b="1" dirty="0"/>
              <a:t>Bangor CBOC</a:t>
            </a:r>
          </a:p>
          <a:p>
            <a:pPr marL="342900" indent="-342900">
              <a:buFont typeface="Arial" panose="020B0604020202020204" pitchFamily="34" charset="0"/>
              <a:buChar char="•"/>
            </a:pPr>
            <a:r>
              <a:rPr lang="en-US" sz="2000" dirty="0"/>
              <a:t>On-site mental health nursing</a:t>
            </a:r>
          </a:p>
          <a:p>
            <a:pPr marL="342900" indent="-342900">
              <a:buFont typeface="Arial" panose="020B0604020202020204" pitchFamily="34" charset="0"/>
              <a:buChar char="•"/>
            </a:pPr>
            <a:r>
              <a:rPr lang="en-US" sz="2000" dirty="0"/>
              <a:t>On-site SUD groups for aftercare</a:t>
            </a:r>
          </a:p>
          <a:p>
            <a:pPr marL="342900" indent="-342900">
              <a:buFont typeface="Arial" panose="020B0604020202020204" pitchFamily="34" charset="0"/>
              <a:buChar char="•"/>
            </a:pPr>
            <a:r>
              <a:rPr lang="en-US" sz="2000" dirty="0"/>
              <a:t>Can perform </a:t>
            </a:r>
            <a:r>
              <a:rPr lang="en-US" sz="2000" u="sng" dirty="0"/>
              <a:t>monitored</a:t>
            </a:r>
            <a:r>
              <a:rPr lang="en-US" sz="2000" dirty="0"/>
              <a:t> </a:t>
            </a:r>
            <a:r>
              <a:rPr lang="en-US" sz="2000" u="sng" dirty="0"/>
              <a:t>inductions</a:t>
            </a:r>
            <a:r>
              <a:rPr lang="en-US" sz="2000" dirty="0"/>
              <a:t>:</a:t>
            </a:r>
          </a:p>
          <a:p>
            <a:pPr lvl="1"/>
            <a:r>
              <a:rPr lang="en-US" sz="2000" dirty="0"/>
              <a:t>-Vital Signs, COWS, and medical backup</a:t>
            </a:r>
          </a:p>
          <a:p>
            <a:pPr lvl="1"/>
            <a:r>
              <a:rPr lang="en-US" sz="2000" dirty="0"/>
              <a:t>-One CVT provider can cover a single large population of patients</a:t>
            </a:r>
          </a:p>
          <a:p>
            <a:pPr marL="342900" indent="-342900">
              <a:buFont typeface="Arial" panose="020B0604020202020204" pitchFamily="34" charset="0"/>
              <a:buChar char="•"/>
            </a:pPr>
            <a:endParaRPr lang="en-US" sz="2000" dirty="0"/>
          </a:p>
          <a:p>
            <a:r>
              <a:rPr lang="en-US" sz="2000" b="1" dirty="0"/>
              <a:t>Augusta VA Medical Center</a:t>
            </a:r>
          </a:p>
          <a:p>
            <a:pPr marL="342900" indent="-342900">
              <a:buFont typeface="Arial" panose="020B0604020202020204" pitchFamily="34" charset="0"/>
              <a:buChar char="•"/>
            </a:pPr>
            <a:r>
              <a:rPr lang="en-US" sz="2000" dirty="0"/>
              <a:t>Ability to store buprenorphine on-site</a:t>
            </a:r>
          </a:p>
          <a:p>
            <a:pPr marL="342900" indent="-342900">
              <a:buFont typeface="Arial" panose="020B0604020202020204" pitchFamily="34" charset="0"/>
              <a:buChar char="•"/>
            </a:pPr>
            <a:r>
              <a:rPr lang="en-US" sz="2000" dirty="0"/>
              <a:t>On-site inpatient services</a:t>
            </a:r>
          </a:p>
          <a:p>
            <a:pPr marL="342900" indent="-342900">
              <a:buFont typeface="Arial" panose="020B0604020202020204" pitchFamily="34" charset="0"/>
              <a:buChar char="•"/>
            </a:pPr>
            <a:endParaRPr lang="en-US" sz="2000" dirty="0"/>
          </a:p>
        </p:txBody>
      </p:sp>
      <p:pic>
        <p:nvPicPr>
          <p:cNvPr id="11" name="Picture 10">
            <a:extLst>
              <a:ext uri="{FF2B5EF4-FFF2-40B4-BE49-F238E27FC236}">
                <a16:creationId xmlns:a16="http://schemas.microsoft.com/office/drawing/2014/main" id="{B7EF9FDB-87BC-4887-83B9-67C7F2CC99E9}"/>
              </a:ext>
            </a:extLst>
          </p:cNvPr>
          <p:cNvPicPr>
            <a:picLocks noChangeAspect="1"/>
          </p:cNvPicPr>
          <p:nvPr/>
        </p:nvPicPr>
        <p:blipFill rotWithShape="1">
          <a:blip r:embed="rId2"/>
          <a:srcRect l="12754" t="3894"/>
          <a:stretch/>
        </p:blipFill>
        <p:spPr>
          <a:xfrm>
            <a:off x="5662246" y="1933842"/>
            <a:ext cx="2971846" cy="4472819"/>
          </a:xfrm>
          <a:prstGeom prst="rect">
            <a:avLst/>
          </a:prstGeom>
        </p:spPr>
      </p:pic>
      <p:sp>
        <p:nvSpPr>
          <p:cNvPr id="12" name="5-Point Star 8">
            <a:extLst>
              <a:ext uri="{FF2B5EF4-FFF2-40B4-BE49-F238E27FC236}">
                <a16:creationId xmlns:a16="http://schemas.microsoft.com/office/drawing/2014/main" id="{50B3A658-57A8-4E59-A412-9C0AF6A3DFD5}"/>
              </a:ext>
            </a:extLst>
          </p:cNvPr>
          <p:cNvSpPr/>
          <p:nvPr/>
        </p:nvSpPr>
        <p:spPr>
          <a:xfrm>
            <a:off x="7099789" y="4420300"/>
            <a:ext cx="457200" cy="3429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483FBCB-191D-4F2B-A1EA-FC4DC32144C4}"/>
              </a:ext>
            </a:extLst>
          </p:cNvPr>
          <p:cNvSpPr txBox="1"/>
          <p:nvPr/>
        </p:nvSpPr>
        <p:spPr>
          <a:xfrm>
            <a:off x="6098432" y="4360917"/>
            <a:ext cx="1072217" cy="461665"/>
          </a:xfrm>
          <a:prstGeom prst="rect">
            <a:avLst/>
          </a:prstGeom>
          <a:noFill/>
        </p:spPr>
        <p:txBody>
          <a:bodyPr wrap="none" rtlCol="0">
            <a:spAutoFit/>
          </a:bodyPr>
          <a:lstStyle/>
          <a:p>
            <a:r>
              <a:rPr lang="en-US" sz="2400" dirty="0"/>
              <a:t>Bangor</a:t>
            </a:r>
          </a:p>
        </p:txBody>
      </p:sp>
      <p:pic>
        <p:nvPicPr>
          <p:cNvPr id="2052" name="Picture 4" descr="Related image">
            <a:extLst>
              <a:ext uri="{FF2B5EF4-FFF2-40B4-BE49-F238E27FC236}">
                <a16:creationId xmlns:a16="http://schemas.microsoft.com/office/drawing/2014/main" id="{29415C41-A440-4A45-A0EA-9EF0083F5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354" y="5833230"/>
            <a:ext cx="1221292" cy="87322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E4603B5D-6979-41F3-A88B-BFA556C8CB8E}"/>
              </a:ext>
            </a:extLst>
          </p:cNvPr>
          <p:cNvCxnSpPr>
            <a:cxnSpLocks/>
          </p:cNvCxnSpPr>
          <p:nvPr/>
        </p:nvCxnSpPr>
        <p:spPr>
          <a:xfrm flipV="1">
            <a:off x="4485137" y="4591750"/>
            <a:ext cx="2843252" cy="186272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9" name="5-Point Star 8">
            <a:extLst>
              <a:ext uri="{FF2B5EF4-FFF2-40B4-BE49-F238E27FC236}">
                <a16:creationId xmlns:a16="http://schemas.microsoft.com/office/drawing/2014/main" id="{8E48358A-6B90-460B-8E9D-064D2B4CEECD}"/>
              </a:ext>
            </a:extLst>
          </p:cNvPr>
          <p:cNvSpPr/>
          <p:nvPr/>
        </p:nvSpPr>
        <p:spPr>
          <a:xfrm>
            <a:off x="6478678" y="4831505"/>
            <a:ext cx="457200" cy="3429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5BD48FF-DE0E-4299-A80C-63A8158DC1B8}"/>
              </a:ext>
            </a:extLst>
          </p:cNvPr>
          <p:cNvSpPr txBox="1"/>
          <p:nvPr/>
        </p:nvSpPr>
        <p:spPr>
          <a:xfrm>
            <a:off x="5389375" y="4734424"/>
            <a:ext cx="1314784" cy="461665"/>
          </a:xfrm>
          <a:prstGeom prst="rect">
            <a:avLst/>
          </a:prstGeom>
          <a:noFill/>
        </p:spPr>
        <p:txBody>
          <a:bodyPr wrap="none" rtlCol="0">
            <a:spAutoFit/>
          </a:bodyPr>
          <a:lstStyle/>
          <a:p>
            <a:r>
              <a:rPr lang="en-US" sz="2400" dirty="0"/>
              <a:t>Augusta</a:t>
            </a:r>
          </a:p>
        </p:txBody>
      </p:sp>
      <p:cxnSp>
        <p:nvCxnSpPr>
          <p:cNvPr id="31" name="Straight Arrow Connector 30">
            <a:extLst>
              <a:ext uri="{FF2B5EF4-FFF2-40B4-BE49-F238E27FC236}">
                <a16:creationId xmlns:a16="http://schemas.microsoft.com/office/drawing/2014/main" id="{EB1E05A7-2BAC-4812-B38A-8F407BB27FFE}"/>
              </a:ext>
            </a:extLst>
          </p:cNvPr>
          <p:cNvCxnSpPr>
            <a:cxnSpLocks/>
          </p:cNvCxnSpPr>
          <p:nvPr/>
        </p:nvCxnSpPr>
        <p:spPr>
          <a:xfrm flipV="1">
            <a:off x="4485137" y="5002955"/>
            <a:ext cx="2310307" cy="147339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898725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5355-D2E7-41FC-A887-A294A0E49F5D}"/>
              </a:ext>
            </a:extLst>
          </p:cNvPr>
          <p:cNvSpPr>
            <a:spLocks noGrp="1"/>
          </p:cNvSpPr>
          <p:nvPr>
            <p:ph type="title"/>
          </p:nvPr>
        </p:nvSpPr>
        <p:spPr/>
        <p:txBody>
          <a:bodyPr>
            <a:normAutofit fontScale="90000"/>
          </a:bodyPr>
          <a:lstStyle/>
          <a:p>
            <a:r>
              <a:rPr lang="en-US" dirty="0"/>
              <a:t>Advantages of Telemedicine:  </a:t>
            </a:r>
            <a:br>
              <a:rPr lang="en-US" dirty="0"/>
            </a:br>
            <a:r>
              <a:rPr lang="en-US" dirty="0"/>
              <a:t>Covering Three Small Rural Clinics With One MAT Prescriber</a:t>
            </a:r>
          </a:p>
        </p:txBody>
      </p:sp>
      <p:sp>
        <p:nvSpPr>
          <p:cNvPr id="9" name="TextBox 8">
            <a:extLst>
              <a:ext uri="{FF2B5EF4-FFF2-40B4-BE49-F238E27FC236}">
                <a16:creationId xmlns:a16="http://schemas.microsoft.com/office/drawing/2014/main" id="{B2776773-5AED-4335-839B-8A0257142F10}"/>
              </a:ext>
            </a:extLst>
          </p:cNvPr>
          <p:cNvSpPr txBox="1"/>
          <p:nvPr/>
        </p:nvSpPr>
        <p:spPr>
          <a:xfrm>
            <a:off x="211185" y="1933843"/>
            <a:ext cx="5451062"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Few buprenorphine providers in the local communities</a:t>
            </a:r>
          </a:p>
          <a:p>
            <a:pPr marL="342900" indent="-342900">
              <a:buFont typeface="Arial" panose="020B0604020202020204" pitchFamily="34" charset="0"/>
              <a:buChar char="•"/>
            </a:pPr>
            <a:r>
              <a:rPr lang="en-US" sz="2400" dirty="0"/>
              <a:t>On-site primary care, nursing, UDS collection, and scheduling</a:t>
            </a:r>
          </a:p>
          <a:p>
            <a:pPr marL="342900" indent="-342900">
              <a:buFont typeface="Arial" panose="020B0604020202020204" pitchFamily="34" charset="0"/>
              <a:buChar char="•"/>
            </a:pPr>
            <a:r>
              <a:rPr lang="en-US" sz="2400" dirty="0"/>
              <a:t>Unmonitored buprenorphine induction</a:t>
            </a:r>
          </a:p>
          <a:p>
            <a:pPr marL="342900" indent="-342900">
              <a:buFont typeface="Arial" panose="020B0604020202020204" pitchFamily="34" charset="0"/>
              <a:buChar char="•"/>
            </a:pPr>
            <a:r>
              <a:rPr lang="en-US" sz="2400" dirty="0"/>
              <a:t>CBT for SUD provided via telehealth</a:t>
            </a:r>
          </a:p>
          <a:p>
            <a:pPr marL="342900" indent="-342900">
              <a:buFont typeface="Arial" panose="020B0604020202020204" pitchFamily="34" charset="0"/>
              <a:buChar char="•"/>
            </a:pPr>
            <a:endParaRPr lang="en-US" sz="2400" dirty="0"/>
          </a:p>
          <a:p>
            <a:r>
              <a:rPr lang="en-US" sz="2400" dirty="0"/>
              <a:t>Example:  30 y/o patient presenting to PCP in opioid withdrawal.  </a:t>
            </a:r>
          </a:p>
        </p:txBody>
      </p:sp>
      <p:pic>
        <p:nvPicPr>
          <p:cNvPr id="11" name="Picture 10">
            <a:extLst>
              <a:ext uri="{FF2B5EF4-FFF2-40B4-BE49-F238E27FC236}">
                <a16:creationId xmlns:a16="http://schemas.microsoft.com/office/drawing/2014/main" id="{B7EF9FDB-87BC-4887-83B9-67C7F2CC99E9}"/>
              </a:ext>
            </a:extLst>
          </p:cNvPr>
          <p:cNvPicPr>
            <a:picLocks noChangeAspect="1"/>
          </p:cNvPicPr>
          <p:nvPr/>
        </p:nvPicPr>
        <p:blipFill rotWithShape="1">
          <a:blip r:embed="rId2"/>
          <a:srcRect l="12754" t="3894"/>
          <a:stretch/>
        </p:blipFill>
        <p:spPr>
          <a:xfrm>
            <a:off x="5662246" y="1933842"/>
            <a:ext cx="2971846" cy="4472819"/>
          </a:xfrm>
          <a:prstGeom prst="rect">
            <a:avLst/>
          </a:prstGeom>
        </p:spPr>
      </p:pic>
      <p:sp>
        <p:nvSpPr>
          <p:cNvPr id="12" name="5-Point Star 8">
            <a:extLst>
              <a:ext uri="{FF2B5EF4-FFF2-40B4-BE49-F238E27FC236}">
                <a16:creationId xmlns:a16="http://schemas.microsoft.com/office/drawing/2014/main" id="{50B3A658-57A8-4E59-A412-9C0AF6A3DFD5}"/>
              </a:ext>
            </a:extLst>
          </p:cNvPr>
          <p:cNvSpPr/>
          <p:nvPr/>
        </p:nvSpPr>
        <p:spPr>
          <a:xfrm>
            <a:off x="7258050" y="3917851"/>
            <a:ext cx="457200" cy="3429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483FBCB-191D-4F2B-A1EA-FC4DC32144C4}"/>
              </a:ext>
            </a:extLst>
          </p:cNvPr>
          <p:cNvSpPr txBox="1"/>
          <p:nvPr/>
        </p:nvSpPr>
        <p:spPr>
          <a:xfrm>
            <a:off x="7221737" y="3502147"/>
            <a:ext cx="1162498" cy="461665"/>
          </a:xfrm>
          <a:prstGeom prst="rect">
            <a:avLst/>
          </a:prstGeom>
          <a:noFill/>
        </p:spPr>
        <p:txBody>
          <a:bodyPr wrap="none" rtlCol="0">
            <a:spAutoFit/>
          </a:bodyPr>
          <a:lstStyle/>
          <a:p>
            <a:r>
              <a:rPr lang="en-US" sz="2400" dirty="0"/>
              <a:t>Lincoln</a:t>
            </a:r>
          </a:p>
        </p:txBody>
      </p:sp>
      <p:sp>
        <p:nvSpPr>
          <p:cNvPr id="14" name="5-Point Star 7">
            <a:extLst>
              <a:ext uri="{FF2B5EF4-FFF2-40B4-BE49-F238E27FC236}">
                <a16:creationId xmlns:a16="http://schemas.microsoft.com/office/drawing/2014/main" id="{FD407CB8-B992-4E96-82F8-40685878B223}"/>
              </a:ext>
            </a:extLst>
          </p:cNvPr>
          <p:cNvSpPr/>
          <p:nvPr/>
        </p:nvSpPr>
        <p:spPr>
          <a:xfrm>
            <a:off x="7613053" y="2286724"/>
            <a:ext cx="457200" cy="3429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CA9BD3F-AB59-4F81-A99D-23CBD6F93BA9}"/>
              </a:ext>
            </a:extLst>
          </p:cNvPr>
          <p:cNvSpPr txBox="1"/>
          <p:nvPr/>
        </p:nvSpPr>
        <p:spPr>
          <a:xfrm>
            <a:off x="6465533" y="2267361"/>
            <a:ext cx="1350050" cy="461665"/>
          </a:xfrm>
          <a:prstGeom prst="rect">
            <a:avLst/>
          </a:prstGeom>
          <a:noFill/>
        </p:spPr>
        <p:txBody>
          <a:bodyPr wrap="none" rtlCol="0">
            <a:spAutoFit/>
          </a:bodyPr>
          <a:lstStyle/>
          <a:p>
            <a:r>
              <a:rPr lang="en-US" sz="2400" dirty="0"/>
              <a:t>Caribou </a:t>
            </a:r>
          </a:p>
        </p:txBody>
      </p:sp>
      <p:sp>
        <p:nvSpPr>
          <p:cNvPr id="16" name="5-Point Star 7">
            <a:extLst>
              <a:ext uri="{FF2B5EF4-FFF2-40B4-BE49-F238E27FC236}">
                <a16:creationId xmlns:a16="http://schemas.microsoft.com/office/drawing/2014/main" id="{C3397293-034E-4C75-82BB-108E0732BAFB}"/>
              </a:ext>
            </a:extLst>
          </p:cNvPr>
          <p:cNvSpPr/>
          <p:nvPr/>
        </p:nvSpPr>
        <p:spPr>
          <a:xfrm>
            <a:off x="8085992" y="4344037"/>
            <a:ext cx="457200" cy="3429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BA98304-79DB-4164-B3A8-705111EB3BCF}"/>
              </a:ext>
            </a:extLst>
          </p:cNvPr>
          <p:cNvSpPr txBox="1"/>
          <p:nvPr/>
        </p:nvSpPr>
        <p:spPr>
          <a:xfrm>
            <a:off x="7281850" y="4320134"/>
            <a:ext cx="1042273" cy="461665"/>
          </a:xfrm>
          <a:prstGeom prst="rect">
            <a:avLst/>
          </a:prstGeom>
          <a:noFill/>
        </p:spPr>
        <p:txBody>
          <a:bodyPr wrap="none" rtlCol="0">
            <a:spAutoFit/>
          </a:bodyPr>
          <a:lstStyle/>
          <a:p>
            <a:r>
              <a:rPr lang="en-US" sz="2400" dirty="0"/>
              <a:t>Calais</a:t>
            </a:r>
          </a:p>
        </p:txBody>
      </p:sp>
      <p:pic>
        <p:nvPicPr>
          <p:cNvPr id="2052" name="Picture 4" descr="Related image">
            <a:extLst>
              <a:ext uri="{FF2B5EF4-FFF2-40B4-BE49-F238E27FC236}">
                <a16:creationId xmlns:a16="http://schemas.microsoft.com/office/drawing/2014/main" id="{29415C41-A440-4A45-A0EA-9EF0083F5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354" y="5833230"/>
            <a:ext cx="1221292" cy="87322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a:extLst>
              <a:ext uri="{FF2B5EF4-FFF2-40B4-BE49-F238E27FC236}">
                <a16:creationId xmlns:a16="http://schemas.microsoft.com/office/drawing/2014/main" id="{A8FE69A1-C57D-4E7D-9F1B-0A31EF1F06A0}"/>
              </a:ext>
            </a:extLst>
          </p:cNvPr>
          <p:cNvCxnSpPr>
            <a:cxnSpLocks/>
          </p:cNvCxnSpPr>
          <p:nvPr/>
        </p:nvCxnSpPr>
        <p:spPr>
          <a:xfrm flipV="1">
            <a:off x="4497599" y="2629625"/>
            <a:ext cx="3217651" cy="382485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1" name="Straight Arrow Connector 20">
            <a:extLst>
              <a:ext uri="{FF2B5EF4-FFF2-40B4-BE49-F238E27FC236}">
                <a16:creationId xmlns:a16="http://schemas.microsoft.com/office/drawing/2014/main" id="{76320E46-73D2-4FB0-A100-B0A650E4A753}"/>
              </a:ext>
            </a:extLst>
          </p:cNvPr>
          <p:cNvCxnSpPr>
            <a:cxnSpLocks/>
          </p:cNvCxnSpPr>
          <p:nvPr/>
        </p:nvCxnSpPr>
        <p:spPr>
          <a:xfrm flipV="1">
            <a:off x="4497599" y="4550966"/>
            <a:ext cx="3826524" cy="192262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3" name="Straight Arrow Connector 22">
            <a:extLst>
              <a:ext uri="{FF2B5EF4-FFF2-40B4-BE49-F238E27FC236}">
                <a16:creationId xmlns:a16="http://schemas.microsoft.com/office/drawing/2014/main" id="{E4603B5D-6979-41F3-A88B-BFA556C8CB8E}"/>
              </a:ext>
            </a:extLst>
          </p:cNvPr>
          <p:cNvCxnSpPr>
            <a:cxnSpLocks/>
          </p:cNvCxnSpPr>
          <p:nvPr/>
        </p:nvCxnSpPr>
        <p:spPr>
          <a:xfrm flipV="1">
            <a:off x="4485137" y="4087266"/>
            <a:ext cx="3064525" cy="236720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738081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5355-D2E7-41FC-A887-A294A0E49F5D}"/>
              </a:ext>
            </a:extLst>
          </p:cNvPr>
          <p:cNvSpPr>
            <a:spLocks noGrp="1"/>
          </p:cNvSpPr>
          <p:nvPr>
            <p:ph type="title"/>
          </p:nvPr>
        </p:nvSpPr>
        <p:spPr/>
        <p:txBody>
          <a:bodyPr>
            <a:normAutofit fontScale="90000"/>
          </a:bodyPr>
          <a:lstStyle/>
          <a:p>
            <a:r>
              <a:rPr lang="en-US" dirty="0"/>
              <a:t>Advantages of Telemedicine:  </a:t>
            </a:r>
            <a:br>
              <a:rPr lang="en-US" dirty="0"/>
            </a:br>
            <a:r>
              <a:rPr lang="en-US" dirty="0"/>
              <a:t>Following Patients where they Live and Work</a:t>
            </a:r>
            <a:br>
              <a:rPr lang="en-US" dirty="0"/>
            </a:br>
            <a:endParaRPr lang="en-US" dirty="0"/>
          </a:p>
        </p:txBody>
      </p:sp>
      <p:sp>
        <p:nvSpPr>
          <p:cNvPr id="9" name="TextBox 8">
            <a:extLst>
              <a:ext uri="{FF2B5EF4-FFF2-40B4-BE49-F238E27FC236}">
                <a16:creationId xmlns:a16="http://schemas.microsoft.com/office/drawing/2014/main" id="{B2776773-5AED-4335-839B-8A0257142F10}"/>
              </a:ext>
            </a:extLst>
          </p:cNvPr>
          <p:cNvSpPr txBox="1"/>
          <p:nvPr/>
        </p:nvSpPr>
        <p:spPr>
          <a:xfrm>
            <a:off x="211184" y="1933843"/>
            <a:ext cx="5491879"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One provider can follow one patient as they move throughout the state.</a:t>
            </a:r>
          </a:p>
          <a:p>
            <a:endParaRPr lang="en-US" sz="2400" dirty="0"/>
          </a:p>
          <a:p>
            <a:r>
              <a:rPr lang="en-US" sz="2400" dirty="0"/>
              <a:t>Example:  50 y/o patient started on MAT in Caribou.  </a:t>
            </a:r>
          </a:p>
          <a:p>
            <a:pPr marL="342900" indent="-342900">
              <a:buFont typeface="Arial" panose="020B0604020202020204" pitchFamily="34" charset="0"/>
              <a:buChar char="•"/>
            </a:pPr>
            <a:r>
              <a:rPr lang="en-US" sz="2400" dirty="0"/>
              <a:t>Moved to Augusta and then Portland for employment</a:t>
            </a:r>
          </a:p>
          <a:p>
            <a:pPr marL="342900" indent="-342900">
              <a:buFont typeface="Arial" panose="020B0604020202020204" pitchFamily="34" charset="0"/>
              <a:buChar char="•"/>
            </a:pPr>
            <a:r>
              <a:rPr lang="en-US" sz="2400" dirty="0"/>
              <a:t>Returned to Caribou to be closer to family</a:t>
            </a:r>
          </a:p>
          <a:p>
            <a:pPr marL="342900" indent="-342900">
              <a:buFont typeface="Arial" panose="020B0604020202020204" pitchFamily="34" charset="0"/>
              <a:buChar char="•"/>
            </a:pPr>
            <a:r>
              <a:rPr lang="en-US" sz="2400" i="1" dirty="0"/>
              <a:t>300 miles</a:t>
            </a:r>
          </a:p>
          <a:p>
            <a:pPr marL="342900" indent="-342900">
              <a:buFont typeface="Arial" panose="020B0604020202020204" pitchFamily="34" charset="0"/>
              <a:buChar char="•"/>
            </a:pPr>
            <a:r>
              <a:rPr lang="en-US" sz="2400" i="1" dirty="0"/>
              <a:t>Seen at 3 VA clinics in 2 months</a:t>
            </a:r>
          </a:p>
          <a:p>
            <a:pPr marL="342900" indent="-342900">
              <a:buFont typeface="Arial" panose="020B0604020202020204" pitchFamily="34" charset="0"/>
              <a:buChar char="•"/>
            </a:pPr>
            <a:r>
              <a:rPr lang="en-US" sz="2400" i="1" dirty="0"/>
              <a:t>NO DELAYS IN TREATMENT</a:t>
            </a:r>
            <a:endParaRPr lang="en-US" sz="2400" dirty="0"/>
          </a:p>
        </p:txBody>
      </p:sp>
      <p:pic>
        <p:nvPicPr>
          <p:cNvPr id="11" name="Picture 10">
            <a:extLst>
              <a:ext uri="{FF2B5EF4-FFF2-40B4-BE49-F238E27FC236}">
                <a16:creationId xmlns:a16="http://schemas.microsoft.com/office/drawing/2014/main" id="{B7EF9FDB-87BC-4887-83B9-67C7F2CC99E9}"/>
              </a:ext>
            </a:extLst>
          </p:cNvPr>
          <p:cNvPicPr>
            <a:picLocks noChangeAspect="1"/>
          </p:cNvPicPr>
          <p:nvPr/>
        </p:nvPicPr>
        <p:blipFill rotWithShape="1">
          <a:blip r:embed="rId2"/>
          <a:srcRect l="12754" t="3894"/>
          <a:stretch/>
        </p:blipFill>
        <p:spPr>
          <a:xfrm>
            <a:off x="5662246" y="1933842"/>
            <a:ext cx="2971846" cy="4472819"/>
          </a:xfrm>
          <a:prstGeom prst="rect">
            <a:avLst/>
          </a:prstGeom>
        </p:spPr>
      </p:pic>
      <p:sp>
        <p:nvSpPr>
          <p:cNvPr id="12" name="5-Point Star 8">
            <a:extLst>
              <a:ext uri="{FF2B5EF4-FFF2-40B4-BE49-F238E27FC236}">
                <a16:creationId xmlns:a16="http://schemas.microsoft.com/office/drawing/2014/main" id="{50B3A658-57A8-4E59-A412-9C0AF6A3DFD5}"/>
              </a:ext>
            </a:extLst>
          </p:cNvPr>
          <p:cNvSpPr/>
          <p:nvPr/>
        </p:nvSpPr>
        <p:spPr>
          <a:xfrm>
            <a:off x="6478678" y="4831505"/>
            <a:ext cx="457200" cy="3429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5-Point Star 7">
            <a:extLst>
              <a:ext uri="{FF2B5EF4-FFF2-40B4-BE49-F238E27FC236}">
                <a16:creationId xmlns:a16="http://schemas.microsoft.com/office/drawing/2014/main" id="{FD407CB8-B992-4E96-82F8-40685878B223}"/>
              </a:ext>
            </a:extLst>
          </p:cNvPr>
          <p:cNvSpPr/>
          <p:nvPr/>
        </p:nvSpPr>
        <p:spPr>
          <a:xfrm>
            <a:off x="7613053" y="2286724"/>
            <a:ext cx="457200" cy="3429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CA9BD3F-AB59-4F81-A99D-23CBD6F93BA9}"/>
              </a:ext>
            </a:extLst>
          </p:cNvPr>
          <p:cNvSpPr txBox="1"/>
          <p:nvPr/>
        </p:nvSpPr>
        <p:spPr>
          <a:xfrm>
            <a:off x="6465533" y="2267361"/>
            <a:ext cx="1350050" cy="461665"/>
          </a:xfrm>
          <a:prstGeom prst="rect">
            <a:avLst/>
          </a:prstGeom>
          <a:noFill/>
        </p:spPr>
        <p:txBody>
          <a:bodyPr wrap="none" rtlCol="0">
            <a:spAutoFit/>
          </a:bodyPr>
          <a:lstStyle/>
          <a:p>
            <a:r>
              <a:rPr lang="en-US" sz="2400" dirty="0"/>
              <a:t>Caribou </a:t>
            </a:r>
          </a:p>
        </p:txBody>
      </p:sp>
      <p:sp>
        <p:nvSpPr>
          <p:cNvPr id="22" name="TextBox 21">
            <a:extLst>
              <a:ext uri="{FF2B5EF4-FFF2-40B4-BE49-F238E27FC236}">
                <a16:creationId xmlns:a16="http://schemas.microsoft.com/office/drawing/2014/main" id="{A8909AC4-7CF1-4630-8540-2C8612634EAA}"/>
              </a:ext>
            </a:extLst>
          </p:cNvPr>
          <p:cNvSpPr txBox="1"/>
          <p:nvPr/>
        </p:nvSpPr>
        <p:spPr>
          <a:xfrm>
            <a:off x="5389375" y="4734424"/>
            <a:ext cx="1314784" cy="461665"/>
          </a:xfrm>
          <a:prstGeom prst="rect">
            <a:avLst/>
          </a:prstGeom>
          <a:noFill/>
        </p:spPr>
        <p:txBody>
          <a:bodyPr wrap="none" rtlCol="0">
            <a:spAutoFit/>
          </a:bodyPr>
          <a:lstStyle/>
          <a:p>
            <a:r>
              <a:rPr lang="en-US" sz="2400" dirty="0"/>
              <a:t>Augusta</a:t>
            </a:r>
          </a:p>
        </p:txBody>
      </p:sp>
      <p:sp>
        <p:nvSpPr>
          <p:cNvPr id="24" name="5-Point Star 15">
            <a:extLst>
              <a:ext uri="{FF2B5EF4-FFF2-40B4-BE49-F238E27FC236}">
                <a16:creationId xmlns:a16="http://schemas.microsoft.com/office/drawing/2014/main" id="{7043694B-A9CE-4B37-8611-514BD096780F}"/>
              </a:ext>
            </a:extLst>
          </p:cNvPr>
          <p:cNvSpPr/>
          <p:nvPr/>
        </p:nvSpPr>
        <p:spPr>
          <a:xfrm>
            <a:off x="6046767" y="5452627"/>
            <a:ext cx="457200" cy="3429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2C3191F-A491-4E9A-BFD5-9037BE0123BD}"/>
              </a:ext>
            </a:extLst>
          </p:cNvPr>
          <p:cNvSpPr txBox="1"/>
          <p:nvPr/>
        </p:nvSpPr>
        <p:spPr>
          <a:xfrm>
            <a:off x="4852982" y="5487390"/>
            <a:ext cx="1332416" cy="461665"/>
          </a:xfrm>
          <a:prstGeom prst="rect">
            <a:avLst/>
          </a:prstGeom>
          <a:noFill/>
        </p:spPr>
        <p:txBody>
          <a:bodyPr wrap="none" rtlCol="0">
            <a:spAutoFit/>
          </a:bodyPr>
          <a:lstStyle/>
          <a:p>
            <a:r>
              <a:rPr lang="en-US" sz="2400" dirty="0"/>
              <a:t>Portland</a:t>
            </a:r>
          </a:p>
        </p:txBody>
      </p:sp>
      <p:sp>
        <p:nvSpPr>
          <p:cNvPr id="27" name="Arrow: Right 26">
            <a:extLst>
              <a:ext uri="{FF2B5EF4-FFF2-40B4-BE49-F238E27FC236}">
                <a16:creationId xmlns:a16="http://schemas.microsoft.com/office/drawing/2014/main" id="{8F5E9186-A8A6-4F29-BA1D-72077137F269}"/>
              </a:ext>
            </a:extLst>
          </p:cNvPr>
          <p:cNvSpPr/>
          <p:nvPr/>
        </p:nvSpPr>
        <p:spPr>
          <a:xfrm rot="6841618">
            <a:off x="5944291" y="3676610"/>
            <a:ext cx="2702802" cy="188552"/>
          </a:xfrm>
          <a:prstGeom prst="rightArrow">
            <a:avLst/>
          </a:prstGeom>
          <a:solidFill>
            <a:schemeClr val="accent4">
              <a:lumMod val="75000"/>
            </a:schemeClr>
          </a:soli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1E4A5F51-1FEC-4C42-BB34-85D47FC73D38}"/>
              </a:ext>
            </a:extLst>
          </p:cNvPr>
          <p:cNvSpPr/>
          <p:nvPr/>
        </p:nvSpPr>
        <p:spPr>
          <a:xfrm rot="7493356">
            <a:off x="6126841" y="5253863"/>
            <a:ext cx="695902" cy="187111"/>
          </a:xfrm>
          <a:prstGeom prst="rightArrow">
            <a:avLst/>
          </a:prstGeom>
          <a:solidFill>
            <a:srgbClr val="92D050"/>
          </a:solidFill>
          <a:ln>
            <a:solidFill>
              <a:srgbClr val="92D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Arrow: Curved Down 2">
            <a:extLst>
              <a:ext uri="{FF2B5EF4-FFF2-40B4-BE49-F238E27FC236}">
                <a16:creationId xmlns:a16="http://schemas.microsoft.com/office/drawing/2014/main" id="{06367765-3B86-4065-B48B-F70665A6FC2C}"/>
              </a:ext>
            </a:extLst>
          </p:cNvPr>
          <p:cNvSpPr/>
          <p:nvPr/>
        </p:nvSpPr>
        <p:spPr>
          <a:xfrm rot="17602935">
            <a:off x="4863556" y="3541116"/>
            <a:ext cx="3695710" cy="599212"/>
          </a:xfrm>
          <a:prstGeom prst="curvedDown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718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5355-D2E7-41FC-A887-A294A0E49F5D}"/>
              </a:ext>
            </a:extLst>
          </p:cNvPr>
          <p:cNvSpPr>
            <a:spLocks noGrp="1"/>
          </p:cNvSpPr>
          <p:nvPr>
            <p:ph type="title"/>
          </p:nvPr>
        </p:nvSpPr>
        <p:spPr/>
        <p:txBody>
          <a:bodyPr>
            <a:normAutofit fontScale="90000"/>
          </a:bodyPr>
          <a:lstStyle/>
          <a:p>
            <a:r>
              <a:rPr lang="en-US" dirty="0"/>
              <a:t>Advantages of Telemedicine: </a:t>
            </a:r>
            <a:br>
              <a:rPr lang="en-US" dirty="0"/>
            </a:br>
            <a:r>
              <a:rPr lang="en-US" dirty="0"/>
              <a:t>Flexibly Covering Patients Discharged from Inpatient Treatment Centers</a:t>
            </a:r>
          </a:p>
        </p:txBody>
      </p:sp>
      <p:sp>
        <p:nvSpPr>
          <p:cNvPr id="9" name="TextBox 8">
            <a:extLst>
              <a:ext uri="{FF2B5EF4-FFF2-40B4-BE49-F238E27FC236}">
                <a16:creationId xmlns:a16="http://schemas.microsoft.com/office/drawing/2014/main" id="{B2776773-5AED-4335-839B-8A0257142F10}"/>
              </a:ext>
            </a:extLst>
          </p:cNvPr>
          <p:cNvSpPr txBox="1"/>
          <p:nvPr/>
        </p:nvSpPr>
        <p:spPr>
          <a:xfrm>
            <a:off x="211185" y="1933843"/>
            <a:ext cx="5424992"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t>Patient discharged from treatment center in Vermont</a:t>
            </a:r>
          </a:p>
          <a:p>
            <a:pPr marL="342900" indent="-342900">
              <a:buFont typeface="Arial" panose="020B0604020202020204" pitchFamily="34" charset="0"/>
              <a:buChar char="•"/>
            </a:pPr>
            <a:r>
              <a:rPr lang="en-US" sz="2400" dirty="0"/>
              <a:t>Treatment center contacted the telehealth hub to plan MAT coverage at discharge.</a:t>
            </a:r>
          </a:p>
          <a:p>
            <a:pPr marL="342900" indent="-342900">
              <a:buFont typeface="Arial" panose="020B0604020202020204" pitchFamily="34" charset="0"/>
              <a:buChar char="•"/>
            </a:pPr>
            <a:r>
              <a:rPr lang="en-US" sz="2400" dirty="0"/>
              <a:t>No gap in treatment after discharge</a:t>
            </a:r>
          </a:p>
          <a:p>
            <a:endParaRPr lang="en-US" sz="2400" dirty="0"/>
          </a:p>
        </p:txBody>
      </p:sp>
      <p:pic>
        <p:nvPicPr>
          <p:cNvPr id="11" name="Picture 10">
            <a:extLst>
              <a:ext uri="{FF2B5EF4-FFF2-40B4-BE49-F238E27FC236}">
                <a16:creationId xmlns:a16="http://schemas.microsoft.com/office/drawing/2014/main" id="{B7EF9FDB-87BC-4887-83B9-67C7F2CC99E9}"/>
              </a:ext>
            </a:extLst>
          </p:cNvPr>
          <p:cNvPicPr>
            <a:picLocks noChangeAspect="1"/>
          </p:cNvPicPr>
          <p:nvPr/>
        </p:nvPicPr>
        <p:blipFill rotWithShape="1">
          <a:blip r:embed="rId2"/>
          <a:srcRect l="12754" t="3894"/>
          <a:stretch/>
        </p:blipFill>
        <p:spPr>
          <a:xfrm>
            <a:off x="5662246" y="1933842"/>
            <a:ext cx="2971846" cy="4472819"/>
          </a:xfrm>
          <a:prstGeom prst="rect">
            <a:avLst/>
          </a:prstGeom>
        </p:spPr>
      </p:pic>
      <p:sp>
        <p:nvSpPr>
          <p:cNvPr id="14" name="5-Point Star 7">
            <a:extLst>
              <a:ext uri="{FF2B5EF4-FFF2-40B4-BE49-F238E27FC236}">
                <a16:creationId xmlns:a16="http://schemas.microsoft.com/office/drawing/2014/main" id="{FD407CB8-B992-4E96-82F8-40685878B223}"/>
              </a:ext>
            </a:extLst>
          </p:cNvPr>
          <p:cNvSpPr/>
          <p:nvPr/>
        </p:nvSpPr>
        <p:spPr>
          <a:xfrm>
            <a:off x="7613053" y="2286724"/>
            <a:ext cx="457200" cy="3429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CA9BD3F-AB59-4F81-A99D-23CBD6F93BA9}"/>
              </a:ext>
            </a:extLst>
          </p:cNvPr>
          <p:cNvSpPr txBox="1"/>
          <p:nvPr/>
        </p:nvSpPr>
        <p:spPr>
          <a:xfrm>
            <a:off x="6465533" y="2267361"/>
            <a:ext cx="1350050" cy="461665"/>
          </a:xfrm>
          <a:prstGeom prst="rect">
            <a:avLst/>
          </a:prstGeom>
          <a:noFill/>
        </p:spPr>
        <p:txBody>
          <a:bodyPr wrap="none" rtlCol="0">
            <a:spAutoFit/>
          </a:bodyPr>
          <a:lstStyle/>
          <a:p>
            <a:r>
              <a:rPr lang="en-US" sz="2400" dirty="0"/>
              <a:t>Caribou </a:t>
            </a:r>
          </a:p>
        </p:txBody>
      </p:sp>
      <p:pic>
        <p:nvPicPr>
          <p:cNvPr id="2052" name="Picture 4" descr="Related image">
            <a:extLst>
              <a:ext uri="{FF2B5EF4-FFF2-40B4-BE49-F238E27FC236}">
                <a16:creationId xmlns:a16="http://schemas.microsoft.com/office/drawing/2014/main" id="{29415C41-A440-4A45-A0EA-9EF0083F5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354" y="5833230"/>
            <a:ext cx="1221292" cy="87322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E4603B5D-6979-41F3-A88B-BFA556C8CB8E}"/>
              </a:ext>
            </a:extLst>
          </p:cNvPr>
          <p:cNvCxnSpPr>
            <a:cxnSpLocks/>
          </p:cNvCxnSpPr>
          <p:nvPr/>
        </p:nvCxnSpPr>
        <p:spPr>
          <a:xfrm flipV="1">
            <a:off x="4485137" y="2482907"/>
            <a:ext cx="3356516" cy="397156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2054" name="Picture 6" descr="Image result for picture of vermont">
            <a:extLst>
              <a:ext uri="{FF2B5EF4-FFF2-40B4-BE49-F238E27FC236}">
                <a16:creationId xmlns:a16="http://schemas.microsoft.com/office/drawing/2014/main" id="{3018C7F5-7EEA-4FAB-AD29-A27EC98A10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8116" y="4375093"/>
            <a:ext cx="784530" cy="127700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Curved Right 3">
            <a:extLst>
              <a:ext uri="{FF2B5EF4-FFF2-40B4-BE49-F238E27FC236}">
                <a16:creationId xmlns:a16="http://schemas.microsoft.com/office/drawing/2014/main" id="{527C72A8-13B0-4C78-9E95-71B83858803A}"/>
              </a:ext>
            </a:extLst>
          </p:cNvPr>
          <p:cNvSpPr/>
          <p:nvPr/>
        </p:nvSpPr>
        <p:spPr>
          <a:xfrm rot="2718398" flipV="1">
            <a:off x="5511217" y="1276109"/>
            <a:ext cx="731520" cy="4789492"/>
          </a:xfrm>
          <a:prstGeom prst="curvedRightArrow">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026" name="Picture 2" descr="Image result for clip art talking on phone">
            <a:extLst>
              <a:ext uri="{FF2B5EF4-FFF2-40B4-BE49-F238E27FC236}">
                <a16:creationId xmlns:a16="http://schemas.microsoft.com/office/drawing/2014/main" id="{FD2CE4B8-4A02-4001-8878-E534237E54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621" y="5172813"/>
            <a:ext cx="1830358" cy="113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665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BE1578E-B63A-4425-B257-75DA954D8F69}"/>
              </a:ext>
            </a:extLst>
          </p:cNvPr>
          <p:cNvPicPr>
            <a:picLocks noChangeAspect="1"/>
          </p:cNvPicPr>
          <p:nvPr/>
        </p:nvPicPr>
        <p:blipFill rotWithShape="1">
          <a:blip r:embed="rId2"/>
          <a:srcRect l="21505"/>
          <a:stretch/>
        </p:blipFill>
        <p:spPr>
          <a:xfrm>
            <a:off x="6406662" y="1981199"/>
            <a:ext cx="2280138" cy="4363969"/>
          </a:xfrm>
          <a:prstGeom prst="rect">
            <a:avLst/>
          </a:prstGeom>
        </p:spPr>
      </p:pic>
      <p:sp>
        <p:nvSpPr>
          <p:cNvPr id="2" name="Title 1">
            <a:extLst>
              <a:ext uri="{FF2B5EF4-FFF2-40B4-BE49-F238E27FC236}">
                <a16:creationId xmlns:a16="http://schemas.microsoft.com/office/drawing/2014/main" id="{467C5355-D2E7-41FC-A887-A294A0E49F5D}"/>
              </a:ext>
            </a:extLst>
          </p:cNvPr>
          <p:cNvSpPr>
            <a:spLocks noGrp="1"/>
          </p:cNvSpPr>
          <p:nvPr>
            <p:ph type="title"/>
          </p:nvPr>
        </p:nvSpPr>
        <p:spPr/>
        <p:txBody>
          <a:bodyPr>
            <a:normAutofit fontScale="90000"/>
          </a:bodyPr>
          <a:lstStyle/>
          <a:p>
            <a:r>
              <a:rPr lang="en-US" dirty="0"/>
              <a:t>Disadvantages of Telemedicine:</a:t>
            </a:r>
            <a:br>
              <a:rPr lang="en-US" dirty="0"/>
            </a:br>
            <a:r>
              <a:rPr lang="en-US" dirty="0"/>
              <a:t>There are barriers.</a:t>
            </a:r>
            <a:br>
              <a:rPr lang="en-US" dirty="0"/>
            </a:br>
            <a:endParaRPr lang="en-US" dirty="0"/>
          </a:p>
        </p:txBody>
      </p:sp>
      <p:sp>
        <p:nvSpPr>
          <p:cNvPr id="9" name="TextBox 8">
            <a:extLst>
              <a:ext uri="{FF2B5EF4-FFF2-40B4-BE49-F238E27FC236}">
                <a16:creationId xmlns:a16="http://schemas.microsoft.com/office/drawing/2014/main" id="{B2776773-5AED-4335-839B-8A0257142F10}"/>
              </a:ext>
            </a:extLst>
          </p:cNvPr>
          <p:cNvSpPr txBox="1"/>
          <p:nvPr/>
        </p:nvSpPr>
        <p:spPr>
          <a:xfrm>
            <a:off x="211184" y="1933843"/>
            <a:ext cx="5491879"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t>Patient was discharged from the same treatment center in Vermont</a:t>
            </a:r>
          </a:p>
          <a:p>
            <a:pPr marL="342900" indent="-342900">
              <a:buFont typeface="Arial" panose="020B0604020202020204" pitchFamily="34" charset="0"/>
              <a:buChar char="•"/>
            </a:pPr>
            <a:r>
              <a:rPr lang="en-US" sz="2400" dirty="0"/>
              <a:t>Buprenorphine </a:t>
            </a:r>
            <a:r>
              <a:rPr lang="en-US" sz="2400" b="1" u="sng" dirty="0"/>
              <a:t>could not</a:t>
            </a:r>
            <a:r>
              <a:rPr lang="en-US" sz="2400" b="1" dirty="0"/>
              <a:t> </a:t>
            </a:r>
            <a:r>
              <a:rPr lang="en-US" sz="2400" dirty="0"/>
              <a:t>be prescribed into the Conway VA</a:t>
            </a:r>
          </a:p>
          <a:p>
            <a:pPr marL="342900" indent="-342900">
              <a:buFont typeface="Arial" panose="020B0604020202020204" pitchFamily="34" charset="0"/>
              <a:buChar char="•"/>
            </a:pPr>
            <a:r>
              <a:rPr lang="en-US" sz="2400" dirty="0"/>
              <a:t>New Hampshire law requires that the patient be seen first </a:t>
            </a:r>
            <a:r>
              <a:rPr lang="en-US" sz="2400" b="1" u="sng" dirty="0"/>
              <a:t>in-person</a:t>
            </a:r>
            <a:r>
              <a:rPr lang="en-US" sz="2400" b="1" dirty="0"/>
              <a:t> </a:t>
            </a:r>
            <a:r>
              <a:rPr lang="en-US" sz="2400" dirty="0"/>
              <a:t>at an OTP prior to tele-prescribing</a:t>
            </a:r>
          </a:p>
        </p:txBody>
      </p:sp>
      <p:sp>
        <p:nvSpPr>
          <p:cNvPr id="17" name="5-Point Star 15">
            <a:extLst>
              <a:ext uri="{FF2B5EF4-FFF2-40B4-BE49-F238E27FC236}">
                <a16:creationId xmlns:a16="http://schemas.microsoft.com/office/drawing/2014/main" id="{A3065145-F900-4EF2-89F7-3691A9C53908}"/>
              </a:ext>
            </a:extLst>
          </p:cNvPr>
          <p:cNvSpPr/>
          <p:nvPr/>
        </p:nvSpPr>
        <p:spPr>
          <a:xfrm>
            <a:off x="7875567" y="3700195"/>
            <a:ext cx="457200" cy="3429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268B08A-B075-4A6A-BBCB-66D995115B60}"/>
              </a:ext>
            </a:extLst>
          </p:cNvPr>
          <p:cNvSpPr txBox="1"/>
          <p:nvPr/>
        </p:nvSpPr>
        <p:spPr>
          <a:xfrm>
            <a:off x="6806960" y="3701591"/>
            <a:ext cx="1167243" cy="461665"/>
          </a:xfrm>
          <a:prstGeom prst="rect">
            <a:avLst/>
          </a:prstGeom>
          <a:noFill/>
        </p:spPr>
        <p:txBody>
          <a:bodyPr wrap="none" rtlCol="0">
            <a:spAutoFit/>
          </a:bodyPr>
          <a:lstStyle/>
          <a:p>
            <a:r>
              <a:rPr lang="en-US" sz="2400" dirty="0"/>
              <a:t>Conway</a:t>
            </a:r>
          </a:p>
        </p:txBody>
      </p:sp>
      <p:pic>
        <p:nvPicPr>
          <p:cNvPr id="19" name="Picture 4" descr="Related image">
            <a:extLst>
              <a:ext uri="{FF2B5EF4-FFF2-40B4-BE49-F238E27FC236}">
                <a16:creationId xmlns:a16="http://schemas.microsoft.com/office/drawing/2014/main" id="{B816D587-5204-4FC8-8D34-3CD9FEA9A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479" y="5839656"/>
            <a:ext cx="1221292" cy="873224"/>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a:extLst>
              <a:ext uri="{FF2B5EF4-FFF2-40B4-BE49-F238E27FC236}">
                <a16:creationId xmlns:a16="http://schemas.microsoft.com/office/drawing/2014/main" id="{FEE03F65-814D-466F-BD0C-8F70AC8C0B90}"/>
              </a:ext>
            </a:extLst>
          </p:cNvPr>
          <p:cNvCxnSpPr>
            <a:cxnSpLocks/>
          </p:cNvCxnSpPr>
          <p:nvPr/>
        </p:nvCxnSpPr>
        <p:spPr>
          <a:xfrm flipV="1">
            <a:off x="5481959" y="3843018"/>
            <a:ext cx="2622208" cy="262231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21" name="Picture 6" descr="Image result for picture of vermont">
            <a:extLst>
              <a:ext uri="{FF2B5EF4-FFF2-40B4-BE49-F238E27FC236}">
                <a16:creationId xmlns:a16="http://schemas.microsoft.com/office/drawing/2014/main" id="{E6ACDEDF-AB3E-4971-AE69-D71A571085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1959" y="4468691"/>
            <a:ext cx="784530" cy="1277005"/>
          </a:xfrm>
          <a:prstGeom prst="rect">
            <a:avLst/>
          </a:prstGeom>
          <a:noFill/>
          <a:extLst>
            <a:ext uri="{909E8E84-426E-40DD-AFC4-6F175D3DCCD1}">
              <a14:hiddenFill xmlns:a14="http://schemas.microsoft.com/office/drawing/2010/main">
                <a:solidFill>
                  <a:srgbClr val="FFFFFF"/>
                </a:solidFill>
              </a14:hiddenFill>
            </a:ext>
          </a:extLst>
        </p:spPr>
      </p:pic>
      <p:sp>
        <p:nvSpPr>
          <p:cNvPr id="23" name="Arrow: Curved Right 22">
            <a:extLst>
              <a:ext uri="{FF2B5EF4-FFF2-40B4-BE49-F238E27FC236}">
                <a16:creationId xmlns:a16="http://schemas.microsoft.com/office/drawing/2014/main" id="{F5270DA6-7A05-44EE-9066-0C016FE3B79F}"/>
              </a:ext>
            </a:extLst>
          </p:cNvPr>
          <p:cNvSpPr/>
          <p:nvPr/>
        </p:nvSpPr>
        <p:spPr>
          <a:xfrm rot="3133400" flipV="1">
            <a:off x="6316509" y="2751745"/>
            <a:ext cx="731520" cy="3345026"/>
          </a:xfrm>
          <a:prstGeom prst="curvedRightArrow">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0F049D26-48F0-4FF8-AE60-17673FF7BB2B}"/>
              </a:ext>
            </a:extLst>
          </p:cNvPr>
          <p:cNvSpPr txBox="1"/>
          <p:nvPr/>
        </p:nvSpPr>
        <p:spPr>
          <a:xfrm>
            <a:off x="211183" y="5008659"/>
            <a:ext cx="4231787"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Sometimes there has been local resistance at the clinics we serve</a:t>
            </a:r>
          </a:p>
        </p:txBody>
      </p:sp>
    </p:spTree>
    <p:extLst>
      <p:ext uri="{BB962C8B-B14F-4D97-AF65-F5344CB8AC3E}">
        <p14:creationId xmlns:p14="http://schemas.microsoft.com/office/powerpoint/2010/main" val="96131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5355-D2E7-41FC-A887-A294A0E49F5D}"/>
              </a:ext>
            </a:extLst>
          </p:cNvPr>
          <p:cNvSpPr>
            <a:spLocks noGrp="1"/>
          </p:cNvSpPr>
          <p:nvPr>
            <p:ph type="title"/>
          </p:nvPr>
        </p:nvSpPr>
        <p:spPr/>
        <p:txBody>
          <a:bodyPr/>
          <a:lstStyle/>
          <a:p>
            <a:r>
              <a:rPr lang="en-US" dirty="0"/>
              <a:t>Summary</a:t>
            </a:r>
          </a:p>
        </p:txBody>
      </p:sp>
      <p:sp>
        <p:nvSpPr>
          <p:cNvPr id="19" name="Title 5">
            <a:extLst>
              <a:ext uri="{FF2B5EF4-FFF2-40B4-BE49-F238E27FC236}">
                <a16:creationId xmlns:a16="http://schemas.microsoft.com/office/drawing/2014/main" id="{3A93989E-36FA-4CC7-A3B4-9A48F79AFAC5}"/>
              </a:ext>
            </a:extLst>
          </p:cNvPr>
          <p:cNvSpPr txBox="1">
            <a:spLocks/>
          </p:cNvSpPr>
          <p:nvPr/>
        </p:nvSpPr>
        <p:spPr>
          <a:xfrm>
            <a:off x="324508" y="2167327"/>
            <a:ext cx="8086952" cy="3600427"/>
          </a:xfrm>
          <a:prstGeom prst="rect">
            <a:avLst/>
          </a:prstGeom>
        </p:spPr>
        <p:txBody>
          <a:bodyPr>
            <a:noAutofit/>
          </a:bodyPr>
          <a:lst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571500" indent="-571500" algn="l">
              <a:buFont typeface="Arial" panose="020B0604020202020204" pitchFamily="34" charset="0"/>
              <a:buChar char="•"/>
              <a:defRPr/>
            </a:pPr>
            <a:r>
              <a:rPr lang="en-US" sz="2400" dirty="0">
                <a:solidFill>
                  <a:schemeClr val="tx1"/>
                </a:solidFill>
                <a:latin typeface="+mn-lt"/>
              </a:rPr>
              <a:t>Most of the benefit from opioid treatments come from MAT</a:t>
            </a:r>
          </a:p>
          <a:p>
            <a:pPr marL="571500" indent="-571500" algn="l">
              <a:buFont typeface="Arial" panose="020B0604020202020204" pitchFamily="34" charset="0"/>
              <a:buChar char="•"/>
              <a:defRPr/>
            </a:pPr>
            <a:r>
              <a:rPr lang="en-US" sz="2400" dirty="0">
                <a:solidFill>
                  <a:schemeClr val="tx1"/>
                </a:solidFill>
                <a:latin typeface="+mn-lt"/>
              </a:rPr>
              <a:t>Tele-MAT is a great way to flexibly increase access to MAT</a:t>
            </a:r>
          </a:p>
          <a:p>
            <a:pPr marL="571500" indent="-571500" algn="l">
              <a:buFont typeface="Arial" panose="020B0604020202020204" pitchFamily="34" charset="0"/>
              <a:buChar char="•"/>
              <a:defRPr/>
            </a:pPr>
            <a:r>
              <a:rPr lang="en-US" sz="2400" dirty="0">
                <a:solidFill>
                  <a:schemeClr val="tx1"/>
                </a:solidFill>
                <a:latin typeface="+mj-lt"/>
              </a:rPr>
              <a:t>There can be some barriers</a:t>
            </a:r>
          </a:p>
          <a:p>
            <a:pPr marL="571500" indent="-571500" algn="l">
              <a:buFont typeface="Arial" panose="020B0604020202020204" pitchFamily="34" charset="0"/>
              <a:buChar char="•"/>
              <a:defRPr/>
            </a:pPr>
            <a:r>
              <a:rPr lang="en-US" sz="2400" dirty="0">
                <a:solidFill>
                  <a:schemeClr val="tx1"/>
                </a:solidFill>
                <a:latin typeface="+mj-lt"/>
              </a:rPr>
              <a:t>Providing MAT to remote sites can be rewarding for providers</a:t>
            </a:r>
            <a:endParaRPr kumimoji="0" lang="en-US" sz="2400" i="0" u="none" strike="noStrike" kern="1200" cap="none" spc="0" normalizeH="0" baseline="0" noProof="0" dirty="0">
              <a:ln>
                <a:noFill/>
              </a:ln>
              <a:solidFill>
                <a:schemeClr val="tx1"/>
              </a:solidFill>
              <a:effectLst/>
              <a:uLnTx/>
              <a:uFillTx/>
              <a:latin typeface="+mj-lt"/>
            </a:endParaRPr>
          </a:p>
        </p:txBody>
      </p:sp>
    </p:spTree>
    <p:extLst>
      <p:ext uri="{BB962C8B-B14F-4D97-AF65-F5344CB8AC3E}">
        <p14:creationId xmlns:p14="http://schemas.microsoft.com/office/powerpoint/2010/main" val="271769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BA753-B7F6-8546-B336-EEC01082BFB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78BD86D-4E25-914B-AC82-A21A6D922371}"/>
              </a:ext>
            </a:extLst>
          </p:cNvPr>
          <p:cNvSpPr>
            <a:spLocks noGrp="1"/>
          </p:cNvSpPr>
          <p:nvPr>
            <p:ph idx="1"/>
          </p:nvPr>
        </p:nvSpPr>
        <p:spPr/>
        <p:txBody>
          <a:bodyPr>
            <a:normAutofit fontScale="55000" lnSpcReduction="20000"/>
          </a:bodyPr>
          <a:lstStyle/>
          <a:p>
            <a:r>
              <a:rPr lang="en-US" dirty="0"/>
              <a:t>Finlay, A.K., Harris, A.H.S., Rosenthal, J., Blue-Howells, J., Clark, S., McGuire, J., </a:t>
            </a:r>
            <a:r>
              <a:rPr lang="en-US" dirty="0" err="1"/>
              <a:t>Timko</a:t>
            </a:r>
            <a:r>
              <a:rPr lang="en-US" dirty="0"/>
              <a:t>, C., Frayne, S.M., </a:t>
            </a:r>
            <a:r>
              <a:rPr lang="en-US" dirty="0" err="1"/>
              <a:t>Smelson</a:t>
            </a:r>
            <a:r>
              <a:rPr lang="en-US" dirty="0"/>
              <a:t>, D., Oliva, E., Binswanger, I., 2016. Receipt of pharmacotherapy for opioid use disorder by justice-involved U.S. Veterans Health Administration patients. Drug Alcohol Depend. 160, 222–226. https://</a:t>
            </a:r>
            <a:r>
              <a:rPr lang="en-US" dirty="0" err="1"/>
              <a:t>doi.org</a:t>
            </a:r>
            <a:r>
              <a:rPr lang="en-US" dirty="0"/>
              <a:t>/10.1016/j.drugalcdep.2016.01.013</a:t>
            </a:r>
          </a:p>
          <a:p>
            <a:r>
              <a:rPr lang="en-US" dirty="0"/>
              <a:t>Fortney, J., </a:t>
            </a:r>
            <a:r>
              <a:rPr lang="en-US" dirty="0" err="1"/>
              <a:t>Enderle</a:t>
            </a:r>
            <a:r>
              <a:rPr lang="en-US" dirty="0"/>
              <a:t>, M., McDougall, S., Clothier, J., Otero, J., Altman, L., Curran, G., 2012. Implementation outcomes of evidence-based quality improvement for depression in VA community based outpatient clinics. Implement. Sci. IS 7, 30. https://</a:t>
            </a:r>
            <a:r>
              <a:rPr lang="en-US" dirty="0" err="1"/>
              <a:t>doi.org</a:t>
            </a:r>
            <a:r>
              <a:rPr lang="en-US" dirty="0"/>
              <a:t>/10.1186/1748-5908-7-30</a:t>
            </a:r>
          </a:p>
          <a:p>
            <a:r>
              <a:rPr lang="en-US" dirty="0" err="1"/>
              <a:t>Gryczynski</a:t>
            </a:r>
            <a:r>
              <a:rPr lang="en-US" dirty="0"/>
              <a:t>, J., Mitchell, S.G., Jaffe, J.H., O’Grady, K.E., Olsen, Y.K., Schwartz, R.P., 2014. Leaving buprenorphine treatment: Patients’ reasons for cessation of care. J. Subst. Abuse Treat. 46, 356–361. https://</a:t>
            </a:r>
            <a:r>
              <a:rPr lang="en-US" dirty="0" err="1"/>
              <a:t>doi.org</a:t>
            </a:r>
            <a:r>
              <a:rPr lang="en-US" dirty="0"/>
              <a:t>/10.1016/j.jsat.2013.10.004</a:t>
            </a:r>
          </a:p>
          <a:p>
            <a:r>
              <a:rPr lang="en-US" dirty="0" err="1"/>
              <a:t>Haffajee</a:t>
            </a:r>
            <a:r>
              <a:rPr lang="en-US" dirty="0"/>
              <a:t>, R.L., Lin, L.A., </a:t>
            </a:r>
            <a:r>
              <a:rPr lang="en-US" dirty="0" err="1"/>
              <a:t>Bohnert</a:t>
            </a:r>
            <a:r>
              <a:rPr lang="en-US" dirty="0"/>
              <a:t>, A.S.B., Goldstick, J.E., 2019. Characteristics of US Counties With High Opioid Overdose Mortality and Low Capacity to Deliver Medications for Opioid Use Disorder. JAMA </a:t>
            </a:r>
            <a:r>
              <a:rPr lang="en-US" dirty="0" err="1"/>
              <a:t>Netw</a:t>
            </a:r>
            <a:r>
              <a:rPr lang="en-US" dirty="0"/>
              <a:t>. Open 2, e196373. https://</a:t>
            </a:r>
            <a:r>
              <a:rPr lang="en-US" dirty="0" err="1"/>
              <a:t>doi.org</a:t>
            </a:r>
            <a:r>
              <a:rPr lang="en-US" dirty="0"/>
              <a:t>/10.1001/jamanetworkopen.2019.6373</a:t>
            </a:r>
          </a:p>
          <a:p>
            <a:r>
              <a:rPr lang="en-US" dirty="0" err="1"/>
              <a:t>Hedegaard</a:t>
            </a:r>
            <a:r>
              <a:rPr lang="en-US" dirty="0"/>
              <a:t>, H., 2017. Drug Overdose Deaths in the United States, 1999–2016 8.</a:t>
            </a:r>
          </a:p>
          <a:p>
            <a:r>
              <a:rPr lang="en-US" dirty="0" err="1"/>
              <a:t>Huskamp</a:t>
            </a:r>
            <a:r>
              <a:rPr lang="en-US" dirty="0"/>
              <a:t>, Haiden A., Busch, Alisa B., Souza, Jeffrey, </a:t>
            </a:r>
            <a:r>
              <a:rPr lang="en-US" dirty="0" err="1"/>
              <a:t>Uscher</a:t>
            </a:r>
            <a:r>
              <a:rPr lang="en-US" dirty="0"/>
              <a:t>-Pines, Lori, Rose, Sherri, Wilcock, Andrew, Landon, Bruce E., </a:t>
            </a:r>
            <a:r>
              <a:rPr lang="en-US" dirty="0" err="1"/>
              <a:t>Mehrotra</a:t>
            </a:r>
            <a:r>
              <a:rPr lang="en-US" dirty="0"/>
              <a:t>, </a:t>
            </a:r>
            <a:r>
              <a:rPr lang="en-US" dirty="0" err="1"/>
              <a:t>Ateev</a:t>
            </a:r>
            <a:r>
              <a:rPr lang="en-US" dirty="0"/>
              <a:t>, 2018. How Is Telemedicine Being Used In Opioid And Other Substance Use Disorder Treatment? | Health Affairs. Health </a:t>
            </a:r>
            <a:r>
              <a:rPr lang="en-US" dirty="0" err="1"/>
              <a:t>Aff</a:t>
            </a:r>
            <a:r>
              <a:rPr lang="en-US" dirty="0"/>
              <a:t>. (Millwood) 37.</a:t>
            </a:r>
          </a:p>
          <a:p>
            <a:r>
              <a:rPr lang="en-US" dirty="0" err="1"/>
              <a:t>Kariisa</a:t>
            </a:r>
            <a:r>
              <a:rPr lang="en-US" dirty="0"/>
              <a:t>, M., Scholl, L., Wilson, N., Seth, P., Hoots, B., 2019. Drug Overdose Deaths Involving Cocaine and Psychostimulants with Abuse Potential - United States, 2003-2017. MMWR </a:t>
            </a:r>
            <a:r>
              <a:rPr lang="en-US" dirty="0" err="1"/>
              <a:t>Morb</a:t>
            </a:r>
            <a:r>
              <a:rPr lang="en-US" dirty="0"/>
              <a:t>. Mortal. Wkly. Rep. 68, 388–395. https://</a:t>
            </a:r>
            <a:r>
              <a:rPr lang="en-US" dirty="0" err="1"/>
              <a:t>doi.org</a:t>
            </a:r>
            <a:r>
              <a:rPr lang="en-US" dirty="0"/>
              <a:t>/10.15585/mmwr.mm6817a3</a:t>
            </a:r>
          </a:p>
          <a:p>
            <a:r>
              <a:rPr lang="en-US" dirty="0"/>
              <a:t>Lin, L.A., </a:t>
            </a:r>
            <a:r>
              <a:rPr lang="en-US" dirty="0" err="1"/>
              <a:t>Peltzman</a:t>
            </a:r>
            <a:r>
              <a:rPr lang="en-US" dirty="0"/>
              <a:t>, T., McCarthy, J.F., Oliva, E.M., </a:t>
            </a:r>
            <a:r>
              <a:rPr lang="en-US" dirty="0" err="1"/>
              <a:t>Trafton</a:t>
            </a:r>
            <a:r>
              <a:rPr lang="en-US" dirty="0"/>
              <a:t>, J.A., </a:t>
            </a:r>
            <a:r>
              <a:rPr lang="en-US" dirty="0" err="1"/>
              <a:t>Bohnert</a:t>
            </a:r>
            <a:r>
              <a:rPr lang="en-US" dirty="0"/>
              <a:t>, A.S.B., 2019. Changing Trends in Opioid Overdose Deaths and Prescription Opioid Receipt Among Veterans. Am. J. Prev. Med. 57, 106–110. https://</a:t>
            </a:r>
            <a:r>
              <a:rPr lang="en-US" dirty="0" err="1"/>
              <a:t>doi.org</a:t>
            </a:r>
            <a:r>
              <a:rPr lang="en-US" dirty="0"/>
              <a:t>/10.1016/j.amepre.2019.01.016</a:t>
            </a:r>
          </a:p>
          <a:p>
            <a:r>
              <a:rPr lang="en-US" dirty="0" err="1"/>
              <a:t>Manhapra</a:t>
            </a:r>
            <a:r>
              <a:rPr lang="en-US" dirty="0"/>
              <a:t>, A., Petrakis, I., </a:t>
            </a:r>
            <a:r>
              <a:rPr lang="en-US" dirty="0" err="1"/>
              <a:t>Rosenheck</a:t>
            </a:r>
            <a:r>
              <a:rPr lang="en-US" dirty="0"/>
              <a:t>, R., 2017. Three-year retention in buprenorphine treatment for opioid use disorder nationally in the Veterans Health Administration. Am. J. Addict. 26, 572–580. https://</a:t>
            </a:r>
            <a:r>
              <a:rPr lang="en-US" dirty="0" err="1"/>
              <a:t>doi.org</a:t>
            </a:r>
            <a:r>
              <a:rPr lang="en-US" dirty="0"/>
              <a:t>/10.1111/ajad.12553</a:t>
            </a:r>
          </a:p>
          <a:p>
            <a:r>
              <a:rPr lang="en-US" dirty="0"/>
              <a:t>Oliva, E.M., Harris, A.H.S., </a:t>
            </a:r>
            <a:r>
              <a:rPr lang="en-US" dirty="0" err="1"/>
              <a:t>Trafton</a:t>
            </a:r>
            <a:r>
              <a:rPr lang="en-US" dirty="0"/>
              <a:t>, J.A., Gordon, A.J., 2012. Receipt of opioid agonist treatment in the Veterans Health Administration: facility and patient factors. Drug Alcohol Depend. 122, 241–246. https://</a:t>
            </a:r>
            <a:r>
              <a:rPr lang="en-US" dirty="0" err="1"/>
              <a:t>doi.org</a:t>
            </a:r>
            <a:r>
              <a:rPr lang="en-US" dirty="0"/>
              <a:t>/10.1016/j.drugalcdep.2011.10.004</a:t>
            </a:r>
          </a:p>
          <a:p>
            <a:r>
              <a:rPr lang="en-US" dirty="0"/>
              <a:t>Powers, B.B., Homer, M.C., </a:t>
            </a:r>
            <a:r>
              <a:rPr lang="en-US" dirty="0" err="1"/>
              <a:t>Morone</a:t>
            </a:r>
            <a:r>
              <a:rPr lang="en-US" dirty="0"/>
              <a:t>, N., Edmonds, N., Rossi, M.I., 2017. Creation of an </a:t>
            </a:r>
            <a:r>
              <a:rPr lang="en-US" dirty="0" err="1"/>
              <a:t>Interprofessional</a:t>
            </a:r>
            <a:r>
              <a:rPr lang="en-US" dirty="0"/>
              <a:t> </a:t>
            </a:r>
            <a:r>
              <a:rPr lang="en-US" dirty="0" err="1"/>
              <a:t>Teledementia</a:t>
            </a:r>
            <a:r>
              <a:rPr lang="en-US" dirty="0"/>
              <a:t> Clinic for Rural Veterans: Preliminary Data. J. Am. </a:t>
            </a:r>
            <a:r>
              <a:rPr lang="en-US" dirty="0" err="1"/>
              <a:t>Geriatr</a:t>
            </a:r>
            <a:r>
              <a:rPr lang="en-US" dirty="0"/>
              <a:t>. Soc. 65, 1092–1099. https://</a:t>
            </a:r>
            <a:r>
              <a:rPr lang="en-US" dirty="0" err="1"/>
              <a:t>doi.org</a:t>
            </a:r>
            <a:r>
              <a:rPr lang="en-US" dirty="0"/>
              <a:t>/10.1111/jgs.14839</a:t>
            </a:r>
          </a:p>
          <a:p>
            <a:r>
              <a:rPr lang="en-US" dirty="0"/>
              <a:t>Ruskin, P.E., Silver-</a:t>
            </a:r>
            <a:r>
              <a:rPr lang="en-US" dirty="0" err="1"/>
              <a:t>Aylaian</a:t>
            </a:r>
            <a:r>
              <a:rPr lang="en-US" dirty="0"/>
              <a:t>, M., Kling, M.A., Reed, S.A., </a:t>
            </a:r>
            <a:r>
              <a:rPr lang="en-US" dirty="0" err="1"/>
              <a:t>Bradham</a:t>
            </a:r>
            <a:r>
              <a:rPr lang="en-US" dirty="0"/>
              <a:t>, D.D., Hebel, J.R., Barrett, D., Knowles, F., Hauser, P., 2004. Treatment outcomes in depression: comparison of remote treatment through </a:t>
            </a:r>
            <a:r>
              <a:rPr lang="en-US" dirty="0" err="1"/>
              <a:t>telepsychiatry</a:t>
            </a:r>
            <a:r>
              <a:rPr lang="en-US" dirty="0"/>
              <a:t> to in-person treatment. Am. J. Psychiatry 161, 1471–1476. https://</a:t>
            </a:r>
            <a:r>
              <a:rPr lang="en-US" dirty="0" err="1"/>
              <a:t>doi.org</a:t>
            </a:r>
            <a:r>
              <a:rPr lang="en-US" dirty="0"/>
              <a:t>/10.1176/appi.ajp.161.8.1471</a:t>
            </a:r>
          </a:p>
          <a:p>
            <a:r>
              <a:rPr lang="en-US" dirty="0"/>
              <a:t>SAMHSA, 2015. Receipt of Services for Behavioral Health Problems: Results from the 2014 National Survey on Drug Use and Health.</a:t>
            </a:r>
          </a:p>
          <a:p>
            <a:endParaRPr lang="en-US" dirty="0"/>
          </a:p>
        </p:txBody>
      </p:sp>
    </p:spTree>
    <p:extLst>
      <p:ext uri="{BB962C8B-B14F-4D97-AF65-F5344CB8AC3E}">
        <p14:creationId xmlns:p14="http://schemas.microsoft.com/office/powerpoint/2010/main" val="181460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5DA5-0DE3-F04F-93A2-06E5061D1577}"/>
              </a:ext>
            </a:extLst>
          </p:cNvPr>
          <p:cNvSpPr>
            <a:spLocks noGrp="1"/>
          </p:cNvSpPr>
          <p:nvPr>
            <p:ph type="title"/>
          </p:nvPr>
        </p:nvSpPr>
        <p:spPr/>
        <p:txBody>
          <a:bodyPr/>
          <a:lstStyle/>
          <a:p>
            <a:r>
              <a:rPr lang="en-US" dirty="0"/>
              <a:t>US opioid related overdose deaths</a:t>
            </a:r>
          </a:p>
        </p:txBody>
      </p:sp>
      <p:pic>
        <p:nvPicPr>
          <p:cNvPr id="5" name="Picture 4">
            <a:extLst>
              <a:ext uri="{FF2B5EF4-FFF2-40B4-BE49-F238E27FC236}">
                <a16:creationId xmlns:a16="http://schemas.microsoft.com/office/drawing/2014/main" id="{003538EE-BE3B-9646-A598-0366086C5E9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5462" y="1975339"/>
            <a:ext cx="6602433" cy="4291596"/>
          </a:xfrm>
          <a:prstGeom prst="rect">
            <a:avLst/>
          </a:prstGeom>
          <a:noFill/>
          <a:ln>
            <a:noFill/>
          </a:ln>
        </p:spPr>
      </p:pic>
      <p:sp>
        <p:nvSpPr>
          <p:cNvPr id="3" name="Rectangle 2">
            <a:extLst>
              <a:ext uri="{FF2B5EF4-FFF2-40B4-BE49-F238E27FC236}">
                <a16:creationId xmlns:a16="http://schemas.microsoft.com/office/drawing/2014/main" id="{7CD84FBA-2EA3-A840-9A07-5F64CDD11552}"/>
              </a:ext>
            </a:extLst>
          </p:cNvPr>
          <p:cNvSpPr/>
          <p:nvPr/>
        </p:nvSpPr>
        <p:spPr>
          <a:xfrm>
            <a:off x="7217895" y="6266934"/>
            <a:ext cx="1926105"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Calibri" panose="020F0502020204030204" pitchFamily="34" charset="0"/>
              </a:rPr>
              <a:t>(</a:t>
            </a:r>
            <a:r>
              <a:rPr lang="en-US" dirty="0" err="1">
                <a:latin typeface="Calibri" panose="020F0502020204030204" pitchFamily="34" charset="0"/>
                <a:ea typeface="Calibri" panose="020F0502020204030204" pitchFamily="34" charset="0"/>
                <a:cs typeface="Calibri" panose="020F0502020204030204" pitchFamily="34" charset="0"/>
              </a:rPr>
              <a:t>Hedegaard</a:t>
            </a:r>
            <a:r>
              <a:rPr lang="en-US" dirty="0">
                <a:latin typeface="Calibri" panose="020F0502020204030204" pitchFamily="34" charset="0"/>
                <a:ea typeface="Calibri" panose="020F0502020204030204" pitchFamily="34" charset="0"/>
                <a:cs typeface="Calibri" panose="020F0502020204030204" pitchFamily="34" charset="0"/>
              </a:rPr>
              <a:t>, 2017)</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494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77EF-C5E2-CF4D-AB4E-63F2AB800B2C}"/>
              </a:ext>
            </a:extLst>
          </p:cNvPr>
          <p:cNvSpPr>
            <a:spLocks noGrp="1"/>
          </p:cNvSpPr>
          <p:nvPr>
            <p:ph type="title"/>
          </p:nvPr>
        </p:nvSpPr>
        <p:spPr/>
        <p:txBody>
          <a:bodyPr/>
          <a:lstStyle/>
          <a:p>
            <a:r>
              <a:rPr lang="en-US" dirty="0"/>
              <a:t>Not just opioids…</a:t>
            </a:r>
          </a:p>
        </p:txBody>
      </p:sp>
      <p:pic>
        <p:nvPicPr>
          <p:cNvPr id="4" name="Picture 3">
            <a:extLst>
              <a:ext uri="{FF2B5EF4-FFF2-40B4-BE49-F238E27FC236}">
                <a16:creationId xmlns:a16="http://schemas.microsoft.com/office/drawing/2014/main" id="{FB16DC6C-4B88-494E-879B-2F1B305EE269}"/>
              </a:ext>
            </a:extLst>
          </p:cNvPr>
          <p:cNvPicPr>
            <a:picLocks noChangeAspect="1"/>
          </p:cNvPicPr>
          <p:nvPr/>
        </p:nvPicPr>
        <p:blipFill>
          <a:blip r:embed="rId2"/>
          <a:stretch>
            <a:fillRect/>
          </a:stretch>
        </p:blipFill>
        <p:spPr>
          <a:xfrm>
            <a:off x="227521" y="2064858"/>
            <a:ext cx="7199048" cy="4215347"/>
          </a:xfrm>
          <a:prstGeom prst="rect">
            <a:avLst/>
          </a:prstGeom>
        </p:spPr>
      </p:pic>
      <p:sp>
        <p:nvSpPr>
          <p:cNvPr id="5" name="Rectangle 4">
            <a:extLst>
              <a:ext uri="{FF2B5EF4-FFF2-40B4-BE49-F238E27FC236}">
                <a16:creationId xmlns:a16="http://schemas.microsoft.com/office/drawing/2014/main" id="{80D79601-6CBA-7C46-81D2-8E8CA1FFF7C2}"/>
              </a:ext>
            </a:extLst>
          </p:cNvPr>
          <p:cNvSpPr/>
          <p:nvPr/>
        </p:nvSpPr>
        <p:spPr>
          <a:xfrm>
            <a:off x="6881461" y="6311365"/>
            <a:ext cx="2035878"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a:t>
            </a:r>
            <a:r>
              <a:rPr lang="en-US" dirty="0" err="1">
                <a:latin typeface="Calibri" panose="020F0502020204030204" pitchFamily="34" charset="0"/>
                <a:ea typeface="Calibri" panose="020F0502020204030204" pitchFamily="34" charset="0"/>
                <a:cs typeface="Times New Roman" panose="02020603050405020304" pitchFamily="18" charset="0"/>
              </a:rPr>
              <a:t>Kariisa</a:t>
            </a:r>
            <a:r>
              <a:rPr lang="en-US" dirty="0">
                <a:latin typeface="Calibri" panose="020F0502020204030204" pitchFamily="34" charset="0"/>
                <a:ea typeface="Calibri" panose="020F0502020204030204" pitchFamily="34" charset="0"/>
                <a:cs typeface="Times New Roman" panose="02020603050405020304" pitchFamily="18" charset="0"/>
              </a:rPr>
              <a:t> et al., 2019)</a:t>
            </a:r>
          </a:p>
        </p:txBody>
      </p:sp>
    </p:spTree>
    <p:extLst>
      <p:ext uri="{BB962C8B-B14F-4D97-AF65-F5344CB8AC3E}">
        <p14:creationId xmlns:p14="http://schemas.microsoft.com/office/powerpoint/2010/main" val="2045636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631" y="527474"/>
            <a:ext cx="7886700" cy="994172"/>
          </a:xfrm>
        </p:spPr>
        <p:txBody>
          <a:bodyPr/>
          <a:lstStyle/>
          <a:p>
            <a:r>
              <a:rPr lang="en-US" dirty="0"/>
              <a:t>Barriers to SUD Treatment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620" y="1965959"/>
            <a:ext cx="5326380" cy="392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Diagram 7">
            <a:extLst>
              <a:ext uri="{FF2B5EF4-FFF2-40B4-BE49-F238E27FC236}">
                <a16:creationId xmlns:a16="http://schemas.microsoft.com/office/drawing/2014/main" id="{8A4E6BD5-EBCB-C74F-9D73-687C0E72E773}"/>
              </a:ext>
            </a:extLst>
          </p:cNvPr>
          <p:cNvGraphicFramePr/>
          <p:nvPr>
            <p:extLst/>
          </p:nvPr>
        </p:nvGraphicFramePr>
        <p:xfrm>
          <a:off x="0" y="2331720"/>
          <a:ext cx="4109145" cy="3555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1CC4890F-371C-D94F-8463-47E49642EF3A}"/>
              </a:ext>
            </a:extLst>
          </p:cNvPr>
          <p:cNvSpPr/>
          <p:nvPr/>
        </p:nvSpPr>
        <p:spPr>
          <a:xfrm>
            <a:off x="7422118" y="6333093"/>
            <a:ext cx="1721882"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(SAMHSA, 2015)</a:t>
            </a:r>
          </a:p>
        </p:txBody>
      </p:sp>
    </p:spTree>
    <p:extLst>
      <p:ext uri="{BB962C8B-B14F-4D97-AF65-F5344CB8AC3E}">
        <p14:creationId xmlns:p14="http://schemas.microsoft.com/office/powerpoint/2010/main" val="2581386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95AE-9153-1A43-8CDF-0F65E5B163D4}"/>
              </a:ext>
            </a:extLst>
          </p:cNvPr>
          <p:cNvSpPr>
            <a:spLocks noGrp="1"/>
          </p:cNvSpPr>
          <p:nvPr>
            <p:ph type="title"/>
          </p:nvPr>
        </p:nvSpPr>
        <p:spPr/>
        <p:txBody>
          <a:bodyPr/>
          <a:lstStyle/>
          <a:p>
            <a:r>
              <a:rPr lang="en-US" dirty="0"/>
              <a:t>Challenges in the incarcerated population</a:t>
            </a:r>
          </a:p>
        </p:txBody>
      </p:sp>
      <p:sp>
        <p:nvSpPr>
          <p:cNvPr id="3" name="Content Placeholder 2">
            <a:extLst>
              <a:ext uri="{FF2B5EF4-FFF2-40B4-BE49-F238E27FC236}">
                <a16:creationId xmlns:a16="http://schemas.microsoft.com/office/drawing/2014/main" id="{677F78D5-9E5B-BD47-8C94-65C9272870B6}"/>
              </a:ext>
            </a:extLst>
          </p:cNvPr>
          <p:cNvSpPr>
            <a:spLocks noGrp="1"/>
          </p:cNvSpPr>
          <p:nvPr>
            <p:ph idx="1"/>
          </p:nvPr>
        </p:nvSpPr>
        <p:spPr/>
        <p:txBody>
          <a:bodyPr>
            <a:normAutofit/>
          </a:bodyPr>
          <a:lstStyle/>
          <a:p>
            <a:r>
              <a:rPr lang="en-US" sz="2400" dirty="0"/>
              <a:t>High prevalence of substance use: up to two-thirds of jail detainees have problems with alcohol or drugs </a:t>
            </a:r>
          </a:p>
          <a:p>
            <a:r>
              <a:rPr lang="en-US" sz="2400" dirty="0"/>
              <a:t>Few currently receive medication treatment in jails or prisons for opioid and other substance use disorders</a:t>
            </a:r>
          </a:p>
          <a:p>
            <a:r>
              <a:rPr lang="en-US" sz="2400" dirty="0"/>
              <a:t>High risk for overdose especially in first month after release</a:t>
            </a:r>
          </a:p>
          <a:p>
            <a:pPr marL="0" indent="0">
              <a:buNone/>
            </a:pPr>
            <a:endParaRPr lang="en-US" sz="2400" dirty="0"/>
          </a:p>
          <a:p>
            <a:pPr marL="0" indent="0">
              <a:buNone/>
            </a:pPr>
            <a:br>
              <a:rPr lang="en-US" dirty="0"/>
            </a:br>
            <a:endParaRPr lang="en-US" dirty="0"/>
          </a:p>
        </p:txBody>
      </p:sp>
      <p:sp>
        <p:nvSpPr>
          <p:cNvPr id="4" name="Rectangle 3">
            <a:extLst>
              <a:ext uri="{FF2B5EF4-FFF2-40B4-BE49-F238E27FC236}">
                <a16:creationId xmlns:a16="http://schemas.microsoft.com/office/drawing/2014/main" id="{AA5F05DC-C7C1-DA4A-87C6-E6935EFAB299}"/>
              </a:ext>
            </a:extLst>
          </p:cNvPr>
          <p:cNvSpPr/>
          <p:nvPr/>
        </p:nvSpPr>
        <p:spPr>
          <a:xfrm>
            <a:off x="250226" y="5647724"/>
            <a:ext cx="2741456" cy="253916"/>
          </a:xfrm>
          <a:prstGeom prst="rect">
            <a:avLst/>
          </a:prstGeom>
        </p:spPr>
        <p:txBody>
          <a:bodyPr wrap="none">
            <a:spAutoFit/>
          </a:bodyPr>
          <a:lstStyle/>
          <a:p>
            <a:r>
              <a:rPr lang="en-US" sz="1050" dirty="0"/>
              <a:t>(</a:t>
            </a:r>
            <a:r>
              <a:rPr lang="en-US" sz="1050" dirty="0" err="1"/>
              <a:t>Karberg</a:t>
            </a:r>
            <a:r>
              <a:rPr lang="en-US" sz="1050" dirty="0"/>
              <a:t> and James, 2005, </a:t>
            </a:r>
            <a:r>
              <a:rPr lang="en-US" sz="1050" dirty="0" err="1"/>
              <a:t>Merrall</a:t>
            </a:r>
            <a:r>
              <a:rPr lang="en-US" sz="1050" dirty="0"/>
              <a:t> et al., 2010)</a:t>
            </a:r>
          </a:p>
        </p:txBody>
      </p:sp>
    </p:spTree>
    <p:extLst>
      <p:ext uri="{BB962C8B-B14F-4D97-AF65-F5344CB8AC3E}">
        <p14:creationId xmlns:p14="http://schemas.microsoft.com/office/powerpoint/2010/main" val="217743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D870F-C425-D244-AB37-09285CDB0812}"/>
              </a:ext>
            </a:extLst>
          </p:cNvPr>
          <p:cNvSpPr>
            <a:spLocks noGrp="1"/>
          </p:cNvSpPr>
          <p:nvPr>
            <p:ph type="title"/>
          </p:nvPr>
        </p:nvSpPr>
        <p:spPr/>
        <p:txBody>
          <a:bodyPr/>
          <a:lstStyle/>
          <a:p>
            <a:r>
              <a:rPr lang="en-US" dirty="0"/>
              <a:t>Effects of treatment in incarcerated population </a:t>
            </a:r>
          </a:p>
        </p:txBody>
      </p:sp>
      <p:sp>
        <p:nvSpPr>
          <p:cNvPr id="3" name="Content Placeholder 2">
            <a:extLst>
              <a:ext uri="{FF2B5EF4-FFF2-40B4-BE49-F238E27FC236}">
                <a16:creationId xmlns:a16="http://schemas.microsoft.com/office/drawing/2014/main" id="{D1767CA3-7794-C54F-9193-590C7BEA22E3}"/>
              </a:ext>
            </a:extLst>
          </p:cNvPr>
          <p:cNvSpPr>
            <a:spLocks noGrp="1"/>
          </p:cNvSpPr>
          <p:nvPr>
            <p:ph idx="1"/>
          </p:nvPr>
        </p:nvSpPr>
        <p:spPr/>
        <p:txBody>
          <a:bodyPr/>
          <a:lstStyle/>
          <a:p>
            <a:r>
              <a:rPr lang="en-US" sz="2400" dirty="0"/>
              <a:t>Treatment initiated during incarceration</a:t>
            </a:r>
          </a:p>
          <a:p>
            <a:pPr lvl="1">
              <a:buFont typeface="Wingdings" pitchFamily="2" charset="2"/>
              <a:buChar char="§"/>
            </a:pPr>
            <a:r>
              <a:rPr lang="en-US" sz="2400" dirty="0"/>
              <a:t>Medication treatment reduces substance use and overdose</a:t>
            </a:r>
          </a:p>
          <a:p>
            <a:pPr lvl="1">
              <a:buFont typeface="Wingdings" pitchFamily="2" charset="2"/>
              <a:buChar char="§"/>
            </a:pPr>
            <a:r>
              <a:rPr lang="en-US" sz="2400" dirty="0"/>
              <a:t>Those initiated into treatment while incarcerated are more engaged in treatment long term</a:t>
            </a:r>
          </a:p>
          <a:p>
            <a:pPr lvl="1"/>
            <a:endParaRPr lang="en-US" sz="2400" dirty="0"/>
          </a:p>
          <a:p>
            <a:endParaRPr lang="en-US" dirty="0"/>
          </a:p>
        </p:txBody>
      </p:sp>
      <p:sp>
        <p:nvSpPr>
          <p:cNvPr id="4" name="Rectangle 3">
            <a:extLst>
              <a:ext uri="{FF2B5EF4-FFF2-40B4-BE49-F238E27FC236}">
                <a16:creationId xmlns:a16="http://schemas.microsoft.com/office/drawing/2014/main" id="{92D69975-D1AB-654D-B0E5-811A6A74CEF5}"/>
              </a:ext>
            </a:extLst>
          </p:cNvPr>
          <p:cNvSpPr/>
          <p:nvPr/>
        </p:nvSpPr>
        <p:spPr>
          <a:xfrm>
            <a:off x="301888" y="5625694"/>
            <a:ext cx="2216697" cy="276999"/>
          </a:xfrm>
          <a:prstGeom prst="rect">
            <a:avLst/>
          </a:prstGeom>
        </p:spPr>
        <p:txBody>
          <a:bodyPr wrap="non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(Brinkley-Rubinstein et al., 2018)</a:t>
            </a:r>
          </a:p>
        </p:txBody>
      </p:sp>
    </p:spTree>
    <p:extLst>
      <p:ext uri="{BB962C8B-B14F-4D97-AF65-F5344CB8AC3E}">
        <p14:creationId xmlns:p14="http://schemas.microsoft.com/office/powerpoint/2010/main" val="2861915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to increasing SUD treatment access</a:t>
            </a:r>
          </a:p>
        </p:txBody>
      </p:sp>
      <p:sp>
        <p:nvSpPr>
          <p:cNvPr id="5" name="Content Placeholder 4"/>
          <p:cNvSpPr>
            <a:spLocks noGrp="1"/>
          </p:cNvSpPr>
          <p:nvPr>
            <p:ph idx="1"/>
          </p:nvPr>
        </p:nvSpPr>
        <p:spPr/>
        <p:txBody>
          <a:bodyPr>
            <a:normAutofit/>
          </a:bodyPr>
          <a:lstStyle/>
          <a:p>
            <a:r>
              <a:rPr lang="en-US" sz="2000" dirty="0"/>
              <a:t>Hire more SUD providers in low treatment jails/prisons</a:t>
            </a:r>
          </a:p>
          <a:p>
            <a:r>
              <a:rPr lang="en-US" sz="2000" dirty="0"/>
              <a:t>Train non-SUD providers in existing jail/prison </a:t>
            </a:r>
          </a:p>
          <a:p>
            <a:endParaRPr lang="en-US" sz="2000" dirty="0"/>
          </a:p>
          <a:p>
            <a:r>
              <a:rPr lang="en-US" sz="2000" dirty="0"/>
              <a:t>Use telehealth to expand access and reach of treatment to facilities lacking providers</a:t>
            </a:r>
          </a:p>
          <a:p>
            <a:endParaRPr lang="en-US" sz="2000" dirty="0"/>
          </a:p>
          <a:p>
            <a:r>
              <a:rPr lang="en-US" sz="2000" dirty="0"/>
              <a:t>Likely all of these are needed!</a:t>
            </a:r>
          </a:p>
        </p:txBody>
      </p:sp>
      <p:sp>
        <p:nvSpPr>
          <p:cNvPr id="6" name="Oval 5"/>
          <p:cNvSpPr/>
          <p:nvPr/>
        </p:nvSpPr>
        <p:spPr>
          <a:xfrm>
            <a:off x="0" y="3873771"/>
            <a:ext cx="4572000" cy="71183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541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VA Ann Arbor_Template1  -  Read-Only" id="{BE22C831-6943-9E41-ADA1-D412BE5A1499}" vid="{64A81976-B157-8A41-9551-9134B973CE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6446</TotalTime>
  <Words>2795</Words>
  <Application>Microsoft Office PowerPoint</Application>
  <PresentationFormat>On-screen Show (4:3)</PresentationFormat>
  <Paragraphs>306</Paragraphs>
  <Slides>37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Georgia</vt:lpstr>
      <vt:lpstr>Times New Roman</vt:lpstr>
      <vt:lpstr>Wingdings</vt:lpstr>
      <vt:lpstr>Office Theme</vt:lpstr>
      <vt:lpstr>Telemedicine-delivered treatment interventions for substance use disorders</vt:lpstr>
      <vt:lpstr>Disclosures</vt:lpstr>
      <vt:lpstr>Outline</vt:lpstr>
      <vt:lpstr>US opioid related overdose deaths</vt:lpstr>
      <vt:lpstr>Not just opioids…</vt:lpstr>
      <vt:lpstr>Barriers to SUD Treatment</vt:lpstr>
      <vt:lpstr>Challenges in the incarcerated population</vt:lpstr>
      <vt:lpstr>Effects of treatment in incarcerated population </vt:lpstr>
      <vt:lpstr>Approaches to increasing SUD treatment access</vt:lpstr>
      <vt:lpstr>What is telemedicine?</vt:lpstr>
      <vt:lpstr>Numerous successful telemedicine models for other chronic disease management</vt:lpstr>
      <vt:lpstr>Evidence for telemedicine  - Systematic review of telemedicine treatment for SUDs</vt:lpstr>
      <vt:lpstr>Summary of studies</vt:lpstr>
      <vt:lpstr>Summary</vt:lpstr>
      <vt:lpstr>Particular need for telemedicine for OUD treatment</vt:lpstr>
      <vt:lpstr>Effective treatments for OUD</vt:lpstr>
      <vt:lpstr>OUD treatment effectiveness</vt:lpstr>
      <vt:lpstr>Things to consider for OUD telemedicine</vt:lpstr>
      <vt:lpstr>Ryan Haight Online Pharmacy Act of 2008</vt:lpstr>
      <vt:lpstr> Additional questions</vt:lpstr>
      <vt:lpstr>Upcoming Slides</vt:lpstr>
      <vt:lpstr>Are there Similarities Between MAT Implementation in Criminal Justice Systems and the Veterans Health Administration?</vt:lpstr>
      <vt:lpstr>Making MAT Available Everywhere:  Stepped Care for Opioid Use Disorder</vt:lpstr>
      <vt:lpstr>Expanding Step 1 MAT with “Virtual” Support </vt:lpstr>
      <vt:lpstr>Augmenting Step 1 and Step 2 with Telemedicine</vt:lpstr>
      <vt:lpstr>What is Needed to Prescribe MAT by Telemedicine?</vt:lpstr>
      <vt:lpstr>Veterans Health Administration Telemental Health</vt:lpstr>
      <vt:lpstr>Veterans Health Administration Community Based Outpatient Clinics (CBOCs)</vt:lpstr>
      <vt:lpstr>VA Telemental Health Hubs Proide Serve Rural Community Based Outpatient Clinics (CBOCs)</vt:lpstr>
      <vt:lpstr>Telemedicine can be Easier in the VA</vt:lpstr>
      <vt:lpstr>Advantages of Telemedicine:   Filling in Buprenorphine Provider Gaps at Large Clinics</vt:lpstr>
      <vt:lpstr>Advantages of Telemedicine:   Covering Three Small Rural Clinics With One MAT Prescriber</vt:lpstr>
      <vt:lpstr>Advantages of Telemedicine:   Following Patients where they Live and Work </vt:lpstr>
      <vt:lpstr>Advantages of Telemedicine:  Flexibly Covering Patients Discharged from Inpatient Treatment Centers</vt:lpstr>
      <vt:lpstr>Disadvantages of Telemedicine: There are barriers. </vt:lpstr>
      <vt:lpstr>Summary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Telemedicine-delivered treatment interventions for substance use disorders</dc:title>
  <dc:creator>Allison Lin</dc:creator>
  <cp:lastModifiedBy>Moore, David T.</cp:lastModifiedBy>
  <cp:revision>88</cp:revision>
  <cp:lastPrinted>2011-05-13T15:25:22Z</cp:lastPrinted>
  <dcterms:created xsi:type="dcterms:W3CDTF">2019-08-20T13:48:36Z</dcterms:created>
  <dcterms:modified xsi:type="dcterms:W3CDTF">2019-09-16T23:39:04Z</dcterms:modified>
</cp:coreProperties>
</file>