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79" r:id="rId4"/>
    <p:sldMasterId id="2147483698" r:id="rId5"/>
    <p:sldMasterId id="2147483708" r:id="rId6"/>
  </p:sldMasterIdLst>
  <p:notesMasterIdLst>
    <p:notesMasterId r:id="rId31"/>
  </p:notesMasterIdLst>
  <p:sldIdLst>
    <p:sldId id="256" r:id="rId7"/>
    <p:sldId id="264" r:id="rId8"/>
    <p:sldId id="265" r:id="rId9"/>
    <p:sldId id="297" r:id="rId10"/>
    <p:sldId id="267" r:id="rId11"/>
    <p:sldId id="341" r:id="rId12"/>
    <p:sldId id="306" r:id="rId13"/>
    <p:sldId id="307" r:id="rId14"/>
    <p:sldId id="268" r:id="rId15"/>
    <p:sldId id="269" r:id="rId16"/>
    <p:sldId id="328" r:id="rId17"/>
    <p:sldId id="329" r:id="rId18"/>
    <p:sldId id="345" r:id="rId19"/>
    <p:sldId id="338" r:id="rId20"/>
    <p:sldId id="339" r:id="rId21"/>
    <p:sldId id="333" r:id="rId22"/>
    <p:sldId id="331" r:id="rId23"/>
    <p:sldId id="332" r:id="rId24"/>
    <p:sldId id="344" r:id="rId25"/>
    <p:sldId id="342" r:id="rId26"/>
    <p:sldId id="343" r:id="rId27"/>
    <p:sldId id="337" r:id="rId28"/>
    <p:sldId id="335" r:id="rId29"/>
    <p:sldId id="31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158C6F46-6D18-45F7-A607-AED5FB96E7A8}">
          <p14:sldIdLst>
            <p14:sldId id="256"/>
            <p14:sldId id="264"/>
            <p14:sldId id="265"/>
            <p14:sldId id="297"/>
            <p14:sldId id="267"/>
            <p14:sldId id="341"/>
            <p14:sldId id="306"/>
            <p14:sldId id="307"/>
            <p14:sldId id="268"/>
            <p14:sldId id="269"/>
            <p14:sldId id="328"/>
            <p14:sldId id="329"/>
            <p14:sldId id="345"/>
            <p14:sldId id="338"/>
            <p14:sldId id="339"/>
            <p14:sldId id="333"/>
            <p14:sldId id="331"/>
            <p14:sldId id="332"/>
            <p14:sldId id="344"/>
            <p14:sldId id="342"/>
            <p14:sldId id="343"/>
            <p14:sldId id="337"/>
            <p14:sldId id="335"/>
            <p14:sldId id="3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ill Zimmerman" initials="JZ" lastIdx="15" clrIdx="1">
    <p:extLst>
      <p:ext uri="{19B8F6BF-5375-455C-9EA6-DF929625EA0E}">
        <p15:presenceInfo xmlns:p15="http://schemas.microsoft.com/office/powerpoint/2012/main" userId="Jill Zimmerman" providerId="None"/>
      </p:ext>
    </p:extLst>
  </p:cmAuthor>
  <p:cmAuthor id="8" name="Tami Smith" initials="TS" lastIdx="7" clrIdx="3">
    <p:extLst>
      <p:ext uri="{19B8F6BF-5375-455C-9EA6-DF929625EA0E}">
        <p15:presenceInfo xmlns:p15="http://schemas.microsoft.com/office/powerpoint/2012/main" userId="Tami Smith" providerId="None"/>
      </p:ext>
    </p:extLst>
  </p:cmAuthor>
  <p:cmAuthor id="9" name="Virginia Vickers" initials="VV" lastIdx="3" clrIdx="4">
    <p:extLst>
      <p:ext uri="{19B8F6BF-5375-455C-9EA6-DF929625EA0E}">
        <p15:presenceInfo xmlns:p15="http://schemas.microsoft.com/office/powerpoint/2012/main" userId="S::virginia.vickers@peartherapeutics.com::96ba9261-ee66-4041-b62b-85e255df66e4" providerId="AD"/>
      </p:ext>
    </p:extLst>
  </p:cmAuthor>
  <p:cmAuthor id="4" name="Gabe Flores" initials="GF" lastIdx="3" clrIdx="0">
    <p:extLst>
      <p:ext uri="{19B8F6BF-5375-455C-9EA6-DF929625EA0E}">
        <p15:presenceInfo xmlns:p15="http://schemas.microsoft.com/office/powerpoint/2012/main" userId="S-1-5-21-1343024091-1547161642-1417001333-3784" providerId="AD"/>
      </p:ext>
    </p:extLst>
  </p:cmAuthor>
  <p:cmAuthor id="6" name="Kimberly Kushner" initials="KK" lastIdx="4" clrIdx="2">
    <p:extLst>
      <p:ext uri="{19B8F6BF-5375-455C-9EA6-DF929625EA0E}">
        <p15:presenceInfo xmlns:p15="http://schemas.microsoft.com/office/powerpoint/2012/main" userId="S-1-5-21-1343024091-1547161642-1417001333-3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8B9"/>
    <a:srgbClr val="FFFFFF"/>
    <a:srgbClr val="44546A"/>
    <a:srgbClr val="007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96" autoAdjust="0"/>
    <p:restoredTop sz="96395" autoAdjust="0"/>
  </p:normalViewPr>
  <p:slideViewPr>
    <p:cSldViewPr snapToGrid="0">
      <p:cViewPr varScale="1">
        <p:scale>
          <a:sx n="84" d="100"/>
          <a:sy n="84" d="100"/>
        </p:scale>
        <p:origin x="96" y="7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6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02350994054806"/>
          <c:y val="0.12553280542119263"/>
          <c:w val="0.81041158578818684"/>
          <c:h val="0.78322636585624728"/>
        </c:manualLayout>
      </c:layout>
      <c:barChart>
        <c:barDir val="col"/>
        <c:grouping val="clustered"/>
        <c:varyColors val="0"/>
        <c:ser>
          <c:idx val="0"/>
          <c:order val="0"/>
          <c:tx>
            <c:strRef>
              <c:f>Sheet1!$B$1</c:f>
              <c:strCache>
                <c:ptCount val="1"/>
                <c:pt idx="0">
                  <c:v>Treatment-as-Usual</c:v>
                </c:pt>
              </c:strCache>
            </c:strRef>
          </c:tx>
          <c:spPr>
            <a:solidFill>
              <a:schemeClr val="bg2">
                <a:lumMod val="90000"/>
              </a:schemeClr>
            </a:solidFill>
            <a:ln>
              <a:noFill/>
            </a:ln>
            <a:effectLst/>
          </c:spPr>
          <c:invertIfNegative val="0"/>
          <c:dLbls>
            <c:dLbl>
              <c:idx val="0"/>
              <c:layout>
                <c:manualLayout>
                  <c:x val="-1.3887723400708781E-3"/>
                  <c:y val="0.16389259361606917"/>
                </c:manualLayout>
              </c:layout>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sz="1400" b="1" dirty="0">
                      <a:solidFill>
                        <a:schemeClr val="tx1"/>
                      </a:solidFill>
                    </a:endParaRPr>
                  </a:p>
                  <a:p>
                    <a:pPr>
                      <a:defRPr b="1">
                        <a:solidFill>
                          <a:schemeClr val="tx1"/>
                        </a:solidFill>
                      </a:defRPr>
                    </a:pPr>
                    <a:fld id="{9E2FA41E-6895-9F4D-BDB4-587A4F0B467C}" type="VALUE">
                      <a:rPr lang="en-US" sz="1400" b="1" smtClean="0">
                        <a:solidFill>
                          <a:schemeClr val="tx1"/>
                        </a:solidFill>
                      </a:rPr>
                      <a:pPr>
                        <a:defRPr b="1">
                          <a:solidFill>
                            <a:schemeClr val="tx1"/>
                          </a:solidFill>
                        </a:defRPr>
                      </a:pPr>
                      <a:t>[VALUE]</a:t>
                    </a:fld>
                    <a:endParaRPr lang="en-US" sz="1400" b="1" dirty="0">
                      <a:solidFill>
                        <a:schemeClr val="tx1"/>
                      </a:solidFill>
                    </a:endParaRPr>
                  </a:p>
                  <a:p>
                    <a:pPr>
                      <a:defRPr b="1">
                        <a:solidFill>
                          <a:schemeClr val="tx1"/>
                        </a:solidFill>
                      </a:defRPr>
                    </a:pPr>
                    <a:r>
                      <a:rPr lang="en-US" sz="1400" b="1" dirty="0">
                        <a:solidFill>
                          <a:schemeClr val="tx1"/>
                        </a:solidFill>
                      </a:rPr>
                      <a:t>(n=193)</a:t>
                    </a:r>
                  </a:p>
                </c:rich>
              </c:tx>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7295489435699801"/>
                      <c:h val="0.20584753613279527"/>
                    </c:manualLayout>
                  </c15:layout>
                  <c15:dlblFieldTable/>
                  <c15:showDataLabelsRange val="0"/>
                </c:ext>
                <c:ext xmlns:c16="http://schemas.microsoft.com/office/drawing/2014/chart" uri="{C3380CC4-5D6E-409C-BE32-E72D297353CC}">
                  <c16:uniqueId val="{00000000-F4C9-443E-8906-0F4390DD4714}"/>
                </c:ext>
              </c:extLst>
            </c:dLbl>
            <c:dLbl>
              <c:idx val="1"/>
              <c:layout>
                <c:manualLayout>
                  <c:x val="1.9557956775452597E-3"/>
                  <c:y val="2.0207403650424227E-2"/>
                </c:manualLayout>
              </c:layout>
              <c:tx>
                <c:rich>
                  <a:bodyPr rot="0" spcFirstLastPara="1" vertOverflow="ellipsis" vert="horz" wrap="square" anchor="ctr" anchorCtr="1"/>
                  <a:lstStyle/>
                  <a:p>
                    <a:pPr algn="ctr" rtl="0">
                      <a:defRPr sz="1400" b="1" i="0" u="none" strike="noStrike" kern="1200" baseline="0">
                        <a:solidFill>
                          <a:schemeClr val="tx1"/>
                        </a:solidFill>
                        <a:latin typeface="+mn-lt"/>
                        <a:ea typeface="+mn-ea"/>
                        <a:cs typeface="+mn-cs"/>
                      </a:defRPr>
                    </a:pPr>
                    <a:fld id="{3C2ECE06-FB58-2945-B34F-E0CC38413C52}" type="VALUE">
                      <a:rPr lang="en-US" sz="1400" b="1">
                        <a:solidFill>
                          <a:schemeClr val="tx1"/>
                        </a:solidFill>
                      </a:rPr>
                      <a:pPr algn="ctr" rtl="0">
                        <a:defRPr b="1">
                          <a:solidFill>
                            <a:schemeClr val="tx1"/>
                          </a:solidFill>
                        </a:defRPr>
                      </a:pPr>
                      <a:t>[VALUE]</a:t>
                    </a:fld>
                    <a:endParaRPr lang="en-US" sz="1400" b="1" dirty="0">
                      <a:solidFill>
                        <a:schemeClr val="tx1"/>
                      </a:solidFill>
                    </a:endParaRPr>
                  </a:p>
                  <a:p>
                    <a:pPr algn="ctr" rtl="0">
                      <a:defRPr b="1">
                        <a:solidFill>
                          <a:schemeClr val="tx1"/>
                        </a:solidFill>
                      </a:defRPr>
                    </a:pPr>
                    <a:r>
                      <a:rPr lang="en-US" sz="1400" b="1" dirty="0">
                        <a:solidFill>
                          <a:schemeClr val="tx1"/>
                        </a:solidFill>
                      </a:rPr>
                      <a:t>(n=91)</a:t>
                    </a:r>
                  </a:p>
                </c:rich>
              </c:tx>
              <c:numFmt formatCode="0.0%" sourceLinked="0"/>
              <c:spPr>
                <a:noFill/>
                <a:ln>
                  <a:noFill/>
                </a:ln>
                <a:effectLst/>
              </c:spPr>
              <c:txPr>
                <a:bodyPr rot="0" spcFirstLastPara="1" vertOverflow="ellipsis" vert="horz" wrap="square" anchor="ctr" anchorCtr="1"/>
                <a:lstStyle/>
                <a:p>
                  <a:pPr algn="ctr" rtl="0">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8793323133384826"/>
                      <c:h val="0.14547487282687682"/>
                    </c:manualLayout>
                  </c15:layout>
                  <c15:dlblFieldTable/>
                  <c15:showDataLabelsRange val="0"/>
                </c:ext>
                <c:ext xmlns:c16="http://schemas.microsoft.com/office/drawing/2014/chart" uri="{C3380CC4-5D6E-409C-BE32-E72D297353CC}">
                  <c16:uniqueId val="{00000001-F4C9-443E-8906-0F4390DD471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Patients</c:v>
                </c:pt>
                <c:pt idx="1">
                  <c:v>Patients Non-abstinent at Study Start</c:v>
                </c:pt>
              </c:strCache>
            </c:strRef>
          </c:cat>
          <c:val>
            <c:numRef>
              <c:f>Sheet1!$B$2:$B$3</c:f>
              <c:numCache>
                <c:formatCode>0.0%</c:formatCode>
                <c:ptCount val="2"/>
                <c:pt idx="0" formatCode="0%">
                  <c:v>0.17599999999999999</c:v>
                </c:pt>
                <c:pt idx="1">
                  <c:v>3.2000000000000001E-2</c:v>
                </c:pt>
              </c:numCache>
            </c:numRef>
          </c:val>
          <c:extLst>
            <c:ext xmlns:c16="http://schemas.microsoft.com/office/drawing/2014/chart" uri="{C3380CC4-5D6E-409C-BE32-E72D297353CC}">
              <c16:uniqueId val="{00000002-F4C9-443E-8906-0F4390DD4714}"/>
            </c:ext>
          </c:extLst>
        </c:ser>
        <c:ser>
          <c:idx val="1"/>
          <c:order val="1"/>
          <c:tx>
            <c:strRef>
              <c:f>Sheet1!$C$1</c:f>
              <c:strCache>
                <c:ptCount val="1"/>
                <c:pt idx="0">
                  <c:v> rTAU + reSET®</c:v>
                </c:pt>
              </c:strCache>
            </c:strRef>
          </c:tx>
          <c:spPr>
            <a:solidFill>
              <a:schemeClr val="accent1">
                <a:lumMod val="75000"/>
              </a:schemeClr>
            </a:solidFill>
            <a:ln>
              <a:noFill/>
            </a:ln>
            <a:effectLst/>
          </c:spPr>
          <c:invertIfNegative val="0"/>
          <c:dLbls>
            <c:dLbl>
              <c:idx val="0"/>
              <c:layout>
                <c:manualLayout>
                  <c:x val="2.7777482048095357E-3"/>
                  <c:y val="0.18962887685162702"/>
                </c:manualLayout>
              </c:layout>
              <c:tx>
                <c:rich>
                  <a:bodyPr/>
                  <a:lstStyle/>
                  <a:p>
                    <a:endParaRPr lang="en-US" dirty="0"/>
                  </a:p>
                  <a:p>
                    <a:fld id="{A5AD37DA-351C-974C-B463-A07653456059}" type="VALUE">
                      <a:rPr lang="en-US" smtClean="0"/>
                      <a:pPr/>
                      <a:t>[VALUE]</a:t>
                    </a:fld>
                    <a:endParaRPr lang="en-US" dirty="0"/>
                  </a:p>
                  <a:p>
                    <a:r>
                      <a:rPr lang="en-US" dirty="0"/>
                      <a:t>(n=206)</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1745660598569021"/>
                      <c:h val="0.26781636820759408"/>
                    </c:manualLayout>
                  </c15:layout>
                  <c15:dlblFieldTable/>
                  <c15:showDataLabelsRange val="0"/>
                </c:ext>
                <c:ext xmlns:c16="http://schemas.microsoft.com/office/drawing/2014/chart" uri="{C3380CC4-5D6E-409C-BE32-E72D297353CC}">
                  <c16:uniqueId val="{00000003-F4C9-443E-8906-0F4390DD4714}"/>
                </c:ext>
              </c:extLst>
            </c:dLbl>
            <c:dLbl>
              <c:idx val="1"/>
              <c:layout>
                <c:manualLayout>
                  <c:x val="-5.1047212262942873E-4"/>
                  <c:y val="0.15544516387642496"/>
                </c:manualLayout>
              </c:layout>
              <c:tx>
                <c:rich>
                  <a:bodyPr/>
                  <a:lstStyle/>
                  <a:p>
                    <a:fld id="{33B4D21D-485F-3D4A-AA6A-8FB9F8E51879}" type="VALUE">
                      <a:rPr lang="en-US"/>
                      <a:pPr/>
                      <a:t>[VALUE]</a:t>
                    </a:fld>
                    <a:endParaRPr lang="en-US"/>
                  </a:p>
                  <a:p>
                    <a:r>
                      <a:rPr lang="en-US"/>
                      <a:t>(n=101)</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1745660598569021"/>
                      <c:h val="0.13773936565459902"/>
                    </c:manualLayout>
                  </c15:layout>
                  <c15:dlblFieldTable/>
                  <c15:showDataLabelsRange val="0"/>
                </c:ext>
                <c:ext xmlns:c16="http://schemas.microsoft.com/office/drawing/2014/chart" uri="{C3380CC4-5D6E-409C-BE32-E72D297353CC}">
                  <c16:uniqueId val="{00000004-F4C9-443E-8906-0F4390DD4714}"/>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Patients</c:v>
                </c:pt>
                <c:pt idx="1">
                  <c:v>Patients Non-abstinent at Study Start</c:v>
                </c:pt>
              </c:strCache>
            </c:strRef>
          </c:cat>
          <c:val>
            <c:numRef>
              <c:f>Sheet1!$C$2:$C$3</c:f>
              <c:numCache>
                <c:formatCode>0.0%</c:formatCode>
                <c:ptCount val="2"/>
                <c:pt idx="0">
                  <c:v>0.40300000000000002</c:v>
                </c:pt>
                <c:pt idx="1">
                  <c:v>0.161</c:v>
                </c:pt>
              </c:numCache>
            </c:numRef>
          </c:val>
          <c:extLst>
            <c:ext xmlns:c16="http://schemas.microsoft.com/office/drawing/2014/chart" uri="{C3380CC4-5D6E-409C-BE32-E72D297353CC}">
              <c16:uniqueId val="{00000005-F4C9-443E-8906-0F4390DD4714}"/>
            </c:ext>
          </c:extLst>
        </c:ser>
        <c:dLbls>
          <c:showLegendKey val="0"/>
          <c:showVal val="0"/>
          <c:showCatName val="0"/>
          <c:showSerName val="0"/>
          <c:showPercent val="0"/>
          <c:showBubbleSize val="0"/>
        </c:dLbls>
        <c:gapWidth val="38"/>
        <c:axId val="2038177056"/>
        <c:axId val="2038171072"/>
      </c:barChart>
      <c:catAx>
        <c:axId val="2038177056"/>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00" b="0" i="1" u="none" strike="noStrike" kern="1200" baseline="0">
                <a:solidFill>
                  <a:schemeClr val="tx1">
                    <a:lumMod val="65000"/>
                    <a:lumOff val="35000"/>
                  </a:schemeClr>
                </a:solidFill>
                <a:latin typeface="+mn-lt"/>
                <a:ea typeface="+mn-ea"/>
                <a:cs typeface="+mn-cs"/>
              </a:defRPr>
            </a:pPr>
            <a:endParaRPr lang="en-US"/>
          </a:p>
        </c:txPr>
        <c:crossAx val="2038171072"/>
        <c:crosses val="autoZero"/>
        <c:auto val="1"/>
        <c:lblAlgn val="ctr"/>
        <c:lblOffset val="100"/>
        <c:noMultiLvlLbl val="0"/>
      </c:catAx>
      <c:valAx>
        <c:axId val="2038171072"/>
        <c:scaling>
          <c:orientation val="minMax"/>
          <c:max val="0.5"/>
        </c:scaling>
        <c:delete val="0"/>
        <c:axPos val="l"/>
        <c:numFmt formatCode="0%" sourceLinked="0"/>
        <c:majorTickMark val="none"/>
        <c:minorTickMark val="none"/>
        <c:tickLblPos val="nextTo"/>
        <c:spPr>
          <a:noFill/>
          <a:ln w="19050">
            <a:solidFill>
              <a:schemeClr val="tx1"/>
            </a:solidFill>
          </a:ln>
          <a:effectLst/>
        </c:spPr>
        <c:txPr>
          <a:bodyPr rot="0" spcFirstLastPara="1" vertOverflow="ellipsis" wrap="square" anchor="ctr" anchorCtr="1"/>
          <a:lstStyle/>
          <a:p>
            <a:pPr>
              <a:defRPr lang="en-US" sz="1000" b="0" i="0" u="none" strike="noStrike" kern="1200" baseline="0">
                <a:solidFill>
                  <a:schemeClr val="tx1"/>
                </a:solidFill>
                <a:latin typeface="+mn-lt"/>
                <a:ea typeface="+mn-ea"/>
                <a:cs typeface="+mn-cs"/>
              </a:defRPr>
            </a:pPr>
            <a:endParaRPr lang="en-US"/>
          </a:p>
        </c:txPr>
        <c:crossAx val="2038177056"/>
        <c:crosses val="autoZero"/>
        <c:crossBetween val="between"/>
        <c:majorUnit val="0.1"/>
        <c:minorUnit val="5.000000000000001E-2"/>
      </c:valAx>
      <c:spPr>
        <a:noFill/>
        <a:ln>
          <a:noFill/>
        </a:ln>
        <a:effectLst/>
      </c:spPr>
    </c:plotArea>
    <c:legend>
      <c:legendPos val="b"/>
      <c:layout>
        <c:manualLayout>
          <c:xMode val="edge"/>
          <c:yMode val="edge"/>
          <c:x val="0.70914533528425261"/>
          <c:y val="0.12495113107603623"/>
          <c:w val="0.25089051039703414"/>
          <c:h val="0.216839732926539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2398850202419"/>
          <c:y val="0.15492799792376896"/>
          <c:w val="0.87545661011126596"/>
          <c:h val="0.78105387630441181"/>
        </c:manualLayout>
      </c:layout>
      <c:barChart>
        <c:barDir val="col"/>
        <c:grouping val="clustered"/>
        <c:varyColors val="1"/>
        <c:ser>
          <c:idx val="1"/>
          <c:order val="0"/>
          <c:tx>
            <c:strRef>
              <c:f>Sheet1!$B$1</c:f>
              <c:strCache>
                <c:ptCount val="1"/>
                <c:pt idx="0">
                  <c:v>Retention Rate</c:v>
                </c:pt>
              </c:strCache>
            </c:strRef>
          </c:tx>
          <c:spPr>
            <a:solidFill>
              <a:srgbClr val="BFBFBF"/>
            </a:solidFill>
          </c:spPr>
          <c:invertIfNegative val="0"/>
          <c:dPt>
            <c:idx val="0"/>
            <c:invertIfNegative val="0"/>
            <c:bubble3D val="0"/>
            <c:spPr>
              <a:solidFill>
                <a:srgbClr val="00A69C"/>
              </a:solidFill>
              <a:ln>
                <a:noFill/>
              </a:ln>
              <a:effectLst/>
            </c:spPr>
            <c:extLst>
              <c:ext xmlns:c16="http://schemas.microsoft.com/office/drawing/2014/chart" uri="{C3380CC4-5D6E-409C-BE32-E72D297353CC}">
                <c16:uniqueId val="{00000001-80CA-4D03-9E47-433D7C6961B8}"/>
              </c:ext>
            </c:extLst>
          </c:dPt>
          <c:dPt>
            <c:idx val="1"/>
            <c:invertIfNegative val="0"/>
            <c:bubble3D val="0"/>
            <c:spPr>
              <a:solidFill>
                <a:srgbClr val="BFBFBF"/>
              </a:solidFill>
              <a:ln>
                <a:noFill/>
              </a:ln>
              <a:effectLst/>
            </c:spPr>
            <c:extLst>
              <c:ext xmlns:c16="http://schemas.microsoft.com/office/drawing/2014/chart" uri="{C3380CC4-5D6E-409C-BE32-E72D297353CC}">
                <c16:uniqueId val="{00000003-80CA-4D03-9E47-433D7C6961B8}"/>
              </c:ext>
            </c:extLst>
          </c:dPt>
          <c:dLbls>
            <c:dLbl>
              <c:idx val="0"/>
              <c:layout>
                <c:manualLayout>
                  <c:x val="-4.0889418913062654E-3"/>
                  <c:y val="1.091396273955928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0CA-4D03-9E47-433D7C6961B8}"/>
                </c:ext>
              </c:extLst>
            </c:dLbl>
            <c:dLbl>
              <c:idx val="1"/>
              <c:layout>
                <c:manualLayout>
                  <c:x val="1.2266825673918647E-2"/>
                  <c:y val="5.456981369779666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0CA-4D03-9E47-433D7C6961B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reSET + rTau
 (n=255)</c:v>
                </c:pt>
                <c:pt idx="1">
                  <c:v>TAU 
(n=252)
</c:v>
                </c:pt>
              </c:strCache>
            </c:strRef>
          </c:cat>
          <c:val>
            <c:numRef>
              <c:f>Sheet1!$B$2:$B$3</c:f>
              <c:numCache>
                <c:formatCode>General</c:formatCode>
                <c:ptCount val="2"/>
                <c:pt idx="0">
                  <c:v>0.76</c:v>
                </c:pt>
                <c:pt idx="1">
                  <c:v>0.63</c:v>
                </c:pt>
              </c:numCache>
            </c:numRef>
          </c:val>
          <c:extLst>
            <c:ext xmlns:c16="http://schemas.microsoft.com/office/drawing/2014/chart" uri="{C3380CC4-5D6E-409C-BE32-E72D297353CC}">
              <c16:uniqueId val="{00000004-80CA-4D03-9E47-433D7C6961B8}"/>
            </c:ext>
          </c:extLst>
        </c:ser>
        <c:dLbls>
          <c:dLblPos val="outEnd"/>
          <c:showLegendKey val="0"/>
          <c:showVal val="1"/>
          <c:showCatName val="0"/>
          <c:showSerName val="0"/>
          <c:showPercent val="0"/>
          <c:showBubbleSize val="0"/>
        </c:dLbls>
        <c:gapWidth val="46"/>
        <c:overlap val="56"/>
        <c:axId val="526955944"/>
        <c:axId val="526953976"/>
      </c:barChart>
      <c:catAx>
        <c:axId val="526955944"/>
        <c:scaling>
          <c:orientation val="minMax"/>
        </c:scaling>
        <c:delete val="1"/>
        <c:axPos val="b"/>
        <c:numFmt formatCode="General" sourceLinked="1"/>
        <c:majorTickMark val="none"/>
        <c:minorTickMark val="none"/>
        <c:tickLblPos val="nextTo"/>
        <c:crossAx val="526953976"/>
        <c:crosses val="autoZero"/>
        <c:auto val="1"/>
        <c:lblAlgn val="ctr"/>
        <c:lblOffset val="100"/>
        <c:noMultiLvlLbl val="0"/>
      </c:catAx>
      <c:valAx>
        <c:axId val="526953976"/>
        <c:scaling>
          <c:orientation val="minMax"/>
          <c:max val="0.8"/>
          <c:min val="0.5"/>
        </c:scaling>
        <c:delete val="0"/>
        <c:axPos val="l"/>
        <c:majorGridlines>
          <c:spPr>
            <a:ln w="9525" cap="flat" cmpd="sng" algn="ctr">
              <a:solidFill>
                <a:schemeClr val="bg2">
                  <a:alpha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955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97440944881905E-2"/>
          <c:y val="1.9871326660863799E-2"/>
          <c:w val="0.89198589238845205"/>
          <c:h val="0.91447400047138205"/>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A720-4ECC-8277-F2F855FB86C5}"/>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A720-4ECC-8277-F2F855FB86C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TAU</c:v>
                </c:pt>
                <c:pt idx="1">
                  <c:v>TAU + reSET-O®</c:v>
                </c:pt>
              </c:strCache>
            </c:strRef>
          </c:cat>
          <c:val>
            <c:numRef>
              <c:f>Sheet1!$B$2:$B$3</c:f>
              <c:numCache>
                <c:formatCode>0.0%</c:formatCode>
                <c:ptCount val="2"/>
                <c:pt idx="0">
                  <c:v>0.68400000000000005</c:v>
                </c:pt>
                <c:pt idx="1">
                  <c:v>0.82399999999999995</c:v>
                </c:pt>
              </c:numCache>
            </c:numRef>
          </c:val>
          <c:extLst>
            <c:ext xmlns:c16="http://schemas.microsoft.com/office/drawing/2014/chart" uri="{C3380CC4-5D6E-409C-BE32-E72D297353CC}">
              <c16:uniqueId val="{00000002-A720-4ECC-8277-F2F855FB86C5}"/>
            </c:ext>
          </c:extLst>
        </c:ser>
        <c:dLbls>
          <c:showLegendKey val="0"/>
          <c:showVal val="0"/>
          <c:showCatName val="0"/>
          <c:showSerName val="0"/>
          <c:showPercent val="0"/>
          <c:showBubbleSize val="0"/>
        </c:dLbls>
        <c:gapWidth val="153"/>
        <c:axId val="2146974072"/>
        <c:axId val="2146970504"/>
      </c:barChart>
      <c:catAx>
        <c:axId val="21469740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46970504"/>
        <c:crosses val="autoZero"/>
        <c:auto val="1"/>
        <c:lblAlgn val="ctr"/>
        <c:lblOffset val="100"/>
        <c:noMultiLvlLbl val="0"/>
      </c:catAx>
      <c:valAx>
        <c:axId val="2146970504"/>
        <c:scaling>
          <c:orientation val="minMax"/>
          <c:max val="1"/>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146974072"/>
        <c:crosses val="autoZero"/>
        <c:crossBetween val="between"/>
        <c:majorUnit val="0.2"/>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0.57111</cdr:x>
      <cdr:y>0.1979</cdr:y>
    </cdr:from>
    <cdr:to>
      <cdr:x>0.57111</cdr:x>
      <cdr:y>0.90561</cdr:y>
    </cdr:to>
    <cdr:cxnSp macro="">
      <cdr:nvCxnSpPr>
        <cdr:cNvPr id="3" name="Straight Connector 2">
          <a:extLst xmlns:a="http://schemas.openxmlformats.org/drawingml/2006/main">
            <a:ext uri="{FF2B5EF4-FFF2-40B4-BE49-F238E27FC236}">
              <a16:creationId xmlns:a16="http://schemas.microsoft.com/office/drawing/2014/main" id="{B2D929FF-19BA-C644-AB4C-7965E3104791}"/>
            </a:ext>
          </a:extLst>
        </cdr:cNvPr>
        <cdr:cNvCxnSpPr/>
      </cdr:nvCxnSpPr>
      <cdr:spPr>
        <a:xfrm xmlns:a="http://schemas.openxmlformats.org/drawingml/2006/main">
          <a:off x="4411394" y="645398"/>
          <a:ext cx="0" cy="2308037"/>
        </a:xfrm>
        <a:prstGeom xmlns:a="http://schemas.openxmlformats.org/drawingml/2006/main" prst="line">
          <a:avLst/>
        </a:prstGeom>
        <a:ln xmlns:a="http://schemas.openxmlformats.org/drawingml/2006/main" w="9525">
          <a:solidFill>
            <a:schemeClr val="bg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19-09-06T14:28:23.24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7062018-6ED0-47D9-9356-33E8953AC034}" emma:medium="tactile" emma:mode="ink">
          <msink:context xmlns:msink="http://schemas.microsoft.com/ink/2010/main" type="inkDrawing" rotatedBoundingBox="9839,8466 9854,8466 9854,8481 9839,8481" shapeName="Other"/>
        </emma:interpretation>
      </emma:emma>
    </inkml:annotationXML>
    <inkml:trace contextRef="#ctx0" brushRef="#br0">0 0 0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7EC97-5BE2-4730-9C35-6B82AF698A31}"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3BB12-0D63-47FA-AAA4-98357495799F}" type="slidenum">
              <a:rPr lang="en-US" smtClean="0"/>
              <a:t>‹#›</a:t>
            </a:fld>
            <a:endParaRPr lang="en-US"/>
          </a:p>
        </p:txBody>
      </p:sp>
    </p:spTree>
    <p:extLst>
      <p:ext uri="{BB962C8B-B14F-4D97-AF65-F5344CB8AC3E}">
        <p14:creationId xmlns:p14="http://schemas.microsoft.com/office/powerpoint/2010/main" val="49250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althline.com/health-news/who-regulates-all-these-health-related-apps#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wired.com/2016/01/ftc-hits-lumosity-with-fine-for-deceptive-brain-health-ad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E9CA0378-0CD9-4C67-976E-951301C2895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24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key points</a:t>
            </a:r>
          </a:p>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7B8CC638-23D0-4B0D-8F27-F05566061E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223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key points</a:t>
            </a:r>
          </a:p>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7B8CC638-23D0-4B0D-8F27-F05566061E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54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7321">
              <a:spcAft>
                <a:spcPts val="668"/>
              </a:spcAft>
              <a:defRPr/>
            </a:pPr>
            <a:r>
              <a:rPr lang="en-US" b="1" dirty="0"/>
              <a:t>Goal of Slide: </a:t>
            </a:r>
            <a:r>
              <a:rPr lang="en-US" dirty="0"/>
              <a:t>Highlight common, evidence-based practices used in SUD treatment and found in reSET. Discuss additional approaches reSET enables </a:t>
            </a:r>
          </a:p>
          <a:p>
            <a:pPr marL="635879" lvl="1" indent="-173422" defTabSz="1017321">
              <a:spcAft>
                <a:spcPts val="668"/>
              </a:spcAft>
              <a:buFont typeface="Arial" panose="020B0604020202020204" pitchFamily="34" charset="0"/>
              <a:buChar char="•"/>
              <a:defRPr/>
            </a:pPr>
            <a:r>
              <a:rPr lang="en-US" b="1" dirty="0"/>
              <a:t>e.g. Contingency Management</a:t>
            </a:r>
            <a:r>
              <a:rPr lang="en-US" dirty="0"/>
              <a:t>: Low utilization of CM is considered a result of administration challenges, given that providers often  don't have appropriate infrastructure/mechanisms to effectively deliver CM in their clinics</a:t>
            </a:r>
          </a:p>
          <a:p>
            <a:pPr marL="635879" lvl="1" indent="-173422" defTabSz="1017321">
              <a:spcAft>
                <a:spcPts val="668"/>
              </a:spcAft>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CC638-23D0-4B0D-8F27-F05566061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22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Goal of Slide:</a:t>
            </a:r>
            <a:r>
              <a:rPr lang="en-US" sz="1400" b="1" baseline="0" dirty="0"/>
              <a:t> </a:t>
            </a:r>
            <a:r>
              <a:rPr lang="en-US" sz="1400" b="0" baseline="0" dirty="0"/>
              <a:t>Define and contextualize PDTs as a legitimate and established, albeit new treatment modality</a:t>
            </a:r>
            <a:endParaRPr lang="en-US" sz="1400" b="1" dirty="0"/>
          </a:p>
          <a:p>
            <a:endParaRPr lang="en-US" sz="1400" b="1" dirty="0"/>
          </a:p>
          <a:p>
            <a:r>
              <a:rPr lang="en-US" sz="1400" b="1" dirty="0"/>
              <a:t>Digital therapeutics are clinically validated solutions:</a:t>
            </a:r>
          </a:p>
          <a:p>
            <a:pPr marL="628650" lvl="1" indent="-171450"/>
            <a:r>
              <a:rPr lang="en-US" sz="1200" dirty="0"/>
              <a:t>May be used as stand-alone interventions or in association with other treatments to engage patients </a:t>
            </a:r>
          </a:p>
          <a:p>
            <a:pPr marL="457200" marR="0" lvl="1" indent="0" algn="l" defTabSz="914377" rtl="0" eaLnBrk="1" fontAlgn="auto" latinLnBrk="0" hangingPunct="1">
              <a:lnSpc>
                <a:spcPct val="90000"/>
              </a:lnSpc>
              <a:spcBef>
                <a:spcPts val="1000"/>
              </a:spcBef>
              <a:spcAft>
                <a:spcPts val="0"/>
              </a:spcAft>
              <a:buClr>
                <a:srgbClr val="00A69C"/>
              </a:buClr>
              <a:buSzTx/>
              <a:buFont typeface="Wingdings" panose="05000000000000000000" pitchFamily="2" charset="2"/>
              <a:buNone/>
              <a:tabLst/>
              <a:defRPr/>
            </a:pPr>
            <a:r>
              <a:rPr lang="en-US" sz="1200" dirty="0"/>
              <a:t>Used by physicians to improve the overall quality, outcomes, and value of healthcare delivery.</a:t>
            </a:r>
            <a:r>
              <a:rPr kumimoji="0" lang="en-US" sz="1400" b="1" i="0" u="none" strike="noStrike" kern="1200" cap="none" spc="0" normalizeH="0" baseline="0" noProof="0" dirty="0">
                <a:ln>
                  <a:noFill/>
                </a:ln>
                <a:solidFill>
                  <a:prstClr val="black"/>
                </a:solidFill>
                <a:effectLst/>
                <a:uLnTx/>
                <a:uFillTx/>
                <a:latin typeface="Arial"/>
                <a:ea typeface="+mn-ea"/>
                <a:cs typeface="+mn-cs"/>
              </a:rPr>
              <a:t> </a:t>
            </a:r>
          </a:p>
          <a:p>
            <a:pPr marL="228594" marR="0" lvl="0" indent="-228594" algn="l" defTabSz="914377" rtl="0" eaLnBrk="1" fontAlgn="auto" latinLnBrk="0" hangingPunct="1">
              <a:lnSpc>
                <a:spcPct val="90000"/>
              </a:lnSpc>
              <a:spcBef>
                <a:spcPts val="1000"/>
              </a:spcBef>
              <a:spcAft>
                <a:spcPts val="0"/>
              </a:spcAft>
              <a:buClr>
                <a:srgbClr val="00A69C"/>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Products demonstrate:</a:t>
            </a:r>
          </a:p>
          <a:p>
            <a:pPr marL="628650" marR="0" lvl="1" indent="-171450" algn="l" defTabSz="914377" rtl="0" eaLnBrk="1" fontAlgn="auto" latinLnBrk="0" hangingPunct="1">
              <a:lnSpc>
                <a:spcPct val="90000"/>
              </a:lnSpc>
              <a:spcBef>
                <a:spcPts val="500"/>
              </a:spcBef>
              <a:spcAft>
                <a:spcPts val="0"/>
              </a:spcAft>
              <a:buClr>
                <a:srgbClr val="00A69C"/>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Safety </a:t>
            </a:r>
            <a:r>
              <a:rPr kumimoji="0" lang="en-US" sz="1200" b="0" i="0" u="none" strike="noStrike" kern="1200" cap="none" spc="0" normalizeH="0" baseline="0" noProof="0">
                <a:ln>
                  <a:noFill/>
                </a:ln>
                <a:solidFill>
                  <a:prstClr val="black"/>
                </a:solidFill>
                <a:effectLst/>
                <a:uLnTx/>
                <a:uFillTx/>
                <a:latin typeface="Arial"/>
                <a:ea typeface="+mn-ea"/>
                <a:cs typeface="+mn-cs"/>
              </a:rPr>
              <a:t>and effectiveness</a:t>
            </a:r>
          </a:p>
          <a:p>
            <a:pPr marL="457200" marR="0" lvl="1" indent="0" algn="l" defTabSz="914377" rtl="0" eaLnBrk="1" fontAlgn="auto" latinLnBrk="0" hangingPunct="1">
              <a:lnSpc>
                <a:spcPct val="90000"/>
              </a:lnSpc>
              <a:spcBef>
                <a:spcPts val="500"/>
              </a:spcBef>
              <a:spcAft>
                <a:spcPts val="0"/>
              </a:spcAft>
              <a:buClr>
                <a:srgbClr val="00A69C"/>
              </a:buClr>
              <a:buSzTx/>
              <a:buFont typeface="Wingdings" panose="05000000000000000000" pitchFamily="2" charset="2"/>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 in randomized clinical trials</a:t>
            </a:r>
          </a:p>
          <a:p>
            <a:pPr marL="628650" marR="0" lvl="1" indent="-171450" algn="l" defTabSz="914377" rtl="0" eaLnBrk="1" fontAlgn="auto" latinLnBrk="0" hangingPunct="1">
              <a:lnSpc>
                <a:spcPct val="90000"/>
              </a:lnSpc>
              <a:spcBef>
                <a:spcPts val="500"/>
              </a:spcBef>
              <a:spcAft>
                <a:spcPts val="0"/>
              </a:spcAft>
              <a:buClr>
                <a:srgbClr val="00A69C"/>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Receive </a:t>
            </a:r>
            <a:r>
              <a:rPr kumimoji="0" lang="en-US" sz="1200" b="0" i="0" u="none" strike="noStrike" kern="1200" cap="none" spc="0" normalizeH="0" baseline="0" noProof="0" dirty="0">
                <a:ln>
                  <a:noFill/>
                </a:ln>
                <a:solidFill>
                  <a:prstClr val="black"/>
                </a:solidFill>
                <a:effectLst/>
                <a:uLnTx/>
                <a:uFillTx/>
                <a:latin typeface="Arial"/>
                <a:ea typeface="+mn-ea"/>
                <a:cs typeface="+mn-cs"/>
              </a:rPr>
              <a:t>regulatory clearance when used as a medical device</a:t>
            </a:r>
          </a:p>
          <a:p>
            <a:pPr marL="628650" marR="0" lvl="1" indent="-171450" algn="l" defTabSz="914377" rtl="0" eaLnBrk="1" fontAlgn="auto" latinLnBrk="0" hangingPunct="1">
              <a:lnSpc>
                <a:spcPct val="90000"/>
              </a:lnSpc>
              <a:spcBef>
                <a:spcPts val="500"/>
              </a:spcBef>
              <a:spcAft>
                <a:spcPts val="0"/>
              </a:spcAft>
              <a:buClr>
                <a:srgbClr val="00A69C"/>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Integrate into clinical practice</a:t>
            </a:r>
          </a:p>
          <a:p>
            <a:pPr marL="628650" marR="0" lvl="1" indent="-171450" algn="l" defTabSz="914377" rtl="0" eaLnBrk="1" fontAlgn="auto" latinLnBrk="0" hangingPunct="1">
              <a:lnSpc>
                <a:spcPct val="90000"/>
              </a:lnSpc>
              <a:spcBef>
                <a:spcPts val="500"/>
              </a:spcBef>
              <a:spcAft>
                <a:spcPts val="0"/>
              </a:spcAft>
              <a:buClr>
                <a:srgbClr val="00A69C"/>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Tailor to patients’ clinical needs, goals, and lifestyles</a:t>
            </a:r>
          </a:p>
          <a:p>
            <a:pPr marL="457200" marR="0" lvl="1" indent="0" algn="l" defTabSz="914377" rtl="0" eaLnBrk="1" fontAlgn="auto" latinLnBrk="0" hangingPunct="1">
              <a:lnSpc>
                <a:spcPct val="90000"/>
              </a:lnSpc>
              <a:spcBef>
                <a:spcPts val="500"/>
              </a:spcBef>
              <a:spcAft>
                <a:spcPts val="0"/>
              </a:spcAft>
              <a:buClr>
                <a:srgbClr val="00A69C"/>
              </a:buClr>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628650" lvl="1" indent="-171450"/>
            <a:endParaRPr lang="en-US" sz="120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A0378-0CD9-4C67-976E-951301C289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56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Goal of Slide: Highlight the rigor applied to </a:t>
            </a:r>
            <a:r>
              <a:rPr lang="en-US" sz="1200" b="1" i="1" dirty="0"/>
              <a:t>Prescription</a:t>
            </a:r>
            <a:r>
              <a:rPr lang="en-US" sz="1200" b="1" i="0" dirty="0"/>
              <a:t> Digital Therapeutics</a:t>
            </a:r>
            <a:r>
              <a:rPr lang="en-US" sz="1200" b="1" i="0" baseline="0" dirty="0"/>
              <a:t> </a:t>
            </a:r>
            <a:r>
              <a:rPr lang="en-US" sz="1200" b="1" i="0" dirty="0"/>
              <a:t>vs. other digital offerings</a:t>
            </a:r>
            <a:endParaRPr lang="en-US" sz="1200" b="1" dirty="0"/>
          </a:p>
          <a:p>
            <a:pPr marL="174625" marR="0" lvl="0"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13747"/>
                </a:solidFill>
                <a:effectLst/>
                <a:uLnTx/>
                <a:uFillTx/>
                <a:latin typeface="&amp;quot"/>
                <a:ea typeface="+mn-ea"/>
                <a:cs typeface="+mn-cs"/>
              </a:rPr>
              <a:t>PDTs are prescribed by a physician</a:t>
            </a:r>
          </a:p>
          <a:p>
            <a:pPr marL="174625" marR="0" lvl="0"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13747"/>
                </a:solidFill>
                <a:effectLst/>
                <a:uLnTx/>
                <a:uFillTx/>
                <a:latin typeface="&amp;quot"/>
                <a:ea typeface="+mn-ea"/>
                <a:cs typeface="+mn-cs"/>
              </a:rPr>
              <a:t>Directly treat serious diseases</a:t>
            </a:r>
          </a:p>
          <a:p>
            <a:pPr marL="174625" marR="0" lvl="0"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13747"/>
                </a:solidFill>
                <a:effectLst/>
                <a:uLnTx/>
                <a:uFillTx/>
                <a:latin typeface="&amp;quot"/>
                <a:ea typeface="+mn-ea"/>
                <a:cs typeface="+mn-cs"/>
              </a:rPr>
              <a:t>Are built under current Good Manufacturing Practices</a:t>
            </a:r>
          </a:p>
          <a:p>
            <a:pPr marL="174625" marR="0" lvl="0"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13747"/>
                </a:solidFill>
                <a:effectLst/>
                <a:uLnTx/>
                <a:uFillTx/>
                <a:latin typeface="&amp;quot"/>
                <a:ea typeface="+mn-ea"/>
                <a:cs typeface="+mn-cs"/>
              </a:rPr>
              <a:t>Demonstrate safety and efficacy in randomized clinical trials</a:t>
            </a:r>
          </a:p>
          <a:p>
            <a:pPr marL="174625" marR="0" lvl="0"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13747"/>
                </a:solidFill>
                <a:effectLst/>
                <a:uLnTx/>
                <a:uFillTx/>
                <a:latin typeface="&amp;quot"/>
                <a:ea typeface="+mn-ea"/>
                <a:cs typeface="+mn-cs"/>
              </a:rPr>
              <a:t>Receive labeled claims from the FDA</a:t>
            </a:r>
          </a:p>
          <a:p>
            <a:pPr marL="174625" marR="0" lvl="0"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13747"/>
                </a:solidFill>
                <a:effectLst/>
                <a:uLnTx/>
                <a:uFillTx/>
                <a:latin typeface="&amp;quot"/>
                <a:ea typeface="+mn-ea"/>
                <a:cs typeface="+mn-cs"/>
              </a:rPr>
              <a:t>Are reimbursed as products, via Pharmacy and Medical benefits</a:t>
            </a:r>
          </a:p>
          <a:p>
            <a:pPr marL="174625" marR="0" lvl="0"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13747"/>
                </a:solidFill>
                <a:effectLst/>
                <a:uLnTx/>
                <a:uFillTx/>
                <a:latin typeface="&amp;quot"/>
                <a:ea typeface="+mn-ea"/>
                <a:cs typeface="+mn-cs"/>
              </a:rPr>
              <a:t>Have barriers to entry that span regulatory exclusivity and intellectual property</a:t>
            </a:r>
          </a:p>
          <a:p>
            <a:pPr marL="174625" marR="0" lvl="0"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13747"/>
              </a:solidFill>
              <a:effectLst/>
              <a:uLnTx/>
              <a:uFillTx/>
              <a:latin typeface="&amp;quot"/>
              <a:ea typeface="+mn-ea"/>
              <a:cs typeface="+mn-cs"/>
            </a:endParaRPr>
          </a:p>
          <a:p>
            <a:pPr marL="174625" marR="0" lvl="0"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Examples of non-authorized digital therapeutics that have received warnings/been pulled from the market</a:t>
            </a:r>
            <a:r>
              <a:rPr kumimoji="0" lang="en-US" sz="12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 for false efficacy claims or safety reasons– </a:t>
            </a:r>
            <a:r>
              <a:rPr kumimoji="0" lang="en-US" sz="12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Luminosity: </a:t>
            </a:r>
            <a:r>
              <a:rPr kumimoji="0" lang="en-US" sz="12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FTC complaint for false claims and deceptive advertising resulting in $2M settlement. See: </a:t>
            </a:r>
          </a:p>
          <a:p>
            <a:pPr marL="631825" marR="0" lvl="1"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lang="en-US" dirty="0">
                <a:hlinkClick r:id="rId3"/>
              </a:rPr>
              <a:t>https://www.healthline.com/health-news/who-regulates-all-these-health-related-apps#3</a:t>
            </a:r>
            <a:endParaRPr kumimoji="0" lang="en-US" sz="12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a:p>
            <a:pPr marL="631825" marR="0" lvl="1"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lang="en-US" dirty="0">
                <a:hlinkClick r:id="rId4"/>
              </a:rPr>
              <a:t>https://www.wired.com/2016/01/ftc-hits-lumosity-with-fine-for-deceptive-brain-health-ads/</a:t>
            </a:r>
            <a:endParaRPr lang="en-US" dirty="0"/>
          </a:p>
          <a:p>
            <a:pPr marL="174625" marR="0" lvl="0"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13747"/>
              </a:solidFill>
              <a:effectLst/>
              <a:uLnTx/>
              <a:uFillTx/>
              <a:latin typeface="&amp;quot"/>
              <a:ea typeface="+mn-ea"/>
              <a:cs typeface="+mn-cs"/>
            </a:endParaRPr>
          </a:p>
          <a:p>
            <a:pPr marL="174625" marR="0" lvl="0" indent="-174625"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13747"/>
              </a:solidFill>
              <a:effectLst/>
              <a:uLnTx/>
              <a:uFillTx/>
              <a:latin typeface="&amp;quo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A0378-0CD9-4C67-976E-951301C289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70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CC638-23D0-4B0D-8F27-F05566061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88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CC638-23D0-4B0D-8F27-F05566061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98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key points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CC638-23D0-4B0D-8F27-F05566061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79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E9CA0378-0CD9-4C67-976E-951301C2895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09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key points</a:t>
            </a:r>
          </a:p>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7B8CC638-23D0-4B0D-8F27-F05566061E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9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BAC9D0-4F81-49B5-BFAD-E89B4339FB4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7A11F-BE60-4648-A801-29821703C2C3}" type="slidenum">
              <a:rPr lang="en-US" smtClean="0"/>
              <a:t>‹#›</a:t>
            </a:fld>
            <a:endParaRPr lang="en-US"/>
          </a:p>
        </p:txBody>
      </p:sp>
    </p:spTree>
    <p:extLst>
      <p:ext uri="{BB962C8B-B14F-4D97-AF65-F5344CB8AC3E}">
        <p14:creationId xmlns:p14="http://schemas.microsoft.com/office/powerpoint/2010/main" val="69363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AC9D0-4F81-49B5-BFAD-E89B4339FB4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7A11F-BE60-4648-A801-29821703C2C3}" type="slidenum">
              <a:rPr lang="en-US" smtClean="0"/>
              <a:t>‹#›</a:t>
            </a:fld>
            <a:endParaRPr lang="en-US"/>
          </a:p>
        </p:txBody>
      </p:sp>
    </p:spTree>
    <p:extLst>
      <p:ext uri="{BB962C8B-B14F-4D97-AF65-F5344CB8AC3E}">
        <p14:creationId xmlns:p14="http://schemas.microsoft.com/office/powerpoint/2010/main" val="12495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AC9D0-4F81-49B5-BFAD-E89B4339FB4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7A11F-BE60-4648-A801-29821703C2C3}" type="slidenum">
              <a:rPr lang="en-US" smtClean="0"/>
              <a:t>‹#›</a:t>
            </a:fld>
            <a:endParaRPr lang="en-US"/>
          </a:p>
        </p:txBody>
      </p:sp>
    </p:spTree>
    <p:extLst>
      <p:ext uri="{BB962C8B-B14F-4D97-AF65-F5344CB8AC3E}">
        <p14:creationId xmlns:p14="http://schemas.microsoft.com/office/powerpoint/2010/main" val="1991889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52BB31-8DF5-4ADF-BD08-E997F49EDE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917" t="3050" r="9428" b="10748"/>
          <a:stretch/>
        </p:blipFill>
        <p:spPr>
          <a:xfrm>
            <a:off x="-1" y="0"/>
            <a:ext cx="5167087" cy="6868032"/>
          </a:xfrm>
          <a:prstGeom prst="rect">
            <a:avLst/>
          </a:prstGeom>
        </p:spPr>
      </p:pic>
      <p:sp>
        <p:nvSpPr>
          <p:cNvPr id="9" name="Rectangle 8">
            <a:extLst>
              <a:ext uri="{FF2B5EF4-FFF2-40B4-BE49-F238E27FC236}">
                <a16:creationId xmlns:a16="http://schemas.microsoft.com/office/drawing/2014/main" id="{FEE45050-4711-4A7C-838D-42205217F849}"/>
              </a:ext>
            </a:extLst>
          </p:cNvPr>
          <p:cNvSpPr/>
          <p:nvPr userDrawn="1"/>
        </p:nvSpPr>
        <p:spPr>
          <a:xfrm flipV="1">
            <a:off x="5167086" y="-1"/>
            <a:ext cx="7024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Graphic 3">
            <a:extLst>
              <a:ext uri="{FF2B5EF4-FFF2-40B4-BE49-F238E27FC236}">
                <a16:creationId xmlns:a16="http://schemas.microsoft.com/office/drawing/2014/main" id="{B5CD415D-69F1-45DD-B023-19CA8F647AC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83254" y="730353"/>
            <a:ext cx="4631821" cy="2408547"/>
          </a:xfrm>
          <a:prstGeom prst="rect">
            <a:avLst/>
          </a:prstGeom>
        </p:spPr>
      </p:pic>
      <p:sp>
        <p:nvSpPr>
          <p:cNvPr id="12" name="TextBox 11">
            <a:extLst>
              <a:ext uri="{FF2B5EF4-FFF2-40B4-BE49-F238E27FC236}">
                <a16:creationId xmlns:a16="http://schemas.microsoft.com/office/drawing/2014/main" id="{E9F20206-6A3C-44FD-927E-441696B59F66}"/>
              </a:ext>
            </a:extLst>
          </p:cNvPr>
          <p:cNvSpPr txBox="1"/>
          <p:nvPr userDrawn="1"/>
        </p:nvSpPr>
        <p:spPr>
          <a:xfrm>
            <a:off x="6782676" y="6207825"/>
            <a:ext cx="5172955" cy="256545"/>
          </a:xfrm>
          <a:prstGeom prst="rect">
            <a:avLst/>
          </a:prstGeom>
          <a:noFill/>
        </p:spPr>
        <p:txBody>
          <a:bodyPr wrap="square" lIns="0" rtlCol="0">
            <a:spAutoFit/>
          </a:bodyPr>
          <a:lstStyle/>
          <a:p>
            <a:r>
              <a:rPr lang="en-US" sz="1067" i="0" dirty="0">
                <a:solidFill>
                  <a:schemeClr val="bg1">
                    <a:lumMod val="50000"/>
                  </a:schemeClr>
                </a:solidFill>
              </a:rPr>
              <a:t>Copyright 2019, Pear Therapeutics, Inc. All rights reserved. </a:t>
            </a:r>
          </a:p>
        </p:txBody>
      </p:sp>
      <p:sp>
        <p:nvSpPr>
          <p:cNvPr id="3" name="Subtitle 2"/>
          <p:cNvSpPr>
            <a:spLocks noGrp="1"/>
          </p:cNvSpPr>
          <p:nvPr>
            <p:ph type="subTitle" idx="1"/>
          </p:nvPr>
        </p:nvSpPr>
        <p:spPr>
          <a:xfrm>
            <a:off x="6782676" y="5287399"/>
            <a:ext cx="4757421" cy="630940"/>
          </a:xfrm>
        </p:spPr>
        <p:txBody>
          <a:bodyPr>
            <a:noAutofit/>
          </a:bodyPr>
          <a:lstStyle>
            <a:lvl1pPr marL="0" indent="0" algn="l" defTabSz="914377" rtl="0" eaLnBrk="1" latinLnBrk="0" hangingPunct="1">
              <a:lnSpc>
                <a:spcPct val="90000"/>
              </a:lnSpc>
              <a:spcBef>
                <a:spcPts val="1000"/>
              </a:spcBef>
              <a:buClr>
                <a:schemeClr val="accent1"/>
              </a:buClr>
              <a:buFont typeface="Wingdings" panose="05000000000000000000" pitchFamily="2" charset="2"/>
              <a:buNone/>
              <a:defRPr lang="en-US" sz="1600" kern="1200" dirty="0">
                <a:solidFill>
                  <a:schemeClr val="tx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20" name="Title 19">
            <a:extLst>
              <a:ext uri="{FF2B5EF4-FFF2-40B4-BE49-F238E27FC236}">
                <a16:creationId xmlns:a16="http://schemas.microsoft.com/office/drawing/2014/main" id="{654EE70B-24C5-4C89-8A66-8107E2CF1438}"/>
              </a:ext>
            </a:extLst>
          </p:cNvPr>
          <p:cNvSpPr>
            <a:spLocks noGrp="1"/>
          </p:cNvSpPr>
          <p:nvPr>
            <p:ph type="title"/>
          </p:nvPr>
        </p:nvSpPr>
        <p:spPr>
          <a:xfrm>
            <a:off x="6782677" y="2679241"/>
            <a:ext cx="4757025" cy="2318672"/>
          </a:xfrm>
        </p:spPr>
        <p:txBody>
          <a:bodyPr anchor="b"/>
          <a:lstStyle>
            <a:lvl1pPr>
              <a:defRPr lang="en-US" sz="3200" b="1" kern="1200" dirty="0">
                <a:solidFill>
                  <a:schemeClr val="tx1"/>
                </a:solidFill>
                <a:latin typeface="+mj-lt"/>
                <a:ea typeface="+mj-ea"/>
                <a:cs typeface="+mj-cs"/>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9F91F0FA-30A8-4B28-8B4F-45D6E0F7149A}"/>
              </a:ext>
            </a:extLst>
          </p:cNvPr>
          <p:cNvCxnSpPr>
            <a:cxnSpLocks/>
          </p:cNvCxnSpPr>
          <p:nvPr userDrawn="1"/>
        </p:nvCxnSpPr>
        <p:spPr>
          <a:xfrm>
            <a:off x="6909814" y="5140468"/>
            <a:ext cx="1066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29540"/>
      </p:ext>
    </p:extLst>
  </p:cSld>
  <p:clrMapOvr>
    <a:masterClrMapping/>
  </p:clrMapOvr>
  <p:extLst>
    <p:ext uri="{DCECCB84-F9BA-43D5-87BE-67443E8EF086}">
      <p15:sldGuideLst xmlns:p15="http://schemas.microsoft.com/office/powerpoint/2012/main">
        <p15:guide id="1" orient="horz" pos="1620">
          <p15:clr>
            <a:srgbClr val="FBAE40"/>
          </p15:clr>
        </p15:guide>
        <p15:guide id="2" pos="17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2"/>
          </p:nvPr>
        </p:nvSpPr>
        <p:spPr>
          <a:xfrm>
            <a:off x="83529" y="6418666"/>
            <a:ext cx="904568" cy="365125"/>
          </a:xfrm>
        </p:spPr>
        <p:txBody>
          <a:bodyPr/>
          <a:lstStyle/>
          <a:p>
            <a:fld id="{9F3E118D-8F40-4D44-BBCF-71B52D27A42B}" type="slidenum">
              <a:rPr lang="en-US" smtClean="0"/>
              <a:t>‹#›</a:t>
            </a:fld>
            <a:endParaRPr lang="en-US" dirty="0"/>
          </a:p>
        </p:txBody>
      </p:sp>
    </p:spTree>
    <p:extLst>
      <p:ext uri="{BB962C8B-B14F-4D97-AF65-F5344CB8AC3E}">
        <p14:creationId xmlns:p14="http://schemas.microsoft.com/office/powerpoint/2010/main" val="1076419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8FB706-88FB-425C-9BC1-F8625A426B7B}"/>
              </a:ext>
            </a:extLst>
          </p:cNvPr>
          <p:cNvSpPr/>
          <p:nvPr userDrawn="1"/>
        </p:nvSpPr>
        <p:spPr>
          <a:xfrm>
            <a:off x="0" y="0"/>
            <a:ext cx="12192000" cy="6858000"/>
          </a:xfrm>
          <a:prstGeom prst="rect">
            <a:avLst/>
          </a:prstGeom>
          <a:gradFill flip="none" rotWithShape="1">
            <a:gsLst>
              <a:gs pos="0">
                <a:srgbClr val="27B18F"/>
              </a:gs>
              <a:gs pos="100000">
                <a:srgbClr val="00A69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3">
            <a:extLst>
              <a:ext uri="{FF2B5EF4-FFF2-40B4-BE49-F238E27FC236}">
                <a16:creationId xmlns:a16="http://schemas.microsoft.com/office/drawing/2014/main" id="{4C913A21-11AB-4EB4-A25F-FCC6AD5A5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3303" y="4917699"/>
            <a:ext cx="3018680" cy="1074539"/>
          </a:xfrm>
          <a:prstGeom prst="rect">
            <a:avLst/>
          </a:prstGeom>
        </p:spPr>
      </p:pic>
      <p:sp>
        <p:nvSpPr>
          <p:cNvPr id="2" name="Title 1"/>
          <p:cNvSpPr>
            <a:spLocks noGrp="1"/>
          </p:cNvSpPr>
          <p:nvPr>
            <p:ph type="title"/>
          </p:nvPr>
        </p:nvSpPr>
        <p:spPr>
          <a:xfrm>
            <a:off x="1059833" y="1932877"/>
            <a:ext cx="6017476" cy="1794108"/>
          </a:xfrm>
        </p:spPr>
        <p:txBody>
          <a:bodyPr anchor="t">
            <a:noAutofit/>
          </a:bodyPr>
          <a:lstStyle>
            <a:lvl1pPr>
              <a:defRPr sz="42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1834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4439" y="1550141"/>
            <a:ext cx="6017476" cy="1794108"/>
          </a:xfrm>
        </p:spPr>
        <p:txBody>
          <a:bodyPr anchor="t">
            <a:noAutofit/>
          </a:bodyPr>
          <a:lstStyle>
            <a:lvl1pPr>
              <a:defRPr sz="4267">
                <a:solidFill>
                  <a:schemeClr val="tx2"/>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207AFE5D-8063-4255-8082-587EADABD79D}"/>
              </a:ext>
            </a:extLst>
          </p:cNvPr>
          <p:cNvSpPr/>
          <p:nvPr userDrawn="1"/>
        </p:nvSpPr>
        <p:spPr>
          <a:xfrm>
            <a:off x="0" y="0"/>
            <a:ext cx="2324987" cy="6858000"/>
          </a:xfrm>
          <a:prstGeom prst="rect">
            <a:avLst/>
          </a:prstGeom>
          <a:gradFill flip="none" rotWithShape="1">
            <a:gsLst>
              <a:gs pos="0">
                <a:srgbClr val="27B18F"/>
              </a:gs>
              <a:gs pos="100000">
                <a:srgbClr val="00A69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Graphic 4">
            <a:extLst>
              <a:ext uri="{FF2B5EF4-FFF2-40B4-BE49-F238E27FC236}">
                <a16:creationId xmlns:a16="http://schemas.microsoft.com/office/drawing/2014/main" id="{FF27D2F9-3030-4CAC-8CE2-1718160CCD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88156" y="4431259"/>
            <a:ext cx="3988795" cy="2074173"/>
          </a:xfrm>
          <a:prstGeom prst="rect">
            <a:avLst/>
          </a:prstGeom>
        </p:spPr>
      </p:pic>
    </p:spTree>
    <p:extLst>
      <p:ext uri="{BB962C8B-B14F-4D97-AF65-F5344CB8AC3E}">
        <p14:creationId xmlns:p14="http://schemas.microsoft.com/office/powerpoint/2010/main" val="213414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F3E118D-8F40-4D44-BBCF-71B52D27A42B}" type="slidenum">
              <a:rPr lang="en-US" smtClean="0"/>
              <a:t>‹#›</a:t>
            </a:fld>
            <a:endParaRPr lang="en-US" dirty="0"/>
          </a:p>
        </p:txBody>
      </p:sp>
    </p:spTree>
    <p:extLst>
      <p:ext uri="{BB962C8B-B14F-4D97-AF65-F5344CB8AC3E}">
        <p14:creationId xmlns:p14="http://schemas.microsoft.com/office/powerpoint/2010/main" val="1718060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3E118D-8F40-4D44-BBCF-71B52D27A42B}" type="slidenum">
              <a:rPr lang="en-US" smtClean="0"/>
              <a:t>‹#›</a:t>
            </a:fld>
            <a:endParaRPr lang="en-US" dirty="0"/>
          </a:p>
        </p:txBody>
      </p:sp>
    </p:spTree>
    <p:extLst>
      <p:ext uri="{BB962C8B-B14F-4D97-AF65-F5344CB8AC3E}">
        <p14:creationId xmlns:p14="http://schemas.microsoft.com/office/powerpoint/2010/main" val="1493885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F3E118D-8F40-4D44-BBCF-71B52D27A42B}" type="slidenum">
              <a:rPr lang="en-US" smtClean="0"/>
              <a:t>‹#›</a:t>
            </a:fld>
            <a:endParaRPr lang="en-US" dirty="0"/>
          </a:p>
        </p:txBody>
      </p:sp>
    </p:spTree>
    <p:extLst>
      <p:ext uri="{BB962C8B-B14F-4D97-AF65-F5344CB8AC3E}">
        <p14:creationId xmlns:p14="http://schemas.microsoft.com/office/powerpoint/2010/main" val="2022005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3E118D-8F40-4D44-BBCF-71B52D27A42B}" type="slidenum">
              <a:rPr lang="en-US" smtClean="0"/>
              <a:t>‹#›</a:t>
            </a:fld>
            <a:endParaRPr lang="en-US" dirty="0"/>
          </a:p>
        </p:txBody>
      </p:sp>
    </p:spTree>
    <p:extLst>
      <p:ext uri="{BB962C8B-B14F-4D97-AF65-F5344CB8AC3E}">
        <p14:creationId xmlns:p14="http://schemas.microsoft.com/office/powerpoint/2010/main" val="37308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AC9D0-4F81-49B5-BFAD-E89B4339FB4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7A11F-BE60-4648-A801-29821703C2C3}" type="slidenum">
              <a:rPr lang="en-US" smtClean="0"/>
              <a:t>‹#›</a:t>
            </a:fld>
            <a:endParaRPr lang="en-US"/>
          </a:p>
        </p:txBody>
      </p:sp>
    </p:spTree>
    <p:extLst>
      <p:ext uri="{BB962C8B-B14F-4D97-AF65-F5344CB8AC3E}">
        <p14:creationId xmlns:p14="http://schemas.microsoft.com/office/powerpoint/2010/main" val="2475891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loser">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0AD55DB-FBC1-43C1-9924-07A3D82614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8392" y="1811532"/>
            <a:ext cx="5953141" cy="3095633"/>
          </a:xfrm>
          <a:prstGeom prst="rect">
            <a:avLst/>
          </a:prstGeom>
        </p:spPr>
      </p:pic>
    </p:spTree>
    <p:extLst>
      <p:ext uri="{BB962C8B-B14F-4D97-AF65-F5344CB8AC3E}">
        <p14:creationId xmlns:p14="http://schemas.microsoft.com/office/powerpoint/2010/main" val="570043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52BB31-8DF5-4ADF-BD08-E997F49EDE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917" t="3050" r="9428" b="10748"/>
          <a:stretch/>
        </p:blipFill>
        <p:spPr>
          <a:xfrm>
            <a:off x="-1" y="0"/>
            <a:ext cx="5167087" cy="6868032"/>
          </a:xfrm>
          <a:prstGeom prst="rect">
            <a:avLst/>
          </a:prstGeom>
        </p:spPr>
      </p:pic>
      <p:sp>
        <p:nvSpPr>
          <p:cNvPr id="9" name="Rectangle 8">
            <a:extLst>
              <a:ext uri="{FF2B5EF4-FFF2-40B4-BE49-F238E27FC236}">
                <a16:creationId xmlns:a16="http://schemas.microsoft.com/office/drawing/2014/main" id="{FEE45050-4711-4A7C-838D-42205217F849}"/>
              </a:ext>
            </a:extLst>
          </p:cNvPr>
          <p:cNvSpPr/>
          <p:nvPr userDrawn="1"/>
        </p:nvSpPr>
        <p:spPr>
          <a:xfrm flipV="1">
            <a:off x="5167086" y="-1"/>
            <a:ext cx="7024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Subtitle 2"/>
          <p:cNvSpPr>
            <a:spLocks noGrp="1"/>
          </p:cNvSpPr>
          <p:nvPr>
            <p:ph type="subTitle" idx="1"/>
          </p:nvPr>
        </p:nvSpPr>
        <p:spPr>
          <a:xfrm>
            <a:off x="6782676" y="5287399"/>
            <a:ext cx="4757421" cy="630940"/>
          </a:xfrm>
        </p:spPr>
        <p:txBody>
          <a:bodyPr>
            <a:noAutofit/>
          </a:bodyPr>
          <a:lstStyle>
            <a:lvl1pPr marL="0" indent="0" algn="l" defTabSz="914377" rtl="0" eaLnBrk="1" latinLnBrk="0" hangingPunct="1">
              <a:lnSpc>
                <a:spcPct val="90000"/>
              </a:lnSpc>
              <a:spcBef>
                <a:spcPts val="1000"/>
              </a:spcBef>
              <a:buClr>
                <a:schemeClr val="accent1"/>
              </a:buClr>
              <a:buFont typeface="Wingdings" panose="05000000000000000000" pitchFamily="2" charset="2"/>
              <a:buNone/>
              <a:defRPr lang="en-US" sz="1600" kern="1200" dirty="0">
                <a:solidFill>
                  <a:schemeClr val="tx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20" name="Title 19">
            <a:extLst>
              <a:ext uri="{FF2B5EF4-FFF2-40B4-BE49-F238E27FC236}">
                <a16:creationId xmlns:a16="http://schemas.microsoft.com/office/drawing/2014/main" id="{654EE70B-24C5-4C89-8A66-8107E2CF1438}"/>
              </a:ext>
            </a:extLst>
          </p:cNvPr>
          <p:cNvSpPr>
            <a:spLocks noGrp="1"/>
          </p:cNvSpPr>
          <p:nvPr>
            <p:ph type="title"/>
          </p:nvPr>
        </p:nvSpPr>
        <p:spPr>
          <a:xfrm>
            <a:off x="6782677" y="2679241"/>
            <a:ext cx="4757025" cy="2318672"/>
          </a:xfrm>
        </p:spPr>
        <p:txBody>
          <a:bodyPr anchor="b"/>
          <a:lstStyle>
            <a:lvl1pPr>
              <a:defRPr lang="en-US" sz="3200" b="1" kern="1200" dirty="0">
                <a:solidFill>
                  <a:schemeClr val="tx1"/>
                </a:solidFill>
                <a:latin typeface="+mj-lt"/>
                <a:ea typeface="+mj-ea"/>
                <a:cs typeface="+mj-cs"/>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9F91F0FA-30A8-4B28-8B4F-45D6E0F7149A}"/>
              </a:ext>
            </a:extLst>
          </p:cNvPr>
          <p:cNvCxnSpPr>
            <a:cxnSpLocks/>
          </p:cNvCxnSpPr>
          <p:nvPr userDrawn="1"/>
        </p:nvCxnSpPr>
        <p:spPr>
          <a:xfrm>
            <a:off x="6249200" y="5180225"/>
            <a:ext cx="1066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104392"/>
      </p:ext>
    </p:extLst>
  </p:cSld>
  <p:clrMapOvr>
    <a:masterClrMapping/>
  </p:clrMapOvr>
  <p:extLst>
    <p:ext uri="{DCECCB84-F9BA-43D5-87BE-67443E8EF086}">
      <p15:sldGuideLst xmlns:p15="http://schemas.microsoft.com/office/powerpoint/2012/main">
        <p15:guide id="1" orient="horz" pos="1620">
          <p15:clr>
            <a:srgbClr val="FBAE40"/>
          </p15:clr>
        </p15:guide>
        <p15:guide id="2" pos="172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2"/>
          </p:nvPr>
        </p:nvSpPr>
        <p:spPr>
          <a:xfrm>
            <a:off x="83530" y="6418665"/>
            <a:ext cx="2454805" cy="256955"/>
          </a:xfrm>
        </p:spPr>
        <p:txBody>
          <a:bodyPr/>
          <a:lstStyle/>
          <a:p>
            <a:fld id="{9F3E118D-8F40-4D44-BBCF-71B52D27A42B}" type="slidenum">
              <a:rPr lang="en-US" smtClean="0"/>
              <a:pPr/>
              <a:t>‹#›</a:t>
            </a:fld>
            <a:r>
              <a:rPr lang="en-US" dirty="0"/>
              <a:t>  PEAR-US-00X  </a:t>
            </a:r>
          </a:p>
        </p:txBody>
      </p:sp>
    </p:spTree>
    <p:extLst>
      <p:ext uri="{BB962C8B-B14F-4D97-AF65-F5344CB8AC3E}">
        <p14:creationId xmlns:p14="http://schemas.microsoft.com/office/powerpoint/2010/main" val="266417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8FB706-88FB-425C-9BC1-F8625A426B7B}"/>
              </a:ext>
            </a:extLst>
          </p:cNvPr>
          <p:cNvSpPr/>
          <p:nvPr userDrawn="1"/>
        </p:nvSpPr>
        <p:spPr>
          <a:xfrm>
            <a:off x="0" y="0"/>
            <a:ext cx="12192000" cy="6858000"/>
          </a:xfrm>
          <a:prstGeom prst="rect">
            <a:avLst/>
          </a:prstGeom>
          <a:gradFill flip="none" rotWithShape="1">
            <a:gsLst>
              <a:gs pos="0">
                <a:srgbClr val="27B18F"/>
              </a:gs>
              <a:gs pos="100000">
                <a:srgbClr val="00A69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1059833" y="1932877"/>
            <a:ext cx="6017476" cy="1794108"/>
          </a:xfrm>
        </p:spPr>
        <p:txBody>
          <a:bodyPr anchor="t">
            <a:noAutofit/>
          </a:bodyPr>
          <a:lstStyle>
            <a:lvl1pPr>
              <a:defRPr sz="42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07862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4439" y="1550141"/>
            <a:ext cx="6017476" cy="1794108"/>
          </a:xfrm>
        </p:spPr>
        <p:txBody>
          <a:bodyPr anchor="t">
            <a:noAutofit/>
          </a:bodyPr>
          <a:lstStyle>
            <a:lvl1pPr>
              <a:defRPr sz="4267">
                <a:solidFill>
                  <a:schemeClr val="tx2"/>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207AFE5D-8063-4255-8082-587EADABD79D}"/>
              </a:ext>
            </a:extLst>
          </p:cNvPr>
          <p:cNvSpPr/>
          <p:nvPr userDrawn="1"/>
        </p:nvSpPr>
        <p:spPr>
          <a:xfrm>
            <a:off x="0" y="0"/>
            <a:ext cx="2324987" cy="6858000"/>
          </a:xfrm>
          <a:prstGeom prst="rect">
            <a:avLst/>
          </a:prstGeom>
          <a:gradFill flip="none" rotWithShape="1">
            <a:gsLst>
              <a:gs pos="0">
                <a:srgbClr val="27B18F"/>
              </a:gs>
              <a:gs pos="100000">
                <a:srgbClr val="00A69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Graphic 4">
            <a:extLst>
              <a:ext uri="{FF2B5EF4-FFF2-40B4-BE49-F238E27FC236}">
                <a16:creationId xmlns:a16="http://schemas.microsoft.com/office/drawing/2014/main" id="{FF27D2F9-3030-4CAC-8CE2-1718160CCD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88156" y="4431259"/>
            <a:ext cx="3988795" cy="2074173"/>
          </a:xfrm>
          <a:prstGeom prst="rect">
            <a:avLst/>
          </a:prstGeom>
        </p:spPr>
      </p:pic>
    </p:spTree>
    <p:extLst>
      <p:ext uri="{BB962C8B-B14F-4D97-AF65-F5344CB8AC3E}">
        <p14:creationId xmlns:p14="http://schemas.microsoft.com/office/powerpoint/2010/main" val="107814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F3E118D-8F40-4D44-BBCF-71B52D27A42B}" type="slidenum">
              <a:rPr lang="en-US" smtClean="0"/>
              <a:pPr/>
              <a:t>‹#›</a:t>
            </a:fld>
            <a:r>
              <a:rPr lang="en-US" dirty="0"/>
              <a:t> PEAR-US-00X </a:t>
            </a:r>
          </a:p>
        </p:txBody>
      </p:sp>
    </p:spTree>
    <p:extLst>
      <p:ext uri="{BB962C8B-B14F-4D97-AF65-F5344CB8AC3E}">
        <p14:creationId xmlns:p14="http://schemas.microsoft.com/office/powerpoint/2010/main" val="500793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3E118D-8F40-4D44-BBCF-71B52D27A42B}" type="slidenum">
              <a:rPr lang="en-US" smtClean="0"/>
              <a:pPr/>
              <a:t>‹#›</a:t>
            </a:fld>
            <a:r>
              <a:rPr lang="en-US" dirty="0"/>
              <a:t> PEAR-US-00X</a:t>
            </a:r>
          </a:p>
        </p:txBody>
      </p:sp>
    </p:spTree>
    <p:extLst>
      <p:ext uri="{BB962C8B-B14F-4D97-AF65-F5344CB8AC3E}">
        <p14:creationId xmlns:p14="http://schemas.microsoft.com/office/powerpoint/2010/main" val="1087555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F3E118D-8F40-4D44-BBCF-71B52D27A42B}" type="slidenum">
              <a:rPr lang="en-US" smtClean="0"/>
              <a:pPr/>
              <a:t>‹#›</a:t>
            </a:fld>
            <a:r>
              <a:rPr lang="en-US" dirty="0"/>
              <a:t> PEAR-US-00X</a:t>
            </a:r>
          </a:p>
        </p:txBody>
      </p:sp>
    </p:spTree>
    <p:extLst>
      <p:ext uri="{BB962C8B-B14F-4D97-AF65-F5344CB8AC3E}">
        <p14:creationId xmlns:p14="http://schemas.microsoft.com/office/powerpoint/2010/main" val="898083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3E118D-8F40-4D44-BBCF-71B52D27A42B}" type="slidenum">
              <a:rPr lang="en-US" smtClean="0"/>
              <a:pPr/>
              <a:t>‹#›</a:t>
            </a:fld>
            <a:r>
              <a:rPr lang="en-US" dirty="0"/>
              <a:t>  PEAR-US-00X</a:t>
            </a:r>
          </a:p>
        </p:txBody>
      </p:sp>
    </p:spTree>
    <p:extLst>
      <p:ext uri="{BB962C8B-B14F-4D97-AF65-F5344CB8AC3E}">
        <p14:creationId xmlns:p14="http://schemas.microsoft.com/office/powerpoint/2010/main" val="130739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52BB31-8DF5-4ADF-BD08-E997F49EDE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917" t="3050" r="9428" b="10748"/>
          <a:stretch/>
        </p:blipFill>
        <p:spPr>
          <a:xfrm>
            <a:off x="-1" y="0"/>
            <a:ext cx="5167087" cy="6868032"/>
          </a:xfrm>
          <a:prstGeom prst="rect">
            <a:avLst/>
          </a:prstGeom>
        </p:spPr>
      </p:pic>
      <p:sp>
        <p:nvSpPr>
          <p:cNvPr id="9" name="Rectangle 8">
            <a:extLst>
              <a:ext uri="{FF2B5EF4-FFF2-40B4-BE49-F238E27FC236}">
                <a16:creationId xmlns:a16="http://schemas.microsoft.com/office/drawing/2014/main" id="{FEE45050-4711-4A7C-838D-42205217F849}"/>
              </a:ext>
            </a:extLst>
          </p:cNvPr>
          <p:cNvSpPr/>
          <p:nvPr userDrawn="1"/>
        </p:nvSpPr>
        <p:spPr>
          <a:xfrm flipV="1">
            <a:off x="5167086" y="-1"/>
            <a:ext cx="7024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Subtitle 2"/>
          <p:cNvSpPr>
            <a:spLocks noGrp="1"/>
          </p:cNvSpPr>
          <p:nvPr>
            <p:ph type="subTitle" idx="1"/>
          </p:nvPr>
        </p:nvSpPr>
        <p:spPr>
          <a:xfrm>
            <a:off x="6782676" y="5287399"/>
            <a:ext cx="4757421" cy="630940"/>
          </a:xfrm>
        </p:spPr>
        <p:txBody>
          <a:bodyPr>
            <a:noAutofit/>
          </a:bodyPr>
          <a:lstStyle>
            <a:lvl1pPr marL="0" indent="0" algn="l" defTabSz="914377" rtl="0" eaLnBrk="1" latinLnBrk="0" hangingPunct="1">
              <a:lnSpc>
                <a:spcPct val="90000"/>
              </a:lnSpc>
              <a:spcBef>
                <a:spcPts val="1000"/>
              </a:spcBef>
              <a:buClr>
                <a:schemeClr val="accent1"/>
              </a:buClr>
              <a:buFont typeface="Wingdings" panose="05000000000000000000" pitchFamily="2" charset="2"/>
              <a:buNone/>
              <a:defRPr lang="en-US" sz="1600" kern="1200" dirty="0">
                <a:solidFill>
                  <a:schemeClr val="tx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20" name="Title 19">
            <a:extLst>
              <a:ext uri="{FF2B5EF4-FFF2-40B4-BE49-F238E27FC236}">
                <a16:creationId xmlns:a16="http://schemas.microsoft.com/office/drawing/2014/main" id="{654EE70B-24C5-4C89-8A66-8107E2CF1438}"/>
              </a:ext>
            </a:extLst>
          </p:cNvPr>
          <p:cNvSpPr>
            <a:spLocks noGrp="1"/>
          </p:cNvSpPr>
          <p:nvPr>
            <p:ph type="title"/>
          </p:nvPr>
        </p:nvSpPr>
        <p:spPr>
          <a:xfrm>
            <a:off x="6782677" y="2679241"/>
            <a:ext cx="4757025" cy="2318672"/>
          </a:xfrm>
        </p:spPr>
        <p:txBody>
          <a:bodyPr anchor="b"/>
          <a:lstStyle>
            <a:lvl1pPr>
              <a:defRPr lang="en-US" sz="3200" b="1" kern="1200" dirty="0">
                <a:solidFill>
                  <a:schemeClr val="tx1"/>
                </a:solidFill>
                <a:latin typeface="+mj-lt"/>
                <a:ea typeface="+mj-ea"/>
                <a:cs typeface="+mj-cs"/>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9F91F0FA-30A8-4B28-8B4F-45D6E0F7149A}"/>
              </a:ext>
            </a:extLst>
          </p:cNvPr>
          <p:cNvCxnSpPr>
            <a:cxnSpLocks/>
          </p:cNvCxnSpPr>
          <p:nvPr userDrawn="1"/>
        </p:nvCxnSpPr>
        <p:spPr>
          <a:xfrm>
            <a:off x="6249200" y="5180225"/>
            <a:ext cx="1066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870280"/>
      </p:ext>
    </p:extLst>
  </p:cSld>
  <p:clrMapOvr>
    <a:masterClrMapping/>
  </p:clrMapOvr>
  <p:extLst>
    <p:ext uri="{DCECCB84-F9BA-43D5-87BE-67443E8EF086}">
      <p15:sldGuideLst xmlns:p15="http://schemas.microsoft.com/office/powerpoint/2012/main">
        <p15:guide id="1" orient="horz" pos="1620">
          <p15:clr>
            <a:srgbClr val="FBAE40"/>
          </p15:clr>
        </p15:guide>
        <p15:guide id="2"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AC9D0-4F81-49B5-BFAD-E89B4339FB46}"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7A11F-BE60-4648-A801-29821703C2C3}" type="slidenum">
              <a:rPr lang="en-US" smtClean="0"/>
              <a:t>‹#›</a:t>
            </a:fld>
            <a:endParaRPr lang="en-US"/>
          </a:p>
        </p:txBody>
      </p:sp>
    </p:spTree>
    <p:extLst>
      <p:ext uri="{BB962C8B-B14F-4D97-AF65-F5344CB8AC3E}">
        <p14:creationId xmlns:p14="http://schemas.microsoft.com/office/powerpoint/2010/main" val="790115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2"/>
          </p:nvPr>
        </p:nvSpPr>
        <p:spPr>
          <a:xfrm>
            <a:off x="83530" y="6418665"/>
            <a:ext cx="2454805" cy="256955"/>
          </a:xfrm>
        </p:spPr>
        <p:txBody>
          <a:bodyPr/>
          <a:lstStyle/>
          <a:p>
            <a:fld id="{9F3E118D-8F40-4D44-BBCF-71B52D27A42B}" type="slidenum">
              <a:rPr lang="en-US" smtClean="0"/>
              <a:pPr/>
              <a:t>‹#›</a:t>
            </a:fld>
            <a:r>
              <a:rPr lang="en-US" dirty="0"/>
              <a:t>  </a:t>
            </a:r>
          </a:p>
        </p:txBody>
      </p:sp>
    </p:spTree>
    <p:extLst>
      <p:ext uri="{BB962C8B-B14F-4D97-AF65-F5344CB8AC3E}">
        <p14:creationId xmlns:p14="http://schemas.microsoft.com/office/powerpoint/2010/main" val="1052875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8FB706-88FB-425C-9BC1-F8625A426B7B}"/>
              </a:ext>
            </a:extLst>
          </p:cNvPr>
          <p:cNvSpPr/>
          <p:nvPr userDrawn="1"/>
        </p:nvSpPr>
        <p:spPr>
          <a:xfrm>
            <a:off x="0" y="0"/>
            <a:ext cx="12192000" cy="6858000"/>
          </a:xfrm>
          <a:prstGeom prst="rect">
            <a:avLst/>
          </a:prstGeom>
          <a:gradFill flip="none" rotWithShape="1">
            <a:gsLst>
              <a:gs pos="0">
                <a:srgbClr val="27B18F"/>
              </a:gs>
              <a:gs pos="100000">
                <a:srgbClr val="00A69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1059833" y="1932877"/>
            <a:ext cx="6017476" cy="1794108"/>
          </a:xfrm>
        </p:spPr>
        <p:txBody>
          <a:bodyPr anchor="t">
            <a:noAutofit/>
          </a:bodyPr>
          <a:lstStyle>
            <a:lvl1pPr>
              <a:defRPr sz="42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2698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4439" y="1550141"/>
            <a:ext cx="6017476" cy="1794108"/>
          </a:xfrm>
        </p:spPr>
        <p:txBody>
          <a:bodyPr anchor="t">
            <a:noAutofit/>
          </a:bodyPr>
          <a:lstStyle>
            <a:lvl1pPr>
              <a:defRPr sz="4267">
                <a:solidFill>
                  <a:schemeClr val="tx2"/>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207AFE5D-8063-4255-8082-587EADABD79D}"/>
              </a:ext>
            </a:extLst>
          </p:cNvPr>
          <p:cNvSpPr/>
          <p:nvPr userDrawn="1"/>
        </p:nvSpPr>
        <p:spPr>
          <a:xfrm>
            <a:off x="0" y="0"/>
            <a:ext cx="2324987" cy="6858000"/>
          </a:xfrm>
          <a:prstGeom prst="rect">
            <a:avLst/>
          </a:prstGeom>
          <a:gradFill flip="none" rotWithShape="1">
            <a:gsLst>
              <a:gs pos="0">
                <a:srgbClr val="27B18F"/>
              </a:gs>
              <a:gs pos="100000">
                <a:srgbClr val="00A69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Graphic 4">
            <a:extLst>
              <a:ext uri="{FF2B5EF4-FFF2-40B4-BE49-F238E27FC236}">
                <a16:creationId xmlns:a16="http://schemas.microsoft.com/office/drawing/2014/main" id="{FF27D2F9-3030-4CAC-8CE2-1718160CCD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88156" y="4431259"/>
            <a:ext cx="3988795" cy="2074173"/>
          </a:xfrm>
          <a:prstGeom prst="rect">
            <a:avLst/>
          </a:prstGeom>
        </p:spPr>
      </p:pic>
    </p:spTree>
    <p:extLst>
      <p:ext uri="{BB962C8B-B14F-4D97-AF65-F5344CB8AC3E}">
        <p14:creationId xmlns:p14="http://schemas.microsoft.com/office/powerpoint/2010/main" val="3050883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F3E118D-8F40-4D44-BBCF-71B52D27A42B}" type="slidenum">
              <a:rPr lang="en-US" smtClean="0"/>
              <a:pPr/>
              <a:t>‹#›</a:t>
            </a:fld>
            <a:r>
              <a:rPr lang="en-US" dirty="0"/>
              <a:t> PEAR-US-00X </a:t>
            </a:r>
          </a:p>
        </p:txBody>
      </p:sp>
    </p:spTree>
    <p:extLst>
      <p:ext uri="{BB962C8B-B14F-4D97-AF65-F5344CB8AC3E}">
        <p14:creationId xmlns:p14="http://schemas.microsoft.com/office/powerpoint/2010/main" val="1698076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3E118D-8F40-4D44-BBCF-71B52D27A42B}" type="slidenum">
              <a:rPr lang="en-US" smtClean="0"/>
              <a:pPr/>
              <a:t>‹#›</a:t>
            </a:fld>
            <a:r>
              <a:rPr lang="en-US" dirty="0"/>
              <a:t> PEAR-US-00X</a:t>
            </a:r>
          </a:p>
        </p:txBody>
      </p:sp>
    </p:spTree>
    <p:extLst>
      <p:ext uri="{BB962C8B-B14F-4D97-AF65-F5344CB8AC3E}">
        <p14:creationId xmlns:p14="http://schemas.microsoft.com/office/powerpoint/2010/main" val="3526608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F3E118D-8F40-4D44-BBCF-71B52D27A42B}" type="slidenum">
              <a:rPr lang="en-US" smtClean="0"/>
              <a:pPr/>
              <a:t>‹#›</a:t>
            </a:fld>
            <a:r>
              <a:rPr lang="en-US" dirty="0"/>
              <a:t> PEAR-US-00X</a:t>
            </a:r>
          </a:p>
        </p:txBody>
      </p:sp>
    </p:spTree>
    <p:extLst>
      <p:ext uri="{BB962C8B-B14F-4D97-AF65-F5344CB8AC3E}">
        <p14:creationId xmlns:p14="http://schemas.microsoft.com/office/powerpoint/2010/main" val="2289478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3E118D-8F40-4D44-BBCF-71B52D27A42B}" type="slidenum">
              <a:rPr lang="en-US" smtClean="0"/>
              <a:pPr/>
              <a:t>‹#›</a:t>
            </a:fld>
            <a:r>
              <a:rPr lang="en-US" dirty="0"/>
              <a:t>  PEAR-US-00X</a:t>
            </a:r>
          </a:p>
        </p:txBody>
      </p:sp>
    </p:spTree>
    <p:extLst>
      <p:ext uri="{BB962C8B-B14F-4D97-AF65-F5344CB8AC3E}">
        <p14:creationId xmlns:p14="http://schemas.microsoft.com/office/powerpoint/2010/main" val="2795218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2A43756-E379-9643-939A-8C7AC28E264C}"/>
              </a:ext>
            </a:extLst>
          </p:cNvPr>
          <p:cNvSpPr>
            <a:spLocks noGrp="1"/>
          </p:cNvSpPr>
          <p:nvPr>
            <p:ph type="body" sz="quarter" idx="13" hasCustomPrompt="1"/>
          </p:nvPr>
        </p:nvSpPr>
        <p:spPr>
          <a:xfrm>
            <a:off x="892849" y="1545012"/>
            <a:ext cx="5818909" cy="1060356"/>
          </a:xfrm>
        </p:spPr>
        <p:txBody>
          <a:bodyPr>
            <a:noAutofit/>
          </a:bodyPr>
          <a:lstStyle>
            <a:lvl1pPr marL="0" indent="0">
              <a:spcBef>
                <a:spcPts val="0"/>
              </a:spcBef>
              <a:buNone/>
              <a:defRPr sz="2118"/>
            </a:lvl1pPr>
            <a:lvl2pPr marL="332832" indent="0">
              <a:buNone/>
              <a:defRPr sz="2118"/>
            </a:lvl2pPr>
            <a:lvl3pPr marL="665665" indent="0">
              <a:buNone/>
              <a:defRPr sz="2118"/>
            </a:lvl3pPr>
            <a:lvl4pPr marL="998497" indent="0">
              <a:buNone/>
              <a:defRPr sz="2118"/>
            </a:lvl4pPr>
            <a:lvl5pPr marL="1331330" indent="0">
              <a:buNone/>
              <a:defRPr sz="2118"/>
            </a:lvl5pPr>
          </a:lstStyle>
          <a:p>
            <a:pPr marL="0" indent="0">
              <a:buNone/>
            </a:pPr>
            <a:r>
              <a:rPr lang="en-US" sz="2118" b="1" dirty="0">
                <a:solidFill>
                  <a:prstClr val="black"/>
                </a:solidFill>
                <a:latin typeface="Arial" panose="020B0604020202020204" pitchFamily="34" charset="0"/>
                <a:cs typeface="Arial" panose="020B0604020202020204" pitchFamily="34" charset="0"/>
              </a:rPr>
              <a:t>Prescription Digital Therapeutics for the Treatment of Serious Medical Conditions</a:t>
            </a:r>
          </a:p>
        </p:txBody>
      </p:sp>
      <p:cxnSp>
        <p:nvCxnSpPr>
          <p:cNvPr id="16" name="Straight Connector 15">
            <a:extLst>
              <a:ext uri="{FF2B5EF4-FFF2-40B4-BE49-F238E27FC236}">
                <a16:creationId xmlns:a16="http://schemas.microsoft.com/office/drawing/2014/main" id="{A5F602A1-D001-4350-A2C0-EA1912FBB19D}"/>
              </a:ext>
            </a:extLst>
          </p:cNvPr>
          <p:cNvCxnSpPr/>
          <p:nvPr userDrawn="1"/>
        </p:nvCxnSpPr>
        <p:spPr>
          <a:xfrm>
            <a:off x="893586" y="3325091"/>
            <a:ext cx="684993" cy="0"/>
          </a:xfrm>
          <a:prstGeom prst="line">
            <a:avLst/>
          </a:prstGeom>
          <a:ln>
            <a:solidFill>
              <a:srgbClr val="B3B4B4"/>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F681262-3A04-0548-9E70-34352BEE6AB9}"/>
              </a:ext>
            </a:extLst>
          </p:cNvPr>
          <p:cNvSpPr>
            <a:spLocks noGrp="1"/>
          </p:cNvSpPr>
          <p:nvPr>
            <p:ph type="body" sz="quarter" idx="10" hasCustomPrompt="1"/>
          </p:nvPr>
        </p:nvSpPr>
        <p:spPr>
          <a:xfrm>
            <a:off x="892849" y="3761564"/>
            <a:ext cx="5818909" cy="231400"/>
          </a:xfrm>
        </p:spPr>
        <p:txBody>
          <a:bodyPr>
            <a:noAutofit/>
          </a:bodyPr>
          <a:lstStyle>
            <a:lvl1pPr marL="0" indent="0">
              <a:buNone/>
              <a:defRPr sz="1324" spc="106" baseline="0">
                <a:solidFill>
                  <a:schemeClr val="accent1"/>
                </a:solidFill>
              </a:defRPr>
            </a:lvl1pPr>
          </a:lstStyle>
          <a:p>
            <a:pPr lvl="0"/>
            <a:r>
              <a:rPr lang="en-US" dirty="0"/>
              <a:t>MAY 2018</a:t>
            </a:r>
          </a:p>
        </p:txBody>
      </p:sp>
      <p:sp>
        <p:nvSpPr>
          <p:cNvPr id="8" name="Text Placeholder 7">
            <a:extLst>
              <a:ext uri="{FF2B5EF4-FFF2-40B4-BE49-F238E27FC236}">
                <a16:creationId xmlns:a16="http://schemas.microsoft.com/office/drawing/2014/main" id="{D617249A-9394-4649-B9D5-90393B4D30FD}"/>
              </a:ext>
            </a:extLst>
          </p:cNvPr>
          <p:cNvSpPr>
            <a:spLocks noGrp="1"/>
          </p:cNvSpPr>
          <p:nvPr>
            <p:ph type="body" sz="quarter" idx="11" hasCustomPrompt="1"/>
          </p:nvPr>
        </p:nvSpPr>
        <p:spPr>
          <a:xfrm>
            <a:off x="892849" y="2733242"/>
            <a:ext cx="5818909" cy="221871"/>
          </a:xfrm>
        </p:spPr>
        <p:txBody>
          <a:bodyPr>
            <a:noAutofit/>
          </a:bodyPr>
          <a:lstStyle>
            <a:lvl1pPr marL="0" marR="0" indent="0" algn="l" defTabSz="665665" rtl="0" eaLnBrk="1" fontAlgn="auto" latinLnBrk="0" hangingPunct="1">
              <a:lnSpc>
                <a:spcPct val="90000"/>
              </a:lnSpc>
              <a:spcBef>
                <a:spcPts val="728"/>
              </a:spcBef>
              <a:spcAft>
                <a:spcPts val="0"/>
              </a:spcAft>
              <a:buClr>
                <a:schemeClr val="accent1"/>
              </a:buClr>
              <a:buSzTx/>
              <a:buFont typeface="Arial" panose="020B0604020202020204" pitchFamily="34" charset="0"/>
              <a:buNone/>
              <a:tabLst/>
              <a:defRPr sz="1059">
                <a:solidFill>
                  <a:srgbClr val="3A3A3C"/>
                </a:solidFill>
              </a:defRPr>
            </a:lvl1pPr>
          </a:lstStyle>
          <a:p>
            <a:pPr marL="0" marR="0" lvl="0" indent="0" algn="l" defTabSz="665665" rtl="0" eaLnBrk="1" fontAlgn="auto" latinLnBrk="0" hangingPunct="1">
              <a:lnSpc>
                <a:spcPct val="90000"/>
              </a:lnSpc>
              <a:spcBef>
                <a:spcPts val="728"/>
              </a:spcBef>
              <a:spcAft>
                <a:spcPts val="0"/>
              </a:spcAft>
              <a:buClr>
                <a:schemeClr val="accent1"/>
              </a:buClr>
              <a:buSzTx/>
              <a:buFont typeface="Arial" panose="020B0604020202020204" pitchFamily="34" charset="0"/>
              <a:buNone/>
              <a:tabLst/>
              <a:defRPr/>
            </a:pPr>
            <a:r>
              <a:rPr lang="en-US" sz="1235" dirty="0">
                <a:solidFill>
                  <a:srgbClr val="3A3A3C"/>
                </a:solidFill>
              </a:rPr>
              <a:t>Corporate Overview </a:t>
            </a:r>
          </a:p>
          <a:p>
            <a:pPr lvl="0"/>
            <a:endParaRPr lang="en-US" dirty="0"/>
          </a:p>
        </p:txBody>
      </p:sp>
      <p:pic>
        <p:nvPicPr>
          <p:cNvPr id="9" name="Picture 8">
            <a:extLst>
              <a:ext uri="{FF2B5EF4-FFF2-40B4-BE49-F238E27FC236}">
                <a16:creationId xmlns:a16="http://schemas.microsoft.com/office/drawing/2014/main" id="{42688855-B1DD-5343-858C-4953E17C1F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3266" y="5482123"/>
            <a:ext cx="2708178" cy="710005"/>
          </a:xfrm>
          <a:prstGeom prst="rect">
            <a:avLst/>
          </a:prstGeom>
        </p:spPr>
      </p:pic>
    </p:spTree>
    <p:extLst>
      <p:ext uri="{BB962C8B-B14F-4D97-AF65-F5344CB8AC3E}">
        <p14:creationId xmlns:p14="http://schemas.microsoft.com/office/powerpoint/2010/main" val="3908592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B854-7844-49EA-A66C-8C0A578E61E7}"/>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D1AA4FD7-F219-4001-A774-B6817A6C0093}"/>
              </a:ext>
            </a:extLst>
          </p:cNvPr>
          <p:cNvSpPr>
            <a:spLocks noGrp="1"/>
          </p:cNvSpPr>
          <p:nvPr>
            <p:ph idx="1"/>
          </p:nvPr>
        </p:nvSpPr>
        <p:spPr>
          <a:xfrm>
            <a:off x="885151" y="1435755"/>
            <a:ext cx="10410152" cy="370508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Footer Placeholder 4">
            <a:extLst>
              <a:ext uri="{FF2B5EF4-FFF2-40B4-BE49-F238E27FC236}">
                <a16:creationId xmlns:a16="http://schemas.microsoft.com/office/drawing/2014/main" id="{0675EC9E-03FD-4DEC-BCDF-6981FB78F326}"/>
              </a:ext>
            </a:extLst>
          </p:cNvPr>
          <p:cNvSpPr>
            <a:spLocks noGrp="1"/>
          </p:cNvSpPr>
          <p:nvPr>
            <p:ph type="ftr" sz="quarter" idx="3"/>
          </p:nvPr>
        </p:nvSpPr>
        <p:spPr>
          <a:xfrm>
            <a:off x="2107058" y="6434391"/>
            <a:ext cx="9192446" cy="289489"/>
          </a:xfrm>
          <a:prstGeom prst="rect">
            <a:avLst/>
          </a:prstGeom>
        </p:spPr>
        <p:txBody>
          <a:bodyPr vert="horz" lIns="0" tIns="0" rIns="0" bIns="0" rtlCol="0" anchor="b">
            <a:noAutofit/>
          </a:bodyPr>
          <a:lstStyle>
            <a:lvl1pPr algn="l">
              <a:defRPr sz="706">
                <a:solidFill>
                  <a:schemeClr val="tx1">
                    <a:tint val="75000"/>
                  </a:schemeClr>
                </a:solidFill>
              </a:defRPr>
            </a:lvl1pPr>
          </a:lstStyle>
          <a:p>
            <a:endParaRPr lang="en-CA" dirty="0"/>
          </a:p>
        </p:txBody>
      </p:sp>
      <p:sp>
        <p:nvSpPr>
          <p:cNvPr id="11" name="Slide Number Placeholder 5">
            <a:extLst>
              <a:ext uri="{FF2B5EF4-FFF2-40B4-BE49-F238E27FC236}">
                <a16:creationId xmlns:a16="http://schemas.microsoft.com/office/drawing/2014/main" id="{FD5C7BB4-2E1F-4859-8F44-CA99A93BDB1D}"/>
              </a:ext>
            </a:extLst>
          </p:cNvPr>
          <p:cNvSpPr>
            <a:spLocks noGrp="1"/>
          </p:cNvSpPr>
          <p:nvPr>
            <p:ph type="sldNum" sz="quarter" idx="4"/>
          </p:nvPr>
        </p:nvSpPr>
        <p:spPr>
          <a:xfrm>
            <a:off x="11295304" y="6516564"/>
            <a:ext cx="342515" cy="156274"/>
          </a:xfrm>
          <a:prstGeom prst="rect">
            <a:avLst/>
          </a:prstGeom>
        </p:spPr>
        <p:txBody>
          <a:bodyPr vert="horz" lIns="0" tIns="0" rIns="0" bIns="0" rtlCol="0" anchor="ctr">
            <a:noAutofit/>
          </a:bodyPr>
          <a:lstStyle>
            <a:lvl1pPr algn="r">
              <a:defRPr sz="794">
                <a:solidFill>
                  <a:schemeClr val="tx1"/>
                </a:solidFill>
              </a:defRPr>
            </a:lvl1pPr>
          </a:lstStyle>
          <a:p>
            <a:fld id="{54C4C837-0D3D-4515-A410-CB98AE8C62A5}" type="slidenum">
              <a:rPr lang="en-CA" smtClean="0"/>
              <a:pPr/>
              <a:t>‹#›</a:t>
            </a:fld>
            <a:endParaRPr lang="en-CA" dirty="0"/>
          </a:p>
        </p:txBody>
      </p:sp>
      <p:cxnSp>
        <p:nvCxnSpPr>
          <p:cNvPr id="12" name="Straight Connector 11">
            <a:extLst>
              <a:ext uri="{FF2B5EF4-FFF2-40B4-BE49-F238E27FC236}">
                <a16:creationId xmlns:a16="http://schemas.microsoft.com/office/drawing/2014/main" id="{6662EBA5-054A-CA48-9B05-6FE3E2A3EAAF}"/>
              </a:ext>
            </a:extLst>
          </p:cNvPr>
          <p:cNvCxnSpPr/>
          <p:nvPr userDrawn="1"/>
        </p:nvCxnSpPr>
        <p:spPr>
          <a:xfrm>
            <a:off x="2123252" y="6373973"/>
            <a:ext cx="9172052" cy="0"/>
          </a:xfrm>
          <a:prstGeom prst="line">
            <a:avLst/>
          </a:prstGeom>
          <a:ln>
            <a:solidFill>
              <a:srgbClr val="B3B4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50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B854-7844-49EA-A66C-8C0A578E61E7}"/>
              </a:ext>
            </a:extLst>
          </p:cNvPr>
          <p:cNvSpPr>
            <a:spLocks noGrp="1"/>
          </p:cNvSpPr>
          <p:nvPr>
            <p:ph type="title"/>
          </p:nvPr>
        </p:nvSpPr>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0675EC9E-03FD-4DEC-BCDF-6981FB78F326}"/>
              </a:ext>
            </a:extLst>
          </p:cNvPr>
          <p:cNvSpPr>
            <a:spLocks noGrp="1"/>
          </p:cNvSpPr>
          <p:nvPr>
            <p:ph type="ftr" sz="quarter" idx="3"/>
          </p:nvPr>
        </p:nvSpPr>
        <p:spPr>
          <a:xfrm>
            <a:off x="2107058" y="6434391"/>
            <a:ext cx="9192446" cy="289489"/>
          </a:xfrm>
          <a:prstGeom prst="rect">
            <a:avLst/>
          </a:prstGeom>
        </p:spPr>
        <p:txBody>
          <a:bodyPr vert="horz" lIns="0" tIns="0" rIns="0" bIns="0" rtlCol="0" anchor="b">
            <a:noAutofit/>
          </a:bodyPr>
          <a:lstStyle>
            <a:lvl1pPr algn="l">
              <a:defRPr sz="706">
                <a:solidFill>
                  <a:schemeClr val="tx1">
                    <a:tint val="75000"/>
                  </a:schemeClr>
                </a:solidFill>
              </a:defRPr>
            </a:lvl1pPr>
          </a:lstStyle>
          <a:p>
            <a:endParaRPr lang="en-CA" dirty="0"/>
          </a:p>
        </p:txBody>
      </p:sp>
      <p:sp>
        <p:nvSpPr>
          <p:cNvPr id="9" name="Slide Number Placeholder 5">
            <a:extLst>
              <a:ext uri="{FF2B5EF4-FFF2-40B4-BE49-F238E27FC236}">
                <a16:creationId xmlns:a16="http://schemas.microsoft.com/office/drawing/2014/main" id="{FD5C7BB4-2E1F-4859-8F44-CA99A93BDB1D}"/>
              </a:ext>
            </a:extLst>
          </p:cNvPr>
          <p:cNvSpPr>
            <a:spLocks noGrp="1"/>
          </p:cNvSpPr>
          <p:nvPr>
            <p:ph type="sldNum" sz="quarter" idx="4"/>
          </p:nvPr>
        </p:nvSpPr>
        <p:spPr>
          <a:xfrm>
            <a:off x="11295304" y="6516564"/>
            <a:ext cx="342515" cy="156274"/>
          </a:xfrm>
          <a:prstGeom prst="rect">
            <a:avLst/>
          </a:prstGeom>
        </p:spPr>
        <p:txBody>
          <a:bodyPr vert="horz" lIns="0" tIns="0" rIns="0" bIns="0" rtlCol="0" anchor="ctr">
            <a:noAutofit/>
          </a:bodyPr>
          <a:lstStyle>
            <a:lvl1pPr algn="r">
              <a:defRPr sz="794">
                <a:solidFill>
                  <a:schemeClr val="tx1"/>
                </a:solidFill>
              </a:defRPr>
            </a:lvl1pPr>
          </a:lstStyle>
          <a:p>
            <a:fld id="{54C4C837-0D3D-4515-A410-CB98AE8C62A5}" type="slidenum">
              <a:rPr lang="en-CA" smtClean="0"/>
              <a:pPr/>
              <a:t>‹#›</a:t>
            </a:fld>
            <a:endParaRPr lang="en-CA" dirty="0"/>
          </a:p>
        </p:txBody>
      </p:sp>
      <p:cxnSp>
        <p:nvCxnSpPr>
          <p:cNvPr id="10" name="Straight Connector 9">
            <a:extLst>
              <a:ext uri="{FF2B5EF4-FFF2-40B4-BE49-F238E27FC236}">
                <a16:creationId xmlns:a16="http://schemas.microsoft.com/office/drawing/2014/main" id="{6662EBA5-054A-CA48-9B05-6FE3E2A3EAAF}"/>
              </a:ext>
            </a:extLst>
          </p:cNvPr>
          <p:cNvCxnSpPr/>
          <p:nvPr userDrawn="1"/>
        </p:nvCxnSpPr>
        <p:spPr>
          <a:xfrm>
            <a:off x="2123252" y="6373973"/>
            <a:ext cx="9172052" cy="0"/>
          </a:xfrm>
          <a:prstGeom prst="line">
            <a:avLst/>
          </a:prstGeom>
          <a:ln>
            <a:solidFill>
              <a:srgbClr val="B3B4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15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BAC9D0-4F81-49B5-BFAD-E89B4339FB4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7A11F-BE60-4648-A801-29821703C2C3}" type="slidenum">
              <a:rPr lang="en-US" smtClean="0"/>
              <a:t>‹#›</a:t>
            </a:fld>
            <a:endParaRPr lang="en-US"/>
          </a:p>
        </p:txBody>
      </p:sp>
    </p:spTree>
    <p:extLst>
      <p:ext uri="{BB962C8B-B14F-4D97-AF65-F5344CB8AC3E}">
        <p14:creationId xmlns:p14="http://schemas.microsoft.com/office/powerpoint/2010/main" val="107617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B854-7844-49EA-A66C-8C0A578E61E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AA4FD7-F219-4001-A774-B6817A6C0093}"/>
              </a:ext>
            </a:extLst>
          </p:cNvPr>
          <p:cNvSpPr>
            <a:spLocks noGrp="1"/>
          </p:cNvSpPr>
          <p:nvPr>
            <p:ph idx="1"/>
          </p:nvPr>
        </p:nvSpPr>
        <p:spPr>
          <a:xfrm>
            <a:off x="885150" y="1435755"/>
            <a:ext cx="4987636" cy="3705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7">
            <a:extLst>
              <a:ext uri="{FF2B5EF4-FFF2-40B4-BE49-F238E27FC236}">
                <a16:creationId xmlns:a16="http://schemas.microsoft.com/office/drawing/2014/main" id="{A1B60E79-FB2C-6B43-99C9-8B8F14A35726}"/>
              </a:ext>
            </a:extLst>
          </p:cNvPr>
          <p:cNvSpPr>
            <a:spLocks noGrp="1"/>
          </p:cNvSpPr>
          <p:nvPr>
            <p:ph sz="quarter" idx="13"/>
          </p:nvPr>
        </p:nvSpPr>
        <p:spPr>
          <a:xfrm>
            <a:off x="6307667" y="1434494"/>
            <a:ext cx="4987636" cy="37063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0675EC9E-03FD-4DEC-BCDF-6981FB78F326}"/>
              </a:ext>
            </a:extLst>
          </p:cNvPr>
          <p:cNvSpPr>
            <a:spLocks noGrp="1"/>
          </p:cNvSpPr>
          <p:nvPr>
            <p:ph type="ftr" sz="quarter" idx="3"/>
          </p:nvPr>
        </p:nvSpPr>
        <p:spPr>
          <a:xfrm>
            <a:off x="2107058" y="6434391"/>
            <a:ext cx="9192446" cy="289489"/>
          </a:xfrm>
          <a:prstGeom prst="rect">
            <a:avLst/>
          </a:prstGeom>
        </p:spPr>
        <p:txBody>
          <a:bodyPr vert="horz" lIns="0" tIns="0" rIns="0" bIns="0" rtlCol="0" anchor="b">
            <a:noAutofit/>
          </a:bodyPr>
          <a:lstStyle>
            <a:lvl1pPr algn="l">
              <a:defRPr sz="706">
                <a:solidFill>
                  <a:schemeClr val="tx1">
                    <a:tint val="75000"/>
                  </a:schemeClr>
                </a:solidFill>
              </a:defRPr>
            </a:lvl1pPr>
          </a:lstStyle>
          <a:p>
            <a:endParaRPr lang="en-CA" dirty="0"/>
          </a:p>
        </p:txBody>
      </p:sp>
      <p:sp>
        <p:nvSpPr>
          <p:cNvPr id="10" name="Slide Number Placeholder 5">
            <a:extLst>
              <a:ext uri="{FF2B5EF4-FFF2-40B4-BE49-F238E27FC236}">
                <a16:creationId xmlns:a16="http://schemas.microsoft.com/office/drawing/2014/main" id="{FD5C7BB4-2E1F-4859-8F44-CA99A93BDB1D}"/>
              </a:ext>
            </a:extLst>
          </p:cNvPr>
          <p:cNvSpPr>
            <a:spLocks noGrp="1"/>
          </p:cNvSpPr>
          <p:nvPr>
            <p:ph type="sldNum" sz="quarter" idx="4"/>
          </p:nvPr>
        </p:nvSpPr>
        <p:spPr>
          <a:xfrm>
            <a:off x="11295304" y="6516564"/>
            <a:ext cx="342515" cy="156274"/>
          </a:xfrm>
          <a:prstGeom prst="rect">
            <a:avLst/>
          </a:prstGeom>
        </p:spPr>
        <p:txBody>
          <a:bodyPr vert="horz" lIns="0" tIns="0" rIns="0" bIns="0" rtlCol="0" anchor="ctr">
            <a:noAutofit/>
          </a:bodyPr>
          <a:lstStyle>
            <a:lvl1pPr algn="r">
              <a:defRPr sz="794">
                <a:solidFill>
                  <a:schemeClr val="tx1"/>
                </a:solidFill>
              </a:defRPr>
            </a:lvl1pPr>
          </a:lstStyle>
          <a:p>
            <a:fld id="{54C4C837-0D3D-4515-A410-CB98AE8C62A5}" type="slidenum">
              <a:rPr lang="en-CA" smtClean="0"/>
              <a:pPr/>
              <a:t>‹#›</a:t>
            </a:fld>
            <a:endParaRPr lang="en-CA" dirty="0"/>
          </a:p>
        </p:txBody>
      </p:sp>
      <p:cxnSp>
        <p:nvCxnSpPr>
          <p:cNvPr id="11" name="Straight Connector 10">
            <a:extLst>
              <a:ext uri="{FF2B5EF4-FFF2-40B4-BE49-F238E27FC236}">
                <a16:creationId xmlns:a16="http://schemas.microsoft.com/office/drawing/2014/main" id="{6662EBA5-054A-CA48-9B05-6FE3E2A3EAAF}"/>
              </a:ext>
            </a:extLst>
          </p:cNvPr>
          <p:cNvCxnSpPr/>
          <p:nvPr userDrawn="1"/>
        </p:nvCxnSpPr>
        <p:spPr>
          <a:xfrm>
            <a:off x="2123252" y="6373973"/>
            <a:ext cx="9172052" cy="0"/>
          </a:xfrm>
          <a:prstGeom prst="line">
            <a:avLst/>
          </a:prstGeom>
          <a:ln>
            <a:solidFill>
              <a:srgbClr val="B3B4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03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ES Main Content 12.18.17">
    <p:spTree>
      <p:nvGrpSpPr>
        <p:cNvPr id="1" name=""/>
        <p:cNvGrpSpPr/>
        <p:nvPr/>
      </p:nvGrpSpPr>
      <p:grpSpPr>
        <a:xfrm>
          <a:off x="0" y="0"/>
          <a:ext cx="0" cy="0"/>
          <a:chOff x="0" y="0"/>
          <a:chExt cx="0" cy="0"/>
        </a:xfrm>
      </p:grpSpPr>
      <p:sp>
        <p:nvSpPr>
          <p:cNvPr id="10" name="Title 1"/>
          <p:cNvSpPr>
            <a:spLocks noGrp="1"/>
          </p:cNvSpPr>
          <p:nvPr>
            <p:ph type="title"/>
          </p:nvPr>
        </p:nvSpPr>
        <p:spPr>
          <a:xfrm>
            <a:off x="368301" y="298451"/>
            <a:ext cx="11506200" cy="701674"/>
          </a:xfrm>
          <a:prstGeom prst="rect">
            <a:avLst/>
          </a:prstGeom>
        </p:spPr>
        <p:txBody>
          <a:bodyPr anchor="ctr">
            <a:normAutofit/>
          </a:bodyPr>
          <a:lstStyle>
            <a:lvl1pPr>
              <a:defRPr sz="2330">
                <a:latin typeface="Arial" panose="020B0604020202020204" pitchFamily="34" charset="0"/>
                <a:cs typeface="Arial" panose="020B0604020202020204" pitchFamily="34" charset="0"/>
              </a:defRPr>
            </a:lvl1pPr>
          </a:lstStyle>
          <a:p>
            <a:endParaRPr lang="en-US" dirty="0"/>
          </a:p>
        </p:txBody>
      </p:sp>
      <p:sp>
        <p:nvSpPr>
          <p:cNvPr id="11" name="Footer Placeholder 4">
            <a:extLst>
              <a:ext uri="{FF2B5EF4-FFF2-40B4-BE49-F238E27FC236}">
                <a16:creationId xmlns:a16="http://schemas.microsoft.com/office/drawing/2014/main" id="{0675EC9E-03FD-4DEC-BCDF-6981FB78F326}"/>
              </a:ext>
            </a:extLst>
          </p:cNvPr>
          <p:cNvSpPr>
            <a:spLocks noGrp="1"/>
          </p:cNvSpPr>
          <p:nvPr>
            <p:ph type="ftr" sz="quarter" idx="3"/>
          </p:nvPr>
        </p:nvSpPr>
        <p:spPr>
          <a:xfrm>
            <a:off x="2107058" y="6434391"/>
            <a:ext cx="9192446" cy="289489"/>
          </a:xfrm>
          <a:prstGeom prst="rect">
            <a:avLst/>
          </a:prstGeom>
        </p:spPr>
        <p:txBody>
          <a:bodyPr vert="horz" lIns="0" tIns="0" rIns="0" bIns="0" rtlCol="0" anchor="b">
            <a:noAutofit/>
          </a:bodyPr>
          <a:lstStyle>
            <a:lvl1pPr algn="l">
              <a:defRPr sz="706">
                <a:solidFill>
                  <a:schemeClr val="tx1">
                    <a:tint val="75000"/>
                  </a:schemeClr>
                </a:solidFill>
              </a:defRPr>
            </a:lvl1pPr>
          </a:lstStyle>
          <a:p>
            <a:endParaRPr lang="en-CA" dirty="0"/>
          </a:p>
        </p:txBody>
      </p:sp>
      <p:sp>
        <p:nvSpPr>
          <p:cNvPr id="12" name="Slide Number Placeholder 5">
            <a:extLst>
              <a:ext uri="{FF2B5EF4-FFF2-40B4-BE49-F238E27FC236}">
                <a16:creationId xmlns:a16="http://schemas.microsoft.com/office/drawing/2014/main" id="{FD5C7BB4-2E1F-4859-8F44-CA99A93BDB1D}"/>
              </a:ext>
            </a:extLst>
          </p:cNvPr>
          <p:cNvSpPr>
            <a:spLocks noGrp="1"/>
          </p:cNvSpPr>
          <p:nvPr>
            <p:ph type="sldNum" sz="quarter" idx="4"/>
          </p:nvPr>
        </p:nvSpPr>
        <p:spPr>
          <a:xfrm>
            <a:off x="11295304" y="6516564"/>
            <a:ext cx="342515" cy="156274"/>
          </a:xfrm>
          <a:prstGeom prst="rect">
            <a:avLst/>
          </a:prstGeom>
        </p:spPr>
        <p:txBody>
          <a:bodyPr vert="horz" lIns="0" tIns="0" rIns="0" bIns="0" rtlCol="0" anchor="ctr">
            <a:noAutofit/>
          </a:bodyPr>
          <a:lstStyle>
            <a:lvl1pPr algn="r">
              <a:defRPr sz="794">
                <a:solidFill>
                  <a:schemeClr val="tx1"/>
                </a:solidFill>
              </a:defRPr>
            </a:lvl1pPr>
          </a:lstStyle>
          <a:p>
            <a:fld id="{54C4C837-0D3D-4515-A410-CB98AE8C62A5}" type="slidenum">
              <a:rPr lang="en-CA" smtClean="0"/>
              <a:pPr/>
              <a:t>‹#›</a:t>
            </a:fld>
            <a:endParaRPr lang="en-CA" dirty="0"/>
          </a:p>
        </p:txBody>
      </p:sp>
      <p:cxnSp>
        <p:nvCxnSpPr>
          <p:cNvPr id="13" name="Straight Connector 12">
            <a:extLst>
              <a:ext uri="{FF2B5EF4-FFF2-40B4-BE49-F238E27FC236}">
                <a16:creationId xmlns:a16="http://schemas.microsoft.com/office/drawing/2014/main" id="{6662EBA5-054A-CA48-9B05-6FE3E2A3EAAF}"/>
              </a:ext>
            </a:extLst>
          </p:cNvPr>
          <p:cNvCxnSpPr/>
          <p:nvPr userDrawn="1"/>
        </p:nvCxnSpPr>
        <p:spPr>
          <a:xfrm>
            <a:off x="2123252" y="6373973"/>
            <a:ext cx="9172052" cy="0"/>
          </a:xfrm>
          <a:prstGeom prst="line">
            <a:avLst/>
          </a:prstGeom>
          <a:ln>
            <a:solidFill>
              <a:srgbClr val="B3B4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634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ear Therapeutics Main Template">
    <p:spTree>
      <p:nvGrpSpPr>
        <p:cNvPr id="1" name=""/>
        <p:cNvGrpSpPr/>
        <p:nvPr/>
      </p:nvGrpSpPr>
      <p:grpSpPr>
        <a:xfrm>
          <a:off x="0" y="0"/>
          <a:ext cx="0" cy="0"/>
          <a:chOff x="0" y="0"/>
          <a:chExt cx="0" cy="0"/>
        </a:xfrm>
      </p:grpSpPr>
      <p:sp>
        <p:nvSpPr>
          <p:cNvPr id="2" name="Title 1"/>
          <p:cNvSpPr>
            <a:spLocks noGrp="1"/>
          </p:cNvSpPr>
          <p:nvPr>
            <p:ph type="title"/>
          </p:nvPr>
        </p:nvSpPr>
        <p:spPr>
          <a:xfrm>
            <a:off x="368301" y="298451"/>
            <a:ext cx="11506200" cy="701674"/>
          </a:xfrm>
          <a:prstGeom prst="rect">
            <a:avLst/>
          </a:prstGeom>
        </p:spPr>
        <p:txBody>
          <a:bodyPr anchor="ctr">
            <a:normAutofit/>
          </a:bodyPr>
          <a:lstStyle>
            <a:lvl1pPr>
              <a:defRPr sz="2330">
                <a:latin typeface="Arial" panose="020B0604020202020204" pitchFamily="34" charset="0"/>
                <a:cs typeface="Arial" panose="020B0604020202020204" pitchFamily="34" charset="0"/>
              </a:defRPr>
            </a:lvl1p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268" y="5813525"/>
            <a:ext cx="901435" cy="1006376"/>
          </a:xfrm>
          <a:prstGeom prst="rect">
            <a:avLst/>
          </a:prstGeom>
        </p:spPr>
      </p:pic>
      <p:sp>
        <p:nvSpPr>
          <p:cNvPr id="7" name="Footer Placeholder 4"/>
          <p:cNvSpPr>
            <a:spLocks noGrp="1"/>
          </p:cNvSpPr>
          <p:nvPr>
            <p:ph type="ftr" sz="quarter" idx="13"/>
          </p:nvPr>
        </p:nvSpPr>
        <p:spPr>
          <a:xfrm>
            <a:off x="9062965" y="6600664"/>
            <a:ext cx="2891624" cy="365125"/>
          </a:xfrm>
          <a:prstGeom prst="rect">
            <a:avLst/>
          </a:prstGeom>
        </p:spPr>
        <p:txBody>
          <a:bodyPr anchor="ctr"/>
          <a:lstStyle>
            <a:lvl1pPr algn="ctr">
              <a:defRPr sz="971">
                <a:solidFill>
                  <a:schemeClr val="bg1">
                    <a:lumMod val="65000"/>
                  </a:schemeClr>
                </a:solidFill>
                <a:latin typeface="+mj-lt"/>
              </a:defRPr>
            </a:lvl1pPr>
          </a:lstStyle>
          <a:p>
            <a:pPr defTabSz="443777">
              <a:defRPr/>
            </a:pPr>
            <a:endParaRPr lang="en-US">
              <a:solidFill>
                <a:prstClr val="white">
                  <a:lumMod val="65000"/>
                </a:prstClr>
              </a:solidFill>
            </a:endParaRPr>
          </a:p>
        </p:txBody>
      </p:sp>
      <p:sp>
        <p:nvSpPr>
          <p:cNvPr id="8" name="Slide Number Placeholder 5"/>
          <p:cNvSpPr>
            <a:spLocks noGrp="1"/>
          </p:cNvSpPr>
          <p:nvPr>
            <p:ph type="sldNum" sz="quarter" idx="14"/>
          </p:nvPr>
        </p:nvSpPr>
        <p:spPr>
          <a:xfrm>
            <a:off x="11437596" y="6600663"/>
            <a:ext cx="1130367" cy="365125"/>
          </a:xfrm>
          <a:prstGeom prst="rect">
            <a:avLst/>
          </a:prstGeom>
        </p:spPr>
        <p:txBody>
          <a:bodyPr anchor="ctr"/>
          <a:lstStyle>
            <a:lvl1pPr algn="ctr">
              <a:defRPr sz="971">
                <a:solidFill>
                  <a:schemeClr val="bg1">
                    <a:lumMod val="65000"/>
                  </a:schemeClr>
                </a:solidFill>
                <a:latin typeface="+mj-lt"/>
              </a:defRPr>
            </a:lvl1pPr>
          </a:lstStyle>
          <a:p>
            <a:pPr defTabSz="443777"/>
            <a:fld id="{69A9C844-FCF2-9D41-8F1E-673EA4EE348D}" type="slidenum">
              <a:rPr lang="en-US" smtClean="0">
                <a:solidFill>
                  <a:prstClr val="white">
                    <a:lumMod val="65000"/>
                  </a:prstClr>
                </a:solidFill>
              </a:rPr>
              <a:pPr defTabSz="443777"/>
              <a:t>‹#›</a:t>
            </a:fld>
            <a:endParaRPr lang="en-US">
              <a:solidFill>
                <a:prstClr val="white">
                  <a:lumMod val="65000"/>
                </a:prstClr>
              </a:solidFill>
            </a:endParaRPr>
          </a:p>
        </p:txBody>
      </p:sp>
    </p:spTree>
    <p:extLst>
      <p:ext uri="{BB962C8B-B14F-4D97-AF65-F5344CB8AC3E}">
        <p14:creationId xmlns:p14="http://schemas.microsoft.com/office/powerpoint/2010/main" val="3820880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0C5F8-A8DF-4F5C-827A-E2070DC5AF0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7266" y="6347277"/>
            <a:ext cx="423341" cy="472623"/>
          </a:xfrm>
          <a:prstGeom prst="rect">
            <a:avLst/>
          </a:prstGeom>
        </p:spPr>
      </p:pic>
      <p:sp>
        <p:nvSpPr>
          <p:cNvPr id="4" name="Footer Placeholder 4">
            <a:extLst>
              <a:ext uri="{FF2B5EF4-FFF2-40B4-BE49-F238E27FC236}">
                <a16:creationId xmlns:a16="http://schemas.microsoft.com/office/drawing/2014/main" id="{5E173A21-B8A9-4572-A965-3208837FAE52}"/>
              </a:ext>
            </a:extLst>
          </p:cNvPr>
          <p:cNvSpPr txBox="1">
            <a:spLocks/>
          </p:cNvSpPr>
          <p:nvPr userDrawn="1"/>
        </p:nvSpPr>
        <p:spPr>
          <a:xfrm>
            <a:off x="9468028" y="6677240"/>
            <a:ext cx="2724775" cy="365125"/>
          </a:xfrm>
          <a:prstGeom prst="rect">
            <a:avLst/>
          </a:prstGeom>
        </p:spPr>
        <p:txBody>
          <a:bodyPr/>
          <a:lstStyle>
            <a:defPPr>
              <a:defRPr lang="en-US"/>
            </a:defPPr>
            <a:lvl1pPr marL="0" algn="ct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3777">
              <a:defRPr/>
            </a:pPr>
            <a:r>
              <a:rPr lang="en-US" sz="777" b="0" i="0" dirty="0">
                <a:solidFill>
                  <a:prstClr val="white">
                    <a:lumMod val="65000"/>
                  </a:prstClr>
                </a:solidFill>
                <a:latin typeface="Arial" panose="020B0604020202020204" pitchFamily="34" charset="0"/>
                <a:cs typeface="Arial" panose="020B0604020202020204" pitchFamily="34" charset="0"/>
              </a:rPr>
              <a:t>Confidential – Do Not Distribute</a:t>
            </a:r>
          </a:p>
        </p:txBody>
      </p:sp>
      <p:sp>
        <p:nvSpPr>
          <p:cNvPr id="5" name="Slide Number Placeholder 5">
            <a:extLst>
              <a:ext uri="{FF2B5EF4-FFF2-40B4-BE49-F238E27FC236}">
                <a16:creationId xmlns:a16="http://schemas.microsoft.com/office/drawing/2014/main" id="{15EE6FD9-3B2A-4E76-A060-DA1D49B4EE43}"/>
              </a:ext>
            </a:extLst>
          </p:cNvPr>
          <p:cNvSpPr txBox="1">
            <a:spLocks/>
          </p:cNvSpPr>
          <p:nvPr userDrawn="1"/>
        </p:nvSpPr>
        <p:spPr>
          <a:xfrm>
            <a:off x="11418543" y="6677240"/>
            <a:ext cx="1130367" cy="365125"/>
          </a:xfrm>
          <a:prstGeom prst="rect">
            <a:avLst/>
          </a:prstGeom>
        </p:spPr>
        <p:txBody>
          <a:bodyPr/>
          <a:lstStyle>
            <a:defPPr>
              <a:defRPr lang="en-US"/>
            </a:defPPr>
            <a:lvl1pPr marL="0" algn="ctr" defTabSz="914400" rtl="0" eaLnBrk="1" latinLnBrk="0" hangingPunct="1">
              <a:defRPr sz="11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3777"/>
            <a:fld id="{69A9C844-FCF2-9D41-8F1E-673EA4EE348D}" type="slidenum">
              <a:rPr lang="en-US" sz="777" b="0" i="0" smtClean="0">
                <a:solidFill>
                  <a:prstClr val="white">
                    <a:lumMod val="65000"/>
                  </a:prstClr>
                </a:solidFill>
                <a:latin typeface="Arial" panose="020B0604020202020204" pitchFamily="34" charset="0"/>
                <a:cs typeface="Arial" panose="020B0604020202020204" pitchFamily="34" charset="0"/>
              </a:rPr>
              <a:pPr defTabSz="443777"/>
              <a:t>‹#›</a:t>
            </a:fld>
            <a:endParaRPr lang="en-US" sz="777" b="0" i="0" dirty="0">
              <a:solidFill>
                <a:prstClr val="white">
                  <a:lumMod val="65000"/>
                </a:prstClr>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4389D63-3963-4679-AB8F-96582D7B82EB}"/>
              </a:ext>
            </a:extLst>
          </p:cNvPr>
          <p:cNvSpPr>
            <a:spLocks noGrp="1"/>
          </p:cNvSpPr>
          <p:nvPr>
            <p:ph type="title"/>
          </p:nvPr>
        </p:nvSpPr>
        <p:spPr>
          <a:xfrm>
            <a:off x="326089" y="117768"/>
            <a:ext cx="11506200" cy="701674"/>
          </a:xfrm>
          <a:prstGeom prst="rect">
            <a:avLst/>
          </a:prstGeom>
        </p:spPr>
        <p:txBody>
          <a:bodyPr anchor="ctr">
            <a:noAutofit/>
          </a:bodyPr>
          <a:lstStyle>
            <a:lvl1pPr>
              <a:defRPr sz="1941" b="1">
                <a:latin typeface="+mn-lt"/>
                <a:cs typeface="Arial" panose="020B0604020202020204" pitchFamily="34" charset="0"/>
              </a:defRPr>
            </a:lvl1pPr>
          </a:lstStyle>
          <a:p>
            <a:endParaRPr lang="en-US" dirty="0"/>
          </a:p>
        </p:txBody>
      </p:sp>
    </p:spTree>
    <p:extLst>
      <p:ext uri="{BB962C8B-B14F-4D97-AF65-F5344CB8AC3E}">
        <p14:creationId xmlns:p14="http://schemas.microsoft.com/office/powerpoint/2010/main" val="964992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52BB31-8DF5-4ADF-BD08-E997F49EDE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917" t="3050" r="9428" b="10748"/>
          <a:stretch/>
        </p:blipFill>
        <p:spPr>
          <a:xfrm>
            <a:off x="-1" y="0"/>
            <a:ext cx="5167087" cy="6868032"/>
          </a:xfrm>
          <a:prstGeom prst="rect">
            <a:avLst/>
          </a:prstGeom>
        </p:spPr>
      </p:pic>
      <p:sp>
        <p:nvSpPr>
          <p:cNvPr id="9" name="Rectangle 8">
            <a:extLst>
              <a:ext uri="{FF2B5EF4-FFF2-40B4-BE49-F238E27FC236}">
                <a16:creationId xmlns:a16="http://schemas.microsoft.com/office/drawing/2014/main" id="{FEE45050-4711-4A7C-838D-42205217F849}"/>
              </a:ext>
            </a:extLst>
          </p:cNvPr>
          <p:cNvSpPr/>
          <p:nvPr userDrawn="1"/>
        </p:nvSpPr>
        <p:spPr>
          <a:xfrm flipV="1">
            <a:off x="5167086" y="-1"/>
            <a:ext cx="7024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Subtitle 2"/>
          <p:cNvSpPr>
            <a:spLocks noGrp="1"/>
          </p:cNvSpPr>
          <p:nvPr>
            <p:ph type="subTitle" idx="1"/>
          </p:nvPr>
        </p:nvSpPr>
        <p:spPr>
          <a:xfrm>
            <a:off x="6782676" y="5287399"/>
            <a:ext cx="4757421" cy="630940"/>
          </a:xfrm>
        </p:spPr>
        <p:txBody>
          <a:bodyPr>
            <a:noAutofit/>
          </a:bodyPr>
          <a:lstStyle>
            <a:lvl1pPr marL="0" indent="0" algn="l" defTabSz="914377" rtl="0" eaLnBrk="1" latinLnBrk="0" hangingPunct="1">
              <a:lnSpc>
                <a:spcPct val="90000"/>
              </a:lnSpc>
              <a:spcBef>
                <a:spcPts val="1000"/>
              </a:spcBef>
              <a:buClr>
                <a:schemeClr val="accent1"/>
              </a:buClr>
              <a:buFont typeface="Wingdings" panose="05000000000000000000" pitchFamily="2" charset="2"/>
              <a:buNone/>
              <a:defRPr lang="en-US" sz="1600" kern="1200" dirty="0">
                <a:solidFill>
                  <a:schemeClr val="tx1"/>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20" name="Title 19">
            <a:extLst>
              <a:ext uri="{FF2B5EF4-FFF2-40B4-BE49-F238E27FC236}">
                <a16:creationId xmlns:a16="http://schemas.microsoft.com/office/drawing/2014/main" id="{654EE70B-24C5-4C89-8A66-8107E2CF1438}"/>
              </a:ext>
            </a:extLst>
          </p:cNvPr>
          <p:cNvSpPr>
            <a:spLocks noGrp="1"/>
          </p:cNvSpPr>
          <p:nvPr>
            <p:ph type="title"/>
          </p:nvPr>
        </p:nvSpPr>
        <p:spPr>
          <a:xfrm>
            <a:off x="6782677" y="2679241"/>
            <a:ext cx="4757025" cy="2318672"/>
          </a:xfrm>
        </p:spPr>
        <p:txBody>
          <a:bodyPr anchor="b"/>
          <a:lstStyle>
            <a:lvl1pPr>
              <a:defRPr lang="en-US" sz="3200" b="1" kern="1200" dirty="0">
                <a:solidFill>
                  <a:schemeClr val="tx1"/>
                </a:solidFill>
                <a:latin typeface="+mj-lt"/>
                <a:ea typeface="+mj-ea"/>
                <a:cs typeface="+mj-cs"/>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9F91F0FA-30A8-4B28-8B4F-45D6E0F7149A}"/>
              </a:ext>
            </a:extLst>
          </p:cNvPr>
          <p:cNvCxnSpPr>
            <a:cxnSpLocks/>
          </p:cNvCxnSpPr>
          <p:nvPr userDrawn="1"/>
        </p:nvCxnSpPr>
        <p:spPr>
          <a:xfrm>
            <a:off x="6249200" y="5180225"/>
            <a:ext cx="10669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551576"/>
      </p:ext>
    </p:extLst>
  </p:cSld>
  <p:clrMapOvr>
    <a:masterClrMapping/>
  </p:clrMapOvr>
  <p:extLst>
    <p:ext uri="{DCECCB84-F9BA-43D5-87BE-67443E8EF086}">
      <p15:sldGuideLst xmlns:p15="http://schemas.microsoft.com/office/powerpoint/2012/main">
        <p15:guide id="1" orient="horz" pos="1620">
          <p15:clr>
            <a:srgbClr val="FBAE40"/>
          </p15:clr>
        </p15:guide>
        <p15:guide id="2" pos="172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8996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8FB706-88FB-425C-9BC1-F8625A426B7B}"/>
              </a:ext>
            </a:extLst>
          </p:cNvPr>
          <p:cNvSpPr/>
          <p:nvPr userDrawn="1"/>
        </p:nvSpPr>
        <p:spPr>
          <a:xfrm>
            <a:off x="0" y="0"/>
            <a:ext cx="12192000" cy="6858000"/>
          </a:xfrm>
          <a:prstGeom prst="rect">
            <a:avLst/>
          </a:prstGeom>
          <a:gradFill flip="none" rotWithShape="1">
            <a:gsLst>
              <a:gs pos="0">
                <a:srgbClr val="27B18F"/>
              </a:gs>
              <a:gs pos="100000">
                <a:srgbClr val="00A69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1059833" y="1932877"/>
            <a:ext cx="6017476" cy="1794108"/>
          </a:xfrm>
        </p:spPr>
        <p:txBody>
          <a:bodyPr anchor="t">
            <a:noAutofit/>
          </a:bodyPr>
          <a:lstStyle>
            <a:lvl1pPr>
              <a:defRPr sz="42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38054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4439" y="1550141"/>
            <a:ext cx="6017476" cy="1794108"/>
          </a:xfrm>
        </p:spPr>
        <p:txBody>
          <a:bodyPr anchor="t">
            <a:noAutofit/>
          </a:bodyPr>
          <a:lstStyle>
            <a:lvl1pPr>
              <a:defRPr sz="4267">
                <a:solidFill>
                  <a:schemeClr val="tx2"/>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207AFE5D-8063-4255-8082-587EADABD79D}"/>
              </a:ext>
            </a:extLst>
          </p:cNvPr>
          <p:cNvSpPr/>
          <p:nvPr userDrawn="1"/>
        </p:nvSpPr>
        <p:spPr>
          <a:xfrm>
            <a:off x="0" y="0"/>
            <a:ext cx="2324987" cy="6858000"/>
          </a:xfrm>
          <a:prstGeom prst="rect">
            <a:avLst/>
          </a:prstGeom>
          <a:gradFill flip="none" rotWithShape="1">
            <a:gsLst>
              <a:gs pos="0">
                <a:srgbClr val="27B18F"/>
              </a:gs>
              <a:gs pos="100000">
                <a:srgbClr val="00A69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Graphic 4">
            <a:extLst>
              <a:ext uri="{FF2B5EF4-FFF2-40B4-BE49-F238E27FC236}">
                <a16:creationId xmlns:a16="http://schemas.microsoft.com/office/drawing/2014/main" id="{FF27D2F9-3030-4CAC-8CE2-1718160CCD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88156" y="4431259"/>
            <a:ext cx="3988795" cy="2074173"/>
          </a:xfrm>
          <a:prstGeom prst="rect">
            <a:avLst/>
          </a:prstGeom>
        </p:spPr>
      </p:pic>
    </p:spTree>
    <p:extLst>
      <p:ext uri="{BB962C8B-B14F-4D97-AF65-F5344CB8AC3E}">
        <p14:creationId xmlns:p14="http://schemas.microsoft.com/office/powerpoint/2010/main" val="2748014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83529" y="6418665"/>
            <a:ext cx="2594713" cy="439335"/>
          </a:xfrm>
          <a:prstGeom prst="rect">
            <a:avLst/>
          </a:prstGeom>
        </p:spPr>
        <p:txBody>
          <a:bodyPr/>
          <a:lstStyle/>
          <a:p>
            <a:fld id="{9F3E118D-8F40-4D44-BBCF-71B52D27A42B}" type="slidenum">
              <a:rPr lang="en-US" smtClean="0"/>
              <a:pPr/>
              <a:t>‹#›</a:t>
            </a:fld>
            <a:r>
              <a:rPr lang="en-US" dirty="0"/>
              <a:t> PEAR-US-00X </a:t>
            </a:r>
          </a:p>
        </p:txBody>
      </p:sp>
    </p:spTree>
    <p:extLst>
      <p:ext uri="{BB962C8B-B14F-4D97-AF65-F5344CB8AC3E}">
        <p14:creationId xmlns:p14="http://schemas.microsoft.com/office/powerpoint/2010/main" val="21926449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83529" y="6418665"/>
            <a:ext cx="2594713" cy="439335"/>
          </a:xfrm>
          <a:prstGeom prst="rect">
            <a:avLst/>
          </a:prstGeom>
        </p:spPr>
        <p:txBody>
          <a:bodyPr/>
          <a:lstStyle/>
          <a:p>
            <a:fld id="{9F3E118D-8F40-4D44-BBCF-71B52D27A42B}" type="slidenum">
              <a:rPr lang="en-US" smtClean="0"/>
              <a:pPr/>
              <a:t>‹#›</a:t>
            </a:fld>
            <a:r>
              <a:rPr lang="en-US" dirty="0"/>
              <a:t> PEAR-US-00X</a:t>
            </a:r>
          </a:p>
        </p:txBody>
      </p:sp>
    </p:spTree>
    <p:extLst>
      <p:ext uri="{BB962C8B-B14F-4D97-AF65-F5344CB8AC3E}">
        <p14:creationId xmlns:p14="http://schemas.microsoft.com/office/powerpoint/2010/main" val="406216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BAC9D0-4F81-49B5-BFAD-E89B4339FB46}"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7A11F-BE60-4648-A801-29821703C2C3}" type="slidenum">
              <a:rPr lang="en-US" smtClean="0"/>
              <a:t>‹#›</a:t>
            </a:fld>
            <a:endParaRPr lang="en-US"/>
          </a:p>
        </p:txBody>
      </p:sp>
    </p:spTree>
    <p:extLst>
      <p:ext uri="{BB962C8B-B14F-4D97-AF65-F5344CB8AC3E}">
        <p14:creationId xmlns:p14="http://schemas.microsoft.com/office/powerpoint/2010/main" val="948924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83529" y="6418665"/>
            <a:ext cx="2594713" cy="439335"/>
          </a:xfrm>
          <a:prstGeom prst="rect">
            <a:avLst/>
          </a:prstGeom>
        </p:spPr>
        <p:txBody>
          <a:bodyPr/>
          <a:lstStyle/>
          <a:p>
            <a:fld id="{9F3E118D-8F40-4D44-BBCF-71B52D27A42B}" type="slidenum">
              <a:rPr lang="en-US" smtClean="0"/>
              <a:pPr/>
              <a:t>‹#›</a:t>
            </a:fld>
            <a:r>
              <a:rPr lang="en-US" dirty="0"/>
              <a:t> PEAR-US-00X</a:t>
            </a:r>
          </a:p>
        </p:txBody>
      </p:sp>
    </p:spTree>
    <p:extLst>
      <p:ext uri="{BB962C8B-B14F-4D97-AF65-F5344CB8AC3E}">
        <p14:creationId xmlns:p14="http://schemas.microsoft.com/office/powerpoint/2010/main" val="1820687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66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AC9D0-4F81-49B5-BFAD-E89B4339FB46}"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7A11F-BE60-4648-A801-29821703C2C3}" type="slidenum">
              <a:rPr lang="en-US" smtClean="0"/>
              <a:t>‹#›</a:t>
            </a:fld>
            <a:endParaRPr lang="en-US"/>
          </a:p>
        </p:txBody>
      </p:sp>
    </p:spTree>
    <p:extLst>
      <p:ext uri="{BB962C8B-B14F-4D97-AF65-F5344CB8AC3E}">
        <p14:creationId xmlns:p14="http://schemas.microsoft.com/office/powerpoint/2010/main" val="300269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AC9D0-4F81-49B5-BFAD-E89B4339FB46}"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7A11F-BE60-4648-A801-29821703C2C3}" type="slidenum">
              <a:rPr lang="en-US" smtClean="0"/>
              <a:t>‹#›</a:t>
            </a:fld>
            <a:endParaRPr lang="en-US"/>
          </a:p>
        </p:txBody>
      </p:sp>
    </p:spTree>
    <p:extLst>
      <p:ext uri="{BB962C8B-B14F-4D97-AF65-F5344CB8AC3E}">
        <p14:creationId xmlns:p14="http://schemas.microsoft.com/office/powerpoint/2010/main" val="340685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AC9D0-4F81-49B5-BFAD-E89B4339FB4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7A11F-BE60-4648-A801-29821703C2C3}" type="slidenum">
              <a:rPr lang="en-US" smtClean="0"/>
              <a:t>‹#›</a:t>
            </a:fld>
            <a:endParaRPr lang="en-US"/>
          </a:p>
        </p:txBody>
      </p:sp>
    </p:spTree>
    <p:extLst>
      <p:ext uri="{BB962C8B-B14F-4D97-AF65-F5344CB8AC3E}">
        <p14:creationId xmlns:p14="http://schemas.microsoft.com/office/powerpoint/2010/main" val="80061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BAC9D0-4F81-49B5-BFAD-E89B4339FB46}"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7A11F-BE60-4648-A801-29821703C2C3}" type="slidenum">
              <a:rPr lang="en-US" smtClean="0"/>
              <a:t>‹#›</a:t>
            </a:fld>
            <a:endParaRPr lang="en-US"/>
          </a:p>
        </p:txBody>
      </p:sp>
    </p:spTree>
    <p:extLst>
      <p:ext uri="{BB962C8B-B14F-4D97-AF65-F5344CB8AC3E}">
        <p14:creationId xmlns:p14="http://schemas.microsoft.com/office/powerpoint/2010/main" val="224130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sv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sv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png"/><Relationship Id="rId5" Type="http://schemas.openxmlformats.org/officeDocument/2006/relationships/slideLayout" Target="../slideLayouts/slideLayout25.xml"/><Relationship Id="rId10"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sv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2.png"/><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3.sv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2.png"/><Relationship Id="rId5" Type="http://schemas.openxmlformats.org/officeDocument/2006/relationships/slideLayout" Target="../slideLayouts/slideLayout48.xml"/><Relationship Id="rId10" Type="http://schemas.openxmlformats.org/officeDocument/2006/relationships/image" Target="../media/image1.png"/><Relationship Id="rId4" Type="http://schemas.openxmlformats.org/officeDocument/2006/relationships/slideLayout" Target="../slideLayouts/slideLayout47.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AC9D0-4F81-49B5-BFAD-E89B4339FB46}"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7A11F-BE60-4648-A801-29821703C2C3}" type="slidenum">
              <a:rPr lang="en-US" smtClean="0"/>
              <a:t>‹#›</a:t>
            </a:fld>
            <a:endParaRPr lang="en-US"/>
          </a:p>
        </p:txBody>
      </p:sp>
    </p:spTree>
    <p:extLst>
      <p:ext uri="{BB962C8B-B14F-4D97-AF65-F5344CB8AC3E}">
        <p14:creationId xmlns:p14="http://schemas.microsoft.com/office/powerpoint/2010/main" val="209505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786" y="365125"/>
            <a:ext cx="11493911"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22786" y="1825625"/>
            <a:ext cx="11493911" cy="435133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529" y="6418666"/>
            <a:ext cx="9045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E118D-8F40-4D44-BBCF-71B52D27A42B}" type="slidenum">
              <a:rPr lang="en-US" smtClean="0"/>
              <a:pPr/>
              <a:t>‹#›</a:t>
            </a:fld>
            <a:endParaRPr lang="en-US" dirty="0"/>
          </a:p>
        </p:txBody>
      </p:sp>
      <p:grpSp>
        <p:nvGrpSpPr>
          <p:cNvPr id="5" name="Group 4"/>
          <p:cNvGrpSpPr/>
          <p:nvPr userDrawn="1"/>
        </p:nvGrpSpPr>
        <p:grpSpPr>
          <a:xfrm>
            <a:off x="9438997" y="6344457"/>
            <a:ext cx="2477700" cy="439334"/>
            <a:chOff x="9438997" y="6344457"/>
            <a:chExt cx="2477700" cy="439334"/>
          </a:xfrm>
        </p:grpSpPr>
        <p:pic>
          <p:nvPicPr>
            <p:cNvPr id="4" name="Picture 3"/>
            <p:cNvPicPr>
              <a:picLocks noChangeAspect="1"/>
            </p:cNvPicPr>
            <p:nvPr userDrawn="1"/>
          </p:nvPicPr>
          <p:blipFill rotWithShape="1">
            <a:blip r:embed="rId11">
              <a:extLst>
                <a:ext uri="{28A0092B-C50C-407E-A947-70E740481C1C}">
                  <a14:useLocalDpi xmlns:a14="http://schemas.microsoft.com/office/drawing/2010/main" val="0"/>
                </a:ext>
              </a:extLst>
            </a:blip>
            <a:srcRect t="43929" b="43928"/>
            <a:stretch/>
          </p:blipFill>
          <p:spPr>
            <a:xfrm>
              <a:off x="10453657" y="6475296"/>
              <a:ext cx="1463040" cy="177656"/>
            </a:xfrm>
            <a:prstGeom prst="rect">
              <a:avLst/>
            </a:prstGeom>
          </p:spPr>
        </p:pic>
        <p:pic>
          <p:nvPicPr>
            <p:cNvPr id="7" name="Graphic 7">
              <a:extLst>
                <a:ext uri="{FF2B5EF4-FFF2-40B4-BE49-F238E27FC236}">
                  <a16:creationId xmlns:a16="http://schemas.microsoft.com/office/drawing/2014/main" id="{07D08657-965D-429C-B660-39BE59808C68}"/>
                </a:ext>
              </a:extLst>
            </p:cNvPr>
            <p:cNvPicPr>
              <a:picLocks noChangeAspect="1"/>
            </p:cNvPicPr>
            <p:nvPr userDrawn="1"/>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7904" t="16077" r="10999" b="21220"/>
            <a:stretch/>
          </p:blipFill>
          <p:spPr>
            <a:xfrm>
              <a:off x="9438997" y="6378387"/>
              <a:ext cx="923926" cy="371475"/>
            </a:xfrm>
            <a:prstGeom prst="rect">
              <a:avLst/>
            </a:prstGeom>
          </p:spPr>
        </p:pic>
        <p:cxnSp>
          <p:nvCxnSpPr>
            <p:cNvPr id="13" name="Straight Connector 12"/>
            <p:cNvCxnSpPr/>
            <p:nvPr userDrawn="1"/>
          </p:nvCxnSpPr>
          <p:spPr>
            <a:xfrm>
              <a:off x="10422804" y="6344457"/>
              <a:ext cx="0" cy="43933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7820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377" rtl="0" eaLnBrk="1" latinLnBrk="0" hangingPunct="1">
        <a:lnSpc>
          <a:spcPct val="90000"/>
        </a:lnSpc>
        <a:spcBef>
          <a:spcPct val="0"/>
        </a:spcBef>
        <a:buNone/>
        <a:defRPr lang="en-US" sz="3733" b="1" kern="1200" dirty="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panose="05000000000000000000" pitchFamily="2" charset="2"/>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786" y="365125"/>
            <a:ext cx="11493911"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22786" y="1825625"/>
            <a:ext cx="11493911" cy="435133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529" y="6418665"/>
            <a:ext cx="2594713" cy="439335"/>
          </a:xfrm>
          <a:prstGeom prst="rect">
            <a:avLst/>
          </a:prstGeom>
        </p:spPr>
        <p:txBody>
          <a:bodyPr vert="horz" lIns="91440" tIns="45720" rIns="91440" bIns="45720" rtlCol="0" anchor="ctr"/>
          <a:lstStyle>
            <a:lvl1pPr algn="l">
              <a:defRPr sz="1200">
                <a:solidFill>
                  <a:schemeClr val="tx1">
                    <a:tint val="75000"/>
                  </a:schemeClr>
                </a:solidFill>
              </a:defRPr>
            </a:lvl1pPr>
          </a:lstStyle>
          <a:p>
            <a:fld id="{9F3E118D-8F40-4D44-BBCF-71B52D27A42B}" type="slidenum">
              <a:rPr lang="en-US" smtClean="0"/>
              <a:pPr/>
              <a:t>‹#›</a:t>
            </a:fld>
            <a:r>
              <a:rPr lang="en-US" dirty="0"/>
              <a:t>  PEAR-US-00X </a:t>
            </a:r>
          </a:p>
        </p:txBody>
      </p:sp>
      <p:grpSp>
        <p:nvGrpSpPr>
          <p:cNvPr id="7" name="Group 6"/>
          <p:cNvGrpSpPr/>
          <p:nvPr userDrawn="1"/>
        </p:nvGrpSpPr>
        <p:grpSpPr>
          <a:xfrm>
            <a:off x="9453511" y="6311901"/>
            <a:ext cx="2477700" cy="439334"/>
            <a:chOff x="9453511" y="6344457"/>
            <a:chExt cx="2477700" cy="439334"/>
          </a:xfrm>
        </p:grpSpPr>
        <p:pic>
          <p:nvPicPr>
            <p:cNvPr id="9" name="Picture 8"/>
            <p:cNvPicPr>
              <a:picLocks noChangeAspect="1"/>
            </p:cNvPicPr>
            <p:nvPr userDrawn="1"/>
          </p:nvPicPr>
          <p:blipFill rotWithShape="1">
            <a:blip r:embed="rId10">
              <a:extLst>
                <a:ext uri="{28A0092B-C50C-407E-A947-70E740481C1C}">
                  <a14:useLocalDpi xmlns:a14="http://schemas.microsoft.com/office/drawing/2010/main" val="0"/>
                </a:ext>
              </a:extLst>
            </a:blip>
            <a:srcRect t="43929" b="43928"/>
            <a:stretch/>
          </p:blipFill>
          <p:spPr>
            <a:xfrm>
              <a:off x="10468171" y="6475296"/>
              <a:ext cx="1463040" cy="177656"/>
            </a:xfrm>
            <a:prstGeom prst="rect">
              <a:avLst/>
            </a:prstGeom>
          </p:spPr>
        </p:pic>
        <p:pic>
          <p:nvPicPr>
            <p:cNvPr id="10" name="Graphic 7">
              <a:extLst>
                <a:ext uri="{FF2B5EF4-FFF2-40B4-BE49-F238E27FC236}">
                  <a16:creationId xmlns:a16="http://schemas.microsoft.com/office/drawing/2014/main" id="{07D08657-965D-429C-B660-39BE59808C68}"/>
                </a:ext>
              </a:extLst>
            </p:cNvPr>
            <p:cNvPicPr>
              <a:picLocks noChangeAspect="1"/>
            </p:cNvPicPr>
            <p:nvPr userDrawn="1"/>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7904" t="16077" r="10999" b="21220"/>
            <a:stretch/>
          </p:blipFill>
          <p:spPr>
            <a:xfrm>
              <a:off x="9453511" y="6378387"/>
              <a:ext cx="923926" cy="371475"/>
            </a:xfrm>
            <a:prstGeom prst="rect">
              <a:avLst/>
            </a:prstGeom>
          </p:spPr>
        </p:pic>
        <p:cxnSp>
          <p:nvCxnSpPr>
            <p:cNvPr id="11" name="Straight Connector 10"/>
            <p:cNvCxnSpPr/>
            <p:nvPr userDrawn="1"/>
          </p:nvCxnSpPr>
          <p:spPr>
            <a:xfrm>
              <a:off x="10437318" y="6344457"/>
              <a:ext cx="0" cy="43933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96432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lvl1pPr algn="l" defTabSz="914377" rtl="0" eaLnBrk="1" latinLnBrk="0" hangingPunct="1">
        <a:lnSpc>
          <a:spcPct val="90000"/>
        </a:lnSpc>
        <a:spcBef>
          <a:spcPct val="0"/>
        </a:spcBef>
        <a:buNone/>
        <a:defRPr lang="en-US" sz="3733" b="1" kern="1200" dirty="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panose="05000000000000000000" pitchFamily="2" charset="2"/>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786" y="365125"/>
            <a:ext cx="11493911"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22786" y="1825625"/>
            <a:ext cx="11493911" cy="435133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529" y="6418665"/>
            <a:ext cx="2594713" cy="439335"/>
          </a:xfrm>
          <a:prstGeom prst="rect">
            <a:avLst/>
          </a:prstGeom>
        </p:spPr>
        <p:txBody>
          <a:bodyPr vert="horz" lIns="91440" tIns="45720" rIns="91440" bIns="45720" rtlCol="0" anchor="ctr"/>
          <a:lstStyle>
            <a:lvl1pPr algn="l">
              <a:defRPr sz="1200">
                <a:solidFill>
                  <a:schemeClr val="tx1">
                    <a:tint val="75000"/>
                  </a:schemeClr>
                </a:solidFill>
              </a:defRPr>
            </a:lvl1pPr>
          </a:lstStyle>
          <a:p>
            <a:fld id="{9F3E118D-8F40-4D44-BBCF-71B52D27A42B}" type="slidenum">
              <a:rPr lang="en-US" smtClean="0"/>
              <a:pPr/>
              <a:t>‹#›</a:t>
            </a:fld>
            <a:endParaRPr lang="en-US" dirty="0"/>
          </a:p>
        </p:txBody>
      </p:sp>
      <p:grpSp>
        <p:nvGrpSpPr>
          <p:cNvPr id="9" name="Group 8"/>
          <p:cNvGrpSpPr/>
          <p:nvPr userDrawn="1"/>
        </p:nvGrpSpPr>
        <p:grpSpPr>
          <a:xfrm>
            <a:off x="9438997" y="6344457"/>
            <a:ext cx="2477700" cy="439334"/>
            <a:chOff x="9438997" y="6344457"/>
            <a:chExt cx="2477700" cy="439334"/>
          </a:xfrm>
        </p:grpSpPr>
        <p:pic>
          <p:nvPicPr>
            <p:cNvPr id="10" name="Picture 9"/>
            <p:cNvPicPr>
              <a:picLocks noChangeAspect="1"/>
            </p:cNvPicPr>
            <p:nvPr userDrawn="1"/>
          </p:nvPicPr>
          <p:blipFill rotWithShape="1">
            <a:blip r:embed="rId10">
              <a:extLst>
                <a:ext uri="{28A0092B-C50C-407E-A947-70E740481C1C}">
                  <a14:useLocalDpi xmlns:a14="http://schemas.microsoft.com/office/drawing/2010/main" val="0"/>
                </a:ext>
              </a:extLst>
            </a:blip>
            <a:srcRect t="43929" b="43928"/>
            <a:stretch/>
          </p:blipFill>
          <p:spPr>
            <a:xfrm>
              <a:off x="10453657" y="6475296"/>
              <a:ext cx="1463040" cy="177656"/>
            </a:xfrm>
            <a:prstGeom prst="rect">
              <a:avLst/>
            </a:prstGeom>
          </p:spPr>
        </p:pic>
        <p:pic>
          <p:nvPicPr>
            <p:cNvPr id="11" name="Graphic 7">
              <a:extLst>
                <a:ext uri="{FF2B5EF4-FFF2-40B4-BE49-F238E27FC236}">
                  <a16:creationId xmlns:a16="http://schemas.microsoft.com/office/drawing/2014/main" id="{07D08657-965D-429C-B660-39BE59808C68}"/>
                </a:ext>
              </a:extLst>
            </p:cNvPr>
            <p:cNvPicPr>
              <a:picLocks noChangeAspect="1"/>
            </p:cNvPicPr>
            <p:nvPr userDrawn="1"/>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7904" t="16077" r="10999" b="21220"/>
            <a:stretch/>
          </p:blipFill>
          <p:spPr>
            <a:xfrm>
              <a:off x="9438997" y="6378387"/>
              <a:ext cx="923926" cy="371475"/>
            </a:xfrm>
            <a:prstGeom prst="rect">
              <a:avLst/>
            </a:prstGeom>
          </p:spPr>
        </p:pic>
        <p:cxnSp>
          <p:nvCxnSpPr>
            <p:cNvPr id="12" name="Straight Connector 11"/>
            <p:cNvCxnSpPr/>
            <p:nvPr userDrawn="1"/>
          </p:nvCxnSpPr>
          <p:spPr>
            <a:xfrm>
              <a:off x="10422804" y="6344457"/>
              <a:ext cx="0" cy="43933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941693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hdr="0" ftr="0" dt="0"/>
  <p:txStyles>
    <p:titleStyle>
      <a:lvl1pPr algn="l" defTabSz="914377" rtl="0" eaLnBrk="1" latinLnBrk="0" hangingPunct="1">
        <a:lnSpc>
          <a:spcPct val="90000"/>
        </a:lnSpc>
        <a:spcBef>
          <a:spcPct val="0"/>
        </a:spcBef>
        <a:buNone/>
        <a:defRPr lang="en-US" sz="3733" b="1" kern="1200" dirty="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panose="05000000000000000000" pitchFamily="2" charset="2"/>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EF5F9C-1F2C-483D-AAEE-C0F5308344D3}"/>
              </a:ext>
            </a:extLst>
          </p:cNvPr>
          <p:cNvSpPr>
            <a:spLocks noGrp="1"/>
          </p:cNvSpPr>
          <p:nvPr>
            <p:ph type="title"/>
          </p:nvPr>
        </p:nvSpPr>
        <p:spPr>
          <a:xfrm>
            <a:off x="569507" y="213857"/>
            <a:ext cx="10725796" cy="597429"/>
          </a:xfrm>
          <a:prstGeom prst="rect">
            <a:avLst/>
          </a:prstGeom>
        </p:spPr>
        <p:txBody>
          <a:bodyPr vert="horz" lIns="0" tIns="0" rIns="0" bIns="0" rtlCol="0" anchor="b">
            <a:no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F5380456-2354-48A1-9F36-0802D098A566}"/>
              </a:ext>
            </a:extLst>
          </p:cNvPr>
          <p:cNvSpPr>
            <a:spLocks noGrp="1"/>
          </p:cNvSpPr>
          <p:nvPr>
            <p:ph type="body" idx="1"/>
          </p:nvPr>
        </p:nvSpPr>
        <p:spPr>
          <a:xfrm>
            <a:off x="885151" y="1435755"/>
            <a:ext cx="10410152" cy="370508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a:extLst>
              <a:ext uri="{FF2B5EF4-FFF2-40B4-BE49-F238E27FC236}">
                <a16:creationId xmlns:a16="http://schemas.microsoft.com/office/drawing/2014/main" id="{0675EC9E-03FD-4DEC-BCDF-6981FB78F326}"/>
              </a:ext>
            </a:extLst>
          </p:cNvPr>
          <p:cNvSpPr>
            <a:spLocks noGrp="1"/>
          </p:cNvSpPr>
          <p:nvPr>
            <p:ph type="ftr" sz="quarter" idx="3"/>
          </p:nvPr>
        </p:nvSpPr>
        <p:spPr>
          <a:xfrm>
            <a:off x="2107058" y="6434391"/>
            <a:ext cx="9192446" cy="289489"/>
          </a:xfrm>
          <a:prstGeom prst="rect">
            <a:avLst/>
          </a:prstGeom>
        </p:spPr>
        <p:txBody>
          <a:bodyPr vert="horz" lIns="0" tIns="0" rIns="0" bIns="0" rtlCol="0" anchor="b">
            <a:noAutofit/>
          </a:bodyPr>
          <a:lstStyle>
            <a:lvl1pPr algn="l">
              <a:defRPr sz="706">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FD5C7BB4-2E1F-4859-8F44-CA99A93BDB1D}"/>
              </a:ext>
            </a:extLst>
          </p:cNvPr>
          <p:cNvSpPr>
            <a:spLocks noGrp="1"/>
          </p:cNvSpPr>
          <p:nvPr>
            <p:ph type="sldNum" sz="quarter" idx="4"/>
          </p:nvPr>
        </p:nvSpPr>
        <p:spPr>
          <a:xfrm>
            <a:off x="11295304" y="6516564"/>
            <a:ext cx="342515" cy="156274"/>
          </a:xfrm>
          <a:prstGeom prst="rect">
            <a:avLst/>
          </a:prstGeom>
        </p:spPr>
        <p:txBody>
          <a:bodyPr vert="horz" lIns="0" tIns="0" rIns="0" bIns="0" rtlCol="0" anchor="ctr">
            <a:noAutofit/>
          </a:bodyPr>
          <a:lstStyle>
            <a:lvl1pPr algn="r">
              <a:defRPr sz="794">
                <a:solidFill>
                  <a:schemeClr val="tx1"/>
                </a:solidFill>
              </a:defRPr>
            </a:lvl1pPr>
          </a:lstStyle>
          <a:p>
            <a:fld id="{54C4C837-0D3D-4515-A410-CB98AE8C62A5}" type="slidenum">
              <a:rPr lang="en-CA" smtClean="0"/>
              <a:pPr/>
              <a:t>‹#›</a:t>
            </a:fld>
            <a:endParaRPr lang="en-CA" dirty="0"/>
          </a:p>
        </p:txBody>
      </p:sp>
      <p:pic>
        <p:nvPicPr>
          <p:cNvPr id="8" name="Picture 7">
            <a:extLst>
              <a:ext uri="{FF2B5EF4-FFF2-40B4-BE49-F238E27FC236}">
                <a16:creationId xmlns:a16="http://schemas.microsoft.com/office/drawing/2014/main" id="{96EF2B0C-7CA0-F945-BE34-A7CBB0F53F64}"/>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556153" y="6370057"/>
            <a:ext cx="1330909" cy="394935"/>
          </a:xfrm>
          <a:prstGeom prst="rect">
            <a:avLst/>
          </a:prstGeom>
        </p:spPr>
      </p:pic>
      <p:cxnSp>
        <p:nvCxnSpPr>
          <p:cNvPr id="11" name="Straight Connector 10">
            <a:extLst>
              <a:ext uri="{FF2B5EF4-FFF2-40B4-BE49-F238E27FC236}">
                <a16:creationId xmlns:a16="http://schemas.microsoft.com/office/drawing/2014/main" id="{F0C0D017-9E6D-1340-88FE-146C8372F8BB}"/>
              </a:ext>
            </a:extLst>
          </p:cNvPr>
          <p:cNvCxnSpPr/>
          <p:nvPr userDrawn="1"/>
        </p:nvCxnSpPr>
        <p:spPr>
          <a:xfrm>
            <a:off x="569507" y="1021189"/>
            <a:ext cx="11040000" cy="0"/>
          </a:xfrm>
          <a:prstGeom prst="line">
            <a:avLst/>
          </a:prstGeom>
          <a:ln>
            <a:solidFill>
              <a:srgbClr val="B3B4B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62EBA5-054A-CA48-9B05-6FE3E2A3EAAF}"/>
              </a:ext>
            </a:extLst>
          </p:cNvPr>
          <p:cNvCxnSpPr/>
          <p:nvPr userDrawn="1"/>
        </p:nvCxnSpPr>
        <p:spPr>
          <a:xfrm>
            <a:off x="2123252" y="6373973"/>
            <a:ext cx="9172052" cy="0"/>
          </a:xfrm>
          <a:prstGeom prst="line">
            <a:avLst/>
          </a:prstGeom>
          <a:ln>
            <a:solidFill>
              <a:srgbClr val="B3B4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50235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hf hdr="0" dt="0"/>
  <p:txStyles>
    <p:titleStyle>
      <a:lvl1pPr algn="l" defTabSz="665665" rtl="0" eaLnBrk="1" latinLnBrk="0" hangingPunct="1">
        <a:lnSpc>
          <a:spcPct val="90000"/>
        </a:lnSpc>
        <a:spcBef>
          <a:spcPct val="0"/>
        </a:spcBef>
        <a:buNone/>
        <a:defRPr sz="1588" b="1" kern="1200">
          <a:solidFill>
            <a:schemeClr val="tx1"/>
          </a:solidFill>
          <a:latin typeface="+mj-lt"/>
          <a:ea typeface="+mj-ea"/>
          <a:cs typeface="+mj-cs"/>
        </a:defRPr>
      </a:lvl1pPr>
    </p:titleStyle>
    <p:bodyStyle>
      <a:lvl1pPr marL="161373" indent="-161373" algn="l" defTabSz="665665" rtl="0" eaLnBrk="1" latinLnBrk="0" hangingPunct="1">
        <a:lnSpc>
          <a:spcPct val="100000"/>
        </a:lnSpc>
        <a:spcBef>
          <a:spcPts val="529"/>
        </a:spcBef>
        <a:buClr>
          <a:schemeClr val="accent1"/>
        </a:buClr>
        <a:buSzPct val="120000"/>
        <a:buFont typeface="Wingdings" pitchFamily="2" charset="2"/>
        <a:buChar char="§"/>
        <a:defRPr sz="1235" kern="1200">
          <a:solidFill>
            <a:srgbClr val="414042"/>
          </a:solidFill>
          <a:latin typeface="+mn-lt"/>
          <a:ea typeface="+mn-ea"/>
          <a:cs typeface="+mn-cs"/>
        </a:defRPr>
      </a:lvl1pPr>
      <a:lvl2pPr marL="322747" indent="-161373" algn="l" defTabSz="665665" rtl="0" eaLnBrk="1" latinLnBrk="0" hangingPunct="1">
        <a:lnSpc>
          <a:spcPct val="100000"/>
        </a:lnSpc>
        <a:spcBef>
          <a:spcPts val="265"/>
        </a:spcBef>
        <a:buClr>
          <a:schemeClr val="accent1"/>
        </a:buClr>
        <a:buFont typeface="Arial" panose="020B0604020202020204" pitchFamily="34" charset="0"/>
        <a:buChar char="–"/>
        <a:defRPr sz="1235" kern="1200">
          <a:solidFill>
            <a:srgbClr val="414042"/>
          </a:solidFill>
          <a:latin typeface="+mn-lt"/>
          <a:ea typeface="+mn-ea"/>
          <a:cs typeface="+mn-cs"/>
        </a:defRPr>
      </a:lvl2pPr>
      <a:lvl3pPr marL="484120" indent="-161373" algn="l" defTabSz="665665" rtl="0" eaLnBrk="1" latinLnBrk="0" hangingPunct="1">
        <a:lnSpc>
          <a:spcPct val="100000"/>
        </a:lnSpc>
        <a:spcBef>
          <a:spcPts val="265"/>
        </a:spcBef>
        <a:buClr>
          <a:schemeClr val="accent1"/>
        </a:buClr>
        <a:buFont typeface="Arial" panose="020B0604020202020204" pitchFamily="34" charset="0"/>
        <a:buChar char="–"/>
        <a:defRPr sz="1235" kern="1200">
          <a:solidFill>
            <a:srgbClr val="414042"/>
          </a:solidFill>
          <a:latin typeface="+mn-lt"/>
          <a:ea typeface="+mn-ea"/>
          <a:cs typeface="+mn-cs"/>
        </a:defRPr>
      </a:lvl3pPr>
      <a:lvl4pPr marL="645493" indent="-161373" algn="l" defTabSz="665665" rtl="0" eaLnBrk="1" latinLnBrk="0" hangingPunct="1">
        <a:lnSpc>
          <a:spcPct val="100000"/>
        </a:lnSpc>
        <a:spcBef>
          <a:spcPts val="265"/>
        </a:spcBef>
        <a:buClr>
          <a:schemeClr val="accent1"/>
        </a:buClr>
        <a:buFont typeface="Arial" panose="020B0604020202020204" pitchFamily="34" charset="0"/>
        <a:buChar char="–"/>
        <a:defRPr sz="1235" kern="1200">
          <a:solidFill>
            <a:srgbClr val="414042"/>
          </a:solidFill>
          <a:latin typeface="+mn-lt"/>
          <a:ea typeface="+mn-ea"/>
          <a:cs typeface="+mn-cs"/>
        </a:defRPr>
      </a:lvl4pPr>
      <a:lvl5pPr marL="806867" indent="-161373" algn="l" defTabSz="665665" rtl="0" eaLnBrk="1" latinLnBrk="0" hangingPunct="1">
        <a:lnSpc>
          <a:spcPct val="100000"/>
        </a:lnSpc>
        <a:spcBef>
          <a:spcPts val="265"/>
        </a:spcBef>
        <a:buClr>
          <a:schemeClr val="accent1"/>
        </a:buClr>
        <a:buFont typeface="Arial" panose="020B0604020202020204" pitchFamily="34" charset="0"/>
        <a:buChar char="–"/>
        <a:defRPr sz="1235" kern="1200">
          <a:solidFill>
            <a:srgbClr val="414042"/>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5">
          <p15:clr>
            <a:srgbClr val="F26B43"/>
          </p15:clr>
        </p15:guide>
        <p15:guide id="2" pos="3168">
          <p15:clr>
            <a:srgbClr val="F26B43"/>
          </p15:clr>
        </p15:guide>
        <p15:guide id="3" pos="287">
          <p15:clr>
            <a:srgbClr val="F26B43"/>
          </p15:clr>
        </p15:guide>
        <p15:guide id="4" pos="6048">
          <p15:clr>
            <a:srgbClr val="F26B43"/>
          </p15:clr>
        </p15:guide>
        <p15:guide id="5" pos="5870">
          <p15:clr>
            <a:srgbClr val="F26B43"/>
          </p15:clr>
        </p15:guide>
        <p15:guide id="6" pos="4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786" y="365125"/>
            <a:ext cx="11493911"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22786" y="1825625"/>
            <a:ext cx="11493911" cy="435133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9453511" y="6311901"/>
            <a:ext cx="2477700" cy="439334"/>
            <a:chOff x="9453511" y="6344457"/>
            <a:chExt cx="2477700" cy="439334"/>
          </a:xfrm>
        </p:grpSpPr>
        <p:pic>
          <p:nvPicPr>
            <p:cNvPr id="9" name="Picture 8"/>
            <p:cNvPicPr>
              <a:picLocks noChangeAspect="1"/>
            </p:cNvPicPr>
            <p:nvPr userDrawn="1"/>
          </p:nvPicPr>
          <p:blipFill rotWithShape="1">
            <a:blip r:embed="rId10">
              <a:extLst>
                <a:ext uri="{28A0092B-C50C-407E-A947-70E740481C1C}">
                  <a14:useLocalDpi xmlns:a14="http://schemas.microsoft.com/office/drawing/2010/main" val="0"/>
                </a:ext>
              </a:extLst>
            </a:blip>
            <a:srcRect t="43929" b="43928"/>
            <a:stretch/>
          </p:blipFill>
          <p:spPr>
            <a:xfrm>
              <a:off x="10468171" y="6475296"/>
              <a:ext cx="1463040" cy="177656"/>
            </a:xfrm>
            <a:prstGeom prst="rect">
              <a:avLst/>
            </a:prstGeom>
          </p:spPr>
        </p:pic>
        <p:pic>
          <p:nvPicPr>
            <p:cNvPr id="10" name="Graphic 7">
              <a:extLst>
                <a:ext uri="{FF2B5EF4-FFF2-40B4-BE49-F238E27FC236}">
                  <a16:creationId xmlns:a16="http://schemas.microsoft.com/office/drawing/2014/main" id="{07D08657-965D-429C-B660-39BE59808C68}"/>
                </a:ext>
              </a:extLst>
            </p:cNvPr>
            <p:cNvPicPr>
              <a:picLocks noChangeAspect="1"/>
            </p:cNvPicPr>
            <p:nvPr userDrawn="1"/>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7904" t="16077" r="10999" b="21220"/>
            <a:stretch/>
          </p:blipFill>
          <p:spPr>
            <a:xfrm>
              <a:off x="9453511" y="6378387"/>
              <a:ext cx="923926" cy="371475"/>
            </a:xfrm>
            <a:prstGeom prst="rect">
              <a:avLst/>
            </a:prstGeom>
          </p:spPr>
        </p:pic>
        <p:cxnSp>
          <p:nvCxnSpPr>
            <p:cNvPr id="11" name="Straight Connector 10"/>
            <p:cNvCxnSpPr/>
            <p:nvPr userDrawn="1"/>
          </p:nvCxnSpPr>
          <p:spPr>
            <a:xfrm>
              <a:off x="10437318" y="6344457"/>
              <a:ext cx="0" cy="43933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4"/>
          <p:cNvSpPr txBox="1">
            <a:spLocks/>
          </p:cNvSpPr>
          <p:nvPr userDrawn="1"/>
        </p:nvSpPr>
        <p:spPr>
          <a:xfrm>
            <a:off x="83529" y="6418666"/>
            <a:ext cx="904568" cy="365125"/>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pPr lvl="0"/>
            <a:fld id="{9F3E118D-8F40-4D44-BBCF-71B52D27A42B}" type="slidenum">
              <a:rPr lang="en-US" smtClean="0"/>
              <a:pPr lvl="0"/>
              <a:t>‹#›</a:t>
            </a:fld>
            <a:endParaRPr lang="en-US" dirty="0"/>
          </a:p>
        </p:txBody>
      </p:sp>
    </p:spTree>
    <p:extLst>
      <p:ext uri="{BB962C8B-B14F-4D97-AF65-F5344CB8AC3E}">
        <p14:creationId xmlns:p14="http://schemas.microsoft.com/office/powerpoint/2010/main" val="10021174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l" defTabSz="914377" rtl="0" eaLnBrk="1" latinLnBrk="0" hangingPunct="1">
        <a:lnSpc>
          <a:spcPct val="90000"/>
        </a:lnSpc>
        <a:spcBef>
          <a:spcPct val="0"/>
        </a:spcBef>
        <a:buNone/>
        <a:defRPr lang="en-US" sz="3733" b="1" kern="1200" dirty="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panose="05000000000000000000" pitchFamily="2" charset="2"/>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hyperlink" Target="https://ag.ny.gov/press-release/ag-schneiderman-announces-settlements-three-mobile-health-application-developers"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s://www.fda.gov/media/100714/download" TargetMode="External"/><Relationship Id="rId5" Type="http://schemas.openxmlformats.org/officeDocument/2006/relationships/notesSlide" Target="../notesSlides/notesSlide4.xml"/><Relationship Id="rId4"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5.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hyperlink" Target="mailto:Audrey.Kern@peartherapeutics.com" TargetMode="Externa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doi.org/10.1177/0032885516636858"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doi.org/10.1177/0032885516636858"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www.samhsa.gov/data/sites/default/files/cbhsq-reports/2017_NSSATS.pdf" TargetMode="External"/><Relationship Id="rId5" Type="http://schemas.openxmlformats.org/officeDocument/2006/relationships/notesSlide" Target="../notesSlides/notesSlide2.xml"/><Relationship Id="rId4"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2.xml"/><Relationship Id="rId5"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hyperlink" Target="https://www.fda.gov/NewsEvents/Newsroom/PressAnnouncements/ucm576087.htm"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5.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2677" y="2679241"/>
            <a:ext cx="5129923" cy="2318672"/>
          </a:xfrm>
        </p:spPr>
        <p:txBody>
          <a:bodyPr/>
          <a:lstStyle/>
          <a:p>
            <a:r>
              <a:rPr lang="en-US" dirty="0">
                <a:solidFill>
                  <a:prstClr val="black"/>
                </a:solidFill>
              </a:rPr>
              <a:t>Criminal Justice Presentation </a:t>
            </a:r>
            <a:endParaRPr lang="en-US" sz="3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3929" b="43928"/>
          <a:stretch/>
        </p:blipFill>
        <p:spPr>
          <a:xfrm>
            <a:off x="6833475" y="2948682"/>
            <a:ext cx="2600457" cy="315772"/>
          </a:xfrm>
          <a:prstGeom prst="rect">
            <a:avLst/>
          </a:prstGeom>
        </p:spPr>
      </p:pic>
      <p:sp>
        <p:nvSpPr>
          <p:cNvPr id="7" name="Title 1"/>
          <p:cNvSpPr txBox="1">
            <a:spLocks/>
          </p:cNvSpPr>
          <p:nvPr/>
        </p:nvSpPr>
        <p:spPr>
          <a:xfrm>
            <a:off x="6418013" y="2447255"/>
            <a:ext cx="1237327" cy="559259"/>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lang="en-US" sz="3200" b="1" kern="1200" dirty="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Arial"/>
                <a:ea typeface="+mj-ea"/>
                <a:cs typeface="+mj-cs"/>
              </a:rPr>
              <a:t>+</a:t>
            </a:r>
          </a:p>
        </p:txBody>
      </p:sp>
      <p:sp>
        <p:nvSpPr>
          <p:cNvPr id="9" name="TextBox 8">
            <a:extLst>
              <a:ext uri="{FF2B5EF4-FFF2-40B4-BE49-F238E27FC236}">
                <a16:creationId xmlns:a16="http://schemas.microsoft.com/office/drawing/2014/main" id="{E9F20206-6A3C-44FD-927E-441696B59F66}"/>
              </a:ext>
            </a:extLst>
          </p:cNvPr>
          <p:cNvSpPr txBox="1"/>
          <p:nvPr/>
        </p:nvSpPr>
        <p:spPr>
          <a:xfrm>
            <a:off x="6782677" y="6486152"/>
            <a:ext cx="5409323" cy="253916"/>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Arial"/>
                <a:ea typeface="+mn-ea"/>
                <a:cs typeface="+mn-cs"/>
              </a:rPr>
              <a:t>Copyright 2019, Sandoz Inc, 100 College Road West, Princeton, NJ. All rights reserved.</a:t>
            </a:r>
          </a:p>
        </p:txBody>
      </p:sp>
      <p:sp>
        <p:nvSpPr>
          <p:cNvPr id="3" name="Rectangle 2"/>
          <p:cNvSpPr/>
          <p:nvPr/>
        </p:nvSpPr>
        <p:spPr>
          <a:xfrm>
            <a:off x="6833475" y="5327073"/>
            <a:ext cx="1890261" cy="369332"/>
          </a:xfrm>
          <a:prstGeom prst="rect">
            <a:avLst/>
          </a:prstGeom>
        </p:spPr>
        <p:txBody>
          <a:bodyPr wrap="none">
            <a:spAutoFit/>
          </a:bodyPr>
          <a:lstStyle/>
          <a:p>
            <a:r>
              <a:rPr lang="en-US" dirty="0">
                <a:solidFill>
                  <a:prstClr val="black"/>
                </a:solidFill>
              </a:rPr>
              <a:t>September 2019</a:t>
            </a:r>
            <a:endParaRPr lang="en-US" dirty="0"/>
          </a:p>
        </p:txBody>
      </p:sp>
    </p:spTree>
    <p:extLst>
      <p:ext uri="{BB962C8B-B14F-4D97-AF65-F5344CB8AC3E}">
        <p14:creationId xmlns:p14="http://schemas.microsoft.com/office/powerpoint/2010/main" val="3523796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CEF6732-6EA6-48C8-9DB3-CAF5E8E7FBF0}"/>
              </a:ext>
            </a:extLst>
          </p:cNvPr>
          <p:cNvSpPr/>
          <p:nvPr/>
        </p:nvSpPr>
        <p:spPr>
          <a:xfrm>
            <a:off x="1" y="1765391"/>
            <a:ext cx="12192000" cy="43268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5E9705E7-C85A-49A3-A7A5-1FEAC2A09F35}"/>
              </a:ext>
            </a:extLst>
          </p:cNvPr>
          <p:cNvSpPr>
            <a:spLocks noGrp="1"/>
          </p:cNvSpPr>
          <p:nvPr>
            <p:ph type="title"/>
          </p:nvPr>
        </p:nvSpPr>
        <p:spPr>
          <a:xfrm>
            <a:off x="422786" y="365125"/>
            <a:ext cx="11493911" cy="1325563"/>
          </a:xfrm>
        </p:spPr>
        <p:txBody>
          <a:bodyPr/>
          <a:lstStyle/>
          <a:p>
            <a:r>
              <a:rPr lang="en-US" dirty="0"/>
              <a:t>What Does Regulatory A</a:t>
            </a:r>
            <a:r>
              <a:rPr lang="en-US" dirty="0">
                <a:solidFill>
                  <a:srgbClr val="44546A"/>
                </a:solidFill>
              </a:rPr>
              <a:t>uthorization</a:t>
            </a:r>
            <a:r>
              <a:rPr lang="en-US" dirty="0"/>
              <a:t> Mean in The Context of Digital Therapeutics? </a:t>
            </a:r>
          </a:p>
        </p:txBody>
      </p:sp>
      <p:sp>
        <p:nvSpPr>
          <p:cNvPr id="5" name="TextBox 4">
            <a:extLst>
              <a:ext uri="{FF2B5EF4-FFF2-40B4-BE49-F238E27FC236}">
                <a16:creationId xmlns:a16="http://schemas.microsoft.com/office/drawing/2014/main" id="{055C26C7-2DDF-4448-8153-FDDB08248B11}"/>
              </a:ext>
            </a:extLst>
          </p:cNvPr>
          <p:cNvSpPr txBox="1"/>
          <p:nvPr/>
        </p:nvSpPr>
        <p:spPr>
          <a:xfrm>
            <a:off x="422786" y="6399512"/>
            <a:ext cx="8327514" cy="302647"/>
          </a:xfrm>
          <a:prstGeom prst="rect">
            <a:avLst/>
          </a:prstGeom>
          <a:solidFill>
            <a:schemeClr val="bg1"/>
          </a:solidFill>
        </p:spPr>
        <p:txBody>
          <a:bodyPr wrap="square" rtlCol="0" anchor="b">
            <a:spAutoFit/>
          </a:bodyPr>
          <a:lstStyle>
            <a:defPPr>
              <a:defRPr lang="en-US"/>
            </a:defPPr>
            <a:lvl1pPr marL="166688" marR="0" lvl="0" indent="-166688" fontAlgn="auto">
              <a:lnSpc>
                <a:spcPct val="100000"/>
              </a:lnSpc>
              <a:spcBef>
                <a:spcPts val="100"/>
              </a:spcBef>
              <a:spcAft>
                <a:spcPts val="100"/>
              </a:spcAft>
              <a:buClrTx/>
              <a:buSzTx/>
              <a:buFont typeface="+mj-lt"/>
              <a:buAutoNum type="arabicPeriod" startAt="8"/>
              <a:tabLst/>
              <a:defRPr kumimoji="0" sz="600" b="0" i="0" u="none" strike="noStrike" cap="none" spc="0" normalizeH="0" baseline="0">
                <a:ln>
                  <a:noFill/>
                </a:ln>
                <a:solidFill>
                  <a:srgbClr val="494949"/>
                </a:solidFill>
                <a:effectLst/>
                <a:uLnTx/>
                <a:uFillTx/>
                <a:latin typeface="Arial"/>
              </a:defRPr>
            </a:lvl1pPr>
          </a:lstStyle>
          <a:p>
            <a:pPr marL="166688" marR="0" lvl="0" indent="-166688" algn="l" defTabSz="914400" rtl="0" eaLnBrk="1" fontAlgn="auto" latinLnBrk="0" hangingPunct="1">
              <a:lnSpc>
                <a:spcPct val="100000"/>
              </a:lnSpc>
              <a:spcBef>
                <a:spcPts val="100"/>
              </a:spcBef>
              <a:spcAft>
                <a:spcPts val="100"/>
              </a:spcAft>
              <a:buClrTx/>
              <a:buSzTx/>
              <a:buFont typeface="+mj-lt"/>
              <a:buAutoNum type="arabicPeriod" startAt="5"/>
              <a:tabLst/>
              <a:defRPr/>
            </a:pPr>
            <a:r>
              <a:rPr kumimoji="0" lang="en-US" sz="600" b="0" i="0" u="none" strike="noStrike" kern="1200" cap="none" spc="0" normalizeH="0" baseline="0" noProof="0" dirty="0">
                <a:ln>
                  <a:noFill/>
                </a:ln>
                <a:solidFill>
                  <a:srgbClr val="494949"/>
                </a:solidFill>
                <a:effectLst/>
                <a:uLnTx/>
                <a:uFillTx/>
                <a:latin typeface="Arial"/>
                <a:ea typeface="+mn-ea"/>
                <a:cs typeface="+mn-cs"/>
              </a:rPr>
              <a:t>Software as a Medical Device (SAMD): Clinical Evaluation. Guidance for Industry and Food and Drug Administration Staff. Published 2017. Website: </a:t>
            </a:r>
            <a:r>
              <a:rPr kumimoji="0" lang="en-US" sz="600" b="0" i="0" u="none" strike="noStrike" kern="1200" cap="none" spc="0" normalizeH="0" baseline="0" noProof="0" dirty="0">
                <a:ln>
                  <a:noFill/>
                </a:ln>
                <a:solidFill>
                  <a:srgbClr val="494949"/>
                </a:solidFill>
                <a:effectLst/>
                <a:uLnTx/>
                <a:uFillTx/>
                <a:latin typeface="Arial"/>
                <a:ea typeface="+mn-ea"/>
                <a:cs typeface="+mn-cs"/>
                <a:hlinkClick r:id="rId6"/>
              </a:rPr>
              <a:t>https://www.fda.gov/media/100714/download</a:t>
            </a:r>
            <a:r>
              <a:rPr kumimoji="0" lang="en-US" sz="600" b="0" i="0" u="none" strike="noStrike" kern="1200" cap="none" spc="0" normalizeH="0" baseline="0" noProof="0" dirty="0">
                <a:ln>
                  <a:noFill/>
                </a:ln>
                <a:solidFill>
                  <a:srgbClr val="494949"/>
                </a:solidFill>
                <a:effectLst/>
                <a:uLnTx/>
                <a:uFillTx/>
                <a:latin typeface="Arial"/>
                <a:ea typeface="+mn-ea"/>
                <a:cs typeface="+mn-cs"/>
              </a:rPr>
              <a:t>.  Accessed July 2019 </a:t>
            </a:r>
          </a:p>
          <a:p>
            <a:pPr marL="166688" marR="0" lvl="0" indent="-166688" algn="l" defTabSz="914400" rtl="0" eaLnBrk="1" fontAlgn="auto" latinLnBrk="0" hangingPunct="1">
              <a:lnSpc>
                <a:spcPct val="100000"/>
              </a:lnSpc>
              <a:spcBef>
                <a:spcPts val="100"/>
              </a:spcBef>
              <a:spcAft>
                <a:spcPts val="100"/>
              </a:spcAft>
              <a:buClrTx/>
              <a:buSzTx/>
              <a:buFont typeface="+mj-lt"/>
              <a:buAutoNum type="arabicPeriod" startAt="5"/>
              <a:tabLst/>
              <a:defRPr/>
            </a:pPr>
            <a:r>
              <a:rPr kumimoji="0" lang="en-US" sz="600" b="0" i="0" u="none" strike="noStrike" kern="1200" cap="none" spc="0" normalizeH="0" baseline="0" noProof="0" dirty="0">
                <a:ln>
                  <a:noFill/>
                </a:ln>
                <a:solidFill>
                  <a:srgbClr val="494949"/>
                </a:solidFill>
                <a:effectLst/>
                <a:uLnTx/>
                <a:uFillTx/>
                <a:latin typeface="Arial"/>
                <a:ea typeface="+mn-ea"/>
                <a:cs typeface="+mn-cs"/>
              </a:rPr>
              <a:t>NY Attorney General Press Release: AG Announces Settlement. March 2017. Website: </a:t>
            </a:r>
            <a:r>
              <a:rPr kumimoji="0" lang="en-US" sz="600" b="0" i="0" u="none" strike="noStrike" kern="1200" cap="none" spc="0" normalizeH="0" baseline="0" noProof="0" dirty="0">
                <a:ln>
                  <a:noFill/>
                </a:ln>
                <a:solidFill>
                  <a:srgbClr val="494949"/>
                </a:solidFill>
                <a:effectLst/>
                <a:uLnTx/>
                <a:uFillTx/>
                <a:latin typeface="Arial"/>
                <a:ea typeface="+mn-ea"/>
                <a:cs typeface="+mn-cs"/>
                <a:hlinkClick r:id="rId7"/>
              </a:rPr>
              <a:t>https://ag.ny.gov/press-release/ag-schneiderman-announces-settlements-three-mobile-health-application-developers</a:t>
            </a:r>
            <a:r>
              <a:rPr kumimoji="0" lang="en-US" sz="600" b="0" i="0" u="none" strike="noStrike" kern="1200" cap="none" spc="0" normalizeH="0" baseline="0" noProof="0" dirty="0">
                <a:ln>
                  <a:noFill/>
                </a:ln>
                <a:solidFill>
                  <a:srgbClr val="494949"/>
                </a:solidFill>
                <a:effectLst/>
                <a:uLnTx/>
                <a:uFillTx/>
                <a:latin typeface="Arial"/>
                <a:ea typeface="+mn-ea"/>
                <a:cs typeface="+mn-cs"/>
              </a:rPr>
              <a:t>. Accessed July 2019</a:t>
            </a:r>
          </a:p>
        </p:txBody>
      </p:sp>
      <p:cxnSp>
        <p:nvCxnSpPr>
          <p:cNvPr id="102" name="Elbow Connector 101"/>
          <p:cNvCxnSpPr>
            <a:stCxn id="97" idx="3"/>
            <a:endCxn id="99" idx="0"/>
          </p:cNvCxnSpPr>
          <p:nvPr/>
        </p:nvCxnSpPr>
        <p:spPr>
          <a:xfrm flipH="1">
            <a:off x="9081434" y="2327860"/>
            <a:ext cx="2690347" cy="728950"/>
          </a:xfrm>
          <a:prstGeom prst="bentConnector4">
            <a:avLst>
              <a:gd name="adj1" fmla="val -8497"/>
              <a:gd name="adj2" fmla="val 8007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4510808" y="1889343"/>
            <a:ext cx="7260973" cy="877033"/>
          </a:xfrm>
          <a:prstGeom prst="rect">
            <a:avLst/>
          </a:prstGeom>
          <a:solidFill>
            <a:srgbClr val="D6DCE5"/>
          </a:solidFill>
          <a:ln w="12700">
            <a:solidFill>
              <a:schemeClr val="accent1"/>
            </a:solidFill>
            <a:prstDash val="lgDash"/>
          </a:ln>
        </p:spPr>
        <p:txBody>
          <a:bodyPr wrap="square" lIns="137160" tIns="91440" rIns="137160" bIns="9144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solidFill>
                  <a:prstClr val="black"/>
                </a:solidFill>
                <a:latin typeface="Arial"/>
              </a:rPr>
              <a:t>Evidence of clinical effectiveness, patient safety, and GMP quality that is reviewed and authorized by a regulatory body </a:t>
            </a:r>
            <a:r>
              <a:rPr kumimoji="0" lang="en-US" sz="1700" b="1" i="0" u="none" strike="noStrike" kern="1200" cap="none" spc="0" normalizeH="0" baseline="0" noProof="0" dirty="0">
                <a:ln>
                  <a:noFill/>
                </a:ln>
                <a:solidFill>
                  <a:prstClr val="black"/>
                </a:solidFill>
                <a:effectLst/>
                <a:uLnTx/>
                <a:uFillTx/>
                <a:latin typeface="Arial"/>
                <a:ea typeface="+mn-ea"/>
                <a:cs typeface="+mn-cs"/>
              </a:rPr>
              <a:t>to support quality, safety and treatment claims</a:t>
            </a:r>
            <a:r>
              <a:rPr kumimoji="0" lang="en-US" sz="1400" b="0" i="0" u="none" strike="noStrike" kern="1200" cap="none" spc="0" normalizeH="0" baseline="30000" noProof="0" dirty="0">
                <a:ln>
                  <a:noFill/>
                </a:ln>
                <a:solidFill>
                  <a:prstClr val="black"/>
                </a:solidFill>
                <a:effectLst/>
                <a:uLnTx/>
                <a:uFillTx/>
                <a:latin typeface="Arial"/>
                <a:ea typeface="+mn-ea"/>
                <a:cs typeface="Calibri" panose="020F0502020204030204" pitchFamily="34" charset="0"/>
              </a:rPr>
              <a:t>1,5</a:t>
            </a:r>
          </a:p>
        </p:txBody>
      </p:sp>
      <p:cxnSp>
        <p:nvCxnSpPr>
          <p:cNvPr id="67" name="Straight Arrow Connector 66"/>
          <p:cNvCxnSpPr>
            <a:stCxn id="8" idx="3"/>
            <a:endCxn id="14" idx="1"/>
          </p:cNvCxnSpPr>
          <p:nvPr/>
        </p:nvCxnSpPr>
        <p:spPr>
          <a:xfrm>
            <a:off x="5141428" y="5441565"/>
            <a:ext cx="1517219" cy="0"/>
          </a:xfrm>
          <a:prstGeom prst="straightConnector1">
            <a:avLst/>
          </a:prstGeom>
          <a:ln w="9525">
            <a:prstDash val="dash"/>
            <a:tailEnd type="triangle"/>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6065728" y="3056810"/>
            <a:ext cx="6031411" cy="1756891"/>
            <a:chOff x="6210644" y="3081969"/>
            <a:chExt cx="6031411" cy="1756891"/>
          </a:xfrm>
          <a:solidFill>
            <a:schemeClr val="bg1"/>
          </a:solidFill>
        </p:grpSpPr>
        <p:sp>
          <p:nvSpPr>
            <p:cNvPr id="99" name="Rectangle 98"/>
            <p:cNvSpPr/>
            <p:nvPr/>
          </p:nvSpPr>
          <p:spPr>
            <a:xfrm>
              <a:off x="6210644" y="3081969"/>
              <a:ext cx="6031411" cy="1756891"/>
            </a:xfrm>
            <a:prstGeom prst="rect">
              <a:avLst/>
            </a:prstGeom>
            <a:solidFill>
              <a:schemeClr val="bg1"/>
            </a:solidFill>
            <a:ln w="6350">
              <a:noFill/>
              <a:prstDash val="dash"/>
            </a:ln>
          </p:spPr>
          <p:txBody>
            <a:bodyPr wrap="square" tIns="91440" rIns="91440" bIns="91440" anchor="ctr">
              <a:noAutofit/>
            </a:bodyPr>
            <a:lstStyle/>
            <a:p>
              <a:pPr marL="0" marR="0" lvl="0" indent="0" algn="l" defTabSz="914400" rtl="0" eaLnBrk="1" fontAlgn="auto" latinLnBrk="0" hangingPunct="1">
                <a:lnSpc>
                  <a:spcPct val="100000"/>
                </a:lnSpc>
                <a:spcBef>
                  <a:spcPts val="1600"/>
                </a:spcBef>
                <a:spcAft>
                  <a:spcPts val="0"/>
                </a:spcAft>
                <a:buClrTx/>
                <a:buSzTx/>
                <a:buFontTx/>
                <a:buNone/>
                <a:tabLst/>
                <a:defRPr/>
              </a:pPr>
              <a:r>
                <a:rPr lang="en-US" sz="1500" dirty="0"/>
                <a:t>Regulatory </a:t>
              </a:r>
              <a:r>
                <a:rPr lang="en-US" sz="1500" dirty="0" smtClean="0"/>
                <a:t>Authorization follows a rigorous review of a therapy’s:</a:t>
              </a:r>
              <a:endParaRPr lang="en-US" sz="1500" dirty="0" smtClean="0"/>
            </a:p>
            <a:p>
              <a:pPr marL="0" marR="0" lvl="0" indent="0" algn="l" defTabSz="914400" rtl="0" eaLnBrk="1" fontAlgn="auto" latinLnBrk="0" hangingPunct="1">
                <a:lnSpc>
                  <a:spcPct val="100000"/>
                </a:lnSpc>
                <a:spcBef>
                  <a:spcPts val="1600"/>
                </a:spcBef>
                <a:spcAft>
                  <a:spcPts val="120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Arial"/>
                  <a:ea typeface="+mn-ea"/>
                  <a:cs typeface="Calibri" panose="020F0502020204030204" pitchFamily="34" charset="0"/>
                </a:rPr>
                <a:t>Authorization </a:t>
              </a:r>
              <a:r>
                <a:rPr kumimoji="0" lang="en-US" sz="15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enables licensed providers to prescribe and gives payers the level of </a:t>
              </a:r>
              <a:r>
                <a:rPr lang="en-US" sz="1500" b="1" dirty="0">
                  <a:solidFill>
                    <a:prstClr val="black"/>
                  </a:solidFill>
                  <a:latin typeface="Arial"/>
                  <a:cs typeface="Calibri" panose="020F0502020204030204" pitchFamily="34" charset="0"/>
                </a:rPr>
                <a:t>confidence in PDT quality, value, and effectiveness given to other FDA-regulated therapies they cover</a:t>
              </a:r>
            </a:p>
          </p:txBody>
        </p:sp>
        <p:sp>
          <p:nvSpPr>
            <p:cNvPr id="29" name="Rectangle 28"/>
            <p:cNvSpPr/>
            <p:nvPr/>
          </p:nvSpPr>
          <p:spPr>
            <a:xfrm>
              <a:off x="6453983" y="3466754"/>
              <a:ext cx="5638997" cy="521208"/>
            </a:xfrm>
            <a:prstGeom prst="rect">
              <a:avLst/>
            </a:prstGeom>
            <a:noFill/>
          </p:spPr>
          <p:txBody>
            <a:bodyPr lIns="45720" rIns="45720" numCol="3" anchor="ctr">
              <a:noAutofit/>
            </a:bodyPr>
            <a:lstStyle/>
            <a:p>
              <a:pPr marL="114300" marR="0" lvl="1" indent="-11430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400" b="1" dirty="0"/>
                <a:t>Safety</a:t>
              </a:r>
            </a:p>
            <a:p>
              <a:pPr marL="114300" marR="0" lvl="1" indent="-11430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400" b="1" dirty="0"/>
                <a:t>Effectiveness</a:t>
              </a:r>
            </a:p>
            <a:p>
              <a:pPr marL="114300" marR="0" lvl="1" indent="-11430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US" sz="1400" b="1" dirty="0"/>
                <a:t>Instructions for Use</a:t>
              </a:r>
            </a:p>
          </p:txBody>
        </p:sp>
      </p:grpSp>
      <p:sp>
        <p:nvSpPr>
          <p:cNvPr id="77" name="Line Callout 2 (Accent Bar) 76"/>
          <p:cNvSpPr/>
          <p:nvPr/>
        </p:nvSpPr>
        <p:spPr>
          <a:xfrm>
            <a:off x="5176515" y="1997838"/>
            <a:ext cx="2923674" cy="697359"/>
          </a:xfrm>
          <a:prstGeom prst="accentCallout2">
            <a:avLst>
              <a:gd name="adj1" fmla="val 46355"/>
              <a:gd name="adj2" fmla="val -22737"/>
              <a:gd name="adj3" fmla="val 46354"/>
              <a:gd name="adj4" fmla="val -31893"/>
              <a:gd name="adj5" fmla="val 110775"/>
              <a:gd name="adj6" fmla="val -553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6658647" y="5095316"/>
            <a:ext cx="4923753" cy="69249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Scrutiny from regulatory bodies </a:t>
            </a:r>
            <a:r>
              <a:rPr kumimoji="0" lang="en-US" sz="13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has resulted in millions of dollars in </a:t>
            </a:r>
            <a:r>
              <a:rPr kumimoji="0" lang="en-US" sz="13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fines and settlements</a:t>
            </a:r>
            <a:r>
              <a:rPr kumimoji="0" lang="en-US" sz="13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for companies unable to substantiate effectiveness claims</a:t>
            </a:r>
            <a:r>
              <a:rPr kumimoji="0" lang="en-US" sz="1300" b="0" i="0" u="none" strike="noStrike" kern="1200" cap="none" spc="0" normalizeH="0" baseline="30000" noProof="0" dirty="0">
                <a:ln>
                  <a:noFill/>
                </a:ln>
                <a:solidFill>
                  <a:prstClr val="black"/>
                </a:solidFill>
                <a:effectLst/>
                <a:uLnTx/>
                <a:uFillTx/>
                <a:latin typeface="Arial"/>
                <a:ea typeface="+mn-ea"/>
                <a:cs typeface="Calibri" panose="020F0502020204030204" pitchFamily="34" charset="0"/>
              </a:rPr>
              <a:t>6	</a:t>
            </a:r>
          </a:p>
        </p:txBody>
      </p:sp>
      <p:grpSp>
        <p:nvGrpSpPr>
          <p:cNvPr id="70" name="Group 69"/>
          <p:cNvGrpSpPr/>
          <p:nvPr/>
        </p:nvGrpSpPr>
        <p:grpSpPr>
          <a:xfrm>
            <a:off x="200305" y="1889344"/>
            <a:ext cx="5975782" cy="4212737"/>
            <a:chOff x="1117042" y="1725815"/>
            <a:chExt cx="5222704" cy="3681841"/>
          </a:xfrm>
        </p:grpSpPr>
        <p:grpSp>
          <p:nvGrpSpPr>
            <p:cNvPr id="46" name="Group 45"/>
            <p:cNvGrpSpPr/>
            <p:nvPr/>
          </p:nvGrpSpPr>
          <p:grpSpPr>
            <a:xfrm>
              <a:off x="1117042" y="1725815"/>
              <a:ext cx="5222704" cy="3681841"/>
              <a:chOff x="5126319" y="1850934"/>
              <a:chExt cx="5222704" cy="3681841"/>
            </a:xfrm>
          </p:grpSpPr>
          <p:sp>
            <p:nvSpPr>
              <p:cNvPr id="12" name="TextBox 11">
                <a:extLst>
                  <a:ext uri="{FF2B5EF4-FFF2-40B4-BE49-F238E27FC236}">
                    <a16:creationId xmlns:a16="http://schemas.microsoft.com/office/drawing/2014/main" id="{696F1745-EC6C-42DF-8D88-DFF4A05A174C}"/>
                  </a:ext>
                </a:extLst>
              </p:cNvPr>
              <p:cNvSpPr txBox="1"/>
              <p:nvPr/>
            </p:nvSpPr>
            <p:spPr>
              <a:xfrm rot="18319353">
                <a:off x="4784067" y="4116743"/>
                <a:ext cx="2058579" cy="2376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Arial"/>
                    <a:ea typeface="+mn-ea"/>
                    <a:cs typeface="+mn-cs"/>
                  </a:rPr>
                  <a:t>Level of rigor and review</a:t>
                </a:r>
              </a:p>
            </p:txBody>
          </p:sp>
          <p:grpSp>
            <p:nvGrpSpPr>
              <p:cNvPr id="36" name="Group 35"/>
              <p:cNvGrpSpPr/>
              <p:nvPr/>
            </p:nvGrpSpPr>
            <p:grpSpPr>
              <a:xfrm>
                <a:off x="5126319" y="1850934"/>
                <a:ext cx="5222704" cy="3681841"/>
                <a:chOff x="4857304" y="1368743"/>
                <a:chExt cx="2754312" cy="2328451"/>
              </a:xfrm>
            </p:grpSpPr>
            <p:sp>
              <p:nvSpPr>
                <p:cNvPr id="39" name="Freeform 5"/>
                <p:cNvSpPr>
                  <a:spLocks/>
                </p:cNvSpPr>
                <p:nvPr>
                  <p:custDataLst>
                    <p:tags r:id="rId1"/>
                  </p:custDataLst>
                </p:nvPr>
              </p:nvSpPr>
              <p:spPr bwMode="blackWhite">
                <a:xfrm>
                  <a:off x="5316462" y="2166303"/>
                  <a:ext cx="1835996" cy="798512"/>
                </a:xfrm>
                <a:custGeom>
                  <a:avLst/>
                  <a:gdLst>
                    <a:gd name="T0" fmla="*/ 2147483647 w 1784"/>
                    <a:gd name="T1" fmla="*/ 2147483647 h 796"/>
                    <a:gd name="T2" fmla="*/ 2147483647 w 1784"/>
                    <a:gd name="T3" fmla="*/ 0 h 796"/>
                    <a:gd name="T4" fmla="*/ 2147483647 w 1784"/>
                    <a:gd name="T5" fmla="*/ 0 h 796"/>
                    <a:gd name="T6" fmla="*/ 0 w 1784"/>
                    <a:gd name="T7" fmla="*/ 2147483647 h 796"/>
                    <a:gd name="T8" fmla="*/ 2147483647 w 1784"/>
                    <a:gd name="T9" fmla="*/ 2147483647 h 796"/>
                    <a:gd name="T10" fmla="*/ 0 60000 65536"/>
                    <a:gd name="T11" fmla="*/ 0 60000 65536"/>
                    <a:gd name="T12" fmla="*/ 0 60000 65536"/>
                    <a:gd name="T13" fmla="*/ 0 60000 65536"/>
                    <a:gd name="T14" fmla="*/ 0 60000 65536"/>
                    <a:gd name="T15" fmla="*/ 0 w 1784"/>
                    <a:gd name="T16" fmla="*/ 0 h 796"/>
                    <a:gd name="T17" fmla="*/ 1784 w 1784"/>
                    <a:gd name="T18" fmla="*/ 796 h 796"/>
                  </a:gdLst>
                  <a:ahLst/>
                  <a:cxnLst>
                    <a:cxn ang="T10">
                      <a:pos x="T0" y="T1"/>
                    </a:cxn>
                    <a:cxn ang="T11">
                      <a:pos x="T2" y="T3"/>
                    </a:cxn>
                    <a:cxn ang="T12">
                      <a:pos x="T4" y="T5"/>
                    </a:cxn>
                    <a:cxn ang="T13">
                      <a:pos x="T6" y="T7"/>
                    </a:cxn>
                    <a:cxn ang="T14">
                      <a:pos x="T8" y="T9"/>
                    </a:cxn>
                  </a:cxnLst>
                  <a:rect l="T15" t="T16" r="T17" b="T18"/>
                  <a:pathLst>
                    <a:path w="1784" h="796">
                      <a:moveTo>
                        <a:pt x="1783" y="795"/>
                      </a:moveTo>
                      <a:lnTo>
                        <a:pt x="1337" y="0"/>
                      </a:lnTo>
                      <a:lnTo>
                        <a:pt x="447" y="0"/>
                      </a:lnTo>
                      <a:lnTo>
                        <a:pt x="0" y="795"/>
                      </a:lnTo>
                      <a:lnTo>
                        <a:pt x="1783" y="795"/>
                      </a:lnTo>
                    </a:path>
                  </a:pathLst>
                </a:custGeom>
                <a:solidFill>
                  <a:schemeClr val="accent1"/>
                </a:solidFill>
                <a:ln w="19050" cap="rnd">
                  <a:solidFill>
                    <a:schemeClr val="bg1"/>
                  </a:solidFill>
                  <a:round/>
                  <a:headEnd/>
                  <a:tailEnd/>
                </a:ln>
              </p:spPr>
              <p:txBody>
                <a:bodyPr lIns="36000" tIns="36000" rIns="36000" bIns="36000" anchor="ctr" anchorCtr="0">
                  <a:noAutofit/>
                </a:bodyPr>
                <a:lstStyle/>
                <a:p>
                  <a:pPr marL="0" marR="0" lvl="0" indent="0" algn="ctr" defTabSz="800100" rtl="0" eaLnBrk="1" fontAlgn="auto" latinLnBrk="0" hangingPunct="1">
                    <a:lnSpc>
                      <a:spcPct val="90000"/>
                    </a:lnSpc>
                    <a:spcBef>
                      <a:spcPct val="0"/>
                    </a:spcBef>
                    <a:spcAft>
                      <a:spcPts val="800"/>
                    </a:spcAft>
                    <a:buClrTx/>
                    <a:buSzTx/>
                    <a:buFontTx/>
                    <a:buNone/>
                    <a:tabLst/>
                    <a:defRPr/>
                  </a:pPr>
                  <a:endParaRPr kumimoji="0" lang="en-US" sz="13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800100" rtl="0" eaLnBrk="1" fontAlgn="auto" latinLnBrk="0" hangingPunct="1">
                    <a:lnSpc>
                      <a:spcPct val="90000"/>
                    </a:lnSpc>
                    <a:spcBef>
                      <a:spcPts val="30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Clinically-Validated                                      Digital Health Interventions</a:t>
                  </a:r>
                  <a:endParaRPr kumimoji="0" lang="en-US" sz="16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300" b="0" i="1" u="none" strike="noStrike" kern="1200" cap="none" spc="0" normalizeH="0" baseline="0" noProof="0" dirty="0">
                      <a:ln>
                        <a:noFill/>
                      </a:ln>
                      <a:solidFill>
                        <a:prstClr val="white"/>
                      </a:solidFill>
                      <a:effectLst/>
                      <a:uLnTx/>
                      <a:uFillTx/>
                      <a:latin typeface="Arial"/>
                      <a:ea typeface="+mn-ea"/>
                      <a:cs typeface="+mn-cs"/>
                    </a:rPr>
                    <a:t>Evidence of</a:t>
                  </a:r>
                  <a:r>
                    <a:rPr kumimoji="0" lang="en-US" sz="1300" b="0" i="1" u="none" strike="noStrike" kern="1200" cap="none" spc="0" normalizeH="0" noProof="0" dirty="0">
                      <a:ln>
                        <a:noFill/>
                      </a:ln>
                      <a:solidFill>
                        <a:prstClr val="white"/>
                      </a:solidFill>
                      <a:effectLst/>
                      <a:uLnTx/>
                      <a:uFillTx/>
                      <a:latin typeface="Arial"/>
                      <a:ea typeface="+mn-ea"/>
                      <a:cs typeface="+mn-cs"/>
                    </a:rPr>
                    <a:t> </a:t>
                  </a:r>
                  <a:r>
                    <a:rPr kumimoji="0" lang="en-US" sz="1300" b="0" i="1" u="none" strike="noStrike" kern="1200" cap="none" spc="0" normalizeH="0" baseline="0" noProof="0" dirty="0">
                      <a:ln>
                        <a:noFill/>
                      </a:ln>
                      <a:solidFill>
                        <a:prstClr val="white"/>
                      </a:solidFill>
                      <a:effectLst/>
                      <a:uLnTx/>
                      <a:uFillTx/>
                      <a:latin typeface="Arial"/>
                      <a:ea typeface="+mn-ea"/>
                      <a:cs typeface="+mn-cs"/>
                    </a:rPr>
                    <a:t>effectiveness</a:t>
                  </a:r>
                  <a:r>
                    <a:rPr kumimoji="0" lang="en-US" sz="1300" b="0" i="1" u="none" strike="noStrike" kern="1200" cap="none" spc="0" normalizeH="0" noProof="0" dirty="0">
                      <a:ln>
                        <a:noFill/>
                      </a:ln>
                      <a:solidFill>
                        <a:prstClr val="white"/>
                      </a:solidFill>
                      <a:effectLst/>
                      <a:uLnTx/>
                      <a:uFillTx/>
                      <a:latin typeface="Arial"/>
                      <a:ea typeface="+mn-ea"/>
                      <a:cs typeface="+mn-cs"/>
                    </a:rPr>
                    <a:t> an</a:t>
                  </a:r>
                  <a:r>
                    <a:rPr kumimoji="0" lang="en-US" sz="1300" b="0" i="1" u="none" strike="noStrike" kern="1200" cap="none" spc="0" normalizeH="0" baseline="0" noProof="0" dirty="0">
                      <a:ln>
                        <a:noFill/>
                      </a:ln>
                      <a:solidFill>
                        <a:prstClr val="white"/>
                      </a:solidFill>
                      <a:effectLst/>
                      <a:uLnTx/>
                      <a:uFillTx/>
                      <a:latin typeface="Arial"/>
                      <a:ea typeface="+mn-ea"/>
                      <a:cs typeface="+mn-cs"/>
                    </a:rPr>
                    <a:t>d                           patient safety in RCTs</a:t>
                  </a:r>
                </a:p>
              </p:txBody>
            </p:sp>
            <p:sp>
              <p:nvSpPr>
                <p:cNvPr id="37" name="Freeform 3"/>
                <p:cNvSpPr>
                  <a:spLocks/>
                </p:cNvSpPr>
                <p:nvPr>
                  <p:custDataLst>
                    <p:tags r:id="rId2"/>
                  </p:custDataLst>
                </p:nvPr>
              </p:nvSpPr>
              <p:spPr bwMode="blackWhite">
                <a:xfrm>
                  <a:off x="5776466" y="1368743"/>
                  <a:ext cx="915988" cy="795337"/>
                </a:xfrm>
                <a:custGeom>
                  <a:avLst/>
                  <a:gdLst>
                    <a:gd name="T0" fmla="*/ 991074 w 891"/>
                    <a:gd name="T1" fmla="*/ 794338 h 796"/>
                    <a:gd name="T2" fmla="*/ 495537 w 891"/>
                    <a:gd name="T3" fmla="*/ 0 h 796"/>
                    <a:gd name="T4" fmla="*/ 0 w 891"/>
                    <a:gd name="T5" fmla="*/ 794338 h 796"/>
                    <a:gd name="T6" fmla="*/ 991074 w 891"/>
                    <a:gd name="T7" fmla="*/ 794338 h 796"/>
                    <a:gd name="T8" fmla="*/ 0 60000 65536"/>
                    <a:gd name="T9" fmla="*/ 0 60000 65536"/>
                    <a:gd name="T10" fmla="*/ 0 60000 65536"/>
                    <a:gd name="T11" fmla="*/ 0 60000 65536"/>
                    <a:gd name="T12" fmla="*/ 0 w 891"/>
                    <a:gd name="T13" fmla="*/ 0 h 796"/>
                    <a:gd name="T14" fmla="*/ 891 w 891"/>
                    <a:gd name="T15" fmla="*/ 796 h 796"/>
                  </a:gdLst>
                  <a:ahLst/>
                  <a:cxnLst>
                    <a:cxn ang="T8">
                      <a:pos x="T0" y="T1"/>
                    </a:cxn>
                    <a:cxn ang="T9">
                      <a:pos x="T2" y="T3"/>
                    </a:cxn>
                    <a:cxn ang="T10">
                      <a:pos x="T4" y="T5"/>
                    </a:cxn>
                    <a:cxn ang="T11">
                      <a:pos x="T6" y="T7"/>
                    </a:cxn>
                  </a:cxnLst>
                  <a:rect l="T12" t="T13" r="T14" b="T15"/>
                  <a:pathLst>
                    <a:path w="891" h="796">
                      <a:moveTo>
                        <a:pt x="890" y="795"/>
                      </a:moveTo>
                      <a:lnTo>
                        <a:pt x="445" y="0"/>
                      </a:lnTo>
                      <a:lnTo>
                        <a:pt x="0" y="795"/>
                      </a:lnTo>
                      <a:lnTo>
                        <a:pt x="890" y="795"/>
                      </a:lnTo>
                    </a:path>
                  </a:pathLst>
                </a:custGeom>
                <a:solidFill>
                  <a:schemeClr val="accent1">
                    <a:lumMod val="75000"/>
                  </a:schemeClr>
                </a:solidFill>
                <a:ln w="12700" cap="rnd">
                  <a:solidFill>
                    <a:schemeClr val="accent2"/>
                  </a:solidFill>
                  <a:round/>
                  <a:headEnd/>
                  <a:tailEnd/>
                </a:ln>
              </p:spPr>
              <p:txBody>
                <a:bodyPr lIns="82296" tIns="621792" rIns="82296" bIns="27432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FDA-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Authorized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PDTs</a:t>
                  </a:r>
                </a:p>
              </p:txBody>
            </p:sp>
            <p:sp>
              <p:nvSpPr>
                <p:cNvPr id="38" name="Freeform 4"/>
                <p:cNvSpPr>
                  <a:spLocks/>
                </p:cNvSpPr>
                <p:nvPr>
                  <p:custDataLst>
                    <p:tags r:id="rId3"/>
                  </p:custDataLst>
                </p:nvPr>
              </p:nvSpPr>
              <p:spPr bwMode="blackWhite">
                <a:xfrm>
                  <a:off x="4857304" y="2967038"/>
                  <a:ext cx="2754312" cy="730156"/>
                </a:xfrm>
                <a:custGeom>
                  <a:avLst/>
                  <a:gdLst>
                    <a:gd name="T0" fmla="*/ 2147483647 w 2676"/>
                    <a:gd name="T1" fmla="*/ 0 h 798"/>
                    <a:gd name="T2" fmla="*/ 2147483647 w 2676"/>
                    <a:gd name="T3" fmla="*/ 0 h 798"/>
                    <a:gd name="T4" fmla="*/ 0 w 2676"/>
                    <a:gd name="T5" fmla="*/ 2147483647 h 798"/>
                    <a:gd name="T6" fmla="*/ 2147483647 w 2676"/>
                    <a:gd name="T7" fmla="*/ 2147483647 h 798"/>
                    <a:gd name="T8" fmla="*/ 2147483647 w 2676"/>
                    <a:gd name="T9" fmla="*/ 0 h 798"/>
                    <a:gd name="T10" fmla="*/ 0 60000 65536"/>
                    <a:gd name="T11" fmla="*/ 0 60000 65536"/>
                    <a:gd name="T12" fmla="*/ 0 60000 65536"/>
                    <a:gd name="T13" fmla="*/ 0 60000 65536"/>
                    <a:gd name="T14" fmla="*/ 0 60000 65536"/>
                    <a:gd name="T15" fmla="*/ 0 w 2676"/>
                    <a:gd name="T16" fmla="*/ 0 h 798"/>
                    <a:gd name="T17" fmla="*/ 2676 w 2676"/>
                    <a:gd name="T18" fmla="*/ 798 h 798"/>
                  </a:gdLst>
                  <a:ahLst/>
                  <a:cxnLst>
                    <a:cxn ang="T10">
                      <a:pos x="T0" y="T1"/>
                    </a:cxn>
                    <a:cxn ang="T11">
                      <a:pos x="T2" y="T3"/>
                    </a:cxn>
                    <a:cxn ang="T12">
                      <a:pos x="T4" y="T5"/>
                    </a:cxn>
                    <a:cxn ang="T13">
                      <a:pos x="T6" y="T7"/>
                    </a:cxn>
                    <a:cxn ang="T14">
                      <a:pos x="T8" y="T9"/>
                    </a:cxn>
                  </a:cxnLst>
                  <a:rect l="T15" t="T16" r="T17" b="T18"/>
                  <a:pathLst>
                    <a:path w="2676" h="798">
                      <a:moveTo>
                        <a:pt x="2229" y="0"/>
                      </a:moveTo>
                      <a:lnTo>
                        <a:pt x="446" y="0"/>
                      </a:lnTo>
                      <a:lnTo>
                        <a:pt x="0" y="797"/>
                      </a:lnTo>
                      <a:lnTo>
                        <a:pt x="2675" y="797"/>
                      </a:lnTo>
                      <a:lnTo>
                        <a:pt x="2229" y="0"/>
                      </a:lnTo>
                    </a:path>
                  </a:pathLst>
                </a:custGeom>
                <a:solidFill>
                  <a:schemeClr val="accent1">
                    <a:lumMod val="50000"/>
                  </a:schemeClr>
                </a:solidFill>
                <a:ln w="19050" cap="rnd">
                  <a:solidFill>
                    <a:schemeClr val="bg1"/>
                  </a:solidFill>
                  <a:round/>
                  <a:headEnd/>
                  <a:tailEnd/>
                </a:ln>
              </p:spPr>
              <p:txBody>
                <a:bodyPr lIns="36000" tIns="36000" rIns="36000" bIns="36000" anchor="ctr" anchorCtr="0">
                  <a:noAutofit/>
                </a:bodyPr>
                <a:lstStyle/>
                <a:p>
                  <a:pPr marL="0" marR="0" lvl="0" indent="0" algn="ctr" defTabSz="8001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 </a:t>
                  </a:r>
                  <a:endParaRPr kumimoji="0" lang="en-US" sz="1300" b="0" i="1" u="none" strike="noStrike" kern="1200" cap="none" spc="0" normalizeH="0" baseline="0" noProof="0" dirty="0">
                    <a:ln>
                      <a:noFill/>
                    </a:ln>
                    <a:solidFill>
                      <a:prstClr val="white"/>
                    </a:solidFill>
                    <a:effectLst/>
                    <a:uLnTx/>
                    <a:uFillTx/>
                    <a:latin typeface="Arial"/>
                    <a:ea typeface="+mn-ea"/>
                    <a:cs typeface="+mn-cs"/>
                  </a:endParaRPr>
                </a:p>
              </p:txBody>
            </p:sp>
          </p:grpSp>
        </p:grpSp>
        <p:cxnSp>
          <p:nvCxnSpPr>
            <p:cNvPr id="68" name="Straight Arrow Connector 67">
              <a:extLst>
                <a:ext uri="{FF2B5EF4-FFF2-40B4-BE49-F238E27FC236}">
                  <a16:creationId xmlns:a16="http://schemas.microsoft.com/office/drawing/2014/main" id="{9A06AD16-AF49-411D-A184-2DA75C5B2A11}"/>
                </a:ext>
              </a:extLst>
            </p:cNvPr>
            <p:cNvCxnSpPr>
              <a:cxnSpLocks/>
            </p:cNvCxnSpPr>
            <p:nvPr/>
          </p:nvCxnSpPr>
          <p:spPr>
            <a:xfrm flipV="1">
              <a:off x="1117509" y="2935865"/>
              <a:ext cx="1677942" cy="2357788"/>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rot="19308710">
            <a:off x="2965743" y="1167231"/>
            <a:ext cx="2317363" cy="4194205"/>
            <a:chOff x="8660265" y="969264"/>
            <a:chExt cx="3066056" cy="5549268"/>
          </a:xfrm>
        </p:grpSpPr>
        <p:grpSp>
          <p:nvGrpSpPr>
            <p:cNvPr id="165" name="Group 164"/>
            <p:cNvGrpSpPr/>
            <p:nvPr/>
          </p:nvGrpSpPr>
          <p:grpSpPr>
            <a:xfrm rot="19559192">
              <a:off x="9396380" y="969264"/>
              <a:ext cx="2329941" cy="5549268"/>
              <a:chOff x="581415" y="1393738"/>
              <a:chExt cx="2304979" cy="5489816"/>
            </a:xfrm>
          </p:grpSpPr>
          <p:sp>
            <p:nvSpPr>
              <p:cNvPr id="167" name="Oval 166"/>
              <p:cNvSpPr/>
              <p:nvPr/>
            </p:nvSpPr>
            <p:spPr>
              <a:xfrm rot="4332098">
                <a:off x="628594" y="6115511"/>
                <a:ext cx="1275063" cy="261023"/>
              </a:xfrm>
              <a:prstGeom prst="ellipse">
                <a:avLst/>
              </a:prstGeom>
              <a:gradFill flip="none" rotWithShape="1">
                <a:gsLst>
                  <a:gs pos="100000">
                    <a:srgbClr val="CBCBCB">
                      <a:alpha val="0"/>
                    </a:srgbClr>
                  </a:gs>
                  <a:gs pos="0">
                    <a:srgbClr val="A7A7A7"/>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68" name="Group 167"/>
              <p:cNvGrpSpPr/>
              <p:nvPr/>
            </p:nvGrpSpPr>
            <p:grpSpPr>
              <a:xfrm>
                <a:off x="581415" y="1393738"/>
                <a:ext cx="2304979" cy="4520286"/>
                <a:chOff x="581415" y="1393738"/>
                <a:chExt cx="2304979" cy="4520286"/>
              </a:xfrm>
            </p:grpSpPr>
            <p:grpSp>
              <p:nvGrpSpPr>
                <p:cNvPr id="169" name="Group 168"/>
                <p:cNvGrpSpPr/>
                <p:nvPr/>
              </p:nvGrpSpPr>
              <p:grpSpPr>
                <a:xfrm rot="2700000" flipH="1">
                  <a:off x="858118" y="4173784"/>
                  <a:ext cx="2202568" cy="1277912"/>
                  <a:chOff x="2285303" y="3696223"/>
                  <a:chExt cx="2368905" cy="1374420"/>
                </a:xfrm>
              </p:grpSpPr>
              <p:sp>
                <p:nvSpPr>
                  <p:cNvPr id="175" name="Rectangle 174"/>
                  <p:cNvSpPr/>
                  <p:nvPr/>
                </p:nvSpPr>
                <p:spPr>
                  <a:xfrm rot="2700000">
                    <a:off x="3164947" y="3766971"/>
                    <a:ext cx="424028" cy="2183316"/>
                  </a:xfrm>
                  <a:prstGeom prst="rect">
                    <a:avLst/>
                  </a:prstGeom>
                  <a:gradFill flip="none" rotWithShape="1">
                    <a:gsLst>
                      <a:gs pos="77000">
                        <a:schemeClr val="tx1"/>
                      </a:gs>
                      <a:gs pos="21000">
                        <a:schemeClr val="bg1">
                          <a:lumMod val="65000"/>
                        </a:schemeClr>
                      </a:gs>
                      <a:gs pos="0">
                        <a:schemeClr val="tx1">
                          <a:lumMod val="85000"/>
                          <a:lumOff val="15000"/>
                        </a:schemeClr>
                      </a:gs>
                    </a:gsLst>
                    <a:lin ang="0" scaled="1"/>
                    <a:tileRect/>
                  </a:gradFill>
                  <a:ln w="12700" cap="flat" cmpd="sng" algn="ctr">
                    <a:noFill/>
                    <a:prstDash val="solid"/>
                    <a:miter lim="800000"/>
                  </a:ln>
                  <a:effectLst>
                    <a:outerShdw blurRad="50800" sx="101000" sy="101000" algn="ctr" rotWithShape="0">
                      <a:prstClr val="black">
                        <a:alpha val="5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6" name="Rectangle 175"/>
                  <p:cNvSpPr/>
                  <p:nvPr/>
                </p:nvSpPr>
                <p:spPr>
                  <a:xfrm rot="2700000">
                    <a:off x="4254470" y="3585665"/>
                    <a:ext cx="289180" cy="510296"/>
                  </a:xfrm>
                  <a:prstGeom prst="rect">
                    <a:avLst/>
                  </a:prstGeom>
                  <a:gradFill>
                    <a:gsLst>
                      <a:gs pos="33914">
                        <a:schemeClr val="bg1">
                          <a:lumMod val="85000"/>
                        </a:schemeClr>
                      </a:gs>
                      <a:gs pos="54000">
                        <a:schemeClr val="bg1">
                          <a:lumMod val="65000"/>
                        </a:schemeClr>
                      </a:gs>
                      <a:gs pos="96000">
                        <a:schemeClr val="bg1">
                          <a:lumMod val="50000"/>
                        </a:schemeClr>
                      </a:gs>
                      <a:gs pos="21000">
                        <a:schemeClr val="bg1"/>
                      </a:gs>
                      <a:gs pos="0">
                        <a:schemeClr val="bg1">
                          <a:lumMod val="75000"/>
                        </a:schemeClr>
                      </a:gs>
                    </a:gsLst>
                    <a:lin ang="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7" name="Rectangle 17"/>
                  <p:cNvSpPr/>
                  <p:nvPr/>
                </p:nvSpPr>
                <p:spPr>
                  <a:xfrm rot="2700000">
                    <a:off x="3968650" y="3989196"/>
                    <a:ext cx="424028" cy="131464"/>
                  </a:xfrm>
                  <a:custGeom>
                    <a:avLst/>
                    <a:gdLst>
                      <a:gd name="connsiteX0" fmla="*/ 0 w 521880"/>
                      <a:gd name="connsiteY0" fmla="*/ 0 h 2696457"/>
                      <a:gd name="connsiteX1" fmla="*/ 521880 w 521880"/>
                      <a:gd name="connsiteY1" fmla="*/ 0 h 2696457"/>
                      <a:gd name="connsiteX2" fmla="*/ 521880 w 521880"/>
                      <a:gd name="connsiteY2" fmla="*/ 2696457 h 2696457"/>
                      <a:gd name="connsiteX3" fmla="*/ 0 w 521880"/>
                      <a:gd name="connsiteY3" fmla="*/ 2696457 h 2696457"/>
                      <a:gd name="connsiteX4" fmla="*/ 0 w 521880"/>
                      <a:gd name="connsiteY4" fmla="*/ 0 h 2696457"/>
                      <a:gd name="connsiteX0" fmla="*/ 0 w 521880"/>
                      <a:gd name="connsiteY0" fmla="*/ 162632 h 2859089"/>
                      <a:gd name="connsiteX1" fmla="*/ 521880 w 521880"/>
                      <a:gd name="connsiteY1" fmla="*/ 162632 h 2859089"/>
                      <a:gd name="connsiteX2" fmla="*/ 521880 w 521880"/>
                      <a:gd name="connsiteY2" fmla="*/ 2859089 h 2859089"/>
                      <a:gd name="connsiteX3" fmla="*/ 111131 w 521880"/>
                      <a:gd name="connsiteY3" fmla="*/ 0 h 2859089"/>
                      <a:gd name="connsiteX4" fmla="*/ 0 w 521880"/>
                      <a:gd name="connsiteY4" fmla="*/ 162632 h 2859089"/>
                      <a:gd name="connsiteX0" fmla="*/ 0 w 521880"/>
                      <a:gd name="connsiteY0" fmla="*/ 162632 h 162632"/>
                      <a:gd name="connsiteX1" fmla="*/ 521880 w 521880"/>
                      <a:gd name="connsiteY1" fmla="*/ 162632 h 162632"/>
                      <a:gd name="connsiteX2" fmla="*/ 437690 w 521880"/>
                      <a:gd name="connsiteY2" fmla="*/ 20206 h 162632"/>
                      <a:gd name="connsiteX3" fmla="*/ 111131 w 521880"/>
                      <a:gd name="connsiteY3" fmla="*/ 0 h 162632"/>
                      <a:gd name="connsiteX4" fmla="*/ 0 w 521880"/>
                      <a:gd name="connsiteY4" fmla="*/ 162632 h 162632"/>
                      <a:gd name="connsiteX0" fmla="*/ 0 w 521880"/>
                      <a:gd name="connsiteY0" fmla="*/ 142426 h 142426"/>
                      <a:gd name="connsiteX1" fmla="*/ 521880 w 521880"/>
                      <a:gd name="connsiteY1" fmla="*/ 142426 h 142426"/>
                      <a:gd name="connsiteX2" fmla="*/ 437690 w 521880"/>
                      <a:gd name="connsiteY2" fmla="*/ 0 h 142426"/>
                      <a:gd name="connsiteX3" fmla="*/ 85874 w 521880"/>
                      <a:gd name="connsiteY3" fmla="*/ 1684 h 142426"/>
                      <a:gd name="connsiteX4" fmla="*/ 0 w 521880"/>
                      <a:gd name="connsiteY4" fmla="*/ 142426 h 142426"/>
                      <a:gd name="connsiteX0" fmla="*/ 0 w 521880"/>
                      <a:gd name="connsiteY0" fmla="*/ 140742 h 140742"/>
                      <a:gd name="connsiteX1" fmla="*/ 521880 w 521880"/>
                      <a:gd name="connsiteY1" fmla="*/ 140742 h 140742"/>
                      <a:gd name="connsiteX2" fmla="*/ 439373 w 521880"/>
                      <a:gd name="connsiteY2" fmla="*/ 3367 h 140742"/>
                      <a:gd name="connsiteX3" fmla="*/ 85874 w 521880"/>
                      <a:gd name="connsiteY3" fmla="*/ 0 h 140742"/>
                      <a:gd name="connsiteX4" fmla="*/ 0 w 521880"/>
                      <a:gd name="connsiteY4" fmla="*/ 140742 h 140742"/>
                      <a:gd name="connsiteX0" fmla="*/ 0 w 521880"/>
                      <a:gd name="connsiteY0" fmla="*/ 140742 h 140742"/>
                      <a:gd name="connsiteX1" fmla="*/ 521880 w 521880"/>
                      <a:gd name="connsiteY1" fmla="*/ 140742 h 140742"/>
                      <a:gd name="connsiteX2" fmla="*/ 439373 w 521880"/>
                      <a:gd name="connsiteY2" fmla="*/ 3367 h 140742"/>
                      <a:gd name="connsiteX3" fmla="*/ 85874 w 521880"/>
                      <a:gd name="connsiteY3" fmla="*/ 0 h 140742"/>
                      <a:gd name="connsiteX4" fmla="*/ 0 w 521880"/>
                      <a:gd name="connsiteY4" fmla="*/ 140742 h 140742"/>
                      <a:gd name="connsiteX0" fmla="*/ 0 w 521880"/>
                      <a:gd name="connsiteY0" fmla="*/ 140742 h 140742"/>
                      <a:gd name="connsiteX1" fmla="*/ 521880 w 521880"/>
                      <a:gd name="connsiteY1" fmla="*/ 140742 h 140742"/>
                      <a:gd name="connsiteX2" fmla="*/ 439373 w 521880"/>
                      <a:gd name="connsiteY2" fmla="*/ 3367 h 140742"/>
                      <a:gd name="connsiteX3" fmla="*/ 85874 w 521880"/>
                      <a:gd name="connsiteY3" fmla="*/ 0 h 140742"/>
                      <a:gd name="connsiteX4" fmla="*/ 0 w 521880"/>
                      <a:gd name="connsiteY4" fmla="*/ 140742 h 140742"/>
                      <a:gd name="connsiteX0" fmla="*/ 0 w 521880"/>
                      <a:gd name="connsiteY0" fmla="*/ 140742 h 140742"/>
                      <a:gd name="connsiteX1" fmla="*/ 521880 w 521880"/>
                      <a:gd name="connsiteY1" fmla="*/ 140742 h 140742"/>
                      <a:gd name="connsiteX2" fmla="*/ 439373 w 521880"/>
                      <a:gd name="connsiteY2" fmla="*/ 3367 h 140742"/>
                      <a:gd name="connsiteX3" fmla="*/ 85874 w 521880"/>
                      <a:gd name="connsiteY3" fmla="*/ 0 h 140742"/>
                      <a:gd name="connsiteX4" fmla="*/ 0 w 521880"/>
                      <a:gd name="connsiteY4" fmla="*/ 140742 h 140742"/>
                      <a:gd name="connsiteX0" fmla="*/ 0 w 521880"/>
                      <a:gd name="connsiteY0" fmla="*/ 140742 h 140742"/>
                      <a:gd name="connsiteX1" fmla="*/ 521880 w 521880"/>
                      <a:gd name="connsiteY1" fmla="*/ 140742 h 140742"/>
                      <a:gd name="connsiteX2" fmla="*/ 439373 w 521880"/>
                      <a:gd name="connsiteY2" fmla="*/ 3367 h 140742"/>
                      <a:gd name="connsiteX3" fmla="*/ 85874 w 521880"/>
                      <a:gd name="connsiteY3" fmla="*/ 0 h 140742"/>
                      <a:gd name="connsiteX4" fmla="*/ 0 w 521880"/>
                      <a:gd name="connsiteY4" fmla="*/ 140742 h 140742"/>
                      <a:gd name="connsiteX0" fmla="*/ 0 w 521880"/>
                      <a:gd name="connsiteY0" fmla="*/ 140742 h 146023"/>
                      <a:gd name="connsiteX1" fmla="*/ 521880 w 521880"/>
                      <a:gd name="connsiteY1" fmla="*/ 140742 h 146023"/>
                      <a:gd name="connsiteX2" fmla="*/ 439373 w 521880"/>
                      <a:gd name="connsiteY2" fmla="*/ 3367 h 146023"/>
                      <a:gd name="connsiteX3" fmla="*/ 85874 w 521880"/>
                      <a:gd name="connsiteY3" fmla="*/ 0 h 146023"/>
                      <a:gd name="connsiteX4" fmla="*/ 0 w 521880"/>
                      <a:gd name="connsiteY4" fmla="*/ 140742 h 146023"/>
                      <a:gd name="connsiteX0" fmla="*/ 0 w 521880"/>
                      <a:gd name="connsiteY0" fmla="*/ 140742 h 147870"/>
                      <a:gd name="connsiteX1" fmla="*/ 521880 w 521880"/>
                      <a:gd name="connsiteY1" fmla="*/ 140742 h 147870"/>
                      <a:gd name="connsiteX2" fmla="*/ 439373 w 521880"/>
                      <a:gd name="connsiteY2" fmla="*/ 3367 h 147870"/>
                      <a:gd name="connsiteX3" fmla="*/ 85874 w 521880"/>
                      <a:gd name="connsiteY3" fmla="*/ 0 h 147870"/>
                      <a:gd name="connsiteX4" fmla="*/ 0 w 521880"/>
                      <a:gd name="connsiteY4" fmla="*/ 140742 h 147870"/>
                      <a:gd name="connsiteX0" fmla="*/ 0 w 521880"/>
                      <a:gd name="connsiteY0" fmla="*/ 140742 h 152981"/>
                      <a:gd name="connsiteX1" fmla="*/ 521880 w 521880"/>
                      <a:gd name="connsiteY1" fmla="*/ 140742 h 152981"/>
                      <a:gd name="connsiteX2" fmla="*/ 439373 w 521880"/>
                      <a:gd name="connsiteY2" fmla="*/ 3367 h 152981"/>
                      <a:gd name="connsiteX3" fmla="*/ 85874 w 521880"/>
                      <a:gd name="connsiteY3" fmla="*/ 0 h 152981"/>
                      <a:gd name="connsiteX4" fmla="*/ 0 w 521880"/>
                      <a:gd name="connsiteY4" fmla="*/ 140742 h 152981"/>
                      <a:gd name="connsiteX0" fmla="*/ 0 w 521880"/>
                      <a:gd name="connsiteY0" fmla="*/ 140742 h 158205"/>
                      <a:gd name="connsiteX1" fmla="*/ 521880 w 521880"/>
                      <a:gd name="connsiteY1" fmla="*/ 140742 h 158205"/>
                      <a:gd name="connsiteX2" fmla="*/ 439373 w 521880"/>
                      <a:gd name="connsiteY2" fmla="*/ 3367 h 158205"/>
                      <a:gd name="connsiteX3" fmla="*/ 85874 w 521880"/>
                      <a:gd name="connsiteY3" fmla="*/ 0 h 158205"/>
                      <a:gd name="connsiteX4" fmla="*/ 0 w 521880"/>
                      <a:gd name="connsiteY4" fmla="*/ 140742 h 158205"/>
                      <a:gd name="connsiteX0" fmla="*/ 0 w 521880"/>
                      <a:gd name="connsiteY0" fmla="*/ 140742 h 155214"/>
                      <a:gd name="connsiteX1" fmla="*/ 521880 w 521880"/>
                      <a:gd name="connsiteY1" fmla="*/ 140742 h 155214"/>
                      <a:gd name="connsiteX2" fmla="*/ 439373 w 521880"/>
                      <a:gd name="connsiteY2" fmla="*/ 3367 h 155214"/>
                      <a:gd name="connsiteX3" fmla="*/ 85874 w 521880"/>
                      <a:gd name="connsiteY3" fmla="*/ 0 h 155214"/>
                      <a:gd name="connsiteX4" fmla="*/ 0 w 521880"/>
                      <a:gd name="connsiteY4" fmla="*/ 140742 h 155214"/>
                      <a:gd name="connsiteX0" fmla="*/ 0 w 521880"/>
                      <a:gd name="connsiteY0" fmla="*/ 140742 h 158205"/>
                      <a:gd name="connsiteX1" fmla="*/ 521880 w 521880"/>
                      <a:gd name="connsiteY1" fmla="*/ 140742 h 158205"/>
                      <a:gd name="connsiteX2" fmla="*/ 439373 w 521880"/>
                      <a:gd name="connsiteY2" fmla="*/ 3367 h 158205"/>
                      <a:gd name="connsiteX3" fmla="*/ 85874 w 521880"/>
                      <a:gd name="connsiteY3" fmla="*/ 0 h 158205"/>
                      <a:gd name="connsiteX4" fmla="*/ 0 w 521880"/>
                      <a:gd name="connsiteY4" fmla="*/ 140742 h 158205"/>
                      <a:gd name="connsiteX0" fmla="*/ 0 w 521880"/>
                      <a:gd name="connsiteY0" fmla="*/ 140742 h 163459"/>
                      <a:gd name="connsiteX1" fmla="*/ 521880 w 521880"/>
                      <a:gd name="connsiteY1" fmla="*/ 140742 h 163459"/>
                      <a:gd name="connsiteX2" fmla="*/ 439373 w 521880"/>
                      <a:gd name="connsiteY2" fmla="*/ 3367 h 163459"/>
                      <a:gd name="connsiteX3" fmla="*/ 85874 w 521880"/>
                      <a:gd name="connsiteY3" fmla="*/ 0 h 163459"/>
                      <a:gd name="connsiteX4" fmla="*/ 0 w 521880"/>
                      <a:gd name="connsiteY4" fmla="*/ 140742 h 163459"/>
                      <a:gd name="connsiteX0" fmla="*/ 0 w 521880"/>
                      <a:gd name="connsiteY0" fmla="*/ 140742 h 168715"/>
                      <a:gd name="connsiteX1" fmla="*/ 521880 w 521880"/>
                      <a:gd name="connsiteY1" fmla="*/ 140742 h 168715"/>
                      <a:gd name="connsiteX2" fmla="*/ 439373 w 521880"/>
                      <a:gd name="connsiteY2" fmla="*/ 3367 h 168715"/>
                      <a:gd name="connsiteX3" fmla="*/ 85874 w 521880"/>
                      <a:gd name="connsiteY3" fmla="*/ 0 h 168715"/>
                      <a:gd name="connsiteX4" fmla="*/ 0 w 521880"/>
                      <a:gd name="connsiteY4" fmla="*/ 140742 h 168715"/>
                      <a:gd name="connsiteX0" fmla="*/ 0 w 521880"/>
                      <a:gd name="connsiteY0" fmla="*/ 140742 h 165195"/>
                      <a:gd name="connsiteX1" fmla="*/ 521880 w 521880"/>
                      <a:gd name="connsiteY1" fmla="*/ 140742 h 165195"/>
                      <a:gd name="connsiteX2" fmla="*/ 439373 w 521880"/>
                      <a:gd name="connsiteY2" fmla="*/ 3367 h 165195"/>
                      <a:gd name="connsiteX3" fmla="*/ 85874 w 521880"/>
                      <a:gd name="connsiteY3" fmla="*/ 0 h 165195"/>
                      <a:gd name="connsiteX4" fmla="*/ 0 w 521880"/>
                      <a:gd name="connsiteY4" fmla="*/ 140742 h 165195"/>
                      <a:gd name="connsiteX0" fmla="*/ 0 w 521880"/>
                      <a:gd name="connsiteY0" fmla="*/ 140742 h 163135"/>
                      <a:gd name="connsiteX1" fmla="*/ 521880 w 521880"/>
                      <a:gd name="connsiteY1" fmla="*/ 140742 h 163135"/>
                      <a:gd name="connsiteX2" fmla="*/ 439373 w 521880"/>
                      <a:gd name="connsiteY2" fmla="*/ 3367 h 163135"/>
                      <a:gd name="connsiteX3" fmla="*/ 85874 w 521880"/>
                      <a:gd name="connsiteY3" fmla="*/ 0 h 163135"/>
                      <a:gd name="connsiteX4" fmla="*/ 0 w 521880"/>
                      <a:gd name="connsiteY4" fmla="*/ 140742 h 163135"/>
                      <a:gd name="connsiteX0" fmla="*/ 0 w 521880"/>
                      <a:gd name="connsiteY0" fmla="*/ 140742 h 163135"/>
                      <a:gd name="connsiteX1" fmla="*/ 521880 w 521880"/>
                      <a:gd name="connsiteY1" fmla="*/ 140742 h 163135"/>
                      <a:gd name="connsiteX2" fmla="*/ 439373 w 521880"/>
                      <a:gd name="connsiteY2" fmla="*/ 3367 h 163135"/>
                      <a:gd name="connsiteX3" fmla="*/ 85874 w 521880"/>
                      <a:gd name="connsiteY3" fmla="*/ 0 h 163135"/>
                      <a:gd name="connsiteX4" fmla="*/ 0 w 521880"/>
                      <a:gd name="connsiteY4" fmla="*/ 140742 h 163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80" h="163135">
                        <a:moveTo>
                          <a:pt x="0" y="140742"/>
                        </a:moveTo>
                        <a:cubicBezTo>
                          <a:pt x="136916" y="174694"/>
                          <a:pt x="356339" y="166207"/>
                          <a:pt x="521880" y="140742"/>
                        </a:cubicBezTo>
                        <a:cubicBezTo>
                          <a:pt x="504481" y="88075"/>
                          <a:pt x="473609" y="45724"/>
                          <a:pt x="439373" y="3367"/>
                        </a:cubicBezTo>
                        <a:lnTo>
                          <a:pt x="85874" y="0"/>
                        </a:lnTo>
                        <a:cubicBezTo>
                          <a:pt x="47146" y="43476"/>
                          <a:pt x="21889" y="83516"/>
                          <a:pt x="0" y="140742"/>
                        </a:cubicBezTo>
                        <a:close/>
                      </a:path>
                    </a:pathLst>
                  </a:custGeom>
                  <a:gradFill>
                    <a:gsLst>
                      <a:gs pos="67000">
                        <a:schemeClr val="tx1">
                          <a:lumMod val="95000"/>
                          <a:lumOff val="5000"/>
                        </a:schemeClr>
                      </a:gs>
                      <a:gs pos="97000">
                        <a:schemeClr val="tx1">
                          <a:lumMod val="65000"/>
                          <a:lumOff val="35000"/>
                        </a:schemeClr>
                      </a:gs>
                      <a:gs pos="21000">
                        <a:schemeClr val="bg1">
                          <a:lumMod val="65000"/>
                        </a:schemeClr>
                      </a:gs>
                      <a:gs pos="0">
                        <a:schemeClr val="tx1">
                          <a:lumMod val="95000"/>
                          <a:lumOff val="5000"/>
                        </a:schemeClr>
                      </a:gs>
                    </a:gsLst>
                    <a:lin ang="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70" name="Group 169"/>
                <p:cNvGrpSpPr/>
                <p:nvPr/>
              </p:nvGrpSpPr>
              <p:grpSpPr>
                <a:xfrm>
                  <a:off x="581415" y="1393738"/>
                  <a:ext cx="2304979" cy="2311800"/>
                  <a:chOff x="616473" y="1475626"/>
                  <a:chExt cx="2304979" cy="2311800"/>
                </a:xfrm>
              </p:grpSpPr>
              <p:sp>
                <p:nvSpPr>
                  <p:cNvPr id="171" name="Oval 170"/>
                  <p:cNvSpPr/>
                  <p:nvPr/>
                </p:nvSpPr>
                <p:spPr>
                  <a:xfrm rot="2700000" flipH="1">
                    <a:off x="693707" y="1558082"/>
                    <a:ext cx="2150514" cy="2150512"/>
                  </a:xfrm>
                  <a:prstGeom prst="ellipse">
                    <a:avLst/>
                  </a:prstGeom>
                  <a:gradFill flip="none" rotWithShape="1">
                    <a:gsLst>
                      <a:gs pos="90000">
                        <a:srgbClr val="FFFFFF">
                          <a:lumMod val="85000"/>
                        </a:srgbClr>
                      </a:gs>
                      <a:gs pos="66000">
                        <a:srgbClr val="FFFFFF">
                          <a:alpha val="0"/>
                        </a:srgbClr>
                      </a:gs>
                      <a:gs pos="15000">
                        <a:srgbClr val="FFFFFF">
                          <a:lumMod val="75000"/>
                        </a:srgbClr>
                      </a:gs>
                      <a:gs pos="42000">
                        <a:srgbClr val="FFFFFF">
                          <a:alpha val="0"/>
                        </a:srgbClr>
                      </a:gs>
                      <a:gs pos="27000">
                        <a:srgbClr val="FFFFFF">
                          <a:alpha val="37000"/>
                        </a:srgbClr>
                      </a:gs>
                    </a:gsLst>
                    <a:lin ang="2400000" scaled="0"/>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72" name="Group 171"/>
                  <p:cNvGrpSpPr/>
                  <p:nvPr/>
                </p:nvGrpSpPr>
                <p:grpSpPr>
                  <a:xfrm rot="2700000" flipH="1">
                    <a:off x="613063" y="1479036"/>
                    <a:ext cx="2311800" cy="2304979"/>
                    <a:chOff x="5909314" y="476245"/>
                    <a:chExt cx="3440426" cy="3430278"/>
                  </a:xfrm>
                </p:grpSpPr>
                <p:sp>
                  <p:nvSpPr>
                    <p:cNvPr id="173" name="Donut 172"/>
                    <p:cNvSpPr/>
                    <p:nvPr/>
                  </p:nvSpPr>
                  <p:spPr>
                    <a:xfrm rot="2700000">
                      <a:off x="5989321" y="546103"/>
                      <a:ext cx="3360422" cy="3360417"/>
                    </a:xfrm>
                    <a:prstGeom prst="donut">
                      <a:avLst>
                        <a:gd name="adj" fmla="val 4065"/>
                      </a:avLst>
                    </a:prstGeom>
                    <a:gradFill flip="none" rotWithShape="1">
                      <a:gsLst>
                        <a:gs pos="3478">
                          <a:schemeClr val="bg1">
                            <a:lumMod val="65000"/>
                          </a:schemeClr>
                        </a:gs>
                        <a:gs pos="57000">
                          <a:schemeClr val="bg1">
                            <a:lumMod val="50000"/>
                          </a:schemeClr>
                        </a:gs>
                        <a:gs pos="24000">
                          <a:schemeClr val="bg1">
                            <a:lumMod val="50000"/>
                          </a:schemeClr>
                        </a:gs>
                        <a:gs pos="100000">
                          <a:schemeClr val="bg1">
                            <a:lumMod val="65000"/>
                          </a:schemeClr>
                        </a:gs>
                        <a:gs pos="78000">
                          <a:schemeClr val="bg1"/>
                        </a:gs>
                      </a:gsLst>
                      <a:lin ang="21594000" scaled="0"/>
                      <a:tileRect/>
                    </a:gradFill>
                    <a:ln w="6350" cap="flat" cmpd="sng" algn="ctr">
                      <a:solidFill>
                        <a:schemeClr val="bg1">
                          <a:lumMod val="50000"/>
                        </a:schemeClr>
                      </a:solidFill>
                      <a:prstDash val="solid"/>
                      <a:miter lim="800000"/>
                    </a:ln>
                    <a:effectLst>
                      <a:outerShdw blurRad="254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 name="Donut 173"/>
                    <p:cNvSpPr/>
                    <p:nvPr/>
                  </p:nvSpPr>
                  <p:spPr>
                    <a:xfrm rot="2700000">
                      <a:off x="5905502" y="480057"/>
                      <a:ext cx="3368044" cy="3360419"/>
                    </a:xfrm>
                    <a:prstGeom prst="donut">
                      <a:avLst>
                        <a:gd name="adj" fmla="val 4065"/>
                      </a:avLst>
                    </a:prstGeom>
                    <a:gradFill>
                      <a:gsLst>
                        <a:gs pos="0">
                          <a:schemeClr val="bg1">
                            <a:lumMod val="85000"/>
                          </a:schemeClr>
                        </a:gs>
                        <a:gs pos="72000">
                          <a:schemeClr val="bg1">
                            <a:lumMod val="50000"/>
                          </a:schemeClr>
                        </a:gs>
                        <a:gs pos="35000">
                          <a:schemeClr val="bg1">
                            <a:lumMod val="65000"/>
                          </a:schemeClr>
                        </a:gs>
                        <a:gs pos="20000">
                          <a:schemeClr val="bg1"/>
                        </a:gs>
                        <a:gs pos="94000">
                          <a:schemeClr val="bg1">
                            <a:lumMod val="95000"/>
                          </a:schemeClr>
                        </a:gs>
                      </a:gsLst>
                      <a:lin ang="3600000" scaled="0"/>
                    </a:gradFill>
                    <a:ln w="6350" cap="flat" cmpd="sng" algn="ctr">
                      <a:solidFill>
                        <a:schemeClr val="bg1">
                          <a:lumMod val="50000"/>
                        </a:schemeClr>
                      </a:solidFill>
                      <a:prstDash val="solid"/>
                      <a:miter lim="800000"/>
                    </a:ln>
                    <a:effectLst>
                      <a:outerShdw blurRad="127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grpSp>
        <p:sp>
          <p:nvSpPr>
            <p:cNvPr id="166" name="TextBox 165">
              <a:extLst>
                <a:ext uri="{FF2B5EF4-FFF2-40B4-BE49-F238E27FC236}">
                  <a16:creationId xmlns:a16="http://schemas.microsoft.com/office/drawing/2014/main" id="{2A3B3577-EB09-4C91-9418-07D325025B1E}"/>
                </a:ext>
              </a:extLst>
            </p:cNvPr>
            <p:cNvSpPr txBox="1"/>
            <p:nvPr/>
          </p:nvSpPr>
          <p:spPr>
            <a:xfrm rot="1800000">
              <a:off x="8660265" y="1578665"/>
              <a:ext cx="2353290" cy="1199679"/>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30000" noProof="0" dirty="0">
                <a:ln>
                  <a:noFill/>
                </a:ln>
                <a:solidFill>
                  <a:prstClr val="black"/>
                </a:solidFill>
                <a:effectLst/>
                <a:uLnTx/>
                <a:uFillTx/>
                <a:latin typeface="Arial"/>
                <a:ea typeface="+mn-ea"/>
                <a:cs typeface="+mn-cs"/>
              </a:endParaRPr>
            </a:p>
          </p:txBody>
        </p:sp>
      </p:grpSp>
      <p:sp>
        <p:nvSpPr>
          <p:cNvPr id="44" name="Slide Number Placeholder 3">
            <a:extLst>
              <a:ext uri="{FF2B5EF4-FFF2-40B4-BE49-F238E27FC236}">
                <a16:creationId xmlns:a16="http://schemas.microsoft.com/office/drawing/2014/main" id="{B2747AB6-6608-4C3B-97A5-93F560C5FAE0}"/>
              </a:ext>
            </a:extLst>
          </p:cNvPr>
          <p:cNvSpPr txBox="1">
            <a:spLocks/>
          </p:cNvSpPr>
          <p:nvPr/>
        </p:nvSpPr>
        <p:spPr>
          <a:xfrm>
            <a:off x="83531" y="6418665"/>
            <a:ext cx="339256" cy="25695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fld id="{9F3E118D-8F40-4D44-BBCF-71B52D27A42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40" name="TextBox 39">
            <a:extLst>
              <a:ext uri="{FF2B5EF4-FFF2-40B4-BE49-F238E27FC236}">
                <a16:creationId xmlns:a16="http://schemas.microsoft.com/office/drawing/2014/main" id="{2A65EB0B-5274-4512-8CB9-ECCCCDA289C8}"/>
              </a:ext>
            </a:extLst>
          </p:cNvPr>
          <p:cNvSpPr txBox="1"/>
          <p:nvPr/>
        </p:nvSpPr>
        <p:spPr>
          <a:xfrm>
            <a:off x="7844971" y="6098446"/>
            <a:ext cx="4347029" cy="184666"/>
          </a:xfrm>
          <a:prstGeom prst="rect">
            <a:avLst/>
          </a:prstGeom>
          <a:noFill/>
        </p:spPr>
        <p:txBody>
          <a:bodyPr wrap="square" rtlCol="0" anchor="b">
            <a:spAutoFit/>
          </a:bodyPr>
          <a:lstStyle>
            <a:defPPr>
              <a:defRPr lang="en-US"/>
            </a:defPPr>
            <a:lvl1pPr marL="109538" marR="0" lvl="0" indent="-109538" fontAlgn="auto">
              <a:lnSpc>
                <a:spcPct val="100000"/>
              </a:lnSpc>
              <a:spcBef>
                <a:spcPts val="100"/>
              </a:spcBef>
              <a:spcAft>
                <a:spcPts val="100"/>
              </a:spcAft>
              <a:buClrTx/>
              <a:buSzTx/>
              <a:buFontTx/>
              <a:buAutoNum type="arabicPeriod"/>
              <a:tabLst/>
              <a:defRPr kumimoji="0" sz="600" b="0" i="0" u="none" strike="noStrike" cap="none" spc="0" normalizeH="0" baseline="0">
                <a:ln>
                  <a:noFill/>
                </a:ln>
                <a:solidFill>
                  <a:srgbClr val="494949"/>
                </a:solidFill>
                <a:effectLst/>
                <a:uLnTx/>
                <a:uFillTx/>
                <a:latin typeface="Arial"/>
              </a:defRPr>
            </a:lvl1pPr>
          </a:lstStyle>
          <a:p>
            <a:pPr marL="0" marR="0" lvl="0" indent="0" algn="l" defTabSz="914400" rtl="0" eaLnBrk="1" fontAlgn="auto" latinLnBrk="0" hangingPunct="1">
              <a:lnSpc>
                <a:spcPct val="100000"/>
              </a:lnSpc>
              <a:spcBef>
                <a:spcPts val="100"/>
              </a:spcBef>
              <a:spcAft>
                <a:spcPts val="100"/>
              </a:spcAft>
              <a:buClrTx/>
              <a:buSzTx/>
              <a:buFontTx/>
              <a:buNone/>
              <a:tabLst/>
              <a:defRPr/>
            </a:pPr>
            <a:r>
              <a:rPr kumimoji="0" lang="en-US" sz="600" b="0" i="0" u="none" strike="noStrike" kern="1200" cap="none" spc="0" normalizeH="0" baseline="0" noProof="0" dirty="0">
                <a:ln>
                  <a:noFill/>
                </a:ln>
                <a:solidFill>
                  <a:srgbClr val="E7E6E6">
                    <a:lumMod val="50000"/>
                  </a:srgbClr>
                </a:solidFill>
                <a:effectLst/>
                <a:uLnTx/>
                <a:uFillTx/>
                <a:latin typeface="Arial"/>
                <a:ea typeface="+mn-ea"/>
                <a:cs typeface="+mn-cs"/>
              </a:rPr>
              <a:t>FDA: Food and Drug Administration     PDT: Prescription Digital Therapeutic     GMP: Good Manufacturing Practice</a:t>
            </a:r>
          </a:p>
        </p:txBody>
      </p:sp>
      <p:sp>
        <p:nvSpPr>
          <p:cNvPr id="8" name="Rectangle 7"/>
          <p:cNvSpPr/>
          <p:nvPr/>
        </p:nvSpPr>
        <p:spPr>
          <a:xfrm>
            <a:off x="1234963" y="4983747"/>
            <a:ext cx="3906465" cy="915635"/>
          </a:xfrm>
          <a:prstGeom prst="rect">
            <a:avLst/>
          </a:prstGeom>
        </p:spPr>
        <p:txBody>
          <a:bodyPr wrap="square">
            <a:spAutoFit/>
          </a:bodyPr>
          <a:lstStyle/>
          <a:p>
            <a:pPr marL="0" marR="0" lvl="0" indent="0" algn="ctr" defTabSz="8001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Wellness &amp; Data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Collection Apps</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300" b="0" i="1" u="none" strike="noStrike" kern="1200" cap="none" spc="0" normalizeH="0" baseline="0" noProof="0" dirty="0">
                <a:ln>
                  <a:noFill/>
                </a:ln>
                <a:solidFill>
                  <a:prstClr val="white"/>
                </a:solidFill>
                <a:effectLst/>
                <a:uLnTx/>
                <a:uFillTx/>
                <a:latin typeface="Arial"/>
                <a:ea typeface="+mn-ea"/>
                <a:cs typeface="+mn-cs"/>
              </a:rPr>
              <a:t>Generally have no or minimal evidence                                                                of clinical effectiveness or patient safety</a:t>
            </a:r>
          </a:p>
        </p:txBody>
      </p:sp>
    </p:spTree>
    <p:extLst>
      <p:ext uri="{BB962C8B-B14F-4D97-AF65-F5344CB8AC3E}">
        <p14:creationId xmlns:p14="http://schemas.microsoft.com/office/powerpoint/2010/main" val="85328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EF6732-6EA6-48C8-9DB3-CAF5E8E7FBF0}"/>
              </a:ext>
            </a:extLst>
          </p:cNvPr>
          <p:cNvSpPr/>
          <p:nvPr/>
        </p:nvSpPr>
        <p:spPr>
          <a:xfrm>
            <a:off x="0" y="2035376"/>
            <a:ext cx="12191999" cy="4038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p:cNvSpPr/>
          <p:nvPr/>
        </p:nvSpPr>
        <p:spPr>
          <a:xfrm>
            <a:off x="225956" y="2236719"/>
            <a:ext cx="8682783" cy="3636689"/>
          </a:xfrm>
          <a:prstGeom prst="rect">
            <a:avLst/>
          </a:prstGeom>
          <a:solidFill>
            <a:srgbClr val="00A69C">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solidFill>
                  <a:srgbClr val="44546A"/>
                </a:solidFill>
              </a:rPr>
              <a:t>reSET</a:t>
            </a:r>
            <a:r>
              <a:rPr lang="en-US" sz="3600" b="0" baseline="40000" dirty="0">
                <a:solidFill>
                  <a:srgbClr val="44546A"/>
                </a:solidFill>
              </a:rPr>
              <a:t>®</a:t>
            </a:r>
            <a:r>
              <a:rPr lang="en-US" dirty="0"/>
              <a:t> | Mechanism of Action </a:t>
            </a:r>
            <a:br>
              <a:rPr lang="en-US" dirty="0"/>
            </a:br>
            <a:r>
              <a:rPr lang="en-US" sz="2667" b="0" dirty="0">
                <a:solidFill>
                  <a:srgbClr val="44546A"/>
                </a:solidFill>
              </a:rPr>
              <a:t>An FDA-authorized Prescription Digital Therapeutic (PDT) for SUD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E118D-8F40-4D44-BBCF-71B52D27A42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Rectangle 5"/>
          <p:cNvSpPr/>
          <p:nvPr/>
        </p:nvSpPr>
        <p:spPr>
          <a:xfrm>
            <a:off x="7829549" y="2232057"/>
            <a:ext cx="3576037" cy="36366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9D4C5F38-5C62-4E64-A275-09DF0C88D638}"/>
              </a:ext>
            </a:extLst>
          </p:cNvPr>
          <p:cNvGraphicFramePr>
            <a:graphicFrameLocks noGrp="1"/>
          </p:cNvGraphicFramePr>
          <p:nvPr/>
        </p:nvGraphicFramePr>
        <p:xfrm>
          <a:off x="422787" y="2360601"/>
          <a:ext cx="7406762" cy="3289927"/>
        </p:xfrm>
        <a:graphic>
          <a:graphicData uri="http://schemas.openxmlformats.org/drawingml/2006/table">
            <a:tbl>
              <a:tblPr firstRow="1" firstCol="1" bandRow="1">
                <a:tableStyleId>{69012ECD-51FC-41F1-AA8D-1B2483CD663E}</a:tableStyleId>
              </a:tblPr>
              <a:tblGrid>
                <a:gridCol w="1582367">
                  <a:extLst>
                    <a:ext uri="{9D8B030D-6E8A-4147-A177-3AD203B41FA5}">
                      <a16:colId xmlns:a16="http://schemas.microsoft.com/office/drawing/2014/main" val="20001"/>
                    </a:ext>
                  </a:extLst>
                </a:gridCol>
                <a:gridCol w="5824395">
                  <a:extLst>
                    <a:ext uri="{9D8B030D-6E8A-4147-A177-3AD203B41FA5}">
                      <a16:colId xmlns:a16="http://schemas.microsoft.com/office/drawing/2014/main" val="20002"/>
                    </a:ext>
                  </a:extLst>
                </a:gridCol>
              </a:tblGrid>
              <a:tr h="776169">
                <a:tc>
                  <a:txBody>
                    <a:body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a:ea typeface="+mn-ea"/>
                          <a:cs typeface="+mn-cs"/>
                        </a:rPr>
                        <a:t>Mechanism of Action</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Delivers therapy based on the community reinforcement approach (CRA), an intensive form of validated neurobehavioral therapy for SUD, along with contingency management and fluency training to enhance learning. </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13758">
                <a:tc>
                  <a:txBody>
                    <a:body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a:ea typeface="+mn-ea"/>
                          <a:cs typeface="+mn-cs"/>
                        </a:rPr>
                        <a:t>Product Description</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Based on the Therapeutic Education System (TES) </a:t>
                      </a:r>
                    </a:p>
                    <a:p>
                      <a:pPr marL="2857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Comprised of 62 interactive modules: 32 core modules and 30 supplemental modules</a:t>
                      </a:r>
                    </a:p>
                    <a:p>
                      <a:pPr marL="2857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Core modules focus on key CRA concepts, building skills to support behavior change and prevent relapse</a:t>
                      </a:r>
                    </a:p>
                    <a:p>
                      <a:pPr marL="2857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Supplemental modules provide more in-depth information on specific topics such as relationship skills or living with Hepatitis C</a:t>
                      </a:r>
                    </a:p>
                    <a:p>
                      <a:pPr marL="2857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dirty="0">
                          <a:ln>
                            <a:noFill/>
                          </a:ln>
                          <a:solidFill>
                            <a:schemeClr val="tx1"/>
                          </a:solidFill>
                          <a:effectLst/>
                          <a:uLnTx/>
                          <a:uFillTx/>
                          <a:latin typeface="+mn-lt"/>
                          <a:ea typeface="+mn-ea"/>
                          <a:cs typeface="+mn-cs"/>
                          <a:sym typeface="Arial"/>
                        </a:rPr>
                        <a:t>Each module can be completed in approximately 10-20 minutes</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12" name="Footer Placeholder 2">
            <a:extLst>
              <a:ext uri="{FF2B5EF4-FFF2-40B4-BE49-F238E27FC236}">
                <a16:creationId xmlns:a16="http://schemas.microsoft.com/office/drawing/2014/main" id="{FB5DAB3C-05CD-492C-81D1-F37F7DF183F0}"/>
              </a:ext>
            </a:extLst>
          </p:cNvPr>
          <p:cNvSpPr txBox="1">
            <a:spLocks/>
          </p:cNvSpPr>
          <p:nvPr/>
        </p:nvSpPr>
        <p:spPr>
          <a:xfrm>
            <a:off x="521846" y="6463792"/>
            <a:ext cx="5046714" cy="181940"/>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dirty="0">
                <a:ln>
                  <a:noFill/>
                </a:ln>
                <a:solidFill>
                  <a:prstClr val="black">
                    <a:tint val="75000"/>
                  </a:prstClr>
                </a:solidFill>
                <a:effectLst/>
                <a:uLnTx/>
                <a:uFillTx/>
                <a:latin typeface="Arial"/>
                <a:ea typeface="+mn-ea"/>
                <a:cs typeface="Calibri" panose="020F0502020204030204" pitchFamily="34" charset="0"/>
              </a:rPr>
              <a:t>Pear regulatory submission. DEN160018</a:t>
            </a:r>
          </a:p>
        </p:txBody>
      </p:sp>
      <p:grpSp>
        <p:nvGrpSpPr>
          <p:cNvPr id="13" name="Group 12"/>
          <p:cNvGrpSpPr/>
          <p:nvPr/>
        </p:nvGrpSpPr>
        <p:grpSpPr>
          <a:xfrm>
            <a:off x="8829893" y="2450271"/>
            <a:ext cx="1575348" cy="3200258"/>
            <a:chOff x="2743200" y="178256"/>
            <a:chExt cx="3200400" cy="6501488"/>
          </a:xfrm>
        </p:grpSpPr>
        <p:pic>
          <p:nvPicPr>
            <p:cNvPr id="14" name="Picture 13" descr="A flat screen television&#10;&#10;Description automatically generated">
              <a:extLst>
                <a:ext uri="{FF2B5EF4-FFF2-40B4-BE49-F238E27FC236}">
                  <a16:creationId xmlns:a16="http://schemas.microsoft.com/office/drawing/2014/main" id="{85A83091-8621-43A8-BF2E-2B5A03C21886}"/>
                </a:ext>
              </a:extLst>
            </p:cNvPr>
            <p:cNvPicPr>
              <a:picLocks noChangeAspect="1"/>
            </p:cNvPicPr>
            <p:nvPr/>
          </p:nvPicPr>
          <p:blipFill>
            <a:blip r:embed="rId2"/>
            <a:stretch>
              <a:fillRect/>
            </a:stretch>
          </p:blipFill>
          <p:spPr>
            <a:xfrm>
              <a:off x="2743200" y="178256"/>
              <a:ext cx="3200400" cy="6501488"/>
            </a:xfrm>
            <a:prstGeom prst="rect">
              <a:avLst/>
            </a:prstGeom>
          </p:spPr>
        </p:pic>
        <p:pic>
          <p:nvPicPr>
            <p:cNvPr id="15" name="Picture 14">
              <a:extLst>
                <a:ext uri="{FF2B5EF4-FFF2-40B4-BE49-F238E27FC236}">
                  <a16:creationId xmlns:a16="http://schemas.microsoft.com/office/drawing/2014/main" id="{FC24F7CC-1911-4C73-9F1D-C4046D7D0792}"/>
                </a:ext>
              </a:extLst>
            </p:cNvPr>
            <p:cNvPicPr>
              <a:picLocks noChangeAspect="1"/>
            </p:cNvPicPr>
            <p:nvPr/>
          </p:nvPicPr>
          <p:blipFill>
            <a:blip r:embed="rId3"/>
            <a:stretch>
              <a:fillRect/>
            </a:stretch>
          </p:blipFill>
          <p:spPr>
            <a:xfrm>
              <a:off x="2895600" y="897534"/>
              <a:ext cx="2846476" cy="5062931"/>
            </a:xfrm>
            <a:prstGeom prst="rect">
              <a:avLst/>
            </a:prstGeom>
          </p:spPr>
        </p:pic>
      </p:grpSp>
    </p:spTree>
    <p:extLst>
      <p:ext uri="{BB962C8B-B14F-4D97-AF65-F5344CB8AC3E}">
        <p14:creationId xmlns:p14="http://schemas.microsoft.com/office/powerpoint/2010/main" val="958728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CEF6732-6EA6-48C8-9DB3-CAF5E8E7FBF0}"/>
              </a:ext>
            </a:extLst>
          </p:cNvPr>
          <p:cNvSpPr/>
          <p:nvPr/>
        </p:nvSpPr>
        <p:spPr>
          <a:xfrm>
            <a:off x="0" y="2035376"/>
            <a:ext cx="12191999" cy="4038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solidFill>
                  <a:srgbClr val="44546A"/>
                </a:solidFill>
              </a:rPr>
              <a:t>reSET</a:t>
            </a:r>
            <a:r>
              <a:rPr lang="en-US" sz="3600" b="0" baseline="40000" dirty="0">
                <a:solidFill>
                  <a:srgbClr val="44546A"/>
                </a:solidFill>
              </a:rPr>
              <a:t>®</a:t>
            </a:r>
            <a:r>
              <a:rPr lang="en-US" dirty="0"/>
              <a:t> | Indications for Use</a:t>
            </a:r>
            <a:br>
              <a:rPr lang="en-US" dirty="0"/>
            </a:br>
            <a:r>
              <a:rPr lang="en-US" sz="2667" b="0" dirty="0">
                <a:solidFill>
                  <a:srgbClr val="44546A"/>
                </a:solidFill>
              </a:rPr>
              <a:t>reSET</a:t>
            </a:r>
            <a:r>
              <a:rPr lang="en-US" sz="2667" b="0" baseline="30000" dirty="0">
                <a:solidFill>
                  <a:srgbClr val="44546A"/>
                </a:solidFill>
              </a:rPr>
              <a:t>®</a:t>
            </a:r>
            <a:r>
              <a:rPr lang="en-US" sz="2667" b="0" dirty="0">
                <a:solidFill>
                  <a:srgbClr val="44546A"/>
                </a:solidFill>
              </a:rPr>
              <a:t> is the only therapy approved for marijuana and stimulant patients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E118D-8F40-4D44-BBCF-71B52D27A42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23" name="Rectangle 22"/>
          <p:cNvSpPr/>
          <p:nvPr/>
        </p:nvSpPr>
        <p:spPr>
          <a:xfrm>
            <a:off x="225956" y="2236719"/>
            <a:ext cx="8682783" cy="3636689"/>
          </a:xfrm>
          <a:prstGeom prst="rect">
            <a:avLst/>
          </a:prstGeom>
          <a:solidFill>
            <a:srgbClr val="00A69C">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Footer Placeholder 2">
            <a:extLst>
              <a:ext uri="{FF2B5EF4-FFF2-40B4-BE49-F238E27FC236}">
                <a16:creationId xmlns:a16="http://schemas.microsoft.com/office/drawing/2014/main" id="{FB5DAB3C-05CD-492C-81D1-F37F7DF183F0}"/>
              </a:ext>
            </a:extLst>
          </p:cNvPr>
          <p:cNvSpPr txBox="1">
            <a:spLocks/>
          </p:cNvSpPr>
          <p:nvPr/>
        </p:nvSpPr>
        <p:spPr>
          <a:xfrm>
            <a:off x="422786" y="6379451"/>
            <a:ext cx="5046714" cy="335382"/>
          </a:xfrm>
          <a:prstGeom prst="rect">
            <a:avLst/>
          </a:prstGeom>
        </p:spPr>
        <p:txBody>
          <a:bodyPr vert="horz" lIns="0" tIns="0" rIns="0" bIns="0" rtlCol="0" anchor="t">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dirty="0">
                <a:ln>
                  <a:noFill/>
                </a:ln>
                <a:solidFill>
                  <a:prstClr val="black">
                    <a:tint val="75000"/>
                  </a:prstClr>
                </a:solidFill>
                <a:effectLst/>
                <a:uLnTx/>
                <a:uFillTx/>
                <a:latin typeface="Arial"/>
                <a:ea typeface="+mn-ea"/>
                <a:cs typeface="+mn-cs"/>
              </a:rPr>
              <a:t>American Journal of Psychiatry. 2014. 171(6):683-690.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dirty="0">
                <a:ln>
                  <a:noFill/>
                </a:ln>
                <a:solidFill>
                  <a:prstClr val="black">
                    <a:tint val="75000"/>
                  </a:prstClr>
                </a:solidFill>
                <a:effectLst/>
                <a:uLnTx/>
                <a:uFillTx/>
                <a:latin typeface="Arial"/>
                <a:ea typeface="+mn-ea"/>
                <a:cs typeface="+mn-cs"/>
              </a:rPr>
              <a:t>Pear Internal data and Pear regulatory submission. DEN160018</a:t>
            </a:r>
          </a:p>
        </p:txBody>
      </p:sp>
      <p:graphicFrame>
        <p:nvGraphicFramePr>
          <p:cNvPr id="7" name="Table 6">
            <a:extLst>
              <a:ext uri="{FF2B5EF4-FFF2-40B4-BE49-F238E27FC236}">
                <a16:creationId xmlns:a16="http://schemas.microsoft.com/office/drawing/2014/main" id="{9D4C5F38-5C62-4E64-A275-09DF0C88D638}"/>
              </a:ext>
            </a:extLst>
          </p:cNvPr>
          <p:cNvGraphicFramePr>
            <a:graphicFrameLocks noGrp="1"/>
          </p:cNvGraphicFramePr>
          <p:nvPr/>
        </p:nvGraphicFramePr>
        <p:xfrm>
          <a:off x="422787" y="2279965"/>
          <a:ext cx="7406762" cy="3453204"/>
        </p:xfrm>
        <a:graphic>
          <a:graphicData uri="http://schemas.openxmlformats.org/drawingml/2006/table">
            <a:tbl>
              <a:tblPr firstRow="1" firstCol="1" bandRow="1">
                <a:tableStyleId>{69012ECD-51FC-41F1-AA8D-1B2483CD663E}</a:tableStyleId>
              </a:tblPr>
              <a:tblGrid>
                <a:gridCol w="1546566">
                  <a:extLst>
                    <a:ext uri="{9D8B030D-6E8A-4147-A177-3AD203B41FA5}">
                      <a16:colId xmlns:a16="http://schemas.microsoft.com/office/drawing/2014/main" val="20001"/>
                    </a:ext>
                  </a:extLst>
                </a:gridCol>
                <a:gridCol w="5860196">
                  <a:extLst>
                    <a:ext uri="{9D8B030D-6E8A-4147-A177-3AD203B41FA5}">
                      <a16:colId xmlns:a16="http://schemas.microsoft.com/office/drawing/2014/main" val="20002"/>
                    </a:ext>
                  </a:extLst>
                </a:gridCol>
              </a:tblGrid>
              <a:tr h="2647635">
                <a:tc>
                  <a:txBody>
                    <a:body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a:ea typeface="+mn-ea"/>
                          <a:cs typeface="+mn-cs"/>
                        </a:rPr>
                        <a:t>Indication(s)</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171450" algn="l" defTabSz="914400" rtl="0" eaLnBrk="1" fontAlgn="auto" latinLnBrk="0" hangingPunct="1">
                        <a:lnSpc>
                          <a:spcPct val="100000"/>
                        </a:lnSpc>
                        <a:spcBef>
                          <a:spcPts val="0"/>
                        </a:spcBef>
                        <a:spcAft>
                          <a:spcPts val="100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414042"/>
                          </a:solidFill>
                          <a:effectLst/>
                          <a:uLnTx/>
                          <a:uFillTx/>
                          <a:latin typeface="+mn-lt"/>
                          <a:ea typeface="+mn-ea"/>
                          <a:cs typeface="+mn-cs"/>
                        </a:rPr>
                        <a:t>reSE</a:t>
                      </a:r>
                      <a:r>
                        <a:rPr kumimoji="0" lang="en-US" sz="1200" b="0" i="0" u="none" strike="noStrike" kern="1200" cap="none" spc="0" normalizeH="0" baseline="0" noProof="0" dirty="0">
                          <a:ln>
                            <a:noFill/>
                          </a:ln>
                          <a:solidFill>
                            <a:schemeClr val="tx1"/>
                          </a:solidFill>
                          <a:effectLst/>
                          <a:uLnTx/>
                          <a:uFillTx/>
                          <a:latin typeface="+mn-lt"/>
                          <a:ea typeface="+mn-ea"/>
                          <a:cs typeface="+mn-cs"/>
                        </a:rPr>
                        <a:t>T</a:t>
                      </a:r>
                      <a:r>
                        <a:rPr lang="en-US" sz="1200" i="0" baseline="30000" dirty="0">
                          <a:solidFill>
                            <a:schemeClr val="tx1"/>
                          </a:solidFill>
                        </a:rPr>
                        <a:t>®</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a:ln>
                            <a:noFill/>
                          </a:ln>
                          <a:solidFill>
                            <a:srgbClr val="414042"/>
                          </a:solidFill>
                          <a:effectLst/>
                          <a:uLnTx/>
                          <a:uFillTx/>
                          <a:latin typeface="+mn-lt"/>
                          <a:ea typeface="+mn-ea"/>
                          <a:cs typeface="+mn-cs"/>
                        </a:rPr>
                        <a:t>is intended to provide cognitive behavioral therapy, as an adjunct to a contingency management system, for patients18 years of age and older,  enrolled in outpatient treatment under the supervision of a clinician</a:t>
                      </a:r>
                    </a:p>
                    <a:p>
                      <a:pPr marL="228600" marR="0" lvl="0" indent="-171450" algn="l" defTabSz="914400" rtl="0" eaLnBrk="1" fontAlgn="auto" latinLnBrk="0" hangingPunct="1">
                        <a:lnSpc>
                          <a:spcPct val="100000"/>
                        </a:lnSpc>
                        <a:spcBef>
                          <a:spcPts val="0"/>
                        </a:spcBef>
                        <a:spcAft>
                          <a:spcPts val="100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414042"/>
                          </a:solidFill>
                          <a:effectLst/>
                          <a:uLnTx/>
                          <a:uFillTx/>
                          <a:latin typeface="+mn-lt"/>
                          <a:ea typeface="+mn-ea"/>
                          <a:cs typeface="+mn-cs"/>
                        </a:rPr>
                        <a:t>12-week prescription duration</a:t>
                      </a:r>
                    </a:p>
                    <a:p>
                      <a:pPr marL="22860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414042"/>
                          </a:solidFill>
                          <a:effectLst/>
                          <a:uLnTx/>
                          <a:uFillTx/>
                          <a:latin typeface="+mn-lt"/>
                          <a:ea typeface="+mn-ea"/>
                          <a:cs typeface="+mn-cs"/>
                        </a:rPr>
                        <a:t>Patient population: Patients with SUD, under treatment for the following: </a:t>
                      </a:r>
                    </a:p>
                    <a:p>
                      <a:pPr marL="571500" marR="0" lvl="1" indent="-195263"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414042"/>
                          </a:solidFill>
                          <a:effectLst/>
                          <a:uLnTx/>
                          <a:uFillTx/>
                          <a:latin typeface="+mn-lt"/>
                          <a:ea typeface="+mn-ea"/>
                          <a:cs typeface="+mn-cs"/>
                        </a:rPr>
                        <a:t>Stimulants </a:t>
                      </a:r>
                    </a:p>
                    <a:p>
                      <a:pPr marL="571500" marR="0" lvl="1" indent="-195263"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414042"/>
                          </a:solidFill>
                          <a:effectLst/>
                          <a:uLnTx/>
                          <a:uFillTx/>
                          <a:latin typeface="+mn-lt"/>
                          <a:ea typeface="+mn-ea"/>
                          <a:cs typeface="+mn-cs"/>
                        </a:rPr>
                        <a:t>Alcohol + another substance </a:t>
                      </a:r>
                    </a:p>
                    <a:p>
                      <a:pPr marL="571500" marR="0" lvl="1" indent="-195263"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414042"/>
                          </a:solidFill>
                          <a:effectLst/>
                          <a:uLnTx/>
                          <a:uFillTx/>
                          <a:latin typeface="+mn-lt"/>
                          <a:ea typeface="+mn-ea"/>
                          <a:cs typeface="+mn-cs"/>
                        </a:rPr>
                        <a:t>Marijuana </a:t>
                      </a:r>
                    </a:p>
                    <a:p>
                      <a:pPr marL="571500" marR="0" lvl="1" indent="-195263"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414042"/>
                          </a:solidFill>
                          <a:effectLst/>
                          <a:uLnTx/>
                          <a:uFillTx/>
                          <a:latin typeface="+mn-lt"/>
                          <a:ea typeface="+mn-ea"/>
                          <a:cs typeface="+mn-cs"/>
                        </a:rPr>
                        <a:t>Cocaine </a:t>
                      </a:r>
                    </a:p>
                    <a:p>
                      <a:pPr marL="571500" marR="0" lvl="1" indent="-195263"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414042"/>
                          </a:solidFill>
                          <a:effectLst/>
                          <a:uLnTx/>
                          <a:uFillTx/>
                          <a:latin typeface="+mn-lt"/>
                          <a:ea typeface="+mn-ea"/>
                          <a:cs typeface="+mn-cs"/>
                        </a:rPr>
                        <a:t>Opioids (when not primary substance of abuse) </a:t>
                      </a:r>
                    </a:p>
                    <a:p>
                      <a:pPr marL="571500" marR="0" lvl="1" indent="-195263" algn="l" defTabSz="914400" rtl="0" eaLnBrk="1" fontAlgn="auto" latinLnBrk="0" hangingPunct="1">
                        <a:lnSpc>
                          <a:spcPct val="100000"/>
                        </a:lnSpc>
                        <a:spcBef>
                          <a:spcPts val="0"/>
                        </a:spcBef>
                        <a:spcAft>
                          <a:spcPts val="100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414042"/>
                          </a:solidFill>
                          <a:effectLst/>
                          <a:uLnTx/>
                          <a:uFillTx/>
                          <a:latin typeface="+mn-lt"/>
                          <a:ea typeface="+mn-ea"/>
                          <a:cs typeface="+mn-cs"/>
                        </a:rPr>
                        <a:t>All other substances </a:t>
                      </a:r>
                      <a:endParaRPr kumimoji="0" lang="en-US" sz="1050" b="0" i="0" u="none" strike="noStrike" kern="1200" cap="none" spc="0" normalizeH="0" baseline="0" noProof="0" dirty="0">
                        <a:ln>
                          <a:noFill/>
                        </a:ln>
                        <a:solidFill>
                          <a:srgbClr val="414042"/>
                        </a:solidFill>
                        <a:effectLst/>
                        <a:uLnTx/>
                        <a:uFillTx/>
                        <a:latin typeface="+mn-lt"/>
                        <a:ea typeface="+mn-ea"/>
                        <a:cs typeface="+mn-cs"/>
                      </a:endParaRPr>
                    </a:p>
                    <a:p>
                      <a:pPr marL="22860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414042"/>
                          </a:solidFill>
                          <a:effectLst/>
                          <a:uLnTx/>
                          <a:uFillTx/>
                          <a:latin typeface="+mn-lt"/>
                          <a:ea typeface="+mn-ea"/>
                          <a:cs typeface="+mn-cs"/>
                        </a:rPr>
                        <a:t>Not indicated for patients who are on opioid replacement therapy, or abusing alcohol solely, or abusing opioids as their primary substance </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85226">
                <a:tc>
                  <a:txBody>
                    <a:body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a:ea typeface="+mn-ea"/>
                          <a:cs typeface="+mn-cs"/>
                        </a:rPr>
                        <a:t>Effectiveness Data</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l" defTabSz="914400" rtl="0" eaLnBrk="1" fontAlgn="auto" latinLnBrk="0" hangingPunct="1">
                        <a:lnSpc>
                          <a:spcPct val="100000"/>
                        </a:lnSpc>
                        <a:spcBef>
                          <a:spcPts val="400"/>
                        </a:spcBef>
                        <a:spcAft>
                          <a:spcPts val="400"/>
                        </a:spcAft>
                        <a:buClr>
                          <a:schemeClr val="accent1"/>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414042"/>
                          </a:solidFill>
                          <a:effectLst/>
                          <a:uLnTx/>
                          <a:uFillTx/>
                          <a:latin typeface="+mn-lt"/>
                          <a:ea typeface="+mn-ea"/>
                          <a:cs typeface="+mn-cs"/>
                        </a:rPr>
                        <a:t>Pivotal study demonstrated significant improvements in abstinence and treatment retention</a:t>
                      </a:r>
                      <a:r>
                        <a:rPr kumimoji="0" lang="en-US" sz="1400" b="0" i="0" u="none" strike="noStrike" kern="1200" cap="none" spc="0" normalizeH="0" baseline="30000" noProof="0" dirty="0">
                          <a:ln>
                            <a:noFill/>
                          </a:ln>
                          <a:solidFill>
                            <a:srgbClr val="414042"/>
                          </a:solidFill>
                          <a:effectLst/>
                          <a:uLnTx/>
                          <a:uFillTx/>
                          <a:latin typeface="+mn-lt"/>
                          <a:ea typeface="+mn-ea"/>
                          <a:cs typeface="+mn-cs"/>
                        </a:rPr>
                        <a:t>1,2</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22" name="Rectangle 21"/>
          <p:cNvSpPr/>
          <p:nvPr/>
        </p:nvSpPr>
        <p:spPr>
          <a:xfrm>
            <a:off x="7829549" y="2232057"/>
            <a:ext cx="3576037" cy="36366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 name="Group 17"/>
          <p:cNvGrpSpPr/>
          <p:nvPr/>
        </p:nvGrpSpPr>
        <p:grpSpPr>
          <a:xfrm>
            <a:off x="8829893" y="2450271"/>
            <a:ext cx="1575348" cy="3200258"/>
            <a:chOff x="2743200" y="178256"/>
            <a:chExt cx="3200400" cy="6501488"/>
          </a:xfrm>
        </p:grpSpPr>
        <p:pic>
          <p:nvPicPr>
            <p:cNvPr id="19" name="Picture 18" descr="A flat screen television&#10;&#10;Description automatically generated">
              <a:extLst>
                <a:ext uri="{FF2B5EF4-FFF2-40B4-BE49-F238E27FC236}">
                  <a16:creationId xmlns:a16="http://schemas.microsoft.com/office/drawing/2014/main" id="{85A83091-8621-43A8-BF2E-2B5A03C21886}"/>
                </a:ext>
              </a:extLst>
            </p:cNvPr>
            <p:cNvPicPr>
              <a:picLocks noChangeAspect="1"/>
            </p:cNvPicPr>
            <p:nvPr/>
          </p:nvPicPr>
          <p:blipFill>
            <a:blip r:embed="rId3"/>
            <a:stretch>
              <a:fillRect/>
            </a:stretch>
          </p:blipFill>
          <p:spPr>
            <a:xfrm>
              <a:off x="2743200" y="178256"/>
              <a:ext cx="3200400" cy="6501488"/>
            </a:xfrm>
            <a:prstGeom prst="rect">
              <a:avLst/>
            </a:prstGeom>
          </p:spPr>
        </p:pic>
        <p:pic>
          <p:nvPicPr>
            <p:cNvPr id="20" name="Picture 19">
              <a:extLst>
                <a:ext uri="{FF2B5EF4-FFF2-40B4-BE49-F238E27FC236}">
                  <a16:creationId xmlns:a16="http://schemas.microsoft.com/office/drawing/2014/main" id="{FC24F7CC-1911-4C73-9F1D-C4046D7D0792}"/>
                </a:ext>
              </a:extLst>
            </p:cNvPr>
            <p:cNvPicPr>
              <a:picLocks noChangeAspect="1"/>
            </p:cNvPicPr>
            <p:nvPr/>
          </p:nvPicPr>
          <p:blipFill>
            <a:blip r:embed="rId4"/>
            <a:stretch>
              <a:fillRect/>
            </a:stretch>
          </p:blipFill>
          <p:spPr>
            <a:xfrm>
              <a:off x="2895600" y="897534"/>
              <a:ext cx="2846476" cy="5062931"/>
            </a:xfrm>
            <a:prstGeom prst="rect">
              <a:avLst/>
            </a:prstGeom>
          </p:spPr>
        </p:pic>
      </p:grpSp>
    </p:spTree>
    <p:extLst>
      <p:ext uri="{BB962C8B-B14F-4D97-AF65-F5344CB8AC3E}">
        <p14:creationId xmlns:p14="http://schemas.microsoft.com/office/powerpoint/2010/main" val="25660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CEF6732-6EA6-48C8-9DB3-CAF5E8E7FBF0}"/>
              </a:ext>
            </a:extLst>
          </p:cNvPr>
          <p:cNvSpPr/>
          <p:nvPr/>
        </p:nvSpPr>
        <p:spPr>
          <a:xfrm>
            <a:off x="0" y="2035376"/>
            <a:ext cx="12191999" cy="4038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solidFill>
                  <a:srgbClr val="44546A"/>
                </a:solidFill>
              </a:rPr>
              <a:t>reSET</a:t>
            </a:r>
            <a:r>
              <a:rPr lang="en-US" sz="3600" b="0" baseline="40000" dirty="0">
                <a:solidFill>
                  <a:srgbClr val="44546A"/>
                </a:solidFill>
              </a:rPr>
              <a:t>®</a:t>
            </a:r>
            <a:r>
              <a:rPr lang="en-US" dirty="0"/>
              <a:t> | Safety Information </a:t>
            </a:r>
            <a:br>
              <a:rPr lang="en-US" dirty="0"/>
            </a:br>
            <a:r>
              <a:rPr lang="en-US" sz="2667" b="0" dirty="0">
                <a:solidFill>
                  <a:srgbClr val="44546A"/>
                </a:solidFill>
              </a:rPr>
              <a:t>An FDA-authorized PDT for SUD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E118D-8F40-4D44-BBCF-71B52D27A42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2" name="Rectangle 11"/>
          <p:cNvSpPr/>
          <p:nvPr/>
        </p:nvSpPr>
        <p:spPr>
          <a:xfrm>
            <a:off x="225956" y="2236719"/>
            <a:ext cx="8682783" cy="3636689"/>
          </a:xfrm>
          <a:prstGeom prst="rect">
            <a:avLst/>
          </a:prstGeom>
          <a:solidFill>
            <a:srgbClr val="00A69C">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Content Placeholder 2"/>
          <p:cNvSpPr>
            <a:spLocks noGrp="1"/>
          </p:cNvSpPr>
          <p:nvPr>
            <p:ph idx="1"/>
          </p:nvPr>
        </p:nvSpPr>
        <p:spPr>
          <a:xfrm>
            <a:off x="355233" y="2353803"/>
            <a:ext cx="7474315" cy="3393194"/>
          </a:xfrm>
          <a:solidFill>
            <a:schemeClr val="bg1"/>
          </a:solidFill>
        </p:spPr>
        <p:txBody>
          <a:bodyPr lIns="45720" rIns="45720" anchor="ctr">
            <a:normAutofit/>
          </a:bodyPr>
          <a:lstStyle/>
          <a:p>
            <a:pPr marL="58738" indent="0">
              <a:buNone/>
            </a:pPr>
            <a:r>
              <a:rPr lang="en-US" sz="1400" dirty="0"/>
              <a:t>reSET</a:t>
            </a:r>
            <a:r>
              <a:rPr lang="en-US" sz="1400" baseline="30000" dirty="0"/>
              <a:t>®</a:t>
            </a:r>
            <a:r>
              <a:rPr lang="en-US" sz="1400" dirty="0"/>
              <a:t> is intended for patients whose primary language is English and who have access to an Android/iOS tablet or smartphone. reSET is intended only for patients who own a smartphone and are familiar with use of smartphone apps (applications). </a:t>
            </a:r>
          </a:p>
          <a:p>
            <a:pPr marL="58738" indent="0">
              <a:buNone/>
            </a:pPr>
            <a:r>
              <a:rPr lang="en-US" sz="1400" dirty="0"/>
              <a:t>Clinicians should not use reSET to communicate with their patients about emergency medical issues. Patients should be clearly instructed not to use reSET to communicate to their clinician any urgent or emergent information. </a:t>
            </a:r>
          </a:p>
          <a:p>
            <a:pPr marL="58738" indent="0">
              <a:buNone/>
            </a:pPr>
            <a:r>
              <a:rPr lang="en-US" sz="1400" dirty="0"/>
              <a:t>reSET® is not to be used for emergencies. In case of an emergency, patients should dial 911 or go to the nearest emergency room. </a:t>
            </a:r>
          </a:p>
          <a:p>
            <a:pPr marL="58738" indent="0">
              <a:buNone/>
            </a:pPr>
            <a:r>
              <a:rPr lang="en-US" sz="1400" dirty="0"/>
              <a:t>The long-term benefit of treatment with reSET on abstinence has not been evaluated in studies lasting beyond 12-weeks in the Substance Use Disorder (SUD) population. The ability of reSET to prevent potential relapse after treatment discontinuation has not been studied. </a:t>
            </a:r>
          </a:p>
        </p:txBody>
      </p:sp>
      <p:sp>
        <p:nvSpPr>
          <p:cNvPr id="18" name="Footer Placeholder 2">
            <a:extLst>
              <a:ext uri="{FF2B5EF4-FFF2-40B4-BE49-F238E27FC236}">
                <a16:creationId xmlns:a16="http://schemas.microsoft.com/office/drawing/2014/main" id="{FB5DAB3C-05CD-492C-81D1-F37F7DF183F0}"/>
              </a:ext>
            </a:extLst>
          </p:cNvPr>
          <p:cNvSpPr txBox="1">
            <a:spLocks/>
          </p:cNvSpPr>
          <p:nvPr/>
        </p:nvSpPr>
        <p:spPr>
          <a:xfrm>
            <a:off x="422785" y="6456172"/>
            <a:ext cx="5046714" cy="181940"/>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smtClean="0">
                <a:ln>
                  <a:noFill/>
                </a:ln>
                <a:solidFill>
                  <a:prstClr val="black">
                    <a:tint val="75000"/>
                  </a:prstClr>
                </a:solidFill>
                <a:effectLst/>
                <a:uLnTx/>
                <a:uFillTx/>
                <a:latin typeface="Arial"/>
                <a:ea typeface="+mn-ea"/>
                <a:cs typeface="+mn-cs"/>
              </a:rPr>
              <a:t>Pear </a:t>
            </a:r>
            <a:r>
              <a:rPr kumimoji="0" lang="en-US" sz="800" b="0" i="0" u="none" strike="noStrike" kern="1200" cap="none" spc="0" normalizeH="0" baseline="0" noProof="0" dirty="0">
                <a:ln>
                  <a:noFill/>
                </a:ln>
                <a:solidFill>
                  <a:prstClr val="black">
                    <a:tint val="75000"/>
                  </a:prstClr>
                </a:solidFill>
                <a:effectLst/>
                <a:uLnTx/>
                <a:uFillTx/>
                <a:latin typeface="Arial"/>
                <a:ea typeface="+mn-ea"/>
                <a:cs typeface="+mn-cs"/>
              </a:rPr>
              <a:t>regulatory submission. DEN160018</a:t>
            </a:r>
          </a:p>
        </p:txBody>
      </p:sp>
      <p:sp>
        <p:nvSpPr>
          <p:cNvPr id="23" name="Rectangle 22"/>
          <p:cNvSpPr/>
          <p:nvPr/>
        </p:nvSpPr>
        <p:spPr>
          <a:xfrm>
            <a:off x="7829549" y="2232057"/>
            <a:ext cx="3576037" cy="36366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 name="Group 18"/>
          <p:cNvGrpSpPr/>
          <p:nvPr/>
        </p:nvGrpSpPr>
        <p:grpSpPr>
          <a:xfrm>
            <a:off x="8829893" y="2450271"/>
            <a:ext cx="1575348" cy="3200258"/>
            <a:chOff x="2743200" y="178256"/>
            <a:chExt cx="3200400" cy="6501488"/>
          </a:xfrm>
        </p:grpSpPr>
        <p:pic>
          <p:nvPicPr>
            <p:cNvPr id="20" name="Picture 19" descr="A flat screen television&#10;&#10;Description automatically generated">
              <a:extLst>
                <a:ext uri="{FF2B5EF4-FFF2-40B4-BE49-F238E27FC236}">
                  <a16:creationId xmlns:a16="http://schemas.microsoft.com/office/drawing/2014/main" id="{85A83091-8621-43A8-BF2E-2B5A03C21886}"/>
                </a:ext>
              </a:extLst>
            </p:cNvPr>
            <p:cNvPicPr>
              <a:picLocks noChangeAspect="1"/>
            </p:cNvPicPr>
            <p:nvPr/>
          </p:nvPicPr>
          <p:blipFill>
            <a:blip r:embed="rId2"/>
            <a:stretch>
              <a:fillRect/>
            </a:stretch>
          </p:blipFill>
          <p:spPr>
            <a:xfrm>
              <a:off x="2743200" y="178256"/>
              <a:ext cx="3200400" cy="6501488"/>
            </a:xfrm>
            <a:prstGeom prst="rect">
              <a:avLst/>
            </a:prstGeom>
          </p:spPr>
        </p:pic>
        <p:pic>
          <p:nvPicPr>
            <p:cNvPr id="21" name="Picture 20">
              <a:extLst>
                <a:ext uri="{FF2B5EF4-FFF2-40B4-BE49-F238E27FC236}">
                  <a16:creationId xmlns:a16="http://schemas.microsoft.com/office/drawing/2014/main" id="{FC24F7CC-1911-4C73-9F1D-C4046D7D0792}"/>
                </a:ext>
              </a:extLst>
            </p:cNvPr>
            <p:cNvPicPr>
              <a:picLocks noChangeAspect="1"/>
            </p:cNvPicPr>
            <p:nvPr/>
          </p:nvPicPr>
          <p:blipFill>
            <a:blip r:embed="rId3"/>
            <a:stretch>
              <a:fillRect/>
            </a:stretch>
          </p:blipFill>
          <p:spPr>
            <a:xfrm>
              <a:off x="2895600" y="897534"/>
              <a:ext cx="2846476" cy="5062931"/>
            </a:xfrm>
            <a:prstGeom prst="rect">
              <a:avLst/>
            </a:prstGeom>
          </p:spPr>
        </p:pic>
      </p:grpSp>
    </p:spTree>
    <p:extLst>
      <p:ext uri="{BB962C8B-B14F-4D97-AF65-F5344CB8AC3E}">
        <p14:creationId xmlns:p14="http://schemas.microsoft.com/office/powerpoint/2010/main" val="168472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390310DF-6DE7-B24F-890A-39FF85D98103}"/>
              </a:ext>
            </a:extLst>
          </p:cNvPr>
          <p:cNvGraphicFramePr/>
          <p:nvPr/>
        </p:nvGraphicFramePr>
        <p:xfrm>
          <a:off x="4242538" y="1686616"/>
          <a:ext cx="7724222" cy="32612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solidFill>
                  <a:srgbClr val="44546A"/>
                </a:solidFill>
              </a:rPr>
              <a:t>reSET</a:t>
            </a:r>
            <a:r>
              <a:rPr lang="en-US" sz="3600" b="0" baseline="40000" dirty="0">
                <a:solidFill>
                  <a:srgbClr val="44546A"/>
                </a:solidFill>
              </a:rPr>
              <a:t>®</a:t>
            </a:r>
            <a:r>
              <a:rPr lang="en-US" dirty="0"/>
              <a:t> Clinical Data | Pivotal Trial Summary</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E118D-8F40-4D44-BBCF-71B52D27A42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aphicFrame>
        <p:nvGraphicFramePr>
          <p:cNvPr id="25" name="Table 24">
            <a:extLst>
              <a:ext uri="{FF2B5EF4-FFF2-40B4-BE49-F238E27FC236}">
                <a16:creationId xmlns:a16="http://schemas.microsoft.com/office/drawing/2014/main" id="{3629F0B9-B607-1E43-AC56-C38E2A13788E}"/>
              </a:ext>
            </a:extLst>
          </p:cNvPr>
          <p:cNvGraphicFramePr>
            <a:graphicFrameLocks noGrp="1"/>
          </p:cNvGraphicFramePr>
          <p:nvPr>
            <p:extLst/>
          </p:nvPr>
        </p:nvGraphicFramePr>
        <p:xfrm>
          <a:off x="5499100" y="4981341"/>
          <a:ext cx="6287228" cy="1178158"/>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312933832"/>
                    </a:ext>
                  </a:extLst>
                </a:gridCol>
                <a:gridCol w="1358900">
                  <a:extLst>
                    <a:ext uri="{9D8B030D-6E8A-4147-A177-3AD203B41FA5}">
                      <a16:colId xmlns:a16="http://schemas.microsoft.com/office/drawing/2014/main" val="2499190892"/>
                    </a:ext>
                  </a:extLst>
                </a:gridCol>
                <a:gridCol w="749300">
                  <a:extLst>
                    <a:ext uri="{9D8B030D-6E8A-4147-A177-3AD203B41FA5}">
                      <a16:colId xmlns:a16="http://schemas.microsoft.com/office/drawing/2014/main" val="2746170789"/>
                    </a:ext>
                  </a:extLst>
                </a:gridCol>
                <a:gridCol w="826228">
                  <a:extLst>
                    <a:ext uri="{9D8B030D-6E8A-4147-A177-3AD203B41FA5}">
                      <a16:colId xmlns:a16="http://schemas.microsoft.com/office/drawing/2014/main" val="378142366"/>
                    </a:ext>
                  </a:extLst>
                </a:gridCol>
              </a:tblGrid>
              <a:tr h="247705">
                <a:tc>
                  <a:txBody>
                    <a:bodyPr/>
                    <a:lstStyle/>
                    <a:p>
                      <a:pPr algn="ctr"/>
                      <a:r>
                        <a:rPr lang="en-US" sz="1300" b="1" dirty="0">
                          <a:solidFill>
                            <a:schemeClr val="bg1"/>
                          </a:solidFill>
                        </a:rPr>
                        <a:t>Outcomes</a:t>
                      </a:r>
                    </a:p>
                  </a:txBody>
                  <a:tcPr marL="0" marR="0" marT="0" marB="0" anchor="ctr">
                    <a:lnL w="12700" cmpd="sng">
                      <a:noFill/>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300" b="1" dirty="0" err="1">
                          <a:solidFill>
                            <a:schemeClr val="bg1"/>
                          </a:solidFill>
                        </a:rPr>
                        <a:t>rTAU+reSET</a:t>
                      </a:r>
                      <a:r>
                        <a:rPr lang="en-US" sz="1300" b="1" baseline="30000" dirty="0">
                          <a:solidFill>
                            <a:schemeClr val="bg1"/>
                          </a:solidFill>
                        </a:rPr>
                        <a:t>®</a:t>
                      </a:r>
                    </a:p>
                  </a:txBody>
                  <a:tcPr marL="0" marR="0" marT="0" marB="0" anchor="ctr">
                    <a:lnL w="12700" cmpd="sng">
                      <a:noFill/>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300" b="1" dirty="0">
                          <a:solidFill>
                            <a:schemeClr val="bg1"/>
                          </a:solidFill>
                        </a:rPr>
                        <a:t>TAU </a:t>
                      </a:r>
                    </a:p>
                  </a:txBody>
                  <a:tcPr marL="0" marR="0" marT="0" marB="0" anchor="ctr">
                    <a:lnL w="12700" cmpd="sng">
                      <a:noFill/>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300" b="1" dirty="0">
                          <a:solidFill>
                            <a:schemeClr val="bg1"/>
                          </a:solidFill>
                        </a:rPr>
                        <a:t>P-value </a:t>
                      </a:r>
                    </a:p>
                  </a:txBody>
                  <a:tcPr marL="0" marR="0" marT="0" marB="0" anchor="ctr">
                    <a:lnL w="12700" cmpd="sng">
                      <a:noFill/>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5551845"/>
                  </a:ext>
                </a:extLst>
              </a:tr>
              <a:tr h="310151">
                <a:tc>
                  <a:txBody>
                    <a:bodyPr/>
                    <a:lstStyle/>
                    <a:p>
                      <a:r>
                        <a:rPr lang="en-US" sz="1300" b="1" dirty="0">
                          <a:solidFill>
                            <a:schemeClr val="accent4"/>
                          </a:solidFill>
                        </a:rPr>
                        <a:t>Abstinence</a:t>
                      </a:r>
                      <a:r>
                        <a:rPr lang="en-US" sz="1300" b="1" baseline="0" dirty="0">
                          <a:solidFill>
                            <a:schemeClr val="accent4"/>
                          </a:solidFill>
                        </a:rPr>
                        <a:t>: a</a:t>
                      </a:r>
                      <a:r>
                        <a:rPr lang="en-US" sz="1300" b="1" dirty="0">
                          <a:solidFill>
                            <a:schemeClr val="accent4"/>
                          </a:solidFill>
                        </a:rPr>
                        <a:t>ll patients</a:t>
                      </a:r>
                    </a:p>
                  </a:txBody>
                  <a:tcPr marL="0" marR="0" marT="0" marB="0" anchor="ctr">
                    <a:lnL w="12700" cmpd="sng">
                      <a:noFill/>
                    </a:lnL>
                    <a:lnR w="12700" cmpd="sng">
                      <a:noFill/>
                    </a:lnR>
                    <a:lnT w="28575" cap="flat" cmpd="sng" algn="ctr">
                      <a:solidFill>
                        <a:schemeClr val="bg2"/>
                      </a:solidFill>
                      <a:prstDash val="solid"/>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4"/>
                          </a:solidFill>
                        </a:rPr>
                        <a:t>40.3% </a:t>
                      </a:r>
                    </a:p>
                  </a:txBody>
                  <a:tcPr marL="80682" marR="80682" marT="40341" marB="40341" anchor="ctr">
                    <a:lnL w="12700" cmpd="sng">
                      <a:noFill/>
                    </a:lnL>
                    <a:lnR w="12700" cmpd="sng">
                      <a:noFill/>
                    </a:lnR>
                    <a:lnT w="28575" cap="flat" cmpd="sng" algn="ctr">
                      <a:solidFill>
                        <a:schemeClr val="bg2"/>
                      </a:solidFill>
                      <a:prstDash val="solid"/>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4"/>
                          </a:solidFill>
                        </a:rPr>
                        <a:t>17.6%</a:t>
                      </a:r>
                    </a:p>
                  </a:txBody>
                  <a:tcPr marL="80682" marR="80682" marT="40341" marB="40341" anchor="ctr">
                    <a:lnL w="12700" cmpd="sng">
                      <a:noFill/>
                    </a:lnL>
                    <a:lnR w="12700" cmpd="sng">
                      <a:noFill/>
                    </a:lnR>
                    <a:lnT w="28575" cap="flat" cmpd="sng" algn="ctr">
                      <a:solidFill>
                        <a:schemeClr val="bg2"/>
                      </a:solidFill>
                      <a:prstDash val="solid"/>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4"/>
                          </a:solidFill>
                        </a:rPr>
                        <a:t>0.0004</a:t>
                      </a:r>
                    </a:p>
                  </a:txBody>
                  <a:tcPr marL="80682" marR="80682" marT="40341" marB="40341" anchor="ctr">
                    <a:lnL w="12700" cmpd="sng">
                      <a:noFill/>
                    </a:lnL>
                    <a:lnR w="12700" cmpd="sng">
                      <a:noFill/>
                    </a:lnR>
                    <a:lnT w="28575" cap="flat" cmpd="sng" algn="ctr">
                      <a:solidFill>
                        <a:schemeClr val="bg2"/>
                      </a:solidFill>
                      <a:prstDash val="solid"/>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7778052"/>
                  </a:ext>
                </a:extLst>
              </a:tr>
              <a:tr h="310151">
                <a:tc>
                  <a:txBody>
                    <a:bodyPr/>
                    <a:lstStyle/>
                    <a:p>
                      <a:pPr algn="l"/>
                      <a:r>
                        <a:rPr lang="en-US" sz="1300" b="1" dirty="0">
                          <a:solidFill>
                            <a:schemeClr val="accent4"/>
                          </a:solidFill>
                        </a:rPr>
                        <a:t>Abstinence</a:t>
                      </a:r>
                      <a:r>
                        <a:rPr lang="en-US" sz="1300" b="1" baseline="0" dirty="0">
                          <a:solidFill>
                            <a:schemeClr val="accent4"/>
                          </a:solidFill>
                        </a:rPr>
                        <a:t>: n</a:t>
                      </a:r>
                      <a:r>
                        <a:rPr lang="en-US" sz="1300" b="1" dirty="0">
                          <a:solidFill>
                            <a:schemeClr val="accent4"/>
                          </a:solidFill>
                        </a:rPr>
                        <a:t>on-abstinent</a:t>
                      </a:r>
                      <a:r>
                        <a:rPr lang="en-US" sz="1300" b="1" baseline="0" dirty="0">
                          <a:solidFill>
                            <a:schemeClr val="accent4"/>
                          </a:solidFill>
                        </a:rPr>
                        <a:t> at study start</a:t>
                      </a:r>
                      <a:endParaRPr lang="en-US" sz="1300" b="1" dirty="0">
                        <a:solidFill>
                          <a:schemeClr val="accent4"/>
                        </a:solidFill>
                      </a:endParaRPr>
                    </a:p>
                  </a:txBody>
                  <a:tcPr marL="0" marR="80682" marT="0" marB="0" anchor="ctr">
                    <a:lnL w="12700" cmpd="sng">
                      <a:noFill/>
                    </a:lnL>
                    <a:lnR w="12700" cmpd="sng">
                      <a:noFill/>
                    </a:lnR>
                    <a:lnT w="6350" cap="flat" cmpd="sng" algn="ctr">
                      <a:solidFill>
                        <a:schemeClr val="accent6"/>
                      </a:solidFill>
                      <a:prstDash val="dash"/>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4"/>
                          </a:solidFill>
                        </a:rPr>
                        <a:t>16.1%</a:t>
                      </a:r>
                    </a:p>
                  </a:txBody>
                  <a:tcPr marL="80682" marR="80682" marT="40341" marB="40341" anchor="ctr">
                    <a:lnL w="12700" cmpd="sng">
                      <a:noFill/>
                    </a:lnL>
                    <a:lnR w="12700" cmpd="sng">
                      <a:noFill/>
                    </a:lnR>
                    <a:lnT w="6350" cap="flat" cmpd="sng" algn="ctr">
                      <a:solidFill>
                        <a:schemeClr val="accent6"/>
                      </a:solidFill>
                      <a:prstDash val="dash"/>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4"/>
                          </a:solidFill>
                        </a:rPr>
                        <a:t>3.2%</a:t>
                      </a:r>
                    </a:p>
                  </a:txBody>
                  <a:tcPr marL="80682" marR="80682" marT="40341" marB="40341" anchor="ctr">
                    <a:lnL w="12700" cmpd="sng">
                      <a:noFill/>
                    </a:lnL>
                    <a:lnR w="12700" cmpd="sng">
                      <a:noFill/>
                    </a:lnR>
                    <a:lnT w="6350" cap="flat" cmpd="sng" algn="ctr">
                      <a:solidFill>
                        <a:schemeClr val="accent6"/>
                      </a:solidFill>
                      <a:prstDash val="dash"/>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4"/>
                          </a:solidFill>
                        </a:rPr>
                        <a:t>0.0013</a:t>
                      </a:r>
                    </a:p>
                  </a:txBody>
                  <a:tcPr marL="80682" marR="80682" marT="40341" marB="40341" anchor="ctr">
                    <a:lnL w="12700" cmpd="sng">
                      <a:noFill/>
                    </a:lnL>
                    <a:lnR w="12700" cmpd="sng">
                      <a:noFill/>
                    </a:lnR>
                    <a:lnT w="6350" cap="flat" cmpd="sng" algn="ctr">
                      <a:solidFill>
                        <a:schemeClr val="accent6"/>
                      </a:solidFill>
                      <a:prstDash val="dash"/>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151">
                <a:tc>
                  <a:txBody>
                    <a:bodyPr/>
                    <a:lstStyle/>
                    <a:p>
                      <a:r>
                        <a:rPr lang="en-US" sz="1300" b="1" dirty="0">
                          <a:solidFill>
                            <a:schemeClr val="accent4"/>
                          </a:solidFill>
                        </a:rPr>
                        <a:t>Retention in</a:t>
                      </a:r>
                      <a:r>
                        <a:rPr lang="en-US" sz="1300" b="1" baseline="0" dirty="0">
                          <a:solidFill>
                            <a:schemeClr val="accent4"/>
                          </a:solidFill>
                        </a:rPr>
                        <a:t> treatment</a:t>
                      </a:r>
                      <a:r>
                        <a:rPr lang="en-US" sz="1300" b="1" dirty="0">
                          <a:solidFill>
                            <a:schemeClr val="accent4"/>
                          </a:solidFill>
                        </a:rPr>
                        <a:t>:</a:t>
                      </a:r>
                      <a:r>
                        <a:rPr lang="en-US" sz="1300" b="1" baseline="0" dirty="0">
                          <a:solidFill>
                            <a:schemeClr val="accent4"/>
                          </a:solidFill>
                        </a:rPr>
                        <a:t> a</a:t>
                      </a:r>
                      <a:r>
                        <a:rPr lang="en-US" sz="1300" b="1" dirty="0">
                          <a:solidFill>
                            <a:schemeClr val="accent4"/>
                          </a:solidFill>
                        </a:rPr>
                        <a:t>ll patients</a:t>
                      </a:r>
                    </a:p>
                  </a:txBody>
                  <a:tcPr marL="0" marR="80682" marT="0" marB="0" anchor="ctr">
                    <a:lnL w="12700" cmpd="sng">
                      <a:noFill/>
                    </a:lnL>
                    <a:lnR w="12700" cmpd="sng">
                      <a:noFill/>
                    </a:lnR>
                    <a:lnT w="6350" cap="flat" cmpd="sng" algn="ctr">
                      <a:solidFill>
                        <a:schemeClr val="accent6"/>
                      </a:solidFill>
                      <a:prstDash val="dash"/>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4"/>
                          </a:solidFill>
                        </a:rPr>
                        <a:t>76.2% </a:t>
                      </a:r>
                    </a:p>
                  </a:txBody>
                  <a:tcPr marL="80682" marR="80682" marT="0" marB="0" anchor="ctr">
                    <a:lnL w="12700" cmpd="sng">
                      <a:noFill/>
                    </a:lnL>
                    <a:lnR w="12700" cmpd="sng">
                      <a:noFill/>
                    </a:lnR>
                    <a:lnT w="6350" cap="flat" cmpd="sng" algn="ctr">
                      <a:solidFill>
                        <a:schemeClr val="accent6"/>
                      </a:solidFill>
                      <a:prstDash val="dash"/>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4"/>
                          </a:solidFill>
                        </a:rPr>
                        <a:t>63.2%</a:t>
                      </a:r>
                    </a:p>
                  </a:txBody>
                  <a:tcPr marL="80682" marR="80682" marT="0" marB="0" anchor="ctr">
                    <a:lnL w="12700" cmpd="sng">
                      <a:noFill/>
                    </a:lnL>
                    <a:lnR w="12700" cmpd="sng">
                      <a:noFill/>
                    </a:lnR>
                    <a:lnT w="6350" cap="flat" cmpd="sng" algn="ctr">
                      <a:solidFill>
                        <a:schemeClr val="accent6"/>
                      </a:solidFill>
                      <a:prstDash val="dash"/>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4"/>
                          </a:solidFill>
                        </a:rPr>
                        <a:t>0.0042</a:t>
                      </a:r>
                    </a:p>
                  </a:txBody>
                  <a:tcPr marL="80682" marR="80682" marT="0" marB="0" anchor="ctr">
                    <a:lnL w="12700" cmpd="sng">
                      <a:noFill/>
                    </a:lnL>
                    <a:lnR w="12700" cmpd="sng">
                      <a:noFill/>
                    </a:lnR>
                    <a:lnT w="6350" cap="flat" cmpd="sng" algn="ctr">
                      <a:solidFill>
                        <a:schemeClr val="accent6"/>
                      </a:solidFill>
                      <a:prstDash val="dash"/>
                      <a:round/>
                      <a:headEnd type="none" w="med" len="med"/>
                      <a:tailEnd type="none" w="med" len="med"/>
                    </a:lnT>
                    <a:lnB w="6350" cap="flat" cmpd="sng" algn="ctr">
                      <a:solidFill>
                        <a:schemeClr val="accent6"/>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0061872"/>
                  </a:ext>
                </a:extLst>
              </a:tr>
            </a:tbl>
          </a:graphicData>
        </a:graphic>
      </p:graphicFrame>
      <p:sp>
        <p:nvSpPr>
          <p:cNvPr id="30" name="Footer Placeholder 2">
            <a:extLst>
              <a:ext uri="{FF2B5EF4-FFF2-40B4-BE49-F238E27FC236}">
                <a16:creationId xmlns:a16="http://schemas.microsoft.com/office/drawing/2014/main" id="{B9E28DB6-4AF7-45C3-9E9D-C18710DEF6FF}"/>
              </a:ext>
            </a:extLst>
          </p:cNvPr>
          <p:cNvSpPr txBox="1">
            <a:spLocks/>
          </p:cNvSpPr>
          <p:nvPr/>
        </p:nvSpPr>
        <p:spPr>
          <a:xfrm>
            <a:off x="641738" y="6407034"/>
            <a:ext cx="6645131" cy="280216"/>
          </a:xfrm>
          <a:prstGeom prst="rect">
            <a:avLst/>
          </a:prstGeom>
        </p:spPr>
        <p:txBody>
          <a:bodyPr vert="horz" lIns="0" tIns="0" rIns="0" bIns="0" rtlCol="0" anchor="ctr">
            <a:noAutofit/>
          </a:bodyPr>
          <a:lstStyle>
            <a:defPPr>
              <a:defRPr lang="en-US"/>
            </a:defPPr>
            <a:lvl1pPr marL="117475" marR="0" lvl="0" indent="-117475" fontAlgn="auto">
              <a:lnSpc>
                <a:spcPct val="100000"/>
              </a:lnSpc>
              <a:spcBef>
                <a:spcPts val="0"/>
              </a:spcBef>
              <a:spcAft>
                <a:spcPts val="0"/>
              </a:spcAft>
              <a:buClrTx/>
              <a:buSzTx/>
              <a:buFontTx/>
              <a:buAutoNum type="arabicPeriod"/>
              <a:tabLst/>
              <a:defRPr kumimoji="0" sz="706" b="0" i="0" u="none" strike="noStrike" cap="none" spc="0" normalizeH="0" baseline="0">
                <a:ln>
                  <a:noFill/>
                </a:ln>
                <a:solidFill>
                  <a:srgbClr val="000000">
                    <a:tint val="75000"/>
                  </a:srgbClr>
                </a:solidFill>
                <a:effectLst/>
                <a:uLnTx/>
                <a:uFillTx/>
                <a:latin typeface="Arial"/>
              </a:defRPr>
            </a:lvl1pPr>
          </a:lstStyle>
          <a:p>
            <a:pPr marL="117475" marR="0" lvl="0" indent="-117475" algn="l" defTabSz="914400" rtl="0" eaLnBrk="1" fontAlgn="auto" latinLnBrk="0" hangingPunct="1">
              <a:lnSpc>
                <a:spcPct val="100000"/>
              </a:lnSpc>
              <a:spcBef>
                <a:spcPts val="0"/>
              </a:spcBef>
              <a:spcAft>
                <a:spcPts val="0"/>
              </a:spcAft>
              <a:buClrTx/>
              <a:buSzTx/>
              <a:buFontTx/>
              <a:buAutoNum type="arabicPeriod"/>
              <a:tabLst/>
              <a:defRPr/>
            </a:pPr>
            <a:r>
              <a:rPr kumimoji="0" lang="en-US" sz="706" b="0" i="0" u="none" strike="noStrike" kern="1200" cap="none" spc="0" normalizeH="0" baseline="0" noProof="0" dirty="0">
                <a:ln>
                  <a:noFill/>
                </a:ln>
                <a:solidFill>
                  <a:srgbClr val="000000">
                    <a:tint val="75000"/>
                  </a:srgbClr>
                </a:solidFill>
                <a:effectLst/>
                <a:uLnTx/>
                <a:uFillTx/>
                <a:latin typeface="Arial"/>
                <a:ea typeface="+mn-ea"/>
                <a:cs typeface="+mn-cs"/>
              </a:rPr>
              <a:t>American Journal of Psychiatry. 2014. 171(6):683-690.</a:t>
            </a:r>
          </a:p>
          <a:p>
            <a:pPr marL="117475" marR="0" lvl="0" indent="-117475" algn="l" defTabSz="914400" rtl="0" eaLnBrk="1" fontAlgn="auto" latinLnBrk="0" hangingPunct="1">
              <a:lnSpc>
                <a:spcPct val="100000"/>
              </a:lnSpc>
              <a:spcBef>
                <a:spcPts val="0"/>
              </a:spcBef>
              <a:spcAft>
                <a:spcPts val="0"/>
              </a:spcAft>
              <a:buClrTx/>
              <a:buSzTx/>
              <a:buFontTx/>
              <a:buAutoNum type="arabicPeriod"/>
              <a:tabLst/>
              <a:defRPr/>
            </a:pPr>
            <a:r>
              <a:rPr kumimoji="0" lang="en-US" sz="706" b="0" i="0" u="none" strike="noStrike" kern="1200" cap="none" spc="0" normalizeH="0" baseline="0" noProof="0" dirty="0">
                <a:ln>
                  <a:noFill/>
                </a:ln>
                <a:solidFill>
                  <a:srgbClr val="000000">
                    <a:tint val="75000"/>
                  </a:srgbClr>
                </a:solidFill>
                <a:effectLst/>
                <a:uLnTx/>
                <a:uFillTx/>
                <a:latin typeface="Arial"/>
                <a:ea typeface="+mn-ea"/>
                <a:cs typeface="+mn-cs"/>
              </a:rPr>
              <a:t>Pear Internal data and Pear regulatory submission. DEN160018</a:t>
            </a:r>
          </a:p>
        </p:txBody>
      </p:sp>
      <p:sp>
        <p:nvSpPr>
          <p:cNvPr id="12" name="Rectangle 11">
            <a:extLst>
              <a:ext uri="{FF2B5EF4-FFF2-40B4-BE49-F238E27FC236}">
                <a16:creationId xmlns:a16="http://schemas.microsoft.com/office/drawing/2014/main" id="{CCEF6732-6EA6-48C8-9DB3-CAF5E8E7FBF0}"/>
              </a:ext>
            </a:extLst>
          </p:cNvPr>
          <p:cNvSpPr/>
          <p:nvPr/>
        </p:nvSpPr>
        <p:spPr>
          <a:xfrm>
            <a:off x="4930599" y="1666853"/>
            <a:ext cx="6986097" cy="456262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p:cNvSpPr/>
          <p:nvPr/>
        </p:nvSpPr>
        <p:spPr>
          <a:xfrm>
            <a:off x="4930598" y="1772855"/>
            <a:ext cx="698609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Study Results</a:t>
            </a:r>
            <a:r>
              <a:rPr kumimoji="0" lang="en-CA" sz="1600" b="0" i="0" u="none" strike="noStrike" kern="1200" cap="none" spc="0" normalizeH="0" baseline="30000" noProof="0" dirty="0">
                <a:ln>
                  <a:noFill/>
                </a:ln>
                <a:solidFill>
                  <a:prstClr val="black"/>
                </a:solidFill>
                <a:effectLst/>
                <a:uLnTx/>
                <a:uFillTx/>
                <a:latin typeface="Arial"/>
                <a:ea typeface="+mn-ea"/>
                <a:cs typeface="+mn-cs"/>
              </a:rPr>
              <a:t>2</a:t>
            </a:r>
            <a:endParaRPr kumimoji="0" lang="en-CA" sz="1600" b="0" i="1"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CCEF6732-6EA6-48C8-9DB3-CAF5E8E7FBF0}"/>
              </a:ext>
            </a:extLst>
          </p:cNvPr>
          <p:cNvSpPr/>
          <p:nvPr/>
        </p:nvSpPr>
        <p:spPr>
          <a:xfrm>
            <a:off x="641739" y="1859918"/>
            <a:ext cx="3803262" cy="4369563"/>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86F5025B-4EF0-E649-A2D9-F89F7BA6A516}"/>
              </a:ext>
            </a:extLst>
          </p:cNvPr>
          <p:cNvSpPr txBox="1"/>
          <p:nvPr/>
        </p:nvSpPr>
        <p:spPr>
          <a:xfrm>
            <a:off x="783312" y="2070985"/>
            <a:ext cx="3560088" cy="4088812"/>
          </a:xfrm>
          <a:prstGeom prst="rect">
            <a:avLst/>
          </a:prstGeom>
          <a:noFill/>
        </p:spPr>
        <p:txBody>
          <a:bodyPr wrap="square" lIns="0" tIns="0" rIns="0" bIns="0" rtlCol="0">
            <a:spAutoFit/>
          </a:bodyPr>
          <a:lstStyle/>
          <a:p>
            <a:pPr marL="161345" marR="0" lvl="0" indent="-161345" algn="l" defTabSz="665554" rtl="0" eaLnBrk="1" fontAlgn="auto" latinLnBrk="0" hangingPunct="1">
              <a:lnSpc>
                <a:spcPct val="100000"/>
              </a:lnSpc>
              <a:spcBef>
                <a:spcPts val="300"/>
              </a:spcBef>
              <a:spcAft>
                <a:spcPts val="200"/>
              </a:spcAft>
              <a:buClr>
                <a:srgbClr val="10A686"/>
              </a:buClr>
              <a:buSzPct val="100000"/>
              <a:buFont typeface="Wingdings" pitchFamily="2" charset="2"/>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399 patients with SUD (alcohol, cannabis, cocaine, stimulants) received either:</a:t>
            </a:r>
          </a:p>
          <a:p>
            <a:pPr marL="618545" marR="0" lvl="1" indent="-161345" algn="l" defTabSz="665554" rtl="0" eaLnBrk="1" fontAlgn="auto" latinLnBrk="0" hangingPunct="1">
              <a:lnSpc>
                <a:spcPct val="100000"/>
              </a:lnSpc>
              <a:spcBef>
                <a:spcPts val="100"/>
              </a:spcBef>
              <a:spcAft>
                <a:spcPts val="300"/>
              </a:spcAft>
              <a:buClr>
                <a:srgbClr val="10A686"/>
              </a:buClr>
              <a:buSzPct val="100000"/>
              <a:buFont typeface="Wingdings" pitchFamily="2" charset="2"/>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Treatment-as-Usual </a:t>
            </a:r>
            <a:r>
              <a:rPr kumimoji="0" lang="en-US" sz="1600" b="1" i="0" u="none" strike="noStrike" kern="1200" cap="none" spc="0" normalizeH="0" baseline="0" noProof="0" dirty="0">
                <a:ln>
                  <a:noFill/>
                </a:ln>
                <a:solidFill>
                  <a:srgbClr val="414042"/>
                </a:solidFill>
                <a:effectLst/>
                <a:uLnTx/>
                <a:uFillTx/>
                <a:latin typeface="Arial"/>
                <a:ea typeface="+mn-ea"/>
                <a:cs typeface="+mn-cs"/>
              </a:rPr>
              <a:t>(TAU)</a:t>
            </a:r>
            <a:r>
              <a:rPr kumimoji="0" lang="en-US" sz="1600" b="0" i="0" u="none" strike="noStrike" kern="1200" cap="none" spc="0" normalizeH="0" baseline="0" noProof="0" dirty="0">
                <a:ln>
                  <a:noFill/>
                </a:ln>
                <a:solidFill>
                  <a:srgbClr val="414042"/>
                </a:solidFill>
                <a:effectLst/>
                <a:uLnTx/>
                <a:uFillTx/>
                <a:latin typeface="Arial"/>
                <a:ea typeface="+mn-ea"/>
                <a:cs typeface="+mn-cs"/>
              </a:rPr>
              <a:t>, consisting of intensive face-to-face therapy</a:t>
            </a:r>
          </a:p>
          <a:p>
            <a:pPr marL="618545" marR="0" lvl="1" indent="-161345" algn="l" defTabSz="665554" rtl="0" eaLnBrk="1" fontAlgn="auto" latinLnBrk="0" hangingPunct="1">
              <a:lnSpc>
                <a:spcPct val="100000"/>
              </a:lnSpc>
              <a:spcBef>
                <a:spcPts val="100"/>
              </a:spcBef>
              <a:spcAft>
                <a:spcPts val="300"/>
              </a:spcAft>
              <a:buClr>
                <a:srgbClr val="10A686"/>
              </a:buClr>
              <a:buSzPct val="100000"/>
              <a:buFont typeface="Wingdings" pitchFamily="2" charset="2"/>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Reduced TAU and reSET (</a:t>
            </a:r>
            <a:r>
              <a:rPr kumimoji="0" lang="en-US" sz="1600" b="1" i="0" u="none" strike="noStrike" kern="1200" cap="none" spc="0" normalizeH="0" baseline="0" noProof="0" dirty="0">
                <a:ln>
                  <a:noFill/>
                </a:ln>
                <a:solidFill>
                  <a:srgbClr val="414042"/>
                </a:solidFill>
                <a:effectLst/>
                <a:uLnTx/>
                <a:uFillTx/>
                <a:latin typeface="Arial"/>
                <a:ea typeface="+mn-ea"/>
                <a:cs typeface="+mn-cs"/>
              </a:rPr>
              <a:t>rTAU+ reSET</a:t>
            </a:r>
            <a:r>
              <a:rPr kumimoji="0" lang="en-US" sz="1600" b="1" i="0" u="none" strike="noStrike" kern="1200" cap="none" spc="0" normalizeH="0" baseline="30000" noProof="0" dirty="0">
                <a:ln>
                  <a:noFill/>
                </a:ln>
                <a:solidFill>
                  <a:srgbClr val="414042"/>
                </a:solidFill>
                <a:effectLst/>
                <a:uLnTx/>
                <a:uFillTx/>
                <a:latin typeface="Arial"/>
                <a:ea typeface="+mn-ea"/>
                <a:cs typeface="+mn-cs"/>
              </a:rPr>
              <a:t>®</a:t>
            </a:r>
            <a:r>
              <a:rPr kumimoji="0" lang="en-US" sz="1600" b="0" i="0" u="none" strike="noStrike" kern="1200" cap="none" spc="0" normalizeH="0" baseline="0" noProof="0" dirty="0">
                <a:ln>
                  <a:noFill/>
                </a:ln>
                <a:solidFill>
                  <a:srgbClr val="414042"/>
                </a:solidFill>
                <a:effectLst/>
                <a:uLnTx/>
                <a:uFillTx/>
                <a:latin typeface="Arial"/>
                <a:ea typeface="+mn-ea"/>
                <a:cs typeface="+mn-cs"/>
              </a:rPr>
              <a:t>) for 12 weeks</a:t>
            </a:r>
            <a:r>
              <a:rPr kumimoji="0" lang="en-US" sz="1600" b="0" i="0" u="none" strike="noStrike" kern="1200" cap="none" spc="0" normalizeH="0" baseline="30000" noProof="0" dirty="0">
                <a:ln>
                  <a:noFill/>
                </a:ln>
                <a:solidFill>
                  <a:srgbClr val="414042"/>
                </a:solidFill>
                <a:effectLst/>
                <a:uLnTx/>
                <a:uFillTx/>
                <a:latin typeface="Arial"/>
                <a:ea typeface="+mn-ea"/>
                <a:cs typeface="+mn-cs"/>
              </a:rPr>
              <a:t>1</a:t>
            </a:r>
            <a:r>
              <a:rPr kumimoji="0" lang="en-US" sz="1600" b="0" i="0" u="none" strike="noStrike" kern="1200" cap="none" spc="0" normalizeH="0" baseline="0" noProof="0" dirty="0">
                <a:ln>
                  <a:noFill/>
                </a:ln>
                <a:solidFill>
                  <a:srgbClr val="414042"/>
                </a:solidFill>
                <a:effectLst/>
                <a:uLnTx/>
                <a:uFillTx/>
                <a:latin typeface="Arial"/>
                <a:ea typeface="+mn-ea"/>
                <a:cs typeface="+mn-cs"/>
              </a:rPr>
              <a:t> </a:t>
            </a:r>
          </a:p>
          <a:p>
            <a:pPr marL="161345" marR="0" lvl="0" indent="-161345" algn="l" defTabSz="665554" rtl="0" eaLnBrk="1" fontAlgn="auto" latinLnBrk="0" hangingPunct="1">
              <a:lnSpc>
                <a:spcPct val="120000"/>
              </a:lnSpc>
              <a:spcBef>
                <a:spcPts val="529"/>
              </a:spcBef>
              <a:spcAft>
                <a:spcPts val="400"/>
              </a:spcAft>
              <a:buClr>
                <a:srgbClr val="10A686"/>
              </a:buClr>
              <a:buSzPct val="100000"/>
              <a:buFont typeface="Wingdings" pitchFamily="2" charset="2"/>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Patients provided urine samples </a:t>
            </a:r>
            <a:r>
              <a:rPr kumimoji="0" lang="en-US" sz="1600" b="0" i="0" u="none" strike="noStrike" kern="1200" cap="none" spc="0" normalizeH="0" baseline="0" noProof="0" dirty="0" smtClean="0">
                <a:ln>
                  <a:noFill/>
                </a:ln>
                <a:solidFill>
                  <a:srgbClr val="414042"/>
                </a:solidFill>
                <a:effectLst/>
                <a:uLnTx/>
                <a:uFillTx/>
                <a:latin typeface="Arial"/>
                <a:ea typeface="+mn-ea"/>
                <a:cs typeface="+mn-cs"/>
              </a:rPr>
              <a:t>twice</a:t>
            </a:r>
            <a:r>
              <a:rPr kumimoji="0" lang="en-US" sz="1600" b="0" i="0" u="none" strike="noStrike" kern="1200" cap="none" spc="0" normalizeH="0" noProof="0" dirty="0" smtClean="0">
                <a:ln>
                  <a:noFill/>
                </a:ln>
                <a:solidFill>
                  <a:srgbClr val="414042"/>
                </a:solidFill>
                <a:effectLst/>
                <a:uLnTx/>
                <a:uFillTx/>
                <a:latin typeface="Arial"/>
                <a:ea typeface="+mn-ea"/>
                <a:cs typeface="+mn-cs"/>
              </a:rPr>
              <a:t> </a:t>
            </a:r>
            <a:r>
              <a:rPr kumimoji="0" lang="en-US" sz="1600" b="0" i="0" u="none" strike="noStrike" kern="1200" cap="none" spc="0" normalizeH="0" baseline="0" noProof="0" dirty="0" smtClean="0">
                <a:ln>
                  <a:noFill/>
                </a:ln>
                <a:solidFill>
                  <a:srgbClr val="414042"/>
                </a:solidFill>
                <a:effectLst/>
                <a:uLnTx/>
                <a:uFillTx/>
                <a:latin typeface="Arial"/>
                <a:ea typeface="+mn-ea"/>
                <a:cs typeface="+mn-cs"/>
              </a:rPr>
              <a:t>per </a:t>
            </a:r>
            <a:r>
              <a:rPr kumimoji="0" lang="en-US" sz="1600" b="0" i="0" u="none" strike="noStrike" kern="1200" cap="none" spc="0" normalizeH="0" baseline="0" noProof="0" dirty="0">
                <a:ln>
                  <a:noFill/>
                </a:ln>
                <a:solidFill>
                  <a:srgbClr val="414042"/>
                </a:solidFill>
                <a:effectLst/>
                <a:uLnTx/>
                <a:uFillTx/>
                <a:latin typeface="Arial"/>
                <a:ea typeface="+mn-ea"/>
                <a:cs typeface="+mn-cs"/>
              </a:rPr>
              <a:t>week to objectively monitor abstinence  </a:t>
            </a:r>
          </a:p>
          <a:p>
            <a:pPr marL="161345" marR="0" lvl="0" indent="-161345" algn="l" defTabSz="665554" rtl="0" eaLnBrk="1" fontAlgn="auto" latinLnBrk="0" hangingPunct="1">
              <a:lnSpc>
                <a:spcPct val="120000"/>
              </a:lnSpc>
              <a:spcBef>
                <a:spcPts val="529"/>
              </a:spcBef>
              <a:spcAft>
                <a:spcPts val="0"/>
              </a:spcAft>
              <a:buClr>
                <a:srgbClr val="10A686"/>
              </a:buClr>
              <a:buSzPct val="100000"/>
              <a:buFont typeface="Wingdings" pitchFamily="2" charset="2"/>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Co-primary study endpoints </a:t>
            </a:r>
          </a:p>
          <a:p>
            <a:pPr marL="322693" marR="0" lvl="1" indent="-161345" algn="l" defTabSz="665554" rtl="0" eaLnBrk="1" fontAlgn="auto" latinLnBrk="0" hangingPunct="1">
              <a:lnSpc>
                <a:spcPct val="120000"/>
              </a:lnSpc>
              <a:spcBef>
                <a:spcPts val="100"/>
              </a:spcBef>
              <a:spcAft>
                <a:spcPts val="100"/>
              </a:spcAft>
              <a:buClr>
                <a:srgbClr val="10A686"/>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Abstinence in weeks 9-12 </a:t>
            </a:r>
          </a:p>
          <a:p>
            <a:pPr marL="322693" marR="0" lvl="1" indent="-161345" algn="l" defTabSz="665554" rtl="0" eaLnBrk="1" fontAlgn="auto" latinLnBrk="0" hangingPunct="1">
              <a:lnSpc>
                <a:spcPct val="120000"/>
              </a:lnSpc>
              <a:spcBef>
                <a:spcPts val="100"/>
              </a:spcBef>
              <a:spcAft>
                <a:spcPts val="100"/>
              </a:spcAft>
              <a:buClr>
                <a:srgbClr val="10A686"/>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Retention in treatment </a:t>
            </a:r>
          </a:p>
        </p:txBody>
      </p:sp>
      <p:sp>
        <p:nvSpPr>
          <p:cNvPr id="11" name="Rectangle 10">
            <a:extLst>
              <a:ext uri="{FF2B5EF4-FFF2-40B4-BE49-F238E27FC236}">
                <a16:creationId xmlns:a16="http://schemas.microsoft.com/office/drawing/2014/main" id="{CCEF6732-6EA6-48C8-9DB3-CAF5E8E7FBF0}"/>
              </a:ext>
            </a:extLst>
          </p:cNvPr>
          <p:cNvSpPr/>
          <p:nvPr/>
        </p:nvSpPr>
        <p:spPr>
          <a:xfrm>
            <a:off x="641738" y="1666853"/>
            <a:ext cx="3803262" cy="32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TextBox 22">
            <a:extLst>
              <a:ext uri="{FF2B5EF4-FFF2-40B4-BE49-F238E27FC236}">
                <a16:creationId xmlns:a16="http://schemas.microsoft.com/office/drawing/2014/main" id="{05B523BE-CA33-394A-AF10-62616FC85107}"/>
              </a:ext>
            </a:extLst>
          </p:cNvPr>
          <p:cNvSpPr txBox="1"/>
          <p:nvPr/>
        </p:nvSpPr>
        <p:spPr>
          <a:xfrm>
            <a:off x="1223525" y="1704772"/>
            <a:ext cx="2679661"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white"/>
                </a:solidFill>
                <a:effectLst/>
                <a:uLnTx/>
                <a:uFillTx/>
                <a:latin typeface="Arial"/>
                <a:ea typeface="+mn-ea"/>
                <a:cs typeface="+mn-cs"/>
              </a:rPr>
              <a:t>Pivotal Trial Overview</a:t>
            </a:r>
            <a:r>
              <a:rPr kumimoji="0" lang="en-CA" sz="1600" b="0" i="0" u="none" strike="noStrike" kern="1200" cap="none" spc="0" normalizeH="0" baseline="30000" noProof="0" dirty="0">
                <a:ln>
                  <a:noFill/>
                </a:ln>
                <a:solidFill>
                  <a:prstClr val="white"/>
                </a:solidFill>
                <a:effectLst/>
                <a:uLnTx/>
                <a:uFillTx/>
                <a:latin typeface="Arial"/>
                <a:ea typeface="+mn-ea"/>
                <a:cs typeface="+mn-cs"/>
              </a:rPr>
              <a:t>1</a:t>
            </a:r>
            <a:endParaRPr kumimoji="0" lang="en-CA" sz="16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6384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EF6732-6EA6-48C8-9DB3-CAF5E8E7FBF0}"/>
              </a:ext>
            </a:extLst>
          </p:cNvPr>
          <p:cNvSpPr/>
          <p:nvPr/>
        </p:nvSpPr>
        <p:spPr>
          <a:xfrm>
            <a:off x="0" y="1531892"/>
            <a:ext cx="12191999" cy="44748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solidFill>
                  <a:srgbClr val="44546A"/>
                </a:solidFill>
              </a:rPr>
              <a:t>reSET</a:t>
            </a:r>
            <a:r>
              <a:rPr lang="en-US" sz="3600" b="0" baseline="40000" dirty="0">
                <a:solidFill>
                  <a:srgbClr val="44546A"/>
                </a:solidFill>
              </a:rPr>
              <a:t>®</a:t>
            </a:r>
            <a:r>
              <a:rPr lang="en-US" dirty="0"/>
              <a:t> | Additional Clinical Data Highlights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E118D-8F40-4D44-BBCF-71B52D27A42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30" name="Footer Placeholder 2">
            <a:extLst>
              <a:ext uri="{FF2B5EF4-FFF2-40B4-BE49-F238E27FC236}">
                <a16:creationId xmlns:a16="http://schemas.microsoft.com/office/drawing/2014/main" id="{B9E28DB6-4AF7-45C3-9E9D-C18710DEF6FF}"/>
              </a:ext>
            </a:extLst>
          </p:cNvPr>
          <p:cNvSpPr txBox="1">
            <a:spLocks/>
          </p:cNvSpPr>
          <p:nvPr/>
        </p:nvSpPr>
        <p:spPr>
          <a:xfrm>
            <a:off x="422786" y="6359172"/>
            <a:ext cx="6645131" cy="194860"/>
          </a:xfrm>
          <a:prstGeom prst="rect">
            <a:avLst/>
          </a:prstGeom>
        </p:spPr>
        <p:txBody>
          <a:bodyPr vert="horz" lIns="0" tIns="0" rIns="0" bIns="0" rtlCol="0" anchor="t">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1683" marR="0" lvl="0" indent="-201683" algn="l" defTabSz="914400" rtl="0" eaLnBrk="1" fontAlgn="auto" latinLnBrk="0" hangingPunct="1">
              <a:lnSpc>
                <a:spcPct val="100000"/>
              </a:lnSpc>
              <a:spcBef>
                <a:spcPts val="0"/>
              </a:spcBef>
              <a:spcAft>
                <a:spcPts val="0"/>
              </a:spcAft>
              <a:buClrTx/>
              <a:buSzTx/>
              <a:buFontTx/>
              <a:buAutoNum type="arabicPeriod"/>
              <a:tabLst/>
              <a:defRPr/>
            </a:pPr>
            <a:r>
              <a:rPr kumimoji="0" lang="en-US" sz="706" b="0" i="0" u="none" strike="noStrike" kern="1200" cap="none" spc="0" normalizeH="0" baseline="0" noProof="0" dirty="0">
                <a:ln>
                  <a:noFill/>
                </a:ln>
                <a:solidFill>
                  <a:srgbClr val="000000">
                    <a:tint val="75000"/>
                  </a:srgbClr>
                </a:solidFill>
                <a:effectLst/>
                <a:uLnTx/>
                <a:uFillTx/>
                <a:latin typeface="Arial"/>
                <a:ea typeface="+mn-ea"/>
                <a:cs typeface="+mn-cs"/>
              </a:rPr>
              <a:t>Pear Internal data and Pear regulatory submission. </a:t>
            </a:r>
            <a:r>
              <a:rPr kumimoji="0" lang="en-US" sz="706" b="0" i="0" u="none" strike="noStrike" kern="1200" cap="none" spc="0" normalizeH="0" baseline="0" noProof="0" dirty="0" smtClean="0">
                <a:ln>
                  <a:noFill/>
                </a:ln>
                <a:solidFill>
                  <a:srgbClr val="000000">
                    <a:tint val="75000"/>
                  </a:srgbClr>
                </a:solidFill>
                <a:effectLst/>
                <a:uLnTx/>
                <a:uFillTx/>
                <a:latin typeface="Arial"/>
                <a:ea typeface="+mn-ea"/>
                <a:cs typeface="+mn-cs"/>
              </a:rPr>
              <a:t>DEN160018</a:t>
            </a:r>
          </a:p>
          <a:p>
            <a:pPr marL="201683" lvl="0" indent="-201683">
              <a:buFontTx/>
              <a:buAutoNum type="arabicPeriod"/>
              <a:defRPr/>
            </a:pPr>
            <a:r>
              <a:rPr lang="en-US" sz="706" dirty="0">
                <a:solidFill>
                  <a:srgbClr val="000000">
                    <a:tint val="75000"/>
                  </a:srgbClr>
                </a:solidFill>
              </a:rPr>
              <a:t>Luderer HF, Campbell ANC, </a:t>
            </a:r>
            <a:r>
              <a:rPr lang="en-US" sz="706" dirty="0" err="1">
                <a:solidFill>
                  <a:srgbClr val="000000">
                    <a:tint val="75000"/>
                  </a:srgbClr>
                </a:solidFill>
              </a:rPr>
              <a:t>Nunes</a:t>
            </a:r>
            <a:r>
              <a:rPr lang="en-US" sz="706" dirty="0">
                <a:solidFill>
                  <a:srgbClr val="000000">
                    <a:tint val="75000"/>
                  </a:srgbClr>
                </a:solidFill>
              </a:rPr>
              <a:t> EV, Maricich YA. A Digital Therapeutic for SUD, reSET®, Demonstrates a Correlation Between Dose and Treatment Outcomes. Poster presented at: 29th Annual Meeting of the American Academy of Addiction Psychiatry; December 6-9, 2018; San Diego, CA.</a:t>
            </a:r>
            <a:endParaRPr kumimoji="0" lang="en-US" sz="706" b="0" i="0" u="none" strike="noStrike" kern="1200" cap="none" spc="0" normalizeH="0" baseline="0" noProof="0" dirty="0">
              <a:ln>
                <a:noFill/>
              </a:ln>
              <a:solidFill>
                <a:srgbClr val="000000">
                  <a:tint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6" b="0" i="0" u="none" strike="noStrike" kern="1200" cap="none" spc="0" normalizeH="0" baseline="0" noProof="0" dirty="0">
                <a:ln>
                  <a:noFill/>
                </a:ln>
                <a:solidFill>
                  <a:srgbClr val="000000">
                    <a:tint val="75000"/>
                  </a:srgbClr>
                </a:solidFill>
                <a:effectLst/>
                <a:uLnTx/>
                <a:uFillTx/>
                <a:latin typeface="Arial"/>
                <a:ea typeface="+mn-ea"/>
                <a:cs typeface="+mn-cs"/>
              </a:rPr>
              <a:t> </a:t>
            </a:r>
          </a:p>
        </p:txBody>
      </p:sp>
      <p:grpSp>
        <p:nvGrpSpPr>
          <p:cNvPr id="93" name="Group 92"/>
          <p:cNvGrpSpPr/>
          <p:nvPr/>
        </p:nvGrpSpPr>
        <p:grpSpPr>
          <a:xfrm>
            <a:off x="8175844" y="3875132"/>
            <a:ext cx="3740853" cy="1921500"/>
            <a:chOff x="2270957" y="4502491"/>
            <a:chExt cx="3740853" cy="1921500"/>
          </a:xfrm>
        </p:grpSpPr>
        <p:sp>
          <p:nvSpPr>
            <p:cNvPr id="27" name="Rectangle 26">
              <a:extLst>
                <a:ext uri="{FF2B5EF4-FFF2-40B4-BE49-F238E27FC236}">
                  <a16:creationId xmlns:a16="http://schemas.microsoft.com/office/drawing/2014/main" id="{CCEF6732-6EA6-48C8-9DB3-CAF5E8E7FBF0}"/>
                </a:ext>
              </a:extLst>
            </p:cNvPr>
            <p:cNvSpPr/>
            <p:nvPr/>
          </p:nvSpPr>
          <p:spPr>
            <a:xfrm>
              <a:off x="2606333" y="4503310"/>
              <a:ext cx="3405477" cy="191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6" name="Group 75"/>
            <p:cNvGrpSpPr/>
            <p:nvPr/>
          </p:nvGrpSpPr>
          <p:grpSpPr>
            <a:xfrm>
              <a:off x="2790240" y="4784384"/>
              <a:ext cx="2835313" cy="1289499"/>
              <a:chOff x="5822786" y="3597934"/>
              <a:chExt cx="3032190" cy="1325881"/>
            </a:xfrm>
          </p:grpSpPr>
          <p:grpSp>
            <p:nvGrpSpPr>
              <p:cNvPr id="70" name="Group 69"/>
              <p:cNvGrpSpPr/>
              <p:nvPr/>
            </p:nvGrpSpPr>
            <p:grpSpPr>
              <a:xfrm>
                <a:off x="5822786" y="3597935"/>
                <a:ext cx="3032190" cy="1325880"/>
                <a:chOff x="5669470" y="3546893"/>
                <a:chExt cx="3032190" cy="1325880"/>
              </a:xfrm>
            </p:grpSpPr>
            <p:grpSp>
              <p:nvGrpSpPr>
                <p:cNvPr id="62" name="Group 61"/>
                <p:cNvGrpSpPr/>
                <p:nvPr/>
              </p:nvGrpSpPr>
              <p:grpSpPr>
                <a:xfrm>
                  <a:off x="5669470" y="3546893"/>
                  <a:ext cx="3032190" cy="1325880"/>
                  <a:chOff x="5673660" y="3644479"/>
                  <a:chExt cx="3032190" cy="1325880"/>
                </a:xfrm>
              </p:grpSpPr>
              <p:grpSp>
                <p:nvGrpSpPr>
                  <p:cNvPr id="53" name="Group 52"/>
                  <p:cNvGrpSpPr/>
                  <p:nvPr/>
                </p:nvGrpSpPr>
                <p:grpSpPr>
                  <a:xfrm>
                    <a:off x="5693803" y="3644479"/>
                    <a:ext cx="3012047" cy="1325880"/>
                    <a:chOff x="5693803" y="3195502"/>
                    <a:chExt cx="3012047" cy="1325880"/>
                  </a:xfrm>
                </p:grpSpPr>
                <p:sp>
                  <p:nvSpPr>
                    <p:cNvPr id="32" name="object 25"/>
                    <p:cNvSpPr/>
                    <p:nvPr/>
                  </p:nvSpPr>
                  <p:spPr>
                    <a:xfrm>
                      <a:off x="8705850" y="3195502"/>
                      <a:ext cx="0" cy="1325880"/>
                    </a:xfrm>
                    <a:custGeom>
                      <a:avLst/>
                      <a:gdLst/>
                      <a:ahLst/>
                      <a:cxnLst/>
                      <a:rect l="l" t="t" r="r" b="b"/>
                      <a:pathLst>
                        <a:path h="4483734">
                          <a:moveTo>
                            <a:pt x="0" y="0"/>
                          </a:moveTo>
                          <a:lnTo>
                            <a:pt x="0" y="4483172"/>
                          </a:lnTo>
                        </a:path>
                      </a:pathLst>
                    </a:custGeom>
                    <a:ln w="6020">
                      <a:solidFill>
                        <a:schemeClr val="bg2">
                          <a:lumMod val="90000"/>
                        </a:schemeClr>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33" name="object 26"/>
                    <p:cNvSpPr/>
                    <p:nvPr/>
                  </p:nvSpPr>
                  <p:spPr>
                    <a:xfrm>
                      <a:off x="8404643" y="3195502"/>
                      <a:ext cx="0" cy="1325880"/>
                    </a:xfrm>
                    <a:custGeom>
                      <a:avLst/>
                      <a:gdLst/>
                      <a:ahLst/>
                      <a:cxnLst/>
                      <a:rect l="l" t="t" r="r" b="b"/>
                      <a:pathLst>
                        <a:path h="4483734">
                          <a:moveTo>
                            <a:pt x="0" y="0"/>
                          </a:moveTo>
                          <a:lnTo>
                            <a:pt x="0" y="4483172"/>
                          </a:lnTo>
                        </a:path>
                      </a:pathLst>
                    </a:custGeom>
                    <a:ln w="6020">
                      <a:solidFill>
                        <a:schemeClr val="bg2">
                          <a:lumMod val="90000"/>
                        </a:schemeClr>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34" name="object 27"/>
                    <p:cNvSpPr/>
                    <p:nvPr/>
                  </p:nvSpPr>
                  <p:spPr>
                    <a:xfrm>
                      <a:off x="8103440" y="3195502"/>
                      <a:ext cx="0" cy="1325880"/>
                    </a:xfrm>
                    <a:custGeom>
                      <a:avLst/>
                      <a:gdLst/>
                      <a:ahLst/>
                      <a:cxnLst/>
                      <a:rect l="l" t="t" r="r" b="b"/>
                      <a:pathLst>
                        <a:path h="4483734">
                          <a:moveTo>
                            <a:pt x="0" y="0"/>
                          </a:moveTo>
                          <a:lnTo>
                            <a:pt x="0" y="4483172"/>
                          </a:lnTo>
                        </a:path>
                      </a:pathLst>
                    </a:custGeom>
                    <a:ln w="6020">
                      <a:solidFill>
                        <a:schemeClr val="bg2">
                          <a:lumMod val="90000"/>
                        </a:schemeClr>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35" name="object 28"/>
                    <p:cNvSpPr/>
                    <p:nvPr/>
                  </p:nvSpPr>
                  <p:spPr>
                    <a:xfrm>
                      <a:off x="7802233" y="3195502"/>
                      <a:ext cx="0" cy="1325880"/>
                    </a:xfrm>
                    <a:custGeom>
                      <a:avLst/>
                      <a:gdLst/>
                      <a:ahLst/>
                      <a:cxnLst/>
                      <a:rect l="l" t="t" r="r" b="b"/>
                      <a:pathLst>
                        <a:path h="4483734">
                          <a:moveTo>
                            <a:pt x="0" y="0"/>
                          </a:moveTo>
                          <a:lnTo>
                            <a:pt x="0" y="4483172"/>
                          </a:lnTo>
                        </a:path>
                      </a:pathLst>
                    </a:custGeom>
                    <a:ln w="6020">
                      <a:solidFill>
                        <a:schemeClr val="bg2">
                          <a:lumMod val="90000"/>
                        </a:schemeClr>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36" name="object 29"/>
                    <p:cNvSpPr/>
                    <p:nvPr/>
                  </p:nvSpPr>
                  <p:spPr>
                    <a:xfrm>
                      <a:off x="7501032" y="3195502"/>
                      <a:ext cx="0" cy="1325880"/>
                    </a:xfrm>
                    <a:custGeom>
                      <a:avLst/>
                      <a:gdLst/>
                      <a:ahLst/>
                      <a:cxnLst/>
                      <a:rect l="l" t="t" r="r" b="b"/>
                      <a:pathLst>
                        <a:path h="4483734">
                          <a:moveTo>
                            <a:pt x="0" y="0"/>
                          </a:moveTo>
                          <a:lnTo>
                            <a:pt x="0" y="4483172"/>
                          </a:lnTo>
                        </a:path>
                      </a:pathLst>
                    </a:custGeom>
                    <a:ln w="6020">
                      <a:solidFill>
                        <a:schemeClr val="bg2">
                          <a:lumMod val="90000"/>
                        </a:schemeClr>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37" name="object 30"/>
                    <p:cNvSpPr/>
                    <p:nvPr/>
                  </p:nvSpPr>
                  <p:spPr>
                    <a:xfrm>
                      <a:off x="7199824" y="3195502"/>
                      <a:ext cx="0" cy="1325880"/>
                    </a:xfrm>
                    <a:custGeom>
                      <a:avLst/>
                      <a:gdLst/>
                      <a:ahLst/>
                      <a:cxnLst/>
                      <a:rect l="l" t="t" r="r" b="b"/>
                      <a:pathLst>
                        <a:path h="4483734">
                          <a:moveTo>
                            <a:pt x="0" y="0"/>
                          </a:moveTo>
                          <a:lnTo>
                            <a:pt x="0" y="4483172"/>
                          </a:lnTo>
                        </a:path>
                      </a:pathLst>
                    </a:custGeom>
                    <a:ln w="6020">
                      <a:solidFill>
                        <a:schemeClr val="bg2">
                          <a:lumMod val="90000"/>
                        </a:schemeClr>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38" name="object 31"/>
                    <p:cNvSpPr/>
                    <p:nvPr/>
                  </p:nvSpPr>
                  <p:spPr>
                    <a:xfrm>
                      <a:off x="6898622" y="3195502"/>
                      <a:ext cx="0" cy="1325880"/>
                    </a:xfrm>
                    <a:custGeom>
                      <a:avLst/>
                      <a:gdLst/>
                      <a:ahLst/>
                      <a:cxnLst/>
                      <a:rect l="l" t="t" r="r" b="b"/>
                      <a:pathLst>
                        <a:path h="4483734">
                          <a:moveTo>
                            <a:pt x="0" y="0"/>
                          </a:moveTo>
                          <a:lnTo>
                            <a:pt x="0" y="4483172"/>
                          </a:lnTo>
                        </a:path>
                      </a:pathLst>
                    </a:custGeom>
                    <a:ln w="6020">
                      <a:solidFill>
                        <a:schemeClr val="bg2">
                          <a:lumMod val="90000"/>
                        </a:schemeClr>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39" name="object 32"/>
                    <p:cNvSpPr/>
                    <p:nvPr/>
                  </p:nvSpPr>
                  <p:spPr>
                    <a:xfrm flipH="1">
                      <a:off x="6571487" y="3195502"/>
                      <a:ext cx="25927" cy="1325880"/>
                    </a:xfrm>
                    <a:custGeom>
                      <a:avLst/>
                      <a:gdLst/>
                      <a:ahLst/>
                      <a:cxnLst/>
                      <a:rect l="l" t="t" r="r" b="b"/>
                      <a:pathLst>
                        <a:path h="3176270">
                          <a:moveTo>
                            <a:pt x="0" y="0"/>
                          </a:moveTo>
                          <a:lnTo>
                            <a:pt x="0" y="3176129"/>
                          </a:lnTo>
                        </a:path>
                      </a:pathLst>
                    </a:custGeom>
                    <a:ln w="6020">
                      <a:solidFill>
                        <a:schemeClr val="bg2">
                          <a:lumMod val="90000"/>
                        </a:schemeClr>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40" name="object 34"/>
                    <p:cNvSpPr/>
                    <p:nvPr/>
                  </p:nvSpPr>
                  <p:spPr>
                    <a:xfrm flipH="1">
                      <a:off x="6270285" y="3195502"/>
                      <a:ext cx="25927" cy="1325880"/>
                    </a:xfrm>
                    <a:custGeom>
                      <a:avLst/>
                      <a:gdLst/>
                      <a:ahLst/>
                      <a:cxnLst/>
                      <a:rect l="l" t="t" r="r" b="b"/>
                      <a:pathLst>
                        <a:path h="3176270">
                          <a:moveTo>
                            <a:pt x="0" y="0"/>
                          </a:moveTo>
                          <a:lnTo>
                            <a:pt x="0" y="3176129"/>
                          </a:lnTo>
                        </a:path>
                      </a:pathLst>
                    </a:custGeom>
                    <a:ln w="6020">
                      <a:solidFill>
                        <a:schemeClr val="bg2">
                          <a:lumMod val="90000"/>
                        </a:schemeClr>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41" name="object 36"/>
                    <p:cNvSpPr/>
                    <p:nvPr/>
                  </p:nvSpPr>
                  <p:spPr>
                    <a:xfrm>
                      <a:off x="5995005" y="3195502"/>
                      <a:ext cx="96442" cy="1325880"/>
                    </a:xfrm>
                    <a:custGeom>
                      <a:avLst/>
                      <a:gdLst/>
                      <a:ahLst/>
                      <a:cxnLst/>
                      <a:rect l="l" t="t" r="r" b="b"/>
                      <a:pathLst>
                        <a:path h="3176270">
                          <a:moveTo>
                            <a:pt x="0" y="0"/>
                          </a:moveTo>
                          <a:lnTo>
                            <a:pt x="0" y="3176129"/>
                          </a:lnTo>
                        </a:path>
                      </a:pathLst>
                    </a:custGeom>
                    <a:ln w="6020">
                      <a:solidFill>
                        <a:schemeClr val="bg2">
                          <a:lumMod val="90000"/>
                        </a:schemeClr>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42" name="object 38"/>
                    <p:cNvSpPr/>
                    <p:nvPr/>
                  </p:nvSpPr>
                  <p:spPr>
                    <a:xfrm>
                      <a:off x="5693803" y="3195502"/>
                      <a:ext cx="0" cy="1325880"/>
                    </a:xfrm>
                    <a:custGeom>
                      <a:avLst/>
                      <a:gdLst/>
                      <a:ahLst/>
                      <a:cxnLst/>
                      <a:rect l="l" t="t" r="r" b="b"/>
                      <a:pathLst>
                        <a:path h="4483734">
                          <a:moveTo>
                            <a:pt x="0" y="0"/>
                          </a:moveTo>
                          <a:lnTo>
                            <a:pt x="0" y="4483172"/>
                          </a:lnTo>
                        </a:path>
                      </a:pathLst>
                    </a:custGeom>
                    <a:ln w="6020">
                      <a:solidFill>
                        <a:schemeClr val="bg2">
                          <a:lumMod val="90000"/>
                        </a:schemeClr>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4" name="Group 53"/>
                  <p:cNvGrpSpPr/>
                  <p:nvPr/>
                </p:nvGrpSpPr>
                <p:grpSpPr>
                  <a:xfrm>
                    <a:off x="5673660" y="3712186"/>
                    <a:ext cx="1819176" cy="781142"/>
                    <a:chOff x="5673660" y="3176714"/>
                    <a:chExt cx="1819176" cy="781142"/>
                  </a:xfrm>
                </p:grpSpPr>
                <p:sp>
                  <p:nvSpPr>
                    <p:cNvPr id="55" name="object 41"/>
                    <p:cNvSpPr txBox="1"/>
                    <p:nvPr/>
                  </p:nvSpPr>
                  <p:spPr>
                    <a:xfrm>
                      <a:off x="6947598" y="3221300"/>
                      <a:ext cx="545238" cy="248523"/>
                    </a:xfrm>
                    <a:prstGeom prst="rect">
                      <a:avLst/>
                    </a:prstGeom>
                    <a:solidFill>
                      <a:schemeClr val="bg1"/>
                    </a:solidFill>
                    <a:ln>
                      <a:noFill/>
                    </a:ln>
                  </p:spPr>
                  <p:txBody>
                    <a:bodyPr vert="horz" wrap="square" lIns="45720" tIns="45720" rIns="45720" bIns="45720" rtlCol="0" anchor="ctr">
                      <a:noAutofit/>
                    </a:bodyPr>
                    <a:lstStyle>
                      <a:defPPr>
                        <a:defRPr lang="en-US"/>
                      </a:defPPr>
                      <a:lvl1pPr marL="7701" algn="ctr" defTabSz="554492">
                        <a:defRPr sz="1400" b="1" spc="79">
                          <a:solidFill>
                            <a:prstClr val="black"/>
                          </a:solidFill>
                          <a:latin typeface="+mj-lt"/>
                          <a:cs typeface="Calibri"/>
                        </a:defRPr>
                      </a:lvl1pPr>
                    </a:lstStyle>
                    <a:p>
                      <a:pPr marL="7701" marR="0" lvl="0" indent="0" algn="ctr" defTabSz="554492" rtl="0" eaLnBrk="1" fontAlgn="auto" latinLnBrk="0" hangingPunct="1">
                        <a:lnSpc>
                          <a:spcPct val="100000"/>
                        </a:lnSpc>
                        <a:spcBef>
                          <a:spcPts val="0"/>
                        </a:spcBef>
                        <a:spcAft>
                          <a:spcPts val="0"/>
                        </a:spcAft>
                        <a:buClrTx/>
                        <a:buSzTx/>
                        <a:buFontTx/>
                        <a:buNone/>
                        <a:tabLst/>
                        <a:defRPr/>
                      </a:pPr>
                      <a:r>
                        <a:rPr kumimoji="0" sz="1200" b="1" i="0" u="none" strike="noStrike" kern="1200" cap="none" spc="79" normalizeH="0" baseline="0" noProof="0" dirty="0">
                          <a:ln>
                            <a:noFill/>
                          </a:ln>
                          <a:solidFill>
                            <a:prstClr val="black"/>
                          </a:solidFill>
                          <a:effectLst/>
                          <a:uLnTx/>
                          <a:uFillTx/>
                          <a:latin typeface="Arial"/>
                          <a:ea typeface="+mn-ea"/>
                          <a:cs typeface="Calibri"/>
                        </a:rPr>
                        <a:t>40%</a:t>
                      </a:r>
                      <a:endParaRPr kumimoji="0" sz="1400" b="1" i="0" u="none" strike="noStrike" kern="1200" cap="none" spc="79" normalizeH="0" baseline="0" noProof="0" dirty="0">
                        <a:ln>
                          <a:noFill/>
                        </a:ln>
                        <a:solidFill>
                          <a:prstClr val="black"/>
                        </a:solidFill>
                        <a:effectLst/>
                        <a:uLnTx/>
                        <a:uFillTx/>
                        <a:latin typeface="Arial"/>
                        <a:ea typeface="+mn-ea"/>
                        <a:cs typeface="Calibri"/>
                      </a:endParaRPr>
                    </a:p>
                  </p:txBody>
                </p:sp>
                <p:sp>
                  <p:nvSpPr>
                    <p:cNvPr id="56" name="object 42"/>
                    <p:cNvSpPr txBox="1"/>
                    <p:nvPr/>
                  </p:nvSpPr>
                  <p:spPr>
                    <a:xfrm>
                      <a:off x="6255609" y="3620319"/>
                      <a:ext cx="497153" cy="187320"/>
                    </a:xfrm>
                    <a:prstGeom prst="rect">
                      <a:avLst/>
                    </a:prstGeom>
                    <a:solidFill>
                      <a:schemeClr val="bg1"/>
                    </a:solidFill>
                    <a:ln>
                      <a:noFill/>
                    </a:ln>
                  </p:spPr>
                  <p:txBody>
                    <a:bodyPr vert="horz" wrap="square" lIns="45720" tIns="45720" rIns="45720" bIns="45720" rtlCol="0" anchor="ctr">
                      <a:noAutofit/>
                    </a:bodyPr>
                    <a:lstStyle>
                      <a:defPPr>
                        <a:defRPr lang="en-US"/>
                      </a:defPPr>
                      <a:lvl1pPr marL="7701" algn="ctr" defTabSz="554492">
                        <a:defRPr sz="1400" b="1" spc="79">
                          <a:solidFill>
                            <a:prstClr val="black"/>
                          </a:solidFill>
                          <a:latin typeface="+mj-lt"/>
                          <a:cs typeface="Calibri"/>
                        </a:defRPr>
                      </a:lvl1pPr>
                    </a:lstStyle>
                    <a:p>
                      <a:pPr marL="7701" marR="0" lvl="0" indent="0" algn="ctr" defTabSz="554492" rtl="0" eaLnBrk="1" fontAlgn="auto" latinLnBrk="0" hangingPunct="1">
                        <a:lnSpc>
                          <a:spcPct val="100000"/>
                        </a:lnSpc>
                        <a:spcBef>
                          <a:spcPts val="0"/>
                        </a:spcBef>
                        <a:spcAft>
                          <a:spcPts val="0"/>
                        </a:spcAft>
                        <a:buClrTx/>
                        <a:buSzTx/>
                        <a:buFontTx/>
                        <a:buNone/>
                        <a:tabLst/>
                        <a:defRPr/>
                      </a:pPr>
                      <a:r>
                        <a:rPr kumimoji="0" sz="1200" b="1" i="0" u="none" strike="noStrike" kern="1200" cap="none" spc="79" normalizeH="0" baseline="0" noProof="0" dirty="0">
                          <a:ln>
                            <a:noFill/>
                          </a:ln>
                          <a:solidFill>
                            <a:prstClr val="black"/>
                          </a:solidFill>
                          <a:effectLst/>
                          <a:uLnTx/>
                          <a:uFillTx/>
                          <a:latin typeface="Arial"/>
                          <a:ea typeface="+mn-ea"/>
                          <a:cs typeface="Calibri"/>
                        </a:rPr>
                        <a:t>18%</a:t>
                      </a:r>
                    </a:p>
                  </p:txBody>
                </p:sp>
                <p:sp>
                  <p:nvSpPr>
                    <p:cNvPr id="57" name="object 40"/>
                    <p:cNvSpPr/>
                    <p:nvPr/>
                  </p:nvSpPr>
                  <p:spPr>
                    <a:xfrm>
                      <a:off x="5697557" y="3556318"/>
                      <a:ext cx="548958" cy="401538"/>
                    </a:xfrm>
                    <a:custGeom>
                      <a:avLst/>
                      <a:gdLst/>
                      <a:ahLst/>
                      <a:cxnLst/>
                      <a:rect l="l" t="t" r="r" b="b"/>
                      <a:pathLst>
                        <a:path w="3336925" h="822325">
                          <a:moveTo>
                            <a:pt x="0" y="0"/>
                          </a:moveTo>
                          <a:lnTo>
                            <a:pt x="3336872" y="0"/>
                          </a:lnTo>
                          <a:lnTo>
                            <a:pt x="3336872" y="821859"/>
                          </a:lnTo>
                          <a:lnTo>
                            <a:pt x="0" y="821859"/>
                          </a:lnTo>
                          <a:lnTo>
                            <a:pt x="0" y="0"/>
                          </a:lnTo>
                          <a:close/>
                        </a:path>
                      </a:pathLst>
                    </a:custGeom>
                    <a:solidFill>
                      <a:srgbClr val="BFBFBF"/>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58" name="object 45"/>
                    <p:cNvSpPr txBox="1"/>
                    <p:nvPr/>
                  </p:nvSpPr>
                  <p:spPr>
                    <a:xfrm>
                      <a:off x="5673660" y="3630576"/>
                      <a:ext cx="594355" cy="241063"/>
                    </a:xfrm>
                    <a:prstGeom prst="rect">
                      <a:avLst/>
                    </a:prstGeom>
                  </p:spPr>
                  <p:txBody>
                    <a:bodyPr vert="horz" wrap="square" lIns="0" tIns="0" rIns="0" bIns="0" rtlCol="0" anchor="ctr">
                      <a:noAutofit/>
                    </a:bodyPr>
                    <a:lstStyle/>
                    <a:p>
                      <a:pPr marL="0" marR="3081" lvl="0" indent="0" algn="ctr" defTabSz="554492"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73" normalizeH="0" baseline="0" noProof="0" dirty="0">
                          <a:ln>
                            <a:noFill/>
                          </a:ln>
                          <a:solidFill>
                            <a:prstClr val="black"/>
                          </a:solidFill>
                          <a:effectLst/>
                          <a:uLnTx/>
                          <a:uFillTx/>
                          <a:latin typeface="Arial"/>
                          <a:ea typeface="+mn-ea"/>
                          <a:cs typeface="Trebuchet MS"/>
                        </a:rPr>
                        <a:t>  </a:t>
                      </a:r>
                      <a:r>
                        <a:rPr kumimoji="0" sz="1000" b="1" i="1" u="none" strike="noStrike" kern="1200" cap="none" spc="-73" normalizeH="0" baseline="0" noProof="0" dirty="0">
                          <a:ln>
                            <a:noFill/>
                          </a:ln>
                          <a:solidFill>
                            <a:prstClr val="black"/>
                          </a:solidFill>
                          <a:effectLst/>
                          <a:uLnTx/>
                          <a:uFillTx/>
                          <a:latin typeface="Arial"/>
                          <a:ea typeface="+mn-ea"/>
                          <a:cs typeface="Trebuchet MS"/>
                        </a:rPr>
                        <a:t>T</a:t>
                      </a:r>
                      <a:r>
                        <a:rPr kumimoji="0" sz="1000" b="1" i="1" u="none" strike="noStrike" kern="1200" cap="none" spc="-27" normalizeH="0" baseline="0" noProof="0" dirty="0">
                          <a:ln>
                            <a:noFill/>
                          </a:ln>
                          <a:solidFill>
                            <a:prstClr val="black"/>
                          </a:solidFill>
                          <a:effectLst/>
                          <a:uLnTx/>
                          <a:uFillTx/>
                          <a:latin typeface="Arial"/>
                          <a:ea typeface="+mn-ea"/>
                          <a:cs typeface="Trebuchet MS"/>
                        </a:rPr>
                        <a:t>A</a:t>
                      </a:r>
                      <a:r>
                        <a:rPr kumimoji="0" sz="1000" b="1" i="1" u="none" strike="noStrike" kern="1200" cap="none" spc="33" normalizeH="0" baseline="0" noProof="0" dirty="0">
                          <a:ln>
                            <a:noFill/>
                          </a:ln>
                          <a:solidFill>
                            <a:prstClr val="black"/>
                          </a:solidFill>
                          <a:effectLst/>
                          <a:uLnTx/>
                          <a:uFillTx/>
                          <a:latin typeface="Arial"/>
                          <a:ea typeface="+mn-ea"/>
                          <a:cs typeface="Trebuchet MS"/>
                        </a:rPr>
                        <a:t>U</a:t>
                      </a:r>
                      <a:r>
                        <a:rPr kumimoji="0" lang="en-US" sz="1000" b="1" i="1" u="none" strike="noStrike" kern="1200" cap="none" spc="33" normalizeH="0" baseline="0" noProof="0" dirty="0">
                          <a:ln>
                            <a:noFill/>
                          </a:ln>
                          <a:solidFill>
                            <a:prstClr val="black"/>
                          </a:solidFill>
                          <a:effectLst/>
                          <a:uLnTx/>
                          <a:uFillTx/>
                          <a:latin typeface="Arial"/>
                          <a:ea typeface="+mn-ea"/>
                          <a:cs typeface="Trebuchet MS"/>
                        </a:rPr>
                        <a:t> </a:t>
                      </a:r>
                      <a:r>
                        <a:rPr kumimoji="0" sz="1000" b="0" i="1" u="none" strike="noStrike" kern="1200" cap="none" spc="36" normalizeH="0" baseline="0" noProof="0" dirty="0">
                          <a:ln>
                            <a:noFill/>
                          </a:ln>
                          <a:solidFill>
                            <a:prstClr val="black"/>
                          </a:solidFill>
                          <a:effectLst/>
                          <a:uLnTx/>
                          <a:uFillTx/>
                          <a:latin typeface="Arial"/>
                          <a:ea typeface="+mn-ea"/>
                          <a:cs typeface="Trebuchet MS"/>
                        </a:rPr>
                        <a:t>(n=193)</a:t>
                      </a:r>
                      <a:endParaRPr kumimoji="0" sz="1000" b="0" i="1" u="none" strike="noStrike" kern="1200" cap="none" spc="0" normalizeH="0" baseline="0" noProof="0" dirty="0">
                        <a:ln>
                          <a:noFill/>
                        </a:ln>
                        <a:solidFill>
                          <a:prstClr val="black"/>
                        </a:solidFill>
                        <a:effectLst/>
                        <a:uLnTx/>
                        <a:uFillTx/>
                        <a:latin typeface="Arial"/>
                        <a:ea typeface="+mn-ea"/>
                        <a:cs typeface="Trebuchet MS"/>
                      </a:endParaRPr>
                    </a:p>
                  </p:txBody>
                </p:sp>
                <p:sp>
                  <p:nvSpPr>
                    <p:cNvPr id="59" name="object 39"/>
                    <p:cNvSpPr/>
                    <p:nvPr/>
                  </p:nvSpPr>
                  <p:spPr>
                    <a:xfrm>
                      <a:off x="5697557" y="3195502"/>
                      <a:ext cx="1201061" cy="274320"/>
                    </a:xfrm>
                    <a:prstGeom prst="rect">
                      <a:avLst/>
                    </a:prstGeom>
                    <a:solidFill>
                      <a:schemeClr val="accent1"/>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a:ea typeface="+mn-ea"/>
                        <a:cs typeface="+mn-cs"/>
                      </a:endParaRPr>
                    </a:p>
                  </p:txBody>
                </p:sp>
                <p:sp>
                  <p:nvSpPr>
                    <p:cNvPr id="60" name="object 44"/>
                    <p:cNvSpPr txBox="1"/>
                    <p:nvPr/>
                  </p:nvSpPr>
                  <p:spPr>
                    <a:xfrm>
                      <a:off x="5696748" y="3176714"/>
                      <a:ext cx="1210065" cy="249566"/>
                    </a:xfrm>
                    <a:prstGeom prst="rect">
                      <a:avLst/>
                    </a:prstGeom>
                  </p:spPr>
                  <p:txBody>
                    <a:bodyPr vert="horz" wrap="square" lIns="0" tIns="0" rIns="0" bIns="0" rtlCol="0">
                      <a:noAutofit/>
                    </a:bodyPr>
                    <a:lstStyle/>
                    <a:p>
                      <a:pPr marL="7701" marR="0" lvl="0" indent="0" algn="ctr" defTabSz="554492" rtl="0" eaLnBrk="1" fontAlgn="auto" latinLnBrk="0" hangingPunct="1">
                        <a:lnSpc>
                          <a:spcPct val="100000"/>
                        </a:lnSpc>
                        <a:spcBef>
                          <a:spcPts val="0"/>
                        </a:spcBef>
                        <a:spcAft>
                          <a:spcPts val="0"/>
                        </a:spcAft>
                        <a:buClrTx/>
                        <a:buSzTx/>
                        <a:buFontTx/>
                        <a:buNone/>
                        <a:tabLst/>
                        <a:defRPr/>
                      </a:pPr>
                      <a:r>
                        <a:rPr kumimoji="0" sz="1000" b="1" i="1" u="none" strike="noStrike" kern="1200" cap="none" spc="-3" normalizeH="0" baseline="0" noProof="0" dirty="0">
                          <a:ln>
                            <a:noFill/>
                          </a:ln>
                          <a:solidFill>
                            <a:prstClr val="white"/>
                          </a:solidFill>
                          <a:effectLst/>
                          <a:uLnTx/>
                          <a:uFillTx/>
                          <a:latin typeface="Arial"/>
                          <a:ea typeface="+mn-ea"/>
                          <a:cs typeface="Trebuchet MS"/>
                        </a:rPr>
                        <a:t>reSET</a:t>
                      </a:r>
                      <a:r>
                        <a:rPr kumimoji="0" lang="en-US" sz="1000" b="1" i="0" u="none" strike="noStrike" kern="1200" cap="none" spc="0" normalizeH="0" baseline="30000" noProof="0" dirty="0">
                          <a:ln>
                            <a:noFill/>
                          </a:ln>
                          <a:solidFill>
                            <a:prstClr val="white"/>
                          </a:solidFill>
                          <a:effectLst/>
                          <a:uLnTx/>
                          <a:uFillTx/>
                          <a:latin typeface="Arial"/>
                          <a:ea typeface="+mn-ea"/>
                        </a:rPr>
                        <a:t> ®</a:t>
                      </a:r>
                      <a:r>
                        <a:rPr kumimoji="0" sz="1000" b="1" i="1" u="none" strike="noStrike" kern="1200" cap="none" spc="-3" normalizeH="0" baseline="0" noProof="0" dirty="0">
                          <a:ln>
                            <a:noFill/>
                          </a:ln>
                          <a:solidFill>
                            <a:prstClr val="white"/>
                          </a:solidFill>
                          <a:effectLst/>
                          <a:uLnTx/>
                          <a:uFillTx/>
                          <a:latin typeface="Arial"/>
                          <a:ea typeface="+mn-ea"/>
                          <a:cs typeface="Trebuchet MS"/>
                        </a:rPr>
                        <a:t> </a:t>
                      </a:r>
                      <a:r>
                        <a:rPr kumimoji="0" sz="1000" b="1" i="1" u="none" strike="noStrike" kern="1200" cap="none" spc="55" normalizeH="0" baseline="0" noProof="0" dirty="0">
                          <a:ln>
                            <a:noFill/>
                          </a:ln>
                          <a:solidFill>
                            <a:prstClr val="white"/>
                          </a:solidFill>
                          <a:effectLst/>
                          <a:uLnTx/>
                          <a:uFillTx/>
                          <a:latin typeface="Arial"/>
                          <a:ea typeface="+mn-ea"/>
                          <a:cs typeface="Trebuchet MS"/>
                        </a:rPr>
                        <a:t>+</a:t>
                      </a:r>
                      <a:r>
                        <a:rPr kumimoji="0" sz="1000" b="1" i="1" u="none" strike="noStrike" kern="1200" cap="none" spc="-127" normalizeH="0" baseline="0" noProof="0" dirty="0">
                          <a:ln>
                            <a:noFill/>
                          </a:ln>
                          <a:solidFill>
                            <a:prstClr val="white"/>
                          </a:solidFill>
                          <a:effectLst/>
                          <a:uLnTx/>
                          <a:uFillTx/>
                          <a:latin typeface="Arial"/>
                          <a:ea typeface="+mn-ea"/>
                          <a:cs typeface="Trebuchet MS"/>
                        </a:rPr>
                        <a:t> </a:t>
                      </a:r>
                      <a:r>
                        <a:rPr kumimoji="0" sz="1000" b="1" i="1" u="none" strike="noStrike" kern="1200" cap="none" spc="-21" normalizeH="0" baseline="0" noProof="0" dirty="0">
                          <a:ln>
                            <a:noFill/>
                          </a:ln>
                          <a:solidFill>
                            <a:prstClr val="white"/>
                          </a:solidFill>
                          <a:effectLst/>
                          <a:uLnTx/>
                          <a:uFillTx/>
                          <a:latin typeface="Arial"/>
                          <a:ea typeface="+mn-ea"/>
                          <a:cs typeface="Trebuchet MS"/>
                        </a:rPr>
                        <a:t>rTAU</a:t>
                      </a:r>
                      <a:r>
                        <a:rPr kumimoji="0" lang="en-US" sz="1000" b="1" i="1" u="none" strike="noStrike" kern="1200" cap="none" spc="-21" normalizeH="0" baseline="0" noProof="0" dirty="0">
                          <a:ln>
                            <a:noFill/>
                          </a:ln>
                          <a:solidFill>
                            <a:prstClr val="white"/>
                          </a:solidFill>
                          <a:effectLst/>
                          <a:uLnTx/>
                          <a:uFillTx/>
                          <a:latin typeface="Arial"/>
                          <a:ea typeface="+mn-ea"/>
                          <a:cs typeface="Trebuchet MS"/>
                        </a:rPr>
                        <a:t>   </a:t>
                      </a:r>
                      <a:r>
                        <a:rPr kumimoji="0" sz="1000" b="1" i="1" u="none" strike="noStrike" kern="1200" cap="none" spc="36" normalizeH="0" baseline="0" noProof="0" dirty="0">
                          <a:ln>
                            <a:noFill/>
                          </a:ln>
                          <a:solidFill>
                            <a:prstClr val="white"/>
                          </a:solidFill>
                          <a:effectLst/>
                          <a:uLnTx/>
                          <a:uFillTx/>
                          <a:latin typeface="Arial"/>
                          <a:ea typeface="+mn-ea"/>
                          <a:cs typeface="Trebuchet MS"/>
                        </a:rPr>
                        <a:t>(n=206)</a:t>
                      </a:r>
                      <a:endParaRPr kumimoji="0" sz="1000" b="0" i="0" u="none" strike="noStrike" kern="1200" cap="none" spc="0" normalizeH="0" baseline="0" noProof="0" dirty="0">
                        <a:ln>
                          <a:noFill/>
                        </a:ln>
                        <a:solidFill>
                          <a:prstClr val="white"/>
                        </a:solidFill>
                        <a:effectLst/>
                        <a:uLnTx/>
                        <a:uFillTx/>
                        <a:latin typeface="Arial"/>
                        <a:ea typeface="+mn-ea"/>
                        <a:cs typeface="Trebuchet MS"/>
                      </a:endParaRPr>
                    </a:p>
                  </p:txBody>
                </p:sp>
              </p:grpSp>
            </p:grpSp>
            <p:sp>
              <p:nvSpPr>
                <p:cNvPr id="67" name="object 47"/>
                <p:cNvSpPr txBox="1"/>
                <p:nvPr/>
              </p:nvSpPr>
              <p:spPr>
                <a:xfrm>
                  <a:off x="5902683" y="4474307"/>
                  <a:ext cx="2589771" cy="339046"/>
                </a:xfrm>
                <a:prstGeom prst="rect">
                  <a:avLst/>
                </a:prstGeom>
                <a:solidFill>
                  <a:schemeClr val="bg1"/>
                </a:solidFill>
                <a:ln>
                  <a:solidFill>
                    <a:schemeClr val="tx1"/>
                  </a:solidFill>
                </a:ln>
              </p:spPr>
              <p:txBody>
                <a:bodyPr vert="horz" wrap="square" lIns="45720" tIns="45720" rIns="45720" bIns="45720" rtlCol="0" anchor="ctr">
                  <a:noAutofit/>
                </a:bodyPr>
                <a:lstStyle/>
                <a:p>
                  <a:pPr marL="7701" marR="0" lvl="0" indent="0" algn="ctr" defTabSz="554492" rtl="0" eaLnBrk="1" fontAlgn="auto" latinLnBrk="0" hangingPunct="1">
                    <a:lnSpc>
                      <a:spcPct val="100000"/>
                    </a:lnSpc>
                    <a:spcBef>
                      <a:spcPts val="0"/>
                    </a:spcBef>
                    <a:spcAft>
                      <a:spcPts val="0"/>
                    </a:spcAft>
                    <a:buClrTx/>
                    <a:buSzTx/>
                    <a:buFontTx/>
                    <a:buNone/>
                    <a:tabLst/>
                    <a:defRPr/>
                  </a:pPr>
                  <a:r>
                    <a:rPr kumimoji="0" sz="1100" b="1" i="0" u="none" strike="noStrike" kern="1200" cap="none" spc="79" normalizeH="0" baseline="0" noProof="0" dirty="0">
                      <a:ln>
                        <a:noFill/>
                      </a:ln>
                      <a:solidFill>
                        <a:prstClr val="black"/>
                      </a:solidFill>
                      <a:effectLst/>
                      <a:uLnTx/>
                      <a:uFillTx/>
                      <a:latin typeface="Arial"/>
                      <a:ea typeface="+mn-ea"/>
                      <a:cs typeface="Calibri"/>
                    </a:rPr>
                    <a:t>OR=3.17 </a:t>
                  </a:r>
                  <a:r>
                    <a:rPr kumimoji="0" sz="1100" b="1" i="0" u="none" strike="noStrike" kern="1200" cap="none" spc="91" normalizeH="0" baseline="0" noProof="0" dirty="0">
                      <a:ln>
                        <a:noFill/>
                      </a:ln>
                      <a:solidFill>
                        <a:prstClr val="black"/>
                      </a:solidFill>
                      <a:effectLst/>
                      <a:uLnTx/>
                      <a:uFillTx/>
                      <a:latin typeface="Arial"/>
                      <a:ea typeface="+mn-ea"/>
                      <a:cs typeface="Calibri"/>
                    </a:rPr>
                    <a:t>[95% </a:t>
                  </a:r>
                  <a:r>
                    <a:rPr kumimoji="0" sz="1100" b="1" i="0" u="none" strike="noStrike" kern="1200" cap="none" spc="-3" normalizeH="0" baseline="0" noProof="0" dirty="0">
                      <a:ln>
                        <a:noFill/>
                      </a:ln>
                      <a:solidFill>
                        <a:prstClr val="black"/>
                      </a:solidFill>
                      <a:effectLst/>
                      <a:uLnTx/>
                      <a:uFillTx/>
                      <a:latin typeface="Arial"/>
                      <a:ea typeface="+mn-ea"/>
                      <a:cs typeface="Calibri"/>
                    </a:rPr>
                    <a:t>CI: </a:t>
                  </a:r>
                  <a:r>
                    <a:rPr kumimoji="0" sz="1100" b="1" i="0" u="none" strike="noStrike" kern="1200" cap="none" spc="55" normalizeH="0" baseline="0" noProof="0" dirty="0">
                      <a:ln>
                        <a:noFill/>
                      </a:ln>
                      <a:solidFill>
                        <a:prstClr val="black"/>
                      </a:solidFill>
                      <a:effectLst/>
                      <a:uLnTx/>
                      <a:uFillTx/>
                      <a:latin typeface="Arial"/>
                      <a:ea typeface="+mn-ea"/>
                      <a:cs typeface="Calibri"/>
                    </a:rPr>
                    <a:t>1.68,</a:t>
                  </a:r>
                  <a:r>
                    <a:rPr kumimoji="0" lang="en-US" sz="1100" b="1" i="0" u="none" strike="noStrike" kern="1200" cap="none" spc="55" normalizeH="0" baseline="0" noProof="0" dirty="0">
                      <a:ln>
                        <a:noFill/>
                      </a:ln>
                      <a:solidFill>
                        <a:prstClr val="black"/>
                      </a:solidFill>
                      <a:effectLst/>
                      <a:uLnTx/>
                      <a:uFillTx/>
                      <a:latin typeface="Arial"/>
                      <a:ea typeface="+mn-ea"/>
                      <a:cs typeface="Calibri"/>
                    </a:rPr>
                    <a:t> </a:t>
                  </a:r>
                  <a:r>
                    <a:rPr kumimoji="0" sz="1100" b="1" i="0" u="none" strike="noStrike" kern="1200" cap="none" spc="49" normalizeH="0" baseline="0" noProof="0" dirty="0">
                      <a:ln>
                        <a:noFill/>
                      </a:ln>
                      <a:solidFill>
                        <a:prstClr val="black"/>
                      </a:solidFill>
                      <a:effectLst/>
                      <a:uLnTx/>
                      <a:uFillTx/>
                      <a:latin typeface="Arial"/>
                      <a:ea typeface="+mn-ea"/>
                      <a:cs typeface="Calibri"/>
                    </a:rPr>
                    <a:t>5.99];</a:t>
                  </a:r>
                  <a:r>
                    <a:rPr kumimoji="0" lang="en-US" sz="1100" b="1" i="0" u="none" strike="noStrike" kern="1200" cap="none" spc="49" normalizeH="0" baseline="0" noProof="0" dirty="0">
                      <a:ln>
                        <a:noFill/>
                      </a:ln>
                      <a:solidFill>
                        <a:prstClr val="black"/>
                      </a:solidFill>
                      <a:effectLst/>
                      <a:uLnTx/>
                      <a:uFillTx/>
                      <a:latin typeface="Arial"/>
                      <a:ea typeface="+mn-ea"/>
                      <a:cs typeface="Calibri"/>
                    </a:rPr>
                    <a:t> </a:t>
                  </a:r>
                  <a:r>
                    <a:rPr kumimoji="0" sz="1100" b="1" i="0" u="none" strike="noStrike" kern="1200" cap="none" spc="85" normalizeH="0" baseline="0" noProof="0" dirty="0">
                      <a:ln>
                        <a:noFill/>
                      </a:ln>
                      <a:solidFill>
                        <a:prstClr val="black"/>
                      </a:solidFill>
                      <a:effectLst/>
                      <a:uLnTx/>
                      <a:uFillTx/>
                      <a:latin typeface="Arial"/>
                      <a:ea typeface="+mn-ea"/>
                      <a:cs typeface="Century Gothic"/>
                    </a:rPr>
                    <a:t>P</a:t>
                  </a:r>
                  <a:r>
                    <a:rPr kumimoji="0" sz="1100" b="1" i="0" u="none" strike="noStrike" kern="1200" cap="none" spc="85" normalizeH="0" baseline="0" noProof="0" dirty="0">
                      <a:ln>
                        <a:noFill/>
                      </a:ln>
                      <a:solidFill>
                        <a:prstClr val="black"/>
                      </a:solidFill>
                      <a:effectLst/>
                      <a:uLnTx/>
                      <a:uFillTx/>
                      <a:latin typeface="Arial"/>
                      <a:ea typeface="+mn-ea"/>
                      <a:cs typeface="Calibri"/>
                    </a:rPr>
                    <a:t>=0.0004</a:t>
                  </a:r>
                  <a:endParaRPr kumimoji="0" sz="1100" b="1" i="0" u="none" strike="noStrike" kern="1200" cap="none" spc="0" normalizeH="0" baseline="0" noProof="0" dirty="0">
                    <a:ln>
                      <a:noFill/>
                    </a:ln>
                    <a:solidFill>
                      <a:prstClr val="black"/>
                    </a:solidFill>
                    <a:effectLst/>
                    <a:uLnTx/>
                    <a:uFillTx/>
                    <a:latin typeface="Arial"/>
                    <a:ea typeface="+mn-ea"/>
                    <a:cs typeface="Calibri"/>
                  </a:endParaRPr>
                </a:p>
              </p:txBody>
            </p:sp>
          </p:grpSp>
          <p:sp>
            <p:nvSpPr>
              <p:cNvPr id="74" name="Rectangle 73">
                <a:extLst>
                  <a:ext uri="{FF2B5EF4-FFF2-40B4-BE49-F238E27FC236}">
                    <a16:creationId xmlns:a16="http://schemas.microsoft.com/office/drawing/2014/main" id="{CCEF6732-6EA6-48C8-9DB3-CAF5E8E7FBF0}"/>
                  </a:ext>
                </a:extLst>
              </p:cNvPr>
              <p:cNvSpPr/>
              <p:nvPr/>
            </p:nvSpPr>
            <p:spPr>
              <a:xfrm>
                <a:off x="5839178" y="3597934"/>
                <a:ext cx="3015798" cy="13258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75" name="TextBox 74">
              <a:extLst>
                <a:ext uri="{FF2B5EF4-FFF2-40B4-BE49-F238E27FC236}">
                  <a16:creationId xmlns:a16="http://schemas.microsoft.com/office/drawing/2014/main" id="{0B7842DA-33BE-4EF8-AA04-969EB9318C94}"/>
                </a:ext>
              </a:extLst>
            </p:cNvPr>
            <p:cNvSpPr txBox="1"/>
            <p:nvPr/>
          </p:nvSpPr>
          <p:spPr>
            <a:xfrm>
              <a:off x="3030259" y="6273968"/>
              <a:ext cx="2885436" cy="150023"/>
            </a:xfrm>
            <a:prstGeom prst="rect">
              <a:avLst/>
            </a:prstGeom>
            <a:noFill/>
          </p:spPr>
          <p:txBody>
            <a:bodyPr wrap="square" rIns="45720" rtlCol="0" anchor="ctr">
              <a:noAutofit/>
            </a:bodyPr>
            <a:lstStyle/>
            <a:p>
              <a:pPr marL="52388" marR="0" lvl="0" indent="-52388"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40000" noProof="0" dirty="0">
                  <a:ln>
                    <a:noFill/>
                  </a:ln>
                  <a:solidFill>
                    <a:srgbClr val="E7E6E6">
                      <a:lumMod val="50000"/>
                    </a:srgbClr>
                  </a:solidFill>
                  <a:effectLst/>
                  <a:uLnTx/>
                  <a:uFillTx/>
                  <a:latin typeface="Arial"/>
                  <a:ea typeface="+mn-ea"/>
                  <a:cs typeface="Calibri" panose="020F0502020204030204" pitchFamily="34" charset="0"/>
                </a:rPr>
                <a:t>†</a:t>
              </a:r>
              <a:r>
                <a:rPr kumimoji="0" lang="en-US" sz="800" b="0" i="1" u="none" strike="noStrike" kern="1200" cap="none" spc="0" normalizeH="0" baseline="0" noProof="0" dirty="0">
                  <a:ln>
                    <a:noFill/>
                  </a:ln>
                  <a:solidFill>
                    <a:srgbClr val="E7E6E6">
                      <a:lumMod val="50000"/>
                    </a:srgbClr>
                  </a:solidFill>
                  <a:effectLst/>
                  <a:uLnTx/>
                  <a:uFillTx/>
                  <a:latin typeface="Arial"/>
                  <a:ea typeface="+mn-ea"/>
                  <a:cs typeface="Calibri" panose="020F0502020204030204" pitchFamily="34" charset="0"/>
                </a:rPr>
                <a:t>Among patients whose primary addiction was not opioids</a:t>
              </a:r>
            </a:p>
          </p:txBody>
        </p:sp>
        <p:sp>
          <p:nvSpPr>
            <p:cNvPr id="77" name="Rectangle 76"/>
            <p:cNvSpPr/>
            <p:nvPr/>
          </p:nvSpPr>
          <p:spPr>
            <a:xfrm>
              <a:off x="2773769" y="4529543"/>
              <a:ext cx="3026763" cy="2544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50" b="1" i="0" u="none" strike="noStrike" kern="1200" cap="none" spc="0" normalizeH="0" baseline="0" noProof="0" dirty="0">
                  <a:ln>
                    <a:noFill/>
                  </a:ln>
                  <a:solidFill>
                    <a:srgbClr val="000000"/>
                  </a:solidFill>
                  <a:effectLst/>
                  <a:uLnTx/>
                  <a:uFillTx/>
                  <a:latin typeface="Arial"/>
                  <a:ea typeface="+mn-ea"/>
                  <a:cs typeface="+mn-cs"/>
                </a:rPr>
                <a:t>Abstinence Rates by Treatment Group</a:t>
              </a:r>
            </a:p>
          </p:txBody>
        </p:sp>
        <p:sp>
          <p:nvSpPr>
            <p:cNvPr id="78" name="Rectangle 77">
              <a:extLst>
                <a:ext uri="{FF2B5EF4-FFF2-40B4-BE49-F238E27FC236}">
                  <a16:creationId xmlns:a16="http://schemas.microsoft.com/office/drawing/2014/main" id="{CCEF6732-6EA6-48C8-9DB3-CAF5E8E7FBF0}"/>
                </a:ext>
              </a:extLst>
            </p:cNvPr>
            <p:cNvSpPr/>
            <p:nvPr/>
          </p:nvSpPr>
          <p:spPr>
            <a:xfrm>
              <a:off x="2270957" y="4502491"/>
              <a:ext cx="330099" cy="19132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Abstinence</a:t>
              </a:r>
            </a:p>
          </p:txBody>
        </p:sp>
      </p:grpSp>
      <p:graphicFrame>
        <p:nvGraphicFramePr>
          <p:cNvPr id="89" name="Table 88"/>
          <p:cNvGraphicFramePr>
            <a:graphicFrameLocks noGrp="1"/>
          </p:cNvGraphicFramePr>
          <p:nvPr>
            <p:extLst/>
          </p:nvPr>
        </p:nvGraphicFramePr>
        <p:xfrm>
          <a:off x="416015" y="1917212"/>
          <a:ext cx="7023010" cy="3935596"/>
        </p:xfrm>
        <a:graphic>
          <a:graphicData uri="http://schemas.openxmlformats.org/drawingml/2006/table">
            <a:tbl>
              <a:tblPr>
                <a:tableStyleId>{D113A9D2-9D6B-4929-AA2D-F23B5EE8CBE7}</a:tableStyleId>
              </a:tblPr>
              <a:tblGrid>
                <a:gridCol w="1508035">
                  <a:extLst>
                    <a:ext uri="{9D8B030D-6E8A-4147-A177-3AD203B41FA5}">
                      <a16:colId xmlns:a16="http://schemas.microsoft.com/office/drawing/2014/main" val="2712498070"/>
                    </a:ext>
                  </a:extLst>
                </a:gridCol>
                <a:gridCol w="5514975">
                  <a:extLst>
                    <a:ext uri="{9D8B030D-6E8A-4147-A177-3AD203B41FA5}">
                      <a16:colId xmlns:a16="http://schemas.microsoft.com/office/drawing/2014/main" val="3186009428"/>
                    </a:ext>
                  </a:extLst>
                </a:gridCol>
              </a:tblGrid>
              <a:tr h="377959">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dirty="0">
                          <a:solidFill>
                            <a:schemeClr val="accent1">
                              <a:lumMod val="75000"/>
                            </a:schemeClr>
                          </a:solidFill>
                          <a:effectLst/>
                          <a:latin typeface="+mn-lt"/>
                          <a:ea typeface="+mn-ea"/>
                          <a:cs typeface="+mn-cs"/>
                        </a:rPr>
                        <a:t>Highlights</a:t>
                      </a:r>
                    </a:p>
                  </a:txBody>
                  <a:tcPr marL="85725" marR="0" marT="0" marB="0" anchor="ctr">
                    <a:lnB w="7620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dirty="0">
                          <a:solidFill>
                            <a:schemeClr val="accent1">
                              <a:lumMod val="75000"/>
                            </a:schemeClr>
                          </a:solidFill>
                          <a:effectLst/>
                          <a:latin typeface="+mn-lt"/>
                          <a:ea typeface="+mn-ea"/>
                          <a:cs typeface="+mn-cs"/>
                        </a:rPr>
                        <a:t>Clinical Outcomes Summary</a:t>
                      </a:r>
                    </a:p>
                  </a:txBody>
                  <a:tcPr marL="85725" marR="0" marT="0" marB="0" anchor="ctr">
                    <a:lnB w="762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125347362"/>
                  </a:ext>
                </a:extLst>
              </a:tr>
              <a:tr h="695487">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dirty="0">
                          <a:effectLst/>
                        </a:rPr>
                        <a:t>Abstinence</a:t>
                      </a:r>
                      <a:endParaRPr lang="en-US" sz="1600" b="1" u="none" strike="noStrike" kern="1200" dirty="0">
                        <a:solidFill>
                          <a:schemeClr val="dk1"/>
                        </a:solidFill>
                        <a:effectLst/>
                        <a:latin typeface="+mn-lt"/>
                        <a:ea typeface="+mn-ea"/>
                        <a:cs typeface="+mn-cs"/>
                      </a:endParaRPr>
                    </a:p>
                  </a:txBody>
                  <a:tcPr marL="85725" marR="0" marT="0" marB="0" anchor="ctr">
                    <a:lnT w="762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lumMod val="75000"/>
                      </a:schemeClr>
                    </a:solidFill>
                  </a:tcPr>
                </a:tc>
                <a:tc>
                  <a:txBody>
                    <a:bodyPr/>
                    <a:lstStyle/>
                    <a:p>
                      <a:pPr marL="114300" marR="0" lvl="0" indent="-114300" algn="l" defTabSz="665665"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Among patients whose primary addiction was not opioids, </a:t>
                      </a:r>
                      <a:r>
                        <a:rPr lang="en-US" sz="1200" b="1" u="none" strike="noStrike" kern="1200" dirty="0">
                          <a:solidFill>
                            <a:schemeClr val="tx1"/>
                          </a:solidFill>
                          <a:effectLst/>
                          <a:latin typeface="+mn-lt"/>
                          <a:ea typeface="+mn-ea"/>
                          <a:cs typeface="+mn-cs"/>
                        </a:rPr>
                        <a:t>adding reSET</a:t>
                      </a:r>
                      <a:r>
                        <a:rPr lang="en-US" sz="1200" b="1" baseline="30000" dirty="0">
                          <a:solidFill>
                            <a:schemeClr val="tx1"/>
                          </a:solidFill>
                        </a:rPr>
                        <a:t>®</a:t>
                      </a:r>
                      <a:r>
                        <a:rPr lang="en-US" sz="1200" b="1" u="none" strike="noStrike" kern="1200" dirty="0">
                          <a:solidFill>
                            <a:schemeClr val="tx1"/>
                          </a:solidFill>
                          <a:effectLst/>
                          <a:latin typeface="+mn-lt"/>
                          <a:ea typeface="+mn-ea"/>
                          <a:cs typeface="+mn-cs"/>
                        </a:rPr>
                        <a:t> to outpatient therapy more than doubled abstinence rates </a:t>
                      </a:r>
                      <a:r>
                        <a:rPr lang="en-US" sz="1200" b="0" u="none" strike="noStrike" kern="1200" dirty="0">
                          <a:solidFill>
                            <a:schemeClr val="tx1"/>
                          </a:solidFill>
                          <a:effectLst/>
                          <a:latin typeface="+mn-lt"/>
                          <a:ea typeface="+mn-ea"/>
                          <a:cs typeface="+mn-cs"/>
                        </a:rPr>
                        <a:t>(</a:t>
                      </a:r>
                      <a:r>
                        <a:rPr lang="en-US" sz="1200" b="1" u="none" strike="noStrike" kern="1200" dirty="0">
                          <a:solidFill>
                            <a:schemeClr val="tx1"/>
                          </a:solidFill>
                          <a:effectLst/>
                          <a:latin typeface="+mn-lt"/>
                          <a:ea typeface="+mn-ea"/>
                          <a:cs typeface="+mn-cs"/>
                        </a:rPr>
                        <a:t>40%</a:t>
                      </a:r>
                      <a:r>
                        <a:rPr lang="en-US" sz="1200" b="1" u="none" strike="noStrike" kern="1200" baseline="0" dirty="0">
                          <a:solidFill>
                            <a:schemeClr val="tx1"/>
                          </a:solidFill>
                          <a:effectLst/>
                          <a:latin typeface="+mn-lt"/>
                          <a:ea typeface="+mn-ea"/>
                          <a:cs typeface="+mn-cs"/>
                        </a:rPr>
                        <a:t> vs. 18%</a:t>
                      </a:r>
                      <a:r>
                        <a:rPr lang="en-US" sz="1200" b="0" u="none" strike="noStrike" kern="1200" baseline="0" dirty="0">
                          <a:solidFill>
                            <a:schemeClr val="tx1"/>
                          </a:solidFill>
                          <a:effectLst/>
                          <a:latin typeface="+mn-lt"/>
                          <a:ea typeface="+mn-ea"/>
                          <a:cs typeface="+mn-cs"/>
                        </a:rPr>
                        <a:t>)</a:t>
                      </a:r>
                      <a:endParaRPr lang="en-US" sz="1200" b="0" u="none" strike="noStrike" kern="1200" dirty="0">
                        <a:solidFill>
                          <a:schemeClr val="tx1"/>
                        </a:solidFill>
                        <a:effectLst/>
                        <a:latin typeface="+mn-lt"/>
                        <a:ea typeface="+mn-ea"/>
                        <a:cs typeface="+mn-cs"/>
                      </a:endParaRPr>
                    </a:p>
                  </a:txBody>
                  <a:tcPr anchor="ctr">
                    <a:lnT w="7620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6174473"/>
                  </a:ext>
                </a:extLst>
              </a:tr>
              <a:tr h="599556">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dirty="0">
                          <a:effectLst/>
                        </a:rPr>
                        <a:t>Retention  Rates</a:t>
                      </a:r>
                      <a:endParaRPr lang="en-US" sz="1600" b="1" u="none" strike="noStrike" kern="1200" dirty="0">
                        <a:solidFill>
                          <a:schemeClr val="dk1"/>
                        </a:solidFill>
                        <a:effectLst/>
                        <a:latin typeface="+mn-lt"/>
                        <a:ea typeface="+mn-ea"/>
                        <a:cs typeface="+mn-cs"/>
                      </a:endParaRPr>
                    </a:p>
                  </a:txBody>
                  <a:tcPr marL="85725" marR="0" marT="0"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lumMod val="75000"/>
                      </a:schemeClr>
                    </a:solidFill>
                  </a:tcPr>
                </a:tc>
                <a:tc>
                  <a:txBody>
                    <a:bodyPr/>
                    <a:lstStyle/>
                    <a:p>
                      <a:pPr marL="114300" marR="0" lvl="0" indent="-114300" algn="l" defTabSz="665665"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Among all patients, </a:t>
                      </a:r>
                      <a:r>
                        <a:rPr kumimoji="0" lang="en-US" sz="1200" b="1" i="0" u="none" strike="noStrike" kern="1200" cap="none" spc="0" normalizeH="0" baseline="0" noProof="0" dirty="0">
                          <a:ln>
                            <a:noFill/>
                          </a:ln>
                          <a:solidFill>
                            <a:schemeClr val="tx1"/>
                          </a:solidFill>
                          <a:effectLst/>
                          <a:uLnTx/>
                          <a:uFillTx/>
                          <a:latin typeface="+mn-lt"/>
                          <a:ea typeface="+mn-ea"/>
                          <a:cs typeface="+mn-cs"/>
                        </a:rPr>
                        <a:t>adding reSET</a:t>
                      </a:r>
                      <a:r>
                        <a:rPr lang="en-US" sz="1200" b="1" baseline="30000" dirty="0">
                          <a:solidFill>
                            <a:schemeClr val="tx1"/>
                          </a:solidFill>
                        </a:rPr>
                        <a:t>®</a:t>
                      </a:r>
                      <a:r>
                        <a:rPr kumimoji="0" lang="en-US" sz="1200" b="1" i="0" u="none" strike="noStrike" kern="1200" cap="none" spc="0" normalizeH="0" baseline="0" noProof="0" dirty="0">
                          <a:ln>
                            <a:noFill/>
                          </a:ln>
                          <a:solidFill>
                            <a:schemeClr val="tx1"/>
                          </a:solidFill>
                          <a:effectLst/>
                          <a:uLnTx/>
                          <a:uFillTx/>
                          <a:latin typeface="+mn-lt"/>
                          <a:ea typeface="+mn-ea"/>
                          <a:cs typeface="+mn-cs"/>
                        </a:rPr>
                        <a:t> to outpatient therapy improved rates of retention </a:t>
                      </a:r>
                      <a:r>
                        <a:rPr kumimoji="0" 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76% </a:t>
                      </a:r>
                      <a:r>
                        <a:rPr kumimoji="0" lang="en-US" sz="1200" b="1" i="0" u="none" strike="noStrike" kern="1200" cap="none" spc="0" normalizeH="0" baseline="0" noProof="0" dirty="0">
                          <a:ln>
                            <a:noFill/>
                          </a:ln>
                          <a:solidFill>
                            <a:schemeClr val="tx1"/>
                          </a:solidFill>
                          <a:effectLst/>
                          <a:uLnTx/>
                          <a:uFillTx/>
                          <a:latin typeface="+mn-lt"/>
                          <a:ea typeface="+mn-ea"/>
                          <a:cs typeface="+mn-cs"/>
                        </a:rPr>
                        <a:t>vs.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63%</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114300" marR="0" lvl="0" indent="-114300" algn="l" defTabSz="665665"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Patients who </a:t>
                      </a:r>
                      <a:r>
                        <a:rPr kumimoji="0" lang="en-US" sz="1200" b="1" i="0" u="none" strike="noStrike" kern="1200" cap="none" spc="0" normalizeH="0" baseline="0" noProof="0" dirty="0">
                          <a:ln>
                            <a:noFill/>
                          </a:ln>
                          <a:solidFill>
                            <a:schemeClr val="tx1"/>
                          </a:solidFill>
                          <a:effectLst/>
                          <a:uLnTx/>
                          <a:uFillTx/>
                          <a:latin typeface="+mn-lt"/>
                          <a:ea typeface="+mn-ea"/>
                          <a:cs typeface="+mn-cs"/>
                        </a:rPr>
                        <a:t>adhered to reSET</a:t>
                      </a:r>
                      <a:r>
                        <a:rPr lang="en-US" sz="1200" b="1" baseline="30000" dirty="0">
                          <a:solidFill>
                            <a:schemeClr val="tx1"/>
                          </a:solidFill>
                        </a:rPr>
                        <a:t>®</a:t>
                      </a:r>
                      <a:r>
                        <a:rPr kumimoji="0" lang="en-US" sz="1200" b="1" i="0" u="none" strike="noStrike" kern="1200" cap="none" spc="0" normalizeH="0" baseline="0" noProof="0" dirty="0">
                          <a:ln>
                            <a:noFill/>
                          </a:ln>
                          <a:solidFill>
                            <a:schemeClr val="tx1"/>
                          </a:solidFill>
                          <a:effectLst/>
                          <a:uLnTx/>
                          <a:uFillTx/>
                          <a:latin typeface="+mn-lt"/>
                          <a:ea typeface="+mn-ea"/>
                          <a:cs typeface="+mn-cs"/>
                        </a:rPr>
                        <a:t> module completion </a:t>
                      </a:r>
                      <a:r>
                        <a:rPr kumimoji="0" lang="en-US" sz="1200" b="0" i="0" u="none" strike="noStrike" kern="1200" cap="none" spc="0" normalizeH="0" baseline="0" noProof="0" dirty="0">
                          <a:ln>
                            <a:noFill/>
                          </a:ln>
                          <a:solidFill>
                            <a:schemeClr val="tx1"/>
                          </a:solidFill>
                          <a:effectLst/>
                          <a:uLnTx/>
                          <a:uFillTx/>
                          <a:latin typeface="+mn-lt"/>
                          <a:ea typeface="+mn-ea"/>
                          <a:cs typeface="+mn-cs"/>
                        </a:rPr>
                        <a:t>in the first six weeks of the trial were </a:t>
                      </a:r>
                      <a:r>
                        <a:rPr kumimoji="0" lang="en-US" sz="1200" b="1" i="0" u="none" strike="noStrike" kern="1200" cap="none" spc="0" normalizeH="0" baseline="0" noProof="0" dirty="0">
                          <a:ln>
                            <a:noFill/>
                          </a:ln>
                          <a:solidFill>
                            <a:schemeClr val="tx1"/>
                          </a:solidFill>
                          <a:effectLst/>
                          <a:uLnTx/>
                          <a:uFillTx/>
                          <a:latin typeface="+mn-lt"/>
                          <a:ea typeface="+mn-ea"/>
                          <a:cs typeface="+mn-cs"/>
                        </a:rPr>
                        <a:t>7x more likely to complete treatment </a:t>
                      </a:r>
                      <a:r>
                        <a:rPr kumimoji="0" lang="en-US" sz="1200" b="0" i="0" u="none" strike="noStrike" kern="1200" cap="none" spc="0" normalizeH="0" baseline="0" noProof="0" dirty="0">
                          <a:ln>
                            <a:noFill/>
                          </a:ln>
                          <a:solidFill>
                            <a:schemeClr val="tx1"/>
                          </a:solidFill>
                          <a:effectLst/>
                          <a:uLnTx/>
                          <a:uFillTx/>
                          <a:latin typeface="+mn-lt"/>
                          <a:ea typeface="+mn-ea"/>
                          <a:cs typeface="+mn-cs"/>
                        </a:rPr>
                        <a:t>than those who did not</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9781155"/>
                  </a:ext>
                </a:extLst>
              </a:tr>
              <a:tr h="599556">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dirty="0" smtClean="0">
                          <a:effectLst/>
                        </a:rPr>
                        <a:t>Treatment </a:t>
                      </a:r>
                      <a:endParaRPr lang="en-US" sz="1600" b="1" u="none" strike="noStrike" kern="1200" dirty="0">
                        <a:effectLst/>
                      </a:endParaRPr>
                    </a:p>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dirty="0">
                          <a:effectLst/>
                        </a:rPr>
                        <a:t>Attendance</a:t>
                      </a:r>
                      <a:endParaRPr lang="en-US" sz="1600" b="1" u="none" strike="noStrike" kern="1200" baseline="0" dirty="0">
                        <a:solidFill>
                          <a:schemeClr val="dk1"/>
                        </a:solidFill>
                        <a:effectLst/>
                        <a:latin typeface="+mn-lt"/>
                        <a:ea typeface="+mn-ea"/>
                        <a:cs typeface="+mn-cs"/>
                      </a:endParaRPr>
                    </a:p>
                  </a:txBody>
                  <a:tcPr marL="85725" marR="0" marT="0"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lumMod val="75000"/>
                      </a:schemeClr>
                    </a:solidFill>
                  </a:tcPr>
                </a:tc>
                <a:tc>
                  <a:txBody>
                    <a:bodyPr/>
                    <a:lstStyle/>
                    <a:p>
                      <a:pPr marL="114300" marR="0" lvl="0" indent="-114300" algn="l" defTabSz="665665"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Clinical</a:t>
                      </a:r>
                      <a:r>
                        <a:rPr lang="en-US" sz="1200" u="none" strike="noStrike" kern="1200" baseline="0" dirty="0">
                          <a:solidFill>
                            <a:schemeClr val="tx1"/>
                          </a:solidFill>
                          <a:effectLst/>
                          <a:latin typeface="+mn-lt"/>
                          <a:ea typeface="+mn-ea"/>
                          <a:cs typeface="+mn-cs"/>
                        </a:rPr>
                        <a:t> trial data revealed a p</a:t>
                      </a:r>
                      <a:r>
                        <a:rPr lang="en-US" sz="1200" u="none" strike="noStrike" kern="1200" dirty="0">
                          <a:solidFill>
                            <a:schemeClr val="tx1"/>
                          </a:solidFill>
                          <a:effectLst/>
                          <a:latin typeface="+mn-lt"/>
                          <a:ea typeface="+mn-ea"/>
                          <a:cs typeface="+mn-cs"/>
                        </a:rPr>
                        <a:t>ositive correlation between module completion and appointment attendance</a:t>
                      </a:r>
                      <a:r>
                        <a:rPr kumimoji="0" lang="en-US" sz="1200" b="0" i="0" u="none" strike="noStrike" kern="1200" cap="none" spc="0" normalizeH="0" baseline="30000" noProof="0" dirty="0">
                          <a:ln>
                            <a:noFill/>
                          </a:ln>
                          <a:solidFill>
                            <a:schemeClr val="tx1"/>
                          </a:solidFill>
                          <a:effectLst/>
                          <a:uLnTx/>
                          <a:uFillTx/>
                          <a:latin typeface="+mn-lt"/>
                          <a:ea typeface="+mn-ea"/>
                          <a:cs typeface="+mn-cs"/>
                        </a:rPr>
                        <a:t>1</a:t>
                      </a:r>
                      <a:endParaRPr lang="en-US" sz="1200" u="none" strike="noStrike" kern="1200" baseline="30000" dirty="0">
                        <a:solidFill>
                          <a:schemeClr val="tx1"/>
                        </a:solidFill>
                        <a:effectLst/>
                        <a:latin typeface="+mn-lt"/>
                        <a:ea typeface="+mn-ea"/>
                        <a:cs typeface="+mn-cs"/>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05820866"/>
                  </a:ext>
                </a:extLst>
              </a:tr>
              <a:tr h="599556">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dirty="0">
                          <a:effectLst/>
                        </a:rPr>
                        <a:t>Safety</a:t>
                      </a:r>
                      <a:endParaRPr lang="en-US" sz="1600" b="1" u="none" strike="noStrike" kern="1200" baseline="0" dirty="0">
                        <a:solidFill>
                          <a:schemeClr val="dk1"/>
                        </a:solidFill>
                        <a:effectLst/>
                        <a:latin typeface="+mn-lt"/>
                        <a:ea typeface="+mn-ea"/>
                        <a:cs typeface="+mn-cs"/>
                      </a:endParaRPr>
                    </a:p>
                  </a:txBody>
                  <a:tcPr marL="85725" marR="0" marT="0"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lumMod val="75000"/>
                      </a:schemeClr>
                    </a:solidFill>
                  </a:tcPr>
                </a:tc>
                <a:tc>
                  <a:txBody>
                    <a:bodyPr/>
                    <a:lstStyle/>
                    <a:p>
                      <a:pPr marL="114300" marR="0" lvl="0" indent="-114300" algn="l" defTabSz="665665"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n-lt"/>
                          <a:ea typeface="+mn-ea"/>
                          <a:cs typeface="+mn-cs"/>
                        </a:rPr>
                        <a:t>reSET</a:t>
                      </a:r>
                      <a:r>
                        <a:rPr lang="en-US" sz="1200" b="1" baseline="30000" dirty="0">
                          <a:solidFill>
                            <a:schemeClr val="tx1"/>
                          </a:solidFill>
                        </a:rPr>
                        <a:t>®</a:t>
                      </a:r>
                      <a:r>
                        <a:rPr kumimoji="0" lang="en-US" sz="1200" b="0" i="0" u="none" strike="noStrike" kern="1200" cap="none" spc="0" normalizeH="0" baseline="0" dirty="0">
                          <a:ln>
                            <a:noFill/>
                          </a:ln>
                          <a:solidFill>
                            <a:schemeClr val="tx1"/>
                          </a:solidFill>
                          <a:effectLst/>
                          <a:uLnTx/>
                          <a:uFillTx/>
                          <a:latin typeface="+mn-lt"/>
                          <a:ea typeface="+mn-ea"/>
                          <a:cs typeface="+mn-cs"/>
                        </a:rPr>
                        <a:t> did not demonstrate a significant difference in unanticipated adverse events</a:t>
                      </a:r>
                      <a:r>
                        <a:rPr kumimoji="0" lang="en-US" sz="1200" b="0" i="0" u="none" strike="noStrike" kern="1200" cap="none" spc="0" normalizeH="0" baseline="30000" noProof="0" dirty="0">
                          <a:ln>
                            <a:noFill/>
                          </a:ln>
                          <a:solidFill>
                            <a:schemeClr val="tx1"/>
                          </a:solidFill>
                          <a:effectLst/>
                          <a:uLnTx/>
                          <a:uFillTx/>
                          <a:latin typeface="+mn-lt"/>
                          <a:ea typeface="+mn-ea"/>
                          <a:cs typeface="+mn-cs"/>
                        </a:rPr>
                        <a:t>1</a:t>
                      </a:r>
                      <a:endParaRPr kumimoji="0" lang="en-US" sz="1200" b="0" i="0" u="none" strike="noStrike" kern="1200" cap="none" spc="0" normalizeH="0" baseline="0" dirty="0">
                        <a:ln>
                          <a:noFill/>
                        </a:ln>
                        <a:solidFill>
                          <a:schemeClr val="tx1"/>
                        </a:solidFill>
                        <a:effectLst/>
                        <a:uLnTx/>
                        <a:uFillTx/>
                        <a:latin typeface="+mn-lt"/>
                        <a:ea typeface="+mn-ea"/>
                        <a:cs typeface="+mn-cs"/>
                      </a:endParaRP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3397242"/>
                  </a:ext>
                </a:extLst>
              </a:tr>
              <a:tr h="657198">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baseline="0" dirty="0">
                          <a:effectLst/>
                        </a:rPr>
                        <a:t>Module Completion</a:t>
                      </a:r>
                      <a:endParaRPr lang="en-US" sz="1600" b="1" u="none" strike="noStrike" kern="1200" baseline="0" dirty="0">
                        <a:solidFill>
                          <a:schemeClr val="dk1"/>
                        </a:solidFill>
                        <a:effectLst/>
                        <a:latin typeface="+mn-lt"/>
                        <a:ea typeface="+mn-ea"/>
                        <a:cs typeface="+mn-cs"/>
                      </a:endParaRPr>
                    </a:p>
                  </a:txBody>
                  <a:tcPr marL="85725" marR="0" marT="0" marB="0" anchor="ctr">
                    <a:lnT w="9525" cap="flat" cmpd="sng" algn="ctr">
                      <a:solidFill>
                        <a:schemeClr val="bg1">
                          <a:lumMod val="85000"/>
                        </a:schemeClr>
                      </a:solidFill>
                      <a:prstDash val="solid"/>
                      <a:round/>
                      <a:headEnd type="none" w="med" len="med"/>
                      <a:tailEnd type="none" w="med" len="med"/>
                    </a:lnT>
                    <a:solidFill>
                      <a:schemeClr val="accent1">
                        <a:lumMod val="75000"/>
                      </a:schemeClr>
                    </a:solidFill>
                  </a:tcPr>
                </a:tc>
                <a:tc>
                  <a:txBody>
                    <a:bodyPr/>
                    <a:lstStyle/>
                    <a:p>
                      <a:pPr marL="114300" marR="0" lvl="0" indent="-114300" algn="l" defTabSz="665665"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Average Core Modules Completed: </a:t>
                      </a:r>
                      <a:r>
                        <a:rPr lang="en-US" sz="1200" b="1" u="none" strike="noStrike" kern="1200" dirty="0" smtClean="0">
                          <a:solidFill>
                            <a:schemeClr val="tx1"/>
                          </a:solidFill>
                          <a:effectLst/>
                          <a:latin typeface="+mn-lt"/>
                          <a:ea typeface="+mn-ea"/>
                          <a:cs typeface="+mn-cs"/>
                        </a:rPr>
                        <a:t>38</a:t>
                      </a:r>
                      <a:r>
                        <a:rPr lang="en-US" sz="1200" b="0" u="none" strike="noStrike" kern="1200" baseline="30000" dirty="0" smtClean="0">
                          <a:solidFill>
                            <a:schemeClr val="tx1"/>
                          </a:solidFill>
                          <a:effectLst/>
                          <a:latin typeface="+mn-lt"/>
                          <a:ea typeface="+mn-ea"/>
                          <a:cs typeface="+mn-cs"/>
                        </a:rPr>
                        <a:t>2</a:t>
                      </a:r>
                      <a:r>
                        <a:rPr lang="en-US" sz="1200" u="none" strike="noStrike" kern="1200" baseline="30000" dirty="0" smtClean="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(of </a:t>
                      </a:r>
                      <a:r>
                        <a:rPr lang="en-US" sz="1200" u="none" strike="noStrike" kern="1200" dirty="0" smtClean="0">
                          <a:solidFill>
                            <a:schemeClr val="tx1"/>
                          </a:solidFill>
                          <a:effectLst/>
                          <a:latin typeface="+mn-lt"/>
                          <a:ea typeface="+mn-ea"/>
                          <a:cs typeface="+mn-cs"/>
                        </a:rPr>
                        <a:t>48) </a:t>
                      </a:r>
                      <a:endParaRPr lang="en-US" sz="1200" u="none" strike="noStrike" kern="1200" dirty="0">
                        <a:solidFill>
                          <a:schemeClr val="tx1"/>
                        </a:solidFill>
                        <a:effectLst/>
                        <a:latin typeface="+mn-lt"/>
                        <a:ea typeface="+mn-ea"/>
                        <a:cs typeface="+mn-cs"/>
                      </a:endParaRPr>
                    </a:p>
                    <a:p>
                      <a:pPr marL="114300" marR="0" lvl="0" indent="-114300" algn="l" defTabSz="665665"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Number of reSET</a:t>
                      </a:r>
                      <a:r>
                        <a:rPr lang="en-US" sz="1200" b="1" baseline="30000" dirty="0">
                          <a:solidFill>
                            <a:schemeClr val="tx1"/>
                          </a:solidFill>
                        </a:rPr>
                        <a:t>®</a:t>
                      </a:r>
                      <a:r>
                        <a:rPr kumimoji="0" lang="en-US" sz="1200" b="0" i="0" u="none" strike="noStrike" kern="1200" cap="none" spc="0" normalizeH="0" baseline="0" noProof="0" dirty="0">
                          <a:ln>
                            <a:noFill/>
                          </a:ln>
                          <a:solidFill>
                            <a:schemeClr val="tx1"/>
                          </a:solidFill>
                          <a:effectLst/>
                          <a:uLnTx/>
                          <a:uFillTx/>
                          <a:latin typeface="+mn-lt"/>
                          <a:ea typeface="+mn-ea"/>
                          <a:cs typeface="+mn-cs"/>
                        </a:rPr>
                        <a:t> modules completed correlated with abstinence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R</a:t>
                      </a:r>
                      <a:r>
                        <a:rPr kumimoji="0" lang="en-US" sz="12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=0.21, p&lt;.001 with n=206)</a:t>
                      </a:r>
                      <a:r>
                        <a:rPr kumimoji="0" lang="en-US" sz="1200" b="0" i="0" u="none" strike="noStrike" kern="1200" cap="none" spc="0" normalizeH="0" baseline="30000" noProof="0" dirty="0" smtClean="0">
                          <a:ln>
                            <a:noFill/>
                          </a:ln>
                          <a:solidFill>
                            <a:schemeClr val="tx1"/>
                          </a:solidFill>
                          <a:effectLst/>
                          <a:uLnTx/>
                          <a:uFillTx/>
                          <a:latin typeface="+mn-lt"/>
                          <a:ea typeface="+mn-ea"/>
                          <a:cs typeface="+mn-cs"/>
                        </a:rPr>
                        <a:t>2</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nchor="ctr">
                    <a:lnT w="9525" cap="flat" cmpd="sng" algn="ctr">
                      <a:solidFill>
                        <a:schemeClr val="bg1">
                          <a:lumMod val="8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651344212"/>
                  </a:ext>
                </a:extLst>
              </a:tr>
            </a:tbl>
          </a:graphicData>
        </a:graphic>
      </p:graphicFrame>
      <p:grpSp>
        <p:nvGrpSpPr>
          <p:cNvPr id="95" name="Group 94"/>
          <p:cNvGrpSpPr/>
          <p:nvPr/>
        </p:nvGrpSpPr>
        <p:grpSpPr>
          <a:xfrm>
            <a:off x="8639506" y="1786662"/>
            <a:ext cx="2813528" cy="1872938"/>
            <a:chOff x="9100816" y="1896625"/>
            <a:chExt cx="2815881" cy="1872938"/>
          </a:xfrm>
        </p:grpSpPr>
        <p:grpSp>
          <p:nvGrpSpPr>
            <p:cNvPr id="92" name="Group 91"/>
            <p:cNvGrpSpPr/>
            <p:nvPr/>
          </p:nvGrpSpPr>
          <p:grpSpPr>
            <a:xfrm>
              <a:off x="9355440" y="1896625"/>
              <a:ext cx="2561257" cy="1872938"/>
              <a:chOff x="8481765" y="3504494"/>
              <a:chExt cx="3434932" cy="2511819"/>
            </a:xfrm>
          </p:grpSpPr>
          <p:sp>
            <p:nvSpPr>
              <p:cNvPr id="87" name="Rectangle 86">
                <a:extLst>
                  <a:ext uri="{FF2B5EF4-FFF2-40B4-BE49-F238E27FC236}">
                    <a16:creationId xmlns:a16="http://schemas.microsoft.com/office/drawing/2014/main" id="{CCEF6732-6EA6-48C8-9DB3-CAF5E8E7FBF0}"/>
                  </a:ext>
                </a:extLst>
              </p:cNvPr>
              <p:cNvSpPr/>
              <p:nvPr/>
            </p:nvSpPr>
            <p:spPr>
              <a:xfrm>
                <a:off x="8481765" y="3504494"/>
                <a:ext cx="3434932" cy="2502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1" name="Group 80"/>
              <p:cNvGrpSpPr/>
              <p:nvPr/>
            </p:nvGrpSpPr>
            <p:grpSpPr>
              <a:xfrm>
                <a:off x="8701094" y="3546044"/>
                <a:ext cx="3105938" cy="2470269"/>
                <a:chOff x="570799" y="2276545"/>
                <a:chExt cx="3729468" cy="2966185"/>
              </a:xfrm>
            </p:grpSpPr>
            <p:grpSp>
              <p:nvGrpSpPr>
                <p:cNvPr id="82" name="Group 81"/>
                <p:cNvGrpSpPr/>
                <p:nvPr/>
              </p:nvGrpSpPr>
              <p:grpSpPr>
                <a:xfrm>
                  <a:off x="570799" y="2448223"/>
                  <a:ext cx="3729468" cy="2794507"/>
                  <a:chOff x="2052013" y="3422111"/>
                  <a:chExt cx="4191760" cy="2794507"/>
                </a:xfrm>
              </p:grpSpPr>
              <p:graphicFrame>
                <p:nvGraphicFramePr>
                  <p:cNvPr id="84" name="Chart 83"/>
                  <p:cNvGraphicFramePr/>
                  <p:nvPr>
                    <p:extLst/>
                  </p:nvPr>
                </p:nvGraphicFramePr>
                <p:xfrm>
                  <a:off x="2052013" y="3422111"/>
                  <a:ext cx="4191760" cy="2794507"/>
                </p:xfrm>
                <a:graphic>
                  <a:graphicData uri="http://schemas.openxmlformats.org/drawingml/2006/chart">
                    <c:chart xmlns:c="http://schemas.openxmlformats.org/drawingml/2006/chart" xmlns:r="http://schemas.openxmlformats.org/officeDocument/2006/relationships" r:id="rId3"/>
                  </a:graphicData>
                </a:graphic>
              </p:graphicFrame>
              <p:sp>
                <p:nvSpPr>
                  <p:cNvPr id="85" name="object 39"/>
                  <p:cNvSpPr txBox="1"/>
                  <p:nvPr/>
                </p:nvSpPr>
                <p:spPr>
                  <a:xfrm>
                    <a:off x="3126759" y="4748926"/>
                    <a:ext cx="926816" cy="1040816"/>
                  </a:xfrm>
                  <a:prstGeom prst="rect">
                    <a:avLst/>
                  </a:prstGeom>
                </p:spPr>
                <p:txBody>
                  <a:bodyPr vert="horz" wrap="square" lIns="0" tIns="0" rIns="0" bIns="0" rtlCol="0">
                    <a:spAutoFit/>
                  </a:bodyPr>
                  <a:lstStyle/>
                  <a:p>
                    <a:pPr marL="7701" marR="0" lvl="0" indent="0" algn="ctr" defTabSz="554492" rtl="0" eaLnBrk="1" fontAlgn="auto" latinLnBrk="0" hangingPunct="1">
                      <a:lnSpc>
                        <a:spcPct val="100000"/>
                      </a:lnSpc>
                      <a:spcBef>
                        <a:spcPts val="0"/>
                      </a:spcBef>
                      <a:spcAft>
                        <a:spcPts val="0"/>
                      </a:spcAft>
                      <a:buClrTx/>
                      <a:buSzTx/>
                      <a:buFontTx/>
                      <a:buNone/>
                      <a:tabLst/>
                      <a:defRPr/>
                    </a:pPr>
                    <a:r>
                      <a:rPr kumimoji="0" sz="1050" b="1" i="0" u="none" strike="noStrike" kern="1200" cap="none" spc="-15" normalizeH="0" baseline="0" noProof="0" dirty="0">
                        <a:ln>
                          <a:noFill/>
                        </a:ln>
                        <a:solidFill>
                          <a:prstClr val="white"/>
                        </a:solidFill>
                        <a:effectLst/>
                        <a:uLnTx/>
                        <a:uFillTx/>
                        <a:latin typeface="Arial"/>
                        <a:ea typeface="+mn-ea"/>
                        <a:cs typeface="Lucida Sans"/>
                      </a:rPr>
                      <a:t>reSET</a:t>
                    </a:r>
                    <a:r>
                      <a:rPr kumimoji="0" lang="en-US" sz="1050" b="1" i="0" u="none" strike="noStrike" kern="1200" cap="none" spc="0" normalizeH="0" baseline="30000" noProof="0" dirty="0">
                        <a:ln>
                          <a:noFill/>
                        </a:ln>
                        <a:solidFill>
                          <a:prstClr val="white"/>
                        </a:solidFill>
                        <a:effectLst/>
                        <a:uLnTx/>
                        <a:uFillTx/>
                        <a:latin typeface="Arial"/>
                        <a:ea typeface="+mn-ea"/>
                        <a:cs typeface="+mn-cs"/>
                      </a:rPr>
                      <a:t> ®</a:t>
                    </a:r>
                    <a:r>
                      <a:rPr kumimoji="0" sz="1050" b="1" i="0" u="none" strike="noStrike" kern="1200" cap="none" spc="-15" normalizeH="0" baseline="0" noProof="0" dirty="0">
                        <a:ln>
                          <a:noFill/>
                        </a:ln>
                        <a:solidFill>
                          <a:prstClr val="white"/>
                        </a:solidFill>
                        <a:effectLst/>
                        <a:uLnTx/>
                        <a:uFillTx/>
                        <a:latin typeface="Arial"/>
                        <a:ea typeface="+mn-ea"/>
                        <a:cs typeface="Lucida Sans"/>
                      </a:rPr>
                      <a:t> </a:t>
                    </a:r>
                    <a:r>
                      <a:rPr kumimoji="0" sz="1050" b="1" i="0" u="none" strike="noStrike" kern="1200" cap="none" spc="-18" normalizeH="0" baseline="0" noProof="0" dirty="0">
                        <a:ln>
                          <a:noFill/>
                        </a:ln>
                        <a:solidFill>
                          <a:prstClr val="white"/>
                        </a:solidFill>
                        <a:effectLst/>
                        <a:uLnTx/>
                        <a:uFillTx/>
                        <a:latin typeface="Arial"/>
                        <a:ea typeface="+mn-ea"/>
                        <a:cs typeface="Lucida Sans"/>
                      </a:rPr>
                      <a:t>+ </a:t>
                    </a:r>
                    <a:endParaRPr kumimoji="0" lang="en-US" sz="1050" b="1" i="0" u="none" strike="noStrike" kern="1200" cap="none" spc="-18" normalizeH="0" baseline="0" noProof="0" dirty="0">
                      <a:ln>
                        <a:noFill/>
                      </a:ln>
                      <a:solidFill>
                        <a:prstClr val="white"/>
                      </a:solidFill>
                      <a:effectLst/>
                      <a:uLnTx/>
                      <a:uFillTx/>
                      <a:latin typeface="Arial"/>
                      <a:ea typeface="+mn-ea"/>
                      <a:cs typeface="Lucida Sans"/>
                    </a:endParaRPr>
                  </a:p>
                  <a:p>
                    <a:pPr marL="7701" marR="0" lvl="0" indent="0" algn="ctr" defTabSz="554492"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61" normalizeH="0" baseline="0" noProof="0" dirty="0">
                        <a:ln>
                          <a:noFill/>
                        </a:ln>
                        <a:solidFill>
                          <a:prstClr val="white"/>
                        </a:solidFill>
                        <a:effectLst/>
                        <a:uLnTx/>
                        <a:uFillTx/>
                        <a:latin typeface="Arial"/>
                        <a:ea typeface="+mn-ea"/>
                        <a:cs typeface="Lucida Sans"/>
                      </a:rPr>
                      <a:t>r</a:t>
                    </a:r>
                    <a:r>
                      <a:rPr kumimoji="0" sz="1050" b="1" i="0" u="none" strike="noStrike" kern="1200" cap="none" spc="-61" normalizeH="0" baseline="0" noProof="0" dirty="0">
                        <a:ln>
                          <a:noFill/>
                        </a:ln>
                        <a:solidFill>
                          <a:prstClr val="white"/>
                        </a:solidFill>
                        <a:effectLst/>
                        <a:uLnTx/>
                        <a:uFillTx/>
                        <a:latin typeface="Arial"/>
                        <a:ea typeface="+mn-ea"/>
                        <a:cs typeface="Lucida Sans"/>
                      </a:rPr>
                      <a:t>TAU</a:t>
                    </a:r>
                    <a:r>
                      <a:rPr kumimoji="0" sz="1050" b="1" i="0" u="none" strike="noStrike" kern="1200" cap="none" spc="-164" normalizeH="0" baseline="0" noProof="0" dirty="0">
                        <a:ln>
                          <a:noFill/>
                        </a:ln>
                        <a:solidFill>
                          <a:prstClr val="white"/>
                        </a:solidFill>
                        <a:effectLst/>
                        <a:uLnTx/>
                        <a:uFillTx/>
                        <a:latin typeface="Arial"/>
                        <a:ea typeface="+mn-ea"/>
                        <a:cs typeface="Lucida Sans"/>
                      </a:rPr>
                      <a:t> </a:t>
                    </a:r>
                    <a:endParaRPr kumimoji="0" lang="en-US" sz="1050" b="1" i="0" u="none" strike="noStrike" kern="1200" cap="none" spc="-164" normalizeH="0" baseline="0" noProof="0" dirty="0">
                      <a:ln>
                        <a:noFill/>
                      </a:ln>
                      <a:solidFill>
                        <a:prstClr val="white"/>
                      </a:solidFill>
                      <a:effectLst/>
                      <a:uLnTx/>
                      <a:uFillTx/>
                      <a:latin typeface="Arial"/>
                      <a:ea typeface="+mn-ea"/>
                      <a:cs typeface="Lucida Sans"/>
                    </a:endParaRPr>
                  </a:p>
                  <a:p>
                    <a:pPr marL="7701" marR="0" lvl="0" indent="0" algn="ctr" defTabSz="554492" rtl="0" eaLnBrk="1" fontAlgn="auto" latinLnBrk="0" hangingPunct="1">
                      <a:lnSpc>
                        <a:spcPct val="100000"/>
                      </a:lnSpc>
                      <a:spcBef>
                        <a:spcPts val="0"/>
                      </a:spcBef>
                      <a:spcAft>
                        <a:spcPts val="0"/>
                      </a:spcAft>
                      <a:buClrTx/>
                      <a:buSzTx/>
                      <a:buFontTx/>
                      <a:buNone/>
                      <a:tabLst/>
                      <a:defRPr/>
                    </a:pPr>
                    <a:r>
                      <a:rPr kumimoji="0" sz="1050" b="1" i="0" u="none" strike="noStrike" kern="1200" cap="none" spc="-21" normalizeH="0" baseline="0" noProof="0" dirty="0">
                        <a:ln>
                          <a:noFill/>
                        </a:ln>
                        <a:solidFill>
                          <a:prstClr val="white"/>
                        </a:solidFill>
                        <a:effectLst/>
                        <a:uLnTx/>
                        <a:uFillTx/>
                        <a:latin typeface="Arial"/>
                        <a:ea typeface="+mn-ea"/>
                        <a:cs typeface="Lucida Sans"/>
                      </a:rPr>
                      <a:t>(n=255)</a:t>
                    </a:r>
                    <a:endParaRPr kumimoji="0" sz="1050" b="1" i="0" u="none" strike="noStrike" kern="1200" cap="none" spc="0" normalizeH="0" baseline="0" noProof="0" dirty="0">
                      <a:ln>
                        <a:noFill/>
                      </a:ln>
                      <a:solidFill>
                        <a:prstClr val="white"/>
                      </a:solidFill>
                      <a:effectLst/>
                      <a:uLnTx/>
                      <a:uFillTx/>
                      <a:latin typeface="Arial"/>
                      <a:ea typeface="+mn-ea"/>
                      <a:cs typeface="Lucida Sans"/>
                    </a:endParaRPr>
                  </a:p>
                </p:txBody>
              </p:sp>
              <p:sp>
                <p:nvSpPr>
                  <p:cNvPr id="86" name="object 40"/>
                  <p:cNvSpPr txBox="1"/>
                  <p:nvPr/>
                </p:nvSpPr>
                <p:spPr>
                  <a:xfrm>
                    <a:off x="4881622" y="5298982"/>
                    <a:ext cx="945942" cy="388042"/>
                  </a:xfrm>
                  <a:prstGeom prst="rect">
                    <a:avLst/>
                  </a:prstGeom>
                </p:spPr>
                <p:txBody>
                  <a:bodyPr vert="horz" wrap="square" lIns="0" tIns="0" rIns="0" bIns="0" rtlCol="0">
                    <a:spAutoFit/>
                  </a:bodyPr>
                  <a:lstStyle/>
                  <a:p>
                    <a:pPr marL="7701" marR="0" lvl="0" indent="0" algn="ctr" defTabSz="554492" rtl="0" eaLnBrk="1" fontAlgn="auto" latinLnBrk="0" hangingPunct="1">
                      <a:lnSpc>
                        <a:spcPct val="100000"/>
                      </a:lnSpc>
                      <a:spcBef>
                        <a:spcPts val="0"/>
                      </a:spcBef>
                      <a:spcAft>
                        <a:spcPts val="0"/>
                      </a:spcAft>
                      <a:buClrTx/>
                      <a:buSzTx/>
                      <a:buFontTx/>
                      <a:buNone/>
                      <a:tabLst/>
                      <a:defRPr/>
                    </a:pPr>
                    <a:r>
                      <a:rPr kumimoji="0" sz="1050" b="1" i="0" u="none" strike="noStrike" kern="1200" cap="none" spc="-61" normalizeH="0" baseline="0" noProof="0" dirty="0">
                        <a:ln>
                          <a:noFill/>
                        </a:ln>
                        <a:solidFill>
                          <a:prstClr val="black"/>
                        </a:solidFill>
                        <a:effectLst/>
                        <a:uLnTx/>
                        <a:uFillTx/>
                        <a:latin typeface="Arial"/>
                        <a:ea typeface="+mn-ea"/>
                        <a:cs typeface="Lucida Sans"/>
                      </a:rPr>
                      <a:t>TAU</a:t>
                    </a:r>
                    <a:r>
                      <a:rPr kumimoji="0" sz="1050" b="1" i="0" u="none" strike="noStrike" kern="1200" cap="none" spc="-100" normalizeH="0" baseline="0" noProof="0" dirty="0">
                        <a:ln>
                          <a:noFill/>
                        </a:ln>
                        <a:solidFill>
                          <a:prstClr val="black"/>
                        </a:solidFill>
                        <a:effectLst/>
                        <a:uLnTx/>
                        <a:uFillTx/>
                        <a:latin typeface="Arial"/>
                        <a:ea typeface="+mn-ea"/>
                        <a:cs typeface="Lucida Sans"/>
                      </a:rPr>
                      <a:t> </a:t>
                    </a:r>
                    <a:r>
                      <a:rPr kumimoji="0" sz="1050" b="1" i="0" u="none" strike="noStrike" kern="1200" cap="none" spc="-21" normalizeH="0" baseline="0" noProof="0" dirty="0">
                        <a:ln>
                          <a:noFill/>
                        </a:ln>
                        <a:solidFill>
                          <a:prstClr val="black"/>
                        </a:solidFill>
                        <a:effectLst/>
                        <a:uLnTx/>
                        <a:uFillTx/>
                        <a:latin typeface="Arial"/>
                        <a:ea typeface="+mn-ea"/>
                        <a:cs typeface="Lucida Sans"/>
                      </a:rPr>
                      <a:t>(n=252)</a:t>
                    </a:r>
                    <a:endParaRPr kumimoji="0" sz="1050" b="1" i="0" u="none" strike="noStrike" kern="1200" cap="none" spc="0" normalizeH="0" baseline="0" noProof="0" dirty="0">
                      <a:ln>
                        <a:noFill/>
                      </a:ln>
                      <a:solidFill>
                        <a:prstClr val="black"/>
                      </a:solidFill>
                      <a:effectLst/>
                      <a:uLnTx/>
                      <a:uFillTx/>
                      <a:latin typeface="Arial"/>
                      <a:ea typeface="+mn-ea"/>
                      <a:cs typeface="Lucida Sans"/>
                    </a:endParaRPr>
                  </a:p>
                </p:txBody>
              </p:sp>
            </p:grpSp>
            <p:sp>
              <p:nvSpPr>
                <p:cNvPr id="83" name="object 36"/>
                <p:cNvSpPr txBox="1"/>
                <p:nvPr/>
              </p:nvSpPr>
              <p:spPr>
                <a:xfrm>
                  <a:off x="636147" y="2276545"/>
                  <a:ext cx="3603670" cy="537314"/>
                </a:xfrm>
                <a:prstGeom prst="rect">
                  <a:avLst/>
                </a:prstGeom>
              </p:spPr>
              <p:txBody>
                <a:bodyPr vert="horz" wrap="square" lIns="0" tIns="10397" rIns="0" bIns="0" rtlCol="0">
                  <a:spAutoFit/>
                </a:bodyPr>
                <a:lstStyle/>
                <a:p>
                  <a:pPr marL="7701" marR="0" lvl="0" indent="0" algn="ctr" defTabSz="554492" rtl="0" eaLnBrk="1" fontAlgn="auto" latinLnBrk="0" hangingPunct="1">
                    <a:lnSpc>
                      <a:spcPct val="100000"/>
                    </a:lnSpc>
                    <a:spcBef>
                      <a:spcPts val="82"/>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a:ea typeface="+mn-ea"/>
                      <a:cs typeface="Trebuchet MS"/>
                    </a:rPr>
                    <a:t>Percentage </a:t>
                  </a:r>
                  <a:r>
                    <a:rPr kumimoji="0" sz="1050" b="1" i="0" u="none" strike="noStrike" kern="1200" cap="none" spc="0" normalizeH="0" baseline="0" noProof="0" dirty="0">
                      <a:ln>
                        <a:noFill/>
                      </a:ln>
                      <a:solidFill>
                        <a:prstClr val="black"/>
                      </a:solidFill>
                      <a:effectLst/>
                      <a:uLnTx/>
                      <a:uFillTx/>
                      <a:latin typeface="Arial"/>
                      <a:ea typeface="+mn-ea"/>
                      <a:cs typeface="Trebuchet MS"/>
                    </a:rPr>
                    <a:t>of</a:t>
                  </a:r>
                  <a:r>
                    <a:rPr kumimoji="0" sz="1050" b="1" i="0" u="none" strike="noStrike" kern="1200" cap="none" spc="-39" normalizeH="0" baseline="0" noProof="0" dirty="0">
                      <a:ln>
                        <a:noFill/>
                      </a:ln>
                      <a:solidFill>
                        <a:prstClr val="black"/>
                      </a:solidFill>
                      <a:effectLst/>
                      <a:uLnTx/>
                      <a:uFillTx/>
                      <a:latin typeface="Arial"/>
                      <a:ea typeface="+mn-ea"/>
                      <a:cs typeface="Trebuchet MS"/>
                    </a:rPr>
                    <a:t> </a:t>
                  </a:r>
                  <a:r>
                    <a:rPr kumimoji="0" sz="1050" b="1" i="0" u="none" strike="noStrike" kern="1200" cap="none" spc="0" normalizeH="0" baseline="0" noProof="0" dirty="0">
                      <a:ln>
                        <a:noFill/>
                      </a:ln>
                      <a:solidFill>
                        <a:prstClr val="black"/>
                      </a:solidFill>
                      <a:effectLst/>
                      <a:uLnTx/>
                      <a:uFillTx/>
                      <a:latin typeface="Arial"/>
                      <a:ea typeface="+mn-ea"/>
                      <a:cs typeface="Trebuchet MS"/>
                    </a:rPr>
                    <a:t>patients</a:t>
                  </a:r>
                  <a:r>
                    <a:rPr kumimoji="0" sz="1050" b="1" i="0" u="none" strike="noStrike" kern="1200" cap="none" spc="-39" normalizeH="0" baseline="0" noProof="0" dirty="0">
                      <a:ln>
                        <a:noFill/>
                      </a:ln>
                      <a:solidFill>
                        <a:prstClr val="black"/>
                      </a:solidFill>
                      <a:effectLst/>
                      <a:uLnTx/>
                      <a:uFillTx/>
                      <a:latin typeface="Arial"/>
                      <a:ea typeface="+mn-ea"/>
                      <a:cs typeface="Trebuchet MS"/>
                    </a:rPr>
                    <a:t> </a:t>
                  </a:r>
                  <a:r>
                    <a:rPr kumimoji="0" sz="1050" b="1" i="0" u="none" strike="noStrike" kern="1200" cap="none" spc="0" normalizeH="0" baseline="0" noProof="0" dirty="0">
                      <a:ln>
                        <a:noFill/>
                      </a:ln>
                      <a:solidFill>
                        <a:prstClr val="black"/>
                      </a:solidFill>
                      <a:effectLst/>
                      <a:uLnTx/>
                      <a:uFillTx/>
                      <a:latin typeface="Arial"/>
                      <a:ea typeface="+mn-ea"/>
                      <a:cs typeface="Trebuchet MS"/>
                    </a:rPr>
                    <a:t>who</a:t>
                  </a:r>
                  <a:r>
                    <a:rPr kumimoji="0" sz="1050" b="1" i="0" u="none" strike="noStrike" kern="1200" cap="none" spc="-39" normalizeH="0" baseline="0" noProof="0" dirty="0">
                      <a:ln>
                        <a:noFill/>
                      </a:ln>
                      <a:solidFill>
                        <a:prstClr val="black"/>
                      </a:solidFill>
                      <a:effectLst/>
                      <a:uLnTx/>
                      <a:uFillTx/>
                      <a:latin typeface="Arial"/>
                      <a:ea typeface="+mn-ea"/>
                      <a:cs typeface="Trebuchet MS"/>
                    </a:rPr>
                    <a:t> </a:t>
                  </a:r>
                  <a:r>
                    <a:rPr kumimoji="0" sz="1050" b="1" i="0" u="none" strike="noStrike" kern="1200" cap="none" spc="-30" normalizeH="0" baseline="0" noProof="0" dirty="0">
                      <a:ln>
                        <a:noFill/>
                      </a:ln>
                      <a:solidFill>
                        <a:prstClr val="black"/>
                      </a:solidFill>
                      <a:effectLst/>
                      <a:uLnTx/>
                      <a:uFillTx/>
                      <a:latin typeface="Arial"/>
                      <a:ea typeface="+mn-ea"/>
                      <a:cs typeface="Trebuchet MS"/>
                    </a:rPr>
                    <a:t>c</a:t>
                  </a:r>
                  <a:r>
                    <a:rPr kumimoji="0" sz="1050" b="1" i="0" u="none" strike="noStrike" kern="1200" cap="none" spc="0" normalizeH="0" baseline="0" noProof="0" dirty="0">
                      <a:ln>
                        <a:noFill/>
                      </a:ln>
                      <a:solidFill>
                        <a:prstClr val="black"/>
                      </a:solidFill>
                      <a:effectLst/>
                      <a:uLnTx/>
                      <a:uFillTx/>
                      <a:latin typeface="Arial"/>
                      <a:ea typeface="+mn-ea"/>
                      <a:cs typeface="Trebuchet MS"/>
                    </a:rPr>
                    <a:t>omple</a:t>
                  </a:r>
                  <a:r>
                    <a:rPr kumimoji="0" sz="1050" b="1" i="0" u="none" strike="noStrike" kern="1200" cap="none" spc="-9" normalizeH="0" baseline="0" noProof="0" dirty="0">
                      <a:ln>
                        <a:noFill/>
                      </a:ln>
                      <a:solidFill>
                        <a:prstClr val="black"/>
                      </a:solidFill>
                      <a:effectLst/>
                      <a:uLnTx/>
                      <a:uFillTx/>
                      <a:latin typeface="Arial"/>
                      <a:ea typeface="+mn-ea"/>
                      <a:cs typeface="Trebuchet MS"/>
                    </a:rPr>
                    <a:t>t</a:t>
                  </a:r>
                  <a:r>
                    <a:rPr kumimoji="0" sz="1050" b="1" i="0" u="none" strike="noStrike" kern="1200" cap="none" spc="0" normalizeH="0" baseline="0" noProof="0" dirty="0">
                      <a:ln>
                        <a:noFill/>
                      </a:ln>
                      <a:solidFill>
                        <a:prstClr val="black"/>
                      </a:solidFill>
                      <a:effectLst/>
                      <a:uLnTx/>
                      <a:uFillTx/>
                      <a:latin typeface="Arial"/>
                      <a:ea typeface="+mn-ea"/>
                      <a:cs typeface="Trebuchet MS"/>
                    </a:rPr>
                    <a:t>ed</a:t>
                  </a:r>
                  <a:r>
                    <a:rPr kumimoji="0" sz="1050" b="1" i="0" u="none" strike="noStrike" kern="1200" cap="none" spc="-39" normalizeH="0" baseline="0" noProof="0" dirty="0">
                      <a:ln>
                        <a:noFill/>
                      </a:ln>
                      <a:solidFill>
                        <a:prstClr val="black"/>
                      </a:solidFill>
                      <a:effectLst/>
                      <a:uLnTx/>
                      <a:uFillTx/>
                      <a:latin typeface="Arial"/>
                      <a:ea typeface="+mn-ea"/>
                      <a:cs typeface="Trebuchet MS"/>
                    </a:rPr>
                    <a:t> </a:t>
                  </a:r>
                  <a:r>
                    <a:rPr kumimoji="0" sz="1050" b="1" i="0" u="none" strike="noStrike" kern="1200" cap="none" spc="0" normalizeH="0" baseline="0" noProof="0" dirty="0">
                      <a:ln>
                        <a:noFill/>
                      </a:ln>
                      <a:solidFill>
                        <a:prstClr val="black"/>
                      </a:solidFill>
                      <a:effectLst/>
                      <a:uLnTx/>
                      <a:uFillTx/>
                      <a:latin typeface="Arial"/>
                      <a:ea typeface="+mn-ea"/>
                      <a:cs typeface="Trebuchet MS"/>
                    </a:rPr>
                    <a:t>the</a:t>
                  </a:r>
                  <a:r>
                    <a:rPr kumimoji="0" sz="1050" b="1" i="0" u="none" strike="noStrike" kern="1200" cap="none" spc="-39" normalizeH="0" baseline="0" noProof="0" dirty="0">
                      <a:ln>
                        <a:noFill/>
                      </a:ln>
                      <a:solidFill>
                        <a:prstClr val="black"/>
                      </a:solidFill>
                      <a:effectLst/>
                      <a:uLnTx/>
                      <a:uFillTx/>
                      <a:latin typeface="Arial"/>
                      <a:ea typeface="+mn-ea"/>
                      <a:cs typeface="Trebuchet MS"/>
                    </a:rPr>
                    <a:t> </a:t>
                  </a:r>
                  <a:r>
                    <a:rPr kumimoji="0" sz="1050" b="1" i="0" u="none" strike="noStrike" kern="1200" cap="none" spc="0" normalizeH="0" baseline="0" noProof="0" dirty="0">
                      <a:ln>
                        <a:noFill/>
                      </a:ln>
                      <a:solidFill>
                        <a:prstClr val="black"/>
                      </a:solidFill>
                      <a:effectLst/>
                      <a:uLnTx/>
                      <a:uFillTx/>
                      <a:latin typeface="Arial"/>
                      <a:ea typeface="+mn-ea"/>
                      <a:cs typeface="Trebuchet MS"/>
                    </a:rPr>
                    <a:t>12-</a:t>
                  </a:r>
                  <a:r>
                    <a:rPr kumimoji="0" sz="1050" b="1" i="0" u="none" strike="noStrike" kern="1200" cap="none" spc="-18" normalizeH="0" baseline="0" noProof="0" dirty="0">
                      <a:ln>
                        <a:noFill/>
                      </a:ln>
                      <a:solidFill>
                        <a:prstClr val="black"/>
                      </a:solidFill>
                      <a:effectLst/>
                      <a:uLnTx/>
                      <a:uFillTx/>
                      <a:latin typeface="Arial"/>
                      <a:ea typeface="+mn-ea"/>
                      <a:cs typeface="Trebuchet MS"/>
                    </a:rPr>
                    <a:t>w</a:t>
                  </a:r>
                  <a:r>
                    <a:rPr kumimoji="0" sz="1050" b="1" i="0" u="none" strike="noStrike" kern="1200" cap="none" spc="0" normalizeH="0" baseline="0" noProof="0" dirty="0">
                      <a:ln>
                        <a:noFill/>
                      </a:ln>
                      <a:solidFill>
                        <a:prstClr val="black"/>
                      </a:solidFill>
                      <a:effectLst/>
                      <a:uLnTx/>
                      <a:uFillTx/>
                      <a:latin typeface="Arial"/>
                      <a:ea typeface="+mn-ea"/>
                      <a:cs typeface="Trebuchet MS"/>
                    </a:rPr>
                    <a:t>eek</a:t>
                  </a:r>
                  <a:r>
                    <a:rPr kumimoji="0" sz="1050" b="1" i="0" u="none" strike="noStrike" kern="1200" cap="none" spc="-39" normalizeH="0" baseline="0" noProof="0" dirty="0">
                      <a:ln>
                        <a:noFill/>
                      </a:ln>
                      <a:solidFill>
                        <a:prstClr val="black"/>
                      </a:solidFill>
                      <a:effectLst/>
                      <a:uLnTx/>
                      <a:uFillTx/>
                      <a:latin typeface="Arial"/>
                      <a:ea typeface="+mn-ea"/>
                      <a:cs typeface="Trebuchet MS"/>
                    </a:rPr>
                    <a:t> </a:t>
                  </a:r>
                  <a:r>
                    <a:rPr kumimoji="0" sz="1050" b="1" i="0" u="none" strike="noStrike" kern="1200" cap="none" spc="0" normalizeH="0" baseline="0" noProof="0" dirty="0">
                      <a:ln>
                        <a:noFill/>
                      </a:ln>
                      <a:solidFill>
                        <a:prstClr val="black"/>
                      </a:solidFill>
                      <a:effectLst/>
                      <a:uLnTx/>
                      <a:uFillTx/>
                      <a:latin typeface="Arial"/>
                      <a:ea typeface="+mn-ea"/>
                      <a:cs typeface="Trebuchet MS"/>
                    </a:rPr>
                    <a:t>study</a:t>
                  </a:r>
                  <a:r>
                    <a:rPr kumimoji="0" lang="en-US" sz="1050" b="0" i="0" u="none" strike="noStrike" kern="1200" cap="none" spc="0" normalizeH="0" baseline="30000" noProof="0" dirty="0">
                      <a:ln>
                        <a:noFill/>
                      </a:ln>
                      <a:solidFill>
                        <a:prstClr val="black"/>
                      </a:solidFill>
                      <a:effectLst/>
                      <a:uLnTx/>
                      <a:uFillTx/>
                      <a:latin typeface="Arial"/>
                      <a:ea typeface="+mn-ea"/>
                      <a:cs typeface="Trebuchet MS"/>
                    </a:rPr>
                    <a:t>1</a:t>
                  </a:r>
                  <a:endParaRPr kumimoji="0" sz="1050" b="0" i="0" u="none" strike="noStrike" kern="1200" cap="none" spc="0" normalizeH="0" baseline="30000" noProof="0" dirty="0">
                    <a:ln>
                      <a:noFill/>
                    </a:ln>
                    <a:solidFill>
                      <a:prstClr val="black"/>
                    </a:solidFill>
                    <a:effectLst/>
                    <a:uLnTx/>
                    <a:uFillTx/>
                    <a:latin typeface="Arial"/>
                    <a:ea typeface="+mn-ea"/>
                    <a:cs typeface="Trebuchet MS"/>
                  </a:endParaRPr>
                </a:p>
              </p:txBody>
            </p:sp>
          </p:grpSp>
        </p:grpSp>
        <p:sp>
          <p:nvSpPr>
            <p:cNvPr id="94" name="Rectangle 93">
              <a:extLst>
                <a:ext uri="{FF2B5EF4-FFF2-40B4-BE49-F238E27FC236}">
                  <a16:creationId xmlns:a16="http://schemas.microsoft.com/office/drawing/2014/main" id="{CCEF6732-6EA6-48C8-9DB3-CAF5E8E7FBF0}"/>
                </a:ext>
              </a:extLst>
            </p:cNvPr>
            <p:cNvSpPr/>
            <p:nvPr/>
          </p:nvSpPr>
          <p:spPr>
            <a:xfrm>
              <a:off x="9100816" y="1898619"/>
              <a:ext cx="330099" cy="1863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Retention</a:t>
              </a:r>
            </a:p>
          </p:txBody>
        </p:sp>
      </p:grpSp>
      <p:sp>
        <p:nvSpPr>
          <p:cNvPr id="46" name="TextBox 45">
            <a:extLst>
              <a:ext uri="{FF2B5EF4-FFF2-40B4-BE49-F238E27FC236}">
                <a16:creationId xmlns:a16="http://schemas.microsoft.com/office/drawing/2014/main" id="{0B7842DA-33BE-4EF8-AA04-969EB9318C94}"/>
              </a:ext>
            </a:extLst>
          </p:cNvPr>
          <p:cNvSpPr txBox="1"/>
          <p:nvPr/>
        </p:nvSpPr>
        <p:spPr>
          <a:xfrm>
            <a:off x="8595306" y="5445161"/>
            <a:ext cx="3225276" cy="143659"/>
          </a:xfrm>
          <a:prstGeom prst="rect">
            <a:avLst/>
          </a:prstGeom>
          <a:noFill/>
        </p:spPr>
        <p:txBody>
          <a:bodyPr wrap="square" rIns="45720" rtlCol="0" anchor="ctr">
            <a:noAutofit/>
          </a:bodyPr>
          <a:lstStyle/>
          <a:p>
            <a:pPr marL="52388" marR="0" lvl="0" indent="-52388" algn="l" defTabSz="914400" rtl="0" eaLnBrk="1" fontAlgn="auto" latinLnBrk="0" hangingPunct="1">
              <a:lnSpc>
                <a:spcPct val="100000"/>
              </a:lnSpc>
              <a:spcBef>
                <a:spcPts val="0"/>
              </a:spcBef>
              <a:spcAft>
                <a:spcPts val="0"/>
              </a:spcAft>
              <a:buClrTx/>
              <a:buSzTx/>
              <a:buFontTx/>
              <a:buNone/>
              <a:tabLst/>
              <a:defRPr/>
            </a:pPr>
            <a:r>
              <a:rPr lang="en-US" sz="800" b="1" i="1" baseline="40000" noProof="0" dirty="0" smtClean="0">
                <a:solidFill>
                  <a:srgbClr val="E7E6E6">
                    <a:lumMod val="50000"/>
                  </a:srgbClr>
                </a:solidFill>
                <a:latin typeface="Arial"/>
                <a:cs typeface="Calibri" panose="020F0502020204030204" pitchFamily="34" charset="0"/>
              </a:rPr>
              <a:t>0	</a:t>
            </a:r>
            <a:r>
              <a:rPr lang="en-US" sz="800" b="1" i="1" noProof="0" dirty="0" smtClean="0">
                <a:solidFill>
                  <a:srgbClr val="E7E6E6">
                    <a:lumMod val="50000"/>
                  </a:srgbClr>
                </a:solidFill>
                <a:latin typeface="Arial"/>
                <a:cs typeface="Calibri" panose="020F0502020204030204" pitchFamily="34" charset="0"/>
              </a:rPr>
              <a:t>                           </a:t>
            </a:r>
            <a:r>
              <a:rPr lang="en-US" sz="800" b="1" i="1" baseline="40000" noProof="0" dirty="0" smtClean="0">
                <a:solidFill>
                  <a:srgbClr val="E7E6E6">
                    <a:lumMod val="50000"/>
                  </a:srgbClr>
                </a:solidFill>
                <a:latin typeface="Arial"/>
                <a:cs typeface="Calibri" panose="020F0502020204030204" pitchFamily="34" charset="0"/>
              </a:rPr>
              <a:t>		                                                100%</a:t>
            </a:r>
            <a:endParaRPr kumimoji="0" lang="en-US" sz="800" b="0" i="1" u="none" strike="noStrike" kern="1200" cap="none" spc="0" normalizeH="0" baseline="0" noProof="0" dirty="0">
              <a:ln>
                <a:noFill/>
              </a:ln>
              <a:solidFill>
                <a:srgbClr val="E7E6E6">
                  <a:lumMod val="50000"/>
                </a:srgbClr>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324830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CEF6732-6EA6-48C8-9DB3-CAF5E8E7FBF0}"/>
              </a:ext>
            </a:extLst>
          </p:cNvPr>
          <p:cNvSpPr/>
          <p:nvPr/>
        </p:nvSpPr>
        <p:spPr>
          <a:xfrm>
            <a:off x="314958" y="1695954"/>
            <a:ext cx="11702847" cy="9428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sz="4000" dirty="0"/>
              <a:t>reSET-O</a:t>
            </a:r>
            <a:r>
              <a:rPr lang="en-US" sz="4000" baseline="30000" dirty="0">
                <a:solidFill>
                  <a:srgbClr val="44546A"/>
                </a:solidFill>
              </a:rPr>
              <a:t>®</a:t>
            </a:r>
            <a:r>
              <a:rPr lang="en-US" sz="4000" dirty="0"/>
              <a:t> | Capabilities and Functionality</a:t>
            </a:r>
            <a:br>
              <a:rPr lang="en-US" sz="4000" dirty="0"/>
            </a:br>
            <a:r>
              <a:rPr lang="en-US" sz="2667" b="0" dirty="0">
                <a:solidFill>
                  <a:srgbClr val="44546A"/>
                </a:solidFill>
              </a:rPr>
              <a:t>Used in conjunction with </a:t>
            </a:r>
            <a:r>
              <a:rPr lang="en-US" sz="2667" b="0" dirty="0" smtClean="0">
                <a:solidFill>
                  <a:srgbClr val="44546A"/>
                </a:solidFill>
              </a:rPr>
              <a:t>Medication Assisted Treatment, </a:t>
            </a:r>
            <a:r>
              <a:rPr lang="en-US" sz="2667" b="0" dirty="0">
                <a:solidFill>
                  <a:srgbClr val="44546A"/>
                </a:solidFill>
              </a:rPr>
              <a:t>under clinician supervision </a:t>
            </a:r>
            <a:endParaRPr lang="en-US" sz="2667" b="0" baseline="30000" dirty="0">
              <a:solidFill>
                <a:srgbClr val="44546A"/>
              </a:solidFill>
            </a:endParaRPr>
          </a:p>
        </p:txBody>
      </p:sp>
      <p:sp>
        <p:nvSpPr>
          <p:cNvPr id="29" name="Rectangle 28"/>
          <p:cNvSpPr/>
          <p:nvPr/>
        </p:nvSpPr>
        <p:spPr>
          <a:xfrm>
            <a:off x="328228" y="1703722"/>
            <a:ext cx="11676305" cy="945090"/>
          </a:xfrm>
          <a:prstGeom prst="rect">
            <a:avLst/>
          </a:prstGeom>
          <a:solidFill>
            <a:schemeClr val="tx2">
              <a:lumMod val="20000"/>
              <a:lumOff val="80000"/>
            </a:schemeClr>
          </a:solidFill>
        </p:spPr>
        <p:txBody>
          <a:bodyPr wrap="square" numCol="2" spcCol="13716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dirty="0">
                <a:ln>
                  <a:noFill/>
                </a:ln>
                <a:solidFill>
                  <a:srgbClr val="27B18F"/>
                </a:solidFill>
                <a:effectLst/>
                <a:uLnTx/>
                <a:uFillTx/>
                <a:latin typeface="Arial"/>
                <a:ea typeface="+mn-ea"/>
                <a:cs typeface="+mn-cs"/>
              </a:rPr>
              <a:t>ENTER</a:t>
            </a:r>
            <a:r>
              <a:rPr kumimoji="0" lang="en-US" sz="1400" b="0" i="0" u="none" strike="noStrike" kern="1200" cap="none" spc="0" normalizeH="0" baseline="0" noProof="0" dirty="0">
                <a:ln>
                  <a:noFill/>
                </a:ln>
                <a:solidFill>
                  <a:prstClr val="black"/>
                </a:solidFill>
                <a:effectLst/>
                <a:uLnTx/>
                <a:uFillTx/>
                <a:latin typeface="Arial"/>
                <a:ea typeface="+mn-ea"/>
                <a:cs typeface="+mn-cs"/>
              </a:rPr>
              <a:t> </a:t>
            </a:r>
            <a:r>
              <a:rPr kumimoji="0" lang="en-US" sz="1100" b="0" i="1" u="none" strike="noStrike" kern="1200" cap="none" spc="0" normalizeH="0" baseline="0" noProof="0" dirty="0" smtClean="0">
                <a:ln>
                  <a:noFill/>
                </a:ln>
                <a:solidFill>
                  <a:prstClr val="black"/>
                </a:solidFill>
                <a:effectLst/>
                <a:uLnTx/>
                <a:uFillTx/>
                <a:latin typeface="Arial"/>
                <a:ea typeface="+mn-ea"/>
                <a:cs typeface="+mn-cs"/>
              </a:rPr>
              <a:t>drug </a:t>
            </a:r>
            <a:r>
              <a:rPr kumimoji="0" lang="en-US" sz="1100" b="0" i="1" u="none" strike="noStrike" kern="1200" cap="none" spc="0" normalizeH="0" baseline="0" noProof="0" dirty="0">
                <a:ln>
                  <a:noFill/>
                </a:ln>
                <a:solidFill>
                  <a:prstClr val="black"/>
                </a:solidFill>
                <a:effectLst/>
                <a:uLnTx/>
                <a:uFillTx/>
                <a:latin typeface="Arial"/>
                <a:ea typeface="+mn-ea"/>
                <a:cs typeface="+mn-cs"/>
              </a:rPr>
              <a:t>and alcohol screen results, to </a:t>
            </a:r>
            <a:r>
              <a:rPr kumimoji="0" lang="en-US" sz="1100" b="0" i="1" u="none" strike="noStrike" kern="1200" cap="none" spc="0" normalizeH="0" baseline="0" noProof="0" dirty="0" smtClean="0">
                <a:ln>
                  <a:noFill/>
                </a:ln>
                <a:solidFill>
                  <a:prstClr val="black"/>
                </a:solidFill>
                <a:effectLst/>
                <a:uLnTx/>
                <a:uFillTx/>
                <a:latin typeface="Arial"/>
                <a:ea typeface="+mn-ea"/>
                <a:cs typeface="+mn-cs"/>
              </a:rPr>
              <a:t>guide </a:t>
            </a:r>
            <a:r>
              <a:rPr kumimoji="0" lang="en-US" sz="1100" b="0" i="1" u="none" strike="noStrike" kern="1200" cap="none" spc="0" normalizeH="0" baseline="0" noProof="0" dirty="0">
                <a:ln>
                  <a:noFill/>
                </a:ln>
                <a:solidFill>
                  <a:prstClr val="black"/>
                </a:solidFill>
                <a:effectLst/>
                <a:uLnTx/>
                <a:uFillTx/>
                <a:latin typeface="Arial"/>
                <a:ea typeface="+mn-ea"/>
                <a:cs typeface="+mn-cs"/>
              </a:rPr>
              <a:t>conversation and inform clinicians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dirty="0" smtClean="0">
                <a:ln>
                  <a:noFill/>
                </a:ln>
                <a:solidFill>
                  <a:srgbClr val="27B18F"/>
                </a:solidFill>
                <a:effectLst/>
                <a:uLnTx/>
                <a:uFillTx/>
                <a:latin typeface="Arial"/>
                <a:ea typeface="+mn-ea"/>
                <a:cs typeface="+mn-cs"/>
              </a:rPr>
              <a:t>SEE </a:t>
            </a:r>
            <a:r>
              <a:rPr kumimoji="0" lang="en-US" sz="1100" b="0" i="1" u="none" strike="noStrike" kern="1200" cap="none" spc="0" normalizeH="0" baseline="0" noProof="0" dirty="0" smtClean="0">
                <a:ln>
                  <a:noFill/>
                </a:ln>
                <a:solidFill>
                  <a:prstClr val="black"/>
                </a:solidFill>
                <a:effectLst/>
                <a:uLnTx/>
                <a:uFillTx/>
                <a:latin typeface="Arial"/>
                <a:ea typeface="+mn-ea"/>
                <a:cs typeface="+mn-cs"/>
              </a:rPr>
              <a:t>the intensity of patient-reported cravings and triggers. Each metric can be expanded for greater detail—  increasing transparency in patient-HCP dialogue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dirty="0" smtClean="0">
                <a:ln>
                  <a:noFill/>
                </a:ln>
                <a:solidFill>
                  <a:srgbClr val="27B18F"/>
                </a:solidFill>
                <a:effectLst/>
                <a:uLnTx/>
                <a:uFillTx/>
                <a:latin typeface="Arial"/>
                <a:ea typeface="+mn-ea"/>
                <a:cs typeface="+mn-cs"/>
              </a:rPr>
              <a:t>FOLLOW</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100" b="0" i="1" u="none" strike="noStrike" kern="1200" cap="none" spc="0" normalizeH="0" baseline="0" noProof="0" dirty="0" smtClean="0">
                <a:ln>
                  <a:noFill/>
                </a:ln>
                <a:solidFill>
                  <a:prstClr val="black"/>
                </a:solidFill>
                <a:effectLst/>
                <a:uLnTx/>
                <a:uFillTx/>
                <a:latin typeface="Arial"/>
                <a:ea typeface="+mn-ea"/>
                <a:cs typeface="+mn-cs"/>
              </a:rPr>
              <a:t>patient-reported cravings, triggers, buprenorphine use, and substance use; track lesson completion, progress over time, and appointment compliance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dirty="0" smtClean="0">
                <a:ln>
                  <a:noFill/>
                </a:ln>
                <a:solidFill>
                  <a:srgbClr val="27B18F"/>
                </a:solidFill>
                <a:effectLst/>
                <a:uLnTx/>
                <a:uFillTx/>
                <a:latin typeface="Arial"/>
                <a:ea typeface="+mn-ea"/>
                <a:cs typeface="+mn-cs"/>
              </a:rPr>
              <a:t>VIEW</a:t>
            </a:r>
            <a:r>
              <a:rPr kumimoji="0" lang="en-US" sz="14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1100" b="0" i="1" u="none" strike="noStrike" kern="1200" cap="none" spc="0" normalizeH="0" baseline="0" noProof="0" dirty="0" smtClean="0">
                <a:ln>
                  <a:noFill/>
                </a:ln>
                <a:solidFill>
                  <a:prstClr val="black"/>
                </a:solidFill>
                <a:effectLst/>
                <a:uLnTx/>
                <a:uFillTx/>
                <a:latin typeface="Arial"/>
                <a:ea typeface="+mn-ea"/>
                <a:cs typeface="+mn-cs"/>
              </a:rPr>
              <a:t>patient summary, personal information, prescription status, and drug screen results</a:t>
            </a:r>
            <a:endParaRPr kumimoji="0" lang="en-US" sz="1100" b="0" i="1"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p:cNvSpPr/>
          <p:nvPr/>
        </p:nvSpPr>
        <p:spPr>
          <a:xfrm>
            <a:off x="317340" y="2661895"/>
            <a:ext cx="4882607" cy="3576951"/>
          </a:xfrm>
          <a:prstGeom prst="rect">
            <a:avLst/>
          </a:prstGeom>
          <a:solidFill>
            <a:srgbClr val="1F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p:cNvSpPr/>
          <p:nvPr/>
        </p:nvSpPr>
        <p:spPr>
          <a:xfrm>
            <a:off x="5197568" y="2661895"/>
            <a:ext cx="6820236" cy="35769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p:cNvSpPr/>
          <p:nvPr/>
        </p:nvSpPr>
        <p:spPr>
          <a:xfrm>
            <a:off x="314961" y="5865931"/>
            <a:ext cx="11702845" cy="372917"/>
          </a:xfrm>
          <a:prstGeom prst="rect">
            <a:avLst/>
          </a:prstGeom>
          <a:solidFill>
            <a:srgbClr val="44546A">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p:cNvSpPr/>
          <p:nvPr/>
        </p:nvSpPr>
        <p:spPr>
          <a:xfrm>
            <a:off x="413261" y="2728769"/>
            <a:ext cx="2068361" cy="2785378"/>
          </a:xfrm>
          <a:prstGeom prst="rect">
            <a:avLst/>
          </a:prstGeom>
        </p:spPr>
        <p:txBody>
          <a:bodyPr wrap="square" rIns="27432">
            <a:spAutoFit/>
          </a:bodyPr>
          <a:lstStyle/>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Arial" charset="0"/>
              </a:rPr>
              <a:t>Intervention</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Medication Reminders &amp; Tracking</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Craving &amp; </a:t>
            </a:r>
            <a:br>
              <a:rPr kumimoji="0" lang="en-US" sz="1400" b="0" i="0" u="none" strike="noStrike" kern="1200" cap="none" spc="0" normalizeH="0" baseline="0" noProof="0" dirty="0">
                <a:ln>
                  <a:noFill/>
                </a:ln>
                <a:solidFill>
                  <a:prstClr val="white"/>
                </a:solidFill>
                <a:effectLst/>
                <a:uLnTx/>
                <a:uFillTx/>
                <a:latin typeface="Arial"/>
                <a:ea typeface="+mn-ea"/>
                <a:cs typeface="+mn-cs"/>
              </a:rPr>
            </a:br>
            <a:r>
              <a:rPr kumimoji="0" lang="en-US" sz="1400" b="0" i="0" u="none" strike="noStrike" kern="1200" cap="none" spc="0" normalizeH="0" baseline="0" noProof="0" dirty="0">
                <a:ln>
                  <a:noFill/>
                </a:ln>
                <a:solidFill>
                  <a:prstClr val="white"/>
                </a:solidFill>
                <a:effectLst/>
                <a:uLnTx/>
                <a:uFillTx/>
                <a:latin typeface="Arial"/>
                <a:ea typeface="+mn-ea"/>
                <a:cs typeface="+mn-cs"/>
              </a:rPr>
              <a:t>Trigger Assessment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CBT Module Delivery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Fluency Training</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Contingency           Management</a:t>
            </a:r>
          </a:p>
        </p:txBody>
      </p:sp>
      <p:sp>
        <p:nvSpPr>
          <p:cNvPr id="19" name="Rectangle 18"/>
          <p:cNvSpPr/>
          <p:nvPr/>
        </p:nvSpPr>
        <p:spPr>
          <a:xfrm>
            <a:off x="5480341" y="2728769"/>
            <a:ext cx="2377088" cy="2708434"/>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Arial" charset="0"/>
              </a:rPr>
              <a:t>Insight</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Abstinence &amp; Appointment Attendance Tracking</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CBT Module Completion Tracking</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Fluency Training</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Contingency Management</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Cravings &amp; Triggers Reporting </a:t>
            </a:r>
          </a:p>
        </p:txBody>
      </p:sp>
      <p:sp>
        <p:nvSpPr>
          <p:cNvPr id="21" name="Rectangle 20"/>
          <p:cNvSpPr/>
          <p:nvPr/>
        </p:nvSpPr>
        <p:spPr>
          <a:xfrm>
            <a:off x="4888447" y="3997067"/>
            <a:ext cx="599513" cy="671497"/>
          </a:xfrm>
          <a:prstGeom prst="rect">
            <a:avLst/>
          </a:prstGeom>
          <a:effectLst>
            <a:outerShdw blurRad="342900" dist="139700" dir="2700000" algn="tl" rotWithShape="0">
              <a:schemeClr val="tx2">
                <a:lumMod val="50000"/>
                <a:alpha val="45000"/>
              </a:schemeClr>
            </a:outerShdw>
          </a:effectLst>
        </p:spPr>
        <p:txBody>
          <a:bodyPr wrap="square" anchor="ctr">
            <a:no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800" b="1" i="0" u="none" strike="noStrike" kern="1200" cap="none" spc="0" normalizeH="0" baseline="0" noProof="0" dirty="0">
                <a:ln>
                  <a:noFill/>
                </a:ln>
                <a:solidFill>
                  <a:srgbClr val="FF6C0C"/>
                </a:solidFill>
                <a:effectLst/>
                <a:uLnTx/>
                <a:uFillTx/>
                <a:latin typeface="Arial"/>
                <a:ea typeface="+mn-ea"/>
                <a:cs typeface="Arial" charset="0"/>
              </a:rPr>
              <a:t>+</a:t>
            </a:r>
            <a:endParaRPr kumimoji="0" lang="en-US" sz="4800" b="0" i="0" u="none" strike="noStrike" kern="1200" cap="none" spc="0" normalizeH="0" baseline="0" noProof="0" dirty="0">
              <a:ln>
                <a:noFill/>
              </a:ln>
              <a:solidFill>
                <a:srgbClr val="FF6C0C"/>
              </a:solidFill>
              <a:effectLst/>
              <a:uLnTx/>
              <a:uFillTx/>
              <a:latin typeface="Arial"/>
              <a:ea typeface="+mn-ea"/>
              <a:cs typeface="+mn-cs"/>
            </a:endParaRPr>
          </a:p>
        </p:txBody>
      </p:sp>
      <p:sp>
        <p:nvSpPr>
          <p:cNvPr id="22" name="TextBox 21">
            <a:extLst>
              <a:ext uri="{FF2B5EF4-FFF2-40B4-BE49-F238E27FC236}">
                <a16:creationId xmlns:a16="http://schemas.microsoft.com/office/drawing/2014/main" id="{5A7F9883-38F3-4A26-AAF4-595C86983308}"/>
              </a:ext>
            </a:extLst>
          </p:cNvPr>
          <p:cNvSpPr txBox="1">
            <a:spLocks noChangeArrowheads="1"/>
          </p:cNvSpPr>
          <p:nvPr/>
        </p:nvSpPr>
        <p:spPr bwMode="auto">
          <a:xfrm>
            <a:off x="8762663" y="5907001"/>
            <a:ext cx="3255142" cy="29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1" rIns="91402" bIns="45701">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S PGothic" charset="0"/>
                <a:cs typeface="Arial" charset="0"/>
              </a:rPr>
              <a:t>CLINICIAN </a:t>
            </a:r>
          </a:p>
        </p:txBody>
      </p:sp>
      <p:sp>
        <p:nvSpPr>
          <p:cNvPr id="23" name="TextBox 22">
            <a:extLst>
              <a:ext uri="{FF2B5EF4-FFF2-40B4-BE49-F238E27FC236}">
                <a16:creationId xmlns:a16="http://schemas.microsoft.com/office/drawing/2014/main" id="{45DA073F-5DE9-458F-9801-88589A0ED647}"/>
              </a:ext>
            </a:extLst>
          </p:cNvPr>
          <p:cNvSpPr txBox="1">
            <a:spLocks noChangeArrowheads="1"/>
          </p:cNvSpPr>
          <p:nvPr/>
        </p:nvSpPr>
        <p:spPr bwMode="auto">
          <a:xfrm>
            <a:off x="314958" y="5907001"/>
            <a:ext cx="1135891" cy="29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1" rIns="91402" bIns="45701">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S PGothic" charset="0"/>
                <a:cs typeface="Arial" charset="0"/>
              </a:rPr>
              <a:t>PATIENT </a:t>
            </a:r>
          </a:p>
        </p:txBody>
      </p:sp>
      <p:cxnSp>
        <p:nvCxnSpPr>
          <p:cNvPr id="7" name="Straight Connector 6"/>
          <p:cNvCxnSpPr/>
          <p:nvPr/>
        </p:nvCxnSpPr>
        <p:spPr>
          <a:xfrm>
            <a:off x="314958" y="2648289"/>
            <a:ext cx="117028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4958" y="5880899"/>
            <a:ext cx="117028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63ACEEC6-5CCF-4323-A7E8-384A4E7BB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428" y="2728369"/>
            <a:ext cx="4801505" cy="3072449"/>
          </a:xfrm>
          <a:prstGeom prst="rect">
            <a:avLst/>
          </a:prstGeom>
        </p:spPr>
      </p:pic>
      <p:pic>
        <p:nvPicPr>
          <p:cNvPr id="4" name="Picture 3"/>
          <p:cNvPicPr>
            <a:picLocks noChangeAspect="1"/>
          </p:cNvPicPr>
          <p:nvPr/>
        </p:nvPicPr>
        <p:blipFill>
          <a:blip r:embed="rId4"/>
          <a:stretch>
            <a:fillRect/>
          </a:stretch>
        </p:blipFill>
        <p:spPr>
          <a:xfrm>
            <a:off x="2385553" y="3662652"/>
            <a:ext cx="999058" cy="2030468"/>
          </a:xfrm>
          <a:prstGeom prst="rect">
            <a:avLst/>
          </a:prstGeom>
        </p:spPr>
      </p:pic>
      <p:pic>
        <p:nvPicPr>
          <p:cNvPr id="9" name="Picture 8"/>
          <p:cNvPicPr>
            <a:picLocks noChangeAspect="1"/>
          </p:cNvPicPr>
          <p:nvPr/>
        </p:nvPicPr>
        <p:blipFill>
          <a:blip r:embed="rId5"/>
          <a:stretch>
            <a:fillRect/>
          </a:stretch>
        </p:blipFill>
        <p:spPr>
          <a:xfrm>
            <a:off x="3086966" y="2848252"/>
            <a:ext cx="1031542" cy="2030466"/>
          </a:xfrm>
          <a:prstGeom prst="rect">
            <a:avLst/>
          </a:prstGeom>
        </p:spPr>
      </p:pic>
      <p:pic>
        <p:nvPicPr>
          <p:cNvPr id="10" name="Picture 9"/>
          <p:cNvPicPr>
            <a:picLocks noChangeAspect="1"/>
          </p:cNvPicPr>
          <p:nvPr/>
        </p:nvPicPr>
        <p:blipFill>
          <a:blip r:embed="rId6"/>
          <a:stretch>
            <a:fillRect/>
          </a:stretch>
        </p:blipFill>
        <p:spPr>
          <a:xfrm>
            <a:off x="3926932" y="3662652"/>
            <a:ext cx="999058" cy="2030468"/>
          </a:xfrm>
          <a:prstGeom prst="rect">
            <a:avLst/>
          </a:prstGeom>
        </p:spPr>
      </p:pic>
      <p:pic>
        <p:nvPicPr>
          <p:cNvPr id="37" name="Picture 36">
            <a:extLst>
              <a:ext uri="{FF2B5EF4-FFF2-40B4-BE49-F238E27FC236}">
                <a16:creationId xmlns:a16="http://schemas.microsoft.com/office/drawing/2014/main" id="{C5494925-B9ED-43E9-8544-BB5D1556EA6E}"/>
              </a:ext>
            </a:extLst>
          </p:cNvPr>
          <p:cNvPicPr>
            <a:picLocks noChangeAspect="1"/>
          </p:cNvPicPr>
          <p:nvPr/>
        </p:nvPicPr>
        <p:blipFill rotWithShape="1">
          <a:blip r:embed="rId7"/>
          <a:srcRect b="12798"/>
          <a:stretch/>
        </p:blipFill>
        <p:spPr>
          <a:xfrm>
            <a:off x="8173166" y="3216513"/>
            <a:ext cx="3074699" cy="1951827"/>
          </a:xfrm>
          <a:prstGeom prst="rect">
            <a:avLst/>
          </a:prstGeom>
        </p:spPr>
      </p:pic>
    </p:spTree>
    <p:extLst>
      <p:ext uri="{BB962C8B-B14F-4D97-AF65-F5344CB8AC3E}">
        <p14:creationId xmlns:p14="http://schemas.microsoft.com/office/powerpoint/2010/main" val="286432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EF6732-6EA6-48C8-9DB3-CAF5E8E7FBF0}"/>
              </a:ext>
            </a:extLst>
          </p:cNvPr>
          <p:cNvSpPr/>
          <p:nvPr/>
        </p:nvSpPr>
        <p:spPr>
          <a:xfrm>
            <a:off x="0" y="1837944"/>
            <a:ext cx="12191999" cy="4038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t>reSET-O</a:t>
            </a:r>
            <a:r>
              <a:rPr lang="en-US" sz="4000" baseline="30000" dirty="0">
                <a:solidFill>
                  <a:srgbClr val="44546A"/>
                </a:solidFill>
              </a:rPr>
              <a:t>®</a:t>
            </a:r>
            <a:r>
              <a:rPr lang="en-US" dirty="0"/>
              <a:t> | Mechanism of Action </a:t>
            </a:r>
            <a:br>
              <a:rPr lang="en-US" dirty="0"/>
            </a:br>
            <a:r>
              <a:rPr lang="en-US" sz="2667" b="0" dirty="0">
                <a:solidFill>
                  <a:srgbClr val="44546A"/>
                </a:solidFill>
              </a:rPr>
              <a:t>An FDA Cleared Digital Therapy for OUD</a:t>
            </a:r>
          </a:p>
        </p:txBody>
      </p:sp>
      <p:sp>
        <p:nvSpPr>
          <p:cNvPr id="5" name="Rectangle 4"/>
          <p:cNvSpPr/>
          <p:nvPr/>
        </p:nvSpPr>
        <p:spPr>
          <a:xfrm>
            <a:off x="616113" y="2045249"/>
            <a:ext cx="7685383" cy="3636689"/>
          </a:xfrm>
          <a:prstGeom prst="rect">
            <a:avLst/>
          </a:prstGeom>
          <a:solidFill>
            <a:srgbClr val="00A69C">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9D4C5F38-5C62-4E64-A275-09DF0C88D638}"/>
              </a:ext>
            </a:extLst>
          </p:cNvPr>
          <p:cNvGraphicFramePr>
            <a:graphicFrameLocks noGrp="1"/>
          </p:cNvGraphicFramePr>
          <p:nvPr/>
        </p:nvGraphicFramePr>
        <p:xfrm>
          <a:off x="592144" y="2109521"/>
          <a:ext cx="7685384" cy="3508144"/>
        </p:xfrm>
        <a:graphic>
          <a:graphicData uri="http://schemas.openxmlformats.org/drawingml/2006/table">
            <a:tbl>
              <a:tblPr firstRow="1" firstCol="1" bandRow="1">
                <a:tableStyleId>{69012ECD-51FC-41F1-AA8D-1B2483CD663E}</a:tableStyleId>
              </a:tblPr>
              <a:tblGrid>
                <a:gridCol w="1641891">
                  <a:extLst>
                    <a:ext uri="{9D8B030D-6E8A-4147-A177-3AD203B41FA5}">
                      <a16:colId xmlns:a16="http://schemas.microsoft.com/office/drawing/2014/main" val="20001"/>
                    </a:ext>
                  </a:extLst>
                </a:gridCol>
                <a:gridCol w="6043493">
                  <a:extLst>
                    <a:ext uri="{9D8B030D-6E8A-4147-A177-3AD203B41FA5}">
                      <a16:colId xmlns:a16="http://schemas.microsoft.com/office/drawing/2014/main" val="20002"/>
                    </a:ext>
                  </a:extLst>
                </a:gridCol>
              </a:tblGrid>
              <a:tr h="599493">
                <a:tc>
                  <a:txBody>
                    <a:body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a:ea typeface="+mn-ea"/>
                          <a:cs typeface="+mn-cs"/>
                        </a:rPr>
                        <a:t>Mechanism of Action</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Delivers addiction-specific form of CBT, fluency training, and contingency management for opioid use disorder (OUD)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08651">
                <a:tc>
                  <a:txBody>
                    <a:body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a:ea typeface="+mn-ea"/>
                          <a:cs typeface="+mn-cs"/>
                        </a:rPr>
                        <a:t>Product Description</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200"/>
                        </a:spcBef>
                        <a:spcAft>
                          <a:spcPts val="4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Based on the Therapeutic Education System (TES) </a:t>
                      </a:r>
                    </a:p>
                    <a:p>
                      <a:pPr marL="285750" marR="0" lvl="0" indent="-285750" algn="l" defTabSz="914400" rtl="0" eaLnBrk="1" fontAlgn="auto" latinLnBrk="0" hangingPunct="1">
                        <a:lnSpc>
                          <a:spcPct val="100000"/>
                        </a:lnSpc>
                        <a:spcBef>
                          <a:spcPts val="200"/>
                        </a:spcBef>
                        <a:spcAft>
                          <a:spcPts val="4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Comprised of 67 interactive modules: 31 core modules and 36 supplemental modules</a:t>
                      </a:r>
                    </a:p>
                    <a:p>
                      <a:pPr marL="285750" marR="0" lvl="0" indent="-285750" algn="l" defTabSz="914400" rtl="0" eaLnBrk="1" fontAlgn="auto" latinLnBrk="0" hangingPunct="1">
                        <a:lnSpc>
                          <a:spcPct val="100000"/>
                        </a:lnSpc>
                        <a:spcBef>
                          <a:spcPts val="200"/>
                        </a:spcBef>
                        <a:spcAft>
                          <a:spcPts val="4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Core modules focus on key CRA concepts, building skills to support behavior change and prevent relapse</a:t>
                      </a:r>
                    </a:p>
                    <a:p>
                      <a:pPr marL="285750" marR="0" lvl="0" indent="-285750" algn="l" defTabSz="914400" rtl="0" eaLnBrk="1" fontAlgn="auto" latinLnBrk="0" hangingPunct="1">
                        <a:lnSpc>
                          <a:spcPct val="100000"/>
                        </a:lnSpc>
                        <a:spcBef>
                          <a:spcPts val="200"/>
                        </a:spcBef>
                        <a:spcAft>
                          <a:spcPts val="4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Supplemental modules provide more in-depth information on specific topics such as relationship skills or living with hepatitis </a:t>
                      </a:r>
                    </a:p>
                    <a:p>
                      <a:pPr marL="285750" marR="0" lvl="0" indent="-285750" algn="l" defTabSz="914400" rtl="0" eaLnBrk="1" fontAlgn="auto" latinLnBrk="0" hangingPunct="1">
                        <a:lnSpc>
                          <a:spcPct val="100000"/>
                        </a:lnSpc>
                        <a:spcBef>
                          <a:spcPts val="200"/>
                        </a:spcBef>
                        <a:spcAft>
                          <a:spcPts val="400"/>
                        </a:spcAft>
                        <a:buClr>
                          <a:schemeClr val="accent1"/>
                        </a:buClr>
                        <a:buSzTx/>
                        <a:buFont typeface="Wingdings" panose="05000000000000000000" pitchFamily="2" charset="2"/>
                        <a:buChar char="§"/>
                        <a:tabLst/>
                        <a:defRPr/>
                      </a:pPr>
                      <a:r>
                        <a:rPr lang="en-US" sz="1400" dirty="0">
                          <a:solidFill>
                            <a:schemeClr val="tx1"/>
                          </a:solidFill>
                          <a:ea typeface="Arial"/>
                          <a:cs typeface="Arial"/>
                          <a:sym typeface="Arial"/>
                        </a:rPr>
                        <a:t>Each module is lasts approx. 10-20 minutes</a:t>
                      </a:r>
                    </a:p>
                    <a:p>
                      <a:pPr marL="285750" marR="0" lvl="0" indent="-285750" algn="l" defTabSz="914400" rtl="0" eaLnBrk="1" fontAlgn="auto" latinLnBrk="0" hangingPunct="1">
                        <a:lnSpc>
                          <a:spcPct val="100000"/>
                        </a:lnSpc>
                        <a:spcBef>
                          <a:spcPts val="200"/>
                        </a:spcBef>
                        <a:spcAft>
                          <a:spcPts val="400"/>
                        </a:spcAft>
                        <a:buClr>
                          <a:schemeClr val="accent1"/>
                        </a:buClr>
                        <a:buSzTx/>
                        <a:buFont typeface="Wingdings" panose="05000000000000000000" pitchFamily="2" charset="2"/>
                        <a:buChar char="§"/>
                        <a:tabLst/>
                        <a:defRPr/>
                      </a:pPr>
                      <a:r>
                        <a:rPr lang="en-US" sz="1400" dirty="0">
                          <a:solidFill>
                            <a:schemeClr val="tx1"/>
                          </a:solidFill>
                          <a:ea typeface="Arial"/>
                          <a:cs typeface="Arial"/>
                          <a:sym typeface="Arial"/>
                        </a:rPr>
                        <a:t>Voluntary buprenorphine check-in feature to support buprenorphine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14" name="Rectangle 13"/>
          <p:cNvSpPr/>
          <p:nvPr/>
        </p:nvSpPr>
        <p:spPr>
          <a:xfrm>
            <a:off x="8301500" y="2034587"/>
            <a:ext cx="3576037" cy="36366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p:cNvPicPr>
            <a:picLocks noChangeAspect="1"/>
          </p:cNvPicPr>
          <p:nvPr/>
        </p:nvPicPr>
        <p:blipFill>
          <a:blip r:embed="rId2"/>
          <a:stretch>
            <a:fillRect/>
          </a:stretch>
        </p:blipFill>
        <p:spPr>
          <a:xfrm>
            <a:off x="9260509" y="2258432"/>
            <a:ext cx="1569094" cy="3188998"/>
          </a:xfrm>
          <a:prstGeom prst="rect">
            <a:avLst/>
          </a:prstGeom>
        </p:spPr>
      </p:pic>
    </p:spTree>
    <p:extLst>
      <p:ext uri="{BB962C8B-B14F-4D97-AF65-F5344CB8AC3E}">
        <p14:creationId xmlns:p14="http://schemas.microsoft.com/office/powerpoint/2010/main" val="42999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EF6732-6EA6-48C8-9DB3-CAF5E8E7FBF0}"/>
              </a:ext>
            </a:extLst>
          </p:cNvPr>
          <p:cNvSpPr/>
          <p:nvPr/>
        </p:nvSpPr>
        <p:spPr>
          <a:xfrm>
            <a:off x="0" y="1837944"/>
            <a:ext cx="12191999" cy="4038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t>reSET-O</a:t>
            </a:r>
            <a:r>
              <a:rPr lang="en-US" sz="4000" baseline="30000" dirty="0">
                <a:solidFill>
                  <a:srgbClr val="44546A"/>
                </a:solidFill>
              </a:rPr>
              <a:t>®</a:t>
            </a:r>
            <a:r>
              <a:rPr lang="en-US" dirty="0"/>
              <a:t> | Indications for Use</a:t>
            </a:r>
            <a:br>
              <a:rPr lang="en-US" dirty="0"/>
            </a:br>
            <a:endParaRPr lang="en-US" sz="2667" b="0" dirty="0">
              <a:solidFill>
                <a:srgbClr val="44546A"/>
              </a:solidFill>
            </a:endParaRPr>
          </a:p>
        </p:txBody>
      </p:sp>
      <p:sp>
        <p:nvSpPr>
          <p:cNvPr id="12" name="Rectangle 11"/>
          <p:cNvSpPr/>
          <p:nvPr/>
        </p:nvSpPr>
        <p:spPr>
          <a:xfrm>
            <a:off x="616113" y="2034587"/>
            <a:ext cx="7685383" cy="3636689"/>
          </a:xfrm>
          <a:prstGeom prst="rect">
            <a:avLst/>
          </a:prstGeom>
          <a:solidFill>
            <a:srgbClr val="00A69C">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Footer Placeholder 2">
            <a:extLst>
              <a:ext uri="{FF2B5EF4-FFF2-40B4-BE49-F238E27FC236}">
                <a16:creationId xmlns:a16="http://schemas.microsoft.com/office/drawing/2014/main" id="{FB5DAB3C-05CD-492C-81D1-F37F7DF183F0}"/>
              </a:ext>
            </a:extLst>
          </p:cNvPr>
          <p:cNvSpPr txBox="1">
            <a:spLocks/>
          </p:cNvSpPr>
          <p:nvPr/>
        </p:nvSpPr>
        <p:spPr>
          <a:xfrm>
            <a:off x="616113" y="6426932"/>
            <a:ext cx="5046714" cy="335382"/>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prstClr val="black">
                    <a:tint val="75000"/>
                  </a:prstClr>
                </a:solidFill>
                <a:effectLst/>
                <a:uLnTx/>
                <a:uFillTx/>
                <a:latin typeface="Arial"/>
                <a:ea typeface="+mn-ea"/>
                <a:cs typeface="+mn-cs"/>
              </a:rPr>
              <a:t>American Journal of Psychiatry. 2014. 171(6):683-690.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prstClr val="black">
                    <a:tint val="75000"/>
                  </a:prstClr>
                </a:solidFill>
                <a:effectLst/>
                <a:uLnTx/>
                <a:uFillTx/>
                <a:latin typeface="Arial"/>
                <a:ea typeface="+mn-ea"/>
                <a:cs typeface="+mn-cs"/>
              </a:rPr>
              <a:t>Pear Internal data and Pear regulatory submission. DEN160018hcf</a:t>
            </a:r>
          </a:p>
        </p:txBody>
      </p:sp>
      <p:sp>
        <p:nvSpPr>
          <p:cNvPr id="13" name="Rectangle 12"/>
          <p:cNvSpPr/>
          <p:nvPr/>
        </p:nvSpPr>
        <p:spPr>
          <a:xfrm>
            <a:off x="8301500" y="2034587"/>
            <a:ext cx="3576037" cy="36366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3" name="Table 2"/>
          <p:cNvGraphicFramePr>
            <a:graphicFrameLocks noGrp="1"/>
          </p:cNvGraphicFramePr>
          <p:nvPr/>
        </p:nvGraphicFramePr>
        <p:xfrm>
          <a:off x="825910" y="2107010"/>
          <a:ext cx="7451617" cy="3491838"/>
        </p:xfrm>
        <a:graphic>
          <a:graphicData uri="http://schemas.openxmlformats.org/drawingml/2006/table">
            <a:tbl>
              <a:tblPr firstRow="1" firstCol="1" bandRow="1">
                <a:tableStyleId>{69012ECD-51FC-41F1-AA8D-1B2483CD663E}</a:tableStyleId>
              </a:tblPr>
              <a:tblGrid>
                <a:gridCol w="1591950">
                  <a:extLst>
                    <a:ext uri="{9D8B030D-6E8A-4147-A177-3AD203B41FA5}">
                      <a16:colId xmlns:a16="http://schemas.microsoft.com/office/drawing/2014/main" val="1753668431"/>
                    </a:ext>
                  </a:extLst>
                </a:gridCol>
                <a:gridCol w="5859667">
                  <a:extLst>
                    <a:ext uri="{9D8B030D-6E8A-4147-A177-3AD203B41FA5}">
                      <a16:colId xmlns:a16="http://schemas.microsoft.com/office/drawing/2014/main" val="1969093596"/>
                    </a:ext>
                  </a:extLst>
                </a:gridCol>
              </a:tblGrid>
              <a:tr h="1939656">
                <a:tc>
                  <a:txBody>
                    <a:body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bg1"/>
                          </a:solidFill>
                          <a:effectLst/>
                          <a:uLnTx/>
                          <a:uFillTx/>
                          <a:latin typeface="+mn-lt"/>
                          <a:ea typeface="+mn-ea"/>
                          <a:cs typeface="+mn-cs"/>
                        </a:rPr>
                        <a:t>Indication(s)</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reSET-O</a:t>
                      </a:r>
                      <a:r>
                        <a:rPr lang="en-US" sz="1400" baseline="30000" dirty="0">
                          <a:solidFill>
                            <a:schemeClr val="tx1"/>
                          </a:solidFill>
                        </a:rPr>
                        <a:t>®</a:t>
                      </a:r>
                      <a:r>
                        <a:rPr kumimoji="0" lang="en-US" sz="1400" b="0" i="0" u="none" strike="noStrike" kern="1200" cap="none" spc="0" normalizeH="0" baseline="0" noProof="0" dirty="0">
                          <a:ln>
                            <a:noFill/>
                          </a:ln>
                          <a:solidFill>
                            <a:schemeClr val="tx1"/>
                          </a:solidFill>
                          <a:effectLst/>
                          <a:uLnTx/>
                          <a:uFillTx/>
                          <a:latin typeface="+mn-lt"/>
                          <a:ea typeface="+mn-ea"/>
                          <a:cs typeface="+mn-cs"/>
                        </a:rPr>
                        <a:t> is intended to increase retention of patients with opioid use disorder (OUD) in outpatient treatment by providing cognitive behavioral therapy, as an adjunct to outpatient treatment that includes </a:t>
                      </a:r>
                      <a:r>
                        <a:rPr kumimoji="0" lang="en-US" sz="1400" b="0" i="0" u="none" strike="noStrike" kern="1200" cap="none" spc="0" normalizeH="0" baseline="0" noProof="0" dirty="0" err="1">
                          <a:ln>
                            <a:noFill/>
                          </a:ln>
                          <a:solidFill>
                            <a:schemeClr val="tx1"/>
                          </a:solidFill>
                          <a:effectLst/>
                          <a:uLnTx/>
                          <a:uFillTx/>
                          <a:latin typeface="+mn-lt"/>
                          <a:ea typeface="+mn-ea"/>
                          <a:cs typeface="+mn-cs"/>
                        </a:rPr>
                        <a:t>transmucosal</a:t>
                      </a:r>
                      <a:r>
                        <a:rPr kumimoji="0" lang="en-US" sz="1400" b="0" i="0" u="none" strike="noStrike" kern="1200" cap="none" spc="0" normalizeH="0" baseline="0" noProof="0" dirty="0">
                          <a:ln>
                            <a:noFill/>
                          </a:ln>
                          <a:solidFill>
                            <a:schemeClr val="tx1"/>
                          </a:solidFill>
                          <a:effectLst/>
                          <a:uLnTx/>
                          <a:uFillTx/>
                          <a:latin typeface="+mn-lt"/>
                          <a:ea typeface="+mn-ea"/>
                          <a:cs typeface="+mn-cs"/>
                        </a:rPr>
                        <a:t> buprenorphine and contingency management, for patients 18 years or older who are currently under the supervision of a clinician.</a:t>
                      </a:r>
                    </a:p>
                    <a:p>
                      <a:pPr marL="2857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2857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12-week prescription duration</a:t>
                      </a:r>
                    </a:p>
                    <a:p>
                      <a:pPr marL="2857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indicated as a prescription-only Mobile Medical Application</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468832"/>
                  </a:ext>
                </a:extLst>
              </a:tr>
              <a:tr h="745458">
                <a:tc>
                  <a:txBody>
                    <a:body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bg1"/>
                          </a:solidFill>
                          <a:effectLst/>
                          <a:uLnTx/>
                          <a:uFillTx/>
                          <a:latin typeface="+mn-lt"/>
                          <a:ea typeface="+mn-ea"/>
                          <a:cs typeface="+mn-cs"/>
                        </a:rPr>
                        <a:t>Intended Use</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1714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Intended for use in combination with buprenorphine pharmacotherapy</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0043393"/>
                  </a:ext>
                </a:extLst>
              </a:tr>
              <a:tr h="745458">
                <a:tc>
                  <a:txBody>
                    <a:bodyPr/>
                    <a:lstStyle/>
                    <a:p>
                      <a:pPr marL="0" marR="0" lvl="0" indent="0" algn="ctr" defTabSz="914400" rtl="0" eaLnBrk="1" fontAlgn="auto" latinLnBrk="0" hangingPunct="1">
                        <a:lnSpc>
                          <a:spcPts val="14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a:ea typeface="+mn-ea"/>
                          <a:cs typeface="+mn-cs"/>
                        </a:rPr>
                        <a:t>Effectiveness Data</a:t>
                      </a: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400"/>
                        </a:spcBef>
                        <a:spcAft>
                          <a:spcPts val="4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Pivotal study demonstrated significant improvements in retention in treatment</a:t>
                      </a:r>
                      <a:r>
                        <a:rPr kumimoji="0" lang="en-US" sz="1400" b="0" i="0" u="none" strike="noStrike" kern="1200" cap="none" spc="0" normalizeH="0" baseline="30000" noProof="0" dirty="0">
                          <a:ln>
                            <a:noFill/>
                          </a:ln>
                          <a:solidFill>
                            <a:prstClr val="black"/>
                          </a:solidFill>
                          <a:effectLst/>
                          <a:uLnTx/>
                          <a:uFillTx/>
                          <a:latin typeface="+mn-lt"/>
                          <a:ea typeface="+mn-ea"/>
                          <a:cs typeface="+mn-cs"/>
                        </a:rPr>
                        <a:t>2</a:t>
                      </a:r>
                      <a:endParaRPr kumimoji="0" lang="en-US" sz="1400" b="0" i="0" u="none" strike="noStrike" kern="1200" cap="none" spc="0" normalizeH="0" baseline="30000" noProof="0" dirty="0">
                        <a:ln>
                          <a:noFill/>
                        </a:ln>
                        <a:solidFill>
                          <a:schemeClr val="tx1"/>
                        </a:solidFill>
                        <a:effectLst/>
                        <a:uLnTx/>
                        <a:uFillTx/>
                        <a:latin typeface="+mn-lt"/>
                        <a:ea typeface="+mn-ea"/>
                        <a:cs typeface="+mn-cs"/>
                      </a:endParaRPr>
                    </a:p>
                  </a:txBody>
                  <a:tcPr marL="80682" marR="80682" marT="40341" marB="403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2496567"/>
                  </a:ext>
                </a:extLst>
              </a:tr>
            </a:tbl>
          </a:graphicData>
        </a:graphic>
      </p:graphicFrame>
      <p:pic>
        <p:nvPicPr>
          <p:cNvPr id="20" name="Picture 19"/>
          <p:cNvPicPr>
            <a:picLocks noChangeAspect="1"/>
          </p:cNvPicPr>
          <p:nvPr/>
        </p:nvPicPr>
        <p:blipFill>
          <a:blip r:embed="rId2"/>
          <a:stretch>
            <a:fillRect/>
          </a:stretch>
        </p:blipFill>
        <p:spPr>
          <a:xfrm>
            <a:off x="9260509" y="2258432"/>
            <a:ext cx="1569094" cy="3188998"/>
          </a:xfrm>
          <a:prstGeom prst="rect">
            <a:avLst/>
          </a:prstGeom>
        </p:spPr>
      </p:pic>
    </p:spTree>
    <p:extLst>
      <p:ext uri="{BB962C8B-B14F-4D97-AF65-F5344CB8AC3E}">
        <p14:creationId xmlns:p14="http://schemas.microsoft.com/office/powerpoint/2010/main" val="3167073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EF6732-6EA6-48C8-9DB3-CAF5E8E7FBF0}"/>
              </a:ext>
            </a:extLst>
          </p:cNvPr>
          <p:cNvSpPr/>
          <p:nvPr/>
        </p:nvSpPr>
        <p:spPr>
          <a:xfrm>
            <a:off x="0" y="1838695"/>
            <a:ext cx="12191999" cy="4038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t>reSET-O</a:t>
            </a:r>
            <a:r>
              <a:rPr lang="en-US" sz="4000" baseline="30000" dirty="0">
                <a:solidFill>
                  <a:srgbClr val="44546A"/>
                </a:solidFill>
              </a:rPr>
              <a:t>®</a:t>
            </a:r>
            <a:r>
              <a:rPr lang="en-US" dirty="0"/>
              <a:t> | Safety Information </a:t>
            </a:r>
            <a:br>
              <a:rPr lang="en-US" dirty="0"/>
            </a:br>
            <a:r>
              <a:rPr lang="en-US" sz="2667" b="0" dirty="0" smtClean="0">
                <a:solidFill>
                  <a:srgbClr val="44546A"/>
                </a:solidFill>
              </a:rPr>
              <a:t>An FDA Cleared Digital </a:t>
            </a:r>
            <a:r>
              <a:rPr lang="en-US" sz="2667" b="0" dirty="0">
                <a:solidFill>
                  <a:srgbClr val="44546A"/>
                </a:solidFill>
              </a:rPr>
              <a:t>Therapy for </a:t>
            </a:r>
            <a:r>
              <a:rPr lang="en-US" sz="2667" b="0" dirty="0" smtClean="0">
                <a:solidFill>
                  <a:srgbClr val="44546A"/>
                </a:solidFill>
              </a:rPr>
              <a:t>OUD</a:t>
            </a:r>
            <a:endParaRPr lang="en-US" sz="2667" b="0" dirty="0">
              <a:solidFill>
                <a:srgbClr val="44546A"/>
              </a:solidFill>
            </a:endParaRPr>
          </a:p>
        </p:txBody>
      </p:sp>
      <p:sp>
        <p:nvSpPr>
          <p:cNvPr id="12" name="Rectangle 11"/>
          <p:cNvSpPr/>
          <p:nvPr/>
        </p:nvSpPr>
        <p:spPr>
          <a:xfrm>
            <a:off x="422785" y="2035376"/>
            <a:ext cx="8682783" cy="3636689"/>
          </a:xfrm>
          <a:prstGeom prst="rect">
            <a:avLst/>
          </a:prstGeom>
          <a:solidFill>
            <a:srgbClr val="00A69C">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Content Placeholder 2"/>
          <p:cNvSpPr>
            <a:spLocks noGrp="1"/>
          </p:cNvSpPr>
          <p:nvPr>
            <p:ph idx="1"/>
          </p:nvPr>
        </p:nvSpPr>
        <p:spPr>
          <a:xfrm>
            <a:off x="580104" y="2172296"/>
            <a:ext cx="7721394" cy="3393194"/>
          </a:xfrm>
          <a:solidFill>
            <a:schemeClr val="bg1"/>
          </a:solidFill>
        </p:spPr>
        <p:txBody>
          <a:bodyPr lIns="45720" rIns="45720" anchor="ctr">
            <a:normAutofit/>
          </a:bodyPr>
          <a:lstStyle/>
          <a:p>
            <a:pPr marL="58738" indent="0">
              <a:spcAft>
                <a:spcPts val="600"/>
              </a:spcAft>
              <a:buNone/>
            </a:pPr>
            <a:r>
              <a:rPr lang="en-US" sz="1600" dirty="0"/>
              <a:t>reSET-O</a:t>
            </a:r>
            <a:r>
              <a:rPr lang="en-US" sz="1600" baseline="30000" dirty="0"/>
              <a:t>®</a:t>
            </a:r>
            <a:r>
              <a:rPr lang="en-US" sz="1600" dirty="0"/>
              <a:t> is intended for patients whose primary language is English and who have access to an Android/iOS tablet or smartphone. reSET-O</a:t>
            </a:r>
            <a:r>
              <a:rPr lang="en-US" sz="1600" baseline="30000" dirty="0"/>
              <a:t>®</a:t>
            </a:r>
            <a:r>
              <a:rPr lang="en-US" sz="1600" dirty="0"/>
              <a:t> is intended only for patients who own a smartphone and are familiar with use of smartphone apps (applications). </a:t>
            </a:r>
          </a:p>
          <a:p>
            <a:pPr marL="58738" indent="0">
              <a:spcAft>
                <a:spcPts val="600"/>
              </a:spcAft>
              <a:buNone/>
            </a:pPr>
            <a:r>
              <a:rPr lang="en-US" sz="1600" dirty="0"/>
              <a:t>Clinicians should not use reSET-O</a:t>
            </a:r>
            <a:r>
              <a:rPr lang="en-US" sz="1600" baseline="30000" dirty="0"/>
              <a:t>®</a:t>
            </a:r>
            <a:r>
              <a:rPr lang="en-US" sz="1600" dirty="0"/>
              <a:t> to communicate with their patients about emergency medical issues. Patients should be clearly instructed not to use reSET-O</a:t>
            </a:r>
            <a:r>
              <a:rPr lang="en-US" sz="1600" baseline="30000" dirty="0"/>
              <a:t>®</a:t>
            </a:r>
            <a:r>
              <a:rPr lang="en-US" sz="1600" dirty="0"/>
              <a:t> to communicate to their clinician any urgent or emergent information.</a:t>
            </a:r>
          </a:p>
          <a:p>
            <a:pPr marL="58738" indent="0">
              <a:spcAft>
                <a:spcPts val="600"/>
              </a:spcAft>
              <a:buNone/>
            </a:pPr>
            <a:r>
              <a:rPr lang="en-US" sz="1600" dirty="0"/>
              <a:t>The long-term benefit of treatment with reSET-O</a:t>
            </a:r>
            <a:r>
              <a:rPr lang="en-US" sz="1600" baseline="30000" dirty="0"/>
              <a:t>®</a:t>
            </a:r>
            <a:r>
              <a:rPr lang="en-US" sz="1600" dirty="0"/>
              <a:t> on abstinence has not been evaluated in studies lasting beyond 12-weeks in the Opioid Use Disorder (OUD) population. The ability of reSET-O to prevent potential relapse after treatment discontinuation has not been studied. </a:t>
            </a:r>
          </a:p>
        </p:txBody>
      </p:sp>
      <p:sp>
        <p:nvSpPr>
          <p:cNvPr id="20" name="Rectangle 19"/>
          <p:cNvSpPr/>
          <p:nvPr/>
        </p:nvSpPr>
        <p:spPr>
          <a:xfrm>
            <a:off x="8301500" y="2034587"/>
            <a:ext cx="3576037" cy="36366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25" name="Picture 24"/>
          <p:cNvPicPr>
            <a:picLocks noChangeAspect="1"/>
          </p:cNvPicPr>
          <p:nvPr/>
        </p:nvPicPr>
        <p:blipFill>
          <a:blip r:embed="rId2"/>
          <a:stretch>
            <a:fillRect/>
          </a:stretch>
        </p:blipFill>
        <p:spPr>
          <a:xfrm>
            <a:off x="9260509" y="2258432"/>
            <a:ext cx="1569094" cy="3188998"/>
          </a:xfrm>
          <a:prstGeom prst="rect">
            <a:avLst/>
          </a:prstGeom>
        </p:spPr>
      </p:pic>
    </p:spTree>
    <p:extLst>
      <p:ext uri="{BB962C8B-B14F-4D97-AF65-F5344CB8AC3E}">
        <p14:creationId xmlns:p14="http://schemas.microsoft.com/office/powerpoint/2010/main" val="32420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EF6732-6EA6-48C8-9DB3-CAF5E8E7FBF0}"/>
              </a:ext>
            </a:extLst>
          </p:cNvPr>
          <p:cNvSpPr/>
          <p:nvPr/>
        </p:nvSpPr>
        <p:spPr>
          <a:xfrm>
            <a:off x="-1" y="1411089"/>
            <a:ext cx="12195286" cy="46386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 name="Group 10"/>
          <p:cNvGrpSpPr/>
          <p:nvPr/>
        </p:nvGrpSpPr>
        <p:grpSpPr>
          <a:xfrm>
            <a:off x="-1" y="1590546"/>
            <a:ext cx="12195286" cy="4279767"/>
            <a:chOff x="13647" y="1849856"/>
            <a:chExt cx="12195286" cy="4279767"/>
          </a:xfrm>
        </p:grpSpPr>
        <p:sp>
          <p:nvSpPr>
            <p:cNvPr id="8" name="Rectangle 7">
              <a:extLst>
                <a:ext uri="{FF2B5EF4-FFF2-40B4-BE49-F238E27FC236}">
                  <a16:creationId xmlns:a16="http://schemas.microsoft.com/office/drawing/2014/main" id="{CCEF6732-6EA6-48C8-9DB3-CAF5E8E7FBF0}"/>
                </a:ext>
              </a:extLst>
            </p:cNvPr>
            <p:cNvSpPr/>
            <p:nvPr/>
          </p:nvSpPr>
          <p:spPr>
            <a:xfrm>
              <a:off x="13647" y="1849856"/>
              <a:ext cx="12195286" cy="42797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CCEF6732-6EA6-48C8-9DB3-CAF5E8E7FBF0}"/>
                </a:ext>
              </a:extLst>
            </p:cNvPr>
            <p:cNvSpPr/>
            <p:nvPr/>
          </p:nvSpPr>
          <p:spPr>
            <a:xfrm>
              <a:off x="13647" y="2085716"/>
              <a:ext cx="12195285" cy="38080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 name="Title 1"/>
          <p:cNvSpPr>
            <a:spLocks noGrp="1"/>
          </p:cNvSpPr>
          <p:nvPr>
            <p:ph type="title"/>
          </p:nvPr>
        </p:nvSpPr>
        <p:spPr/>
        <p:txBody>
          <a:bodyPr/>
          <a:lstStyle/>
          <a:p>
            <a:r>
              <a:rPr lang="en-US" dirty="0"/>
              <a:t>Introduction</a:t>
            </a:r>
          </a:p>
        </p:txBody>
      </p:sp>
      <p:sp>
        <p:nvSpPr>
          <p:cNvPr id="4" name="Slide Number Placeholder 3"/>
          <p:cNvSpPr>
            <a:spLocks noGrp="1"/>
          </p:cNvSpPr>
          <p:nvPr>
            <p:ph type="sldNum" sz="quarter" idx="12"/>
          </p:nvPr>
        </p:nvSpPr>
        <p:spPr/>
        <p:txBody>
          <a:bodyPr/>
          <a:lstStyle/>
          <a:p>
            <a:fld id="{9F3E118D-8F40-4D44-BBCF-71B52D27A42B}" type="slidenum">
              <a:rPr lang="en-US" smtClean="0"/>
              <a:t>2</a:t>
            </a:fld>
            <a:endParaRPr lang="en-US" dirty="0"/>
          </a:p>
        </p:txBody>
      </p:sp>
      <p:sp>
        <p:nvSpPr>
          <p:cNvPr id="5" name="Content Placeholder 2"/>
          <p:cNvSpPr>
            <a:spLocks noGrp="1"/>
          </p:cNvSpPr>
          <p:nvPr>
            <p:ph idx="1"/>
          </p:nvPr>
        </p:nvSpPr>
        <p:spPr>
          <a:xfrm>
            <a:off x="4704991" y="2011083"/>
            <a:ext cx="7211706" cy="3438685"/>
          </a:xfrm>
        </p:spPr>
        <p:txBody>
          <a:bodyPr/>
          <a:lstStyle/>
          <a:p>
            <a:r>
              <a:rPr lang="en-US" sz="1600" dirty="0"/>
              <a:t>The speaker is an employee of Pear Therapeutics</a:t>
            </a:r>
            <a:r>
              <a:rPr lang="en-US" sz="1600" baseline="30000" dirty="0"/>
              <a:t>®</a:t>
            </a:r>
            <a:r>
              <a:rPr lang="en-US" sz="1600" dirty="0"/>
              <a:t>.  Information provided constitutes scientific exchange, including information on: </a:t>
            </a:r>
          </a:p>
          <a:p>
            <a:pPr lvl="1"/>
            <a:r>
              <a:rPr lang="en-US" sz="1400" dirty="0"/>
              <a:t>reSET</a:t>
            </a:r>
            <a:r>
              <a:rPr lang="en-US" sz="1400" baseline="30000" dirty="0"/>
              <a:t>®</a:t>
            </a:r>
            <a:r>
              <a:rPr lang="en-US" sz="1400" dirty="0"/>
              <a:t> an FDA-authorized prescription digital therapeutic for Substance Use Disorder (SUD) intended to provide cognitive behavioral therapy (CBT) as an adjunct to a contingency management system, for patients 18 years of age and older who are currently enrolled in outpatient treatment under the supervision of a clinician </a:t>
            </a:r>
          </a:p>
          <a:p>
            <a:pPr lvl="1"/>
            <a:r>
              <a:rPr lang="en-US" sz="1400" dirty="0"/>
              <a:t>reSET-O</a:t>
            </a:r>
            <a:r>
              <a:rPr lang="en-US" sz="1400" baseline="30000" dirty="0"/>
              <a:t>®</a:t>
            </a:r>
            <a:r>
              <a:rPr lang="en-US" sz="1400" dirty="0"/>
              <a:t> an FDA-authorized prescription digital therapeutic (PDT) for Opioid Use Disorder (OUD) intended to increase retention of patient in outpatient treatment by providing cognitive behavioral therapy (CBT), as an adjunct to outpatient treatment that includes transmucosal buprenorphine and contingency management, for patient 18 years of older who are currently under the supervision of a clinician.</a:t>
            </a:r>
          </a:p>
          <a:p>
            <a:r>
              <a:rPr lang="en-US" sz="1600" dirty="0"/>
              <a:t>This presentation is not intended to provide medical advice.   There are no data on the use of reSET</a:t>
            </a:r>
            <a:r>
              <a:rPr lang="en-US" sz="1600" baseline="30000" dirty="0"/>
              <a:t>®</a:t>
            </a:r>
            <a:r>
              <a:rPr lang="en-US" sz="1600" dirty="0"/>
              <a:t> or reSET-O</a:t>
            </a:r>
            <a:r>
              <a:rPr lang="en-US" sz="1600" baseline="30000" dirty="0"/>
              <a:t>®  </a:t>
            </a:r>
            <a:r>
              <a:rPr lang="en-US" sz="1600" dirty="0"/>
              <a:t>in the incarcerated population.</a:t>
            </a:r>
            <a:endParaRPr lang="en-US" sz="1600" dirty="0">
              <a:solidFill>
                <a:srgbClr val="FF0000"/>
              </a:solidFill>
            </a:endParaRPr>
          </a:p>
        </p:txBody>
      </p:sp>
      <p:grpSp>
        <p:nvGrpSpPr>
          <p:cNvPr id="3" name="Group 2"/>
          <p:cNvGrpSpPr/>
          <p:nvPr/>
        </p:nvGrpSpPr>
        <p:grpSpPr>
          <a:xfrm>
            <a:off x="362815" y="2065342"/>
            <a:ext cx="3848963" cy="3330171"/>
            <a:chOff x="376463" y="2324652"/>
            <a:chExt cx="3848963" cy="3330171"/>
          </a:xfrm>
        </p:grpSpPr>
        <p:sp>
          <p:nvSpPr>
            <p:cNvPr id="10" name="Rectangle 9">
              <a:extLst>
                <a:ext uri="{FF2B5EF4-FFF2-40B4-BE49-F238E27FC236}">
                  <a16:creationId xmlns:a16="http://schemas.microsoft.com/office/drawing/2014/main" id="{CCEF6732-6EA6-48C8-9DB3-CAF5E8E7FBF0}"/>
                </a:ext>
              </a:extLst>
            </p:cNvPr>
            <p:cNvSpPr/>
            <p:nvPr/>
          </p:nvSpPr>
          <p:spPr>
            <a:xfrm>
              <a:off x="376463" y="2324652"/>
              <a:ext cx="3848963" cy="33301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p:nvPicPr>
          <p:blipFill rotWithShape="1">
            <a:blip r:embed="rId2"/>
            <a:srcRect t="5763"/>
            <a:stretch/>
          </p:blipFill>
          <p:spPr>
            <a:xfrm>
              <a:off x="1434933" y="2470982"/>
              <a:ext cx="1732023" cy="2064750"/>
            </a:xfrm>
            <a:prstGeom prst="rect">
              <a:avLst/>
            </a:prstGeom>
          </p:spPr>
        </p:pic>
        <p:sp>
          <p:nvSpPr>
            <p:cNvPr id="7" name="Rectangle 6"/>
            <p:cNvSpPr/>
            <p:nvPr/>
          </p:nvSpPr>
          <p:spPr>
            <a:xfrm>
              <a:off x="430438" y="4586812"/>
              <a:ext cx="3741012" cy="923330"/>
            </a:xfrm>
            <a:prstGeom prst="rect">
              <a:avLst/>
            </a:prstGeom>
          </p:spPr>
          <p:txBody>
            <a:bodyPr wrap="square">
              <a:spAutoFit/>
            </a:bodyPr>
            <a:lstStyle/>
            <a:p>
              <a:pPr algn="ctr"/>
              <a:r>
                <a:rPr lang="en-US" b="1" dirty="0">
                  <a:solidFill>
                    <a:schemeClr val="bg1"/>
                  </a:solidFill>
                </a:rPr>
                <a:t>Dr. Audrey Kern, MD, FASAM  </a:t>
              </a:r>
            </a:p>
            <a:p>
              <a:pPr algn="ctr"/>
              <a:r>
                <a:rPr lang="en-US" dirty="0">
                  <a:solidFill>
                    <a:schemeClr val="bg1"/>
                  </a:solidFill>
                </a:rPr>
                <a:t>Global Medical Director, SUD/OUD </a:t>
              </a:r>
            </a:p>
            <a:p>
              <a:pPr algn="ctr"/>
              <a:r>
                <a:rPr lang="en-US" dirty="0">
                  <a:solidFill>
                    <a:schemeClr val="bg1"/>
                  </a:solidFill>
                </a:rPr>
                <a:t>Pear Therapeutics</a:t>
              </a:r>
              <a:r>
                <a:rPr lang="en-US" baseline="30000" dirty="0">
                  <a:solidFill>
                    <a:schemeClr val="bg1"/>
                  </a:solidFill>
                </a:rPr>
                <a:t>®</a:t>
              </a:r>
              <a:r>
                <a:rPr lang="en-US" dirty="0">
                  <a:solidFill>
                    <a:schemeClr val="bg1"/>
                  </a:solidFill>
                </a:rPr>
                <a:t> </a:t>
              </a:r>
            </a:p>
          </p:txBody>
        </p:sp>
      </p:grpSp>
    </p:spTree>
    <p:extLst>
      <p:ext uri="{BB962C8B-B14F-4D97-AF65-F5344CB8AC3E}">
        <p14:creationId xmlns:p14="http://schemas.microsoft.com/office/powerpoint/2010/main" val="559011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369173"/>
            <a:ext cx="12192000" cy="4941543"/>
          </a:xfrm>
          <a:prstGeom prst="rect">
            <a:avLst/>
          </a:prstGeom>
          <a:solidFill>
            <a:srgbClr val="1F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k</a:t>
            </a:r>
          </a:p>
        </p:txBody>
      </p:sp>
      <p:sp>
        <p:nvSpPr>
          <p:cNvPr id="11" name="Rectangle 10">
            <a:extLst>
              <a:ext uri="{FF2B5EF4-FFF2-40B4-BE49-F238E27FC236}">
                <a16:creationId xmlns:a16="http://schemas.microsoft.com/office/drawing/2014/main" id="{CCEF6732-6EA6-48C8-9DB3-CAF5E8E7FBF0}"/>
              </a:ext>
            </a:extLst>
          </p:cNvPr>
          <p:cNvSpPr/>
          <p:nvPr/>
        </p:nvSpPr>
        <p:spPr>
          <a:xfrm>
            <a:off x="316488" y="1471088"/>
            <a:ext cx="4376842" cy="32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t>reSET-O</a:t>
            </a:r>
            <a:r>
              <a:rPr lang="en-US" sz="4000" baseline="30000" dirty="0">
                <a:solidFill>
                  <a:srgbClr val="44546A"/>
                </a:solidFill>
              </a:rPr>
              <a:t>®</a:t>
            </a:r>
            <a:r>
              <a:rPr lang="en-US" dirty="0"/>
              <a:t> Clinical Data | Pivotal Trial Summary</a:t>
            </a:r>
            <a:br>
              <a:rPr lang="en-US" dirty="0"/>
            </a:br>
            <a:endParaRPr lang="en-US" dirty="0"/>
          </a:p>
        </p:txBody>
      </p:sp>
      <p:sp>
        <p:nvSpPr>
          <p:cNvPr id="23" name="TextBox 22">
            <a:extLst>
              <a:ext uri="{FF2B5EF4-FFF2-40B4-BE49-F238E27FC236}">
                <a16:creationId xmlns:a16="http://schemas.microsoft.com/office/drawing/2014/main" id="{05B523BE-CA33-394A-AF10-62616FC85107}"/>
              </a:ext>
            </a:extLst>
          </p:cNvPr>
          <p:cNvSpPr txBox="1"/>
          <p:nvPr/>
        </p:nvSpPr>
        <p:spPr>
          <a:xfrm>
            <a:off x="1165079" y="1509082"/>
            <a:ext cx="2679661"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white"/>
                </a:solidFill>
                <a:effectLst/>
                <a:uLnTx/>
                <a:uFillTx/>
                <a:latin typeface="Arial"/>
                <a:ea typeface="+mn-ea"/>
                <a:cs typeface="+mn-cs"/>
              </a:rPr>
              <a:t>Pivotal Trial Overview</a:t>
            </a:r>
            <a:endParaRPr kumimoji="0" lang="en-CA"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30" name="Footer Placeholder 2">
            <a:extLst>
              <a:ext uri="{FF2B5EF4-FFF2-40B4-BE49-F238E27FC236}">
                <a16:creationId xmlns:a16="http://schemas.microsoft.com/office/drawing/2014/main" id="{B9E28DB6-4AF7-45C3-9E9D-C18710DEF6FF}"/>
              </a:ext>
            </a:extLst>
          </p:cNvPr>
          <p:cNvSpPr txBox="1">
            <a:spLocks/>
          </p:cNvSpPr>
          <p:nvPr/>
        </p:nvSpPr>
        <p:spPr>
          <a:xfrm>
            <a:off x="422786" y="6377987"/>
            <a:ext cx="8013599" cy="486595"/>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1683" lvl="0" indent="-201683">
              <a:buFontTx/>
              <a:buAutoNum type="arabicPeriod"/>
              <a:defRPr/>
            </a:pPr>
            <a:r>
              <a:rPr kumimoji="0" lang="en-US" sz="700" b="0" i="0" u="none" strike="noStrike" kern="1200" cap="none" spc="0" normalizeH="0" baseline="0" noProof="0" dirty="0">
                <a:ln>
                  <a:noFill/>
                </a:ln>
                <a:solidFill>
                  <a:srgbClr val="000000">
                    <a:tint val="75000"/>
                  </a:srgbClr>
                </a:solidFill>
                <a:effectLst/>
                <a:uLnTx/>
                <a:uFillTx/>
                <a:latin typeface="+mj-lt"/>
              </a:rPr>
              <a:t>Christensen DR, </a:t>
            </a:r>
            <a:r>
              <a:rPr kumimoji="0" lang="en-US" sz="700" b="0" i="0" u="none" strike="noStrike" kern="1200" cap="none" spc="0" normalizeH="0" baseline="0" noProof="0" dirty="0" err="1">
                <a:ln>
                  <a:noFill/>
                </a:ln>
                <a:solidFill>
                  <a:srgbClr val="000000">
                    <a:tint val="75000"/>
                  </a:srgbClr>
                </a:solidFill>
                <a:effectLst/>
                <a:uLnTx/>
                <a:uFillTx/>
                <a:latin typeface="+mj-lt"/>
              </a:rPr>
              <a:t>Landes</a:t>
            </a:r>
            <a:r>
              <a:rPr kumimoji="0" lang="en-US" sz="700" b="0" i="0" u="none" strike="noStrike" kern="1200" cap="none" spc="0" normalizeH="0" baseline="0" noProof="0" dirty="0">
                <a:ln>
                  <a:noFill/>
                </a:ln>
                <a:solidFill>
                  <a:srgbClr val="000000">
                    <a:tint val="75000"/>
                  </a:srgbClr>
                </a:solidFill>
                <a:effectLst/>
                <a:uLnTx/>
                <a:uFillTx/>
                <a:latin typeface="+mj-lt"/>
              </a:rPr>
              <a:t> RD, Jackson L, et al. Adding an internet-delivered treatment to an efficacious treatment package for opioid dependence. J Consult </a:t>
            </a:r>
            <a:r>
              <a:rPr kumimoji="0" lang="en-US" sz="700" b="0" i="0" u="none" strike="noStrike" kern="1200" cap="none" spc="0" normalizeH="0" baseline="0" noProof="0" dirty="0" err="1">
                <a:ln>
                  <a:noFill/>
                </a:ln>
                <a:solidFill>
                  <a:srgbClr val="000000">
                    <a:tint val="75000"/>
                  </a:srgbClr>
                </a:solidFill>
                <a:effectLst/>
                <a:uLnTx/>
                <a:uFillTx/>
                <a:latin typeface="+mj-lt"/>
              </a:rPr>
              <a:t>Clin</a:t>
            </a:r>
            <a:r>
              <a:rPr kumimoji="0" lang="en-US" sz="700" b="0" i="0" u="none" strike="noStrike" kern="1200" cap="none" spc="0" normalizeH="0" baseline="0" noProof="0" dirty="0">
                <a:ln>
                  <a:noFill/>
                </a:ln>
                <a:solidFill>
                  <a:srgbClr val="000000">
                    <a:tint val="75000"/>
                  </a:srgbClr>
                </a:solidFill>
                <a:effectLst/>
                <a:uLnTx/>
                <a:uFillTx/>
                <a:latin typeface="+mj-lt"/>
              </a:rPr>
              <a:t> Psychol. 2014;82(6):964-972. doi:10.1037/a0037496</a:t>
            </a:r>
            <a:r>
              <a:rPr kumimoji="0" lang="en-US" sz="700" b="0" i="0" u="none" strike="noStrike" kern="1200" cap="none" spc="0" normalizeH="0" baseline="0" noProof="0" dirty="0" smtClean="0">
                <a:ln>
                  <a:noFill/>
                </a:ln>
                <a:solidFill>
                  <a:srgbClr val="000000">
                    <a:tint val="75000"/>
                  </a:srgbClr>
                </a:solidFill>
                <a:effectLst/>
                <a:uLnTx/>
                <a:uFillTx/>
                <a:latin typeface="+mj-lt"/>
              </a:rPr>
              <a:t>.,</a:t>
            </a:r>
            <a:r>
              <a:rPr kumimoji="0" lang="en-US" sz="700" b="0" i="0" u="none" strike="noStrike" kern="1200" cap="none" spc="0" normalizeH="0" noProof="0" dirty="0" smtClean="0">
                <a:ln>
                  <a:noFill/>
                </a:ln>
                <a:solidFill>
                  <a:srgbClr val="000000">
                    <a:tint val="75000"/>
                  </a:srgbClr>
                </a:solidFill>
                <a:effectLst/>
                <a:uLnTx/>
                <a:uFillTx/>
                <a:latin typeface="+mj-lt"/>
              </a:rPr>
              <a:t> and </a:t>
            </a:r>
            <a:r>
              <a:rPr lang="en-US" sz="700" dirty="0">
                <a:solidFill>
                  <a:prstClr val="black">
                    <a:tint val="75000"/>
                  </a:prstClr>
                </a:solidFill>
                <a:latin typeface="+mj-lt"/>
              </a:rPr>
              <a:t>Pear regulatory submission. </a:t>
            </a:r>
            <a:r>
              <a:rPr lang="en-US" sz="700" dirty="0" smtClean="0">
                <a:solidFill>
                  <a:prstClr val="black">
                    <a:tint val="75000"/>
                  </a:prstClr>
                </a:solidFill>
                <a:latin typeface="+mj-lt"/>
              </a:rPr>
              <a:t>DEN160018hcf, and </a:t>
            </a:r>
            <a:r>
              <a:rPr lang="en-US" sz="700" dirty="0" err="1">
                <a:solidFill>
                  <a:srgbClr val="000000">
                    <a:tint val="75000"/>
                  </a:srgbClr>
                </a:solidFill>
                <a:latin typeface="+mj-lt"/>
              </a:rPr>
              <a:t>reSET</a:t>
            </a:r>
            <a:r>
              <a:rPr lang="en-US" sz="700" dirty="0">
                <a:solidFill>
                  <a:srgbClr val="000000">
                    <a:tint val="75000"/>
                  </a:srgbClr>
                </a:solidFill>
                <a:latin typeface="+mj-lt"/>
              </a:rPr>
              <a:t>-O Clinician Directions for Use. Boston, MA: Pear Therapeutics, </a:t>
            </a:r>
            <a:r>
              <a:rPr lang="en-US" sz="700" dirty="0" err="1">
                <a:solidFill>
                  <a:srgbClr val="000000">
                    <a:tint val="75000"/>
                  </a:srgbClr>
                </a:solidFill>
                <a:latin typeface="+mj-lt"/>
              </a:rPr>
              <a:t>Inc</a:t>
            </a:r>
            <a:r>
              <a:rPr lang="en-US" sz="700" dirty="0">
                <a:solidFill>
                  <a:srgbClr val="000000">
                    <a:tint val="75000"/>
                  </a:srgbClr>
                </a:solidFill>
                <a:latin typeface="+mj-lt"/>
              </a:rPr>
              <a:t>; 2019.</a:t>
            </a:r>
            <a:endParaRPr kumimoji="0" lang="en-US" sz="700" b="0" i="0" u="none" strike="noStrike" kern="1200" cap="none" spc="0" normalizeH="0" baseline="0" noProof="0" dirty="0" smtClean="0">
              <a:ln>
                <a:noFill/>
              </a:ln>
              <a:solidFill>
                <a:srgbClr val="000000">
                  <a:tint val="75000"/>
                </a:srgbClr>
              </a:solidFill>
              <a:effectLst/>
              <a:uLnTx/>
              <a:uFillTx/>
              <a:latin typeface="+mj-lt"/>
            </a:endParaRPr>
          </a:p>
          <a:p>
            <a:pPr marL="201683" lvl="0" indent="-201683">
              <a:buFontTx/>
              <a:buAutoNum type="arabicPeriod"/>
              <a:defRPr/>
            </a:pPr>
            <a:r>
              <a:rPr lang="en-US" sz="700" dirty="0">
                <a:solidFill>
                  <a:prstClr val="black">
                    <a:tint val="75000"/>
                  </a:prstClr>
                </a:solidFill>
                <a:latin typeface="+mj-lt"/>
              </a:rPr>
              <a:t>Pear regulatory submission. DEN160018hcf</a:t>
            </a:r>
            <a:endParaRPr kumimoji="0" lang="en-US" sz="700" b="0" i="0" u="none" strike="noStrike" kern="1200" cap="none" spc="0" normalizeH="0" baseline="0" noProof="0" dirty="0">
              <a:ln>
                <a:noFill/>
              </a:ln>
              <a:solidFill>
                <a:srgbClr val="000000">
                  <a:tint val="75000"/>
                </a:srgbClr>
              </a:solidFill>
              <a:effectLst/>
              <a:uLnTx/>
              <a:uFillTx/>
              <a:latin typeface="+mj-lt"/>
            </a:endParaRPr>
          </a:p>
        </p:txBody>
      </p:sp>
      <p:sp>
        <p:nvSpPr>
          <p:cNvPr id="12" name="Rectangle 11">
            <a:extLst>
              <a:ext uri="{FF2B5EF4-FFF2-40B4-BE49-F238E27FC236}">
                <a16:creationId xmlns:a16="http://schemas.microsoft.com/office/drawing/2014/main" id="{CCEF6732-6EA6-48C8-9DB3-CAF5E8E7FBF0}"/>
              </a:ext>
            </a:extLst>
          </p:cNvPr>
          <p:cNvSpPr/>
          <p:nvPr/>
        </p:nvSpPr>
        <p:spPr>
          <a:xfrm>
            <a:off x="4912368" y="1464798"/>
            <a:ext cx="7060594" cy="4763926"/>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p:cNvSpPr/>
          <p:nvPr/>
        </p:nvSpPr>
        <p:spPr>
          <a:xfrm>
            <a:off x="5311962" y="1495706"/>
            <a:ext cx="628723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Arial"/>
                <a:ea typeface="+mn-ea"/>
                <a:cs typeface="+mn-cs"/>
              </a:rPr>
              <a:t>Study Results</a:t>
            </a:r>
            <a:r>
              <a:rPr kumimoji="0" lang="en-CA" sz="1600" b="0" i="0" u="none" strike="noStrike" kern="1200" cap="none" spc="0" normalizeH="0" baseline="30000" noProof="0" dirty="0">
                <a:ln>
                  <a:noFill/>
                </a:ln>
                <a:solidFill>
                  <a:srgbClr val="000000"/>
                </a:solidFill>
                <a:effectLst/>
                <a:uLnTx/>
                <a:uFillTx/>
                <a:latin typeface="Arial"/>
                <a:ea typeface="+mn-ea"/>
                <a:cs typeface="+mn-cs"/>
              </a:rPr>
              <a:t>1</a:t>
            </a:r>
            <a:endParaRPr kumimoji="0" lang="en-C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CCEF6732-6EA6-48C8-9DB3-CAF5E8E7FBF0}"/>
              </a:ext>
            </a:extLst>
          </p:cNvPr>
          <p:cNvSpPr/>
          <p:nvPr/>
        </p:nvSpPr>
        <p:spPr>
          <a:xfrm>
            <a:off x="316488" y="1792603"/>
            <a:ext cx="4376842" cy="4432306"/>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86F5025B-4EF0-E649-A2D9-F89F7BA6A516}"/>
              </a:ext>
            </a:extLst>
          </p:cNvPr>
          <p:cNvSpPr txBox="1"/>
          <p:nvPr/>
        </p:nvSpPr>
        <p:spPr>
          <a:xfrm>
            <a:off x="388482" y="1940548"/>
            <a:ext cx="4232855" cy="3872855"/>
          </a:xfrm>
          <a:prstGeom prst="rect">
            <a:avLst/>
          </a:prstGeom>
          <a:noFill/>
        </p:spPr>
        <p:txBody>
          <a:bodyPr wrap="square" lIns="0" tIns="0" rIns="0" bIns="0" rtlCol="0">
            <a:spAutoFit/>
          </a:bodyPr>
          <a:lstStyle/>
          <a:p>
            <a:pPr marL="161345" marR="0" lvl="0" indent="-161345" algn="l" defTabSz="665554" rtl="0" eaLnBrk="1" fontAlgn="auto" latinLnBrk="0" hangingPunct="1">
              <a:lnSpc>
                <a:spcPct val="100000"/>
              </a:lnSpc>
              <a:spcBef>
                <a:spcPts val="200"/>
              </a:spcBef>
              <a:spcAft>
                <a:spcPts val="400"/>
              </a:spcAft>
              <a:buClr>
                <a:srgbClr val="10A686"/>
              </a:buClr>
              <a:buSzPct val="100000"/>
              <a:buFont typeface="Wingdings" pitchFamily="2" charset="2"/>
              <a:buChar char="§"/>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170 patients were randomized to receive either:</a:t>
            </a:r>
          </a:p>
          <a:p>
            <a:pPr marL="509588" marR="0" lvl="1" indent="-169863" algn="l" defTabSz="665554" rtl="0" eaLnBrk="1" fontAlgn="auto" latinLnBrk="0" hangingPunct="1">
              <a:lnSpc>
                <a:spcPct val="100000"/>
              </a:lnSpc>
              <a:spcBef>
                <a:spcPts val="200"/>
              </a:spcBef>
              <a:spcAft>
                <a:spcPts val="200"/>
              </a:spcAft>
              <a:buClr>
                <a:srgbClr val="10A686"/>
              </a:buClr>
              <a:buSzPct val="100000"/>
              <a:buFont typeface="Wingdings" pitchFamily="2" charset="2"/>
              <a:buChar char="§"/>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Treatment-as-Usual </a:t>
            </a:r>
            <a:r>
              <a:rPr kumimoji="0" lang="en-US" sz="1500" b="1" i="0" u="none" strike="noStrike" kern="1200" cap="none" spc="0" normalizeH="0" baseline="0" noProof="0" dirty="0">
                <a:ln>
                  <a:noFill/>
                </a:ln>
                <a:solidFill>
                  <a:prstClr val="black"/>
                </a:solidFill>
                <a:effectLst/>
                <a:uLnTx/>
                <a:uFillTx/>
                <a:latin typeface="Arial"/>
                <a:ea typeface="+mn-ea"/>
                <a:cs typeface="+mn-cs"/>
              </a:rPr>
              <a:t>(TAU)</a:t>
            </a:r>
            <a:r>
              <a:rPr kumimoji="0" lang="en-US" sz="1500" b="0" i="0" u="none" strike="noStrike" kern="1200" cap="none" spc="0" normalizeH="0" baseline="0" noProof="0" dirty="0">
                <a:ln>
                  <a:noFill/>
                </a:ln>
                <a:solidFill>
                  <a:prstClr val="black"/>
                </a:solidFill>
                <a:effectLst/>
                <a:uLnTx/>
                <a:uFillTx/>
                <a:latin typeface="Arial"/>
                <a:ea typeface="+mn-ea"/>
                <a:cs typeface="+mn-cs"/>
              </a:rPr>
              <a:t>, consisting of Contingency Management + buprenorphine</a:t>
            </a:r>
            <a:r>
              <a:rPr kumimoji="0" lang="en-US" sz="1500" b="0" i="0" u="none" strike="noStrike" kern="1200" cap="none" spc="0" normalizeH="0" baseline="30000" noProof="0" dirty="0">
                <a:ln>
                  <a:noFill/>
                </a:ln>
                <a:solidFill>
                  <a:prstClr val="black"/>
                </a:solidFill>
                <a:effectLst/>
                <a:uLnTx/>
                <a:uFillTx/>
                <a:latin typeface="Arial"/>
                <a:ea typeface="+mn-ea"/>
                <a:cs typeface="+mn-cs"/>
              </a:rPr>
              <a:t>1 </a:t>
            </a:r>
            <a:r>
              <a:rPr kumimoji="0" lang="en-US" sz="1500" b="0" i="0" u="none" strike="noStrike" kern="1200" cap="none" spc="0" normalizeH="0" baseline="0" noProof="0" dirty="0">
                <a:ln>
                  <a:noFill/>
                </a:ln>
                <a:solidFill>
                  <a:prstClr val="black"/>
                </a:solidFill>
                <a:effectLst/>
                <a:uLnTx/>
                <a:uFillTx/>
                <a:latin typeface="Arial"/>
                <a:ea typeface="+mn-ea"/>
                <a:cs typeface="+mn-cs"/>
              </a:rPr>
              <a:t>or</a:t>
            </a:r>
            <a:endParaRPr kumimoji="0" lang="en-US" sz="1500" b="0" i="0" u="none" strike="noStrike" kern="1200" cap="none" spc="0" normalizeH="0" baseline="30000" noProof="0" dirty="0">
              <a:ln>
                <a:noFill/>
              </a:ln>
              <a:solidFill>
                <a:prstClr val="black"/>
              </a:solidFill>
              <a:effectLst/>
              <a:uLnTx/>
              <a:uFillTx/>
              <a:latin typeface="Arial"/>
              <a:ea typeface="+mn-ea"/>
              <a:cs typeface="+mn-cs"/>
            </a:endParaRPr>
          </a:p>
          <a:p>
            <a:pPr marL="509588" lvl="1" indent="-169863" defTabSz="665554">
              <a:spcBef>
                <a:spcPts val="200"/>
              </a:spcBef>
              <a:spcAft>
                <a:spcPts val="400"/>
              </a:spcAft>
              <a:buClr>
                <a:srgbClr val="10A686"/>
              </a:buClr>
              <a:buSzPct val="100000"/>
              <a:buFont typeface="Wingdings" pitchFamily="2" charset="2"/>
              <a:buChar char="§"/>
              <a:defRPr/>
            </a:pPr>
            <a:r>
              <a:rPr lang="en-US" sz="1500" b="1" dirty="0">
                <a:solidFill>
                  <a:prstClr val="black"/>
                </a:solidFill>
              </a:rPr>
              <a:t>TAU + reSET-O</a:t>
            </a:r>
            <a:r>
              <a:rPr lang="en-US" sz="1500" b="1" baseline="30000" dirty="0">
                <a:solidFill>
                  <a:prstClr val="black"/>
                </a:solidFill>
              </a:rPr>
              <a:t>® </a:t>
            </a:r>
            <a:r>
              <a:rPr lang="en-US" sz="1500" dirty="0">
                <a:solidFill>
                  <a:prstClr val="black"/>
                </a:solidFill>
              </a:rPr>
              <a:t>(academic name Therapeutic Education System, or TES) + Contingency Management + buprenorphine</a:t>
            </a:r>
          </a:p>
          <a:p>
            <a:pPr marL="161345" marR="0" lvl="0" indent="-161345" algn="l" defTabSz="665554" rtl="0" eaLnBrk="1" fontAlgn="auto" latinLnBrk="0" hangingPunct="1">
              <a:lnSpc>
                <a:spcPct val="100000"/>
              </a:lnSpc>
              <a:spcBef>
                <a:spcPts val="200"/>
              </a:spcBef>
              <a:spcAft>
                <a:spcPts val="200"/>
              </a:spcAft>
              <a:buClr>
                <a:srgbClr val="10A686"/>
              </a:buClr>
              <a:buSzPct val="100000"/>
              <a:buFont typeface="Wingdings" pitchFamily="2" charset="2"/>
              <a:buChar char="§"/>
              <a:tabLst/>
              <a:defRPr/>
            </a:pPr>
            <a:r>
              <a:rPr kumimoji="0" lang="en-US" sz="1500" b="0" i="0" u="none" strike="noStrike" kern="1200" cap="none" spc="0" normalizeH="0" baseline="0" noProof="0" dirty="0" smtClean="0">
                <a:ln>
                  <a:noFill/>
                </a:ln>
                <a:solidFill>
                  <a:prstClr val="black"/>
                </a:solidFill>
                <a:effectLst/>
                <a:uLnTx/>
                <a:uFillTx/>
                <a:latin typeface="Arial"/>
                <a:ea typeface="+mn-ea"/>
                <a:cs typeface="+mn-cs"/>
              </a:rPr>
              <a:t>All </a:t>
            </a:r>
            <a:r>
              <a:rPr kumimoji="0" lang="en-US" sz="1500" b="0" i="0" u="none" strike="noStrike" kern="1200" cap="none" spc="0" normalizeH="0" baseline="0" noProof="0" dirty="0">
                <a:ln>
                  <a:noFill/>
                </a:ln>
                <a:solidFill>
                  <a:prstClr val="black"/>
                </a:solidFill>
                <a:effectLst/>
                <a:uLnTx/>
                <a:uFillTx/>
                <a:latin typeface="Arial"/>
                <a:ea typeface="+mn-ea"/>
                <a:cs typeface="+mn-cs"/>
              </a:rPr>
              <a:t>patients received 30 mins. of face-to-face counseling every other week. </a:t>
            </a:r>
          </a:p>
          <a:p>
            <a:pPr marL="161345" marR="0" lvl="0" indent="-161345" algn="l" defTabSz="665554" rtl="0" eaLnBrk="1" fontAlgn="auto" latinLnBrk="0" hangingPunct="1">
              <a:lnSpc>
                <a:spcPct val="100000"/>
              </a:lnSpc>
              <a:spcBef>
                <a:spcPts val="200"/>
              </a:spcBef>
              <a:spcAft>
                <a:spcPts val="200"/>
              </a:spcAft>
              <a:buClr>
                <a:srgbClr val="10A686"/>
              </a:buClr>
              <a:buSzPct val="100000"/>
              <a:buFont typeface="Wingdings" pitchFamily="2" charset="2"/>
              <a:buChar char="§"/>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Patients provided urine samples 3x per week to objectively monitor abstinence.</a:t>
            </a:r>
          </a:p>
          <a:p>
            <a:pPr marL="161345" marR="0" lvl="0" indent="-161345" algn="l" defTabSz="665554" rtl="0" eaLnBrk="1" fontAlgn="auto" latinLnBrk="0" hangingPunct="1">
              <a:lnSpc>
                <a:spcPct val="100000"/>
              </a:lnSpc>
              <a:spcBef>
                <a:spcPts val="200"/>
              </a:spcBef>
              <a:spcAft>
                <a:spcPts val="200"/>
              </a:spcAft>
              <a:buClr>
                <a:srgbClr val="10A686"/>
              </a:buClr>
              <a:buSzPct val="100000"/>
              <a:buFont typeface="Wingdings" pitchFamily="2" charset="2"/>
              <a:buChar char="§"/>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Co-primary endpoint analysis</a:t>
            </a:r>
            <a:r>
              <a:rPr kumimoji="0" lang="en-US" sz="1500" b="0" i="0" u="none" strike="noStrike" kern="1200" cap="none" spc="0" normalizeH="0" baseline="30000" noProof="0" dirty="0">
                <a:ln>
                  <a:noFill/>
                </a:ln>
                <a:solidFill>
                  <a:prstClr val="black"/>
                </a:solidFill>
                <a:effectLst/>
                <a:uLnTx/>
                <a:uFillTx/>
                <a:latin typeface="Arial"/>
                <a:ea typeface="+mn-ea"/>
                <a:cs typeface="+mn-cs"/>
              </a:rPr>
              <a:t>2</a:t>
            </a:r>
          </a:p>
          <a:p>
            <a:pPr marL="509588" marR="0" lvl="1" indent="-169863" algn="l" defTabSz="665554" rtl="0" eaLnBrk="1" fontAlgn="auto" latinLnBrk="0" hangingPunct="1">
              <a:lnSpc>
                <a:spcPct val="100000"/>
              </a:lnSpc>
              <a:spcBef>
                <a:spcPts val="200"/>
              </a:spcBef>
              <a:spcAft>
                <a:spcPts val="200"/>
              </a:spcAft>
              <a:buClr>
                <a:srgbClr val="10A686"/>
              </a:buClr>
              <a:buSzPct val="100000"/>
              <a:buFont typeface="Wingdings" pitchFamily="2" charset="2"/>
              <a:buChar char="§"/>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Abstinence/Negative urine drug screens in weeks 9-12</a:t>
            </a:r>
          </a:p>
          <a:p>
            <a:pPr marL="509588" marR="0" lvl="1" indent="-169863" algn="l" defTabSz="665554" rtl="0" eaLnBrk="1" fontAlgn="auto" latinLnBrk="0" hangingPunct="1">
              <a:lnSpc>
                <a:spcPct val="100000"/>
              </a:lnSpc>
              <a:spcBef>
                <a:spcPts val="200"/>
              </a:spcBef>
              <a:spcAft>
                <a:spcPts val="200"/>
              </a:spcAft>
              <a:buClr>
                <a:srgbClr val="10A686"/>
              </a:buClr>
              <a:buSzPct val="100000"/>
              <a:buFont typeface="Wingdings" pitchFamily="2" charset="2"/>
              <a:buChar char="§"/>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Retention in treatment</a:t>
            </a:r>
          </a:p>
        </p:txBody>
      </p:sp>
      <p:graphicFrame>
        <p:nvGraphicFramePr>
          <p:cNvPr id="14" name="Table 13">
            <a:extLst>
              <a:ext uri="{FF2B5EF4-FFF2-40B4-BE49-F238E27FC236}">
                <a16:creationId xmlns:a16="http://schemas.microsoft.com/office/drawing/2014/main" id="{3629F0B9-B607-1E43-AC56-C38E2A13788E}"/>
              </a:ext>
            </a:extLst>
          </p:cNvPr>
          <p:cNvGraphicFramePr>
            <a:graphicFrameLocks noGrp="1"/>
          </p:cNvGraphicFramePr>
          <p:nvPr>
            <p:extLst/>
          </p:nvPr>
        </p:nvGraphicFramePr>
        <p:xfrm>
          <a:off x="5664729" y="5029200"/>
          <a:ext cx="5581697" cy="1104901"/>
        </p:xfrm>
        <a:graphic>
          <a:graphicData uri="http://schemas.openxmlformats.org/drawingml/2006/table">
            <a:tbl>
              <a:tblPr firstRow="1" bandRow="1">
                <a:tableStyleId>{5C22544A-7EE6-4342-B048-85BDC9FD1C3A}</a:tableStyleId>
              </a:tblPr>
              <a:tblGrid>
                <a:gridCol w="1687686">
                  <a:extLst>
                    <a:ext uri="{9D8B030D-6E8A-4147-A177-3AD203B41FA5}">
                      <a16:colId xmlns:a16="http://schemas.microsoft.com/office/drawing/2014/main" val="3312933832"/>
                    </a:ext>
                  </a:extLst>
                </a:gridCol>
                <a:gridCol w="1700753">
                  <a:extLst>
                    <a:ext uri="{9D8B030D-6E8A-4147-A177-3AD203B41FA5}">
                      <a16:colId xmlns:a16="http://schemas.microsoft.com/office/drawing/2014/main" val="2499190892"/>
                    </a:ext>
                  </a:extLst>
                </a:gridCol>
                <a:gridCol w="1096629">
                  <a:extLst>
                    <a:ext uri="{9D8B030D-6E8A-4147-A177-3AD203B41FA5}">
                      <a16:colId xmlns:a16="http://schemas.microsoft.com/office/drawing/2014/main" val="2746170789"/>
                    </a:ext>
                  </a:extLst>
                </a:gridCol>
                <a:gridCol w="1096629">
                  <a:extLst>
                    <a:ext uri="{9D8B030D-6E8A-4147-A177-3AD203B41FA5}">
                      <a16:colId xmlns:a16="http://schemas.microsoft.com/office/drawing/2014/main" val="378142366"/>
                    </a:ext>
                  </a:extLst>
                </a:gridCol>
              </a:tblGrid>
              <a:tr h="218873">
                <a:tc>
                  <a:txBody>
                    <a:bodyPr/>
                    <a:lstStyle/>
                    <a:p>
                      <a:endParaRPr lang="en-US" sz="1200" b="1" dirty="0">
                        <a:solidFill>
                          <a:schemeClr val="bg1"/>
                        </a:solidFill>
                      </a:endParaRPr>
                    </a:p>
                  </a:txBody>
                  <a:tcPr marL="0" marR="0" marT="0" marB="0" anchor="ctr">
                    <a:lnL w="12700" cmpd="sng">
                      <a:noFill/>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b="1" dirty="0">
                          <a:solidFill>
                            <a:schemeClr val="bg1"/>
                          </a:solidFill>
                        </a:rPr>
                        <a:t>TAU</a:t>
                      </a:r>
                      <a:r>
                        <a:rPr lang="en-US" sz="1200" b="1" baseline="0" dirty="0">
                          <a:solidFill>
                            <a:schemeClr val="bg1"/>
                          </a:solidFill>
                        </a:rPr>
                        <a:t> </a:t>
                      </a:r>
                      <a:r>
                        <a:rPr lang="en-US" sz="1200" b="1" dirty="0">
                          <a:solidFill>
                            <a:schemeClr val="bg1"/>
                          </a:solidFill>
                        </a:rPr>
                        <a:t>+ reSET-O</a:t>
                      </a:r>
                      <a:r>
                        <a:rPr kumimoji="0" lang="en-US" sz="1200" b="0" i="0" u="none" strike="noStrike" kern="1200" cap="none" spc="0" normalizeH="0" baseline="30000" noProof="0" dirty="0">
                          <a:ln>
                            <a:noFill/>
                          </a:ln>
                          <a:solidFill>
                            <a:schemeClr val="bg1"/>
                          </a:solidFill>
                          <a:effectLst/>
                          <a:uLnTx/>
                          <a:uFillTx/>
                          <a:latin typeface="+mn-lt"/>
                          <a:ea typeface="+mn-ea"/>
                          <a:cs typeface="+mn-cs"/>
                        </a:rPr>
                        <a:t>®</a:t>
                      </a:r>
                      <a:endParaRPr lang="en-US" sz="1200" b="1" dirty="0">
                        <a:solidFill>
                          <a:schemeClr val="bg1"/>
                        </a:solidFill>
                      </a:endParaRPr>
                    </a:p>
                  </a:txBody>
                  <a:tcPr marL="0" marR="0" marT="0" marB="0" anchor="ctr">
                    <a:lnL w="12700" cmpd="sng">
                      <a:noFill/>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b="1" dirty="0">
                          <a:solidFill>
                            <a:schemeClr val="bg1"/>
                          </a:solidFill>
                        </a:rPr>
                        <a:t>TAU</a:t>
                      </a:r>
                    </a:p>
                  </a:txBody>
                  <a:tcPr marL="0" marR="0" marT="0" marB="0" anchor="ctr">
                    <a:lnL w="12700" cmpd="sng">
                      <a:noFill/>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b="1" dirty="0">
                          <a:solidFill>
                            <a:schemeClr val="bg1"/>
                          </a:solidFill>
                        </a:rPr>
                        <a:t>P-value </a:t>
                      </a:r>
                    </a:p>
                  </a:txBody>
                  <a:tcPr marL="0" marR="0" marT="0" marB="0" anchor="ctr">
                    <a:lnL w="12700" cmpd="sng">
                      <a:noFill/>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5551845"/>
                  </a:ext>
                </a:extLst>
              </a:tr>
              <a:tr h="443014">
                <a:tc>
                  <a:txBody>
                    <a:bodyPr/>
                    <a:lstStyle/>
                    <a:p>
                      <a:pPr marL="0" algn="l" defTabSz="754380" rtl="0" eaLnBrk="1" latinLnBrk="0" hangingPunct="1"/>
                      <a:r>
                        <a:rPr lang="en-US" sz="1100" b="1" kern="1200" dirty="0">
                          <a:solidFill>
                            <a:schemeClr val="accent1"/>
                          </a:solidFill>
                          <a:latin typeface="+mn-lt"/>
                          <a:ea typeface="+mn-ea"/>
                          <a:cs typeface="+mn-cs"/>
                        </a:rPr>
                        <a:t>Abstinence (Opioids) </a:t>
                      </a:r>
                    </a:p>
                  </a:txBody>
                  <a:tcPr anchor="ctr">
                    <a:lnL w="12700" cmpd="sng">
                      <a:noFill/>
                    </a:lnL>
                    <a:lnR w="12700" cmpd="sng">
                      <a:noFill/>
                    </a:lnR>
                    <a:lnT w="28575" cap="flat" cmpd="sng" algn="ctr">
                      <a:solidFill>
                        <a:schemeClr val="bg2"/>
                      </a:solidFill>
                      <a:prstDash val="solid"/>
                      <a:round/>
                      <a:headEnd type="none" w="med" len="med"/>
                      <a:tailEnd type="none" w="med" len="med"/>
                    </a:lnT>
                    <a:lnB w="6350"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algn="ctr" defTabSz="754380" rtl="0" eaLnBrk="1" latinLnBrk="0" hangingPunct="1"/>
                      <a:r>
                        <a:rPr lang="en-US" sz="1100" b="1" kern="1200" dirty="0">
                          <a:solidFill>
                            <a:srgbClr val="414042"/>
                          </a:solidFill>
                          <a:latin typeface="+mn-lt"/>
                          <a:ea typeface="+mn-ea"/>
                          <a:cs typeface="+mn-cs"/>
                        </a:rPr>
                        <a:t>77.3% </a:t>
                      </a:r>
                    </a:p>
                    <a:p>
                      <a:pPr marL="0" algn="ctr" defTabSz="754380" rtl="0" eaLnBrk="1" latinLnBrk="0" hangingPunct="1"/>
                      <a:r>
                        <a:rPr lang="en-US" sz="1050" b="0" i="1" kern="1200" dirty="0">
                          <a:solidFill>
                            <a:srgbClr val="414042"/>
                          </a:solidFill>
                          <a:latin typeface="+mn-lt"/>
                          <a:ea typeface="+mn-ea"/>
                          <a:cs typeface="+mn-cs"/>
                        </a:rPr>
                        <a:t>(n=91)</a:t>
                      </a:r>
                    </a:p>
                  </a:txBody>
                  <a:tcPr marL="0" marR="0" marT="0" marB="0" anchor="ctr">
                    <a:lnL w="12700" cmpd="sng">
                      <a:noFill/>
                    </a:lnL>
                    <a:lnR w="12700" cmpd="sng">
                      <a:noFill/>
                    </a:lnR>
                    <a:lnT w="28575" cap="flat" cmpd="sng" algn="ctr">
                      <a:solidFill>
                        <a:schemeClr val="bg2"/>
                      </a:solidFill>
                      <a:prstDash val="solid"/>
                      <a:round/>
                      <a:headEnd type="none" w="med" len="med"/>
                      <a:tailEnd type="none" w="med" len="med"/>
                    </a:lnT>
                    <a:lnB w="6350"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algn="ctr" defTabSz="754380" rtl="0" eaLnBrk="1" latinLnBrk="0" hangingPunct="1"/>
                      <a:r>
                        <a:rPr lang="en-US" sz="1100" b="1" kern="1200" dirty="0">
                          <a:solidFill>
                            <a:srgbClr val="414042"/>
                          </a:solidFill>
                          <a:latin typeface="+mn-lt"/>
                          <a:ea typeface="+mn-ea"/>
                          <a:cs typeface="+mn-cs"/>
                        </a:rPr>
                        <a:t>62.1%</a:t>
                      </a:r>
                    </a:p>
                    <a:p>
                      <a:pPr marL="0" algn="ctr" defTabSz="754380" rtl="0" eaLnBrk="1" latinLnBrk="0" hangingPunct="1"/>
                      <a:r>
                        <a:rPr lang="en-US" sz="1050" b="0" i="1" kern="1200" dirty="0">
                          <a:solidFill>
                            <a:srgbClr val="414042"/>
                          </a:solidFill>
                          <a:latin typeface="+mn-lt"/>
                          <a:ea typeface="+mn-ea"/>
                          <a:cs typeface="+mn-cs"/>
                        </a:rPr>
                        <a:t>(n=79)</a:t>
                      </a:r>
                    </a:p>
                  </a:txBody>
                  <a:tcPr marL="0" marR="0" marT="0" marB="0" anchor="ctr">
                    <a:lnL w="12700" cmpd="sng">
                      <a:noFill/>
                    </a:lnL>
                    <a:lnR w="12700" cmpd="sng">
                      <a:noFill/>
                    </a:lnR>
                    <a:lnT w="28575" cap="flat" cmpd="sng" algn="ctr">
                      <a:solidFill>
                        <a:schemeClr val="bg2"/>
                      </a:solidFill>
                      <a:prstDash val="solid"/>
                      <a:round/>
                      <a:headEnd type="none" w="med" len="med"/>
                      <a:tailEnd type="none" w="med" len="med"/>
                    </a:lnT>
                    <a:lnB w="6350"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algn="ctr" defTabSz="754380" rtl="0" eaLnBrk="1" latinLnBrk="0" hangingPunct="1"/>
                      <a:r>
                        <a:rPr lang="en-US" sz="1100" b="1" kern="1200" dirty="0">
                          <a:solidFill>
                            <a:srgbClr val="414042"/>
                          </a:solidFill>
                          <a:latin typeface="+mn-lt"/>
                          <a:ea typeface="+mn-ea"/>
                          <a:cs typeface="+mn-cs"/>
                        </a:rPr>
                        <a:t>0.0248</a:t>
                      </a:r>
                    </a:p>
                  </a:txBody>
                  <a:tcPr marL="0" marR="0" marT="0" marB="0" anchor="ctr">
                    <a:lnL w="12700" cmpd="sng">
                      <a:noFill/>
                    </a:lnL>
                    <a:lnR w="12700" cmpd="sng">
                      <a:noFill/>
                    </a:lnR>
                    <a:lnT w="28575" cap="flat" cmpd="sng" algn="ctr">
                      <a:solidFill>
                        <a:schemeClr val="bg2"/>
                      </a:solidFill>
                      <a:prstDash val="solid"/>
                      <a:round/>
                      <a:headEnd type="none" w="med" len="med"/>
                      <a:tailEnd type="none" w="med" len="med"/>
                    </a:lnT>
                    <a:lnB w="6350" cap="flat" cmpd="sng" algn="ctr">
                      <a:solidFill>
                        <a:schemeClr val="accent6"/>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7778052"/>
                  </a:ext>
                </a:extLst>
              </a:tr>
              <a:tr h="443014">
                <a:tc>
                  <a:txBody>
                    <a:bodyPr/>
                    <a:lstStyle/>
                    <a:p>
                      <a:pPr marL="0" algn="l" defTabSz="754380" rtl="0" eaLnBrk="1" latinLnBrk="0" hangingPunct="1"/>
                      <a:r>
                        <a:rPr lang="en-US" sz="1100" b="1" kern="1200" dirty="0">
                          <a:solidFill>
                            <a:schemeClr val="accent1"/>
                          </a:solidFill>
                          <a:latin typeface="+mn-lt"/>
                          <a:ea typeface="+mn-ea"/>
                          <a:cs typeface="+mn-cs"/>
                        </a:rPr>
                        <a:t>Retention (All) </a:t>
                      </a:r>
                    </a:p>
                  </a:txBody>
                  <a:tcPr anchor="ctr">
                    <a:lnL w="12700" cmpd="sng">
                      <a:noFill/>
                    </a:lnL>
                    <a:lnR w="12700" cmpd="sng">
                      <a:noFill/>
                    </a:lnR>
                    <a:lnT w="6350" cap="flat" cmpd="sng" algn="ctr">
                      <a:solidFill>
                        <a:schemeClr val="accent6"/>
                      </a:solidFill>
                      <a:prstDash val="lgDash"/>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4380" rtl="0" eaLnBrk="1" latinLnBrk="0" hangingPunct="1"/>
                      <a:r>
                        <a:rPr lang="en-US" sz="1100" b="1" kern="1200" dirty="0">
                          <a:solidFill>
                            <a:srgbClr val="414042"/>
                          </a:solidFill>
                          <a:latin typeface="+mn-lt"/>
                          <a:ea typeface="+mn-ea"/>
                          <a:cs typeface="+mn-cs"/>
                        </a:rPr>
                        <a:t>82.4</a:t>
                      </a:r>
                      <a:r>
                        <a:rPr lang="en-US" sz="1100" b="1" kern="1200" dirty="0" smtClean="0">
                          <a:solidFill>
                            <a:srgbClr val="414042"/>
                          </a:solidFill>
                          <a:latin typeface="+mn-lt"/>
                          <a:ea typeface="+mn-ea"/>
                          <a:cs typeface="+mn-cs"/>
                        </a:rPr>
                        <a:t>%</a:t>
                      </a:r>
                      <a:endParaRPr lang="en-US" sz="1100" b="1" kern="1200" dirty="0">
                        <a:solidFill>
                          <a:srgbClr val="414042"/>
                        </a:solidFill>
                        <a:latin typeface="+mn-lt"/>
                        <a:ea typeface="+mn-ea"/>
                        <a:cs typeface="+mn-cs"/>
                      </a:endParaRPr>
                    </a:p>
                  </a:txBody>
                  <a:tcPr marL="0" marR="0" marT="0" marB="0" anchor="ctr">
                    <a:lnL w="12700" cmpd="sng">
                      <a:noFill/>
                    </a:lnL>
                    <a:lnR w="12700" cmpd="sng">
                      <a:noFill/>
                    </a:lnR>
                    <a:lnT w="6350" cap="flat" cmpd="sng" algn="ctr">
                      <a:solidFill>
                        <a:schemeClr val="accent6"/>
                      </a:solidFill>
                      <a:prstDash val="lgDash"/>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4380" rtl="0" eaLnBrk="1" latinLnBrk="0" hangingPunct="1"/>
                      <a:r>
                        <a:rPr lang="en-US" sz="1100" b="1" kern="1200" dirty="0">
                          <a:solidFill>
                            <a:srgbClr val="414042"/>
                          </a:solidFill>
                          <a:latin typeface="+mn-lt"/>
                          <a:ea typeface="+mn-ea"/>
                          <a:cs typeface="+mn-cs"/>
                        </a:rPr>
                        <a:t>68.4</a:t>
                      </a:r>
                      <a:r>
                        <a:rPr lang="en-US" sz="1100" b="1" kern="1200" dirty="0" smtClean="0">
                          <a:solidFill>
                            <a:srgbClr val="414042"/>
                          </a:solidFill>
                          <a:latin typeface="+mn-lt"/>
                          <a:ea typeface="+mn-ea"/>
                          <a:cs typeface="+mn-cs"/>
                        </a:rPr>
                        <a:t>%</a:t>
                      </a:r>
                      <a:endParaRPr lang="en-US" sz="1100" b="1" kern="1200" dirty="0">
                        <a:solidFill>
                          <a:srgbClr val="414042"/>
                        </a:solidFill>
                        <a:latin typeface="+mn-lt"/>
                        <a:ea typeface="+mn-ea"/>
                        <a:cs typeface="+mn-cs"/>
                      </a:endParaRPr>
                    </a:p>
                  </a:txBody>
                  <a:tcPr marL="0" marR="0" marT="0" marB="0" anchor="ctr">
                    <a:lnL w="12700" cmpd="sng">
                      <a:noFill/>
                    </a:lnL>
                    <a:lnR w="12700" cmpd="sng">
                      <a:noFill/>
                    </a:lnR>
                    <a:lnT w="6350" cap="flat" cmpd="sng" algn="ctr">
                      <a:solidFill>
                        <a:schemeClr val="accent6"/>
                      </a:solidFill>
                      <a:prstDash val="lgDash"/>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4380" rtl="0" eaLnBrk="1" latinLnBrk="0" hangingPunct="1"/>
                      <a:r>
                        <a:rPr lang="en-US" sz="1100" b="1" kern="1200" dirty="0" smtClean="0">
                          <a:solidFill>
                            <a:srgbClr val="414042"/>
                          </a:solidFill>
                          <a:latin typeface="+mn-lt"/>
                          <a:ea typeface="+mn-ea"/>
                          <a:cs typeface="+mn-cs"/>
                        </a:rPr>
                        <a:t>0.0224</a:t>
                      </a:r>
                      <a:endParaRPr lang="en-US" sz="1100" b="1" kern="1200" dirty="0">
                        <a:solidFill>
                          <a:srgbClr val="414042"/>
                        </a:solidFill>
                        <a:latin typeface="+mn-lt"/>
                        <a:ea typeface="+mn-ea"/>
                        <a:cs typeface="+mn-cs"/>
                      </a:endParaRPr>
                    </a:p>
                  </a:txBody>
                  <a:tcPr marL="0" marR="0" marT="0" marB="0" anchor="ctr">
                    <a:lnL w="12700" cmpd="sng">
                      <a:noFill/>
                    </a:lnL>
                    <a:lnR w="12700" cmpd="sng">
                      <a:noFill/>
                    </a:lnR>
                    <a:lnT w="6350" cap="flat" cmpd="sng" algn="ctr">
                      <a:solidFill>
                        <a:schemeClr val="accent6"/>
                      </a:solidFill>
                      <a:prstDash val="lgDash"/>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0061872"/>
                  </a:ext>
                </a:extLst>
              </a:tr>
            </a:tbl>
          </a:graphicData>
        </a:graphic>
      </p:graphicFrame>
      <p:grpSp>
        <p:nvGrpSpPr>
          <p:cNvPr id="17" name="Group 16">
            <a:extLst>
              <a:ext uri="{FF2B5EF4-FFF2-40B4-BE49-F238E27FC236}">
                <a16:creationId xmlns:a16="http://schemas.microsoft.com/office/drawing/2014/main" id="{E092D883-DD75-6840-BFC5-8C48683035F5}"/>
              </a:ext>
            </a:extLst>
          </p:cNvPr>
          <p:cNvGrpSpPr/>
          <p:nvPr/>
        </p:nvGrpSpPr>
        <p:grpSpPr>
          <a:xfrm>
            <a:off x="5108713" y="1823345"/>
            <a:ext cx="6539936" cy="3177226"/>
            <a:chOff x="182444" y="1079857"/>
            <a:chExt cx="8650660" cy="4288708"/>
          </a:xfrm>
        </p:grpSpPr>
        <p:pic>
          <p:nvPicPr>
            <p:cNvPr id="18" name="Picture 17">
              <a:extLst>
                <a:ext uri="{FF2B5EF4-FFF2-40B4-BE49-F238E27FC236}">
                  <a16:creationId xmlns:a16="http://schemas.microsoft.com/office/drawing/2014/main" id="{3B5A4240-DFAF-C44D-B446-09BCEE1D0121}"/>
                </a:ext>
              </a:extLst>
            </p:cNvPr>
            <p:cNvPicPr/>
            <p:nvPr/>
          </p:nvPicPr>
          <p:blipFill rotWithShape="1">
            <a:blip r:embed="rId2" cstate="print">
              <a:extLst>
                <a:ext uri="{28A0092B-C50C-407E-A947-70E740481C1C}">
                  <a14:useLocalDpi xmlns:a14="http://schemas.microsoft.com/office/drawing/2010/main"/>
                </a:ext>
              </a:extLst>
            </a:blip>
            <a:srcRect l="4623" t="1551" r="1005" b="19484"/>
            <a:stretch/>
          </p:blipFill>
          <p:spPr>
            <a:xfrm>
              <a:off x="385875" y="1079857"/>
              <a:ext cx="8447229" cy="4066497"/>
            </a:xfrm>
            <a:prstGeom prst="roundRect">
              <a:avLst>
                <a:gd name="adj" fmla="val 0"/>
              </a:avLst>
            </a:prstGeom>
          </p:spPr>
        </p:pic>
        <p:pic>
          <p:nvPicPr>
            <p:cNvPr id="19" name="Picture 18">
              <a:extLst>
                <a:ext uri="{FF2B5EF4-FFF2-40B4-BE49-F238E27FC236}">
                  <a16:creationId xmlns:a16="http://schemas.microsoft.com/office/drawing/2014/main" id="{983CDC85-5491-7C49-B3B8-E3E630117E46}"/>
                </a:ext>
              </a:extLst>
            </p:cNvPr>
            <p:cNvPicPr/>
            <p:nvPr/>
          </p:nvPicPr>
          <p:blipFill rotWithShape="1">
            <a:blip r:embed="rId3" cstate="print">
              <a:extLst>
                <a:ext uri="{28A0092B-C50C-407E-A947-70E740481C1C}">
                  <a14:useLocalDpi xmlns:a14="http://schemas.microsoft.com/office/drawing/2010/main"/>
                </a:ext>
              </a:extLst>
            </a:blip>
            <a:srcRect/>
            <a:stretch/>
          </p:blipFill>
          <p:spPr>
            <a:xfrm>
              <a:off x="2130780" y="3504487"/>
              <a:ext cx="4729725" cy="714094"/>
            </a:xfrm>
            <a:prstGeom prst="rect">
              <a:avLst/>
            </a:prstGeom>
          </p:spPr>
        </p:pic>
        <p:sp>
          <p:nvSpPr>
            <p:cNvPr id="20" name="Rectangle 19">
              <a:extLst>
                <a:ext uri="{FF2B5EF4-FFF2-40B4-BE49-F238E27FC236}">
                  <a16:creationId xmlns:a16="http://schemas.microsoft.com/office/drawing/2014/main" id="{089147FF-3F16-0F4D-9A34-B5D73C7725A8}"/>
                </a:ext>
              </a:extLst>
            </p:cNvPr>
            <p:cNvSpPr/>
            <p:nvPr/>
          </p:nvSpPr>
          <p:spPr>
            <a:xfrm>
              <a:off x="722376" y="4329255"/>
              <a:ext cx="3968932" cy="54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87A8C685-BF41-FB41-841D-40ED998608A5}"/>
                </a:ext>
              </a:extLst>
            </p:cNvPr>
            <p:cNvPicPr/>
            <p:nvPr/>
          </p:nvPicPr>
          <p:blipFill rotWithShape="1">
            <a:blip r:embed="rId4" cstate="print">
              <a:extLst>
                <a:ext uri="{28A0092B-C50C-407E-A947-70E740481C1C}">
                  <a14:useLocalDpi xmlns:a14="http://schemas.microsoft.com/office/drawing/2010/main"/>
                </a:ext>
              </a:extLst>
            </a:blip>
            <a:srcRect/>
            <a:stretch/>
          </p:blipFill>
          <p:spPr>
            <a:xfrm>
              <a:off x="182444" y="1872202"/>
              <a:ext cx="166856" cy="2304289"/>
            </a:xfrm>
            <a:prstGeom prst="rect">
              <a:avLst/>
            </a:prstGeom>
          </p:spPr>
        </p:pic>
        <p:pic>
          <p:nvPicPr>
            <p:cNvPr id="24" name="Picture 23">
              <a:extLst>
                <a:ext uri="{FF2B5EF4-FFF2-40B4-BE49-F238E27FC236}">
                  <a16:creationId xmlns:a16="http://schemas.microsoft.com/office/drawing/2014/main" id="{E9A7B8DE-5178-2547-987B-82430D0A3AFD}"/>
                </a:ext>
              </a:extLst>
            </p:cNvPr>
            <p:cNvPicPr/>
            <p:nvPr/>
          </p:nvPicPr>
          <p:blipFill rotWithShape="1">
            <a:blip r:embed="rId5" cstate="print">
              <a:extLst>
                <a:ext uri="{28A0092B-C50C-407E-A947-70E740481C1C}">
                  <a14:useLocalDpi xmlns:a14="http://schemas.microsoft.com/office/drawing/2010/main"/>
                </a:ext>
              </a:extLst>
            </a:blip>
            <a:srcRect/>
            <a:stretch/>
          </p:blipFill>
          <p:spPr>
            <a:xfrm>
              <a:off x="4103879" y="4949014"/>
              <a:ext cx="1011219" cy="419551"/>
            </a:xfrm>
            <a:prstGeom prst="rect">
              <a:avLst/>
            </a:prstGeom>
          </p:spPr>
        </p:pic>
      </p:grpSp>
    </p:spTree>
    <p:extLst>
      <p:ext uri="{BB962C8B-B14F-4D97-AF65-F5344CB8AC3E}">
        <p14:creationId xmlns:p14="http://schemas.microsoft.com/office/powerpoint/2010/main" val="366013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395163"/>
            <a:ext cx="12196513" cy="4997092"/>
            <a:chOff x="0" y="1683768"/>
            <a:chExt cx="12196513" cy="4296942"/>
          </a:xfrm>
        </p:grpSpPr>
        <p:sp>
          <p:nvSpPr>
            <p:cNvPr id="16" name="Rectangle 15">
              <a:extLst>
                <a:ext uri="{FF2B5EF4-FFF2-40B4-BE49-F238E27FC236}">
                  <a16:creationId xmlns:a16="http://schemas.microsoft.com/office/drawing/2014/main" id="{CCEF6732-6EA6-48C8-9DB3-CAF5E8E7FBF0}"/>
                </a:ext>
              </a:extLst>
            </p:cNvPr>
            <p:cNvSpPr/>
            <p:nvPr/>
          </p:nvSpPr>
          <p:spPr>
            <a:xfrm>
              <a:off x="0" y="1733126"/>
              <a:ext cx="12192000" cy="42475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CCEF6732-6EA6-48C8-9DB3-CAF5E8E7FBF0}"/>
                </a:ext>
              </a:extLst>
            </p:cNvPr>
            <p:cNvSpPr/>
            <p:nvPr/>
          </p:nvSpPr>
          <p:spPr>
            <a:xfrm>
              <a:off x="0" y="1683768"/>
              <a:ext cx="12192000" cy="62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CCEF6732-6EA6-48C8-9DB3-CAF5E8E7FBF0}"/>
                </a:ext>
              </a:extLst>
            </p:cNvPr>
            <p:cNvSpPr/>
            <p:nvPr/>
          </p:nvSpPr>
          <p:spPr>
            <a:xfrm>
              <a:off x="4513" y="5918576"/>
              <a:ext cx="12192000" cy="62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 name="Title 1"/>
          <p:cNvSpPr>
            <a:spLocks noGrp="1"/>
          </p:cNvSpPr>
          <p:nvPr>
            <p:ph type="title"/>
          </p:nvPr>
        </p:nvSpPr>
        <p:spPr/>
        <p:txBody>
          <a:bodyPr/>
          <a:lstStyle/>
          <a:p>
            <a:r>
              <a:rPr lang="en-US" dirty="0"/>
              <a:t>reSET-O</a:t>
            </a:r>
            <a:r>
              <a:rPr lang="en-US" sz="4000" baseline="30000" dirty="0">
                <a:solidFill>
                  <a:srgbClr val="44546A"/>
                </a:solidFill>
              </a:rPr>
              <a:t>®</a:t>
            </a:r>
            <a:r>
              <a:rPr lang="en-US" dirty="0"/>
              <a:t> | Additional Clinical Data Highlights</a:t>
            </a:r>
          </a:p>
        </p:txBody>
      </p:sp>
      <p:grpSp>
        <p:nvGrpSpPr>
          <p:cNvPr id="9" name="Group 8"/>
          <p:cNvGrpSpPr/>
          <p:nvPr/>
        </p:nvGrpSpPr>
        <p:grpSpPr>
          <a:xfrm>
            <a:off x="8365525" y="2348934"/>
            <a:ext cx="3551173" cy="2677928"/>
            <a:chOff x="3884539" y="2218221"/>
            <a:chExt cx="5187383" cy="3911789"/>
          </a:xfrm>
        </p:grpSpPr>
        <p:sp>
          <p:nvSpPr>
            <p:cNvPr id="10" name="Title 1"/>
            <p:cNvSpPr txBox="1">
              <a:spLocks/>
            </p:cNvSpPr>
            <p:nvPr/>
          </p:nvSpPr>
          <p:spPr>
            <a:xfrm>
              <a:off x="4501623" y="2218221"/>
              <a:ext cx="4543032" cy="574511"/>
            </a:xfrm>
            <a:prstGeom prst="rect">
              <a:avLst/>
            </a:prstGeom>
          </p:spPr>
          <p:txBody>
            <a:bodyPr vert="horz" lIns="0" tIns="0" rIns="0" bIns="0" rtlCol="0" anchor="ctr">
              <a:noAutofit/>
            </a:bodyPr>
            <a:lstStyle>
              <a:lvl1pPr algn="l" defTabSz="754380" rtl="0" eaLnBrk="1" latinLnBrk="0" hangingPunct="1">
                <a:lnSpc>
                  <a:spcPct val="90000"/>
                </a:lnSpc>
                <a:spcBef>
                  <a:spcPct val="0"/>
                </a:spcBef>
                <a:buNone/>
                <a:defRPr sz="1800" b="1" kern="1200">
                  <a:solidFill>
                    <a:schemeClr val="tx1"/>
                  </a:solidFill>
                  <a:latin typeface="+mj-lt"/>
                  <a:ea typeface="+mj-ea"/>
                  <a:cs typeface="+mj-cs"/>
                </a:defRPr>
              </a:lvl1pPr>
            </a:lstStyle>
            <a:p>
              <a:pPr marL="0" marR="0" lvl="0" indent="0" algn="ctr" defTabSz="75438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j-ea"/>
                  <a:cs typeface="+mj-cs"/>
                </a:rPr>
                <a:t>Treatment Retention Rate</a:t>
              </a:r>
              <a:r>
                <a:rPr kumimoji="0" lang="en-US" sz="1400" b="1" i="0" u="none" strike="noStrike" kern="1200" cap="none" spc="0" normalizeH="0" baseline="30000" noProof="0" dirty="0">
                  <a:ln>
                    <a:noFill/>
                  </a:ln>
                  <a:solidFill>
                    <a:prstClr val="black"/>
                  </a:solidFill>
                  <a:effectLst/>
                  <a:uLnTx/>
                  <a:uFillTx/>
                  <a:latin typeface="Arial"/>
                  <a:ea typeface="+mj-ea"/>
                  <a:cs typeface="+mj-cs"/>
                </a:rPr>
                <a:t>1</a:t>
              </a:r>
            </a:p>
            <a:p>
              <a:pPr marL="0" marR="0" lvl="0" indent="0" algn="ctr" defTabSz="754380"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a:ea typeface="+mj-ea"/>
                  <a:cs typeface="+mj-cs"/>
                </a:rPr>
                <a:t>Patients Retained at 12-week endpoint</a:t>
              </a:r>
              <a:endParaRPr kumimoji="0" lang="en-US" sz="1400" b="0" i="1" u="none" strike="noStrike" kern="1200" cap="none" spc="0" normalizeH="0" baseline="30000" noProof="0" dirty="0">
                <a:ln>
                  <a:noFill/>
                </a:ln>
                <a:solidFill>
                  <a:prstClr val="black"/>
                </a:solidFill>
                <a:effectLst/>
                <a:uLnTx/>
                <a:uFillTx/>
                <a:latin typeface="Arial"/>
                <a:ea typeface="+mj-ea"/>
                <a:cs typeface="+mj-cs"/>
              </a:endParaRPr>
            </a:p>
          </p:txBody>
        </p:sp>
        <p:graphicFrame>
          <p:nvGraphicFramePr>
            <p:cNvPr id="11" name="Chart 10"/>
            <p:cNvGraphicFramePr/>
            <p:nvPr/>
          </p:nvGraphicFramePr>
          <p:xfrm>
            <a:off x="3884539" y="2814709"/>
            <a:ext cx="5187383" cy="331530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A69554E-6ED4-43CC-85BB-7E6A12E2FD1F}"/>
                </a:ext>
              </a:extLst>
            </p:cNvPr>
            <p:cNvSpPr txBox="1"/>
            <p:nvPr/>
          </p:nvSpPr>
          <p:spPr>
            <a:xfrm>
              <a:off x="6217948" y="3068190"/>
              <a:ext cx="1110382" cy="4046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a:ea typeface="+mn-ea"/>
                  <a:cs typeface="+mn-cs"/>
                </a:rPr>
                <a:t>P</a:t>
              </a:r>
              <a:r>
                <a:rPr kumimoji="0" lang="en-US" sz="1200" b="1" i="0" u="none" strike="noStrike" kern="1200" cap="none" spc="0" normalizeH="0" baseline="0" noProof="0" dirty="0">
                  <a:ln>
                    <a:noFill/>
                  </a:ln>
                  <a:solidFill>
                    <a:prstClr val="black"/>
                  </a:solidFill>
                  <a:effectLst/>
                  <a:uLnTx/>
                  <a:uFillTx/>
                  <a:latin typeface="Arial"/>
                  <a:ea typeface="+mn-ea"/>
                  <a:cs typeface="+mn-cs"/>
                </a:rPr>
                <a:t>=.0224</a:t>
              </a:r>
            </a:p>
          </p:txBody>
        </p:sp>
      </p:grpSp>
      <p:graphicFrame>
        <p:nvGraphicFramePr>
          <p:cNvPr id="14" name="Table 13"/>
          <p:cNvGraphicFramePr>
            <a:graphicFrameLocks noGrp="1"/>
          </p:cNvGraphicFramePr>
          <p:nvPr>
            <p:extLst/>
          </p:nvPr>
        </p:nvGraphicFramePr>
        <p:xfrm>
          <a:off x="414691" y="2348934"/>
          <a:ext cx="7430814" cy="2719777"/>
        </p:xfrm>
        <a:graphic>
          <a:graphicData uri="http://schemas.openxmlformats.org/drawingml/2006/table">
            <a:tbl>
              <a:tblPr>
                <a:tableStyleId>{D113A9D2-9D6B-4929-AA2D-F23B5EE8CBE7}</a:tableStyleId>
              </a:tblPr>
              <a:tblGrid>
                <a:gridCol w="1508479">
                  <a:extLst>
                    <a:ext uri="{9D8B030D-6E8A-4147-A177-3AD203B41FA5}">
                      <a16:colId xmlns:a16="http://schemas.microsoft.com/office/drawing/2014/main" val="2712498070"/>
                    </a:ext>
                  </a:extLst>
                </a:gridCol>
                <a:gridCol w="5922335">
                  <a:extLst>
                    <a:ext uri="{9D8B030D-6E8A-4147-A177-3AD203B41FA5}">
                      <a16:colId xmlns:a16="http://schemas.microsoft.com/office/drawing/2014/main" val="3186009428"/>
                    </a:ext>
                  </a:extLst>
                </a:gridCol>
              </a:tblGrid>
              <a:tr h="410901">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dirty="0">
                          <a:solidFill>
                            <a:schemeClr val="accent1">
                              <a:lumMod val="75000"/>
                            </a:schemeClr>
                          </a:solidFill>
                          <a:effectLst/>
                          <a:latin typeface="+mn-lt"/>
                          <a:ea typeface="+mn-ea"/>
                          <a:cs typeface="+mn-cs"/>
                        </a:rPr>
                        <a:t>Highlights</a:t>
                      </a:r>
                    </a:p>
                  </a:txBody>
                  <a:tcPr marL="85725" marR="0" marT="0" marB="0" anchor="ctr">
                    <a:lnB w="571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dirty="0">
                          <a:solidFill>
                            <a:schemeClr val="accent1">
                              <a:lumMod val="75000"/>
                            </a:schemeClr>
                          </a:solidFill>
                          <a:effectLst/>
                          <a:latin typeface="+mn-lt"/>
                          <a:ea typeface="+mn-ea"/>
                          <a:cs typeface="+mn-cs"/>
                        </a:rPr>
                        <a:t>Clinical Outcomes Summary</a:t>
                      </a:r>
                    </a:p>
                  </a:txBody>
                  <a:tcPr marL="85725" marR="0" marT="0" marB="0" anchor="ctr">
                    <a:lnB w="571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125347362"/>
                  </a:ext>
                </a:extLst>
              </a:tr>
              <a:tr h="756105">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dirty="0">
                          <a:effectLst/>
                        </a:rPr>
                        <a:t>Retention  Rates</a:t>
                      </a:r>
                      <a:endParaRPr lang="en-US" sz="1600" b="1" u="none" strike="noStrike" kern="1200" dirty="0">
                        <a:solidFill>
                          <a:schemeClr val="dk1"/>
                        </a:solidFill>
                        <a:effectLst/>
                        <a:latin typeface="+mn-lt"/>
                        <a:ea typeface="+mn-ea"/>
                        <a:cs typeface="+mn-cs"/>
                      </a:endParaRPr>
                    </a:p>
                  </a:txBody>
                  <a:tcPr marL="85725" marR="0" marT="0" marB="0" anchor="ctr">
                    <a:lnT w="5715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lumMod val="75000"/>
                      </a:schemeClr>
                    </a:solidFill>
                  </a:tcPr>
                </a:tc>
                <a:tc>
                  <a:txBody>
                    <a:bodyPr/>
                    <a:lstStyle/>
                    <a:p>
                      <a:pPr marL="114300" marR="0" lvl="0" indent="-114300" algn="l" defTabSz="665665"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Adding reSET-O</a:t>
                      </a:r>
                      <a:r>
                        <a:rPr lang="en-US" sz="1200" baseline="30000" dirty="0">
                          <a:solidFill>
                            <a:srgbClr val="44546A"/>
                          </a:solidFill>
                        </a:rPr>
                        <a: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to outpatient treatment using buprenorphine </a:t>
                      </a:r>
                      <a:r>
                        <a:rPr lang="en-US" sz="1200" b="1" u="none" strike="noStrike" kern="1200" dirty="0">
                          <a:solidFill>
                            <a:schemeClr val="tx1"/>
                          </a:solidFill>
                          <a:effectLst/>
                          <a:latin typeface="+mn-lt"/>
                          <a:ea typeface="+mn-ea"/>
                          <a:cs typeface="+mn-cs"/>
                        </a:rPr>
                        <a:t>increased retention of patients with OUD almost 15%</a:t>
                      </a:r>
                    </a:p>
                  </a:txBody>
                  <a:tcPr anchor="ctr">
                    <a:lnT w="57150" cap="flat" cmpd="sng" algn="ctr">
                      <a:solidFill>
                        <a:schemeClr val="accent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6174473"/>
                  </a:ext>
                </a:extLst>
              </a:tr>
              <a:tr h="900958">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dirty="0">
                          <a:effectLst/>
                        </a:rPr>
                        <a:t>Safety</a:t>
                      </a:r>
                      <a:endParaRPr lang="en-US" sz="1600" b="1" u="none" strike="noStrike" kern="1200" baseline="0" dirty="0">
                        <a:solidFill>
                          <a:schemeClr val="dk1"/>
                        </a:solidFill>
                        <a:effectLst/>
                        <a:latin typeface="+mn-lt"/>
                        <a:ea typeface="+mn-ea"/>
                        <a:cs typeface="+mn-cs"/>
                      </a:endParaRPr>
                    </a:p>
                  </a:txBody>
                  <a:tcPr marL="85725" marR="0" marT="0"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lumMod val="75000"/>
                      </a:schemeClr>
                    </a:solidFill>
                  </a:tcPr>
                </a:tc>
                <a:tc>
                  <a:txBody>
                    <a:bodyPr/>
                    <a:lstStyle/>
                    <a:p>
                      <a:pPr marL="114300" marR="0" lvl="0" indent="-114300" algn="l" defTabSz="665665"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The observed adverse events (AE) were of type and frequency as anticipated in a large population of patients with OUD, or associated with buprenorphine pharmacotherapy, particularly during the induction phase. </a:t>
                      </a:r>
                    </a:p>
                    <a:p>
                      <a:pPr marL="114300" marR="0" lvl="0" indent="-114300" algn="l" defTabSz="665665"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The AEs observed were not adjudicated to be device related. </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05820866"/>
                  </a:ext>
                </a:extLst>
              </a:tr>
              <a:tr h="651813">
                <a:tc>
                  <a:txBody>
                    <a:bodyPr/>
                    <a:lstStyle/>
                    <a:p>
                      <a:pPr marL="0" marR="0" lvl="0" indent="0" algn="ctr" defTabSz="665665" rtl="0" eaLnBrk="1" fontAlgn="ctr" latinLnBrk="0" hangingPunct="1">
                        <a:lnSpc>
                          <a:spcPct val="100000"/>
                        </a:lnSpc>
                        <a:spcBef>
                          <a:spcPts val="0"/>
                        </a:spcBef>
                        <a:spcAft>
                          <a:spcPts val="0"/>
                        </a:spcAft>
                        <a:buClrTx/>
                        <a:buSzTx/>
                        <a:buFontTx/>
                        <a:buNone/>
                        <a:tabLst/>
                        <a:defRPr/>
                      </a:pPr>
                      <a:r>
                        <a:rPr lang="en-US" sz="1600" b="1" u="none" strike="noStrike" kern="1200" baseline="0" dirty="0">
                          <a:effectLst/>
                        </a:rPr>
                        <a:t>Module Completion</a:t>
                      </a:r>
                      <a:endParaRPr lang="en-US" sz="1600" b="1" u="none" strike="noStrike" kern="1200" baseline="0" dirty="0">
                        <a:solidFill>
                          <a:schemeClr val="dk1"/>
                        </a:solidFill>
                        <a:effectLst/>
                        <a:latin typeface="+mn-lt"/>
                        <a:ea typeface="+mn-ea"/>
                        <a:cs typeface="+mn-cs"/>
                      </a:endParaRPr>
                    </a:p>
                  </a:txBody>
                  <a:tcPr marL="85725" marR="0" marT="0"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lumMod val="75000"/>
                      </a:schemeClr>
                    </a:solidFill>
                  </a:tcPr>
                </a:tc>
                <a:tc>
                  <a:txBody>
                    <a:bodyPr/>
                    <a:lstStyle/>
                    <a:p>
                      <a:pPr marL="114300" marR="0" lvl="0" indent="-114300" algn="l" defTabSz="665665"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n-lt"/>
                          <a:ea typeface="+mn-ea"/>
                          <a:cs typeface="+mn-cs"/>
                        </a:rPr>
                        <a:t>reSET-O</a:t>
                      </a:r>
                      <a:r>
                        <a:rPr lang="en-US" sz="1200" baseline="30000" dirty="0">
                          <a:solidFill>
                            <a:srgbClr val="44546A"/>
                          </a:solidFill>
                        </a:rPr>
                        <a:t>®</a:t>
                      </a:r>
                      <a:r>
                        <a:rPr kumimoji="0" lang="en-US" sz="1200" b="0" i="0" u="none" strike="noStrike" kern="1200" cap="none" spc="0" normalizeH="0" baseline="0" dirty="0">
                          <a:ln>
                            <a:noFill/>
                          </a:ln>
                          <a:solidFill>
                            <a:schemeClr val="tx1"/>
                          </a:solidFill>
                          <a:effectLst/>
                          <a:uLnTx/>
                          <a:uFillTx/>
                          <a:latin typeface="+mn-lt"/>
                          <a:ea typeface="+mn-ea"/>
                          <a:cs typeface="+mn-cs"/>
                        </a:rPr>
                        <a:t> vs TAU did not demonstrate any significant safety differences between the cohorts</a:t>
                      </a:r>
                    </a:p>
                  </a:txBody>
                  <a:tcPr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3397242"/>
                  </a:ext>
                </a:extLst>
              </a:tr>
            </a:tbl>
          </a:graphicData>
        </a:graphic>
      </p:graphicFrame>
      <p:sp>
        <p:nvSpPr>
          <p:cNvPr id="12" name="Footer Placeholder 2">
            <a:extLst>
              <a:ext uri="{FF2B5EF4-FFF2-40B4-BE49-F238E27FC236}">
                <a16:creationId xmlns:a16="http://schemas.microsoft.com/office/drawing/2014/main" id="{B9E28DB6-4AF7-45C3-9E9D-C18710DEF6FF}"/>
              </a:ext>
            </a:extLst>
          </p:cNvPr>
          <p:cNvSpPr txBox="1">
            <a:spLocks/>
          </p:cNvSpPr>
          <p:nvPr/>
        </p:nvSpPr>
        <p:spPr>
          <a:xfrm>
            <a:off x="422786" y="6466795"/>
            <a:ext cx="6645131" cy="280216"/>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1683" lvl="0" indent="-201683">
              <a:buFontTx/>
              <a:buAutoNum type="arabicPeriod"/>
              <a:defRPr/>
            </a:pPr>
            <a:r>
              <a:rPr lang="en-US" dirty="0">
                <a:solidFill>
                  <a:prstClr val="black">
                    <a:tint val="75000"/>
                  </a:prstClr>
                </a:solidFill>
              </a:rPr>
              <a:t>Pear regulatory submission. DEN160018hcf</a:t>
            </a:r>
            <a:endParaRPr lang="en-US" dirty="0">
              <a:solidFill>
                <a:srgbClr val="000000">
                  <a:tint val="75000"/>
                </a:srgbClr>
              </a:solidFill>
            </a:endParaRPr>
          </a:p>
        </p:txBody>
      </p:sp>
    </p:spTree>
    <p:extLst>
      <p:ext uri="{BB962C8B-B14F-4D97-AF65-F5344CB8AC3E}">
        <p14:creationId xmlns:p14="http://schemas.microsoft.com/office/powerpoint/2010/main" val="1143950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690687"/>
            <a:ext cx="12196513" cy="4701567"/>
            <a:chOff x="0" y="1683768"/>
            <a:chExt cx="12196513" cy="4296942"/>
          </a:xfrm>
        </p:grpSpPr>
        <p:sp>
          <p:nvSpPr>
            <p:cNvPr id="16" name="Rectangle 15">
              <a:extLst>
                <a:ext uri="{FF2B5EF4-FFF2-40B4-BE49-F238E27FC236}">
                  <a16:creationId xmlns:a16="http://schemas.microsoft.com/office/drawing/2014/main" id="{CCEF6732-6EA6-48C8-9DB3-CAF5E8E7FBF0}"/>
                </a:ext>
              </a:extLst>
            </p:cNvPr>
            <p:cNvSpPr/>
            <p:nvPr/>
          </p:nvSpPr>
          <p:spPr>
            <a:xfrm>
              <a:off x="0" y="1733126"/>
              <a:ext cx="12192000" cy="42475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CCEF6732-6EA6-48C8-9DB3-CAF5E8E7FBF0}"/>
                </a:ext>
              </a:extLst>
            </p:cNvPr>
            <p:cNvSpPr/>
            <p:nvPr/>
          </p:nvSpPr>
          <p:spPr>
            <a:xfrm>
              <a:off x="0" y="1683768"/>
              <a:ext cx="12192000" cy="62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CCEF6732-6EA6-48C8-9DB3-CAF5E8E7FBF0}"/>
                </a:ext>
              </a:extLst>
            </p:cNvPr>
            <p:cNvSpPr/>
            <p:nvPr/>
          </p:nvSpPr>
          <p:spPr>
            <a:xfrm>
              <a:off x="4513" y="5918576"/>
              <a:ext cx="12192000" cy="62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 name="Title 1"/>
          <p:cNvSpPr>
            <a:spLocks noGrp="1"/>
          </p:cNvSpPr>
          <p:nvPr>
            <p:ph type="title"/>
          </p:nvPr>
        </p:nvSpPr>
        <p:spPr/>
        <p:txBody>
          <a:bodyPr/>
          <a:lstStyle/>
          <a:p>
            <a:r>
              <a:rPr lang="en-US" dirty="0"/>
              <a:t>Technology Enabled Behavioral </a:t>
            </a:r>
            <a:r>
              <a:rPr lang="en-US" dirty="0" smtClean="0"/>
              <a:t>Therapy</a:t>
            </a:r>
            <a:r>
              <a:rPr lang="en-US" b="0" baseline="30000" dirty="0" smtClean="0"/>
              <a:t>1</a:t>
            </a:r>
            <a:r>
              <a:rPr lang="en-US" dirty="0" smtClean="0"/>
              <a:t> </a:t>
            </a:r>
            <a:r>
              <a:rPr lang="en-US" dirty="0"/>
              <a:t/>
            </a:r>
            <a:br>
              <a:rPr lang="en-US" dirty="0"/>
            </a:br>
            <a:r>
              <a:rPr lang="en-US" sz="2667" b="0" dirty="0">
                <a:solidFill>
                  <a:srgbClr val="44546A"/>
                </a:solidFill>
              </a:rPr>
              <a:t>Clinical Data in Incarcerated Substance Abuse </a:t>
            </a:r>
            <a:r>
              <a:rPr lang="en-US" sz="2667" b="0" dirty="0" smtClean="0">
                <a:solidFill>
                  <a:srgbClr val="44546A"/>
                </a:solidFill>
              </a:rPr>
              <a:t>Offenders</a:t>
            </a:r>
            <a:endParaRPr lang="en-US" dirty="0"/>
          </a:p>
        </p:txBody>
      </p:sp>
      <p:sp>
        <p:nvSpPr>
          <p:cNvPr id="19" name="TextBox 18"/>
          <p:cNvSpPr txBox="1"/>
          <p:nvPr/>
        </p:nvSpPr>
        <p:spPr>
          <a:xfrm>
            <a:off x="422786" y="1868433"/>
            <a:ext cx="11493911" cy="4356281"/>
          </a:xfrm>
          <a:prstGeom prst="rect">
            <a:avLst/>
          </a:prstGeom>
          <a:solidFill>
            <a:schemeClr val="bg1"/>
          </a:solidFill>
        </p:spPr>
        <p:txBody>
          <a:bodyPr wrap="square" rtlCol="0" anchor="ctr">
            <a:noAutofit/>
          </a:bodyPr>
          <a:lstStyle/>
          <a:p>
            <a:pPr lvl="0">
              <a:spcAft>
                <a:spcPts val="1000"/>
              </a:spcAft>
              <a:defRPr/>
            </a:pPr>
            <a:r>
              <a:rPr lang="en-US" sz="1600" b="1" u="sng" dirty="0">
                <a:solidFill>
                  <a:srgbClr val="000000"/>
                </a:solidFill>
              </a:rPr>
              <a:t>A Comparative Study of the Therapeutic Education System for Incarcerated Substance-Abusing Offenders: </a:t>
            </a:r>
            <a:endParaRPr kumimoji="0" lang="en-US" sz="1600" b="1" i="0" u="sng" strike="noStrike" kern="1200" cap="none" spc="0" normalizeH="0" baseline="0" noProof="0" dirty="0" smtClean="0">
              <a:ln>
                <a:noFill/>
              </a:ln>
              <a:solidFill>
                <a:srgbClr val="000000"/>
              </a:solidFill>
              <a:effectLst/>
              <a:uLnTx/>
              <a:uFillTx/>
              <a:latin typeface="Arial"/>
            </a:endParaRPr>
          </a:p>
          <a:p>
            <a:pPr marL="171450" lvl="0" indent="-171450">
              <a:spcAft>
                <a:spcPts val="400"/>
              </a:spcAft>
              <a:buFont typeface="Arial" panose="020B0604020202020204" pitchFamily="34" charset="0"/>
              <a:buChar char="•"/>
              <a:defRPr/>
            </a:pPr>
            <a:r>
              <a:rPr lang="en-US" sz="1400" b="1" dirty="0" smtClean="0">
                <a:solidFill>
                  <a:srgbClr val="000000"/>
                </a:solidFill>
              </a:rPr>
              <a:t>Objectives and Design</a:t>
            </a:r>
          </a:p>
          <a:p>
            <a:pPr marL="628650" lvl="1" indent="-171450">
              <a:spcAft>
                <a:spcPts val="400"/>
              </a:spcAft>
              <a:buFont typeface="Arial" panose="020B0604020202020204" pitchFamily="34" charset="0"/>
              <a:buChar char="•"/>
              <a:defRPr/>
            </a:pPr>
            <a:r>
              <a:rPr lang="en-US" sz="1400" dirty="0" smtClean="0">
                <a:solidFill>
                  <a:srgbClr val="000000"/>
                </a:solidFill>
                <a:latin typeface="+mj-lt"/>
              </a:rPr>
              <a:t>Study compared the </a:t>
            </a:r>
            <a:r>
              <a:rPr lang="en-US" sz="1400" dirty="0">
                <a:solidFill>
                  <a:srgbClr val="000000"/>
                </a:solidFill>
                <a:latin typeface="+mj-lt"/>
              </a:rPr>
              <a:t>effectiveness of </a:t>
            </a:r>
            <a:r>
              <a:rPr lang="en-US" sz="1400" dirty="0" smtClean="0">
                <a:solidFill>
                  <a:srgbClr val="000000"/>
                </a:solidFill>
                <a:latin typeface="+mj-lt"/>
              </a:rPr>
              <a:t>the </a:t>
            </a:r>
            <a:r>
              <a:rPr lang="en-US" sz="1400" dirty="0">
                <a:solidFill>
                  <a:srgbClr val="000000"/>
                </a:solidFill>
                <a:latin typeface="+mj-lt"/>
              </a:rPr>
              <a:t>Therapeutic Education System (</a:t>
            </a:r>
            <a:r>
              <a:rPr lang="en-US" sz="1400" dirty="0" smtClean="0">
                <a:solidFill>
                  <a:srgbClr val="000000"/>
                </a:solidFill>
                <a:latin typeface="+mj-lt"/>
              </a:rPr>
              <a:t>TES) vs. Standard of </a:t>
            </a:r>
            <a:r>
              <a:rPr lang="en-US" sz="1400" dirty="0">
                <a:solidFill>
                  <a:srgbClr val="000000"/>
                </a:solidFill>
                <a:latin typeface="+mj-lt"/>
              </a:rPr>
              <a:t>Care on measures of crime (including </a:t>
            </a:r>
            <a:r>
              <a:rPr lang="en-US" sz="1400" dirty="0" smtClean="0">
                <a:solidFill>
                  <a:srgbClr val="000000"/>
                </a:solidFill>
                <a:latin typeface="+mj-lt"/>
              </a:rPr>
              <a:t>re-incarceration at 12 months), </a:t>
            </a:r>
            <a:r>
              <a:rPr lang="en-US" sz="1400" dirty="0">
                <a:solidFill>
                  <a:srgbClr val="000000"/>
                </a:solidFill>
                <a:latin typeface="+mj-lt"/>
              </a:rPr>
              <a:t>drug use, and HIV risk behavior </a:t>
            </a:r>
            <a:r>
              <a:rPr lang="en-US" sz="1400" dirty="0" smtClean="0">
                <a:solidFill>
                  <a:srgbClr val="000000"/>
                </a:solidFill>
                <a:latin typeface="+mj-lt"/>
              </a:rPr>
              <a:t>3 and 6 months after prison </a:t>
            </a:r>
            <a:r>
              <a:rPr lang="en-US" sz="1400" dirty="0">
                <a:solidFill>
                  <a:srgbClr val="000000"/>
                </a:solidFill>
                <a:latin typeface="+mj-lt"/>
              </a:rPr>
              <a:t>release. </a:t>
            </a:r>
            <a:endParaRPr lang="en-US" sz="1400" dirty="0" smtClean="0">
              <a:solidFill>
                <a:srgbClr val="000000"/>
              </a:solidFill>
              <a:latin typeface="+mj-lt"/>
            </a:endParaRPr>
          </a:p>
          <a:p>
            <a:pPr marL="628650" lvl="1" indent="-171450">
              <a:spcAft>
                <a:spcPts val="400"/>
              </a:spcAft>
              <a:buFont typeface="Arial" panose="020B0604020202020204" pitchFamily="34" charset="0"/>
              <a:buChar char="•"/>
              <a:defRPr/>
            </a:pPr>
            <a:r>
              <a:rPr lang="en-US" sz="1400" dirty="0" smtClean="0">
                <a:solidFill>
                  <a:srgbClr val="000000"/>
                </a:solidFill>
                <a:latin typeface="+mj-lt"/>
              </a:rPr>
              <a:t>Participants </a:t>
            </a:r>
            <a:r>
              <a:rPr lang="en-US" sz="1400" dirty="0">
                <a:solidFill>
                  <a:srgbClr val="000000"/>
                </a:solidFill>
                <a:latin typeface="+mj-lt"/>
              </a:rPr>
              <a:t>were </a:t>
            </a:r>
            <a:r>
              <a:rPr lang="en-US" sz="1400" dirty="0" smtClean="0">
                <a:solidFill>
                  <a:srgbClr val="000000"/>
                </a:solidFill>
                <a:latin typeface="+mj-lt"/>
              </a:rPr>
              <a:t>randomized </a:t>
            </a:r>
            <a:r>
              <a:rPr lang="en-US" sz="1400" dirty="0">
                <a:solidFill>
                  <a:srgbClr val="000000"/>
                </a:solidFill>
                <a:latin typeface="+mj-lt"/>
              </a:rPr>
              <a:t>into two study </a:t>
            </a:r>
            <a:r>
              <a:rPr lang="en-US" sz="1400" dirty="0" smtClean="0">
                <a:solidFill>
                  <a:srgbClr val="000000"/>
                </a:solidFill>
                <a:latin typeface="+mj-lt"/>
              </a:rPr>
              <a:t>groups, Standard </a:t>
            </a:r>
            <a:r>
              <a:rPr lang="en-US" sz="1400" dirty="0">
                <a:solidFill>
                  <a:srgbClr val="000000"/>
                </a:solidFill>
                <a:latin typeface="+mj-lt"/>
              </a:rPr>
              <a:t>of </a:t>
            </a:r>
            <a:r>
              <a:rPr lang="en-US" sz="1400" dirty="0" smtClean="0">
                <a:solidFill>
                  <a:srgbClr val="000000"/>
                </a:solidFill>
                <a:latin typeface="+mj-lt"/>
              </a:rPr>
              <a:t>Care </a:t>
            </a:r>
            <a:r>
              <a:rPr lang="en-US" sz="1400" dirty="0">
                <a:solidFill>
                  <a:srgbClr val="000000"/>
                </a:solidFill>
                <a:latin typeface="+mj-lt"/>
              </a:rPr>
              <a:t>(C) (n=255) and E-TES (n=258</a:t>
            </a:r>
            <a:r>
              <a:rPr lang="en-US" sz="1400" dirty="0" smtClean="0">
                <a:solidFill>
                  <a:srgbClr val="000000"/>
                </a:solidFill>
                <a:latin typeface="+mj-lt"/>
              </a:rPr>
              <a:t>)</a:t>
            </a:r>
          </a:p>
          <a:p>
            <a:pPr marL="628650" lvl="1" indent="-171450">
              <a:spcAft>
                <a:spcPts val="800"/>
              </a:spcAft>
              <a:buFont typeface="Arial" panose="020B0604020202020204" pitchFamily="34" charset="0"/>
              <a:buChar char="•"/>
              <a:defRPr/>
            </a:pPr>
            <a:r>
              <a:rPr lang="en-US" sz="1400" i="1" dirty="0" smtClean="0">
                <a:solidFill>
                  <a:srgbClr val="000000"/>
                </a:solidFill>
                <a:latin typeface="+mj-lt"/>
              </a:rPr>
              <a:t>Note</a:t>
            </a:r>
            <a:r>
              <a:rPr lang="en-US" sz="1400" i="1" dirty="0">
                <a:solidFill>
                  <a:srgbClr val="000000"/>
                </a:solidFill>
                <a:latin typeface="+mj-lt"/>
              </a:rPr>
              <a:t>: These data were not the basis for reSET® or reSET-O® FDA review/authorization. The incarcerated population were not specifically studied in the pivotal trials used as the basis for authorization There are no data on the use of reSET® or reSET-O®  in the incarcerated population</a:t>
            </a:r>
            <a:r>
              <a:rPr lang="en-US" sz="1400" i="1" dirty="0" smtClean="0">
                <a:solidFill>
                  <a:srgbClr val="000000"/>
                </a:solidFill>
                <a:latin typeface="+mj-lt"/>
              </a:rPr>
              <a: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srgbClr val="000000"/>
                </a:solidFill>
                <a:effectLst/>
                <a:uLnTx/>
                <a:uFillTx/>
                <a:latin typeface="Arial"/>
              </a:rPr>
              <a:t>Randomized into two study groups</a:t>
            </a:r>
            <a:r>
              <a:rPr kumimoji="0" lang="en-US" sz="1400" b="0" i="0" u="none" strike="noStrike" kern="1200" cap="none" spc="0" normalizeH="0" baseline="0" noProof="0" dirty="0" smtClean="0">
                <a:ln>
                  <a:noFill/>
                </a:ln>
                <a:solidFill>
                  <a:srgbClr val="000000"/>
                </a:solidFill>
                <a:effectLst/>
                <a:uLnTx/>
                <a:uFillTx/>
                <a:latin typeface="Arial"/>
              </a:rPr>
              <a:t>: Standard of Care (C) (n=255) and E-TES (n=258)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srgbClr val="000000"/>
                </a:solidFill>
                <a:effectLst/>
                <a:uLnTx/>
                <a:uFillTx/>
                <a:latin typeface="Arial"/>
              </a:rPr>
              <a:t>Treatment </a:t>
            </a:r>
            <a:r>
              <a:rPr kumimoji="0" lang="en-US" sz="1400" b="0" i="0" u="none" strike="noStrike" kern="1200" cap="none" spc="0" normalizeH="0" baseline="0" noProof="0" dirty="0">
                <a:ln>
                  <a:noFill/>
                </a:ln>
                <a:solidFill>
                  <a:srgbClr val="000000"/>
                </a:solidFill>
                <a:effectLst/>
                <a:uLnTx/>
                <a:uFillTx/>
                <a:latin typeface="Arial"/>
              </a:rPr>
              <a:t>conditions included 48 interactive modules: once a week for two hours or twice a week for one hour</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rPr>
              <a:t>Standard of </a:t>
            </a:r>
            <a:r>
              <a:rPr kumimoji="0" lang="en-US" sz="1400" b="1" i="0" u="none" strike="noStrike" kern="1200" cap="none" spc="0" normalizeH="0" baseline="0" noProof="0" dirty="0" smtClean="0">
                <a:ln>
                  <a:noFill/>
                </a:ln>
                <a:solidFill>
                  <a:srgbClr val="000000"/>
                </a:solidFill>
                <a:effectLst/>
                <a:uLnTx/>
                <a:uFillTx/>
                <a:latin typeface="Arial"/>
              </a:rPr>
              <a:t>Care:</a:t>
            </a:r>
            <a:r>
              <a:rPr kumimoji="0" lang="en-US" sz="1400" b="0" i="0" u="none" strike="noStrike" kern="1200" cap="none" spc="0" normalizeH="0" baseline="0" noProof="0" dirty="0" smtClean="0">
                <a:ln>
                  <a:noFill/>
                </a:ln>
                <a:solidFill>
                  <a:srgbClr val="000000"/>
                </a:solidFill>
                <a:effectLst/>
                <a:uLnTx/>
                <a:uFillTx/>
                <a:latin typeface="Arial"/>
              </a:rPr>
              <a:t> Group </a:t>
            </a:r>
            <a:r>
              <a:rPr kumimoji="0" lang="en-US" sz="1400" b="0" i="0" u="none" strike="noStrike" kern="1200" cap="none" spc="0" normalizeH="0" baseline="0" noProof="0" dirty="0">
                <a:ln>
                  <a:noFill/>
                </a:ln>
                <a:solidFill>
                  <a:srgbClr val="000000"/>
                </a:solidFill>
                <a:effectLst/>
                <a:uLnTx/>
                <a:uFillTx/>
                <a:latin typeface="Arial"/>
              </a:rPr>
              <a:t>activities 1 day per week for 2 hours a day over 8-12 weeks.</a:t>
            </a:r>
          </a:p>
          <a:p>
            <a:pPr marL="171450" lvl="0" indent="-171450">
              <a:spcAft>
                <a:spcPts val="400"/>
              </a:spcAft>
              <a:buFont typeface="Arial" panose="020B0604020202020204" pitchFamily="34" charset="0"/>
              <a:buChar char="•"/>
              <a:defRPr/>
            </a:pPr>
            <a:r>
              <a:rPr lang="en-US" sz="1400" b="1" dirty="0" smtClean="0">
                <a:solidFill>
                  <a:srgbClr val="000000"/>
                </a:solidFill>
              </a:rPr>
              <a:t>Outcomes: </a:t>
            </a:r>
            <a:r>
              <a:rPr lang="en-US" sz="1400" dirty="0">
                <a:solidFill>
                  <a:srgbClr val="000000"/>
                </a:solidFill>
              </a:rPr>
              <a:t>Results </a:t>
            </a:r>
            <a:r>
              <a:rPr lang="en-US" sz="1400" dirty="0" smtClean="0">
                <a:solidFill>
                  <a:srgbClr val="000000"/>
                </a:solidFill>
              </a:rPr>
              <a:t>showed TES </a:t>
            </a:r>
            <a:r>
              <a:rPr lang="en-US" sz="1400" dirty="0">
                <a:solidFill>
                  <a:srgbClr val="000000"/>
                </a:solidFill>
              </a:rPr>
              <a:t>and standard treatment were equally </a:t>
            </a:r>
            <a:r>
              <a:rPr lang="en-US" sz="1400" dirty="0" smtClean="0">
                <a:solidFill>
                  <a:srgbClr val="000000"/>
                </a:solidFill>
              </a:rPr>
              <a:t>effective across facilities </a:t>
            </a:r>
            <a:r>
              <a:rPr lang="en-US" sz="1400" dirty="0">
                <a:solidFill>
                  <a:srgbClr val="000000"/>
                </a:solidFill>
              </a:rPr>
              <a:t>in reducing criminality, relapse to drug use, and HIV risk behavior. </a:t>
            </a:r>
            <a:endParaRPr lang="en-US" sz="1400" dirty="0" smtClean="0">
              <a:solidFill>
                <a:srgbClr val="000000"/>
              </a:solidFill>
            </a:endParaRPr>
          </a:p>
          <a:p>
            <a:pPr marL="628650" lvl="1" indent="-171450">
              <a:spcAft>
                <a:spcPts val="400"/>
              </a:spcAft>
              <a:buFont typeface="Arial" panose="020B0604020202020204" pitchFamily="34" charset="0"/>
              <a:buChar char="•"/>
              <a:defRPr/>
            </a:pPr>
            <a:r>
              <a:rPr lang="en-US" sz="1400" dirty="0">
                <a:solidFill>
                  <a:srgbClr val="000000"/>
                </a:solidFill>
                <a:latin typeface="+mj-lt"/>
              </a:rPr>
              <a:t>In prisons, where a majority of substance-using offenders do not receive treatment, identifying an equally effective high-volume </a:t>
            </a:r>
            <a:r>
              <a:rPr lang="en-US" sz="1400" dirty="0">
                <a:solidFill>
                  <a:srgbClr val="000000"/>
                </a:solidFill>
                <a:latin typeface="+mj-lt"/>
              </a:rPr>
              <a:t>alternative such as TES can greatly expand access to quality psychosocial interventions</a:t>
            </a:r>
            <a:r>
              <a:rPr lang="en-US" sz="1400" dirty="0">
                <a:solidFill>
                  <a:srgbClr val="000000"/>
                </a:solidFill>
                <a:latin typeface="+mj-lt"/>
              </a:rPr>
              <a:t>.</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srgbClr val="000000"/>
                </a:solidFill>
                <a:effectLst/>
                <a:uLnTx/>
                <a:uFillTx/>
                <a:latin typeface="Arial"/>
              </a:rPr>
              <a:t>Objective</a:t>
            </a:r>
            <a:r>
              <a:rPr kumimoji="0" lang="en-US" sz="1400" b="1" i="0" u="none" strike="noStrike" kern="1200" cap="none" spc="0" normalizeH="0" baseline="0" noProof="0" dirty="0">
                <a:ln>
                  <a:noFill/>
                </a:ln>
                <a:solidFill>
                  <a:srgbClr val="000000"/>
                </a:solidFill>
                <a:effectLst/>
                <a:uLnTx/>
                <a:uFillTx/>
                <a:latin typeface="Arial"/>
              </a:rPr>
              <a:t>:</a:t>
            </a:r>
            <a:r>
              <a:rPr kumimoji="0" lang="en-US" sz="1400" b="0" i="0" u="none" strike="noStrike" kern="1200" cap="none" spc="0" normalizeH="0" baseline="0" noProof="0" dirty="0">
                <a:ln>
                  <a:noFill/>
                </a:ln>
                <a:solidFill>
                  <a:srgbClr val="000000"/>
                </a:solidFill>
                <a:effectLst/>
                <a:uLnTx/>
                <a:uFillTx/>
                <a:latin typeface="Arial"/>
              </a:rPr>
              <a:t> comparing TES with standard care in a sample of substance-abusing offenders in prison</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ooter Placeholder 2">
            <a:extLst>
              <a:ext uri="{FF2B5EF4-FFF2-40B4-BE49-F238E27FC236}">
                <a16:creationId xmlns:a16="http://schemas.microsoft.com/office/drawing/2014/main" id="{B9E28DB6-4AF7-45C3-9E9D-C18710DEF6FF}"/>
              </a:ext>
            </a:extLst>
          </p:cNvPr>
          <p:cNvSpPr txBox="1">
            <a:spLocks/>
          </p:cNvSpPr>
          <p:nvPr/>
        </p:nvSpPr>
        <p:spPr>
          <a:xfrm>
            <a:off x="510008" y="6496912"/>
            <a:ext cx="8492614" cy="275627"/>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1683" lvl="0" indent="-201683">
              <a:buFontTx/>
              <a:buAutoNum type="arabicPeriod"/>
              <a:defRPr/>
            </a:pPr>
            <a:r>
              <a:rPr lang="en-US" dirty="0" err="1">
                <a:solidFill>
                  <a:prstClr val="black">
                    <a:tint val="75000"/>
                  </a:prstClr>
                </a:solidFill>
              </a:rPr>
              <a:t>Chaple</a:t>
            </a:r>
            <a:r>
              <a:rPr lang="en-US" dirty="0">
                <a:solidFill>
                  <a:prstClr val="black">
                    <a:tint val="75000"/>
                  </a:prstClr>
                </a:solidFill>
              </a:rPr>
              <a:t>, M., Sacks, S., </a:t>
            </a:r>
            <a:r>
              <a:rPr lang="en-US" dirty="0" err="1">
                <a:solidFill>
                  <a:prstClr val="black">
                    <a:tint val="75000"/>
                  </a:prstClr>
                </a:solidFill>
              </a:rPr>
              <a:t>McKendrick</a:t>
            </a:r>
            <a:r>
              <a:rPr lang="en-US" dirty="0">
                <a:solidFill>
                  <a:prstClr val="black">
                    <a:tint val="75000"/>
                  </a:prstClr>
                </a:solidFill>
              </a:rPr>
              <a:t>, K., </a:t>
            </a:r>
            <a:r>
              <a:rPr lang="en-US" dirty="0" err="1">
                <a:solidFill>
                  <a:prstClr val="black">
                    <a:tint val="75000"/>
                  </a:prstClr>
                </a:solidFill>
              </a:rPr>
              <a:t>Marsch</a:t>
            </a:r>
            <a:r>
              <a:rPr lang="en-US" dirty="0">
                <a:solidFill>
                  <a:prstClr val="black">
                    <a:tint val="75000"/>
                  </a:prstClr>
                </a:solidFill>
              </a:rPr>
              <a:t>, L. A., </a:t>
            </a:r>
            <a:r>
              <a:rPr lang="en-US" dirty="0" err="1">
                <a:solidFill>
                  <a:prstClr val="black">
                    <a:tint val="75000"/>
                  </a:prstClr>
                </a:solidFill>
              </a:rPr>
              <a:t>Belenko</a:t>
            </a:r>
            <a:r>
              <a:rPr lang="en-US" dirty="0">
                <a:solidFill>
                  <a:prstClr val="black">
                    <a:tint val="75000"/>
                  </a:prstClr>
                </a:solidFill>
              </a:rPr>
              <a:t>, S., </a:t>
            </a:r>
            <a:r>
              <a:rPr lang="en-US" dirty="0" err="1">
                <a:solidFill>
                  <a:prstClr val="black">
                    <a:tint val="75000"/>
                  </a:prstClr>
                </a:solidFill>
              </a:rPr>
              <a:t>Leukefeld</a:t>
            </a:r>
            <a:r>
              <a:rPr lang="en-US" dirty="0">
                <a:solidFill>
                  <a:prstClr val="black">
                    <a:tint val="75000"/>
                  </a:prstClr>
                </a:solidFill>
              </a:rPr>
              <a:t>, C., … French, M. (2016). A Comparative Study of the Therapeutic Education System for Incarcerated Substance-Abusing Offenders. The Prison Journal, 96(3), 485–508. https://doi.org/10.1177/0032885516636858</a:t>
            </a:r>
          </a:p>
        </p:txBody>
      </p:sp>
    </p:spTree>
    <p:extLst>
      <p:ext uri="{BB962C8B-B14F-4D97-AF65-F5344CB8AC3E}">
        <p14:creationId xmlns:p14="http://schemas.microsoft.com/office/powerpoint/2010/main" val="403931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627932"/>
            <a:ext cx="12196513" cy="4623793"/>
            <a:chOff x="0" y="1683768"/>
            <a:chExt cx="12196513" cy="4225862"/>
          </a:xfrm>
        </p:grpSpPr>
        <p:sp>
          <p:nvSpPr>
            <p:cNvPr id="16" name="Rectangle 15">
              <a:extLst>
                <a:ext uri="{FF2B5EF4-FFF2-40B4-BE49-F238E27FC236}">
                  <a16:creationId xmlns:a16="http://schemas.microsoft.com/office/drawing/2014/main" id="{CCEF6732-6EA6-48C8-9DB3-CAF5E8E7FBF0}"/>
                </a:ext>
              </a:extLst>
            </p:cNvPr>
            <p:cNvSpPr/>
            <p:nvPr/>
          </p:nvSpPr>
          <p:spPr>
            <a:xfrm>
              <a:off x="0" y="1733126"/>
              <a:ext cx="12192000" cy="41161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CCEF6732-6EA6-48C8-9DB3-CAF5E8E7FBF0}"/>
                </a:ext>
              </a:extLst>
            </p:cNvPr>
            <p:cNvSpPr/>
            <p:nvPr/>
          </p:nvSpPr>
          <p:spPr>
            <a:xfrm>
              <a:off x="0" y="1683768"/>
              <a:ext cx="12192000" cy="62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CCEF6732-6EA6-48C8-9DB3-CAF5E8E7FBF0}"/>
                </a:ext>
              </a:extLst>
            </p:cNvPr>
            <p:cNvSpPr/>
            <p:nvPr/>
          </p:nvSpPr>
          <p:spPr>
            <a:xfrm>
              <a:off x="4513" y="5847496"/>
              <a:ext cx="12192000" cy="62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 name="Title 1"/>
          <p:cNvSpPr>
            <a:spLocks noGrp="1"/>
          </p:cNvSpPr>
          <p:nvPr>
            <p:ph type="title"/>
          </p:nvPr>
        </p:nvSpPr>
        <p:spPr/>
        <p:txBody>
          <a:bodyPr/>
          <a:lstStyle/>
          <a:p>
            <a:r>
              <a:rPr lang="en-US" dirty="0"/>
              <a:t>Technology Enabled Behavioral Therapy </a:t>
            </a:r>
            <a:br>
              <a:rPr lang="en-US" dirty="0"/>
            </a:br>
            <a:r>
              <a:rPr lang="en-US" sz="2667" b="0" dirty="0">
                <a:solidFill>
                  <a:srgbClr val="44546A"/>
                </a:solidFill>
              </a:rPr>
              <a:t>Clinical Data in Incarcerated Substance Abuse Offenders*</a:t>
            </a:r>
            <a:endParaRPr lang="en-US" dirty="0"/>
          </a:p>
        </p:txBody>
      </p:sp>
      <p:sp>
        <p:nvSpPr>
          <p:cNvPr id="12" name="Footer Placeholder 2">
            <a:extLst>
              <a:ext uri="{FF2B5EF4-FFF2-40B4-BE49-F238E27FC236}">
                <a16:creationId xmlns:a16="http://schemas.microsoft.com/office/drawing/2014/main" id="{B9E28DB6-4AF7-45C3-9E9D-C18710DEF6FF}"/>
              </a:ext>
            </a:extLst>
          </p:cNvPr>
          <p:cNvSpPr txBox="1">
            <a:spLocks/>
          </p:cNvSpPr>
          <p:nvPr/>
        </p:nvSpPr>
        <p:spPr>
          <a:xfrm>
            <a:off x="494504" y="6507502"/>
            <a:ext cx="8492614" cy="275627"/>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1683" lvl="0" indent="-201683">
              <a:buFontTx/>
              <a:buAutoNum type="arabicPeriod"/>
              <a:defRPr/>
            </a:pPr>
            <a:r>
              <a:rPr lang="en-US" dirty="0" err="1">
                <a:solidFill>
                  <a:prstClr val="black">
                    <a:tint val="75000"/>
                  </a:prstClr>
                </a:solidFill>
              </a:rPr>
              <a:t>Chaple</a:t>
            </a:r>
            <a:r>
              <a:rPr lang="en-US" dirty="0">
                <a:solidFill>
                  <a:prstClr val="black">
                    <a:tint val="75000"/>
                  </a:prstClr>
                </a:solidFill>
              </a:rPr>
              <a:t>, M., Sacks, S., </a:t>
            </a:r>
            <a:r>
              <a:rPr lang="en-US" dirty="0" err="1">
                <a:solidFill>
                  <a:prstClr val="black">
                    <a:tint val="75000"/>
                  </a:prstClr>
                </a:solidFill>
              </a:rPr>
              <a:t>McKendrick</a:t>
            </a:r>
            <a:r>
              <a:rPr lang="en-US" dirty="0">
                <a:solidFill>
                  <a:prstClr val="black">
                    <a:tint val="75000"/>
                  </a:prstClr>
                </a:solidFill>
              </a:rPr>
              <a:t>, K., </a:t>
            </a:r>
            <a:r>
              <a:rPr lang="en-US" dirty="0" err="1">
                <a:solidFill>
                  <a:prstClr val="black">
                    <a:tint val="75000"/>
                  </a:prstClr>
                </a:solidFill>
              </a:rPr>
              <a:t>Marsch</a:t>
            </a:r>
            <a:r>
              <a:rPr lang="en-US" dirty="0">
                <a:solidFill>
                  <a:prstClr val="black">
                    <a:tint val="75000"/>
                  </a:prstClr>
                </a:solidFill>
              </a:rPr>
              <a:t>, L. A., </a:t>
            </a:r>
            <a:r>
              <a:rPr lang="en-US" dirty="0" err="1">
                <a:solidFill>
                  <a:prstClr val="black">
                    <a:tint val="75000"/>
                  </a:prstClr>
                </a:solidFill>
              </a:rPr>
              <a:t>Belenko</a:t>
            </a:r>
            <a:r>
              <a:rPr lang="en-US" dirty="0">
                <a:solidFill>
                  <a:prstClr val="black">
                    <a:tint val="75000"/>
                  </a:prstClr>
                </a:solidFill>
              </a:rPr>
              <a:t>, S., </a:t>
            </a:r>
            <a:r>
              <a:rPr lang="en-US" dirty="0" err="1">
                <a:solidFill>
                  <a:prstClr val="black">
                    <a:tint val="75000"/>
                  </a:prstClr>
                </a:solidFill>
              </a:rPr>
              <a:t>Leukefeld</a:t>
            </a:r>
            <a:r>
              <a:rPr lang="en-US" dirty="0">
                <a:solidFill>
                  <a:prstClr val="black">
                    <a:tint val="75000"/>
                  </a:prstClr>
                </a:solidFill>
              </a:rPr>
              <a:t>, C., … French, M. (2016). A Comparative Study of the Therapeutic Education System for Incarcerated Substance-Abusing Offenders. The Prison Journal, 96(3), 485–508. https://doi.org/10.1177/0032885516636858</a:t>
            </a:r>
          </a:p>
        </p:txBody>
      </p:sp>
      <p:sp>
        <p:nvSpPr>
          <p:cNvPr id="20" name="TextBox 19">
            <a:extLst>
              <a:ext uri="{FF2B5EF4-FFF2-40B4-BE49-F238E27FC236}">
                <a16:creationId xmlns:a16="http://schemas.microsoft.com/office/drawing/2014/main" id="{43B4B87A-2E93-49EA-8CC6-BA0A7897DB30}"/>
              </a:ext>
            </a:extLst>
          </p:cNvPr>
          <p:cNvSpPr txBox="1"/>
          <p:nvPr/>
        </p:nvSpPr>
        <p:spPr>
          <a:xfrm>
            <a:off x="6093743" y="5795767"/>
            <a:ext cx="5588248" cy="307777"/>
          </a:xfrm>
          <a:prstGeom prst="rect">
            <a:avLst/>
          </a:prstGeom>
          <a:noFill/>
        </p:spPr>
        <p:txBody>
          <a:bodyPr wrap="square" rtlCol="0">
            <a:spAutoFit/>
          </a:bodyPr>
          <a:lstStyle/>
          <a:p>
            <a:r>
              <a:rPr lang="en-US" sz="1100" dirty="0"/>
              <a:t>*There are no data on the use of </a:t>
            </a:r>
            <a:r>
              <a:rPr lang="en-US" sz="1100" dirty="0" err="1"/>
              <a:t>reSET</a:t>
            </a:r>
            <a:r>
              <a:rPr lang="en-US" sz="1100" dirty="0"/>
              <a:t>® or </a:t>
            </a:r>
            <a:r>
              <a:rPr lang="en-US" sz="1100" dirty="0" err="1"/>
              <a:t>reSET</a:t>
            </a:r>
            <a:r>
              <a:rPr lang="en-US" sz="1100" dirty="0"/>
              <a:t>-O®  in the incarcerated population</a:t>
            </a:r>
            <a:r>
              <a:rPr lang="en-US" sz="1400" dirty="0"/>
              <a:t>.</a:t>
            </a:r>
          </a:p>
        </p:txBody>
      </p:sp>
      <p:sp>
        <p:nvSpPr>
          <p:cNvPr id="10" name="Rectangle 9"/>
          <p:cNvSpPr/>
          <p:nvPr/>
        </p:nvSpPr>
        <p:spPr>
          <a:xfrm>
            <a:off x="494504" y="2037682"/>
            <a:ext cx="10931014" cy="231345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a:ea typeface="+mn-ea"/>
                <a:cs typeface="+mn-cs"/>
              </a:rPr>
              <a:t>Clinical Outcomes: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Analysis indicated similar rates of re-incarceration for the two groups overall and separately for new offenses or for re-incarceration; no statistical significance (181.8 days for E-TES vs 225.1 days for 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degree of change was statistically similar for drug use (54% E-TES; 54% C) and alcohol intoxication (54% E-TES; 57% C) fell more than half and the number of days of abstinent increased by nearly 3 months (80 E-TES; 85 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Computer-based treatment required much less therapist time</a:t>
            </a:r>
          </a:p>
        </p:txBody>
      </p:sp>
      <p:sp>
        <p:nvSpPr>
          <p:cNvPr id="11" name="TextBox 10"/>
          <p:cNvSpPr txBox="1"/>
          <p:nvPr/>
        </p:nvSpPr>
        <p:spPr>
          <a:xfrm>
            <a:off x="494504" y="4799268"/>
            <a:ext cx="10931014" cy="646331"/>
          </a:xfrm>
          <a:prstGeom prst="rect">
            <a:avLst/>
          </a:prstGeom>
          <a:solidFill>
            <a:schemeClr val="bg1"/>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Key Takeaway: </a:t>
            </a:r>
            <a:r>
              <a:rPr kumimoji="0" lang="en-US" sz="1800" b="0" i="0" u="none" strike="noStrike" kern="1200" cap="none" spc="0" normalizeH="0" baseline="0" noProof="0" dirty="0">
                <a:ln>
                  <a:noFill/>
                </a:ln>
                <a:solidFill>
                  <a:srgbClr val="000000"/>
                </a:solidFill>
                <a:effectLst/>
                <a:uLnTx/>
                <a:uFillTx/>
                <a:latin typeface="Arial"/>
                <a:ea typeface="+mn-ea"/>
                <a:cs typeface="+mn-cs"/>
              </a:rPr>
              <a:t>There was no significant difference between groups, indicating that E-TES is equally effective compared with standard of care.</a:t>
            </a:r>
          </a:p>
        </p:txBody>
      </p:sp>
    </p:spTree>
    <p:extLst>
      <p:ext uri="{BB962C8B-B14F-4D97-AF65-F5344CB8AC3E}">
        <p14:creationId xmlns:p14="http://schemas.microsoft.com/office/powerpoint/2010/main" val="3597987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b="1" dirty="0"/>
              <a:t>Thank You!</a:t>
            </a:r>
          </a:p>
        </p:txBody>
      </p:sp>
      <p:sp>
        <p:nvSpPr>
          <p:cNvPr id="6" name="Text Placeholder 5"/>
          <p:cNvSpPr>
            <a:spLocks noGrp="1"/>
          </p:cNvSpPr>
          <p:nvPr>
            <p:ph type="body" sz="quarter" idx="11"/>
          </p:nvPr>
        </p:nvSpPr>
        <p:spPr>
          <a:xfrm>
            <a:off x="892850" y="2733242"/>
            <a:ext cx="5726612" cy="1162897"/>
          </a:xfrm>
        </p:spPr>
        <p:txBody>
          <a:bodyPr/>
          <a:lstStyle/>
          <a:p>
            <a:r>
              <a:rPr lang="en-US" sz="2000" dirty="0"/>
              <a:t>Dr. Audrey Kern</a:t>
            </a:r>
          </a:p>
          <a:p>
            <a:r>
              <a:rPr lang="en-US" sz="1800" dirty="0">
                <a:solidFill>
                  <a:schemeClr val="tx1"/>
                </a:solidFill>
                <a:hlinkClick r:id="rId2">
                  <a:extLst>
                    <a:ext uri="{A12FA001-AC4F-418D-AE19-62706E023703}">
                      <ahyp:hlinkClr xmlns:ahyp="http://schemas.microsoft.com/office/drawing/2018/hyperlinkcolor" xmlns="" val="tx"/>
                    </a:ext>
                  </a:extLst>
                </a:hlinkClick>
              </a:rPr>
              <a:t>Audrey.Kern@peartherapeutics.com</a:t>
            </a:r>
            <a:endParaRPr lang="en-US" sz="1800" dirty="0">
              <a:solidFill>
                <a:schemeClr val="tx1"/>
              </a:solidFill>
            </a:endParaRPr>
          </a:p>
          <a:p>
            <a:endParaRPr lang="en-US" sz="1800" dirty="0"/>
          </a:p>
          <a:p>
            <a:endParaRPr lang="en-US" dirty="0"/>
          </a:p>
        </p:txBody>
      </p:sp>
      <p:sp>
        <p:nvSpPr>
          <p:cNvPr id="4" name="Slide Number Placeholder 3"/>
          <p:cNvSpPr>
            <a:spLocks noGrp="1"/>
          </p:cNvSpPr>
          <p:nvPr>
            <p:ph type="sldNum" sz="quarter" idx="4294967295"/>
          </p:nvPr>
        </p:nvSpPr>
        <p:spPr>
          <a:xfrm>
            <a:off x="11849100" y="6516688"/>
            <a:ext cx="342900" cy="1555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4C837-0D3D-4515-A410-CB98AE8C62A5}" type="slidenum">
              <a:rPr kumimoji="0" lang="en-CA" sz="794"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794"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10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 y="1590543"/>
            <a:ext cx="12195286" cy="4279767"/>
            <a:chOff x="13647" y="1849856"/>
            <a:chExt cx="12195286" cy="4279767"/>
          </a:xfrm>
        </p:grpSpPr>
        <p:sp>
          <p:nvSpPr>
            <p:cNvPr id="8" name="Rectangle 7">
              <a:extLst>
                <a:ext uri="{FF2B5EF4-FFF2-40B4-BE49-F238E27FC236}">
                  <a16:creationId xmlns:a16="http://schemas.microsoft.com/office/drawing/2014/main" id="{CCEF6732-6EA6-48C8-9DB3-CAF5E8E7FBF0}"/>
                </a:ext>
              </a:extLst>
            </p:cNvPr>
            <p:cNvSpPr/>
            <p:nvPr/>
          </p:nvSpPr>
          <p:spPr>
            <a:xfrm>
              <a:off x="13647" y="1849856"/>
              <a:ext cx="12195286" cy="42797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CCEF6732-6EA6-48C8-9DB3-CAF5E8E7FBF0}"/>
                </a:ext>
              </a:extLst>
            </p:cNvPr>
            <p:cNvSpPr/>
            <p:nvPr/>
          </p:nvSpPr>
          <p:spPr>
            <a:xfrm>
              <a:off x="13647" y="2085716"/>
              <a:ext cx="12195285" cy="38080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 name="Title 1"/>
          <p:cNvSpPr>
            <a:spLocks noGrp="1"/>
          </p:cNvSpPr>
          <p:nvPr>
            <p:ph type="title"/>
          </p:nvPr>
        </p:nvSpPr>
        <p:spPr/>
        <p:txBody>
          <a:bodyPr/>
          <a:lstStyle/>
          <a:p>
            <a:r>
              <a:rPr lang="en-US" dirty="0"/>
              <a:t>Agenda | Today’s Goal and Discussion Topics</a:t>
            </a:r>
          </a:p>
        </p:txBody>
      </p:sp>
      <p:sp>
        <p:nvSpPr>
          <p:cNvPr id="4" name="Slide Number Placeholder 3"/>
          <p:cNvSpPr>
            <a:spLocks noGrp="1"/>
          </p:cNvSpPr>
          <p:nvPr>
            <p:ph type="sldNum" sz="quarter" idx="12"/>
          </p:nvPr>
        </p:nvSpPr>
        <p:spPr/>
        <p:txBody>
          <a:bodyPr/>
          <a:lstStyle/>
          <a:p>
            <a:fld id="{9F3E118D-8F40-4D44-BBCF-71B52D27A42B}" type="slidenum">
              <a:rPr lang="en-US" smtClean="0"/>
              <a:t>3</a:t>
            </a:fld>
            <a:endParaRPr lang="en-US" dirty="0"/>
          </a:p>
        </p:txBody>
      </p:sp>
      <p:sp>
        <p:nvSpPr>
          <p:cNvPr id="15" name="Content Placeholder 2"/>
          <p:cNvSpPr txBox="1">
            <a:spLocks/>
          </p:cNvSpPr>
          <p:nvPr/>
        </p:nvSpPr>
        <p:spPr>
          <a:xfrm>
            <a:off x="4440575" y="2311462"/>
            <a:ext cx="7282852" cy="2837926"/>
          </a:xfrm>
          <a:prstGeom prst="rect">
            <a:avLst/>
          </a:prstGeom>
        </p:spPr>
        <p:txBody>
          <a:bodyPr vert="horz" lIns="0" tIns="0" rIns="0" bIns="0" rtlCol="0">
            <a:noAutofit/>
          </a:bodyPr>
          <a:lstStyle>
            <a:lvl1pPr marL="161373" indent="-161373" algn="l" defTabSz="665665" rtl="0" eaLnBrk="1" latinLnBrk="0" hangingPunct="1">
              <a:lnSpc>
                <a:spcPct val="100000"/>
              </a:lnSpc>
              <a:spcBef>
                <a:spcPts val="529"/>
              </a:spcBef>
              <a:buClr>
                <a:schemeClr val="accent1"/>
              </a:buClr>
              <a:buSzPct val="120000"/>
              <a:buFont typeface="Wingdings" pitchFamily="2" charset="2"/>
              <a:buChar char="§"/>
              <a:defRPr sz="1235" kern="1200">
                <a:solidFill>
                  <a:srgbClr val="414042"/>
                </a:solidFill>
                <a:latin typeface="+mn-lt"/>
                <a:ea typeface="+mn-ea"/>
                <a:cs typeface="+mn-cs"/>
              </a:defRPr>
            </a:lvl1pPr>
            <a:lvl2pPr marL="322747" indent="-161373" algn="l" defTabSz="665665" rtl="0" eaLnBrk="1" latinLnBrk="0" hangingPunct="1">
              <a:lnSpc>
                <a:spcPct val="100000"/>
              </a:lnSpc>
              <a:spcBef>
                <a:spcPts val="265"/>
              </a:spcBef>
              <a:buClr>
                <a:schemeClr val="accent1"/>
              </a:buClr>
              <a:buFont typeface="Arial" panose="020B0604020202020204" pitchFamily="34" charset="0"/>
              <a:buChar char="–"/>
              <a:defRPr sz="1235" kern="1200">
                <a:solidFill>
                  <a:srgbClr val="414042"/>
                </a:solidFill>
                <a:latin typeface="+mn-lt"/>
                <a:ea typeface="+mn-ea"/>
                <a:cs typeface="+mn-cs"/>
              </a:defRPr>
            </a:lvl2pPr>
            <a:lvl3pPr marL="484120" indent="-161373" algn="l" defTabSz="665665" rtl="0" eaLnBrk="1" latinLnBrk="0" hangingPunct="1">
              <a:lnSpc>
                <a:spcPct val="100000"/>
              </a:lnSpc>
              <a:spcBef>
                <a:spcPts val="265"/>
              </a:spcBef>
              <a:buClr>
                <a:schemeClr val="accent1"/>
              </a:buClr>
              <a:buFont typeface="Arial" panose="020B0604020202020204" pitchFamily="34" charset="0"/>
              <a:buChar char="–"/>
              <a:defRPr sz="1235" kern="1200">
                <a:solidFill>
                  <a:srgbClr val="414042"/>
                </a:solidFill>
                <a:latin typeface="+mn-lt"/>
                <a:ea typeface="+mn-ea"/>
                <a:cs typeface="+mn-cs"/>
              </a:defRPr>
            </a:lvl3pPr>
            <a:lvl4pPr marL="645493" indent="-161373" algn="l" defTabSz="665665" rtl="0" eaLnBrk="1" latinLnBrk="0" hangingPunct="1">
              <a:lnSpc>
                <a:spcPct val="100000"/>
              </a:lnSpc>
              <a:spcBef>
                <a:spcPts val="265"/>
              </a:spcBef>
              <a:buClr>
                <a:schemeClr val="accent1"/>
              </a:buClr>
              <a:buFont typeface="Arial" panose="020B0604020202020204" pitchFamily="34" charset="0"/>
              <a:buChar char="–"/>
              <a:defRPr sz="1235" kern="1200">
                <a:solidFill>
                  <a:srgbClr val="414042"/>
                </a:solidFill>
                <a:latin typeface="+mn-lt"/>
                <a:ea typeface="+mn-ea"/>
                <a:cs typeface="+mn-cs"/>
              </a:defRPr>
            </a:lvl4pPr>
            <a:lvl5pPr marL="806867" indent="-161373" algn="l" defTabSz="665665" rtl="0" eaLnBrk="1" latinLnBrk="0" hangingPunct="1">
              <a:lnSpc>
                <a:spcPct val="100000"/>
              </a:lnSpc>
              <a:spcBef>
                <a:spcPts val="265"/>
              </a:spcBef>
              <a:buClr>
                <a:schemeClr val="accent1"/>
              </a:buClr>
              <a:buFont typeface="Arial" panose="020B0604020202020204" pitchFamily="34" charset="0"/>
              <a:buChar char="–"/>
              <a:defRPr sz="1235" kern="1200">
                <a:solidFill>
                  <a:srgbClr val="414042"/>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a:lstStyle>
          <a:p>
            <a:pPr marL="0" marR="0" lvl="0" indent="0" algn="l" defTabSz="665665" rtl="0" eaLnBrk="1" fontAlgn="auto" latinLnBrk="0" hangingPunct="1">
              <a:lnSpc>
                <a:spcPct val="100000"/>
              </a:lnSpc>
              <a:spcBef>
                <a:spcPts val="529"/>
              </a:spcBef>
              <a:spcAft>
                <a:spcPts val="1000"/>
              </a:spcAft>
              <a:buClr>
                <a:srgbClr val="10A686"/>
              </a:buClr>
              <a:buSzPct val="120000"/>
              <a:buNone/>
              <a:tabLst/>
              <a:defRPr/>
            </a:pPr>
            <a:r>
              <a:rPr kumimoji="0" lang="en-US" sz="2000" b="1" i="0" u="none" strike="noStrike" kern="1200" cap="none" spc="0" normalizeH="0" baseline="0" noProof="0" dirty="0">
                <a:ln>
                  <a:noFill/>
                </a:ln>
                <a:solidFill>
                  <a:schemeClr val="tx1"/>
                </a:solidFill>
                <a:effectLst/>
                <a:uLnTx/>
                <a:uFillTx/>
                <a:latin typeface="Arial"/>
                <a:ea typeface="+mn-ea"/>
                <a:cs typeface="+mn-cs"/>
              </a:rPr>
              <a:t>Today’s Agenda</a:t>
            </a:r>
            <a:endParaRPr kumimoji="0" lang="en-US" sz="2400" b="1" i="0" u="none" strike="noStrike" kern="1200" cap="none" spc="0" normalizeH="0" baseline="0" noProof="0" dirty="0">
              <a:ln>
                <a:noFill/>
              </a:ln>
              <a:solidFill>
                <a:schemeClr val="tx1"/>
              </a:solidFill>
              <a:effectLst/>
              <a:uLnTx/>
              <a:uFillTx/>
              <a:latin typeface="Arial"/>
              <a:ea typeface="+mn-ea"/>
              <a:cs typeface="+mn-cs"/>
            </a:endParaRPr>
          </a:p>
          <a:p>
            <a:pPr marL="228600" marR="0" lvl="0" indent="-228600" algn="l" defTabSz="665665" rtl="0" eaLnBrk="1" fontAlgn="auto" latinLnBrk="0" hangingPunct="1">
              <a:lnSpc>
                <a:spcPct val="100000"/>
              </a:lnSpc>
              <a:spcBef>
                <a:spcPts val="529"/>
              </a:spcBef>
              <a:spcAft>
                <a:spcPts val="600"/>
              </a:spcAft>
              <a:buClr>
                <a:srgbClr val="10A686"/>
              </a:buClr>
              <a:buSzPct val="100000"/>
              <a:buFont typeface="Wingdings" pitchFamily="2" charset="2"/>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Introduction </a:t>
            </a:r>
          </a:p>
          <a:p>
            <a:pPr marL="228600" marR="0" lvl="0" indent="-228600" algn="l" defTabSz="665665" rtl="0" eaLnBrk="1" fontAlgn="auto" latinLnBrk="0" hangingPunct="1">
              <a:lnSpc>
                <a:spcPct val="100000"/>
              </a:lnSpc>
              <a:spcBef>
                <a:spcPts val="529"/>
              </a:spcBef>
              <a:spcAft>
                <a:spcPts val="600"/>
              </a:spcAft>
              <a:buClr>
                <a:srgbClr val="10A686"/>
              </a:buClr>
              <a:buSzPct val="100000"/>
              <a:buFont typeface="Wingdings" pitchFamily="2" charset="2"/>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The Unmet Medical Need in the Incarcerated Population</a:t>
            </a:r>
          </a:p>
          <a:p>
            <a:pPr marL="228600" marR="0" lvl="0" indent="-228600" algn="l" defTabSz="665665" rtl="0" eaLnBrk="1" fontAlgn="auto" latinLnBrk="0" hangingPunct="1">
              <a:lnSpc>
                <a:spcPct val="100000"/>
              </a:lnSpc>
              <a:spcBef>
                <a:spcPts val="529"/>
              </a:spcBef>
              <a:spcAft>
                <a:spcPts val="600"/>
              </a:spcAft>
              <a:buClr>
                <a:srgbClr val="10A686"/>
              </a:buClr>
              <a:buSzPct val="100000"/>
              <a:buFont typeface="Wingdings" pitchFamily="2" charset="2"/>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Barriers to treatment for Substance Abuse in this population </a:t>
            </a:r>
          </a:p>
          <a:p>
            <a:pPr marL="228600" marR="0" lvl="0" indent="-228600" algn="l" defTabSz="665665" rtl="0" eaLnBrk="1" fontAlgn="auto" latinLnBrk="0" hangingPunct="1">
              <a:lnSpc>
                <a:spcPct val="100000"/>
              </a:lnSpc>
              <a:spcBef>
                <a:spcPts val="529"/>
              </a:spcBef>
              <a:spcAft>
                <a:spcPts val="600"/>
              </a:spcAft>
              <a:buClr>
                <a:srgbClr val="10A686"/>
              </a:buClr>
              <a:buSzPct val="100000"/>
              <a:buFont typeface="Wingdings" pitchFamily="2" charset="2"/>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Evidence Based Approaches for Effective Treatment</a:t>
            </a:r>
          </a:p>
          <a:p>
            <a:pPr marL="228600" marR="0" lvl="0" indent="-228600" algn="l" defTabSz="665665" rtl="0" eaLnBrk="1" fontAlgn="auto" latinLnBrk="0" hangingPunct="1">
              <a:lnSpc>
                <a:spcPct val="100000"/>
              </a:lnSpc>
              <a:spcBef>
                <a:spcPts val="529"/>
              </a:spcBef>
              <a:spcAft>
                <a:spcPts val="600"/>
              </a:spcAft>
              <a:buClr>
                <a:srgbClr val="10A686"/>
              </a:buClr>
              <a:buSzPct val="100000"/>
              <a:buFont typeface="Wingdings" pitchFamily="2" charset="2"/>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Prescription Digital Therapeutics </a:t>
            </a:r>
          </a:p>
          <a:p>
            <a:pPr marL="228600" marR="0" lvl="0" indent="-228600" algn="l" defTabSz="665665" rtl="0" eaLnBrk="1" fontAlgn="auto" latinLnBrk="0" hangingPunct="1">
              <a:lnSpc>
                <a:spcPct val="100000"/>
              </a:lnSpc>
              <a:spcBef>
                <a:spcPts val="529"/>
              </a:spcBef>
              <a:spcAft>
                <a:spcPts val="600"/>
              </a:spcAft>
              <a:buClr>
                <a:srgbClr val="10A686"/>
              </a:buClr>
              <a:buSzPct val="100000"/>
              <a:buFont typeface="Wingdings" pitchFamily="2" charset="2"/>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Clinical Data </a:t>
            </a:r>
          </a:p>
        </p:txBody>
      </p:sp>
      <p:grpSp>
        <p:nvGrpSpPr>
          <p:cNvPr id="3" name="Group 2"/>
          <p:cNvGrpSpPr/>
          <p:nvPr/>
        </p:nvGrpSpPr>
        <p:grpSpPr>
          <a:xfrm>
            <a:off x="422786" y="2519641"/>
            <a:ext cx="3177664" cy="2421573"/>
            <a:chOff x="443856" y="2512130"/>
            <a:chExt cx="3177664" cy="2421573"/>
          </a:xfrm>
        </p:grpSpPr>
        <p:sp>
          <p:nvSpPr>
            <p:cNvPr id="10" name="Rectangle 9">
              <a:extLst>
                <a:ext uri="{FF2B5EF4-FFF2-40B4-BE49-F238E27FC236}">
                  <a16:creationId xmlns:a16="http://schemas.microsoft.com/office/drawing/2014/main" id="{CCEF6732-6EA6-48C8-9DB3-CAF5E8E7FBF0}"/>
                </a:ext>
              </a:extLst>
            </p:cNvPr>
            <p:cNvSpPr/>
            <p:nvPr/>
          </p:nvSpPr>
          <p:spPr>
            <a:xfrm>
              <a:off x="443856" y="2512130"/>
              <a:ext cx="3177664" cy="242157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p:cNvSpPr txBox="1"/>
            <p:nvPr/>
          </p:nvSpPr>
          <p:spPr>
            <a:xfrm>
              <a:off x="443856" y="2643133"/>
              <a:ext cx="3177664" cy="21595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1000"/>
                </a:spcAft>
                <a:buClrTx/>
                <a:buSzTx/>
                <a:buFontTx/>
                <a:buNone/>
                <a:tabLst/>
                <a:defRPr/>
              </a:pPr>
              <a:r>
                <a:rPr kumimoji="0" lang="en-US" b="1" i="0" u="none" strike="noStrike" kern="0" cap="none" spc="0" normalizeH="0" baseline="0" noProof="0" dirty="0">
                  <a:ln>
                    <a:noFill/>
                  </a:ln>
                  <a:solidFill>
                    <a:schemeClr val="bg1"/>
                  </a:solidFill>
                  <a:effectLst/>
                  <a:uLnTx/>
                  <a:uFillTx/>
                </a:rPr>
                <a:t>Today’s Goal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chemeClr val="bg1"/>
                  </a:solidFill>
                  <a:effectLst/>
                  <a:uLnTx/>
                  <a:uFillTx/>
                </a:rPr>
                <a:t>Understand the potential utility of Prescription Digital Therapeutics for substance use disorder and opioid use disorder in individuals with a history of incarceration</a:t>
              </a:r>
            </a:p>
          </p:txBody>
        </p:sp>
      </p:grpSp>
      <p:sp>
        <p:nvSpPr>
          <p:cNvPr id="13" name="Rectangle 12"/>
          <p:cNvSpPr/>
          <p:nvPr/>
        </p:nvSpPr>
        <p:spPr>
          <a:xfrm rot="5400000" flipV="1">
            <a:off x="2113988" y="3704008"/>
            <a:ext cx="3813048" cy="578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849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EF6732-6EA6-48C8-9DB3-CAF5E8E7FBF0}"/>
              </a:ext>
            </a:extLst>
          </p:cNvPr>
          <p:cNvSpPr/>
          <p:nvPr/>
        </p:nvSpPr>
        <p:spPr>
          <a:xfrm>
            <a:off x="-15306" y="1849856"/>
            <a:ext cx="12207240" cy="42797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15306" y="1728505"/>
            <a:ext cx="12207240" cy="1582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t>Unmet Medical Need in Substance Abusing Offenders in the Criminal Justice System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E118D-8F40-4D44-BBCF-71B52D27A42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0" name="Rectangle 9">
            <a:extLst>
              <a:ext uri="{FF2B5EF4-FFF2-40B4-BE49-F238E27FC236}">
                <a16:creationId xmlns:a16="http://schemas.microsoft.com/office/drawing/2014/main" id="{CCEF6732-6EA6-48C8-9DB3-CAF5E8E7FBF0}"/>
              </a:ext>
            </a:extLst>
          </p:cNvPr>
          <p:cNvSpPr/>
          <p:nvPr/>
        </p:nvSpPr>
        <p:spPr>
          <a:xfrm>
            <a:off x="-15307" y="2085716"/>
            <a:ext cx="12207240" cy="38080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Content Placeholder 4">
            <a:extLst>
              <a:ext uri="{FF2B5EF4-FFF2-40B4-BE49-F238E27FC236}">
                <a16:creationId xmlns:a16="http://schemas.microsoft.com/office/drawing/2014/main" id="{E9D863E4-02BB-4802-ACE2-647523DE3768}"/>
              </a:ext>
            </a:extLst>
          </p:cNvPr>
          <p:cNvSpPr>
            <a:spLocks noGrp="1"/>
          </p:cNvSpPr>
          <p:nvPr>
            <p:ph idx="1"/>
          </p:nvPr>
        </p:nvSpPr>
        <p:spPr>
          <a:xfrm>
            <a:off x="2035471" y="2358288"/>
            <a:ext cx="9881226" cy="3262901"/>
          </a:xfrm>
        </p:spPr>
        <p:txBody>
          <a:bodyPr anchor="ctr">
            <a:noAutofit/>
          </a:bodyPr>
          <a:lstStyle/>
          <a:p>
            <a:pPr>
              <a:spcBef>
                <a:spcPts val="600"/>
              </a:spcBef>
              <a:spcAft>
                <a:spcPts val="1000"/>
              </a:spcAft>
            </a:pPr>
            <a:r>
              <a:rPr lang="en-US" sz="1800" dirty="0"/>
              <a:t>Offenders engage in disproportionately high rates of substance use while in</a:t>
            </a:r>
            <a:br>
              <a:rPr lang="en-US" sz="1800" dirty="0"/>
            </a:br>
            <a:r>
              <a:rPr lang="en-US" sz="1800" dirty="0"/>
              <a:t>the community. </a:t>
            </a:r>
          </a:p>
          <a:p>
            <a:pPr>
              <a:lnSpc>
                <a:spcPct val="110000"/>
              </a:lnSpc>
              <a:spcBef>
                <a:spcPts val="600"/>
              </a:spcBef>
              <a:spcAft>
                <a:spcPts val="1400"/>
              </a:spcAft>
            </a:pPr>
            <a:r>
              <a:rPr lang="en-US" sz="1800" b="1" dirty="0"/>
              <a:t>53% of state and 45% of federal prisoners meet criteria for a Substance Use Disorder </a:t>
            </a:r>
            <a:r>
              <a:rPr lang="en-US" sz="1800" dirty="0"/>
              <a:t>compared with only 3% of the general U.S. population</a:t>
            </a:r>
            <a:r>
              <a:rPr lang="en-US" sz="1800" baseline="30000" dirty="0"/>
              <a:t>1</a:t>
            </a:r>
          </a:p>
          <a:p>
            <a:pPr>
              <a:spcBef>
                <a:spcPts val="600"/>
              </a:spcBef>
              <a:spcAft>
                <a:spcPts val="1000"/>
              </a:spcAft>
            </a:pPr>
            <a:r>
              <a:rPr lang="en-US" sz="1800" dirty="0"/>
              <a:t>83% of prisoners report lifetime drug use and more than two thirds</a:t>
            </a:r>
            <a:br>
              <a:rPr lang="en-US" sz="1800" dirty="0"/>
            </a:br>
            <a:r>
              <a:rPr lang="en-US" sz="1800" dirty="0"/>
              <a:t>report regular use</a:t>
            </a:r>
            <a:r>
              <a:rPr lang="en-US" sz="1800" baseline="30000" dirty="0"/>
              <a:t>1</a:t>
            </a:r>
            <a:endParaRPr lang="en-US" sz="1800" b="1" dirty="0"/>
          </a:p>
          <a:p>
            <a:pPr>
              <a:spcBef>
                <a:spcPts val="600"/>
              </a:spcBef>
              <a:spcAft>
                <a:spcPts val="1000"/>
              </a:spcAft>
            </a:pPr>
            <a:r>
              <a:rPr lang="en-US" sz="1800" b="1" dirty="0"/>
              <a:t>50% of male and 33% of female inmates </a:t>
            </a:r>
            <a:r>
              <a:rPr lang="en-US" sz="1800" dirty="0"/>
              <a:t>with Substance Use Disorders</a:t>
            </a:r>
            <a:br>
              <a:rPr lang="en-US" sz="1800" dirty="0"/>
            </a:br>
            <a:r>
              <a:rPr lang="en-US" sz="1800" b="1" dirty="0"/>
              <a:t>require substance abuse treatment services </a:t>
            </a:r>
            <a:r>
              <a:rPr lang="en-US" sz="1800" dirty="0"/>
              <a:t>in prison;  However, the best available estimates show that while incarcerated, </a:t>
            </a:r>
            <a:r>
              <a:rPr lang="en-US" sz="1800" b="1" dirty="0"/>
              <a:t>only 20% to 25% of those in need of treatment actually receive it</a:t>
            </a:r>
            <a:r>
              <a:rPr lang="en-US" sz="1800" baseline="30000" dirty="0">
                <a:solidFill>
                  <a:prstClr val="black"/>
                </a:solidFill>
              </a:rPr>
              <a:t>1</a:t>
            </a:r>
          </a:p>
          <a:p>
            <a:pPr>
              <a:spcBef>
                <a:spcPts val="600"/>
              </a:spcBef>
              <a:spcAft>
                <a:spcPts val="1000"/>
              </a:spcAft>
            </a:pPr>
            <a:endParaRPr lang="en-US" sz="1800" b="1" dirty="0"/>
          </a:p>
        </p:txBody>
      </p:sp>
      <p:grpSp>
        <p:nvGrpSpPr>
          <p:cNvPr id="7" name="Group 6"/>
          <p:cNvGrpSpPr/>
          <p:nvPr/>
        </p:nvGrpSpPr>
        <p:grpSpPr>
          <a:xfrm>
            <a:off x="1026718" y="2393065"/>
            <a:ext cx="822746" cy="822746"/>
            <a:chOff x="1026718" y="2345215"/>
            <a:chExt cx="822746" cy="822746"/>
          </a:xfrm>
        </p:grpSpPr>
        <p:sp>
          <p:nvSpPr>
            <p:cNvPr id="11" name="Rounded Rectangle 10"/>
            <p:cNvSpPr/>
            <p:nvPr/>
          </p:nvSpPr>
          <p:spPr>
            <a:xfrm>
              <a:off x="1026718" y="2345215"/>
              <a:ext cx="822746" cy="8227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a:ea typeface="+mn-ea"/>
                <a:cs typeface="+mn-cs"/>
              </a:endParaRPr>
            </a:p>
          </p:txBody>
        </p:sp>
        <p:sp>
          <p:nvSpPr>
            <p:cNvPr id="13" name="Freeform 23"/>
            <p:cNvSpPr>
              <a:spLocks noEditPoints="1"/>
            </p:cNvSpPr>
            <p:nvPr/>
          </p:nvSpPr>
          <p:spPr bwMode="auto">
            <a:xfrm>
              <a:off x="1280176" y="2512177"/>
              <a:ext cx="315830" cy="488823"/>
            </a:xfrm>
            <a:custGeom>
              <a:avLst/>
              <a:gdLst>
                <a:gd name="T0" fmla="*/ 940 w 2187"/>
                <a:gd name="T1" fmla="*/ 1158 h 3387"/>
                <a:gd name="T2" fmla="*/ 1261 w 2187"/>
                <a:gd name="T3" fmla="*/ 1210 h 3387"/>
                <a:gd name="T4" fmla="*/ 1229 w 2187"/>
                <a:gd name="T5" fmla="*/ 1137 h 3387"/>
                <a:gd name="T6" fmla="*/ 1157 w 2187"/>
                <a:gd name="T7" fmla="*/ 1148 h 3387"/>
                <a:gd name="T8" fmla="*/ 1059 w 2187"/>
                <a:gd name="T9" fmla="*/ 1169 h 3387"/>
                <a:gd name="T10" fmla="*/ 991 w 2187"/>
                <a:gd name="T11" fmla="*/ 1126 h 3387"/>
                <a:gd name="T12" fmla="*/ 758 w 2187"/>
                <a:gd name="T13" fmla="*/ 336 h 3387"/>
                <a:gd name="T14" fmla="*/ 445 w 2187"/>
                <a:gd name="T15" fmla="*/ 564 h 3387"/>
                <a:gd name="T16" fmla="*/ 282 w 2187"/>
                <a:gd name="T17" fmla="*/ 905 h 3387"/>
                <a:gd name="T18" fmla="*/ 297 w 2187"/>
                <a:gd name="T19" fmla="*/ 1275 h 3387"/>
                <a:gd name="T20" fmla="*/ 416 w 2187"/>
                <a:gd name="T21" fmla="*/ 1556 h 3387"/>
                <a:gd name="T22" fmla="*/ 592 w 2187"/>
                <a:gd name="T23" fmla="*/ 1822 h 3387"/>
                <a:gd name="T24" fmla="*/ 771 w 2187"/>
                <a:gd name="T25" fmla="*/ 2161 h 3387"/>
                <a:gd name="T26" fmla="*/ 763 w 2187"/>
                <a:gd name="T27" fmla="*/ 1235 h 3387"/>
                <a:gd name="T28" fmla="*/ 820 w 2187"/>
                <a:gd name="T29" fmla="*/ 1043 h 3387"/>
                <a:gd name="T30" fmla="*/ 991 w 2187"/>
                <a:gd name="T31" fmla="*/ 961 h 3387"/>
                <a:gd name="T32" fmla="*/ 1196 w 2187"/>
                <a:gd name="T33" fmla="*/ 961 h 3387"/>
                <a:gd name="T34" fmla="*/ 1369 w 2187"/>
                <a:gd name="T35" fmla="*/ 1043 h 3387"/>
                <a:gd name="T36" fmla="*/ 1423 w 2187"/>
                <a:gd name="T37" fmla="*/ 1236 h 3387"/>
                <a:gd name="T38" fmla="*/ 1417 w 2187"/>
                <a:gd name="T39" fmla="*/ 2161 h 3387"/>
                <a:gd name="T40" fmla="*/ 1595 w 2187"/>
                <a:gd name="T41" fmla="*/ 1823 h 3387"/>
                <a:gd name="T42" fmla="*/ 1771 w 2187"/>
                <a:gd name="T43" fmla="*/ 1557 h 3387"/>
                <a:gd name="T44" fmla="*/ 1890 w 2187"/>
                <a:gd name="T45" fmla="*/ 1275 h 3387"/>
                <a:gd name="T46" fmla="*/ 1905 w 2187"/>
                <a:gd name="T47" fmla="*/ 905 h 3387"/>
                <a:gd name="T48" fmla="*/ 1742 w 2187"/>
                <a:gd name="T49" fmla="*/ 564 h 3387"/>
                <a:gd name="T50" fmla="*/ 1429 w 2187"/>
                <a:gd name="T51" fmla="*/ 336 h 3387"/>
                <a:gd name="T52" fmla="*/ 1094 w 2187"/>
                <a:gd name="T53" fmla="*/ 0 h 3387"/>
                <a:gd name="T54" fmla="*/ 1574 w 2187"/>
                <a:gd name="T55" fmla="*/ 105 h 3387"/>
                <a:gd name="T56" fmla="*/ 1946 w 2187"/>
                <a:gd name="T57" fmla="*/ 388 h 3387"/>
                <a:gd name="T58" fmla="*/ 2158 w 2187"/>
                <a:gd name="T59" fmla="*/ 798 h 3387"/>
                <a:gd name="T60" fmla="*/ 2171 w 2187"/>
                <a:gd name="T61" fmla="*/ 1243 h 3387"/>
                <a:gd name="T62" fmla="*/ 2068 w 2187"/>
                <a:gd name="T63" fmla="*/ 1574 h 3387"/>
                <a:gd name="T64" fmla="*/ 1911 w 2187"/>
                <a:gd name="T65" fmla="*/ 1838 h 3387"/>
                <a:gd name="T66" fmla="*/ 1734 w 2187"/>
                <a:gd name="T67" fmla="*/ 2115 h 3387"/>
                <a:gd name="T68" fmla="*/ 1626 w 2187"/>
                <a:gd name="T69" fmla="*/ 2442 h 3387"/>
                <a:gd name="T70" fmla="*/ 1562 w 2187"/>
                <a:gd name="T71" fmla="*/ 2612 h 3387"/>
                <a:gd name="T72" fmla="*/ 1598 w 2187"/>
                <a:gd name="T73" fmla="*/ 2705 h 3387"/>
                <a:gd name="T74" fmla="*/ 1573 w 2187"/>
                <a:gd name="T75" fmla="*/ 2852 h 3387"/>
                <a:gd name="T76" fmla="*/ 1600 w 2187"/>
                <a:gd name="T77" fmla="*/ 2953 h 3387"/>
                <a:gd name="T78" fmla="*/ 1570 w 2187"/>
                <a:gd name="T79" fmla="*/ 3098 h 3387"/>
                <a:gd name="T80" fmla="*/ 1382 w 2187"/>
                <a:gd name="T81" fmla="*/ 3179 h 3387"/>
                <a:gd name="T82" fmla="*/ 1219 w 2187"/>
                <a:gd name="T83" fmla="*/ 3360 h 3387"/>
                <a:gd name="T84" fmla="*/ 968 w 2187"/>
                <a:gd name="T85" fmla="*/ 3360 h 3387"/>
                <a:gd name="T86" fmla="*/ 805 w 2187"/>
                <a:gd name="T87" fmla="*/ 3179 h 3387"/>
                <a:gd name="T88" fmla="*/ 617 w 2187"/>
                <a:gd name="T89" fmla="*/ 3098 h 3387"/>
                <a:gd name="T90" fmla="*/ 587 w 2187"/>
                <a:gd name="T91" fmla="*/ 2953 h 3387"/>
                <a:gd name="T92" fmla="*/ 614 w 2187"/>
                <a:gd name="T93" fmla="*/ 2852 h 3387"/>
                <a:gd name="T94" fmla="*/ 590 w 2187"/>
                <a:gd name="T95" fmla="*/ 2704 h 3387"/>
                <a:gd name="T96" fmla="*/ 626 w 2187"/>
                <a:gd name="T97" fmla="*/ 2612 h 3387"/>
                <a:gd name="T98" fmla="*/ 562 w 2187"/>
                <a:gd name="T99" fmla="*/ 2442 h 3387"/>
                <a:gd name="T100" fmla="*/ 453 w 2187"/>
                <a:gd name="T101" fmla="*/ 2115 h 3387"/>
                <a:gd name="T102" fmla="*/ 277 w 2187"/>
                <a:gd name="T103" fmla="*/ 1838 h 3387"/>
                <a:gd name="T104" fmla="*/ 119 w 2187"/>
                <a:gd name="T105" fmla="*/ 1574 h 3387"/>
                <a:gd name="T106" fmla="*/ 15 w 2187"/>
                <a:gd name="T107" fmla="*/ 1243 h 3387"/>
                <a:gd name="T108" fmla="*/ 29 w 2187"/>
                <a:gd name="T109" fmla="*/ 798 h 3387"/>
                <a:gd name="T110" fmla="*/ 241 w 2187"/>
                <a:gd name="T111" fmla="*/ 388 h 3387"/>
                <a:gd name="T112" fmla="*/ 614 w 2187"/>
                <a:gd name="T113" fmla="*/ 105 h 3387"/>
                <a:gd name="T114" fmla="*/ 1094 w 2187"/>
                <a:gd name="T115" fmla="*/ 0 h 3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7" h="3387">
                  <a:moveTo>
                    <a:pt x="991" y="1126"/>
                  </a:moveTo>
                  <a:lnTo>
                    <a:pt x="979" y="1128"/>
                  </a:lnTo>
                  <a:lnTo>
                    <a:pt x="968" y="1133"/>
                  </a:lnTo>
                  <a:lnTo>
                    <a:pt x="956" y="1140"/>
                  </a:lnTo>
                  <a:lnTo>
                    <a:pt x="945" y="1151"/>
                  </a:lnTo>
                  <a:lnTo>
                    <a:pt x="940" y="1158"/>
                  </a:lnTo>
                  <a:lnTo>
                    <a:pt x="934" y="1167"/>
                  </a:lnTo>
                  <a:lnTo>
                    <a:pt x="929" y="1179"/>
                  </a:lnTo>
                  <a:lnTo>
                    <a:pt x="926" y="1194"/>
                  </a:lnTo>
                  <a:lnTo>
                    <a:pt x="926" y="1210"/>
                  </a:lnTo>
                  <a:lnTo>
                    <a:pt x="1093" y="2161"/>
                  </a:lnTo>
                  <a:lnTo>
                    <a:pt x="1261" y="1210"/>
                  </a:lnTo>
                  <a:lnTo>
                    <a:pt x="1261" y="1194"/>
                  </a:lnTo>
                  <a:lnTo>
                    <a:pt x="1259" y="1179"/>
                  </a:lnTo>
                  <a:lnTo>
                    <a:pt x="1254" y="1167"/>
                  </a:lnTo>
                  <a:lnTo>
                    <a:pt x="1249" y="1158"/>
                  </a:lnTo>
                  <a:lnTo>
                    <a:pt x="1244" y="1151"/>
                  </a:lnTo>
                  <a:lnTo>
                    <a:pt x="1229" y="1137"/>
                  </a:lnTo>
                  <a:lnTo>
                    <a:pt x="1213" y="1129"/>
                  </a:lnTo>
                  <a:lnTo>
                    <a:pt x="1196" y="1126"/>
                  </a:lnTo>
                  <a:lnTo>
                    <a:pt x="1183" y="1128"/>
                  </a:lnTo>
                  <a:lnTo>
                    <a:pt x="1172" y="1134"/>
                  </a:lnTo>
                  <a:lnTo>
                    <a:pt x="1163" y="1140"/>
                  </a:lnTo>
                  <a:lnTo>
                    <a:pt x="1157" y="1148"/>
                  </a:lnTo>
                  <a:lnTo>
                    <a:pt x="1144" y="1160"/>
                  </a:lnTo>
                  <a:lnTo>
                    <a:pt x="1129" y="1169"/>
                  </a:lnTo>
                  <a:lnTo>
                    <a:pt x="1112" y="1175"/>
                  </a:lnTo>
                  <a:lnTo>
                    <a:pt x="1093" y="1177"/>
                  </a:lnTo>
                  <a:lnTo>
                    <a:pt x="1075" y="1175"/>
                  </a:lnTo>
                  <a:lnTo>
                    <a:pt x="1059" y="1169"/>
                  </a:lnTo>
                  <a:lnTo>
                    <a:pt x="1043" y="1160"/>
                  </a:lnTo>
                  <a:lnTo>
                    <a:pt x="1030" y="1148"/>
                  </a:lnTo>
                  <a:lnTo>
                    <a:pt x="1024" y="1140"/>
                  </a:lnTo>
                  <a:lnTo>
                    <a:pt x="1014" y="1134"/>
                  </a:lnTo>
                  <a:lnTo>
                    <a:pt x="1004" y="1128"/>
                  </a:lnTo>
                  <a:lnTo>
                    <a:pt x="991" y="1126"/>
                  </a:lnTo>
                  <a:close/>
                  <a:moveTo>
                    <a:pt x="1094" y="270"/>
                  </a:moveTo>
                  <a:lnTo>
                    <a:pt x="1023" y="272"/>
                  </a:lnTo>
                  <a:lnTo>
                    <a:pt x="953" y="280"/>
                  </a:lnTo>
                  <a:lnTo>
                    <a:pt x="886" y="295"/>
                  </a:lnTo>
                  <a:lnTo>
                    <a:pt x="821" y="313"/>
                  </a:lnTo>
                  <a:lnTo>
                    <a:pt x="758" y="336"/>
                  </a:lnTo>
                  <a:lnTo>
                    <a:pt x="697" y="364"/>
                  </a:lnTo>
                  <a:lnTo>
                    <a:pt x="640" y="397"/>
                  </a:lnTo>
                  <a:lnTo>
                    <a:pt x="587" y="433"/>
                  </a:lnTo>
                  <a:lnTo>
                    <a:pt x="536" y="473"/>
                  </a:lnTo>
                  <a:lnTo>
                    <a:pt x="489" y="516"/>
                  </a:lnTo>
                  <a:lnTo>
                    <a:pt x="445" y="564"/>
                  </a:lnTo>
                  <a:lnTo>
                    <a:pt x="406" y="614"/>
                  </a:lnTo>
                  <a:lnTo>
                    <a:pt x="372" y="668"/>
                  </a:lnTo>
                  <a:lnTo>
                    <a:pt x="342" y="723"/>
                  </a:lnTo>
                  <a:lnTo>
                    <a:pt x="317" y="782"/>
                  </a:lnTo>
                  <a:lnTo>
                    <a:pt x="296" y="843"/>
                  </a:lnTo>
                  <a:lnTo>
                    <a:pt x="282" y="905"/>
                  </a:lnTo>
                  <a:lnTo>
                    <a:pt x="274" y="970"/>
                  </a:lnTo>
                  <a:lnTo>
                    <a:pt x="271" y="1036"/>
                  </a:lnTo>
                  <a:lnTo>
                    <a:pt x="272" y="1101"/>
                  </a:lnTo>
                  <a:lnTo>
                    <a:pt x="277" y="1163"/>
                  </a:lnTo>
                  <a:lnTo>
                    <a:pt x="286" y="1221"/>
                  </a:lnTo>
                  <a:lnTo>
                    <a:pt x="297" y="1275"/>
                  </a:lnTo>
                  <a:lnTo>
                    <a:pt x="311" y="1328"/>
                  </a:lnTo>
                  <a:lnTo>
                    <a:pt x="328" y="1376"/>
                  </a:lnTo>
                  <a:lnTo>
                    <a:pt x="347" y="1424"/>
                  </a:lnTo>
                  <a:lnTo>
                    <a:pt x="369" y="1470"/>
                  </a:lnTo>
                  <a:lnTo>
                    <a:pt x="391" y="1513"/>
                  </a:lnTo>
                  <a:lnTo>
                    <a:pt x="416" y="1556"/>
                  </a:lnTo>
                  <a:lnTo>
                    <a:pt x="442" y="1600"/>
                  </a:lnTo>
                  <a:lnTo>
                    <a:pt x="470" y="1642"/>
                  </a:lnTo>
                  <a:lnTo>
                    <a:pt x="498" y="1684"/>
                  </a:lnTo>
                  <a:lnTo>
                    <a:pt x="528" y="1727"/>
                  </a:lnTo>
                  <a:lnTo>
                    <a:pt x="560" y="1774"/>
                  </a:lnTo>
                  <a:lnTo>
                    <a:pt x="592" y="1822"/>
                  </a:lnTo>
                  <a:lnTo>
                    <a:pt x="625" y="1873"/>
                  </a:lnTo>
                  <a:lnTo>
                    <a:pt x="657" y="1925"/>
                  </a:lnTo>
                  <a:lnTo>
                    <a:pt x="688" y="1981"/>
                  </a:lnTo>
                  <a:lnTo>
                    <a:pt x="718" y="2038"/>
                  </a:lnTo>
                  <a:lnTo>
                    <a:pt x="745" y="2098"/>
                  </a:lnTo>
                  <a:lnTo>
                    <a:pt x="771" y="2161"/>
                  </a:lnTo>
                  <a:lnTo>
                    <a:pt x="792" y="2226"/>
                  </a:lnTo>
                  <a:lnTo>
                    <a:pt x="810" y="2295"/>
                  </a:lnTo>
                  <a:lnTo>
                    <a:pt x="824" y="2366"/>
                  </a:lnTo>
                  <a:lnTo>
                    <a:pt x="962" y="2366"/>
                  </a:lnTo>
                  <a:lnTo>
                    <a:pt x="763" y="1237"/>
                  </a:lnTo>
                  <a:lnTo>
                    <a:pt x="763" y="1235"/>
                  </a:lnTo>
                  <a:lnTo>
                    <a:pt x="760" y="1201"/>
                  </a:lnTo>
                  <a:lnTo>
                    <a:pt x="763" y="1167"/>
                  </a:lnTo>
                  <a:lnTo>
                    <a:pt x="771" y="1134"/>
                  </a:lnTo>
                  <a:lnTo>
                    <a:pt x="783" y="1102"/>
                  </a:lnTo>
                  <a:lnTo>
                    <a:pt x="800" y="1072"/>
                  </a:lnTo>
                  <a:lnTo>
                    <a:pt x="820" y="1043"/>
                  </a:lnTo>
                  <a:lnTo>
                    <a:pt x="844" y="1020"/>
                  </a:lnTo>
                  <a:lnTo>
                    <a:pt x="871" y="999"/>
                  </a:lnTo>
                  <a:lnTo>
                    <a:pt x="899" y="983"/>
                  </a:lnTo>
                  <a:lnTo>
                    <a:pt x="929" y="971"/>
                  </a:lnTo>
                  <a:lnTo>
                    <a:pt x="960" y="964"/>
                  </a:lnTo>
                  <a:lnTo>
                    <a:pt x="991" y="961"/>
                  </a:lnTo>
                  <a:lnTo>
                    <a:pt x="1027" y="964"/>
                  </a:lnTo>
                  <a:lnTo>
                    <a:pt x="1061" y="974"/>
                  </a:lnTo>
                  <a:lnTo>
                    <a:pt x="1094" y="989"/>
                  </a:lnTo>
                  <a:lnTo>
                    <a:pt x="1126" y="974"/>
                  </a:lnTo>
                  <a:lnTo>
                    <a:pt x="1160" y="964"/>
                  </a:lnTo>
                  <a:lnTo>
                    <a:pt x="1196" y="961"/>
                  </a:lnTo>
                  <a:lnTo>
                    <a:pt x="1228" y="964"/>
                  </a:lnTo>
                  <a:lnTo>
                    <a:pt x="1259" y="971"/>
                  </a:lnTo>
                  <a:lnTo>
                    <a:pt x="1289" y="983"/>
                  </a:lnTo>
                  <a:lnTo>
                    <a:pt x="1318" y="999"/>
                  </a:lnTo>
                  <a:lnTo>
                    <a:pt x="1345" y="1020"/>
                  </a:lnTo>
                  <a:lnTo>
                    <a:pt x="1369" y="1043"/>
                  </a:lnTo>
                  <a:lnTo>
                    <a:pt x="1389" y="1071"/>
                  </a:lnTo>
                  <a:lnTo>
                    <a:pt x="1406" y="1101"/>
                  </a:lnTo>
                  <a:lnTo>
                    <a:pt x="1417" y="1133"/>
                  </a:lnTo>
                  <a:lnTo>
                    <a:pt x="1425" y="1167"/>
                  </a:lnTo>
                  <a:lnTo>
                    <a:pt x="1427" y="1201"/>
                  </a:lnTo>
                  <a:lnTo>
                    <a:pt x="1423" y="1236"/>
                  </a:lnTo>
                  <a:lnTo>
                    <a:pt x="1423" y="1237"/>
                  </a:lnTo>
                  <a:lnTo>
                    <a:pt x="1225" y="2366"/>
                  </a:lnTo>
                  <a:lnTo>
                    <a:pt x="1364" y="2366"/>
                  </a:lnTo>
                  <a:lnTo>
                    <a:pt x="1378" y="2295"/>
                  </a:lnTo>
                  <a:lnTo>
                    <a:pt x="1396" y="2226"/>
                  </a:lnTo>
                  <a:lnTo>
                    <a:pt x="1417" y="2161"/>
                  </a:lnTo>
                  <a:lnTo>
                    <a:pt x="1442" y="2098"/>
                  </a:lnTo>
                  <a:lnTo>
                    <a:pt x="1470" y="2038"/>
                  </a:lnTo>
                  <a:lnTo>
                    <a:pt x="1500" y="1981"/>
                  </a:lnTo>
                  <a:lnTo>
                    <a:pt x="1531" y="1926"/>
                  </a:lnTo>
                  <a:lnTo>
                    <a:pt x="1563" y="1874"/>
                  </a:lnTo>
                  <a:lnTo>
                    <a:pt x="1595" y="1823"/>
                  </a:lnTo>
                  <a:lnTo>
                    <a:pt x="1628" y="1774"/>
                  </a:lnTo>
                  <a:lnTo>
                    <a:pt x="1660" y="1727"/>
                  </a:lnTo>
                  <a:lnTo>
                    <a:pt x="1689" y="1684"/>
                  </a:lnTo>
                  <a:lnTo>
                    <a:pt x="1717" y="1642"/>
                  </a:lnTo>
                  <a:lnTo>
                    <a:pt x="1745" y="1600"/>
                  </a:lnTo>
                  <a:lnTo>
                    <a:pt x="1771" y="1557"/>
                  </a:lnTo>
                  <a:lnTo>
                    <a:pt x="1795" y="1514"/>
                  </a:lnTo>
                  <a:lnTo>
                    <a:pt x="1819" y="1470"/>
                  </a:lnTo>
                  <a:lnTo>
                    <a:pt x="1840" y="1425"/>
                  </a:lnTo>
                  <a:lnTo>
                    <a:pt x="1859" y="1377"/>
                  </a:lnTo>
                  <a:lnTo>
                    <a:pt x="1876" y="1328"/>
                  </a:lnTo>
                  <a:lnTo>
                    <a:pt x="1890" y="1275"/>
                  </a:lnTo>
                  <a:lnTo>
                    <a:pt x="1902" y="1221"/>
                  </a:lnTo>
                  <a:lnTo>
                    <a:pt x="1910" y="1163"/>
                  </a:lnTo>
                  <a:lnTo>
                    <a:pt x="1915" y="1101"/>
                  </a:lnTo>
                  <a:lnTo>
                    <a:pt x="1917" y="1036"/>
                  </a:lnTo>
                  <a:lnTo>
                    <a:pt x="1914" y="970"/>
                  </a:lnTo>
                  <a:lnTo>
                    <a:pt x="1905" y="905"/>
                  </a:lnTo>
                  <a:lnTo>
                    <a:pt x="1890" y="843"/>
                  </a:lnTo>
                  <a:lnTo>
                    <a:pt x="1871" y="782"/>
                  </a:lnTo>
                  <a:lnTo>
                    <a:pt x="1845" y="723"/>
                  </a:lnTo>
                  <a:lnTo>
                    <a:pt x="1815" y="668"/>
                  </a:lnTo>
                  <a:lnTo>
                    <a:pt x="1781" y="614"/>
                  </a:lnTo>
                  <a:lnTo>
                    <a:pt x="1742" y="564"/>
                  </a:lnTo>
                  <a:lnTo>
                    <a:pt x="1698" y="516"/>
                  </a:lnTo>
                  <a:lnTo>
                    <a:pt x="1652" y="473"/>
                  </a:lnTo>
                  <a:lnTo>
                    <a:pt x="1601" y="433"/>
                  </a:lnTo>
                  <a:lnTo>
                    <a:pt x="1546" y="397"/>
                  </a:lnTo>
                  <a:lnTo>
                    <a:pt x="1490" y="364"/>
                  </a:lnTo>
                  <a:lnTo>
                    <a:pt x="1429" y="336"/>
                  </a:lnTo>
                  <a:lnTo>
                    <a:pt x="1367" y="313"/>
                  </a:lnTo>
                  <a:lnTo>
                    <a:pt x="1302" y="295"/>
                  </a:lnTo>
                  <a:lnTo>
                    <a:pt x="1233" y="280"/>
                  </a:lnTo>
                  <a:lnTo>
                    <a:pt x="1164" y="272"/>
                  </a:lnTo>
                  <a:lnTo>
                    <a:pt x="1094" y="270"/>
                  </a:lnTo>
                  <a:close/>
                  <a:moveTo>
                    <a:pt x="1094" y="0"/>
                  </a:moveTo>
                  <a:lnTo>
                    <a:pt x="1179" y="3"/>
                  </a:lnTo>
                  <a:lnTo>
                    <a:pt x="1262" y="12"/>
                  </a:lnTo>
                  <a:lnTo>
                    <a:pt x="1344" y="28"/>
                  </a:lnTo>
                  <a:lnTo>
                    <a:pt x="1423" y="49"/>
                  </a:lnTo>
                  <a:lnTo>
                    <a:pt x="1500" y="74"/>
                  </a:lnTo>
                  <a:lnTo>
                    <a:pt x="1574" y="105"/>
                  </a:lnTo>
                  <a:lnTo>
                    <a:pt x="1645" y="142"/>
                  </a:lnTo>
                  <a:lnTo>
                    <a:pt x="1713" y="182"/>
                  </a:lnTo>
                  <a:lnTo>
                    <a:pt x="1777" y="228"/>
                  </a:lnTo>
                  <a:lnTo>
                    <a:pt x="1838" y="277"/>
                  </a:lnTo>
                  <a:lnTo>
                    <a:pt x="1895" y="331"/>
                  </a:lnTo>
                  <a:lnTo>
                    <a:pt x="1946" y="388"/>
                  </a:lnTo>
                  <a:lnTo>
                    <a:pt x="1994" y="449"/>
                  </a:lnTo>
                  <a:lnTo>
                    <a:pt x="2037" y="514"/>
                  </a:lnTo>
                  <a:lnTo>
                    <a:pt x="2075" y="581"/>
                  </a:lnTo>
                  <a:lnTo>
                    <a:pt x="2108" y="651"/>
                  </a:lnTo>
                  <a:lnTo>
                    <a:pt x="2136" y="723"/>
                  </a:lnTo>
                  <a:lnTo>
                    <a:pt x="2158" y="798"/>
                  </a:lnTo>
                  <a:lnTo>
                    <a:pt x="2173" y="876"/>
                  </a:lnTo>
                  <a:lnTo>
                    <a:pt x="2184" y="955"/>
                  </a:lnTo>
                  <a:lnTo>
                    <a:pt x="2187" y="1036"/>
                  </a:lnTo>
                  <a:lnTo>
                    <a:pt x="2185" y="1108"/>
                  </a:lnTo>
                  <a:lnTo>
                    <a:pt x="2180" y="1177"/>
                  </a:lnTo>
                  <a:lnTo>
                    <a:pt x="2171" y="1243"/>
                  </a:lnTo>
                  <a:lnTo>
                    <a:pt x="2160" y="1305"/>
                  </a:lnTo>
                  <a:lnTo>
                    <a:pt x="2147" y="1364"/>
                  </a:lnTo>
                  <a:lnTo>
                    <a:pt x="2130" y="1420"/>
                  </a:lnTo>
                  <a:lnTo>
                    <a:pt x="2111" y="1474"/>
                  </a:lnTo>
                  <a:lnTo>
                    <a:pt x="2091" y="1524"/>
                  </a:lnTo>
                  <a:lnTo>
                    <a:pt x="2068" y="1574"/>
                  </a:lnTo>
                  <a:lnTo>
                    <a:pt x="2044" y="1621"/>
                  </a:lnTo>
                  <a:lnTo>
                    <a:pt x="2020" y="1667"/>
                  </a:lnTo>
                  <a:lnTo>
                    <a:pt x="1994" y="1711"/>
                  </a:lnTo>
                  <a:lnTo>
                    <a:pt x="1967" y="1754"/>
                  </a:lnTo>
                  <a:lnTo>
                    <a:pt x="1939" y="1796"/>
                  </a:lnTo>
                  <a:lnTo>
                    <a:pt x="1911" y="1838"/>
                  </a:lnTo>
                  <a:lnTo>
                    <a:pt x="1883" y="1879"/>
                  </a:lnTo>
                  <a:lnTo>
                    <a:pt x="1852" y="1925"/>
                  </a:lnTo>
                  <a:lnTo>
                    <a:pt x="1821" y="1972"/>
                  </a:lnTo>
                  <a:lnTo>
                    <a:pt x="1790" y="2018"/>
                  </a:lnTo>
                  <a:lnTo>
                    <a:pt x="1761" y="2065"/>
                  </a:lnTo>
                  <a:lnTo>
                    <a:pt x="1734" y="2115"/>
                  </a:lnTo>
                  <a:lnTo>
                    <a:pt x="1709" y="2165"/>
                  </a:lnTo>
                  <a:lnTo>
                    <a:pt x="1685" y="2217"/>
                  </a:lnTo>
                  <a:lnTo>
                    <a:pt x="1665" y="2270"/>
                  </a:lnTo>
                  <a:lnTo>
                    <a:pt x="1649" y="2325"/>
                  </a:lnTo>
                  <a:lnTo>
                    <a:pt x="1635" y="2382"/>
                  </a:lnTo>
                  <a:lnTo>
                    <a:pt x="1626" y="2442"/>
                  </a:lnTo>
                  <a:lnTo>
                    <a:pt x="1622" y="2505"/>
                  </a:lnTo>
                  <a:lnTo>
                    <a:pt x="1619" y="2531"/>
                  </a:lnTo>
                  <a:lnTo>
                    <a:pt x="1610" y="2556"/>
                  </a:lnTo>
                  <a:lnTo>
                    <a:pt x="1598" y="2577"/>
                  </a:lnTo>
                  <a:lnTo>
                    <a:pt x="1582" y="2597"/>
                  </a:lnTo>
                  <a:lnTo>
                    <a:pt x="1562" y="2612"/>
                  </a:lnTo>
                  <a:lnTo>
                    <a:pt x="1540" y="2625"/>
                  </a:lnTo>
                  <a:lnTo>
                    <a:pt x="1515" y="2632"/>
                  </a:lnTo>
                  <a:lnTo>
                    <a:pt x="1541" y="2643"/>
                  </a:lnTo>
                  <a:lnTo>
                    <a:pt x="1564" y="2660"/>
                  </a:lnTo>
                  <a:lnTo>
                    <a:pt x="1584" y="2680"/>
                  </a:lnTo>
                  <a:lnTo>
                    <a:pt x="1598" y="2705"/>
                  </a:lnTo>
                  <a:lnTo>
                    <a:pt x="1607" y="2732"/>
                  </a:lnTo>
                  <a:lnTo>
                    <a:pt x="1610" y="2760"/>
                  </a:lnTo>
                  <a:lnTo>
                    <a:pt x="1607" y="2786"/>
                  </a:lnTo>
                  <a:lnTo>
                    <a:pt x="1600" y="2811"/>
                  </a:lnTo>
                  <a:lnTo>
                    <a:pt x="1589" y="2834"/>
                  </a:lnTo>
                  <a:lnTo>
                    <a:pt x="1573" y="2852"/>
                  </a:lnTo>
                  <a:lnTo>
                    <a:pt x="1555" y="2869"/>
                  </a:lnTo>
                  <a:lnTo>
                    <a:pt x="1534" y="2882"/>
                  </a:lnTo>
                  <a:lnTo>
                    <a:pt x="1555" y="2894"/>
                  </a:lnTo>
                  <a:lnTo>
                    <a:pt x="1573" y="2911"/>
                  </a:lnTo>
                  <a:lnTo>
                    <a:pt x="1589" y="2930"/>
                  </a:lnTo>
                  <a:lnTo>
                    <a:pt x="1600" y="2953"/>
                  </a:lnTo>
                  <a:lnTo>
                    <a:pt x="1607" y="2977"/>
                  </a:lnTo>
                  <a:lnTo>
                    <a:pt x="1610" y="3004"/>
                  </a:lnTo>
                  <a:lnTo>
                    <a:pt x="1607" y="3030"/>
                  </a:lnTo>
                  <a:lnTo>
                    <a:pt x="1599" y="3055"/>
                  </a:lnTo>
                  <a:lnTo>
                    <a:pt x="1587" y="3079"/>
                  </a:lnTo>
                  <a:lnTo>
                    <a:pt x="1570" y="3098"/>
                  </a:lnTo>
                  <a:lnTo>
                    <a:pt x="1551" y="3115"/>
                  </a:lnTo>
                  <a:lnTo>
                    <a:pt x="1528" y="3127"/>
                  </a:lnTo>
                  <a:lnTo>
                    <a:pt x="1502" y="3135"/>
                  </a:lnTo>
                  <a:lnTo>
                    <a:pt x="1475" y="3137"/>
                  </a:lnTo>
                  <a:lnTo>
                    <a:pt x="1392" y="3137"/>
                  </a:lnTo>
                  <a:lnTo>
                    <a:pt x="1382" y="3179"/>
                  </a:lnTo>
                  <a:lnTo>
                    <a:pt x="1366" y="3218"/>
                  </a:lnTo>
                  <a:lnTo>
                    <a:pt x="1345" y="3254"/>
                  </a:lnTo>
                  <a:lnTo>
                    <a:pt x="1319" y="3287"/>
                  </a:lnTo>
                  <a:lnTo>
                    <a:pt x="1289" y="3316"/>
                  </a:lnTo>
                  <a:lnTo>
                    <a:pt x="1256" y="3340"/>
                  </a:lnTo>
                  <a:lnTo>
                    <a:pt x="1219" y="3360"/>
                  </a:lnTo>
                  <a:lnTo>
                    <a:pt x="1180" y="3374"/>
                  </a:lnTo>
                  <a:lnTo>
                    <a:pt x="1137" y="3384"/>
                  </a:lnTo>
                  <a:lnTo>
                    <a:pt x="1094" y="3387"/>
                  </a:lnTo>
                  <a:lnTo>
                    <a:pt x="1050" y="3384"/>
                  </a:lnTo>
                  <a:lnTo>
                    <a:pt x="1007" y="3374"/>
                  </a:lnTo>
                  <a:lnTo>
                    <a:pt x="968" y="3360"/>
                  </a:lnTo>
                  <a:lnTo>
                    <a:pt x="931" y="3340"/>
                  </a:lnTo>
                  <a:lnTo>
                    <a:pt x="898" y="3316"/>
                  </a:lnTo>
                  <a:lnTo>
                    <a:pt x="868" y="3287"/>
                  </a:lnTo>
                  <a:lnTo>
                    <a:pt x="842" y="3254"/>
                  </a:lnTo>
                  <a:lnTo>
                    <a:pt x="821" y="3218"/>
                  </a:lnTo>
                  <a:lnTo>
                    <a:pt x="805" y="3179"/>
                  </a:lnTo>
                  <a:lnTo>
                    <a:pt x="794" y="3137"/>
                  </a:lnTo>
                  <a:lnTo>
                    <a:pt x="712" y="3137"/>
                  </a:lnTo>
                  <a:lnTo>
                    <a:pt x="685" y="3135"/>
                  </a:lnTo>
                  <a:lnTo>
                    <a:pt x="659" y="3127"/>
                  </a:lnTo>
                  <a:lnTo>
                    <a:pt x="636" y="3115"/>
                  </a:lnTo>
                  <a:lnTo>
                    <a:pt x="617" y="3098"/>
                  </a:lnTo>
                  <a:lnTo>
                    <a:pt x="600" y="3079"/>
                  </a:lnTo>
                  <a:lnTo>
                    <a:pt x="588" y="3055"/>
                  </a:lnTo>
                  <a:lnTo>
                    <a:pt x="579" y="3030"/>
                  </a:lnTo>
                  <a:lnTo>
                    <a:pt x="577" y="3004"/>
                  </a:lnTo>
                  <a:lnTo>
                    <a:pt x="579" y="2977"/>
                  </a:lnTo>
                  <a:lnTo>
                    <a:pt x="587" y="2953"/>
                  </a:lnTo>
                  <a:lnTo>
                    <a:pt x="598" y="2930"/>
                  </a:lnTo>
                  <a:lnTo>
                    <a:pt x="614" y="2911"/>
                  </a:lnTo>
                  <a:lnTo>
                    <a:pt x="632" y="2894"/>
                  </a:lnTo>
                  <a:lnTo>
                    <a:pt x="654" y="2882"/>
                  </a:lnTo>
                  <a:lnTo>
                    <a:pt x="632" y="2869"/>
                  </a:lnTo>
                  <a:lnTo>
                    <a:pt x="614" y="2852"/>
                  </a:lnTo>
                  <a:lnTo>
                    <a:pt x="598" y="2834"/>
                  </a:lnTo>
                  <a:lnTo>
                    <a:pt x="587" y="2811"/>
                  </a:lnTo>
                  <a:lnTo>
                    <a:pt x="579" y="2786"/>
                  </a:lnTo>
                  <a:lnTo>
                    <a:pt x="577" y="2760"/>
                  </a:lnTo>
                  <a:lnTo>
                    <a:pt x="581" y="2732"/>
                  </a:lnTo>
                  <a:lnTo>
                    <a:pt x="590" y="2704"/>
                  </a:lnTo>
                  <a:lnTo>
                    <a:pt x="604" y="2680"/>
                  </a:lnTo>
                  <a:lnTo>
                    <a:pt x="623" y="2660"/>
                  </a:lnTo>
                  <a:lnTo>
                    <a:pt x="647" y="2643"/>
                  </a:lnTo>
                  <a:lnTo>
                    <a:pt x="672" y="2632"/>
                  </a:lnTo>
                  <a:lnTo>
                    <a:pt x="648" y="2625"/>
                  </a:lnTo>
                  <a:lnTo>
                    <a:pt x="626" y="2612"/>
                  </a:lnTo>
                  <a:lnTo>
                    <a:pt x="606" y="2597"/>
                  </a:lnTo>
                  <a:lnTo>
                    <a:pt x="590" y="2577"/>
                  </a:lnTo>
                  <a:lnTo>
                    <a:pt x="577" y="2556"/>
                  </a:lnTo>
                  <a:lnTo>
                    <a:pt x="569" y="2531"/>
                  </a:lnTo>
                  <a:lnTo>
                    <a:pt x="566" y="2505"/>
                  </a:lnTo>
                  <a:lnTo>
                    <a:pt x="562" y="2442"/>
                  </a:lnTo>
                  <a:lnTo>
                    <a:pt x="553" y="2382"/>
                  </a:lnTo>
                  <a:lnTo>
                    <a:pt x="539" y="2325"/>
                  </a:lnTo>
                  <a:lnTo>
                    <a:pt x="523" y="2269"/>
                  </a:lnTo>
                  <a:lnTo>
                    <a:pt x="502" y="2217"/>
                  </a:lnTo>
                  <a:lnTo>
                    <a:pt x="479" y="2164"/>
                  </a:lnTo>
                  <a:lnTo>
                    <a:pt x="453" y="2115"/>
                  </a:lnTo>
                  <a:lnTo>
                    <a:pt x="427" y="2065"/>
                  </a:lnTo>
                  <a:lnTo>
                    <a:pt x="397" y="2018"/>
                  </a:lnTo>
                  <a:lnTo>
                    <a:pt x="367" y="1970"/>
                  </a:lnTo>
                  <a:lnTo>
                    <a:pt x="336" y="1924"/>
                  </a:lnTo>
                  <a:lnTo>
                    <a:pt x="305" y="1879"/>
                  </a:lnTo>
                  <a:lnTo>
                    <a:pt x="277" y="1838"/>
                  </a:lnTo>
                  <a:lnTo>
                    <a:pt x="249" y="1796"/>
                  </a:lnTo>
                  <a:lnTo>
                    <a:pt x="221" y="1754"/>
                  </a:lnTo>
                  <a:lnTo>
                    <a:pt x="194" y="1711"/>
                  </a:lnTo>
                  <a:lnTo>
                    <a:pt x="167" y="1667"/>
                  </a:lnTo>
                  <a:lnTo>
                    <a:pt x="143" y="1621"/>
                  </a:lnTo>
                  <a:lnTo>
                    <a:pt x="119" y="1574"/>
                  </a:lnTo>
                  <a:lnTo>
                    <a:pt x="96" y="1524"/>
                  </a:lnTo>
                  <a:lnTo>
                    <a:pt x="75" y="1473"/>
                  </a:lnTo>
                  <a:lnTo>
                    <a:pt x="57" y="1419"/>
                  </a:lnTo>
                  <a:lnTo>
                    <a:pt x="40" y="1364"/>
                  </a:lnTo>
                  <a:lnTo>
                    <a:pt x="27" y="1305"/>
                  </a:lnTo>
                  <a:lnTo>
                    <a:pt x="15" y="1243"/>
                  </a:lnTo>
                  <a:lnTo>
                    <a:pt x="7" y="1177"/>
                  </a:lnTo>
                  <a:lnTo>
                    <a:pt x="2" y="1108"/>
                  </a:lnTo>
                  <a:lnTo>
                    <a:pt x="0" y="1036"/>
                  </a:lnTo>
                  <a:lnTo>
                    <a:pt x="3" y="955"/>
                  </a:lnTo>
                  <a:lnTo>
                    <a:pt x="13" y="876"/>
                  </a:lnTo>
                  <a:lnTo>
                    <a:pt x="29" y="798"/>
                  </a:lnTo>
                  <a:lnTo>
                    <a:pt x="51" y="723"/>
                  </a:lnTo>
                  <a:lnTo>
                    <a:pt x="78" y="651"/>
                  </a:lnTo>
                  <a:lnTo>
                    <a:pt x="112" y="581"/>
                  </a:lnTo>
                  <a:lnTo>
                    <a:pt x="150" y="514"/>
                  </a:lnTo>
                  <a:lnTo>
                    <a:pt x="193" y="449"/>
                  </a:lnTo>
                  <a:lnTo>
                    <a:pt x="241" y="388"/>
                  </a:lnTo>
                  <a:lnTo>
                    <a:pt x="293" y="331"/>
                  </a:lnTo>
                  <a:lnTo>
                    <a:pt x="349" y="277"/>
                  </a:lnTo>
                  <a:lnTo>
                    <a:pt x="410" y="228"/>
                  </a:lnTo>
                  <a:lnTo>
                    <a:pt x="474" y="182"/>
                  </a:lnTo>
                  <a:lnTo>
                    <a:pt x="542" y="142"/>
                  </a:lnTo>
                  <a:lnTo>
                    <a:pt x="614" y="105"/>
                  </a:lnTo>
                  <a:lnTo>
                    <a:pt x="687" y="74"/>
                  </a:lnTo>
                  <a:lnTo>
                    <a:pt x="764" y="49"/>
                  </a:lnTo>
                  <a:lnTo>
                    <a:pt x="843" y="28"/>
                  </a:lnTo>
                  <a:lnTo>
                    <a:pt x="925" y="12"/>
                  </a:lnTo>
                  <a:lnTo>
                    <a:pt x="1008" y="3"/>
                  </a:lnTo>
                  <a:lnTo>
                    <a:pt x="1094"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roup 13"/>
          <p:cNvGrpSpPr/>
          <p:nvPr/>
        </p:nvGrpSpPr>
        <p:grpSpPr>
          <a:xfrm>
            <a:off x="1026718" y="4726359"/>
            <a:ext cx="822746" cy="822746"/>
            <a:chOff x="1078752" y="5003566"/>
            <a:chExt cx="822960" cy="822960"/>
          </a:xfrm>
        </p:grpSpPr>
        <p:sp>
          <p:nvSpPr>
            <p:cNvPr id="15" name="Rounded Rectangle 14"/>
            <p:cNvSpPr/>
            <p:nvPr/>
          </p:nvSpPr>
          <p:spPr>
            <a:xfrm>
              <a:off x="1078752" y="5003566"/>
              <a:ext cx="822960" cy="8229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a:ea typeface="+mn-ea"/>
                <a:cs typeface="+mn-cs"/>
              </a:endParaRPr>
            </a:p>
          </p:txBody>
        </p:sp>
        <p:grpSp>
          <p:nvGrpSpPr>
            <p:cNvPr id="16" name="Group 26"/>
            <p:cNvGrpSpPr>
              <a:grpSpLocks noChangeAspect="1"/>
            </p:cNvGrpSpPr>
            <p:nvPr/>
          </p:nvGrpSpPr>
          <p:grpSpPr bwMode="auto">
            <a:xfrm>
              <a:off x="1264807" y="5200734"/>
              <a:ext cx="450850" cy="428625"/>
              <a:chOff x="392" y="656"/>
              <a:chExt cx="284" cy="270"/>
            </a:xfrm>
            <a:solidFill>
              <a:schemeClr val="bg1"/>
            </a:solidFill>
          </p:grpSpPr>
          <p:sp>
            <p:nvSpPr>
              <p:cNvPr id="17" name="Freeform 28"/>
              <p:cNvSpPr>
                <a:spLocks/>
              </p:cNvSpPr>
              <p:nvPr/>
            </p:nvSpPr>
            <p:spPr bwMode="auto">
              <a:xfrm>
                <a:off x="426" y="656"/>
                <a:ext cx="52" cy="57"/>
              </a:xfrm>
              <a:custGeom>
                <a:avLst/>
                <a:gdLst>
                  <a:gd name="T0" fmla="*/ 313 w 625"/>
                  <a:gd name="T1" fmla="*/ 0 h 684"/>
                  <a:gd name="T2" fmla="*/ 355 w 625"/>
                  <a:gd name="T3" fmla="*/ 2 h 684"/>
                  <a:gd name="T4" fmla="*/ 396 w 625"/>
                  <a:gd name="T5" fmla="*/ 11 h 684"/>
                  <a:gd name="T6" fmla="*/ 435 w 625"/>
                  <a:gd name="T7" fmla="*/ 24 h 684"/>
                  <a:gd name="T8" fmla="*/ 470 w 625"/>
                  <a:gd name="T9" fmla="*/ 42 h 684"/>
                  <a:gd name="T10" fmla="*/ 504 w 625"/>
                  <a:gd name="T11" fmla="*/ 65 h 684"/>
                  <a:gd name="T12" fmla="*/ 533 w 625"/>
                  <a:gd name="T13" fmla="*/ 91 h 684"/>
                  <a:gd name="T14" fmla="*/ 559 w 625"/>
                  <a:gd name="T15" fmla="*/ 122 h 684"/>
                  <a:gd name="T16" fmla="*/ 582 w 625"/>
                  <a:gd name="T17" fmla="*/ 154 h 684"/>
                  <a:gd name="T18" fmla="*/ 600 w 625"/>
                  <a:gd name="T19" fmla="*/ 191 h 684"/>
                  <a:gd name="T20" fmla="*/ 614 w 625"/>
                  <a:gd name="T21" fmla="*/ 229 h 684"/>
                  <a:gd name="T22" fmla="*/ 622 w 625"/>
                  <a:gd name="T23" fmla="*/ 269 h 684"/>
                  <a:gd name="T24" fmla="*/ 625 w 625"/>
                  <a:gd name="T25" fmla="*/ 312 h 684"/>
                  <a:gd name="T26" fmla="*/ 622 w 625"/>
                  <a:gd name="T27" fmla="*/ 352 h 684"/>
                  <a:gd name="T28" fmla="*/ 615 w 625"/>
                  <a:gd name="T29" fmla="*/ 393 h 684"/>
                  <a:gd name="T30" fmla="*/ 603 w 625"/>
                  <a:gd name="T31" fmla="*/ 433 h 684"/>
                  <a:gd name="T32" fmla="*/ 589 w 625"/>
                  <a:gd name="T33" fmla="*/ 473 h 684"/>
                  <a:gd name="T34" fmla="*/ 569 w 625"/>
                  <a:gd name="T35" fmla="*/ 510 h 684"/>
                  <a:gd name="T36" fmla="*/ 546 w 625"/>
                  <a:gd name="T37" fmla="*/ 546 h 684"/>
                  <a:gd name="T38" fmla="*/ 520 w 625"/>
                  <a:gd name="T39" fmla="*/ 578 h 684"/>
                  <a:gd name="T40" fmla="*/ 491 w 625"/>
                  <a:gd name="T41" fmla="*/ 609 h 684"/>
                  <a:gd name="T42" fmla="*/ 460 w 625"/>
                  <a:gd name="T43" fmla="*/ 634 h 684"/>
                  <a:gd name="T44" fmla="*/ 425 w 625"/>
                  <a:gd name="T45" fmla="*/ 655 h 684"/>
                  <a:gd name="T46" fmla="*/ 390 w 625"/>
                  <a:gd name="T47" fmla="*/ 671 h 684"/>
                  <a:gd name="T48" fmla="*/ 352 w 625"/>
                  <a:gd name="T49" fmla="*/ 681 h 684"/>
                  <a:gd name="T50" fmla="*/ 313 w 625"/>
                  <a:gd name="T51" fmla="*/ 684 h 684"/>
                  <a:gd name="T52" fmla="*/ 274 w 625"/>
                  <a:gd name="T53" fmla="*/ 681 h 684"/>
                  <a:gd name="T54" fmla="*/ 236 w 625"/>
                  <a:gd name="T55" fmla="*/ 671 h 684"/>
                  <a:gd name="T56" fmla="*/ 200 w 625"/>
                  <a:gd name="T57" fmla="*/ 655 h 684"/>
                  <a:gd name="T58" fmla="*/ 166 w 625"/>
                  <a:gd name="T59" fmla="*/ 634 h 684"/>
                  <a:gd name="T60" fmla="*/ 134 w 625"/>
                  <a:gd name="T61" fmla="*/ 609 h 684"/>
                  <a:gd name="T62" fmla="*/ 106 w 625"/>
                  <a:gd name="T63" fmla="*/ 578 h 684"/>
                  <a:gd name="T64" fmla="*/ 80 w 625"/>
                  <a:gd name="T65" fmla="*/ 546 h 684"/>
                  <a:gd name="T66" fmla="*/ 57 w 625"/>
                  <a:gd name="T67" fmla="*/ 510 h 684"/>
                  <a:gd name="T68" fmla="*/ 37 w 625"/>
                  <a:gd name="T69" fmla="*/ 473 h 684"/>
                  <a:gd name="T70" fmla="*/ 21 w 625"/>
                  <a:gd name="T71" fmla="*/ 433 h 684"/>
                  <a:gd name="T72" fmla="*/ 10 w 625"/>
                  <a:gd name="T73" fmla="*/ 393 h 684"/>
                  <a:gd name="T74" fmla="*/ 3 w 625"/>
                  <a:gd name="T75" fmla="*/ 352 h 684"/>
                  <a:gd name="T76" fmla="*/ 0 w 625"/>
                  <a:gd name="T77" fmla="*/ 312 h 684"/>
                  <a:gd name="T78" fmla="*/ 3 w 625"/>
                  <a:gd name="T79" fmla="*/ 269 h 684"/>
                  <a:gd name="T80" fmla="*/ 12 w 625"/>
                  <a:gd name="T81" fmla="*/ 229 h 684"/>
                  <a:gd name="T82" fmla="*/ 25 w 625"/>
                  <a:gd name="T83" fmla="*/ 191 h 684"/>
                  <a:gd name="T84" fmla="*/ 43 w 625"/>
                  <a:gd name="T85" fmla="*/ 154 h 684"/>
                  <a:gd name="T86" fmla="*/ 66 w 625"/>
                  <a:gd name="T87" fmla="*/ 122 h 684"/>
                  <a:gd name="T88" fmla="*/ 92 w 625"/>
                  <a:gd name="T89" fmla="*/ 91 h 684"/>
                  <a:gd name="T90" fmla="*/ 122 w 625"/>
                  <a:gd name="T91" fmla="*/ 65 h 684"/>
                  <a:gd name="T92" fmla="*/ 155 w 625"/>
                  <a:gd name="T93" fmla="*/ 42 h 684"/>
                  <a:gd name="T94" fmla="*/ 192 w 625"/>
                  <a:gd name="T95" fmla="*/ 24 h 684"/>
                  <a:gd name="T96" fmla="*/ 230 w 625"/>
                  <a:gd name="T97" fmla="*/ 11 h 684"/>
                  <a:gd name="T98" fmla="*/ 270 w 625"/>
                  <a:gd name="T99" fmla="*/ 2 h 684"/>
                  <a:gd name="T100" fmla="*/ 313 w 625"/>
                  <a:gd name="T101"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84">
                    <a:moveTo>
                      <a:pt x="313" y="0"/>
                    </a:moveTo>
                    <a:lnTo>
                      <a:pt x="355" y="2"/>
                    </a:lnTo>
                    <a:lnTo>
                      <a:pt x="396" y="11"/>
                    </a:lnTo>
                    <a:lnTo>
                      <a:pt x="435" y="24"/>
                    </a:lnTo>
                    <a:lnTo>
                      <a:pt x="470" y="42"/>
                    </a:lnTo>
                    <a:lnTo>
                      <a:pt x="504" y="65"/>
                    </a:lnTo>
                    <a:lnTo>
                      <a:pt x="533" y="91"/>
                    </a:lnTo>
                    <a:lnTo>
                      <a:pt x="559" y="122"/>
                    </a:lnTo>
                    <a:lnTo>
                      <a:pt x="582" y="154"/>
                    </a:lnTo>
                    <a:lnTo>
                      <a:pt x="600" y="191"/>
                    </a:lnTo>
                    <a:lnTo>
                      <a:pt x="614" y="229"/>
                    </a:lnTo>
                    <a:lnTo>
                      <a:pt x="622" y="269"/>
                    </a:lnTo>
                    <a:lnTo>
                      <a:pt x="625" y="312"/>
                    </a:lnTo>
                    <a:lnTo>
                      <a:pt x="622" y="352"/>
                    </a:lnTo>
                    <a:lnTo>
                      <a:pt x="615" y="393"/>
                    </a:lnTo>
                    <a:lnTo>
                      <a:pt x="603" y="433"/>
                    </a:lnTo>
                    <a:lnTo>
                      <a:pt x="589" y="473"/>
                    </a:lnTo>
                    <a:lnTo>
                      <a:pt x="569" y="510"/>
                    </a:lnTo>
                    <a:lnTo>
                      <a:pt x="546" y="546"/>
                    </a:lnTo>
                    <a:lnTo>
                      <a:pt x="520" y="578"/>
                    </a:lnTo>
                    <a:lnTo>
                      <a:pt x="491" y="609"/>
                    </a:lnTo>
                    <a:lnTo>
                      <a:pt x="460" y="634"/>
                    </a:lnTo>
                    <a:lnTo>
                      <a:pt x="425" y="655"/>
                    </a:lnTo>
                    <a:lnTo>
                      <a:pt x="390" y="671"/>
                    </a:lnTo>
                    <a:lnTo>
                      <a:pt x="352" y="681"/>
                    </a:lnTo>
                    <a:lnTo>
                      <a:pt x="313" y="684"/>
                    </a:lnTo>
                    <a:lnTo>
                      <a:pt x="274" y="681"/>
                    </a:lnTo>
                    <a:lnTo>
                      <a:pt x="236" y="671"/>
                    </a:lnTo>
                    <a:lnTo>
                      <a:pt x="200" y="655"/>
                    </a:lnTo>
                    <a:lnTo>
                      <a:pt x="166" y="634"/>
                    </a:lnTo>
                    <a:lnTo>
                      <a:pt x="134" y="609"/>
                    </a:lnTo>
                    <a:lnTo>
                      <a:pt x="106" y="578"/>
                    </a:lnTo>
                    <a:lnTo>
                      <a:pt x="80" y="546"/>
                    </a:lnTo>
                    <a:lnTo>
                      <a:pt x="57" y="510"/>
                    </a:lnTo>
                    <a:lnTo>
                      <a:pt x="37" y="473"/>
                    </a:lnTo>
                    <a:lnTo>
                      <a:pt x="21" y="433"/>
                    </a:lnTo>
                    <a:lnTo>
                      <a:pt x="10" y="393"/>
                    </a:lnTo>
                    <a:lnTo>
                      <a:pt x="3" y="352"/>
                    </a:lnTo>
                    <a:lnTo>
                      <a:pt x="0" y="312"/>
                    </a:lnTo>
                    <a:lnTo>
                      <a:pt x="3" y="269"/>
                    </a:lnTo>
                    <a:lnTo>
                      <a:pt x="12" y="229"/>
                    </a:lnTo>
                    <a:lnTo>
                      <a:pt x="25" y="191"/>
                    </a:lnTo>
                    <a:lnTo>
                      <a:pt x="43" y="154"/>
                    </a:lnTo>
                    <a:lnTo>
                      <a:pt x="66" y="122"/>
                    </a:lnTo>
                    <a:lnTo>
                      <a:pt x="92" y="91"/>
                    </a:lnTo>
                    <a:lnTo>
                      <a:pt x="122" y="65"/>
                    </a:lnTo>
                    <a:lnTo>
                      <a:pt x="155" y="42"/>
                    </a:lnTo>
                    <a:lnTo>
                      <a:pt x="192" y="24"/>
                    </a:lnTo>
                    <a:lnTo>
                      <a:pt x="230" y="11"/>
                    </a:lnTo>
                    <a:lnTo>
                      <a:pt x="270" y="2"/>
                    </a:lnTo>
                    <a:lnTo>
                      <a:pt x="31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29"/>
              <p:cNvSpPr>
                <a:spLocks/>
              </p:cNvSpPr>
              <p:nvPr/>
            </p:nvSpPr>
            <p:spPr bwMode="auto">
              <a:xfrm>
                <a:off x="590" y="656"/>
                <a:ext cx="52" cy="57"/>
              </a:xfrm>
              <a:custGeom>
                <a:avLst/>
                <a:gdLst>
                  <a:gd name="T0" fmla="*/ 312 w 625"/>
                  <a:gd name="T1" fmla="*/ 0 h 684"/>
                  <a:gd name="T2" fmla="*/ 355 w 625"/>
                  <a:gd name="T3" fmla="*/ 2 h 684"/>
                  <a:gd name="T4" fmla="*/ 396 w 625"/>
                  <a:gd name="T5" fmla="*/ 11 h 684"/>
                  <a:gd name="T6" fmla="*/ 434 w 625"/>
                  <a:gd name="T7" fmla="*/ 24 h 684"/>
                  <a:gd name="T8" fmla="*/ 471 w 625"/>
                  <a:gd name="T9" fmla="*/ 42 h 684"/>
                  <a:gd name="T10" fmla="*/ 503 w 625"/>
                  <a:gd name="T11" fmla="*/ 65 h 684"/>
                  <a:gd name="T12" fmla="*/ 533 w 625"/>
                  <a:gd name="T13" fmla="*/ 91 h 684"/>
                  <a:gd name="T14" fmla="*/ 560 w 625"/>
                  <a:gd name="T15" fmla="*/ 122 h 684"/>
                  <a:gd name="T16" fmla="*/ 583 w 625"/>
                  <a:gd name="T17" fmla="*/ 154 h 684"/>
                  <a:gd name="T18" fmla="*/ 600 w 625"/>
                  <a:gd name="T19" fmla="*/ 191 h 684"/>
                  <a:gd name="T20" fmla="*/ 614 w 625"/>
                  <a:gd name="T21" fmla="*/ 229 h 684"/>
                  <a:gd name="T22" fmla="*/ 622 w 625"/>
                  <a:gd name="T23" fmla="*/ 269 h 684"/>
                  <a:gd name="T24" fmla="*/ 625 w 625"/>
                  <a:gd name="T25" fmla="*/ 312 h 684"/>
                  <a:gd name="T26" fmla="*/ 622 w 625"/>
                  <a:gd name="T27" fmla="*/ 352 h 684"/>
                  <a:gd name="T28" fmla="*/ 615 w 625"/>
                  <a:gd name="T29" fmla="*/ 393 h 684"/>
                  <a:gd name="T30" fmla="*/ 604 w 625"/>
                  <a:gd name="T31" fmla="*/ 433 h 684"/>
                  <a:gd name="T32" fmla="*/ 588 w 625"/>
                  <a:gd name="T33" fmla="*/ 473 h 684"/>
                  <a:gd name="T34" fmla="*/ 569 w 625"/>
                  <a:gd name="T35" fmla="*/ 510 h 684"/>
                  <a:gd name="T36" fmla="*/ 546 w 625"/>
                  <a:gd name="T37" fmla="*/ 546 h 684"/>
                  <a:gd name="T38" fmla="*/ 520 w 625"/>
                  <a:gd name="T39" fmla="*/ 578 h 684"/>
                  <a:gd name="T40" fmla="*/ 490 w 625"/>
                  <a:gd name="T41" fmla="*/ 609 h 684"/>
                  <a:gd name="T42" fmla="*/ 459 w 625"/>
                  <a:gd name="T43" fmla="*/ 634 h 684"/>
                  <a:gd name="T44" fmla="*/ 426 w 625"/>
                  <a:gd name="T45" fmla="*/ 655 h 684"/>
                  <a:gd name="T46" fmla="*/ 390 w 625"/>
                  <a:gd name="T47" fmla="*/ 671 h 684"/>
                  <a:gd name="T48" fmla="*/ 352 w 625"/>
                  <a:gd name="T49" fmla="*/ 681 h 684"/>
                  <a:gd name="T50" fmla="*/ 312 w 625"/>
                  <a:gd name="T51" fmla="*/ 684 h 684"/>
                  <a:gd name="T52" fmla="*/ 274 w 625"/>
                  <a:gd name="T53" fmla="*/ 681 h 684"/>
                  <a:gd name="T54" fmla="*/ 236 w 625"/>
                  <a:gd name="T55" fmla="*/ 671 h 684"/>
                  <a:gd name="T56" fmla="*/ 200 w 625"/>
                  <a:gd name="T57" fmla="*/ 655 h 684"/>
                  <a:gd name="T58" fmla="*/ 166 w 625"/>
                  <a:gd name="T59" fmla="*/ 634 h 684"/>
                  <a:gd name="T60" fmla="*/ 134 w 625"/>
                  <a:gd name="T61" fmla="*/ 609 h 684"/>
                  <a:gd name="T62" fmla="*/ 105 w 625"/>
                  <a:gd name="T63" fmla="*/ 578 h 684"/>
                  <a:gd name="T64" fmla="*/ 79 w 625"/>
                  <a:gd name="T65" fmla="*/ 546 h 684"/>
                  <a:gd name="T66" fmla="*/ 57 w 625"/>
                  <a:gd name="T67" fmla="*/ 510 h 684"/>
                  <a:gd name="T68" fmla="*/ 37 w 625"/>
                  <a:gd name="T69" fmla="*/ 473 h 684"/>
                  <a:gd name="T70" fmla="*/ 21 w 625"/>
                  <a:gd name="T71" fmla="*/ 433 h 684"/>
                  <a:gd name="T72" fmla="*/ 10 w 625"/>
                  <a:gd name="T73" fmla="*/ 393 h 684"/>
                  <a:gd name="T74" fmla="*/ 2 w 625"/>
                  <a:gd name="T75" fmla="*/ 352 h 684"/>
                  <a:gd name="T76" fmla="*/ 0 w 625"/>
                  <a:gd name="T77" fmla="*/ 312 h 684"/>
                  <a:gd name="T78" fmla="*/ 3 w 625"/>
                  <a:gd name="T79" fmla="*/ 269 h 684"/>
                  <a:gd name="T80" fmla="*/ 12 w 625"/>
                  <a:gd name="T81" fmla="*/ 229 h 684"/>
                  <a:gd name="T82" fmla="*/ 25 w 625"/>
                  <a:gd name="T83" fmla="*/ 191 h 684"/>
                  <a:gd name="T84" fmla="*/ 43 w 625"/>
                  <a:gd name="T85" fmla="*/ 154 h 684"/>
                  <a:gd name="T86" fmla="*/ 65 w 625"/>
                  <a:gd name="T87" fmla="*/ 122 h 684"/>
                  <a:gd name="T88" fmla="*/ 91 w 625"/>
                  <a:gd name="T89" fmla="*/ 91 h 684"/>
                  <a:gd name="T90" fmla="*/ 122 w 625"/>
                  <a:gd name="T91" fmla="*/ 65 h 684"/>
                  <a:gd name="T92" fmla="*/ 155 w 625"/>
                  <a:gd name="T93" fmla="*/ 42 h 684"/>
                  <a:gd name="T94" fmla="*/ 191 w 625"/>
                  <a:gd name="T95" fmla="*/ 24 h 684"/>
                  <a:gd name="T96" fmla="*/ 230 w 625"/>
                  <a:gd name="T97" fmla="*/ 11 h 684"/>
                  <a:gd name="T98" fmla="*/ 271 w 625"/>
                  <a:gd name="T99" fmla="*/ 2 h 684"/>
                  <a:gd name="T100" fmla="*/ 312 w 625"/>
                  <a:gd name="T101"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84">
                    <a:moveTo>
                      <a:pt x="312" y="0"/>
                    </a:moveTo>
                    <a:lnTo>
                      <a:pt x="355" y="2"/>
                    </a:lnTo>
                    <a:lnTo>
                      <a:pt x="396" y="11"/>
                    </a:lnTo>
                    <a:lnTo>
                      <a:pt x="434" y="24"/>
                    </a:lnTo>
                    <a:lnTo>
                      <a:pt x="471" y="42"/>
                    </a:lnTo>
                    <a:lnTo>
                      <a:pt x="503" y="65"/>
                    </a:lnTo>
                    <a:lnTo>
                      <a:pt x="533" y="91"/>
                    </a:lnTo>
                    <a:lnTo>
                      <a:pt x="560" y="122"/>
                    </a:lnTo>
                    <a:lnTo>
                      <a:pt x="583" y="154"/>
                    </a:lnTo>
                    <a:lnTo>
                      <a:pt x="600" y="191"/>
                    </a:lnTo>
                    <a:lnTo>
                      <a:pt x="614" y="229"/>
                    </a:lnTo>
                    <a:lnTo>
                      <a:pt x="622" y="269"/>
                    </a:lnTo>
                    <a:lnTo>
                      <a:pt x="625" y="312"/>
                    </a:lnTo>
                    <a:lnTo>
                      <a:pt x="622" y="352"/>
                    </a:lnTo>
                    <a:lnTo>
                      <a:pt x="615" y="393"/>
                    </a:lnTo>
                    <a:lnTo>
                      <a:pt x="604" y="433"/>
                    </a:lnTo>
                    <a:lnTo>
                      <a:pt x="588" y="473"/>
                    </a:lnTo>
                    <a:lnTo>
                      <a:pt x="569" y="510"/>
                    </a:lnTo>
                    <a:lnTo>
                      <a:pt x="546" y="546"/>
                    </a:lnTo>
                    <a:lnTo>
                      <a:pt x="520" y="578"/>
                    </a:lnTo>
                    <a:lnTo>
                      <a:pt x="490" y="609"/>
                    </a:lnTo>
                    <a:lnTo>
                      <a:pt x="459" y="634"/>
                    </a:lnTo>
                    <a:lnTo>
                      <a:pt x="426" y="655"/>
                    </a:lnTo>
                    <a:lnTo>
                      <a:pt x="390" y="671"/>
                    </a:lnTo>
                    <a:lnTo>
                      <a:pt x="352" y="681"/>
                    </a:lnTo>
                    <a:lnTo>
                      <a:pt x="312" y="684"/>
                    </a:lnTo>
                    <a:lnTo>
                      <a:pt x="274" y="681"/>
                    </a:lnTo>
                    <a:lnTo>
                      <a:pt x="236" y="671"/>
                    </a:lnTo>
                    <a:lnTo>
                      <a:pt x="200" y="655"/>
                    </a:lnTo>
                    <a:lnTo>
                      <a:pt x="166" y="634"/>
                    </a:lnTo>
                    <a:lnTo>
                      <a:pt x="134" y="609"/>
                    </a:lnTo>
                    <a:lnTo>
                      <a:pt x="105" y="578"/>
                    </a:lnTo>
                    <a:lnTo>
                      <a:pt x="79" y="546"/>
                    </a:lnTo>
                    <a:lnTo>
                      <a:pt x="57" y="510"/>
                    </a:lnTo>
                    <a:lnTo>
                      <a:pt x="37" y="473"/>
                    </a:lnTo>
                    <a:lnTo>
                      <a:pt x="21" y="433"/>
                    </a:lnTo>
                    <a:lnTo>
                      <a:pt x="10" y="393"/>
                    </a:lnTo>
                    <a:lnTo>
                      <a:pt x="2" y="352"/>
                    </a:lnTo>
                    <a:lnTo>
                      <a:pt x="0" y="312"/>
                    </a:lnTo>
                    <a:lnTo>
                      <a:pt x="3" y="269"/>
                    </a:lnTo>
                    <a:lnTo>
                      <a:pt x="12" y="229"/>
                    </a:lnTo>
                    <a:lnTo>
                      <a:pt x="25" y="191"/>
                    </a:lnTo>
                    <a:lnTo>
                      <a:pt x="43" y="154"/>
                    </a:lnTo>
                    <a:lnTo>
                      <a:pt x="65" y="122"/>
                    </a:lnTo>
                    <a:lnTo>
                      <a:pt x="91" y="91"/>
                    </a:lnTo>
                    <a:lnTo>
                      <a:pt x="122" y="65"/>
                    </a:lnTo>
                    <a:lnTo>
                      <a:pt x="155" y="42"/>
                    </a:lnTo>
                    <a:lnTo>
                      <a:pt x="191" y="24"/>
                    </a:lnTo>
                    <a:lnTo>
                      <a:pt x="230" y="11"/>
                    </a:lnTo>
                    <a:lnTo>
                      <a:pt x="271" y="2"/>
                    </a:lnTo>
                    <a:lnTo>
                      <a:pt x="31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30"/>
              <p:cNvSpPr>
                <a:spLocks/>
              </p:cNvSpPr>
              <p:nvPr/>
            </p:nvSpPr>
            <p:spPr bwMode="auto">
              <a:xfrm>
                <a:off x="392" y="715"/>
                <a:ext cx="115" cy="211"/>
              </a:xfrm>
              <a:custGeom>
                <a:avLst/>
                <a:gdLst>
                  <a:gd name="T0" fmla="*/ 700 w 1379"/>
                  <a:gd name="T1" fmla="*/ 64 h 2528"/>
                  <a:gd name="T2" fmla="*/ 814 w 1379"/>
                  <a:gd name="T3" fmla="*/ 710 h 2528"/>
                  <a:gd name="T4" fmla="*/ 762 w 1379"/>
                  <a:gd name="T5" fmla="*/ 1 h 2528"/>
                  <a:gd name="T6" fmla="*/ 891 w 1379"/>
                  <a:gd name="T7" fmla="*/ 15 h 2528"/>
                  <a:gd name="T8" fmla="*/ 1015 w 1379"/>
                  <a:gd name="T9" fmla="*/ 38 h 2528"/>
                  <a:gd name="T10" fmla="*/ 1122 w 1379"/>
                  <a:gd name="T11" fmla="*/ 65 h 2528"/>
                  <a:gd name="T12" fmla="*/ 1202 w 1379"/>
                  <a:gd name="T13" fmla="*/ 89 h 2528"/>
                  <a:gd name="T14" fmla="*/ 1246 w 1379"/>
                  <a:gd name="T15" fmla="*/ 104 h 2528"/>
                  <a:gd name="T16" fmla="*/ 1269 w 1379"/>
                  <a:gd name="T17" fmla="*/ 118 h 2528"/>
                  <a:gd name="T18" fmla="*/ 1298 w 1379"/>
                  <a:gd name="T19" fmla="*/ 137 h 2528"/>
                  <a:gd name="T20" fmla="*/ 1318 w 1379"/>
                  <a:gd name="T21" fmla="*/ 166 h 2528"/>
                  <a:gd name="T22" fmla="*/ 1328 w 1379"/>
                  <a:gd name="T23" fmla="*/ 197 h 2528"/>
                  <a:gd name="T24" fmla="*/ 1379 w 1379"/>
                  <a:gd name="T25" fmla="*/ 639 h 2528"/>
                  <a:gd name="T26" fmla="*/ 1342 w 1379"/>
                  <a:gd name="T27" fmla="*/ 653 h 2528"/>
                  <a:gd name="T28" fmla="*/ 1221 w 1379"/>
                  <a:gd name="T29" fmla="*/ 733 h 2528"/>
                  <a:gd name="T30" fmla="*/ 1094 w 1379"/>
                  <a:gd name="T31" fmla="*/ 314 h 2528"/>
                  <a:gd name="T32" fmla="*/ 1038 w 1379"/>
                  <a:gd name="T33" fmla="*/ 932 h 2528"/>
                  <a:gd name="T34" fmla="*/ 993 w 1379"/>
                  <a:gd name="T35" fmla="*/ 1013 h 2528"/>
                  <a:gd name="T36" fmla="*/ 953 w 1379"/>
                  <a:gd name="T37" fmla="*/ 1111 h 2528"/>
                  <a:gd name="T38" fmla="*/ 938 w 1379"/>
                  <a:gd name="T39" fmla="*/ 1163 h 2528"/>
                  <a:gd name="T40" fmla="*/ 921 w 1379"/>
                  <a:gd name="T41" fmla="*/ 1265 h 2528"/>
                  <a:gd name="T42" fmla="*/ 916 w 1379"/>
                  <a:gd name="T43" fmla="*/ 1401 h 2528"/>
                  <a:gd name="T44" fmla="*/ 930 w 1379"/>
                  <a:gd name="T45" fmla="*/ 1509 h 2528"/>
                  <a:gd name="T46" fmla="*/ 953 w 1379"/>
                  <a:gd name="T47" fmla="*/ 1598 h 2528"/>
                  <a:gd name="T48" fmla="*/ 977 w 1379"/>
                  <a:gd name="T49" fmla="*/ 1662 h 2528"/>
                  <a:gd name="T50" fmla="*/ 1018 w 1379"/>
                  <a:gd name="T51" fmla="*/ 1745 h 2528"/>
                  <a:gd name="T52" fmla="*/ 1067 w 1379"/>
                  <a:gd name="T53" fmla="*/ 1822 h 2528"/>
                  <a:gd name="T54" fmla="*/ 1120 w 1379"/>
                  <a:gd name="T55" fmla="*/ 1884 h 2528"/>
                  <a:gd name="T56" fmla="*/ 1152 w 1379"/>
                  <a:gd name="T57" fmla="*/ 2427 h 2528"/>
                  <a:gd name="T58" fmla="*/ 1104 w 1379"/>
                  <a:gd name="T59" fmla="*/ 2496 h 2528"/>
                  <a:gd name="T60" fmla="*/ 1023 w 1379"/>
                  <a:gd name="T61" fmla="*/ 2528 h 2528"/>
                  <a:gd name="T62" fmla="*/ 982 w 1379"/>
                  <a:gd name="T63" fmla="*/ 2525 h 2528"/>
                  <a:gd name="T64" fmla="*/ 911 w 1379"/>
                  <a:gd name="T65" fmla="*/ 2490 h 2528"/>
                  <a:gd name="T66" fmla="*/ 868 w 1379"/>
                  <a:gd name="T67" fmla="*/ 2421 h 2528"/>
                  <a:gd name="T68" fmla="*/ 756 w 1379"/>
                  <a:gd name="T69" fmla="*/ 1296 h 2528"/>
                  <a:gd name="T70" fmla="*/ 694 w 1379"/>
                  <a:gd name="T71" fmla="*/ 1300 h 2528"/>
                  <a:gd name="T72" fmla="*/ 567 w 1379"/>
                  <a:gd name="T73" fmla="*/ 2392 h 2528"/>
                  <a:gd name="T74" fmla="*/ 537 w 1379"/>
                  <a:gd name="T75" fmla="*/ 2470 h 2528"/>
                  <a:gd name="T76" fmla="*/ 473 w 1379"/>
                  <a:gd name="T77" fmla="*/ 2518 h 2528"/>
                  <a:gd name="T78" fmla="*/ 413 w 1379"/>
                  <a:gd name="T79" fmla="*/ 2528 h 2528"/>
                  <a:gd name="T80" fmla="*/ 351 w 1379"/>
                  <a:gd name="T81" fmla="*/ 2512 h 2528"/>
                  <a:gd name="T82" fmla="*/ 290 w 1379"/>
                  <a:gd name="T83" fmla="*/ 2453 h 2528"/>
                  <a:gd name="T84" fmla="*/ 271 w 1379"/>
                  <a:gd name="T85" fmla="*/ 2368 h 2528"/>
                  <a:gd name="T86" fmla="*/ 335 w 1379"/>
                  <a:gd name="T87" fmla="*/ 314 h 2528"/>
                  <a:gd name="T88" fmla="*/ 228 w 1379"/>
                  <a:gd name="T89" fmla="*/ 1173 h 2528"/>
                  <a:gd name="T90" fmla="*/ 173 w 1379"/>
                  <a:gd name="T91" fmla="*/ 1222 h 2528"/>
                  <a:gd name="T92" fmla="*/ 115 w 1379"/>
                  <a:gd name="T93" fmla="*/ 1233 h 2528"/>
                  <a:gd name="T94" fmla="*/ 62 w 1379"/>
                  <a:gd name="T95" fmla="*/ 1218 h 2528"/>
                  <a:gd name="T96" fmla="*/ 13 w 1379"/>
                  <a:gd name="T97" fmla="*/ 1167 h 2528"/>
                  <a:gd name="T98" fmla="*/ 0 w 1379"/>
                  <a:gd name="T99" fmla="*/ 1097 h 2528"/>
                  <a:gd name="T100" fmla="*/ 102 w 1379"/>
                  <a:gd name="T101" fmla="*/ 197 h 2528"/>
                  <a:gd name="T102" fmla="*/ 112 w 1379"/>
                  <a:gd name="T103" fmla="*/ 165 h 2528"/>
                  <a:gd name="T104" fmla="*/ 124 w 1379"/>
                  <a:gd name="T105" fmla="*/ 149 h 2528"/>
                  <a:gd name="T106" fmla="*/ 151 w 1379"/>
                  <a:gd name="T107" fmla="*/ 122 h 2528"/>
                  <a:gd name="T108" fmla="*/ 179 w 1379"/>
                  <a:gd name="T109" fmla="*/ 106 h 2528"/>
                  <a:gd name="T110" fmla="*/ 208 w 1379"/>
                  <a:gd name="T111" fmla="*/ 96 h 2528"/>
                  <a:gd name="T112" fmla="*/ 279 w 1379"/>
                  <a:gd name="T113" fmla="*/ 74 h 2528"/>
                  <a:gd name="T114" fmla="*/ 377 w 1379"/>
                  <a:gd name="T115" fmla="*/ 47 h 2528"/>
                  <a:gd name="T116" fmla="*/ 496 w 1379"/>
                  <a:gd name="T117" fmla="*/ 21 h 2528"/>
                  <a:gd name="T118" fmla="*/ 624 w 1379"/>
                  <a:gd name="T119" fmla="*/ 3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9" h="2528">
                    <a:moveTo>
                      <a:pt x="667" y="0"/>
                    </a:moveTo>
                    <a:lnTo>
                      <a:pt x="699" y="64"/>
                    </a:lnTo>
                    <a:lnTo>
                      <a:pt x="700" y="64"/>
                    </a:lnTo>
                    <a:lnTo>
                      <a:pt x="616" y="710"/>
                    </a:lnTo>
                    <a:lnTo>
                      <a:pt x="715" y="883"/>
                    </a:lnTo>
                    <a:lnTo>
                      <a:pt x="814" y="710"/>
                    </a:lnTo>
                    <a:lnTo>
                      <a:pt x="731" y="64"/>
                    </a:lnTo>
                    <a:lnTo>
                      <a:pt x="731" y="64"/>
                    </a:lnTo>
                    <a:lnTo>
                      <a:pt x="762" y="1"/>
                    </a:lnTo>
                    <a:lnTo>
                      <a:pt x="805" y="4"/>
                    </a:lnTo>
                    <a:lnTo>
                      <a:pt x="849" y="9"/>
                    </a:lnTo>
                    <a:lnTo>
                      <a:pt x="891" y="15"/>
                    </a:lnTo>
                    <a:lnTo>
                      <a:pt x="934" y="21"/>
                    </a:lnTo>
                    <a:lnTo>
                      <a:pt x="975" y="30"/>
                    </a:lnTo>
                    <a:lnTo>
                      <a:pt x="1015" y="38"/>
                    </a:lnTo>
                    <a:lnTo>
                      <a:pt x="1053" y="47"/>
                    </a:lnTo>
                    <a:lnTo>
                      <a:pt x="1088" y="56"/>
                    </a:lnTo>
                    <a:lnTo>
                      <a:pt x="1122" y="65"/>
                    </a:lnTo>
                    <a:lnTo>
                      <a:pt x="1152" y="74"/>
                    </a:lnTo>
                    <a:lnTo>
                      <a:pt x="1178" y="82"/>
                    </a:lnTo>
                    <a:lnTo>
                      <a:pt x="1202" y="89"/>
                    </a:lnTo>
                    <a:lnTo>
                      <a:pt x="1221" y="96"/>
                    </a:lnTo>
                    <a:lnTo>
                      <a:pt x="1236" y="101"/>
                    </a:lnTo>
                    <a:lnTo>
                      <a:pt x="1246" y="104"/>
                    </a:lnTo>
                    <a:lnTo>
                      <a:pt x="1250" y="106"/>
                    </a:lnTo>
                    <a:lnTo>
                      <a:pt x="1260" y="111"/>
                    </a:lnTo>
                    <a:lnTo>
                      <a:pt x="1269" y="118"/>
                    </a:lnTo>
                    <a:lnTo>
                      <a:pt x="1279" y="122"/>
                    </a:lnTo>
                    <a:lnTo>
                      <a:pt x="1288" y="128"/>
                    </a:lnTo>
                    <a:lnTo>
                      <a:pt x="1298" y="137"/>
                    </a:lnTo>
                    <a:lnTo>
                      <a:pt x="1306" y="149"/>
                    </a:lnTo>
                    <a:lnTo>
                      <a:pt x="1312" y="157"/>
                    </a:lnTo>
                    <a:lnTo>
                      <a:pt x="1318" y="166"/>
                    </a:lnTo>
                    <a:lnTo>
                      <a:pt x="1323" y="178"/>
                    </a:lnTo>
                    <a:lnTo>
                      <a:pt x="1326" y="192"/>
                    </a:lnTo>
                    <a:lnTo>
                      <a:pt x="1328" y="197"/>
                    </a:lnTo>
                    <a:lnTo>
                      <a:pt x="1330" y="202"/>
                    </a:lnTo>
                    <a:lnTo>
                      <a:pt x="1332" y="208"/>
                    </a:lnTo>
                    <a:lnTo>
                      <a:pt x="1379" y="639"/>
                    </a:lnTo>
                    <a:lnTo>
                      <a:pt x="1362" y="646"/>
                    </a:lnTo>
                    <a:lnTo>
                      <a:pt x="1344" y="654"/>
                    </a:lnTo>
                    <a:lnTo>
                      <a:pt x="1342" y="653"/>
                    </a:lnTo>
                    <a:lnTo>
                      <a:pt x="1302" y="678"/>
                    </a:lnTo>
                    <a:lnTo>
                      <a:pt x="1261" y="704"/>
                    </a:lnTo>
                    <a:lnTo>
                      <a:pt x="1221" y="733"/>
                    </a:lnTo>
                    <a:lnTo>
                      <a:pt x="1183" y="764"/>
                    </a:lnTo>
                    <a:lnTo>
                      <a:pt x="1148" y="797"/>
                    </a:lnTo>
                    <a:lnTo>
                      <a:pt x="1094" y="314"/>
                    </a:lnTo>
                    <a:lnTo>
                      <a:pt x="1061" y="304"/>
                    </a:lnTo>
                    <a:lnTo>
                      <a:pt x="1061" y="900"/>
                    </a:lnTo>
                    <a:lnTo>
                      <a:pt x="1038" y="932"/>
                    </a:lnTo>
                    <a:lnTo>
                      <a:pt x="1018" y="966"/>
                    </a:lnTo>
                    <a:lnTo>
                      <a:pt x="1011" y="978"/>
                    </a:lnTo>
                    <a:lnTo>
                      <a:pt x="993" y="1013"/>
                    </a:lnTo>
                    <a:lnTo>
                      <a:pt x="977" y="1049"/>
                    </a:lnTo>
                    <a:lnTo>
                      <a:pt x="967" y="1075"/>
                    </a:lnTo>
                    <a:lnTo>
                      <a:pt x="953" y="1111"/>
                    </a:lnTo>
                    <a:lnTo>
                      <a:pt x="942" y="1150"/>
                    </a:lnTo>
                    <a:lnTo>
                      <a:pt x="940" y="1156"/>
                    </a:lnTo>
                    <a:lnTo>
                      <a:pt x="938" y="1163"/>
                    </a:lnTo>
                    <a:lnTo>
                      <a:pt x="930" y="1202"/>
                    </a:lnTo>
                    <a:lnTo>
                      <a:pt x="924" y="1241"/>
                    </a:lnTo>
                    <a:lnTo>
                      <a:pt x="921" y="1265"/>
                    </a:lnTo>
                    <a:lnTo>
                      <a:pt x="916" y="1310"/>
                    </a:lnTo>
                    <a:lnTo>
                      <a:pt x="914" y="1355"/>
                    </a:lnTo>
                    <a:lnTo>
                      <a:pt x="916" y="1401"/>
                    </a:lnTo>
                    <a:lnTo>
                      <a:pt x="921" y="1446"/>
                    </a:lnTo>
                    <a:lnTo>
                      <a:pt x="924" y="1470"/>
                    </a:lnTo>
                    <a:lnTo>
                      <a:pt x="930" y="1509"/>
                    </a:lnTo>
                    <a:lnTo>
                      <a:pt x="938" y="1548"/>
                    </a:lnTo>
                    <a:lnTo>
                      <a:pt x="942" y="1561"/>
                    </a:lnTo>
                    <a:lnTo>
                      <a:pt x="953" y="1598"/>
                    </a:lnTo>
                    <a:lnTo>
                      <a:pt x="967" y="1636"/>
                    </a:lnTo>
                    <a:lnTo>
                      <a:pt x="972" y="1650"/>
                    </a:lnTo>
                    <a:lnTo>
                      <a:pt x="977" y="1662"/>
                    </a:lnTo>
                    <a:lnTo>
                      <a:pt x="993" y="1698"/>
                    </a:lnTo>
                    <a:lnTo>
                      <a:pt x="1011" y="1731"/>
                    </a:lnTo>
                    <a:lnTo>
                      <a:pt x="1018" y="1745"/>
                    </a:lnTo>
                    <a:lnTo>
                      <a:pt x="1039" y="1780"/>
                    </a:lnTo>
                    <a:lnTo>
                      <a:pt x="1062" y="1813"/>
                    </a:lnTo>
                    <a:lnTo>
                      <a:pt x="1067" y="1822"/>
                    </a:lnTo>
                    <a:lnTo>
                      <a:pt x="1074" y="1829"/>
                    </a:lnTo>
                    <a:lnTo>
                      <a:pt x="1097" y="1857"/>
                    </a:lnTo>
                    <a:lnTo>
                      <a:pt x="1120" y="1884"/>
                    </a:lnTo>
                    <a:lnTo>
                      <a:pt x="1158" y="2368"/>
                    </a:lnTo>
                    <a:lnTo>
                      <a:pt x="1158" y="2399"/>
                    </a:lnTo>
                    <a:lnTo>
                      <a:pt x="1152" y="2427"/>
                    </a:lnTo>
                    <a:lnTo>
                      <a:pt x="1141" y="2453"/>
                    </a:lnTo>
                    <a:lnTo>
                      <a:pt x="1124" y="2476"/>
                    </a:lnTo>
                    <a:lnTo>
                      <a:pt x="1104" y="2496"/>
                    </a:lnTo>
                    <a:lnTo>
                      <a:pt x="1080" y="2512"/>
                    </a:lnTo>
                    <a:lnTo>
                      <a:pt x="1053" y="2522"/>
                    </a:lnTo>
                    <a:lnTo>
                      <a:pt x="1023" y="2528"/>
                    </a:lnTo>
                    <a:lnTo>
                      <a:pt x="1017" y="2528"/>
                    </a:lnTo>
                    <a:lnTo>
                      <a:pt x="1011" y="2528"/>
                    </a:lnTo>
                    <a:lnTo>
                      <a:pt x="982" y="2525"/>
                    </a:lnTo>
                    <a:lnTo>
                      <a:pt x="956" y="2518"/>
                    </a:lnTo>
                    <a:lnTo>
                      <a:pt x="932" y="2505"/>
                    </a:lnTo>
                    <a:lnTo>
                      <a:pt x="911" y="2490"/>
                    </a:lnTo>
                    <a:lnTo>
                      <a:pt x="892" y="2470"/>
                    </a:lnTo>
                    <a:lnTo>
                      <a:pt x="879" y="2447"/>
                    </a:lnTo>
                    <a:lnTo>
                      <a:pt x="868" y="2421"/>
                    </a:lnTo>
                    <a:lnTo>
                      <a:pt x="863" y="2392"/>
                    </a:lnTo>
                    <a:lnTo>
                      <a:pt x="775" y="1288"/>
                    </a:lnTo>
                    <a:lnTo>
                      <a:pt x="756" y="1296"/>
                    </a:lnTo>
                    <a:lnTo>
                      <a:pt x="736" y="1300"/>
                    </a:lnTo>
                    <a:lnTo>
                      <a:pt x="715" y="1301"/>
                    </a:lnTo>
                    <a:lnTo>
                      <a:pt x="694" y="1300"/>
                    </a:lnTo>
                    <a:lnTo>
                      <a:pt x="674" y="1295"/>
                    </a:lnTo>
                    <a:lnTo>
                      <a:pt x="656" y="1287"/>
                    </a:lnTo>
                    <a:lnTo>
                      <a:pt x="567" y="2392"/>
                    </a:lnTo>
                    <a:lnTo>
                      <a:pt x="561" y="2421"/>
                    </a:lnTo>
                    <a:lnTo>
                      <a:pt x="552" y="2446"/>
                    </a:lnTo>
                    <a:lnTo>
                      <a:pt x="537" y="2470"/>
                    </a:lnTo>
                    <a:lnTo>
                      <a:pt x="518" y="2490"/>
                    </a:lnTo>
                    <a:lnTo>
                      <a:pt x="498" y="2505"/>
                    </a:lnTo>
                    <a:lnTo>
                      <a:pt x="473" y="2518"/>
                    </a:lnTo>
                    <a:lnTo>
                      <a:pt x="447" y="2525"/>
                    </a:lnTo>
                    <a:lnTo>
                      <a:pt x="419" y="2528"/>
                    </a:lnTo>
                    <a:lnTo>
                      <a:pt x="413" y="2528"/>
                    </a:lnTo>
                    <a:lnTo>
                      <a:pt x="407" y="2528"/>
                    </a:lnTo>
                    <a:lnTo>
                      <a:pt x="377" y="2522"/>
                    </a:lnTo>
                    <a:lnTo>
                      <a:pt x="351" y="2512"/>
                    </a:lnTo>
                    <a:lnTo>
                      <a:pt x="327" y="2496"/>
                    </a:lnTo>
                    <a:lnTo>
                      <a:pt x="306" y="2476"/>
                    </a:lnTo>
                    <a:lnTo>
                      <a:pt x="290" y="2453"/>
                    </a:lnTo>
                    <a:lnTo>
                      <a:pt x="278" y="2427"/>
                    </a:lnTo>
                    <a:lnTo>
                      <a:pt x="271" y="2399"/>
                    </a:lnTo>
                    <a:lnTo>
                      <a:pt x="271" y="2368"/>
                    </a:lnTo>
                    <a:lnTo>
                      <a:pt x="370" y="1147"/>
                    </a:lnTo>
                    <a:lnTo>
                      <a:pt x="370" y="304"/>
                    </a:lnTo>
                    <a:lnTo>
                      <a:pt x="335" y="314"/>
                    </a:lnTo>
                    <a:lnTo>
                      <a:pt x="245" y="1124"/>
                    </a:lnTo>
                    <a:lnTo>
                      <a:pt x="239" y="1150"/>
                    </a:lnTo>
                    <a:lnTo>
                      <a:pt x="228" y="1173"/>
                    </a:lnTo>
                    <a:lnTo>
                      <a:pt x="214" y="1193"/>
                    </a:lnTo>
                    <a:lnTo>
                      <a:pt x="195" y="1210"/>
                    </a:lnTo>
                    <a:lnTo>
                      <a:pt x="173" y="1222"/>
                    </a:lnTo>
                    <a:lnTo>
                      <a:pt x="149" y="1231"/>
                    </a:lnTo>
                    <a:lnTo>
                      <a:pt x="123" y="1233"/>
                    </a:lnTo>
                    <a:lnTo>
                      <a:pt x="115" y="1233"/>
                    </a:lnTo>
                    <a:lnTo>
                      <a:pt x="109" y="1233"/>
                    </a:lnTo>
                    <a:lnTo>
                      <a:pt x="85" y="1228"/>
                    </a:lnTo>
                    <a:lnTo>
                      <a:pt x="62" y="1218"/>
                    </a:lnTo>
                    <a:lnTo>
                      <a:pt x="43" y="1205"/>
                    </a:lnTo>
                    <a:lnTo>
                      <a:pt x="26" y="1187"/>
                    </a:lnTo>
                    <a:lnTo>
                      <a:pt x="13" y="1167"/>
                    </a:lnTo>
                    <a:lnTo>
                      <a:pt x="4" y="1145"/>
                    </a:lnTo>
                    <a:lnTo>
                      <a:pt x="0" y="1122"/>
                    </a:lnTo>
                    <a:lnTo>
                      <a:pt x="0" y="1097"/>
                    </a:lnTo>
                    <a:lnTo>
                      <a:pt x="98" y="208"/>
                    </a:lnTo>
                    <a:lnTo>
                      <a:pt x="100" y="202"/>
                    </a:lnTo>
                    <a:lnTo>
                      <a:pt x="102" y="197"/>
                    </a:lnTo>
                    <a:lnTo>
                      <a:pt x="104" y="192"/>
                    </a:lnTo>
                    <a:lnTo>
                      <a:pt x="107" y="178"/>
                    </a:lnTo>
                    <a:lnTo>
                      <a:pt x="112" y="165"/>
                    </a:lnTo>
                    <a:lnTo>
                      <a:pt x="116" y="159"/>
                    </a:lnTo>
                    <a:lnTo>
                      <a:pt x="119" y="154"/>
                    </a:lnTo>
                    <a:lnTo>
                      <a:pt x="124" y="149"/>
                    </a:lnTo>
                    <a:lnTo>
                      <a:pt x="133" y="139"/>
                    </a:lnTo>
                    <a:lnTo>
                      <a:pt x="142" y="128"/>
                    </a:lnTo>
                    <a:lnTo>
                      <a:pt x="151" y="122"/>
                    </a:lnTo>
                    <a:lnTo>
                      <a:pt x="160" y="118"/>
                    </a:lnTo>
                    <a:lnTo>
                      <a:pt x="170" y="111"/>
                    </a:lnTo>
                    <a:lnTo>
                      <a:pt x="179" y="106"/>
                    </a:lnTo>
                    <a:lnTo>
                      <a:pt x="184" y="104"/>
                    </a:lnTo>
                    <a:lnTo>
                      <a:pt x="194" y="101"/>
                    </a:lnTo>
                    <a:lnTo>
                      <a:pt x="208" y="96"/>
                    </a:lnTo>
                    <a:lnTo>
                      <a:pt x="228" y="89"/>
                    </a:lnTo>
                    <a:lnTo>
                      <a:pt x="251" y="82"/>
                    </a:lnTo>
                    <a:lnTo>
                      <a:pt x="279" y="74"/>
                    </a:lnTo>
                    <a:lnTo>
                      <a:pt x="309" y="65"/>
                    </a:lnTo>
                    <a:lnTo>
                      <a:pt x="341" y="56"/>
                    </a:lnTo>
                    <a:lnTo>
                      <a:pt x="377" y="47"/>
                    </a:lnTo>
                    <a:lnTo>
                      <a:pt x="416" y="38"/>
                    </a:lnTo>
                    <a:lnTo>
                      <a:pt x="455" y="30"/>
                    </a:lnTo>
                    <a:lnTo>
                      <a:pt x="496" y="21"/>
                    </a:lnTo>
                    <a:lnTo>
                      <a:pt x="538" y="14"/>
                    </a:lnTo>
                    <a:lnTo>
                      <a:pt x="581" y="9"/>
                    </a:lnTo>
                    <a:lnTo>
                      <a:pt x="624" y="3"/>
                    </a:lnTo>
                    <a:lnTo>
                      <a:pt x="667"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31"/>
              <p:cNvSpPr>
                <a:spLocks/>
              </p:cNvSpPr>
              <p:nvPr/>
            </p:nvSpPr>
            <p:spPr bwMode="auto">
              <a:xfrm>
                <a:off x="561" y="715"/>
                <a:ext cx="115" cy="211"/>
              </a:xfrm>
              <a:custGeom>
                <a:avLst/>
                <a:gdLst>
                  <a:gd name="T0" fmla="*/ 650 w 1380"/>
                  <a:gd name="T1" fmla="*/ 64 h 2528"/>
                  <a:gd name="T2" fmla="*/ 764 w 1380"/>
                  <a:gd name="T3" fmla="*/ 710 h 2528"/>
                  <a:gd name="T4" fmla="*/ 713 w 1380"/>
                  <a:gd name="T5" fmla="*/ 1 h 2528"/>
                  <a:gd name="T6" fmla="*/ 841 w 1380"/>
                  <a:gd name="T7" fmla="*/ 15 h 2528"/>
                  <a:gd name="T8" fmla="*/ 964 w 1380"/>
                  <a:gd name="T9" fmla="*/ 38 h 2528"/>
                  <a:gd name="T10" fmla="*/ 1071 w 1380"/>
                  <a:gd name="T11" fmla="*/ 65 h 2528"/>
                  <a:gd name="T12" fmla="*/ 1151 w 1380"/>
                  <a:gd name="T13" fmla="*/ 89 h 2528"/>
                  <a:gd name="T14" fmla="*/ 1195 w 1380"/>
                  <a:gd name="T15" fmla="*/ 104 h 2528"/>
                  <a:gd name="T16" fmla="*/ 1219 w 1380"/>
                  <a:gd name="T17" fmla="*/ 118 h 2528"/>
                  <a:gd name="T18" fmla="*/ 1247 w 1380"/>
                  <a:gd name="T19" fmla="*/ 137 h 2528"/>
                  <a:gd name="T20" fmla="*/ 1268 w 1380"/>
                  <a:gd name="T21" fmla="*/ 166 h 2528"/>
                  <a:gd name="T22" fmla="*/ 1277 w 1380"/>
                  <a:gd name="T23" fmla="*/ 196 h 2528"/>
                  <a:gd name="T24" fmla="*/ 1281 w 1380"/>
                  <a:gd name="T25" fmla="*/ 208 h 2528"/>
                  <a:gd name="T26" fmla="*/ 1376 w 1380"/>
                  <a:gd name="T27" fmla="*/ 1145 h 2528"/>
                  <a:gd name="T28" fmla="*/ 1337 w 1380"/>
                  <a:gd name="T29" fmla="*/ 1205 h 2528"/>
                  <a:gd name="T30" fmla="*/ 1271 w 1380"/>
                  <a:gd name="T31" fmla="*/ 1233 h 2528"/>
                  <a:gd name="T32" fmla="*/ 1231 w 1380"/>
                  <a:gd name="T33" fmla="*/ 1231 h 2528"/>
                  <a:gd name="T34" fmla="*/ 1166 w 1380"/>
                  <a:gd name="T35" fmla="*/ 1194 h 2528"/>
                  <a:gd name="T36" fmla="*/ 1135 w 1380"/>
                  <a:gd name="T37" fmla="*/ 1124 h 2528"/>
                  <a:gd name="T38" fmla="*/ 1011 w 1380"/>
                  <a:gd name="T39" fmla="*/ 1147 h 2528"/>
                  <a:gd name="T40" fmla="*/ 1101 w 1380"/>
                  <a:gd name="T41" fmla="*/ 2427 h 2528"/>
                  <a:gd name="T42" fmla="*/ 1053 w 1380"/>
                  <a:gd name="T43" fmla="*/ 2496 h 2528"/>
                  <a:gd name="T44" fmla="*/ 973 w 1380"/>
                  <a:gd name="T45" fmla="*/ 2528 h 2528"/>
                  <a:gd name="T46" fmla="*/ 933 w 1380"/>
                  <a:gd name="T47" fmla="*/ 2525 h 2528"/>
                  <a:gd name="T48" fmla="*/ 860 w 1380"/>
                  <a:gd name="T49" fmla="*/ 2490 h 2528"/>
                  <a:gd name="T50" fmla="*/ 818 w 1380"/>
                  <a:gd name="T51" fmla="*/ 2421 h 2528"/>
                  <a:gd name="T52" fmla="*/ 705 w 1380"/>
                  <a:gd name="T53" fmla="*/ 1296 h 2528"/>
                  <a:gd name="T54" fmla="*/ 643 w 1380"/>
                  <a:gd name="T55" fmla="*/ 1300 h 2528"/>
                  <a:gd name="T56" fmla="*/ 517 w 1380"/>
                  <a:gd name="T57" fmla="*/ 2392 h 2528"/>
                  <a:gd name="T58" fmla="*/ 487 w 1380"/>
                  <a:gd name="T59" fmla="*/ 2470 h 2528"/>
                  <a:gd name="T60" fmla="*/ 424 w 1380"/>
                  <a:gd name="T61" fmla="*/ 2518 h 2528"/>
                  <a:gd name="T62" fmla="*/ 363 w 1380"/>
                  <a:gd name="T63" fmla="*/ 2528 h 2528"/>
                  <a:gd name="T64" fmla="*/ 300 w 1380"/>
                  <a:gd name="T65" fmla="*/ 2512 h 2528"/>
                  <a:gd name="T66" fmla="*/ 239 w 1380"/>
                  <a:gd name="T67" fmla="*/ 2453 h 2528"/>
                  <a:gd name="T68" fmla="*/ 221 w 1380"/>
                  <a:gd name="T69" fmla="*/ 2368 h 2528"/>
                  <a:gd name="T70" fmla="*/ 306 w 1380"/>
                  <a:gd name="T71" fmla="*/ 1829 h 2528"/>
                  <a:gd name="T72" fmla="*/ 341 w 1380"/>
                  <a:gd name="T73" fmla="*/ 1780 h 2528"/>
                  <a:gd name="T74" fmla="*/ 387 w 1380"/>
                  <a:gd name="T75" fmla="*/ 1698 h 2528"/>
                  <a:gd name="T76" fmla="*/ 427 w 1380"/>
                  <a:gd name="T77" fmla="*/ 1598 h 2528"/>
                  <a:gd name="T78" fmla="*/ 450 w 1380"/>
                  <a:gd name="T79" fmla="*/ 1509 h 2528"/>
                  <a:gd name="T80" fmla="*/ 459 w 1380"/>
                  <a:gd name="T81" fmla="*/ 1446 h 2528"/>
                  <a:gd name="T82" fmla="*/ 463 w 1380"/>
                  <a:gd name="T83" fmla="*/ 1310 h 2528"/>
                  <a:gd name="T84" fmla="*/ 450 w 1380"/>
                  <a:gd name="T85" fmla="*/ 1202 h 2528"/>
                  <a:gd name="T86" fmla="*/ 438 w 1380"/>
                  <a:gd name="T87" fmla="*/ 1150 h 2528"/>
                  <a:gd name="T88" fmla="*/ 403 w 1380"/>
                  <a:gd name="T89" fmla="*/ 1049 h 2528"/>
                  <a:gd name="T90" fmla="*/ 362 w 1380"/>
                  <a:gd name="T91" fmla="*/ 966 h 2528"/>
                  <a:gd name="T92" fmla="*/ 319 w 1380"/>
                  <a:gd name="T93" fmla="*/ 304 h 2528"/>
                  <a:gd name="T94" fmla="*/ 196 w 1380"/>
                  <a:gd name="T95" fmla="*/ 764 h 2528"/>
                  <a:gd name="T96" fmla="*/ 78 w 1380"/>
                  <a:gd name="T97" fmla="*/ 678 h 2528"/>
                  <a:gd name="T98" fmla="*/ 18 w 1380"/>
                  <a:gd name="T99" fmla="*/ 646 h 2528"/>
                  <a:gd name="T100" fmla="*/ 50 w 1380"/>
                  <a:gd name="T101" fmla="*/ 203 h 2528"/>
                  <a:gd name="T102" fmla="*/ 54 w 1380"/>
                  <a:gd name="T103" fmla="*/ 192 h 2528"/>
                  <a:gd name="T104" fmla="*/ 65 w 1380"/>
                  <a:gd name="T105" fmla="*/ 159 h 2528"/>
                  <a:gd name="T106" fmla="*/ 82 w 1380"/>
                  <a:gd name="T107" fmla="*/ 139 h 2528"/>
                  <a:gd name="T108" fmla="*/ 110 w 1380"/>
                  <a:gd name="T109" fmla="*/ 118 h 2528"/>
                  <a:gd name="T110" fmla="*/ 133 w 1380"/>
                  <a:gd name="T111" fmla="*/ 104 h 2528"/>
                  <a:gd name="T112" fmla="*/ 177 w 1380"/>
                  <a:gd name="T113" fmla="*/ 89 h 2528"/>
                  <a:gd name="T114" fmla="*/ 258 w 1380"/>
                  <a:gd name="T115" fmla="*/ 65 h 2528"/>
                  <a:gd name="T116" fmla="*/ 365 w 1380"/>
                  <a:gd name="T117" fmla="*/ 38 h 2528"/>
                  <a:gd name="T118" fmla="*/ 489 w 1380"/>
                  <a:gd name="T119" fmla="*/ 14 h 2528"/>
                  <a:gd name="T120" fmla="*/ 617 w 1380"/>
                  <a:gd name="T121"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0" h="2528">
                    <a:moveTo>
                      <a:pt x="617" y="0"/>
                    </a:moveTo>
                    <a:lnTo>
                      <a:pt x="649" y="64"/>
                    </a:lnTo>
                    <a:lnTo>
                      <a:pt x="650" y="64"/>
                    </a:lnTo>
                    <a:lnTo>
                      <a:pt x="566" y="710"/>
                    </a:lnTo>
                    <a:lnTo>
                      <a:pt x="664" y="883"/>
                    </a:lnTo>
                    <a:lnTo>
                      <a:pt x="764" y="710"/>
                    </a:lnTo>
                    <a:lnTo>
                      <a:pt x="680" y="64"/>
                    </a:lnTo>
                    <a:lnTo>
                      <a:pt x="681" y="64"/>
                    </a:lnTo>
                    <a:lnTo>
                      <a:pt x="713" y="1"/>
                    </a:lnTo>
                    <a:lnTo>
                      <a:pt x="756" y="4"/>
                    </a:lnTo>
                    <a:lnTo>
                      <a:pt x="798" y="9"/>
                    </a:lnTo>
                    <a:lnTo>
                      <a:pt x="841" y="15"/>
                    </a:lnTo>
                    <a:lnTo>
                      <a:pt x="883" y="21"/>
                    </a:lnTo>
                    <a:lnTo>
                      <a:pt x="925" y="30"/>
                    </a:lnTo>
                    <a:lnTo>
                      <a:pt x="964" y="38"/>
                    </a:lnTo>
                    <a:lnTo>
                      <a:pt x="1003" y="47"/>
                    </a:lnTo>
                    <a:lnTo>
                      <a:pt x="1038" y="56"/>
                    </a:lnTo>
                    <a:lnTo>
                      <a:pt x="1071" y="65"/>
                    </a:lnTo>
                    <a:lnTo>
                      <a:pt x="1101" y="74"/>
                    </a:lnTo>
                    <a:lnTo>
                      <a:pt x="1128" y="82"/>
                    </a:lnTo>
                    <a:lnTo>
                      <a:pt x="1151" y="89"/>
                    </a:lnTo>
                    <a:lnTo>
                      <a:pt x="1171" y="96"/>
                    </a:lnTo>
                    <a:lnTo>
                      <a:pt x="1186" y="101"/>
                    </a:lnTo>
                    <a:lnTo>
                      <a:pt x="1195" y="104"/>
                    </a:lnTo>
                    <a:lnTo>
                      <a:pt x="1201" y="106"/>
                    </a:lnTo>
                    <a:lnTo>
                      <a:pt x="1210" y="111"/>
                    </a:lnTo>
                    <a:lnTo>
                      <a:pt x="1219" y="118"/>
                    </a:lnTo>
                    <a:lnTo>
                      <a:pt x="1229" y="122"/>
                    </a:lnTo>
                    <a:lnTo>
                      <a:pt x="1237" y="128"/>
                    </a:lnTo>
                    <a:lnTo>
                      <a:pt x="1247" y="137"/>
                    </a:lnTo>
                    <a:lnTo>
                      <a:pt x="1255" y="149"/>
                    </a:lnTo>
                    <a:lnTo>
                      <a:pt x="1261" y="157"/>
                    </a:lnTo>
                    <a:lnTo>
                      <a:pt x="1268" y="166"/>
                    </a:lnTo>
                    <a:lnTo>
                      <a:pt x="1272" y="178"/>
                    </a:lnTo>
                    <a:lnTo>
                      <a:pt x="1276" y="192"/>
                    </a:lnTo>
                    <a:lnTo>
                      <a:pt x="1277" y="196"/>
                    </a:lnTo>
                    <a:lnTo>
                      <a:pt x="1279" y="199"/>
                    </a:lnTo>
                    <a:lnTo>
                      <a:pt x="1280" y="203"/>
                    </a:lnTo>
                    <a:lnTo>
                      <a:pt x="1281" y="208"/>
                    </a:lnTo>
                    <a:lnTo>
                      <a:pt x="1380" y="1097"/>
                    </a:lnTo>
                    <a:lnTo>
                      <a:pt x="1380" y="1122"/>
                    </a:lnTo>
                    <a:lnTo>
                      <a:pt x="1376" y="1145"/>
                    </a:lnTo>
                    <a:lnTo>
                      <a:pt x="1367" y="1167"/>
                    </a:lnTo>
                    <a:lnTo>
                      <a:pt x="1354" y="1187"/>
                    </a:lnTo>
                    <a:lnTo>
                      <a:pt x="1337" y="1205"/>
                    </a:lnTo>
                    <a:lnTo>
                      <a:pt x="1318" y="1218"/>
                    </a:lnTo>
                    <a:lnTo>
                      <a:pt x="1295" y="1228"/>
                    </a:lnTo>
                    <a:lnTo>
                      <a:pt x="1271" y="1233"/>
                    </a:lnTo>
                    <a:lnTo>
                      <a:pt x="1263" y="1234"/>
                    </a:lnTo>
                    <a:lnTo>
                      <a:pt x="1257" y="1234"/>
                    </a:lnTo>
                    <a:lnTo>
                      <a:pt x="1231" y="1231"/>
                    </a:lnTo>
                    <a:lnTo>
                      <a:pt x="1207" y="1224"/>
                    </a:lnTo>
                    <a:lnTo>
                      <a:pt x="1185" y="1211"/>
                    </a:lnTo>
                    <a:lnTo>
                      <a:pt x="1166" y="1194"/>
                    </a:lnTo>
                    <a:lnTo>
                      <a:pt x="1151" y="1173"/>
                    </a:lnTo>
                    <a:lnTo>
                      <a:pt x="1140" y="1150"/>
                    </a:lnTo>
                    <a:lnTo>
                      <a:pt x="1135" y="1124"/>
                    </a:lnTo>
                    <a:lnTo>
                      <a:pt x="1045" y="314"/>
                    </a:lnTo>
                    <a:lnTo>
                      <a:pt x="1011" y="304"/>
                    </a:lnTo>
                    <a:lnTo>
                      <a:pt x="1011" y="1147"/>
                    </a:lnTo>
                    <a:lnTo>
                      <a:pt x="1108" y="2368"/>
                    </a:lnTo>
                    <a:lnTo>
                      <a:pt x="1107" y="2399"/>
                    </a:lnTo>
                    <a:lnTo>
                      <a:pt x="1101" y="2427"/>
                    </a:lnTo>
                    <a:lnTo>
                      <a:pt x="1090" y="2453"/>
                    </a:lnTo>
                    <a:lnTo>
                      <a:pt x="1074" y="2476"/>
                    </a:lnTo>
                    <a:lnTo>
                      <a:pt x="1053" y="2496"/>
                    </a:lnTo>
                    <a:lnTo>
                      <a:pt x="1030" y="2512"/>
                    </a:lnTo>
                    <a:lnTo>
                      <a:pt x="1003" y="2522"/>
                    </a:lnTo>
                    <a:lnTo>
                      <a:pt x="973" y="2528"/>
                    </a:lnTo>
                    <a:lnTo>
                      <a:pt x="967" y="2528"/>
                    </a:lnTo>
                    <a:lnTo>
                      <a:pt x="961" y="2528"/>
                    </a:lnTo>
                    <a:lnTo>
                      <a:pt x="933" y="2525"/>
                    </a:lnTo>
                    <a:lnTo>
                      <a:pt x="906" y="2518"/>
                    </a:lnTo>
                    <a:lnTo>
                      <a:pt x="882" y="2505"/>
                    </a:lnTo>
                    <a:lnTo>
                      <a:pt x="860" y="2490"/>
                    </a:lnTo>
                    <a:lnTo>
                      <a:pt x="842" y="2470"/>
                    </a:lnTo>
                    <a:lnTo>
                      <a:pt x="828" y="2447"/>
                    </a:lnTo>
                    <a:lnTo>
                      <a:pt x="818" y="2421"/>
                    </a:lnTo>
                    <a:lnTo>
                      <a:pt x="813" y="2392"/>
                    </a:lnTo>
                    <a:lnTo>
                      <a:pt x="724" y="1288"/>
                    </a:lnTo>
                    <a:lnTo>
                      <a:pt x="705" y="1296"/>
                    </a:lnTo>
                    <a:lnTo>
                      <a:pt x="685" y="1300"/>
                    </a:lnTo>
                    <a:lnTo>
                      <a:pt x="664" y="1301"/>
                    </a:lnTo>
                    <a:lnTo>
                      <a:pt x="643" y="1300"/>
                    </a:lnTo>
                    <a:lnTo>
                      <a:pt x="624" y="1296"/>
                    </a:lnTo>
                    <a:lnTo>
                      <a:pt x="605" y="1288"/>
                    </a:lnTo>
                    <a:lnTo>
                      <a:pt x="517" y="2392"/>
                    </a:lnTo>
                    <a:lnTo>
                      <a:pt x="512" y="2421"/>
                    </a:lnTo>
                    <a:lnTo>
                      <a:pt x="501" y="2446"/>
                    </a:lnTo>
                    <a:lnTo>
                      <a:pt x="487" y="2470"/>
                    </a:lnTo>
                    <a:lnTo>
                      <a:pt x="469" y="2490"/>
                    </a:lnTo>
                    <a:lnTo>
                      <a:pt x="448" y="2505"/>
                    </a:lnTo>
                    <a:lnTo>
                      <a:pt x="424" y="2518"/>
                    </a:lnTo>
                    <a:lnTo>
                      <a:pt x="396" y="2525"/>
                    </a:lnTo>
                    <a:lnTo>
                      <a:pt x="369" y="2528"/>
                    </a:lnTo>
                    <a:lnTo>
                      <a:pt x="363" y="2528"/>
                    </a:lnTo>
                    <a:lnTo>
                      <a:pt x="357" y="2528"/>
                    </a:lnTo>
                    <a:lnTo>
                      <a:pt x="327" y="2522"/>
                    </a:lnTo>
                    <a:lnTo>
                      <a:pt x="300" y="2512"/>
                    </a:lnTo>
                    <a:lnTo>
                      <a:pt x="276" y="2496"/>
                    </a:lnTo>
                    <a:lnTo>
                      <a:pt x="256" y="2476"/>
                    </a:lnTo>
                    <a:lnTo>
                      <a:pt x="239" y="2453"/>
                    </a:lnTo>
                    <a:lnTo>
                      <a:pt x="228" y="2427"/>
                    </a:lnTo>
                    <a:lnTo>
                      <a:pt x="221" y="2399"/>
                    </a:lnTo>
                    <a:lnTo>
                      <a:pt x="221" y="2368"/>
                    </a:lnTo>
                    <a:lnTo>
                      <a:pt x="260" y="1884"/>
                    </a:lnTo>
                    <a:lnTo>
                      <a:pt x="283" y="1857"/>
                    </a:lnTo>
                    <a:lnTo>
                      <a:pt x="306" y="1829"/>
                    </a:lnTo>
                    <a:lnTo>
                      <a:pt x="313" y="1822"/>
                    </a:lnTo>
                    <a:lnTo>
                      <a:pt x="318" y="1813"/>
                    </a:lnTo>
                    <a:lnTo>
                      <a:pt x="341" y="1780"/>
                    </a:lnTo>
                    <a:lnTo>
                      <a:pt x="362" y="1745"/>
                    </a:lnTo>
                    <a:lnTo>
                      <a:pt x="369" y="1731"/>
                    </a:lnTo>
                    <a:lnTo>
                      <a:pt x="387" y="1698"/>
                    </a:lnTo>
                    <a:lnTo>
                      <a:pt x="403" y="1662"/>
                    </a:lnTo>
                    <a:lnTo>
                      <a:pt x="413" y="1636"/>
                    </a:lnTo>
                    <a:lnTo>
                      <a:pt x="427" y="1598"/>
                    </a:lnTo>
                    <a:lnTo>
                      <a:pt x="438" y="1561"/>
                    </a:lnTo>
                    <a:lnTo>
                      <a:pt x="441" y="1548"/>
                    </a:lnTo>
                    <a:lnTo>
                      <a:pt x="450" y="1509"/>
                    </a:lnTo>
                    <a:lnTo>
                      <a:pt x="456" y="1470"/>
                    </a:lnTo>
                    <a:lnTo>
                      <a:pt x="458" y="1457"/>
                    </a:lnTo>
                    <a:lnTo>
                      <a:pt x="459" y="1446"/>
                    </a:lnTo>
                    <a:lnTo>
                      <a:pt x="463" y="1401"/>
                    </a:lnTo>
                    <a:lnTo>
                      <a:pt x="465" y="1355"/>
                    </a:lnTo>
                    <a:lnTo>
                      <a:pt x="463" y="1310"/>
                    </a:lnTo>
                    <a:lnTo>
                      <a:pt x="459" y="1265"/>
                    </a:lnTo>
                    <a:lnTo>
                      <a:pt x="456" y="1241"/>
                    </a:lnTo>
                    <a:lnTo>
                      <a:pt x="450" y="1202"/>
                    </a:lnTo>
                    <a:lnTo>
                      <a:pt x="441" y="1163"/>
                    </a:lnTo>
                    <a:lnTo>
                      <a:pt x="439" y="1156"/>
                    </a:lnTo>
                    <a:lnTo>
                      <a:pt x="438" y="1150"/>
                    </a:lnTo>
                    <a:lnTo>
                      <a:pt x="427" y="1111"/>
                    </a:lnTo>
                    <a:lnTo>
                      <a:pt x="413" y="1075"/>
                    </a:lnTo>
                    <a:lnTo>
                      <a:pt x="403" y="1049"/>
                    </a:lnTo>
                    <a:lnTo>
                      <a:pt x="387" y="1013"/>
                    </a:lnTo>
                    <a:lnTo>
                      <a:pt x="369" y="978"/>
                    </a:lnTo>
                    <a:lnTo>
                      <a:pt x="362" y="966"/>
                    </a:lnTo>
                    <a:lnTo>
                      <a:pt x="342" y="932"/>
                    </a:lnTo>
                    <a:lnTo>
                      <a:pt x="319" y="900"/>
                    </a:lnTo>
                    <a:lnTo>
                      <a:pt x="319" y="304"/>
                    </a:lnTo>
                    <a:lnTo>
                      <a:pt x="285" y="314"/>
                    </a:lnTo>
                    <a:lnTo>
                      <a:pt x="231" y="797"/>
                    </a:lnTo>
                    <a:lnTo>
                      <a:pt x="196" y="764"/>
                    </a:lnTo>
                    <a:lnTo>
                      <a:pt x="159" y="733"/>
                    </a:lnTo>
                    <a:lnTo>
                      <a:pt x="119" y="704"/>
                    </a:lnTo>
                    <a:lnTo>
                      <a:pt x="78" y="678"/>
                    </a:lnTo>
                    <a:lnTo>
                      <a:pt x="38" y="653"/>
                    </a:lnTo>
                    <a:lnTo>
                      <a:pt x="36" y="654"/>
                    </a:lnTo>
                    <a:lnTo>
                      <a:pt x="18" y="646"/>
                    </a:lnTo>
                    <a:lnTo>
                      <a:pt x="0" y="639"/>
                    </a:lnTo>
                    <a:lnTo>
                      <a:pt x="49" y="208"/>
                    </a:lnTo>
                    <a:lnTo>
                      <a:pt x="50" y="203"/>
                    </a:lnTo>
                    <a:lnTo>
                      <a:pt x="51" y="199"/>
                    </a:lnTo>
                    <a:lnTo>
                      <a:pt x="52" y="196"/>
                    </a:lnTo>
                    <a:lnTo>
                      <a:pt x="54" y="192"/>
                    </a:lnTo>
                    <a:lnTo>
                      <a:pt x="57" y="178"/>
                    </a:lnTo>
                    <a:lnTo>
                      <a:pt x="62" y="165"/>
                    </a:lnTo>
                    <a:lnTo>
                      <a:pt x="65" y="159"/>
                    </a:lnTo>
                    <a:lnTo>
                      <a:pt x="70" y="154"/>
                    </a:lnTo>
                    <a:lnTo>
                      <a:pt x="74" y="149"/>
                    </a:lnTo>
                    <a:lnTo>
                      <a:pt x="82" y="139"/>
                    </a:lnTo>
                    <a:lnTo>
                      <a:pt x="92" y="128"/>
                    </a:lnTo>
                    <a:lnTo>
                      <a:pt x="101" y="122"/>
                    </a:lnTo>
                    <a:lnTo>
                      <a:pt x="110" y="118"/>
                    </a:lnTo>
                    <a:lnTo>
                      <a:pt x="120" y="111"/>
                    </a:lnTo>
                    <a:lnTo>
                      <a:pt x="129" y="106"/>
                    </a:lnTo>
                    <a:lnTo>
                      <a:pt x="133" y="104"/>
                    </a:lnTo>
                    <a:lnTo>
                      <a:pt x="144" y="101"/>
                    </a:lnTo>
                    <a:lnTo>
                      <a:pt x="159" y="96"/>
                    </a:lnTo>
                    <a:lnTo>
                      <a:pt x="177" y="89"/>
                    </a:lnTo>
                    <a:lnTo>
                      <a:pt x="202" y="82"/>
                    </a:lnTo>
                    <a:lnTo>
                      <a:pt x="228" y="74"/>
                    </a:lnTo>
                    <a:lnTo>
                      <a:pt x="258" y="65"/>
                    </a:lnTo>
                    <a:lnTo>
                      <a:pt x="292" y="56"/>
                    </a:lnTo>
                    <a:lnTo>
                      <a:pt x="327" y="47"/>
                    </a:lnTo>
                    <a:lnTo>
                      <a:pt x="365" y="38"/>
                    </a:lnTo>
                    <a:lnTo>
                      <a:pt x="405" y="30"/>
                    </a:lnTo>
                    <a:lnTo>
                      <a:pt x="446" y="21"/>
                    </a:lnTo>
                    <a:lnTo>
                      <a:pt x="489" y="14"/>
                    </a:lnTo>
                    <a:lnTo>
                      <a:pt x="531" y="9"/>
                    </a:lnTo>
                    <a:lnTo>
                      <a:pt x="574" y="3"/>
                    </a:lnTo>
                    <a:lnTo>
                      <a:pt x="617"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32"/>
              <p:cNvSpPr>
                <a:spLocks/>
              </p:cNvSpPr>
              <p:nvPr/>
            </p:nvSpPr>
            <p:spPr bwMode="auto">
              <a:xfrm>
                <a:off x="476" y="760"/>
                <a:ext cx="78" cy="117"/>
              </a:xfrm>
              <a:custGeom>
                <a:avLst/>
                <a:gdLst>
                  <a:gd name="T0" fmla="*/ 608 w 933"/>
                  <a:gd name="T1" fmla="*/ 0 h 1397"/>
                  <a:gd name="T2" fmla="*/ 933 w 933"/>
                  <a:gd name="T3" fmla="*/ 202 h 1397"/>
                  <a:gd name="T4" fmla="*/ 608 w 933"/>
                  <a:gd name="T5" fmla="*/ 405 h 1397"/>
                  <a:gd name="T6" fmla="*/ 608 w 933"/>
                  <a:gd name="T7" fmla="*/ 290 h 1397"/>
                  <a:gd name="T8" fmla="*/ 556 w 933"/>
                  <a:gd name="T9" fmla="*/ 302 h 1397"/>
                  <a:gd name="T10" fmla="*/ 505 w 933"/>
                  <a:gd name="T11" fmla="*/ 317 h 1397"/>
                  <a:gd name="T12" fmla="*/ 455 w 933"/>
                  <a:gd name="T13" fmla="*/ 339 h 1397"/>
                  <a:gd name="T14" fmla="*/ 409 w 933"/>
                  <a:gd name="T15" fmla="*/ 364 h 1397"/>
                  <a:gd name="T16" fmla="*/ 366 w 933"/>
                  <a:gd name="T17" fmla="*/ 395 h 1397"/>
                  <a:gd name="T18" fmla="*/ 328 w 933"/>
                  <a:gd name="T19" fmla="*/ 429 h 1397"/>
                  <a:gd name="T20" fmla="*/ 291 w 933"/>
                  <a:gd name="T21" fmla="*/ 467 h 1397"/>
                  <a:gd name="T22" fmla="*/ 258 w 933"/>
                  <a:gd name="T23" fmla="*/ 508 h 1397"/>
                  <a:gd name="T24" fmla="*/ 230 w 933"/>
                  <a:gd name="T25" fmla="*/ 552 h 1397"/>
                  <a:gd name="T26" fmla="*/ 207 w 933"/>
                  <a:gd name="T27" fmla="*/ 599 h 1397"/>
                  <a:gd name="T28" fmla="*/ 188 w 933"/>
                  <a:gd name="T29" fmla="*/ 649 h 1397"/>
                  <a:gd name="T30" fmla="*/ 174 w 933"/>
                  <a:gd name="T31" fmla="*/ 701 h 1397"/>
                  <a:gd name="T32" fmla="*/ 165 w 933"/>
                  <a:gd name="T33" fmla="*/ 755 h 1397"/>
                  <a:gd name="T34" fmla="*/ 162 w 933"/>
                  <a:gd name="T35" fmla="*/ 810 h 1397"/>
                  <a:gd name="T36" fmla="*/ 165 w 933"/>
                  <a:gd name="T37" fmla="*/ 869 h 1397"/>
                  <a:gd name="T38" fmla="*/ 176 w 933"/>
                  <a:gd name="T39" fmla="*/ 927 h 1397"/>
                  <a:gd name="T40" fmla="*/ 190 w 933"/>
                  <a:gd name="T41" fmla="*/ 981 h 1397"/>
                  <a:gd name="T42" fmla="*/ 212 w 933"/>
                  <a:gd name="T43" fmla="*/ 1034 h 1397"/>
                  <a:gd name="T44" fmla="*/ 239 w 933"/>
                  <a:gd name="T45" fmla="*/ 1083 h 1397"/>
                  <a:gd name="T46" fmla="*/ 270 w 933"/>
                  <a:gd name="T47" fmla="*/ 1129 h 1397"/>
                  <a:gd name="T48" fmla="*/ 306 w 933"/>
                  <a:gd name="T49" fmla="*/ 1171 h 1397"/>
                  <a:gd name="T50" fmla="*/ 345 w 933"/>
                  <a:gd name="T51" fmla="*/ 1209 h 1397"/>
                  <a:gd name="T52" fmla="*/ 389 w 933"/>
                  <a:gd name="T53" fmla="*/ 1244 h 1397"/>
                  <a:gd name="T54" fmla="*/ 436 w 933"/>
                  <a:gd name="T55" fmla="*/ 1273 h 1397"/>
                  <a:gd name="T56" fmla="*/ 488 w 933"/>
                  <a:gd name="T57" fmla="*/ 1297 h 1397"/>
                  <a:gd name="T58" fmla="*/ 329 w 933"/>
                  <a:gd name="T59" fmla="*/ 1397 h 1397"/>
                  <a:gd name="T60" fmla="*/ 276 w 933"/>
                  <a:gd name="T61" fmla="*/ 1361 h 1397"/>
                  <a:gd name="T62" fmla="*/ 228 w 933"/>
                  <a:gd name="T63" fmla="*/ 1322 h 1397"/>
                  <a:gd name="T64" fmla="*/ 183 w 933"/>
                  <a:gd name="T65" fmla="*/ 1278 h 1397"/>
                  <a:gd name="T66" fmla="*/ 142 w 933"/>
                  <a:gd name="T67" fmla="*/ 1229 h 1397"/>
                  <a:gd name="T68" fmla="*/ 107 w 933"/>
                  <a:gd name="T69" fmla="*/ 1178 h 1397"/>
                  <a:gd name="T70" fmla="*/ 75 w 933"/>
                  <a:gd name="T71" fmla="*/ 1124 h 1397"/>
                  <a:gd name="T72" fmla="*/ 49 w 933"/>
                  <a:gd name="T73" fmla="*/ 1065 h 1397"/>
                  <a:gd name="T74" fmla="*/ 28 w 933"/>
                  <a:gd name="T75" fmla="*/ 1005 h 1397"/>
                  <a:gd name="T76" fmla="*/ 12 w 933"/>
                  <a:gd name="T77" fmla="*/ 942 h 1397"/>
                  <a:gd name="T78" fmla="*/ 3 w 933"/>
                  <a:gd name="T79" fmla="*/ 878 h 1397"/>
                  <a:gd name="T80" fmla="*/ 0 w 933"/>
                  <a:gd name="T81" fmla="*/ 810 h 1397"/>
                  <a:gd name="T82" fmla="*/ 3 w 933"/>
                  <a:gd name="T83" fmla="*/ 746 h 1397"/>
                  <a:gd name="T84" fmla="*/ 12 w 933"/>
                  <a:gd name="T85" fmla="*/ 682 h 1397"/>
                  <a:gd name="T86" fmla="*/ 27 w 933"/>
                  <a:gd name="T87" fmla="*/ 620 h 1397"/>
                  <a:gd name="T88" fmla="*/ 47 w 933"/>
                  <a:gd name="T89" fmla="*/ 560 h 1397"/>
                  <a:gd name="T90" fmla="*/ 72 w 933"/>
                  <a:gd name="T91" fmla="*/ 504 h 1397"/>
                  <a:gd name="T92" fmla="*/ 102 w 933"/>
                  <a:gd name="T93" fmla="*/ 450 h 1397"/>
                  <a:gd name="T94" fmla="*/ 137 w 933"/>
                  <a:gd name="T95" fmla="*/ 399 h 1397"/>
                  <a:gd name="T96" fmla="*/ 176 w 933"/>
                  <a:gd name="T97" fmla="*/ 352 h 1397"/>
                  <a:gd name="T98" fmla="*/ 219 w 933"/>
                  <a:gd name="T99" fmla="*/ 308 h 1397"/>
                  <a:gd name="T100" fmla="*/ 266 w 933"/>
                  <a:gd name="T101" fmla="*/ 268 h 1397"/>
                  <a:gd name="T102" fmla="*/ 316 w 933"/>
                  <a:gd name="T103" fmla="*/ 232 h 1397"/>
                  <a:gd name="T104" fmla="*/ 369 w 933"/>
                  <a:gd name="T105" fmla="*/ 201 h 1397"/>
                  <a:gd name="T106" fmla="*/ 425 w 933"/>
                  <a:gd name="T107" fmla="*/ 174 h 1397"/>
                  <a:gd name="T108" fmla="*/ 485 w 933"/>
                  <a:gd name="T109" fmla="*/ 153 h 1397"/>
                  <a:gd name="T110" fmla="*/ 545 w 933"/>
                  <a:gd name="T111" fmla="*/ 137 h 1397"/>
                  <a:gd name="T112" fmla="*/ 608 w 933"/>
                  <a:gd name="T113" fmla="*/ 127 h 1397"/>
                  <a:gd name="T114" fmla="*/ 608 w 933"/>
                  <a:gd name="T115" fmla="*/ 0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3" h="1397">
                    <a:moveTo>
                      <a:pt x="608" y="0"/>
                    </a:moveTo>
                    <a:lnTo>
                      <a:pt x="933" y="202"/>
                    </a:lnTo>
                    <a:lnTo>
                      <a:pt x="608" y="405"/>
                    </a:lnTo>
                    <a:lnTo>
                      <a:pt x="608" y="290"/>
                    </a:lnTo>
                    <a:lnTo>
                      <a:pt x="556" y="302"/>
                    </a:lnTo>
                    <a:lnTo>
                      <a:pt x="505" y="317"/>
                    </a:lnTo>
                    <a:lnTo>
                      <a:pt x="455" y="339"/>
                    </a:lnTo>
                    <a:lnTo>
                      <a:pt x="409" y="364"/>
                    </a:lnTo>
                    <a:lnTo>
                      <a:pt x="366" y="395"/>
                    </a:lnTo>
                    <a:lnTo>
                      <a:pt x="328" y="429"/>
                    </a:lnTo>
                    <a:lnTo>
                      <a:pt x="291" y="467"/>
                    </a:lnTo>
                    <a:lnTo>
                      <a:pt x="258" y="508"/>
                    </a:lnTo>
                    <a:lnTo>
                      <a:pt x="230" y="552"/>
                    </a:lnTo>
                    <a:lnTo>
                      <a:pt x="207" y="599"/>
                    </a:lnTo>
                    <a:lnTo>
                      <a:pt x="188" y="649"/>
                    </a:lnTo>
                    <a:lnTo>
                      <a:pt x="174" y="701"/>
                    </a:lnTo>
                    <a:lnTo>
                      <a:pt x="165" y="755"/>
                    </a:lnTo>
                    <a:lnTo>
                      <a:pt x="162" y="810"/>
                    </a:lnTo>
                    <a:lnTo>
                      <a:pt x="165" y="869"/>
                    </a:lnTo>
                    <a:lnTo>
                      <a:pt x="176" y="927"/>
                    </a:lnTo>
                    <a:lnTo>
                      <a:pt x="190" y="981"/>
                    </a:lnTo>
                    <a:lnTo>
                      <a:pt x="212" y="1034"/>
                    </a:lnTo>
                    <a:lnTo>
                      <a:pt x="239" y="1083"/>
                    </a:lnTo>
                    <a:lnTo>
                      <a:pt x="270" y="1129"/>
                    </a:lnTo>
                    <a:lnTo>
                      <a:pt x="306" y="1171"/>
                    </a:lnTo>
                    <a:lnTo>
                      <a:pt x="345" y="1209"/>
                    </a:lnTo>
                    <a:lnTo>
                      <a:pt x="389" y="1244"/>
                    </a:lnTo>
                    <a:lnTo>
                      <a:pt x="436" y="1273"/>
                    </a:lnTo>
                    <a:lnTo>
                      <a:pt x="488" y="1297"/>
                    </a:lnTo>
                    <a:lnTo>
                      <a:pt x="329" y="1397"/>
                    </a:lnTo>
                    <a:lnTo>
                      <a:pt x="276" y="1361"/>
                    </a:lnTo>
                    <a:lnTo>
                      <a:pt x="228" y="1322"/>
                    </a:lnTo>
                    <a:lnTo>
                      <a:pt x="183" y="1278"/>
                    </a:lnTo>
                    <a:lnTo>
                      <a:pt x="142" y="1229"/>
                    </a:lnTo>
                    <a:lnTo>
                      <a:pt x="107" y="1178"/>
                    </a:lnTo>
                    <a:lnTo>
                      <a:pt x="75" y="1124"/>
                    </a:lnTo>
                    <a:lnTo>
                      <a:pt x="49" y="1065"/>
                    </a:lnTo>
                    <a:lnTo>
                      <a:pt x="28" y="1005"/>
                    </a:lnTo>
                    <a:lnTo>
                      <a:pt x="12" y="942"/>
                    </a:lnTo>
                    <a:lnTo>
                      <a:pt x="3" y="878"/>
                    </a:lnTo>
                    <a:lnTo>
                      <a:pt x="0" y="810"/>
                    </a:lnTo>
                    <a:lnTo>
                      <a:pt x="3" y="746"/>
                    </a:lnTo>
                    <a:lnTo>
                      <a:pt x="12" y="682"/>
                    </a:lnTo>
                    <a:lnTo>
                      <a:pt x="27" y="620"/>
                    </a:lnTo>
                    <a:lnTo>
                      <a:pt x="47" y="560"/>
                    </a:lnTo>
                    <a:lnTo>
                      <a:pt x="72" y="504"/>
                    </a:lnTo>
                    <a:lnTo>
                      <a:pt x="102" y="450"/>
                    </a:lnTo>
                    <a:lnTo>
                      <a:pt x="137" y="399"/>
                    </a:lnTo>
                    <a:lnTo>
                      <a:pt x="176" y="352"/>
                    </a:lnTo>
                    <a:lnTo>
                      <a:pt x="219" y="308"/>
                    </a:lnTo>
                    <a:lnTo>
                      <a:pt x="266" y="268"/>
                    </a:lnTo>
                    <a:lnTo>
                      <a:pt x="316" y="232"/>
                    </a:lnTo>
                    <a:lnTo>
                      <a:pt x="369" y="201"/>
                    </a:lnTo>
                    <a:lnTo>
                      <a:pt x="425" y="174"/>
                    </a:lnTo>
                    <a:lnTo>
                      <a:pt x="485" y="153"/>
                    </a:lnTo>
                    <a:lnTo>
                      <a:pt x="545" y="137"/>
                    </a:lnTo>
                    <a:lnTo>
                      <a:pt x="608" y="127"/>
                    </a:lnTo>
                    <a:lnTo>
                      <a:pt x="608"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33"/>
              <p:cNvSpPr>
                <a:spLocks/>
              </p:cNvSpPr>
              <p:nvPr/>
            </p:nvSpPr>
            <p:spPr bwMode="auto">
              <a:xfrm>
                <a:off x="514" y="779"/>
                <a:ext cx="77" cy="117"/>
              </a:xfrm>
              <a:custGeom>
                <a:avLst/>
                <a:gdLst>
                  <a:gd name="T0" fmla="*/ 604 w 932"/>
                  <a:gd name="T1" fmla="*/ 0 h 1396"/>
                  <a:gd name="T2" fmla="*/ 657 w 932"/>
                  <a:gd name="T3" fmla="*/ 35 h 1396"/>
                  <a:gd name="T4" fmla="*/ 705 w 932"/>
                  <a:gd name="T5" fmla="*/ 74 h 1396"/>
                  <a:gd name="T6" fmla="*/ 749 w 932"/>
                  <a:gd name="T7" fmla="*/ 118 h 1396"/>
                  <a:gd name="T8" fmla="*/ 790 w 932"/>
                  <a:gd name="T9" fmla="*/ 167 h 1396"/>
                  <a:gd name="T10" fmla="*/ 826 w 932"/>
                  <a:gd name="T11" fmla="*/ 218 h 1396"/>
                  <a:gd name="T12" fmla="*/ 857 w 932"/>
                  <a:gd name="T13" fmla="*/ 272 h 1396"/>
                  <a:gd name="T14" fmla="*/ 884 w 932"/>
                  <a:gd name="T15" fmla="*/ 331 h 1396"/>
                  <a:gd name="T16" fmla="*/ 905 w 932"/>
                  <a:gd name="T17" fmla="*/ 391 h 1396"/>
                  <a:gd name="T18" fmla="*/ 919 w 932"/>
                  <a:gd name="T19" fmla="*/ 454 h 1396"/>
                  <a:gd name="T20" fmla="*/ 929 w 932"/>
                  <a:gd name="T21" fmla="*/ 518 h 1396"/>
                  <a:gd name="T22" fmla="*/ 932 w 932"/>
                  <a:gd name="T23" fmla="*/ 585 h 1396"/>
                  <a:gd name="T24" fmla="*/ 929 w 932"/>
                  <a:gd name="T25" fmla="*/ 650 h 1396"/>
                  <a:gd name="T26" fmla="*/ 920 w 932"/>
                  <a:gd name="T27" fmla="*/ 714 h 1396"/>
                  <a:gd name="T28" fmla="*/ 906 w 932"/>
                  <a:gd name="T29" fmla="*/ 776 h 1396"/>
                  <a:gd name="T30" fmla="*/ 886 w 932"/>
                  <a:gd name="T31" fmla="*/ 836 h 1396"/>
                  <a:gd name="T32" fmla="*/ 861 w 932"/>
                  <a:gd name="T33" fmla="*/ 892 h 1396"/>
                  <a:gd name="T34" fmla="*/ 830 w 932"/>
                  <a:gd name="T35" fmla="*/ 947 h 1396"/>
                  <a:gd name="T36" fmla="*/ 796 w 932"/>
                  <a:gd name="T37" fmla="*/ 997 h 1396"/>
                  <a:gd name="T38" fmla="*/ 757 w 932"/>
                  <a:gd name="T39" fmla="*/ 1044 h 1396"/>
                  <a:gd name="T40" fmla="*/ 714 w 932"/>
                  <a:gd name="T41" fmla="*/ 1088 h 1396"/>
                  <a:gd name="T42" fmla="*/ 667 w 932"/>
                  <a:gd name="T43" fmla="*/ 1128 h 1396"/>
                  <a:gd name="T44" fmla="*/ 617 w 932"/>
                  <a:gd name="T45" fmla="*/ 1164 h 1396"/>
                  <a:gd name="T46" fmla="*/ 563 w 932"/>
                  <a:gd name="T47" fmla="*/ 1195 h 1396"/>
                  <a:gd name="T48" fmla="*/ 508 w 932"/>
                  <a:gd name="T49" fmla="*/ 1221 h 1396"/>
                  <a:gd name="T50" fmla="*/ 449 w 932"/>
                  <a:gd name="T51" fmla="*/ 1243 h 1396"/>
                  <a:gd name="T52" fmla="*/ 387 w 932"/>
                  <a:gd name="T53" fmla="*/ 1259 h 1396"/>
                  <a:gd name="T54" fmla="*/ 325 w 932"/>
                  <a:gd name="T55" fmla="*/ 1269 h 1396"/>
                  <a:gd name="T56" fmla="*/ 325 w 932"/>
                  <a:gd name="T57" fmla="*/ 1396 h 1396"/>
                  <a:gd name="T58" fmla="*/ 0 w 932"/>
                  <a:gd name="T59" fmla="*/ 1194 h 1396"/>
                  <a:gd name="T60" fmla="*/ 325 w 932"/>
                  <a:gd name="T61" fmla="*/ 991 h 1396"/>
                  <a:gd name="T62" fmla="*/ 325 w 932"/>
                  <a:gd name="T63" fmla="*/ 1106 h 1396"/>
                  <a:gd name="T64" fmla="*/ 378 w 932"/>
                  <a:gd name="T65" fmla="*/ 1094 h 1396"/>
                  <a:gd name="T66" fmla="*/ 428 w 932"/>
                  <a:gd name="T67" fmla="*/ 1079 h 1396"/>
                  <a:gd name="T68" fmla="*/ 477 w 932"/>
                  <a:gd name="T69" fmla="*/ 1057 h 1396"/>
                  <a:gd name="T70" fmla="*/ 524 w 932"/>
                  <a:gd name="T71" fmla="*/ 1032 h 1396"/>
                  <a:gd name="T72" fmla="*/ 566 w 932"/>
                  <a:gd name="T73" fmla="*/ 1001 h 1396"/>
                  <a:gd name="T74" fmla="*/ 606 w 932"/>
                  <a:gd name="T75" fmla="*/ 968 h 1396"/>
                  <a:gd name="T76" fmla="*/ 642 w 932"/>
                  <a:gd name="T77" fmla="*/ 930 h 1396"/>
                  <a:gd name="T78" fmla="*/ 674 w 932"/>
                  <a:gd name="T79" fmla="*/ 888 h 1396"/>
                  <a:gd name="T80" fmla="*/ 703 w 932"/>
                  <a:gd name="T81" fmla="*/ 844 h 1396"/>
                  <a:gd name="T82" fmla="*/ 726 w 932"/>
                  <a:gd name="T83" fmla="*/ 797 h 1396"/>
                  <a:gd name="T84" fmla="*/ 745 w 932"/>
                  <a:gd name="T85" fmla="*/ 747 h 1396"/>
                  <a:gd name="T86" fmla="*/ 759 w 932"/>
                  <a:gd name="T87" fmla="*/ 695 h 1396"/>
                  <a:gd name="T88" fmla="*/ 768 w 932"/>
                  <a:gd name="T89" fmla="*/ 641 h 1396"/>
                  <a:gd name="T90" fmla="*/ 771 w 932"/>
                  <a:gd name="T91" fmla="*/ 585 h 1396"/>
                  <a:gd name="T92" fmla="*/ 768 w 932"/>
                  <a:gd name="T93" fmla="*/ 527 h 1396"/>
                  <a:gd name="T94" fmla="*/ 757 w 932"/>
                  <a:gd name="T95" fmla="*/ 469 h 1396"/>
                  <a:gd name="T96" fmla="*/ 742 w 932"/>
                  <a:gd name="T97" fmla="*/ 415 h 1396"/>
                  <a:gd name="T98" fmla="*/ 720 w 932"/>
                  <a:gd name="T99" fmla="*/ 362 h 1396"/>
                  <a:gd name="T100" fmla="*/ 694 w 932"/>
                  <a:gd name="T101" fmla="*/ 313 h 1396"/>
                  <a:gd name="T102" fmla="*/ 663 w 932"/>
                  <a:gd name="T103" fmla="*/ 267 h 1396"/>
                  <a:gd name="T104" fmla="*/ 627 w 932"/>
                  <a:gd name="T105" fmla="*/ 225 h 1396"/>
                  <a:gd name="T106" fmla="*/ 587 w 932"/>
                  <a:gd name="T107" fmla="*/ 186 h 1396"/>
                  <a:gd name="T108" fmla="*/ 543 w 932"/>
                  <a:gd name="T109" fmla="*/ 153 h 1396"/>
                  <a:gd name="T110" fmla="*/ 496 w 932"/>
                  <a:gd name="T111" fmla="*/ 124 h 1396"/>
                  <a:gd name="T112" fmla="*/ 445 w 932"/>
                  <a:gd name="T113" fmla="*/ 98 h 1396"/>
                  <a:gd name="T114" fmla="*/ 604 w 932"/>
                  <a:gd name="T115"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2" h="1396">
                    <a:moveTo>
                      <a:pt x="604" y="0"/>
                    </a:moveTo>
                    <a:lnTo>
                      <a:pt x="657" y="35"/>
                    </a:lnTo>
                    <a:lnTo>
                      <a:pt x="705" y="74"/>
                    </a:lnTo>
                    <a:lnTo>
                      <a:pt x="749" y="118"/>
                    </a:lnTo>
                    <a:lnTo>
                      <a:pt x="790" y="167"/>
                    </a:lnTo>
                    <a:lnTo>
                      <a:pt x="826" y="218"/>
                    </a:lnTo>
                    <a:lnTo>
                      <a:pt x="857" y="272"/>
                    </a:lnTo>
                    <a:lnTo>
                      <a:pt x="884" y="331"/>
                    </a:lnTo>
                    <a:lnTo>
                      <a:pt x="905" y="391"/>
                    </a:lnTo>
                    <a:lnTo>
                      <a:pt x="919" y="454"/>
                    </a:lnTo>
                    <a:lnTo>
                      <a:pt x="929" y="518"/>
                    </a:lnTo>
                    <a:lnTo>
                      <a:pt x="932" y="585"/>
                    </a:lnTo>
                    <a:lnTo>
                      <a:pt x="929" y="650"/>
                    </a:lnTo>
                    <a:lnTo>
                      <a:pt x="920" y="714"/>
                    </a:lnTo>
                    <a:lnTo>
                      <a:pt x="906" y="776"/>
                    </a:lnTo>
                    <a:lnTo>
                      <a:pt x="886" y="836"/>
                    </a:lnTo>
                    <a:lnTo>
                      <a:pt x="861" y="892"/>
                    </a:lnTo>
                    <a:lnTo>
                      <a:pt x="830" y="947"/>
                    </a:lnTo>
                    <a:lnTo>
                      <a:pt x="796" y="997"/>
                    </a:lnTo>
                    <a:lnTo>
                      <a:pt x="757" y="1044"/>
                    </a:lnTo>
                    <a:lnTo>
                      <a:pt x="714" y="1088"/>
                    </a:lnTo>
                    <a:lnTo>
                      <a:pt x="667" y="1128"/>
                    </a:lnTo>
                    <a:lnTo>
                      <a:pt x="617" y="1164"/>
                    </a:lnTo>
                    <a:lnTo>
                      <a:pt x="563" y="1195"/>
                    </a:lnTo>
                    <a:lnTo>
                      <a:pt x="508" y="1221"/>
                    </a:lnTo>
                    <a:lnTo>
                      <a:pt x="449" y="1243"/>
                    </a:lnTo>
                    <a:lnTo>
                      <a:pt x="387" y="1259"/>
                    </a:lnTo>
                    <a:lnTo>
                      <a:pt x="325" y="1269"/>
                    </a:lnTo>
                    <a:lnTo>
                      <a:pt x="325" y="1396"/>
                    </a:lnTo>
                    <a:lnTo>
                      <a:pt x="0" y="1194"/>
                    </a:lnTo>
                    <a:lnTo>
                      <a:pt x="325" y="991"/>
                    </a:lnTo>
                    <a:lnTo>
                      <a:pt x="325" y="1106"/>
                    </a:lnTo>
                    <a:lnTo>
                      <a:pt x="378" y="1094"/>
                    </a:lnTo>
                    <a:lnTo>
                      <a:pt x="428" y="1079"/>
                    </a:lnTo>
                    <a:lnTo>
                      <a:pt x="477" y="1057"/>
                    </a:lnTo>
                    <a:lnTo>
                      <a:pt x="524" y="1032"/>
                    </a:lnTo>
                    <a:lnTo>
                      <a:pt x="566" y="1001"/>
                    </a:lnTo>
                    <a:lnTo>
                      <a:pt x="606" y="968"/>
                    </a:lnTo>
                    <a:lnTo>
                      <a:pt x="642" y="930"/>
                    </a:lnTo>
                    <a:lnTo>
                      <a:pt x="674" y="888"/>
                    </a:lnTo>
                    <a:lnTo>
                      <a:pt x="703" y="844"/>
                    </a:lnTo>
                    <a:lnTo>
                      <a:pt x="726" y="797"/>
                    </a:lnTo>
                    <a:lnTo>
                      <a:pt x="745" y="747"/>
                    </a:lnTo>
                    <a:lnTo>
                      <a:pt x="759" y="695"/>
                    </a:lnTo>
                    <a:lnTo>
                      <a:pt x="768" y="641"/>
                    </a:lnTo>
                    <a:lnTo>
                      <a:pt x="771" y="585"/>
                    </a:lnTo>
                    <a:lnTo>
                      <a:pt x="768" y="527"/>
                    </a:lnTo>
                    <a:lnTo>
                      <a:pt x="757" y="469"/>
                    </a:lnTo>
                    <a:lnTo>
                      <a:pt x="742" y="415"/>
                    </a:lnTo>
                    <a:lnTo>
                      <a:pt x="720" y="362"/>
                    </a:lnTo>
                    <a:lnTo>
                      <a:pt x="694" y="313"/>
                    </a:lnTo>
                    <a:lnTo>
                      <a:pt x="663" y="267"/>
                    </a:lnTo>
                    <a:lnTo>
                      <a:pt x="627" y="225"/>
                    </a:lnTo>
                    <a:lnTo>
                      <a:pt x="587" y="186"/>
                    </a:lnTo>
                    <a:lnTo>
                      <a:pt x="543" y="153"/>
                    </a:lnTo>
                    <a:lnTo>
                      <a:pt x="496" y="124"/>
                    </a:lnTo>
                    <a:lnTo>
                      <a:pt x="445" y="98"/>
                    </a:lnTo>
                    <a:lnTo>
                      <a:pt x="60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3" name="Group 2"/>
          <p:cNvGrpSpPr/>
          <p:nvPr/>
        </p:nvGrpSpPr>
        <p:grpSpPr>
          <a:xfrm>
            <a:off x="1026718" y="3559712"/>
            <a:ext cx="822746" cy="822746"/>
            <a:chOff x="1026718" y="3533210"/>
            <a:chExt cx="822746" cy="822746"/>
          </a:xfrm>
        </p:grpSpPr>
        <p:sp>
          <p:nvSpPr>
            <p:cNvPr id="12" name="Rounded Rectangle 11"/>
            <p:cNvSpPr/>
            <p:nvPr/>
          </p:nvSpPr>
          <p:spPr>
            <a:xfrm>
              <a:off x="1026718" y="3533210"/>
              <a:ext cx="822746" cy="8227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a:ea typeface="+mn-ea"/>
                <a:cs typeface="+mn-cs"/>
              </a:endParaRPr>
            </a:p>
          </p:txBody>
        </p:sp>
        <p:grpSp>
          <p:nvGrpSpPr>
            <p:cNvPr id="23" name="Group 13"/>
            <p:cNvGrpSpPr>
              <a:grpSpLocks noChangeAspect="1"/>
            </p:cNvGrpSpPr>
            <p:nvPr/>
          </p:nvGrpSpPr>
          <p:grpSpPr bwMode="auto">
            <a:xfrm>
              <a:off x="1209551" y="3758100"/>
              <a:ext cx="457081" cy="372966"/>
              <a:chOff x="76" y="440"/>
              <a:chExt cx="288" cy="235"/>
            </a:xfrm>
            <a:solidFill>
              <a:schemeClr val="bg1"/>
            </a:solidFill>
          </p:grpSpPr>
          <p:sp>
            <p:nvSpPr>
              <p:cNvPr id="24" name="Freeform 15"/>
              <p:cNvSpPr>
                <a:spLocks/>
              </p:cNvSpPr>
              <p:nvPr/>
            </p:nvSpPr>
            <p:spPr bwMode="auto">
              <a:xfrm>
                <a:off x="76" y="440"/>
                <a:ext cx="199" cy="199"/>
              </a:xfrm>
              <a:custGeom>
                <a:avLst/>
                <a:gdLst>
                  <a:gd name="T0" fmla="*/ 1371 w 2391"/>
                  <a:gd name="T1" fmla="*/ 12 h 2382"/>
                  <a:gd name="T2" fmla="*/ 1618 w 2391"/>
                  <a:gd name="T3" fmla="*/ 76 h 2382"/>
                  <a:gd name="T4" fmla="*/ 1840 w 2391"/>
                  <a:gd name="T5" fmla="*/ 188 h 2382"/>
                  <a:gd name="T6" fmla="*/ 2035 w 2391"/>
                  <a:gd name="T7" fmla="*/ 343 h 2382"/>
                  <a:gd name="T8" fmla="*/ 2192 w 2391"/>
                  <a:gd name="T9" fmla="*/ 534 h 2382"/>
                  <a:gd name="T10" fmla="*/ 2307 w 2391"/>
                  <a:gd name="T11" fmla="*/ 755 h 2382"/>
                  <a:gd name="T12" fmla="*/ 2376 w 2391"/>
                  <a:gd name="T13" fmla="*/ 1000 h 2382"/>
                  <a:gd name="T14" fmla="*/ 2256 w 2391"/>
                  <a:gd name="T15" fmla="*/ 1173 h 2382"/>
                  <a:gd name="T16" fmla="*/ 2221 w 2391"/>
                  <a:gd name="T17" fmla="*/ 924 h 2382"/>
                  <a:gd name="T18" fmla="*/ 2132 w 2391"/>
                  <a:gd name="T19" fmla="*/ 695 h 2382"/>
                  <a:gd name="T20" fmla="*/ 1994 w 2391"/>
                  <a:gd name="T21" fmla="*/ 497 h 2382"/>
                  <a:gd name="T22" fmla="*/ 1816 w 2391"/>
                  <a:gd name="T23" fmla="*/ 334 h 2382"/>
                  <a:gd name="T24" fmla="*/ 1605 w 2391"/>
                  <a:gd name="T25" fmla="*/ 216 h 2382"/>
                  <a:gd name="T26" fmla="*/ 1367 w 2391"/>
                  <a:gd name="T27" fmla="*/ 148 h 2382"/>
                  <a:gd name="T28" fmla="*/ 1114 w 2391"/>
                  <a:gd name="T29" fmla="*/ 137 h 2382"/>
                  <a:gd name="T30" fmla="*/ 876 w 2391"/>
                  <a:gd name="T31" fmla="*/ 183 h 2382"/>
                  <a:gd name="T32" fmla="*/ 661 w 2391"/>
                  <a:gd name="T33" fmla="*/ 279 h 2382"/>
                  <a:gd name="T34" fmla="*/ 475 w 2391"/>
                  <a:gd name="T35" fmla="*/ 418 h 2382"/>
                  <a:gd name="T36" fmla="*/ 322 w 2391"/>
                  <a:gd name="T37" fmla="*/ 594 h 2382"/>
                  <a:gd name="T38" fmla="*/ 211 w 2391"/>
                  <a:gd name="T39" fmla="*/ 799 h 2382"/>
                  <a:gd name="T40" fmla="*/ 147 w 2391"/>
                  <a:gd name="T41" fmla="*/ 1030 h 2382"/>
                  <a:gd name="T42" fmla="*/ 139 w 2391"/>
                  <a:gd name="T43" fmla="*/ 1280 h 2382"/>
                  <a:gd name="T44" fmla="*/ 188 w 2391"/>
                  <a:gd name="T45" fmla="*/ 1526 h 2382"/>
                  <a:gd name="T46" fmla="*/ 291 w 2391"/>
                  <a:gd name="T47" fmla="*/ 1748 h 2382"/>
                  <a:gd name="T48" fmla="*/ 442 w 2391"/>
                  <a:gd name="T49" fmla="*/ 1938 h 2382"/>
                  <a:gd name="T50" fmla="*/ 631 w 2391"/>
                  <a:gd name="T51" fmla="*/ 2090 h 2382"/>
                  <a:gd name="T52" fmla="*/ 852 w 2391"/>
                  <a:gd name="T53" fmla="*/ 2195 h 2382"/>
                  <a:gd name="T54" fmla="*/ 1096 w 2391"/>
                  <a:gd name="T55" fmla="*/ 2249 h 2382"/>
                  <a:gd name="T56" fmla="*/ 998 w 2391"/>
                  <a:gd name="T57" fmla="*/ 2371 h 2382"/>
                  <a:gd name="T58" fmla="*/ 754 w 2391"/>
                  <a:gd name="T59" fmla="*/ 2303 h 2382"/>
                  <a:gd name="T60" fmla="*/ 533 w 2391"/>
                  <a:gd name="T61" fmla="*/ 2187 h 2382"/>
                  <a:gd name="T62" fmla="*/ 343 w 2391"/>
                  <a:gd name="T63" fmla="*/ 2030 h 2382"/>
                  <a:gd name="T64" fmla="*/ 189 w 2391"/>
                  <a:gd name="T65" fmla="*/ 1836 h 2382"/>
                  <a:gd name="T66" fmla="*/ 76 w 2391"/>
                  <a:gd name="T67" fmla="*/ 1614 h 2382"/>
                  <a:gd name="T68" fmla="*/ 13 w 2391"/>
                  <a:gd name="T69" fmla="*/ 1368 h 2382"/>
                  <a:gd name="T70" fmla="*/ 3 w 2391"/>
                  <a:gd name="T71" fmla="*/ 1105 h 2382"/>
                  <a:gd name="T72" fmla="*/ 51 w 2391"/>
                  <a:gd name="T73" fmla="*/ 849 h 2382"/>
                  <a:gd name="T74" fmla="*/ 149 w 2391"/>
                  <a:gd name="T75" fmla="*/ 616 h 2382"/>
                  <a:gd name="T76" fmla="*/ 293 w 2391"/>
                  <a:gd name="T77" fmla="*/ 411 h 2382"/>
                  <a:gd name="T78" fmla="*/ 477 w 2391"/>
                  <a:gd name="T79" fmla="*/ 241 h 2382"/>
                  <a:gd name="T80" fmla="*/ 693 w 2391"/>
                  <a:gd name="T81" fmla="*/ 111 h 2382"/>
                  <a:gd name="T82" fmla="*/ 935 w 2391"/>
                  <a:gd name="T83" fmla="*/ 28 h 2382"/>
                  <a:gd name="T84" fmla="*/ 1197 w 2391"/>
                  <a:gd name="T85" fmla="*/ 0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1" h="2382">
                    <a:moveTo>
                      <a:pt x="1197" y="0"/>
                    </a:moveTo>
                    <a:lnTo>
                      <a:pt x="1285" y="3"/>
                    </a:lnTo>
                    <a:lnTo>
                      <a:pt x="1371" y="12"/>
                    </a:lnTo>
                    <a:lnTo>
                      <a:pt x="1455" y="28"/>
                    </a:lnTo>
                    <a:lnTo>
                      <a:pt x="1538" y="49"/>
                    </a:lnTo>
                    <a:lnTo>
                      <a:pt x="1618" y="76"/>
                    </a:lnTo>
                    <a:lnTo>
                      <a:pt x="1695" y="109"/>
                    </a:lnTo>
                    <a:lnTo>
                      <a:pt x="1769" y="146"/>
                    </a:lnTo>
                    <a:lnTo>
                      <a:pt x="1840" y="188"/>
                    </a:lnTo>
                    <a:lnTo>
                      <a:pt x="1909" y="235"/>
                    </a:lnTo>
                    <a:lnTo>
                      <a:pt x="1973" y="288"/>
                    </a:lnTo>
                    <a:lnTo>
                      <a:pt x="2035" y="343"/>
                    </a:lnTo>
                    <a:lnTo>
                      <a:pt x="2091" y="403"/>
                    </a:lnTo>
                    <a:lnTo>
                      <a:pt x="2144" y="467"/>
                    </a:lnTo>
                    <a:lnTo>
                      <a:pt x="2192" y="534"/>
                    </a:lnTo>
                    <a:lnTo>
                      <a:pt x="2235" y="604"/>
                    </a:lnTo>
                    <a:lnTo>
                      <a:pt x="2275" y="678"/>
                    </a:lnTo>
                    <a:lnTo>
                      <a:pt x="2307" y="755"/>
                    </a:lnTo>
                    <a:lnTo>
                      <a:pt x="2336" y="834"/>
                    </a:lnTo>
                    <a:lnTo>
                      <a:pt x="2359" y="916"/>
                    </a:lnTo>
                    <a:lnTo>
                      <a:pt x="2376" y="1000"/>
                    </a:lnTo>
                    <a:lnTo>
                      <a:pt x="2387" y="1086"/>
                    </a:lnTo>
                    <a:lnTo>
                      <a:pt x="2391" y="1173"/>
                    </a:lnTo>
                    <a:lnTo>
                      <a:pt x="2256" y="1173"/>
                    </a:lnTo>
                    <a:lnTo>
                      <a:pt x="2252" y="1088"/>
                    </a:lnTo>
                    <a:lnTo>
                      <a:pt x="2240" y="1004"/>
                    </a:lnTo>
                    <a:lnTo>
                      <a:pt x="2221" y="924"/>
                    </a:lnTo>
                    <a:lnTo>
                      <a:pt x="2197" y="844"/>
                    </a:lnTo>
                    <a:lnTo>
                      <a:pt x="2168" y="768"/>
                    </a:lnTo>
                    <a:lnTo>
                      <a:pt x="2132" y="695"/>
                    </a:lnTo>
                    <a:lnTo>
                      <a:pt x="2091" y="625"/>
                    </a:lnTo>
                    <a:lnTo>
                      <a:pt x="2045" y="559"/>
                    </a:lnTo>
                    <a:lnTo>
                      <a:pt x="1994" y="497"/>
                    </a:lnTo>
                    <a:lnTo>
                      <a:pt x="1940" y="438"/>
                    </a:lnTo>
                    <a:lnTo>
                      <a:pt x="1880" y="383"/>
                    </a:lnTo>
                    <a:lnTo>
                      <a:pt x="1816" y="334"/>
                    </a:lnTo>
                    <a:lnTo>
                      <a:pt x="1749" y="290"/>
                    </a:lnTo>
                    <a:lnTo>
                      <a:pt x="1679" y="249"/>
                    </a:lnTo>
                    <a:lnTo>
                      <a:pt x="1605" y="216"/>
                    </a:lnTo>
                    <a:lnTo>
                      <a:pt x="1527" y="187"/>
                    </a:lnTo>
                    <a:lnTo>
                      <a:pt x="1449" y="164"/>
                    </a:lnTo>
                    <a:lnTo>
                      <a:pt x="1367" y="148"/>
                    </a:lnTo>
                    <a:lnTo>
                      <a:pt x="1283" y="137"/>
                    </a:lnTo>
                    <a:lnTo>
                      <a:pt x="1197" y="134"/>
                    </a:lnTo>
                    <a:lnTo>
                      <a:pt x="1114" y="137"/>
                    </a:lnTo>
                    <a:lnTo>
                      <a:pt x="1033" y="147"/>
                    </a:lnTo>
                    <a:lnTo>
                      <a:pt x="953" y="162"/>
                    </a:lnTo>
                    <a:lnTo>
                      <a:pt x="876" y="183"/>
                    </a:lnTo>
                    <a:lnTo>
                      <a:pt x="802" y="210"/>
                    </a:lnTo>
                    <a:lnTo>
                      <a:pt x="730" y="242"/>
                    </a:lnTo>
                    <a:lnTo>
                      <a:pt x="661" y="279"/>
                    </a:lnTo>
                    <a:lnTo>
                      <a:pt x="596" y="321"/>
                    </a:lnTo>
                    <a:lnTo>
                      <a:pt x="532" y="367"/>
                    </a:lnTo>
                    <a:lnTo>
                      <a:pt x="475" y="418"/>
                    </a:lnTo>
                    <a:lnTo>
                      <a:pt x="419" y="473"/>
                    </a:lnTo>
                    <a:lnTo>
                      <a:pt x="369" y="531"/>
                    </a:lnTo>
                    <a:lnTo>
                      <a:pt x="322" y="594"/>
                    </a:lnTo>
                    <a:lnTo>
                      <a:pt x="280" y="659"/>
                    </a:lnTo>
                    <a:lnTo>
                      <a:pt x="243" y="729"/>
                    </a:lnTo>
                    <a:lnTo>
                      <a:pt x="211" y="799"/>
                    </a:lnTo>
                    <a:lnTo>
                      <a:pt x="184" y="875"/>
                    </a:lnTo>
                    <a:lnTo>
                      <a:pt x="163" y="951"/>
                    </a:lnTo>
                    <a:lnTo>
                      <a:pt x="147" y="1030"/>
                    </a:lnTo>
                    <a:lnTo>
                      <a:pt x="137" y="1111"/>
                    </a:lnTo>
                    <a:lnTo>
                      <a:pt x="134" y="1194"/>
                    </a:lnTo>
                    <a:lnTo>
                      <a:pt x="139" y="1280"/>
                    </a:lnTo>
                    <a:lnTo>
                      <a:pt x="148" y="1365"/>
                    </a:lnTo>
                    <a:lnTo>
                      <a:pt x="165" y="1446"/>
                    </a:lnTo>
                    <a:lnTo>
                      <a:pt x="188" y="1526"/>
                    </a:lnTo>
                    <a:lnTo>
                      <a:pt x="217" y="1603"/>
                    </a:lnTo>
                    <a:lnTo>
                      <a:pt x="252" y="1677"/>
                    </a:lnTo>
                    <a:lnTo>
                      <a:pt x="291" y="1748"/>
                    </a:lnTo>
                    <a:lnTo>
                      <a:pt x="337" y="1815"/>
                    </a:lnTo>
                    <a:lnTo>
                      <a:pt x="387" y="1879"/>
                    </a:lnTo>
                    <a:lnTo>
                      <a:pt x="442" y="1938"/>
                    </a:lnTo>
                    <a:lnTo>
                      <a:pt x="501" y="1993"/>
                    </a:lnTo>
                    <a:lnTo>
                      <a:pt x="564" y="2044"/>
                    </a:lnTo>
                    <a:lnTo>
                      <a:pt x="631" y="2090"/>
                    </a:lnTo>
                    <a:lnTo>
                      <a:pt x="701" y="2131"/>
                    </a:lnTo>
                    <a:lnTo>
                      <a:pt x="775" y="2166"/>
                    </a:lnTo>
                    <a:lnTo>
                      <a:pt x="852" y="2195"/>
                    </a:lnTo>
                    <a:lnTo>
                      <a:pt x="931" y="2219"/>
                    </a:lnTo>
                    <a:lnTo>
                      <a:pt x="1012" y="2238"/>
                    </a:lnTo>
                    <a:lnTo>
                      <a:pt x="1096" y="2249"/>
                    </a:lnTo>
                    <a:lnTo>
                      <a:pt x="1096" y="2382"/>
                    </a:lnTo>
                    <a:lnTo>
                      <a:pt x="1084" y="2382"/>
                    </a:lnTo>
                    <a:lnTo>
                      <a:pt x="998" y="2371"/>
                    </a:lnTo>
                    <a:lnTo>
                      <a:pt x="915" y="2354"/>
                    </a:lnTo>
                    <a:lnTo>
                      <a:pt x="833" y="2332"/>
                    </a:lnTo>
                    <a:lnTo>
                      <a:pt x="754" y="2303"/>
                    </a:lnTo>
                    <a:lnTo>
                      <a:pt x="677" y="2270"/>
                    </a:lnTo>
                    <a:lnTo>
                      <a:pt x="604" y="2230"/>
                    </a:lnTo>
                    <a:lnTo>
                      <a:pt x="533" y="2187"/>
                    </a:lnTo>
                    <a:lnTo>
                      <a:pt x="466" y="2139"/>
                    </a:lnTo>
                    <a:lnTo>
                      <a:pt x="403" y="2087"/>
                    </a:lnTo>
                    <a:lnTo>
                      <a:pt x="343" y="2030"/>
                    </a:lnTo>
                    <a:lnTo>
                      <a:pt x="287" y="1969"/>
                    </a:lnTo>
                    <a:lnTo>
                      <a:pt x="236" y="1905"/>
                    </a:lnTo>
                    <a:lnTo>
                      <a:pt x="189" y="1836"/>
                    </a:lnTo>
                    <a:lnTo>
                      <a:pt x="146" y="1765"/>
                    </a:lnTo>
                    <a:lnTo>
                      <a:pt x="109" y="1691"/>
                    </a:lnTo>
                    <a:lnTo>
                      <a:pt x="76" y="1614"/>
                    </a:lnTo>
                    <a:lnTo>
                      <a:pt x="49" y="1534"/>
                    </a:lnTo>
                    <a:lnTo>
                      <a:pt x="28" y="1453"/>
                    </a:lnTo>
                    <a:lnTo>
                      <a:pt x="13" y="1368"/>
                    </a:lnTo>
                    <a:lnTo>
                      <a:pt x="3" y="1282"/>
                    </a:lnTo>
                    <a:lnTo>
                      <a:pt x="0" y="1194"/>
                    </a:lnTo>
                    <a:lnTo>
                      <a:pt x="3" y="1105"/>
                    </a:lnTo>
                    <a:lnTo>
                      <a:pt x="13" y="1018"/>
                    </a:lnTo>
                    <a:lnTo>
                      <a:pt x="28" y="932"/>
                    </a:lnTo>
                    <a:lnTo>
                      <a:pt x="51" y="849"/>
                    </a:lnTo>
                    <a:lnTo>
                      <a:pt x="79" y="769"/>
                    </a:lnTo>
                    <a:lnTo>
                      <a:pt x="111" y="692"/>
                    </a:lnTo>
                    <a:lnTo>
                      <a:pt x="149" y="616"/>
                    </a:lnTo>
                    <a:lnTo>
                      <a:pt x="193" y="545"/>
                    </a:lnTo>
                    <a:lnTo>
                      <a:pt x="241" y="476"/>
                    </a:lnTo>
                    <a:lnTo>
                      <a:pt x="293" y="411"/>
                    </a:lnTo>
                    <a:lnTo>
                      <a:pt x="351" y="350"/>
                    </a:lnTo>
                    <a:lnTo>
                      <a:pt x="412" y="293"/>
                    </a:lnTo>
                    <a:lnTo>
                      <a:pt x="477" y="241"/>
                    </a:lnTo>
                    <a:lnTo>
                      <a:pt x="545" y="193"/>
                    </a:lnTo>
                    <a:lnTo>
                      <a:pt x="617" y="149"/>
                    </a:lnTo>
                    <a:lnTo>
                      <a:pt x="693" y="111"/>
                    </a:lnTo>
                    <a:lnTo>
                      <a:pt x="770" y="78"/>
                    </a:lnTo>
                    <a:lnTo>
                      <a:pt x="851" y="50"/>
                    </a:lnTo>
                    <a:lnTo>
                      <a:pt x="935" y="28"/>
                    </a:lnTo>
                    <a:lnTo>
                      <a:pt x="1020" y="13"/>
                    </a:lnTo>
                    <a:lnTo>
                      <a:pt x="1107" y="3"/>
                    </a:lnTo>
                    <a:lnTo>
                      <a:pt x="1197" y="0"/>
                    </a:lnTo>
                    <a:close/>
                  </a:path>
                </a:pathLst>
              </a:custGeom>
              <a:grpFill/>
              <a:ln w="9525">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16"/>
              <p:cNvSpPr>
                <a:spLocks noEditPoints="1"/>
              </p:cNvSpPr>
              <p:nvPr/>
            </p:nvSpPr>
            <p:spPr bwMode="auto">
              <a:xfrm>
                <a:off x="93" y="456"/>
                <a:ext cx="167" cy="165"/>
              </a:xfrm>
              <a:custGeom>
                <a:avLst/>
                <a:gdLst>
                  <a:gd name="T0" fmla="*/ 386 w 2006"/>
                  <a:gd name="T1" fmla="*/ 609 h 1986"/>
                  <a:gd name="T2" fmla="*/ 238 w 2006"/>
                  <a:gd name="T3" fmla="*/ 817 h 1986"/>
                  <a:gd name="T4" fmla="*/ 241 w 2006"/>
                  <a:gd name="T5" fmla="*/ 1084 h 1986"/>
                  <a:gd name="T6" fmla="*/ 289 w 2006"/>
                  <a:gd name="T7" fmla="*/ 1344 h 1986"/>
                  <a:gd name="T8" fmla="*/ 531 w 2006"/>
                  <a:gd name="T9" fmla="*/ 1397 h 1986"/>
                  <a:gd name="T10" fmla="*/ 533 w 2006"/>
                  <a:gd name="T11" fmla="*/ 1199 h 1986"/>
                  <a:gd name="T12" fmla="*/ 517 w 2006"/>
                  <a:gd name="T13" fmla="*/ 887 h 1986"/>
                  <a:gd name="T14" fmla="*/ 556 w 2006"/>
                  <a:gd name="T15" fmla="*/ 575 h 1986"/>
                  <a:gd name="T16" fmla="*/ 771 w 2006"/>
                  <a:gd name="T17" fmla="*/ 162 h 1986"/>
                  <a:gd name="T18" fmla="*/ 699 w 2006"/>
                  <a:gd name="T19" fmla="*/ 433 h 1986"/>
                  <a:gd name="T20" fmla="*/ 1010 w 2006"/>
                  <a:gd name="T21" fmla="*/ 412 h 1986"/>
                  <a:gd name="T22" fmla="*/ 1142 w 2006"/>
                  <a:gd name="T23" fmla="*/ 338 h 1986"/>
                  <a:gd name="T24" fmla="*/ 1065 w 2006"/>
                  <a:gd name="T25" fmla="*/ 93 h 1986"/>
                  <a:gd name="T26" fmla="*/ 1088 w 2006"/>
                  <a:gd name="T27" fmla="*/ 81 h 1986"/>
                  <a:gd name="T28" fmla="*/ 1180 w 2006"/>
                  <a:gd name="T29" fmla="*/ 230 h 1986"/>
                  <a:gd name="T30" fmla="*/ 1267 w 2006"/>
                  <a:gd name="T31" fmla="*/ 436 h 1986"/>
                  <a:gd name="T32" fmla="*/ 1534 w 2006"/>
                  <a:gd name="T33" fmla="*/ 500 h 1986"/>
                  <a:gd name="T34" fmla="*/ 1647 w 2006"/>
                  <a:gd name="T35" fmla="*/ 469 h 1986"/>
                  <a:gd name="T36" fmla="*/ 1532 w 2006"/>
                  <a:gd name="T37" fmla="*/ 227 h 1986"/>
                  <a:gd name="T38" fmla="*/ 1584 w 2006"/>
                  <a:gd name="T39" fmla="*/ 237 h 1986"/>
                  <a:gd name="T40" fmla="*/ 1711 w 2006"/>
                  <a:gd name="T41" fmla="*/ 396 h 1986"/>
                  <a:gd name="T42" fmla="*/ 1795 w 2006"/>
                  <a:gd name="T43" fmla="*/ 566 h 1986"/>
                  <a:gd name="T44" fmla="*/ 1944 w 2006"/>
                  <a:gd name="T45" fmla="*/ 688 h 1986"/>
                  <a:gd name="T46" fmla="*/ 1847 w 2006"/>
                  <a:gd name="T47" fmla="*/ 755 h 1986"/>
                  <a:gd name="T48" fmla="*/ 1862 w 2006"/>
                  <a:gd name="T49" fmla="*/ 985 h 1986"/>
                  <a:gd name="T50" fmla="*/ 1729 w 2006"/>
                  <a:gd name="T51" fmla="*/ 898 h 1986"/>
                  <a:gd name="T52" fmla="*/ 1700 w 2006"/>
                  <a:gd name="T53" fmla="*/ 646 h 1986"/>
                  <a:gd name="T54" fmla="*/ 1406 w 2006"/>
                  <a:gd name="T55" fmla="*/ 585 h 1986"/>
                  <a:gd name="T56" fmla="*/ 1340 w 2006"/>
                  <a:gd name="T57" fmla="*/ 776 h 1986"/>
                  <a:gd name="T58" fmla="*/ 1215 w 2006"/>
                  <a:gd name="T59" fmla="*/ 985 h 1986"/>
                  <a:gd name="T60" fmla="*/ 1201 w 2006"/>
                  <a:gd name="T61" fmla="*/ 664 h 1986"/>
                  <a:gd name="T62" fmla="*/ 1007 w 2006"/>
                  <a:gd name="T63" fmla="*/ 546 h 1986"/>
                  <a:gd name="T64" fmla="*/ 676 w 2006"/>
                  <a:gd name="T65" fmla="*/ 560 h 1986"/>
                  <a:gd name="T66" fmla="*/ 650 w 2006"/>
                  <a:gd name="T67" fmla="*/ 880 h 1986"/>
                  <a:gd name="T68" fmla="*/ 672 w 2006"/>
                  <a:gd name="T69" fmla="*/ 1275 h 1986"/>
                  <a:gd name="T70" fmla="*/ 892 w 2006"/>
                  <a:gd name="T71" fmla="*/ 1427 h 1986"/>
                  <a:gd name="T72" fmla="*/ 719 w 2006"/>
                  <a:gd name="T73" fmla="*/ 1547 h 1986"/>
                  <a:gd name="T74" fmla="*/ 833 w 2006"/>
                  <a:gd name="T75" fmla="*/ 1986 h 1986"/>
                  <a:gd name="T76" fmla="*/ 706 w 2006"/>
                  <a:gd name="T77" fmla="*/ 1766 h 1986"/>
                  <a:gd name="T78" fmla="*/ 610 w 2006"/>
                  <a:gd name="T79" fmla="*/ 1528 h 1986"/>
                  <a:gd name="T80" fmla="*/ 389 w 2006"/>
                  <a:gd name="T81" fmla="*/ 1467 h 1986"/>
                  <a:gd name="T82" fmla="*/ 416 w 2006"/>
                  <a:gd name="T83" fmla="*/ 1715 h 1986"/>
                  <a:gd name="T84" fmla="*/ 397 w 2006"/>
                  <a:gd name="T85" fmla="*/ 1766 h 1986"/>
                  <a:gd name="T86" fmla="*/ 285 w 2006"/>
                  <a:gd name="T87" fmla="*/ 1605 h 1986"/>
                  <a:gd name="T88" fmla="*/ 192 w 2006"/>
                  <a:gd name="T89" fmla="*/ 1417 h 1986"/>
                  <a:gd name="T90" fmla="*/ 105 w 2006"/>
                  <a:gd name="T91" fmla="*/ 1326 h 1986"/>
                  <a:gd name="T92" fmla="*/ 0 w 2006"/>
                  <a:gd name="T93" fmla="*/ 1245 h 1986"/>
                  <a:gd name="T94" fmla="*/ 132 w 2006"/>
                  <a:gd name="T95" fmla="*/ 1230 h 1986"/>
                  <a:gd name="T96" fmla="*/ 99 w 2006"/>
                  <a:gd name="T97" fmla="*/ 1002 h 1986"/>
                  <a:gd name="T98" fmla="*/ 116 w 2006"/>
                  <a:gd name="T99" fmla="*/ 762 h 1986"/>
                  <a:gd name="T100" fmla="*/ 17 w 2006"/>
                  <a:gd name="T101" fmla="*/ 729 h 1986"/>
                  <a:gd name="T102" fmla="*/ 122 w 2006"/>
                  <a:gd name="T103" fmla="*/ 648 h 1986"/>
                  <a:gd name="T104" fmla="*/ 187 w 2006"/>
                  <a:gd name="T105" fmla="*/ 530 h 1986"/>
                  <a:gd name="T106" fmla="*/ 289 w 2006"/>
                  <a:gd name="T107" fmla="*/ 352 h 1986"/>
                  <a:gd name="T108" fmla="*/ 425 w 2006"/>
                  <a:gd name="T109" fmla="*/ 203 h 1986"/>
                  <a:gd name="T110" fmla="*/ 388 w 2006"/>
                  <a:gd name="T111" fmla="*/ 315 h 1986"/>
                  <a:gd name="T112" fmla="*/ 289 w 2006"/>
                  <a:gd name="T113" fmla="*/ 555 h 1986"/>
                  <a:gd name="T114" fmla="*/ 482 w 2006"/>
                  <a:gd name="T115" fmla="*/ 482 h 1986"/>
                  <a:gd name="T116" fmla="*/ 616 w 2006"/>
                  <a:gd name="T117" fmla="*/ 373 h 1986"/>
                  <a:gd name="T118" fmla="*/ 717 w 2006"/>
                  <a:gd name="T119" fmla="*/ 159 h 1986"/>
                  <a:gd name="T120" fmla="*/ 804 w 2006"/>
                  <a:gd name="T121" fmla="*/ 3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6" h="1986">
                    <a:moveTo>
                      <a:pt x="556" y="575"/>
                    </a:moveTo>
                    <a:lnTo>
                      <a:pt x="507" y="584"/>
                    </a:lnTo>
                    <a:lnTo>
                      <a:pt x="386" y="609"/>
                    </a:lnTo>
                    <a:lnTo>
                      <a:pt x="266" y="640"/>
                    </a:lnTo>
                    <a:lnTo>
                      <a:pt x="249" y="728"/>
                    </a:lnTo>
                    <a:lnTo>
                      <a:pt x="238" y="817"/>
                    </a:lnTo>
                    <a:lnTo>
                      <a:pt x="233" y="906"/>
                    </a:lnTo>
                    <a:lnTo>
                      <a:pt x="235" y="996"/>
                    </a:lnTo>
                    <a:lnTo>
                      <a:pt x="241" y="1084"/>
                    </a:lnTo>
                    <a:lnTo>
                      <a:pt x="253" y="1171"/>
                    </a:lnTo>
                    <a:lnTo>
                      <a:pt x="268" y="1258"/>
                    </a:lnTo>
                    <a:lnTo>
                      <a:pt x="289" y="1344"/>
                    </a:lnTo>
                    <a:lnTo>
                      <a:pt x="389" y="1369"/>
                    </a:lnTo>
                    <a:lnTo>
                      <a:pt x="490" y="1390"/>
                    </a:lnTo>
                    <a:lnTo>
                      <a:pt x="531" y="1397"/>
                    </a:lnTo>
                    <a:lnTo>
                      <a:pt x="574" y="1403"/>
                    </a:lnTo>
                    <a:lnTo>
                      <a:pt x="551" y="1302"/>
                    </a:lnTo>
                    <a:lnTo>
                      <a:pt x="533" y="1199"/>
                    </a:lnTo>
                    <a:lnTo>
                      <a:pt x="521" y="1096"/>
                    </a:lnTo>
                    <a:lnTo>
                      <a:pt x="516" y="991"/>
                    </a:lnTo>
                    <a:lnTo>
                      <a:pt x="517" y="887"/>
                    </a:lnTo>
                    <a:lnTo>
                      <a:pt x="524" y="782"/>
                    </a:lnTo>
                    <a:lnTo>
                      <a:pt x="537" y="679"/>
                    </a:lnTo>
                    <a:lnTo>
                      <a:pt x="556" y="575"/>
                    </a:lnTo>
                    <a:close/>
                    <a:moveTo>
                      <a:pt x="833" y="0"/>
                    </a:moveTo>
                    <a:lnTo>
                      <a:pt x="801" y="81"/>
                    </a:lnTo>
                    <a:lnTo>
                      <a:pt x="771" y="162"/>
                    </a:lnTo>
                    <a:lnTo>
                      <a:pt x="746" y="242"/>
                    </a:lnTo>
                    <a:lnTo>
                      <a:pt x="720" y="337"/>
                    </a:lnTo>
                    <a:lnTo>
                      <a:pt x="699" y="433"/>
                    </a:lnTo>
                    <a:lnTo>
                      <a:pt x="803" y="420"/>
                    </a:lnTo>
                    <a:lnTo>
                      <a:pt x="907" y="412"/>
                    </a:lnTo>
                    <a:lnTo>
                      <a:pt x="1010" y="412"/>
                    </a:lnTo>
                    <a:lnTo>
                      <a:pt x="1087" y="415"/>
                    </a:lnTo>
                    <a:lnTo>
                      <a:pt x="1162" y="422"/>
                    </a:lnTo>
                    <a:lnTo>
                      <a:pt x="1142" y="338"/>
                    </a:lnTo>
                    <a:lnTo>
                      <a:pt x="1119" y="255"/>
                    </a:lnTo>
                    <a:lnTo>
                      <a:pt x="1094" y="174"/>
                    </a:lnTo>
                    <a:lnTo>
                      <a:pt x="1065" y="93"/>
                    </a:lnTo>
                    <a:lnTo>
                      <a:pt x="1032" y="12"/>
                    </a:lnTo>
                    <a:lnTo>
                      <a:pt x="1060" y="46"/>
                    </a:lnTo>
                    <a:lnTo>
                      <a:pt x="1088" y="81"/>
                    </a:lnTo>
                    <a:lnTo>
                      <a:pt x="1113" y="117"/>
                    </a:lnTo>
                    <a:lnTo>
                      <a:pt x="1149" y="172"/>
                    </a:lnTo>
                    <a:lnTo>
                      <a:pt x="1180" y="230"/>
                    </a:lnTo>
                    <a:lnTo>
                      <a:pt x="1213" y="298"/>
                    </a:lnTo>
                    <a:lnTo>
                      <a:pt x="1241" y="366"/>
                    </a:lnTo>
                    <a:lnTo>
                      <a:pt x="1267" y="436"/>
                    </a:lnTo>
                    <a:lnTo>
                      <a:pt x="1357" y="453"/>
                    </a:lnTo>
                    <a:lnTo>
                      <a:pt x="1445" y="475"/>
                    </a:lnTo>
                    <a:lnTo>
                      <a:pt x="1534" y="500"/>
                    </a:lnTo>
                    <a:lnTo>
                      <a:pt x="1605" y="525"/>
                    </a:lnTo>
                    <a:lnTo>
                      <a:pt x="1676" y="553"/>
                    </a:lnTo>
                    <a:lnTo>
                      <a:pt x="1647" y="469"/>
                    </a:lnTo>
                    <a:lnTo>
                      <a:pt x="1613" y="387"/>
                    </a:lnTo>
                    <a:lnTo>
                      <a:pt x="1575" y="306"/>
                    </a:lnTo>
                    <a:lnTo>
                      <a:pt x="1532" y="227"/>
                    </a:lnTo>
                    <a:lnTo>
                      <a:pt x="1485" y="147"/>
                    </a:lnTo>
                    <a:lnTo>
                      <a:pt x="1536" y="190"/>
                    </a:lnTo>
                    <a:lnTo>
                      <a:pt x="1584" y="237"/>
                    </a:lnTo>
                    <a:lnTo>
                      <a:pt x="1630" y="287"/>
                    </a:lnTo>
                    <a:lnTo>
                      <a:pt x="1671" y="340"/>
                    </a:lnTo>
                    <a:lnTo>
                      <a:pt x="1711" y="396"/>
                    </a:lnTo>
                    <a:lnTo>
                      <a:pt x="1744" y="456"/>
                    </a:lnTo>
                    <a:lnTo>
                      <a:pt x="1775" y="517"/>
                    </a:lnTo>
                    <a:lnTo>
                      <a:pt x="1795" y="566"/>
                    </a:lnTo>
                    <a:lnTo>
                      <a:pt x="1812" y="615"/>
                    </a:lnTo>
                    <a:lnTo>
                      <a:pt x="1879" y="649"/>
                    </a:lnTo>
                    <a:lnTo>
                      <a:pt x="1944" y="688"/>
                    </a:lnTo>
                    <a:lnTo>
                      <a:pt x="2006" y="729"/>
                    </a:lnTo>
                    <a:lnTo>
                      <a:pt x="1831" y="680"/>
                    </a:lnTo>
                    <a:lnTo>
                      <a:pt x="1847" y="755"/>
                    </a:lnTo>
                    <a:lnTo>
                      <a:pt x="1858" y="831"/>
                    </a:lnTo>
                    <a:lnTo>
                      <a:pt x="1862" y="909"/>
                    </a:lnTo>
                    <a:lnTo>
                      <a:pt x="1862" y="985"/>
                    </a:lnTo>
                    <a:lnTo>
                      <a:pt x="1727" y="985"/>
                    </a:lnTo>
                    <a:lnTo>
                      <a:pt x="1727" y="984"/>
                    </a:lnTo>
                    <a:lnTo>
                      <a:pt x="1729" y="898"/>
                    </a:lnTo>
                    <a:lnTo>
                      <a:pt x="1725" y="814"/>
                    </a:lnTo>
                    <a:lnTo>
                      <a:pt x="1715" y="729"/>
                    </a:lnTo>
                    <a:lnTo>
                      <a:pt x="1700" y="646"/>
                    </a:lnTo>
                    <a:lnTo>
                      <a:pt x="1604" y="623"/>
                    </a:lnTo>
                    <a:lnTo>
                      <a:pt x="1508" y="604"/>
                    </a:lnTo>
                    <a:lnTo>
                      <a:pt x="1406" y="585"/>
                    </a:lnTo>
                    <a:lnTo>
                      <a:pt x="1305" y="570"/>
                    </a:lnTo>
                    <a:lnTo>
                      <a:pt x="1325" y="672"/>
                    </a:lnTo>
                    <a:lnTo>
                      <a:pt x="1340" y="776"/>
                    </a:lnTo>
                    <a:lnTo>
                      <a:pt x="1347" y="880"/>
                    </a:lnTo>
                    <a:lnTo>
                      <a:pt x="1349" y="985"/>
                    </a:lnTo>
                    <a:lnTo>
                      <a:pt x="1215" y="985"/>
                    </a:lnTo>
                    <a:lnTo>
                      <a:pt x="1215" y="878"/>
                    </a:lnTo>
                    <a:lnTo>
                      <a:pt x="1210" y="770"/>
                    </a:lnTo>
                    <a:lnTo>
                      <a:pt x="1201" y="664"/>
                    </a:lnTo>
                    <a:lnTo>
                      <a:pt x="1187" y="557"/>
                    </a:lnTo>
                    <a:lnTo>
                      <a:pt x="1096" y="550"/>
                    </a:lnTo>
                    <a:lnTo>
                      <a:pt x="1007" y="546"/>
                    </a:lnTo>
                    <a:lnTo>
                      <a:pt x="897" y="546"/>
                    </a:lnTo>
                    <a:lnTo>
                      <a:pt x="787" y="550"/>
                    </a:lnTo>
                    <a:lnTo>
                      <a:pt x="676" y="560"/>
                    </a:lnTo>
                    <a:lnTo>
                      <a:pt x="662" y="667"/>
                    </a:lnTo>
                    <a:lnTo>
                      <a:pt x="653" y="774"/>
                    </a:lnTo>
                    <a:lnTo>
                      <a:pt x="650" y="880"/>
                    </a:lnTo>
                    <a:lnTo>
                      <a:pt x="650" y="988"/>
                    </a:lnTo>
                    <a:lnTo>
                      <a:pt x="658" y="1131"/>
                    </a:lnTo>
                    <a:lnTo>
                      <a:pt x="672" y="1275"/>
                    </a:lnTo>
                    <a:lnTo>
                      <a:pt x="694" y="1417"/>
                    </a:lnTo>
                    <a:lnTo>
                      <a:pt x="793" y="1424"/>
                    </a:lnTo>
                    <a:lnTo>
                      <a:pt x="892" y="1427"/>
                    </a:lnTo>
                    <a:lnTo>
                      <a:pt x="892" y="1561"/>
                    </a:lnTo>
                    <a:lnTo>
                      <a:pt x="806" y="1556"/>
                    </a:lnTo>
                    <a:lnTo>
                      <a:pt x="719" y="1547"/>
                    </a:lnTo>
                    <a:lnTo>
                      <a:pt x="754" y="1693"/>
                    </a:lnTo>
                    <a:lnTo>
                      <a:pt x="792" y="1839"/>
                    </a:lnTo>
                    <a:lnTo>
                      <a:pt x="833" y="1986"/>
                    </a:lnTo>
                    <a:lnTo>
                      <a:pt x="787" y="1915"/>
                    </a:lnTo>
                    <a:lnTo>
                      <a:pt x="744" y="1841"/>
                    </a:lnTo>
                    <a:lnTo>
                      <a:pt x="706" y="1766"/>
                    </a:lnTo>
                    <a:lnTo>
                      <a:pt x="670" y="1688"/>
                    </a:lnTo>
                    <a:lnTo>
                      <a:pt x="638" y="1609"/>
                    </a:lnTo>
                    <a:lnTo>
                      <a:pt x="610" y="1528"/>
                    </a:lnTo>
                    <a:lnTo>
                      <a:pt x="537" y="1512"/>
                    </a:lnTo>
                    <a:lnTo>
                      <a:pt x="465" y="1492"/>
                    </a:lnTo>
                    <a:lnTo>
                      <a:pt x="389" y="1467"/>
                    </a:lnTo>
                    <a:lnTo>
                      <a:pt x="315" y="1438"/>
                    </a:lnTo>
                    <a:lnTo>
                      <a:pt x="361" y="1576"/>
                    </a:lnTo>
                    <a:lnTo>
                      <a:pt x="416" y="1715"/>
                    </a:lnTo>
                    <a:lnTo>
                      <a:pt x="477" y="1852"/>
                    </a:lnTo>
                    <a:lnTo>
                      <a:pt x="435" y="1810"/>
                    </a:lnTo>
                    <a:lnTo>
                      <a:pt x="397" y="1766"/>
                    </a:lnTo>
                    <a:lnTo>
                      <a:pt x="361" y="1719"/>
                    </a:lnTo>
                    <a:lnTo>
                      <a:pt x="327" y="1671"/>
                    </a:lnTo>
                    <a:lnTo>
                      <a:pt x="285" y="1605"/>
                    </a:lnTo>
                    <a:lnTo>
                      <a:pt x="248" y="1536"/>
                    </a:lnTo>
                    <a:lnTo>
                      <a:pt x="213" y="1465"/>
                    </a:lnTo>
                    <a:lnTo>
                      <a:pt x="192" y="1417"/>
                    </a:lnTo>
                    <a:lnTo>
                      <a:pt x="175" y="1368"/>
                    </a:lnTo>
                    <a:lnTo>
                      <a:pt x="139" y="1348"/>
                    </a:lnTo>
                    <a:lnTo>
                      <a:pt x="105" y="1326"/>
                    </a:lnTo>
                    <a:lnTo>
                      <a:pt x="68" y="1301"/>
                    </a:lnTo>
                    <a:lnTo>
                      <a:pt x="34" y="1273"/>
                    </a:lnTo>
                    <a:lnTo>
                      <a:pt x="0" y="1245"/>
                    </a:lnTo>
                    <a:lnTo>
                      <a:pt x="76" y="1276"/>
                    </a:lnTo>
                    <a:lnTo>
                      <a:pt x="153" y="1303"/>
                    </a:lnTo>
                    <a:lnTo>
                      <a:pt x="132" y="1230"/>
                    </a:lnTo>
                    <a:lnTo>
                      <a:pt x="117" y="1155"/>
                    </a:lnTo>
                    <a:lnTo>
                      <a:pt x="106" y="1079"/>
                    </a:lnTo>
                    <a:lnTo>
                      <a:pt x="99" y="1002"/>
                    </a:lnTo>
                    <a:lnTo>
                      <a:pt x="98" y="922"/>
                    </a:lnTo>
                    <a:lnTo>
                      <a:pt x="104" y="841"/>
                    </a:lnTo>
                    <a:lnTo>
                      <a:pt x="116" y="762"/>
                    </a:lnTo>
                    <a:lnTo>
                      <a:pt x="133" y="683"/>
                    </a:lnTo>
                    <a:lnTo>
                      <a:pt x="75" y="705"/>
                    </a:lnTo>
                    <a:lnTo>
                      <a:pt x="17" y="729"/>
                    </a:lnTo>
                    <a:lnTo>
                      <a:pt x="51" y="700"/>
                    </a:lnTo>
                    <a:lnTo>
                      <a:pt x="86" y="673"/>
                    </a:lnTo>
                    <a:lnTo>
                      <a:pt x="122" y="648"/>
                    </a:lnTo>
                    <a:lnTo>
                      <a:pt x="148" y="631"/>
                    </a:lnTo>
                    <a:lnTo>
                      <a:pt x="166" y="580"/>
                    </a:lnTo>
                    <a:lnTo>
                      <a:pt x="187" y="530"/>
                    </a:lnTo>
                    <a:lnTo>
                      <a:pt x="217" y="469"/>
                    </a:lnTo>
                    <a:lnTo>
                      <a:pt x="251" y="409"/>
                    </a:lnTo>
                    <a:lnTo>
                      <a:pt x="289" y="352"/>
                    </a:lnTo>
                    <a:lnTo>
                      <a:pt x="332" y="300"/>
                    </a:lnTo>
                    <a:lnTo>
                      <a:pt x="376" y="250"/>
                    </a:lnTo>
                    <a:lnTo>
                      <a:pt x="425" y="203"/>
                    </a:lnTo>
                    <a:lnTo>
                      <a:pt x="477" y="161"/>
                    </a:lnTo>
                    <a:lnTo>
                      <a:pt x="431" y="238"/>
                    </a:lnTo>
                    <a:lnTo>
                      <a:pt x="388" y="315"/>
                    </a:lnTo>
                    <a:lnTo>
                      <a:pt x="350" y="394"/>
                    </a:lnTo>
                    <a:lnTo>
                      <a:pt x="317" y="474"/>
                    </a:lnTo>
                    <a:lnTo>
                      <a:pt x="289" y="555"/>
                    </a:lnTo>
                    <a:lnTo>
                      <a:pt x="352" y="528"/>
                    </a:lnTo>
                    <a:lnTo>
                      <a:pt x="417" y="502"/>
                    </a:lnTo>
                    <a:lnTo>
                      <a:pt x="482" y="482"/>
                    </a:lnTo>
                    <a:lnTo>
                      <a:pt x="536" y="467"/>
                    </a:lnTo>
                    <a:lnTo>
                      <a:pt x="589" y="453"/>
                    </a:lnTo>
                    <a:lnTo>
                      <a:pt x="616" y="373"/>
                    </a:lnTo>
                    <a:lnTo>
                      <a:pt x="648" y="294"/>
                    </a:lnTo>
                    <a:lnTo>
                      <a:pt x="685" y="217"/>
                    </a:lnTo>
                    <a:lnTo>
                      <a:pt x="717" y="159"/>
                    </a:lnTo>
                    <a:lnTo>
                      <a:pt x="753" y="104"/>
                    </a:lnTo>
                    <a:lnTo>
                      <a:pt x="778" y="68"/>
                    </a:lnTo>
                    <a:lnTo>
                      <a:pt x="804" y="33"/>
                    </a:lnTo>
                    <a:lnTo>
                      <a:pt x="833" y="0"/>
                    </a:lnTo>
                    <a:close/>
                  </a:path>
                </a:pathLst>
              </a:custGeom>
              <a:grpFill/>
              <a:ln w="9525">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17"/>
              <p:cNvSpPr>
                <a:spLocks noEditPoints="1"/>
              </p:cNvSpPr>
              <p:nvPr/>
            </p:nvSpPr>
            <p:spPr bwMode="auto">
              <a:xfrm>
                <a:off x="174" y="543"/>
                <a:ext cx="173" cy="93"/>
              </a:xfrm>
              <a:custGeom>
                <a:avLst/>
                <a:gdLst>
                  <a:gd name="T0" fmla="*/ 66 w 2067"/>
                  <a:gd name="T1" fmla="*/ 85 h 1115"/>
                  <a:gd name="T2" fmla="*/ 66 w 2067"/>
                  <a:gd name="T3" fmla="*/ 1031 h 1115"/>
                  <a:gd name="T4" fmla="*/ 2001 w 2067"/>
                  <a:gd name="T5" fmla="*/ 1031 h 1115"/>
                  <a:gd name="T6" fmla="*/ 2001 w 2067"/>
                  <a:gd name="T7" fmla="*/ 85 h 1115"/>
                  <a:gd name="T8" fmla="*/ 66 w 2067"/>
                  <a:gd name="T9" fmla="*/ 85 h 1115"/>
                  <a:gd name="T10" fmla="*/ 0 w 2067"/>
                  <a:gd name="T11" fmla="*/ 0 h 1115"/>
                  <a:gd name="T12" fmla="*/ 2067 w 2067"/>
                  <a:gd name="T13" fmla="*/ 0 h 1115"/>
                  <a:gd name="T14" fmla="*/ 2067 w 2067"/>
                  <a:gd name="T15" fmla="*/ 1115 h 1115"/>
                  <a:gd name="T16" fmla="*/ 0 w 2067"/>
                  <a:gd name="T17" fmla="*/ 1115 h 1115"/>
                  <a:gd name="T18" fmla="*/ 0 w 2067"/>
                  <a:gd name="T1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7" h="1115">
                    <a:moveTo>
                      <a:pt x="66" y="85"/>
                    </a:moveTo>
                    <a:lnTo>
                      <a:pt x="66" y="1031"/>
                    </a:lnTo>
                    <a:lnTo>
                      <a:pt x="2001" y="1031"/>
                    </a:lnTo>
                    <a:lnTo>
                      <a:pt x="2001" y="85"/>
                    </a:lnTo>
                    <a:lnTo>
                      <a:pt x="66" y="85"/>
                    </a:lnTo>
                    <a:close/>
                    <a:moveTo>
                      <a:pt x="0" y="0"/>
                    </a:moveTo>
                    <a:lnTo>
                      <a:pt x="2067" y="0"/>
                    </a:lnTo>
                    <a:lnTo>
                      <a:pt x="2067" y="1115"/>
                    </a:lnTo>
                    <a:lnTo>
                      <a:pt x="0" y="1115"/>
                    </a:lnTo>
                    <a:lnTo>
                      <a:pt x="0" y="0"/>
                    </a:lnTo>
                    <a:close/>
                  </a:path>
                </a:pathLst>
              </a:custGeom>
              <a:grpFill/>
              <a:ln w="9525">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18"/>
              <p:cNvSpPr>
                <a:spLocks noEditPoints="1"/>
              </p:cNvSpPr>
              <p:nvPr/>
            </p:nvSpPr>
            <p:spPr bwMode="auto">
              <a:xfrm>
                <a:off x="157" y="644"/>
                <a:ext cx="207" cy="31"/>
              </a:xfrm>
              <a:custGeom>
                <a:avLst/>
                <a:gdLst>
                  <a:gd name="T0" fmla="*/ 1084 w 2489"/>
                  <a:gd name="T1" fmla="*/ 235 h 369"/>
                  <a:gd name="T2" fmla="*/ 1045 w 2489"/>
                  <a:gd name="T3" fmla="*/ 353 h 369"/>
                  <a:gd name="T4" fmla="*/ 1373 w 2489"/>
                  <a:gd name="T5" fmla="*/ 353 h 369"/>
                  <a:gd name="T6" fmla="*/ 1326 w 2489"/>
                  <a:gd name="T7" fmla="*/ 235 h 369"/>
                  <a:gd name="T8" fmla="*/ 1084 w 2489"/>
                  <a:gd name="T9" fmla="*/ 235 h 369"/>
                  <a:gd name="T10" fmla="*/ 246 w 2489"/>
                  <a:gd name="T11" fmla="*/ 43 h 369"/>
                  <a:gd name="T12" fmla="*/ 165 w 2489"/>
                  <a:gd name="T13" fmla="*/ 216 h 369"/>
                  <a:gd name="T14" fmla="*/ 2312 w 2489"/>
                  <a:gd name="T15" fmla="*/ 216 h 369"/>
                  <a:gd name="T16" fmla="*/ 2242 w 2489"/>
                  <a:gd name="T17" fmla="*/ 43 h 369"/>
                  <a:gd name="T18" fmla="*/ 246 w 2489"/>
                  <a:gd name="T19" fmla="*/ 43 h 369"/>
                  <a:gd name="T20" fmla="*/ 166 w 2489"/>
                  <a:gd name="T21" fmla="*/ 0 h 369"/>
                  <a:gd name="T22" fmla="*/ 2359 w 2489"/>
                  <a:gd name="T23" fmla="*/ 0 h 369"/>
                  <a:gd name="T24" fmla="*/ 2489 w 2489"/>
                  <a:gd name="T25" fmla="*/ 349 h 369"/>
                  <a:gd name="T26" fmla="*/ 2484 w 2489"/>
                  <a:gd name="T27" fmla="*/ 369 h 369"/>
                  <a:gd name="T28" fmla="*/ 0 w 2489"/>
                  <a:gd name="T29" fmla="*/ 369 h 369"/>
                  <a:gd name="T30" fmla="*/ 166 w 2489"/>
                  <a:gd name="T3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9" h="369">
                    <a:moveTo>
                      <a:pt x="1084" y="235"/>
                    </a:moveTo>
                    <a:lnTo>
                      <a:pt x="1045" y="353"/>
                    </a:lnTo>
                    <a:lnTo>
                      <a:pt x="1373" y="353"/>
                    </a:lnTo>
                    <a:lnTo>
                      <a:pt x="1326" y="235"/>
                    </a:lnTo>
                    <a:lnTo>
                      <a:pt x="1084" y="235"/>
                    </a:lnTo>
                    <a:close/>
                    <a:moveTo>
                      <a:pt x="246" y="43"/>
                    </a:moveTo>
                    <a:lnTo>
                      <a:pt x="165" y="216"/>
                    </a:lnTo>
                    <a:lnTo>
                      <a:pt x="2312" y="216"/>
                    </a:lnTo>
                    <a:lnTo>
                      <a:pt x="2242" y="43"/>
                    </a:lnTo>
                    <a:lnTo>
                      <a:pt x="246" y="43"/>
                    </a:lnTo>
                    <a:close/>
                    <a:moveTo>
                      <a:pt x="166" y="0"/>
                    </a:moveTo>
                    <a:lnTo>
                      <a:pt x="2359" y="0"/>
                    </a:lnTo>
                    <a:lnTo>
                      <a:pt x="2489" y="349"/>
                    </a:lnTo>
                    <a:lnTo>
                      <a:pt x="2484" y="369"/>
                    </a:lnTo>
                    <a:lnTo>
                      <a:pt x="0" y="369"/>
                    </a:lnTo>
                    <a:lnTo>
                      <a:pt x="166" y="0"/>
                    </a:lnTo>
                    <a:close/>
                  </a:path>
                </a:pathLst>
              </a:custGeom>
              <a:grpFill/>
              <a:ln w="9525">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30" name="Footer Placeholder 3"/>
          <p:cNvSpPr txBox="1">
            <a:spLocks/>
          </p:cNvSpPr>
          <p:nvPr/>
        </p:nvSpPr>
        <p:spPr>
          <a:xfrm>
            <a:off x="422786" y="6456483"/>
            <a:ext cx="8797414" cy="289489"/>
          </a:xfrm>
          <a:prstGeom prst="rect">
            <a:avLst/>
          </a:prstGeom>
        </p:spPr>
        <p:txBody>
          <a:bodyPr vert="horz" lIns="91440" tIns="45720" rIns="91440" bIns="45720" rtlCol="0" anchor="ctr"/>
          <a:lstStyle>
            <a:defPPr>
              <a:defRPr lang="en-US"/>
            </a:defPPr>
            <a:lvl1pPr marL="114300" marR="0" lvl="0" indent="-114300" fontAlgn="auto">
              <a:lnSpc>
                <a:spcPct val="100000"/>
              </a:lnSpc>
              <a:spcBef>
                <a:spcPts val="0"/>
              </a:spcBef>
              <a:spcAft>
                <a:spcPts val="0"/>
              </a:spcAft>
              <a:buClrTx/>
              <a:buSzTx/>
              <a:buFontTx/>
              <a:buAutoNum type="arabicPeriod"/>
              <a:tabLst/>
              <a:defRPr kumimoji="0" sz="700" b="0" i="0" u="none" strike="noStrike" cap="none" spc="0" normalizeH="0" baseline="0">
                <a:ln>
                  <a:noFill/>
                </a:ln>
                <a:solidFill>
                  <a:srgbClr val="000000">
                    <a:tint val="75000"/>
                  </a:srgbClr>
                </a:solidFill>
                <a:effectLst/>
                <a:uLnTx/>
                <a:uFillTx/>
                <a:latin typeface="Arial"/>
              </a:defRPr>
            </a:lvl1pPr>
          </a:lstStyle>
          <a:p>
            <a:r>
              <a:rPr lang="en-US" dirty="0" err="1"/>
              <a:t>Chaple</a:t>
            </a:r>
            <a:r>
              <a:rPr lang="en-US" dirty="0"/>
              <a:t>, M., Sacks, S., </a:t>
            </a:r>
            <a:r>
              <a:rPr lang="en-US" dirty="0" err="1"/>
              <a:t>McKendrick</a:t>
            </a:r>
            <a:r>
              <a:rPr lang="en-US" dirty="0"/>
              <a:t>, K., </a:t>
            </a:r>
            <a:r>
              <a:rPr lang="en-US" dirty="0" err="1"/>
              <a:t>Marsch</a:t>
            </a:r>
            <a:r>
              <a:rPr lang="en-US" dirty="0"/>
              <a:t>, L. A., </a:t>
            </a:r>
            <a:r>
              <a:rPr lang="en-US" dirty="0" err="1"/>
              <a:t>Belenko</a:t>
            </a:r>
            <a:r>
              <a:rPr lang="en-US" dirty="0"/>
              <a:t>, S., </a:t>
            </a:r>
            <a:r>
              <a:rPr lang="en-US" dirty="0" err="1"/>
              <a:t>Leukefeld</a:t>
            </a:r>
            <a:r>
              <a:rPr lang="en-US" dirty="0"/>
              <a:t>, C., French, M. (2016). A Comparative Study of the Therapeutic Education System for Incarcerated Substance-Abusing Offenders. The Prison Journal, 96(3), 485–508. </a:t>
            </a:r>
            <a:r>
              <a:rPr lang="en-US" dirty="0">
                <a:hlinkClick r:id="rId2"/>
              </a:rPr>
              <a:t>https://doi.org/10.1177/0032885516636858</a:t>
            </a:r>
            <a:r>
              <a:rPr lang="en-US" dirty="0"/>
              <a:t> </a:t>
            </a:r>
          </a:p>
        </p:txBody>
      </p:sp>
      <p:sp>
        <p:nvSpPr>
          <p:cNvPr id="32" name="Rectangle 31"/>
          <p:cNvSpPr/>
          <p:nvPr/>
        </p:nvSpPr>
        <p:spPr>
          <a:xfrm>
            <a:off x="-15306" y="6088467"/>
            <a:ext cx="12207240" cy="1625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995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CEF6732-6EA6-48C8-9DB3-CAF5E8E7FBF0}"/>
              </a:ext>
            </a:extLst>
          </p:cNvPr>
          <p:cNvSpPr/>
          <p:nvPr/>
        </p:nvSpPr>
        <p:spPr>
          <a:xfrm>
            <a:off x="-15306" y="1887273"/>
            <a:ext cx="12207240" cy="40642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p:cNvSpPr/>
          <p:nvPr/>
        </p:nvSpPr>
        <p:spPr>
          <a:xfrm>
            <a:off x="-15306" y="1728505"/>
            <a:ext cx="12207240" cy="2251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CCEF6732-6EA6-48C8-9DB3-CAF5E8E7FBF0}"/>
              </a:ext>
            </a:extLst>
          </p:cNvPr>
          <p:cNvSpPr/>
          <p:nvPr/>
        </p:nvSpPr>
        <p:spPr>
          <a:xfrm>
            <a:off x="-15307" y="1876353"/>
            <a:ext cx="12207240" cy="621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CCEF6732-6EA6-48C8-9DB3-CAF5E8E7FBF0}"/>
              </a:ext>
            </a:extLst>
          </p:cNvPr>
          <p:cNvSpPr/>
          <p:nvPr/>
        </p:nvSpPr>
        <p:spPr>
          <a:xfrm>
            <a:off x="-13648" y="2084579"/>
            <a:ext cx="12205647" cy="367124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t>Unmet Medical Need in Substance Abusing Offenders in the Criminal Justice System </a:t>
            </a:r>
          </a:p>
        </p:txBody>
      </p:sp>
      <p:sp>
        <p:nvSpPr>
          <p:cNvPr id="4" name="Slide Number Placeholder 3"/>
          <p:cNvSpPr>
            <a:spLocks noGrp="1"/>
          </p:cNvSpPr>
          <p:nvPr>
            <p:ph type="sldNum" sz="quarter" idx="12"/>
          </p:nvPr>
        </p:nvSpPr>
        <p:spPr/>
        <p:txBody>
          <a:bodyPr/>
          <a:lstStyle/>
          <a:p>
            <a:fld id="{9F3E118D-8F40-4D44-BBCF-71B52D27A42B}" type="slidenum">
              <a:rPr lang="en-US" smtClean="0"/>
              <a:t>5</a:t>
            </a:fld>
            <a:endParaRPr lang="en-US" dirty="0"/>
          </a:p>
        </p:txBody>
      </p:sp>
      <p:grpSp>
        <p:nvGrpSpPr>
          <p:cNvPr id="3" name="Group 2"/>
          <p:cNvGrpSpPr/>
          <p:nvPr/>
        </p:nvGrpSpPr>
        <p:grpSpPr>
          <a:xfrm>
            <a:off x="1371512" y="1946930"/>
            <a:ext cx="8915488" cy="3813739"/>
            <a:chOff x="1371512" y="1593821"/>
            <a:chExt cx="8915488" cy="3813739"/>
          </a:xfrm>
        </p:grpSpPr>
        <p:sp>
          <p:nvSpPr>
            <p:cNvPr id="6" name="Freeform 5"/>
            <p:cNvSpPr/>
            <p:nvPr/>
          </p:nvSpPr>
          <p:spPr>
            <a:xfrm>
              <a:off x="1371512" y="2316485"/>
              <a:ext cx="2240838" cy="219404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337090" tIns="377781" rIns="337090" bIns="377781" numCol="1" spcCol="1270" anchor="ctr" anchorCtr="0">
              <a:noAutofit/>
            </a:bodyPr>
            <a:lstStyle/>
            <a:p>
              <a:pPr lvl="0" algn="ctr" defTabSz="755650">
                <a:lnSpc>
                  <a:spcPct val="90000"/>
                </a:lnSpc>
                <a:spcBef>
                  <a:spcPct val="0"/>
                </a:spcBef>
                <a:spcAft>
                  <a:spcPct val="35000"/>
                </a:spcAft>
              </a:pPr>
              <a:r>
                <a:rPr lang="en-US" sz="1600" b="1" kern="1200" dirty="0"/>
                <a:t>Cost of Evidence Based Therapies</a:t>
              </a:r>
            </a:p>
          </p:txBody>
        </p:sp>
        <p:sp>
          <p:nvSpPr>
            <p:cNvPr id="7" name="Freeform 6"/>
            <p:cNvSpPr/>
            <p:nvPr/>
          </p:nvSpPr>
          <p:spPr>
            <a:xfrm>
              <a:off x="2161567" y="1593821"/>
              <a:ext cx="2874454" cy="1316426"/>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400" b="1" kern="1200" dirty="0"/>
                <a:t>Pricing/Cost</a:t>
              </a:r>
            </a:p>
          </p:txBody>
        </p:sp>
        <p:sp>
          <p:nvSpPr>
            <p:cNvPr id="8" name="Freeform 7"/>
            <p:cNvSpPr/>
            <p:nvPr/>
          </p:nvSpPr>
          <p:spPr>
            <a:xfrm>
              <a:off x="6684018" y="1593821"/>
              <a:ext cx="2781729" cy="1316426"/>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400" b="1" kern="1200" dirty="0"/>
                <a:t>Access to Care </a:t>
              </a:r>
            </a:p>
          </p:txBody>
        </p:sp>
        <p:sp>
          <p:nvSpPr>
            <p:cNvPr id="9" name="Freeform 8"/>
            <p:cNvSpPr/>
            <p:nvPr/>
          </p:nvSpPr>
          <p:spPr>
            <a:xfrm>
              <a:off x="8046162" y="2316485"/>
              <a:ext cx="2240838" cy="219404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p:spPr>
          <p:style>
            <a:lnRef idx="2">
              <a:schemeClr val="lt1">
                <a:hueOff val="0"/>
                <a:satOff val="0"/>
                <a:lumOff val="0"/>
                <a:alphaOff val="0"/>
              </a:schemeClr>
            </a:lnRef>
            <a:fillRef idx="1">
              <a:schemeClr val="accent5">
                <a:shade val="50000"/>
                <a:hueOff val="326266"/>
                <a:satOff val="-35294"/>
                <a:lumOff val="47808"/>
                <a:alphaOff val="0"/>
              </a:schemeClr>
            </a:fillRef>
            <a:effectRef idx="0">
              <a:schemeClr val="accent5">
                <a:shade val="50000"/>
                <a:hueOff val="326266"/>
                <a:satOff val="-35294"/>
                <a:lumOff val="47808"/>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US" sz="3200" kern="1200" dirty="0"/>
            </a:p>
          </p:txBody>
        </p:sp>
        <p:sp>
          <p:nvSpPr>
            <p:cNvPr id="10" name="Freeform 9"/>
            <p:cNvSpPr/>
            <p:nvPr/>
          </p:nvSpPr>
          <p:spPr>
            <a:xfrm>
              <a:off x="5821278" y="2316485"/>
              <a:ext cx="2240838" cy="219404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5">
                <a:shade val="50000"/>
                <a:hueOff val="217510"/>
                <a:satOff val="-23529"/>
                <a:lumOff val="31872"/>
                <a:alphaOff val="0"/>
              </a:schemeClr>
            </a:fillRef>
            <a:effectRef idx="0">
              <a:schemeClr val="accent5">
                <a:shade val="50000"/>
                <a:hueOff val="217510"/>
                <a:satOff val="-23529"/>
                <a:lumOff val="31872"/>
                <a:alphaOff val="0"/>
              </a:schemeClr>
            </a:effectRef>
            <a:fontRef idx="minor">
              <a:schemeClr val="lt1"/>
            </a:fontRef>
          </p:style>
          <p:txBody>
            <a:bodyPr spcFirstLastPara="0" vert="horz" wrap="square" lIns="337090" tIns="377781" rIns="337090" bIns="377781" numCol="1" spcCol="1270" anchor="ctr" anchorCtr="0">
              <a:noAutofit/>
            </a:bodyPr>
            <a:lstStyle/>
            <a:p>
              <a:pPr lvl="0" algn="ctr" defTabSz="755650">
                <a:lnSpc>
                  <a:spcPct val="90000"/>
                </a:lnSpc>
                <a:spcBef>
                  <a:spcPct val="0"/>
                </a:spcBef>
                <a:spcAft>
                  <a:spcPct val="35000"/>
                </a:spcAft>
              </a:pPr>
              <a:r>
                <a:rPr lang="en-US" sz="1600" b="1" kern="1200" dirty="0"/>
                <a:t>Ensuring fidelity given high-turnover of staff</a:t>
              </a:r>
            </a:p>
          </p:txBody>
        </p:sp>
        <p:sp>
          <p:nvSpPr>
            <p:cNvPr id="11" name="Freeform 10"/>
            <p:cNvSpPr/>
            <p:nvPr/>
          </p:nvSpPr>
          <p:spPr>
            <a:xfrm>
              <a:off x="4733797" y="4091134"/>
              <a:ext cx="2218880" cy="1316426"/>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400" b="1" kern="1200" dirty="0"/>
                <a:t>Time to Support Behavioral Interventions</a:t>
              </a:r>
            </a:p>
          </p:txBody>
        </p:sp>
        <p:sp>
          <p:nvSpPr>
            <p:cNvPr id="13" name="Freeform 12"/>
            <p:cNvSpPr/>
            <p:nvPr/>
          </p:nvSpPr>
          <p:spPr>
            <a:xfrm>
              <a:off x="3596395" y="2316485"/>
              <a:ext cx="2240838" cy="219404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5C8B9"/>
            </a:solidFill>
          </p:spPr>
          <p:style>
            <a:lnRef idx="2">
              <a:schemeClr val="lt1">
                <a:hueOff val="0"/>
                <a:satOff val="0"/>
                <a:lumOff val="0"/>
                <a:alphaOff val="0"/>
              </a:schemeClr>
            </a:lnRef>
            <a:fillRef idx="1">
              <a:schemeClr val="accent5">
                <a:shade val="50000"/>
                <a:hueOff val="108755"/>
                <a:satOff val="-11765"/>
                <a:lumOff val="15936"/>
                <a:alphaOff val="0"/>
              </a:schemeClr>
            </a:fillRef>
            <a:effectRef idx="0">
              <a:schemeClr val="accent5">
                <a:shade val="50000"/>
                <a:hueOff val="108755"/>
                <a:satOff val="-11765"/>
                <a:lumOff val="15936"/>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US" sz="3200" kern="1200" dirty="0"/>
            </a:p>
          </p:txBody>
        </p:sp>
        <p:sp>
          <p:nvSpPr>
            <p:cNvPr id="14" name="Rectangle 13"/>
            <p:cNvSpPr/>
            <p:nvPr/>
          </p:nvSpPr>
          <p:spPr>
            <a:xfrm>
              <a:off x="8184539" y="2924142"/>
              <a:ext cx="1964085" cy="978729"/>
            </a:xfrm>
            <a:prstGeom prst="rect">
              <a:avLst/>
            </a:prstGeom>
          </p:spPr>
          <p:txBody>
            <a:bodyPr wrap="square">
              <a:spAutoFit/>
            </a:bodyPr>
            <a:lstStyle/>
            <a:p>
              <a:pPr lvl="0" algn="ctr" defTabSz="755650">
                <a:lnSpc>
                  <a:spcPct val="90000"/>
                </a:lnSpc>
                <a:spcBef>
                  <a:spcPct val="0"/>
                </a:spcBef>
                <a:spcAft>
                  <a:spcPct val="35000"/>
                </a:spcAft>
              </a:pPr>
              <a:r>
                <a:rPr lang="en-US" sz="1600" b="1" dirty="0">
                  <a:solidFill>
                    <a:schemeClr val="bg1"/>
                  </a:solidFill>
                </a:rPr>
                <a:t>Access to qualified treatment providers</a:t>
              </a:r>
            </a:p>
          </p:txBody>
        </p:sp>
        <p:sp>
          <p:nvSpPr>
            <p:cNvPr id="15" name="Rectangle 14"/>
            <p:cNvSpPr/>
            <p:nvPr/>
          </p:nvSpPr>
          <p:spPr>
            <a:xfrm>
              <a:off x="3669361" y="2924142"/>
              <a:ext cx="2094906" cy="978729"/>
            </a:xfrm>
            <a:prstGeom prst="rect">
              <a:avLst/>
            </a:prstGeom>
          </p:spPr>
          <p:txBody>
            <a:bodyPr wrap="square">
              <a:spAutoFit/>
            </a:bodyPr>
            <a:lstStyle/>
            <a:p>
              <a:pPr lvl="0" algn="ctr" defTabSz="755650">
                <a:lnSpc>
                  <a:spcPct val="90000"/>
                </a:lnSpc>
                <a:spcBef>
                  <a:spcPct val="0"/>
                </a:spcBef>
                <a:spcAft>
                  <a:spcPct val="35000"/>
                </a:spcAft>
              </a:pPr>
              <a:r>
                <a:rPr lang="en-US" sz="1600" b="1" dirty="0">
                  <a:solidFill>
                    <a:schemeClr val="bg1"/>
                  </a:solidFill>
                </a:rPr>
                <a:t>Patient caseload volume making it a challenge to coordinate care</a:t>
              </a:r>
            </a:p>
          </p:txBody>
        </p:sp>
      </p:grpSp>
      <p:sp>
        <p:nvSpPr>
          <p:cNvPr id="16" name="Footer Placeholder 2"/>
          <p:cNvSpPr txBox="1">
            <a:spLocks/>
          </p:cNvSpPr>
          <p:nvPr/>
        </p:nvSpPr>
        <p:spPr>
          <a:xfrm>
            <a:off x="422786" y="6456483"/>
            <a:ext cx="7696830" cy="289489"/>
          </a:xfrm>
          <a:prstGeom prst="rect">
            <a:avLst/>
          </a:prstGeom>
        </p:spPr>
        <p:txBody>
          <a:bodyPr vert="horz" lIns="91440" tIns="45720" rIns="91440" bIns="45720" rtlCol="0" anchor="ctr"/>
          <a:lstStyle>
            <a:defPPr>
              <a:defRPr lang="en-US"/>
            </a:defPPr>
            <a:lvl1pPr marL="114300" marR="0" lvl="0" indent="-114300" fontAlgn="auto">
              <a:lnSpc>
                <a:spcPct val="100000"/>
              </a:lnSpc>
              <a:spcBef>
                <a:spcPts val="0"/>
              </a:spcBef>
              <a:spcAft>
                <a:spcPts val="0"/>
              </a:spcAft>
              <a:buClrTx/>
              <a:buSzTx/>
              <a:buFontTx/>
              <a:buAutoNum type="arabicPeriod"/>
              <a:tabLst/>
              <a:defRPr kumimoji="0" sz="700" b="0" i="0" u="none" strike="noStrike" cap="none" spc="0" normalizeH="0" baseline="0">
                <a:ln>
                  <a:noFill/>
                </a:ln>
                <a:solidFill>
                  <a:srgbClr val="000000">
                    <a:tint val="75000"/>
                  </a:srgbClr>
                </a:solidFill>
                <a:effectLst/>
                <a:uLnTx/>
                <a:uFillTx/>
                <a:latin typeface="Arial"/>
              </a:defRPr>
            </a:lvl1pPr>
          </a:lstStyle>
          <a:p>
            <a:r>
              <a:rPr lang="en-US" dirty="0" err="1"/>
              <a:t>Chaple</a:t>
            </a:r>
            <a:r>
              <a:rPr lang="en-US" dirty="0"/>
              <a:t>, M., Sacks, S., </a:t>
            </a:r>
            <a:r>
              <a:rPr lang="en-US" dirty="0" err="1"/>
              <a:t>McKendrick</a:t>
            </a:r>
            <a:r>
              <a:rPr lang="en-US" dirty="0"/>
              <a:t>, K., </a:t>
            </a:r>
            <a:r>
              <a:rPr lang="en-US" dirty="0" err="1"/>
              <a:t>Marsch</a:t>
            </a:r>
            <a:r>
              <a:rPr lang="en-US" dirty="0"/>
              <a:t>, L. A., </a:t>
            </a:r>
            <a:r>
              <a:rPr lang="en-US" dirty="0" err="1"/>
              <a:t>Belenko</a:t>
            </a:r>
            <a:r>
              <a:rPr lang="en-US" dirty="0"/>
              <a:t>, S., </a:t>
            </a:r>
            <a:r>
              <a:rPr lang="en-US" dirty="0" err="1"/>
              <a:t>Leukefeld</a:t>
            </a:r>
            <a:r>
              <a:rPr lang="en-US" dirty="0"/>
              <a:t>, C., … French, M. (2016). A Comparative Study of the Therapeutic Education System for Incarcerated Substance-Abusing Offenders. The Prison Journal, 96(3), 485–508. </a:t>
            </a:r>
            <a:r>
              <a:rPr lang="en-US" dirty="0">
                <a:hlinkClick r:id="rId2"/>
              </a:rPr>
              <a:t>https://doi.org/10.1177/0032885516636858</a:t>
            </a:r>
            <a:endParaRPr lang="en-CA" dirty="0"/>
          </a:p>
        </p:txBody>
      </p:sp>
      <p:sp>
        <p:nvSpPr>
          <p:cNvPr id="23" name="Rectangle 22">
            <a:extLst>
              <a:ext uri="{FF2B5EF4-FFF2-40B4-BE49-F238E27FC236}">
                <a16:creationId xmlns:a16="http://schemas.microsoft.com/office/drawing/2014/main" id="{CCEF6732-6EA6-48C8-9DB3-CAF5E8E7FBF0}"/>
              </a:ext>
            </a:extLst>
          </p:cNvPr>
          <p:cNvSpPr/>
          <p:nvPr/>
        </p:nvSpPr>
        <p:spPr>
          <a:xfrm>
            <a:off x="-15307" y="5743671"/>
            <a:ext cx="12207240" cy="621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3218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86" y="504825"/>
            <a:ext cx="11493911" cy="1325563"/>
          </a:xfrm>
        </p:spPr>
        <p:txBody>
          <a:bodyPr/>
          <a:lstStyle/>
          <a:p>
            <a:r>
              <a:rPr lang="en-US" dirty="0"/>
              <a:t>SUD Treatment | Approach Landscape</a:t>
            </a:r>
            <a:br>
              <a:rPr lang="en-US" dirty="0"/>
            </a:br>
            <a:r>
              <a:rPr lang="en-US" sz="2667" b="0" dirty="0">
                <a:solidFill>
                  <a:srgbClr val="44546A"/>
                </a:solidFill>
              </a:rPr>
              <a:t>Some evidence-based practice treatment approaches are difficult to provide for patients in an outpatient setting</a:t>
            </a:r>
            <a:endParaRPr lang="en-US" dirty="0"/>
          </a:p>
        </p:txBody>
      </p:sp>
      <p:sp>
        <p:nvSpPr>
          <p:cNvPr id="511" name="Rectangle 510">
            <a:extLst>
              <a:ext uri="{FF2B5EF4-FFF2-40B4-BE49-F238E27FC236}">
                <a16:creationId xmlns:a16="http://schemas.microsoft.com/office/drawing/2014/main" id="{CCEF6732-6EA6-48C8-9DB3-CAF5E8E7FBF0}"/>
              </a:ext>
            </a:extLst>
          </p:cNvPr>
          <p:cNvSpPr/>
          <p:nvPr/>
        </p:nvSpPr>
        <p:spPr>
          <a:xfrm>
            <a:off x="150890" y="4841153"/>
            <a:ext cx="3292644" cy="18305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498" name="Rectangle 497">
            <a:extLst>
              <a:ext uri="{FF2B5EF4-FFF2-40B4-BE49-F238E27FC236}">
                <a16:creationId xmlns:a16="http://schemas.microsoft.com/office/drawing/2014/main" id="{CCEF6732-6EA6-48C8-9DB3-CAF5E8E7FBF0}"/>
              </a:ext>
            </a:extLst>
          </p:cNvPr>
          <p:cNvSpPr/>
          <p:nvPr/>
        </p:nvSpPr>
        <p:spPr>
          <a:xfrm>
            <a:off x="47287" y="3222648"/>
            <a:ext cx="3392686" cy="19552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CEF6732-6EA6-48C8-9DB3-CAF5E8E7FBF0}"/>
              </a:ext>
            </a:extLst>
          </p:cNvPr>
          <p:cNvSpPr/>
          <p:nvPr/>
        </p:nvSpPr>
        <p:spPr>
          <a:xfrm>
            <a:off x="0" y="1849856"/>
            <a:ext cx="12208933" cy="42797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99" name="Rectangle 298">
            <a:extLst>
              <a:ext uri="{FF2B5EF4-FFF2-40B4-BE49-F238E27FC236}">
                <a16:creationId xmlns:a16="http://schemas.microsoft.com/office/drawing/2014/main" id="{CCEF6732-6EA6-48C8-9DB3-CAF5E8E7FBF0}"/>
              </a:ext>
            </a:extLst>
          </p:cNvPr>
          <p:cNvSpPr/>
          <p:nvPr/>
        </p:nvSpPr>
        <p:spPr>
          <a:xfrm>
            <a:off x="-15307" y="2085716"/>
            <a:ext cx="12224240" cy="38080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Slide Number Placeholder 3"/>
          <p:cNvSpPr txBox="1">
            <a:spLocks/>
          </p:cNvSpPr>
          <p:nvPr/>
        </p:nvSpPr>
        <p:spPr>
          <a:xfrm>
            <a:off x="83531" y="6418665"/>
            <a:ext cx="339256" cy="25695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F3E118D-8F40-4D44-BBCF-71B52D27A42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t>   </a:t>
            </a:r>
          </a:p>
        </p:txBody>
      </p:sp>
      <p:sp>
        <p:nvSpPr>
          <p:cNvPr id="248" name="AutoShape 23"/>
          <p:cNvSpPr>
            <a:spLocks noChangeArrowheads="1"/>
          </p:cNvSpPr>
          <p:nvPr>
            <p:custDataLst>
              <p:tags r:id="rId1"/>
            </p:custDataLst>
          </p:nvPr>
        </p:nvSpPr>
        <p:spPr bwMode="auto">
          <a:xfrm>
            <a:off x="5537161" y="3605238"/>
            <a:ext cx="6379536" cy="976594"/>
          </a:xfrm>
          <a:prstGeom prst="roundRect">
            <a:avLst>
              <a:gd name="adj" fmla="val 5371"/>
            </a:avLst>
          </a:prstGeom>
          <a:solidFill>
            <a:schemeClr val="bg1">
              <a:alpha val="99000"/>
            </a:schemeClr>
          </a:solidFill>
          <a:ln w="22225">
            <a:solidFill>
              <a:schemeClr val="tx2"/>
            </a:solidFill>
            <a:round/>
            <a:headEnd/>
            <a:tailEnd/>
          </a:ln>
        </p:spPr>
        <p:txBody>
          <a:bodyPr wrap="square" lIns="137160" tIns="44357" rIns="45720" bIns="44357" anchor="ctr" anchorCtr="0"/>
          <a:lstStyle/>
          <a:p>
            <a:pPr marL="0" marR="0" lvl="0" indent="0" algn="l" defTabSz="887553" rtl="0" eaLnBrk="1" fontAlgn="auto" latinLnBrk="0" hangingPunct="1">
              <a:lnSpc>
                <a:spcPct val="100000"/>
              </a:lnSpc>
              <a:spcBef>
                <a:spcPts val="0"/>
              </a:spcBef>
              <a:spcAft>
                <a:spcPts val="2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Community Reinforcement Approach (CRA):</a:t>
            </a:r>
          </a:p>
          <a:p>
            <a:pPr marL="287338" marR="0" lvl="0" indent="-117475" algn="l" defTabSz="887553"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Focuses on managing behavior related to substance use, to help patients adopt a healthier lifestyle without alcohol or drug use</a:t>
            </a:r>
            <a:r>
              <a:rPr kumimoji="0" lang="en-US" sz="1200" b="0" i="0" u="none" strike="noStrike" kern="1200" cap="none" spc="0" normalizeH="0" baseline="30000" noProof="0" dirty="0">
                <a:ln>
                  <a:noFill/>
                </a:ln>
                <a:solidFill>
                  <a:prstClr val="black"/>
                </a:solidFill>
                <a:effectLst/>
                <a:uLnTx/>
                <a:uFillTx/>
                <a:latin typeface="Arial"/>
                <a:ea typeface="+mn-ea"/>
                <a:cs typeface="+mn-cs"/>
              </a:rPr>
              <a:t>3 </a:t>
            </a:r>
            <a:endParaRPr kumimoji="0" lang="en-US" sz="1200" b="0" i="0" u="none" strike="noStrike" kern="1200" cap="none" spc="0" normalizeH="0" baseline="30000" noProof="0" dirty="0" smtClean="0">
              <a:ln>
                <a:noFill/>
              </a:ln>
              <a:solidFill>
                <a:prstClr val="black"/>
              </a:solidFill>
              <a:effectLst/>
              <a:uLnTx/>
              <a:uFillTx/>
              <a:latin typeface="Arial"/>
              <a:ea typeface="+mn-ea"/>
              <a:cs typeface="+mn-cs"/>
            </a:endParaRPr>
          </a:p>
          <a:p>
            <a:pPr marL="287338" marR="0" lvl="0" indent="-117475" algn="l" defTabSz="887553"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Psychosocial support to support behavioral change and emotional wellbeing</a:t>
            </a:r>
            <a:endParaRPr kumimoji="0" lang="en-US" sz="1200" b="0" i="0" u="none" strike="noStrike" kern="1200" cap="none" spc="0" normalizeH="0" baseline="30000" noProof="0" dirty="0">
              <a:ln>
                <a:noFill/>
              </a:ln>
              <a:solidFill>
                <a:prstClr val="black"/>
              </a:solidFill>
              <a:effectLst/>
              <a:uLnTx/>
              <a:uFillTx/>
              <a:latin typeface="Arial"/>
              <a:ea typeface="+mn-ea"/>
              <a:cs typeface="+mn-cs"/>
            </a:endParaRPr>
          </a:p>
        </p:txBody>
      </p:sp>
      <p:cxnSp>
        <p:nvCxnSpPr>
          <p:cNvPr id="300" name="Elbow Connector 299"/>
          <p:cNvCxnSpPr>
            <a:stCxn id="308" idx="1"/>
            <a:endCxn id="498" idx="3"/>
          </p:cNvCxnSpPr>
          <p:nvPr/>
        </p:nvCxnSpPr>
        <p:spPr>
          <a:xfrm rot="10800000" flipV="1">
            <a:off x="3439974" y="2770523"/>
            <a:ext cx="547233" cy="549888"/>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Elbow Connector 304"/>
          <p:cNvCxnSpPr>
            <a:stCxn id="249" idx="1"/>
            <a:endCxn id="511" idx="3"/>
          </p:cNvCxnSpPr>
          <p:nvPr/>
        </p:nvCxnSpPr>
        <p:spPr>
          <a:xfrm rot="10800000">
            <a:off x="3443534" y="4932682"/>
            <a:ext cx="543672" cy="344234"/>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9" name="AutoShape 23"/>
          <p:cNvSpPr>
            <a:spLocks noChangeArrowheads="1"/>
          </p:cNvSpPr>
          <p:nvPr>
            <p:custDataLst>
              <p:tags r:id="rId2"/>
            </p:custDataLst>
          </p:nvPr>
        </p:nvSpPr>
        <p:spPr bwMode="auto">
          <a:xfrm>
            <a:off x="3987206" y="4730827"/>
            <a:ext cx="7206477" cy="1092178"/>
          </a:xfrm>
          <a:prstGeom prst="roundRect">
            <a:avLst>
              <a:gd name="adj" fmla="val 5371"/>
            </a:avLst>
          </a:prstGeom>
          <a:solidFill>
            <a:schemeClr val="bg1"/>
          </a:solidFill>
          <a:ln w="22225">
            <a:solidFill>
              <a:schemeClr val="tx2"/>
            </a:solidFill>
            <a:round/>
            <a:headEnd/>
            <a:tailEnd/>
          </a:ln>
        </p:spPr>
        <p:txBody>
          <a:bodyPr wrap="square" lIns="137160" tIns="44357" rIns="73152" bIns="44357" anchor="ctr" anchorCtr="0"/>
          <a:lstStyle/>
          <a:p>
            <a:pPr marL="0" marR="0" lvl="0" indent="0" algn="l" defTabSz="887553" rtl="0" eaLnBrk="1" fontAlgn="auto" latinLnBrk="0" hangingPunct="1">
              <a:lnSpc>
                <a:spcPct val="100000"/>
              </a:lnSpc>
              <a:spcBef>
                <a:spcPts val="0"/>
              </a:spcBef>
              <a:spcAft>
                <a:spcPts val="2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Contingency Management (CM): </a:t>
            </a:r>
          </a:p>
          <a:p>
            <a:pPr marL="173038" marR="0" lvl="0" indent="-115888" algn="l" defTabSz="88755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An evidence-based adjunct to counseling that uses positive reinforcement to support treatment goals </a:t>
            </a:r>
          </a:p>
          <a:p>
            <a:pPr marL="173038" marR="0" lvl="0" indent="-115888" algn="l" defTabSz="88755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Offers rewards for desired behaviors, designed to weaken drug use by helping replace the ‘reward’ patients previously received from substance use</a:t>
            </a:r>
            <a:r>
              <a:rPr kumimoji="0" lang="en-US" sz="1200" b="0" i="0" u="none" strike="noStrike" kern="1200" cap="none" spc="0" normalizeH="0" baseline="30000" noProof="0" dirty="0">
                <a:ln>
                  <a:noFill/>
                </a:ln>
                <a:solidFill>
                  <a:prstClr val="black"/>
                </a:solidFill>
                <a:effectLst/>
                <a:uLnTx/>
                <a:uFillTx/>
                <a:latin typeface="Arial"/>
                <a:ea typeface="+mn-ea"/>
                <a:cs typeface="+mn-cs"/>
              </a:rPr>
              <a:t>4</a:t>
            </a:r>
          </a:p>
        </p:txBody>
      </p:sp>
      <p:cxnSp>
        <p:nvCxnSpPr>
          <p:cNvPr id="616" name="Elbow Connector 615"/>
          <p:cNvCxnSpPr>
            <a:stCxn id="308" idx="2"/>
            <a:endCxn id="248" idx="0"/>
          </p:cNvCxnSpPr>
          <p:nvPr/>
        </p:nvCxnSpPr>
        <p:spPr>
          <a:xfrm rot="16200000" flipH="1">
            <a:off x="7888382" y="2766690"/>
            <a:ext cx="235859" cy="1441236"/>
          </a:xfrm>
          <a:prstGeom prst="bentConnector3">
            <a:avLst>
              <a:gd name="adj1" fmla="val 50000"/>
            </a:avLst>
          </a:prstGeom>
          <a:ln w="2540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8" name="AutoShape 23"/>
          <p:cNvSpPr>
            <a:spLocks noChangeArrowheads="1"/>
          </p:cNvSpPr>
          <p:nvPr>
            <p:custDataLst>
              <p:tags r:id="rId3"/>
            </p:custDataLst>
          </p:nvPr>
        </p:nvSpPr>
        <p:spPr bwMode="auto">
          <a:xfrm>
            <a:off x="3987206" y="2171667"/>
            <a:ext cx="6596974" cy="1197712"/>
          </a:xfrm>
          <a:prstGeom prst="roundRect">
            <a:avLst>
              <a:gd name="adj" fmla="val 5371"/>
            </a:avLst>
          </a:prstGeom>
          <a:solidFill>
            <a:schemeClr val="bg1">
              <a:alpha val="99000"/>
            </a:schemeClr>
          </a:solidFill>
          <a:ln w="22225">
            <a:solidFill>
              <a:schemeClr val="tx2"/>
            </a:solidFill>
            <a:round/>
            <a:headEnd/>
            <a:tailEnd/>
          </a:ln>
        </p:spPr>
        <p:txBody>
          <a:bodyPr wrap="square" lIns="137160" tIns="44357" rIns="73152" bIns="44357" anchor="ctr" anchorCtr="0"/>
          <a:lstStyle/>
          <a:p>
            <a:pPr marL="0" marR="0" lvl="0" indent="0" algn="l" defTabSz="887553" rtl="0" eaLnBrk="1" fontAlgn="auto" latinLnBrk="0" hangingPunct="1">
              <a:lnSpc>
                <a:spcPct val="100000"/>
              </a:lnSpc>
              <a:spcBef>
                <a:spcPts val="0"/>
              </a:spcBef>
              <a:spcAft>
                <a:spcPts val="2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mn-cs"/>
              </a:rPr>
              <a:t>Cognitive-Behavioral </a:t>
            </a:r>
            <a:r>
              <a:rPr kumimoji="0" lang="en-US" sz="1800" b="1" i="0" u="none" strike="noStrike" kern="1200" cap="none" spc="0" normalizeH="0" baseline="0" noProof="0" dirty="0">
                <a:ln>
                  <a:noFill/>
                </a:ln>
                <a:solidFill>
                  <a:prstClr val="black"/>
                </a:solidFill>
                <a:effectLst/>
                <a:uLnTx/>
                <a:uFillTx/>
                <a:latin typeface="Arial"/>
                <a:ea typeface="+mn-ea"/>
                <a:cs typeface="+mn-cs"/>
              </a:rPr>
              <a:t>Therapy (CBT) for SUD:</a:t>
            </a:r>
            <a:r>
              <a:rPr kumimoji="0" lang="en-US" sz="1800" b="0" i="0" u="none" strike="noStrike" kern="1200" cap="none" spc="0" normalizeH="0" baseline="30000" noProof="0" dirty="0">
                <a:ln>
                  <a:noFill/>
                </a:ln>
                <a:solidFill>
                  <a:prstClr val="black"/>
                </a:solidFill>
                <a:effectLst/>
                <a:uLnTx/>
                <a:uFillTx/>
                <a:latin typeface="Arial"/>
                <a:ea typeface="+mn-ea"/>
                <a:cs typeface="+mn-cs"/>
              </a:rPr>
              <a:t>2</a:t>
            </a:r>
          </a:p>
          <a:p>
            <a:pPr marL="287338" marR="0" lvl="0" indent="-117475" algn="l" defTabSz="887553"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Helps patients learn to identify and correct behaviors that lead to substance use</a:t>
            </a:r>
          </a:p>
          <a:p>
            <a:pPr marL="287338" marR="0" lvl="0" indent="-117475" algn="l" defTabSz="887553"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Helps patients learn how to deal with problems related to substance use and teaches strategies to encourage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abstinence</a:t>
            </a:r>
          </a:p>
          <a:p>
            <a:pPr marL="287338" marR="0" lvl="0" indent="-117475" algn="l" defTabSz="887553"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Each lesson ends with Fluency Training to promote learning and improve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retention</a:t>
            </a:r>
            <a:endParaRPr kumimoji="0" lang="en-US" sz="1200" b="0" i="0" u="none" strike="noStrike" kern="1200" cap="none" spc="0" normalizeH="0" baseline="30000" noProof="0" dirty="0">
              <a:ln>
                <a:noFill/>
              </a:ln>
              <a:solidFill>
                <a:prstClr val="black"/>
              </a:solidFill>
              <a:effectLst/>
              <a:uLnTx/>
              <a:uFillTx/>
              <a:latin typeface="Arial"/>
              <a:ea typeface="+mn-ea"/>
              <a:cs typeface="+mn-cs"/>
            </a:endParaRPr>
          </a:p>
        </p:txBody>
      </p:sp>
      <p:sp>
        <p:nvSpPr>
          <p:cNvPr id="16" name="Slide Number Placeholder 3"/>
          <p:cNvSpPr>
            <a:spLocks noGrp="1"/>
          </p:cNvSpPr>
          <p:nvPr>
            <p:ph type="sldNum" sz="quarter" idx="12"/>
          </p:nvPr>
        </p:nvSpPr>
        <p:spPr>
          <a:xfrm>
            <a:off x="422785" y="6355389"/>
            <a:ext cx="9296947" cy="386913"/>
          </a:xfrm>
        </p:spPr>
        <p:txBody>
          <a:bodyPr numCol="2" spcCol="137160"/>
          <a:lstStyle/>
          <a:p>
            <a:pPr marL="114300" marR="0" lvl="0" indent="-1143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dirty="0">
                <a:ln>
                  <a:noFill/>
                </a:ln>
                <a:solidFill>
                  <a:srgbClr val="000000">
                    <a:tint val="75000"/>
                  </a:srgbClr>
                </a:solidFill>
                <a:effectLst/>
                <a:uLnTx/>
                <a:uFillTx/>
                <a:latin typeface="Arial"/>
                <a:ea typeface="+mn-ea"/>
                <a:cs typeface="+mn-cs"/>
              </a:rPr>
              <a:t>Source: SAMHSA: National Survey of Substance Abuse Treatment Services (N-SSATS): 2017: Results from the 2017 Survey. </a:t>
            </a:r>
            <a:r>
              <a:rPr kumimoji="0" lang="en-US" sz="700" b="0" i="0" u="none" strike="noStrike" kern="1200" cap="none" spc="0" normalizeH="0" baseline="0" noProof="0" dirty="0">
                <a:ln>
                  <a:noFill/>
                </a:ln>
                <a:solidFill>
                  <a:srgbClr val="000000">
                    <a:tint val="75000"/>
                  </a:srgbClr>
                </a:solidFill>
                <a:effectLst/>
                <a:uLnTx/>
                <a:uFillTx/>
                <a:latin typeface="Arial"/>
                <a:ea typeface="+mn-ea"/>
                <a:cs typeface="+mn-cs"/>
                <a:hlinkClick r:id="rId6"/>
              </a:rPr>
              <a:t>https://www.samhsa.gov/data/sites/default/files/cbhsq-reports/2017_NSSATS.pdf</a:t>
            </a:r>
            <a:endParaRPr kumimoji="0" lang="en-US" sz="700" b="0" i="0" u="none" strike="noStrike" kern="1200" cap="none" spc="0" normalizeH="0" baseline="0" noProof="0" dirty="0">
              <a:ln>
                <a:noFill/>
              </a:ln>
              <a:solidFill>
                <a:srgbClr val="000000">
                  <a:tint val="75000"/>
                </a:srgbClr>
              </a:solidFill>
              <a:effectLst/>
              <a:uLnTx/>
              <a:uFillTx/>
              <a:latin typeface="Arial"/>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dirty="0" err="1">
                <a:ln>
                  <a:noFill/>
                </a:ln>
                <a:solidFill>
                  <a:srgbClr val="000000">
                    <a:tint val="75000"/>
                  </a:srgbClr>
                </a:solidFill>
                <a:effectLst/>
                <a:uLnTx/>
                <a:uFillTx/>
                <a:latin typeface="Arial"/>
                <a:ea typeface="+mn-ea"/>
                <a:cs typeface="+mn-cs"/>
              </a:rPr>
              <a:t>McHough</a:t>
            </a:r>
            <a:r>
              <a:rPr kumimoji="0" lang="en-US" sz="700" b="0" i="0" u="none" strike="noStrike" kern="1200" cap="none" spc="0" normalizeH="0" baseline="0" noProof="0" dirty="0">
                <a:ln>
                  <a:noFill/>
                </a:ln>
                <a:solidFill>
                  <a:srgbClr val="000000">
                    <a:tint val="75000"/>
                  </a:srgbClr>
                </a:solidFill>
                <a:effectLst/>
                <a:uLnTx/>
                <a:uFillTx/>
                <a:latin typeface="Arial"/>
                <a:ea typeface="+mn-ea"/>
                <a:cs typeface="+mn-cs"/>
              </a:rPr>
              <a:t>. Cognitive Behavioral Therapy for Substance Use Disorders. </a:t>
            </a:r>
            <a:r>
              <a:rPr kumimoji="0" lang="en-US" sz="700" b="0" i="0" u="none" strike="noStrike" kern="1200" cap="none" spc="0" normalizeH="0" baseline="0" noProof="0" dirty="0" err="1">
                <a:ln>
                  <a:noFill/>
                </a:ln>
                <a:solidFill>
                  <a:srgbClr val="000000">
                    <a:tint val="75000"/>
                  </a:srgbClr>
                </a:solidFill>
                <a:effectLst/>
                <a:uLnTx/>
                <a:uFillTx/>
                <a:latin typeface="Arial"/>
                <a:ea typeface="+mn-ea"/>
                <a:cs typeface="+mn-cs"/>
              </a:rPr>
              <a:t>Psychiatr</a:t>
            </a:r>
            <a:r>
              <a:rPr kumimoji="0" lang="en-US" sz="700" b="0" i="0" u="none" strike="noStrike" kern="1200" cap="none" spc="0" normalizeH="0" baseline="0" noProof="0" dirty="0">
                <a:ln>
                  <a:noFill/>
                </a:ln>
                <a:solidFill>
                  <a:srgbClr val="000000">
                    <a:tint val="75000"/>
                  </a:srgbClr>
                </a:solidFill>
                <a:effectLst/>
                <a:uLnTx/>
                <a:uFillTx/>
                <a:latin typeface="Arial"/>
                <a:ea typeface="+mn-ea"/>
                <a:cs typeface="+mn-cs"/>
              </a:rPr>
              <a:t> </a:t>
            </a:r>
            <a:r>
              <a:rPr kumimoji="0" lang="en-US" sz="700" b="0" i="0" u="none" strike="noStrike" kern="1200" cap="none" spc="0" normalizeH="0" baseline="0" noProof="0" dirty="0" err="1">
                <a:ln>
                  <a:noFill/>
                </a:ln>
                <a:solidFill>
                  <a:srgbClr val="000000">
                    <a:tint val="75000"/>
                  </a:srgbClr>
                </a:solidFill>
                <a:effectLst/>
                <a:uLnTx/>
                <a:uFillTx/>
                <a:latin typeface="Arial"/>
                <a:ea typeface="+mn-ea"/>
                <a:cs typeface="+mn-cs"/>
              </a:rPr>
              <a:t>Clin</a:t>
            </a:r>
            <a:r>
              <a:rPr kumimoji="0" lang="en-US" sz="700" b="0" i="0" u="none" strike="noStrike" kern="1200" cap="none" spc="0" normalizeH="0" baseline="0" noProof="0" dirty="0">
                <a:ln>
                  <a:noFill/>
                </a:ln>
                <a:solidFill>
                  <a:srgbClr val="000000">
                    <a:tint val="75000"/>
                  </a:srgbClr>
                </a:solidFill>
                <a:effectLst/>
                <a:uLnTx/>
                <a:uFillTx/>
                <a:latin typeface="Arial"/>
                <a:ea typeface="+mn-ea"/>
                <a:cs typeface="+mn-cs"/>
              </a:rPr>
              <a:t> N Am 33 (2010) 511–525</a:t>
            </a:r>
          </a:p>
          <a:p>
            <a:pPr marL="114300" marR="0" lvl="0" indent="-1143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dirty="0">
                <a:ln>
                  <a:noFill/>
                </a:ln>
                <a:solidFill>
                  <a:srgbClr val="000000">
                    <a:tint val="75000"/>
                  </a:srgbClr>
                </a:solidFill>
                <a:effectLst/>
                <a:uLnTx/>
                <a:uFillTx/>
                <a:latin typeface="Arial"/>
                <a:ea typeface="+mn-ea"/>
                <a:cs typeface="+mn-cs"/>
              </a:rPr>
              <a:t>David, D. The Community Reinforcement Approach An Update of the Evidence Front Psychiatry. 2018</a:t>
            </a:r>
          </a:p>
          <a:p>
            <a:pPr marL="114300" marR="0" lvl="0" indent="-114300" algn="l" defTabSz="914400" rtl="0" eaLnBrk="1" fontAlgn="auto" latinLnBrk="0" hangingPunct="1">
              <a:lnSpc>
                <a:spcPct val="100000"/>
              </a:lnSpc>
              <a:spcBef>
                <a:spcPts val="0"/>
              </a:spcBef>
              <a:spcAft>
                <a:spcPts val="0"/>
              </a:spcAft>
              <a:buClrTx/>
              <a:buSzTx/>
              <a:buFontTx/>
              <a:buAutoNum type="arabicPeriod"/>
              <a:tabLst/>
              <a:defRPr/>
            </a:pPr>
            <a:r>
              <a:rPr kumimoji="0" lang="en-US" sz="700" b="0" i="0" u="none" strike="noStrike" kern="1200" cap="none" spc="0" normalizeH="0" baseline="0" noProof="0" dirty="0">
                <a:ln>
                  <a:noFill/>
                </a:ln>
                <a:solidFill>
                  <a:srgbClr val="000000">
                    <a:tint val="75000"/>
                  </a:srgbClr>
                </a:solidFill>
                <a:effectLst/>
                <a:uLnTx/>
                <a:uFillTx/>
                <a:latin typeface="Arial"/>
                <a:ea typeface="+mn-ea"/>
                <a:cs typeface="+mn-cs"/>
              </a:rPr>
              <a:t>Kellogg et al. 2005, </a:t>
            </a:r>
            <a:r>
              <a:rPr kumimoji="0" lang="en-US" sz="700" b="0" i="0" u="none" strike="noStrike" kern="1200" cap="none" spc="0" normalizeH="0" baseline="0" noProof="0" dirty="0" err="1">
                <a:ln>
                  <a:noFill/>
                </a:ln>
                <a:solidFill>
                  <a:srgbClr val="000000">
                    <a:tint val="75000"/>
                  </a:srgbClr>
                </a:solidFill>
                <a:effectLst/>
                <a:uLnTx/>
                <a:uFillTx/>
                <a:latin typeface="Arial"/>
                <a:ea typeface="+mn-ea"/>
                <a:cs typeface="+mn-cs"/>
              </a:rPr>
              <a:t>Petry</a:t>
            </a:r>
            <a:r>
              <a:rPr kumimoji="0" lang="en-US" sz="700" b="0" i="0" u="none" strike="noStrike" kern="1200" cap="none" spc="0" normalizeH="0" baseline="0" noProof="0" dirty="0">
                <a:ln>
                  <a:noFill/>
                </a:ln>
                <a:solidFill>
                  <a:srgbClr val="000000">
                    <a:tint val="75000"/>
                  </a:srgbClr>
                </a:solidFill>
                <a:effectLst/>
                <a:uLnTx/>
                <a:uFillTx/>
                <a:latin typeface="Arial"/>
                <a:ea typeface="+mn-ea"/>
                <a:cs typeface="+mn-cs"/>
              </a:rPr>
              <a:t> et al, 2005</a:t>
            </a:r>
          </a:p>
        </p:txBody>
      </p:sp>
      <p:graphicFrame>
        <p:nvGraphicFramePr>
          <p:cNvPr id="17" name="Table 16">
            <a:extLst>
              <a:ext uri="{FF2B5EF4-FFF2-40B4-BE49-F238E27FC236}">
                <a16:creationId xmlns:a16="http://schemas.microsoft.com/office/drawing/2014/main" id="{4337989A-6D73-7043-9772-243489E4B809}"/>
              </a:ext>
            </a:extLst>
          </p:cNvPr>
          <p:cNvGraphicFramePr>
            <a:graphicFrameLocks noGrp="1"/>
          </p:cNvGraphicFramePr>
          <p:nvPr/>
        </p:nvGraphicFramePr>
        <p:xfrm>
          <a:off x="395399" y="2284089"/>
          <a:ext cx="3036920" cy="3435111"/>
        </p:xfrm>
        <a:graphic>
          <a:graphicData uri="http://schemas.openxmlformats.org/drawingml/2006/table">
            <a:tbl>
              <a:tblPr firstRow="1" bandRow="1">
                <a:tableStyleId>{2D5ABB26-0587-4C30-8999-92F81FD0307C}</a:tableStyleId>
              </a:tblPr>
              <a:tblGrid>
                <a:gridCol w="2565079">
                  <a:extLst>
                    <a:ext uri="{9D8B030D-6E8A-4147-A177-3AD203B41FA5}">
                      <a16:colId xmlns:a16="http://schemas.microsoft.com/office/drawing/2014/main" val="2600287212"/>
                    </a:ext>
                  </a:extLst>
                </a:gridCol>
                <a:gridCol w="471841">
                  <a:extLst>
                    <a:ext uri="{9D8B030D-6E8A-4147-A177-3AD203B41FA5}">
                      <a16:colId xmlns:a16="http://schemas.microsoft.com/office/drawing/2014/main" val="3318865163"/>
                    </a:ext>
                  </a:extLst>
                </a:gridCol>
              </a:tblGrid>
              <a:tr h="47362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prstClr val="black"/>
                          </a:solidFill>
                          <a:latin typeface="+mn-lt"/>
                          <a:ea typeface="+mn-ea"/>
                          <a:cs typeface="+mn-cs"/>
                        </a:defRPr>
                      </a:pPr>
                      <a:r>
                        <a:rPr kumimoji="0" lang="en-US" sz="1300" b="1" i="0" u="none" strike="noStrike" kern="1200" cap="none" spc="0" normalizeH="0" baseline="0" noProof="0" dirty="0">
                          <a:ln>
                            <a:noFill/>
                          </a:ln>
                          <a:solidFill>
                            <a:prstClr val="white"/>
                          </a:solidFill>
                          <a:effectLst/>
                          <a:uLnTx/>
                          <a:uFillTx/>
                          <a:latin typeface="+mn-lt"/>
                          <a:ea typeface="+mn-ea"/>
                          <a:cs typeface="+mn-cs"/>
                        </a:rPr>
                        <a:t>US Treatment Facilities Therapeutic Approach offerings</a:t>
                      </a:r>
                      <a:r>
                        <a:rPr kumimoji="0" lang="en-US" sz="1300" b="0" i="0" u="none" strike="noStrike" kern="1200" cap="none" spc="0" normalizeH="0" baseline="30000" noProof="0" dirty="0">
                          <a:ln>
                            <a:noFill/>
                          </a:ln>
                          <a:solidFill>
                            <a:prstClr val="white"/>
                          </a:solidFill>
                          <a:effectLst/>
                          <a:uLnTx/>
                          <a:uFillTx/>
                          <a:latin typeface="+mn-lt"/>
                          <a:ea typeface="+mn-ea"/>
                          <a:cs typeface="+mn-cs"/>
                        </a:rPr>
                        <a:t>1</a:t>
                      </a:r>
                    </a:p>
                  </a:txBody>
                  <a:tcPr marL="54864" marR="54864" marT="18288" marB="18288" anchor="ctr">
                    <a:solidFill>
                      <a:schemeClr val="tx2"/>
                    </a:solidFill>
                  </a:tcPr>
                </a:tc>
                <a:tc hMerge="1">
                  <a:txBody>
                    <a:bodyPr/>
                    <a:lstStyle/>
                    <a:p>
                      <a:pPr algn="ctr"/>
                      <a:endParaRPr lang="en-US" sz="1200" dirty="0"/>
                    </a:p>
                  </a:txBody>
                  <a:tcPr marL="54864" marR="54864" marT="18288" marB="18288" anchor="ctr">
                    <a:solidFill>
                      <a:schemeClr val="bg1"/>
                    </a:solidFill>
                  </a:tcPr>
                </a:tc>
                <a:extLst>
                  <a:ext uri="{0D108BD9-81ED-4DB2-BD59-A6C34878D82A}">
                    <a16:rowId xmlns:a16="http://schemas.microsoft.com/office/drawing/2014/main" val="200072139"/>
                  </a:ext>
                </a:extLst>
              </a:tr>
              <a:tr h="269226">
                <a:tc>
                  <a:txBody>
                    <a:bodyPr/>
                    <a:lstStyle/>
                    <a:p>
                      <a:r>
                        <a:rPr lang="en-US" sz="1180" dirty="0"/>
                        <a:t>Substance abuse counseling</a:t>
                      </a:r>
                    </a:p>
                  </a:txBody>
                  <a:tcPr marR="54864" marT="18288" marB="18288" anchor="ctr">
                    <a:solidFill>
                      <a:schemeClr val="bg1"/>
                    </a:solidFill>
                  </a:tcPr>
                </a:tc>
                <a:tc>
                  <a:txBody>
                    <a:bodyPr/>
                    <a:lstStyle/>
                    <a:p>
                      <a:pPr algn="ctr"/>
                      <a:r>
                        <a:rPr lang="en-US" sz="1180" dirty="0"/>
                        <a:t>99%</a:t>
                      </a:r>
                    </a:p>
                  </a:txBody>
                  <a:tcPr marR="54864" marT="18288" marB="18288" anchor="ctr">
                    <a:solidFill>
                      <a:schemeClr val="bg1"/>
                    </a:solidFill>
                  </a:tcPr>
                </a:tc>
                <a:extLst>
                  <a:ext uri="{0D108BD9-81ED-4DB2-BD59-A6C34878D82A}">
                    <a16:rowId xmlns:a16="http://schemas.microsoft.com/office/drawing/2014/main" val="814996177"/>
                  </a:ext>
                </a:extLst>
              </a:tr>
              <a:tr h="269226">
                <a:tc>
                  <a:txBody>
                    <a:bodyPr/>
                    <a:lstStyle/>
                    <a:p>
                      <a:r>
                        <a:rPr lang="en-US" sz="1180" dirty="0"/>
                        <a:t>Relapse prevention</a:t>
                      </a:r>
                    </a:p>
                  </a:txBody>
                  <a:tcPr marR="54864" marT="18288" marB="18288" anchor="ctr">
                    <a:solidFill>
                      <a:schemeClr val="bg1"/>
                    </a:solidFill>
                  </a:tcPr>
                </a:tc>
                <a:tc>
                  <a:txBody>
                    <a:bodyPr/>
                    <a:lstStyle/>
                    <a:p>
                      <a:pPr algn="ctr"/>
                      <a:r>
                        <a:rPr lang="en-US" sz="1180" dirty="0"/>
                        <a:t>96%</a:t>
                      </a:r>
                    </a:p>
                  </a:txBody>
                  <a:tcPr marR="54864" marT="18288" marB="18288" anchor="ctr">
                    <a:solidFill>
                      <a:schemeClr val="bg1"/>
                    </a:solidFill>
                  </a:tcPr>
                </a:tc>
                <a:extLst>
                  <a:ext uri="{0D108BD9-81ED-4DB2-BD59-A6C34878D82A}">
                    <a16:rowId xmlns:a16="http://schemas.microsoft.com/office/drawing/2014/main" val="1420026588"/>
                  </a:ext>
                </a:extLst>
              </a:tr>
              <a:tr h="269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80" b="1" dirty="0"/>
                        <a:t>Cognitive-Behavioral therapy</a:t>
                      </a:r>
                    </a:p>
                  </a:txBody>
                  <a:tcPr marR="54864" marT="18288" marB="18288" anchor="ctr">
                    <a:solidFill>
                      <a:schemeClr val="accent2">
                        <a:lumMod val="20000"/>
                        <a:lumOff val="80000"/>
                      </a:schemeClr>
                    </a:solidFill>
                  </a:tcPr>
                </a:tc>
                <a:tc>
                  <a:txBody>
                    <a:bodyPr/>
                    <a:lstStyle/>
                    <a:p>
                      <a:pPr algn="ctr"/>
                      <a:r>
                        <a:rPr lang="en-US" sz="1180" b="1" dirty="0"/>
                        <a:t>94%</a:t>
                      </a:r>
                    </a:p>
                  </a:txBody>
                  <a:tcPr marR="54864" marT="18288" marB="18288" anchor="ctr">
                    <a:solidFill>
                      <a:schemeClr val="accent2">
                        <a:lumMod val="20000"/>
                        <a:lumOff val="80000"/>
                      </a:schemeClr>
                    </a:solidFill>
                  </a:tcPr>
                </a:tc>
                <a:extLst>
                  <a:ext uri="{0D108BD9-81ED-4DB2-BD59-A6C34878D82A}">
                    <a16:rowId xmlns:a16="http://schemas.microsoft.com/office/drawing/2014/main" val="4245885215"/>
                  </a:ext>
                </a:extLst>
              </a:tr>
              <a:tr h="269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80" dirty="0"/>
                        <a:t>Motivational interviewing</a:t>
                      </a:r>
                    </a:p>
                  </a:txBody>
                  <a:tcPr marR="54864" marT="18288" marB="18288" anchor="ctr">
                    <a:solidFill>
                      <a:schemeClr val="bg1"/>
                    </a:solidFill>
                  </a:tcPr>
                </a:tc>
                <a:tc>
                  <a:txBody>
                    <a:bodyPr/>
                    <a:lstStyle/>
                    <a:p>
                      <a:pPr algn="ctr"/>
                      <a:r>
                        <a:rPr lang="en-US" sz="1180" dirty="0"/>
                        <a:t>93%</a:t>
                      </a:r>
                    </a:p>
                  </a:txBody>
                  <a:tcPr marR="54864" marT="18288" marB="18288" anchor="ctr">
                    <a:solidFill>
                      <a:schemeClr val="bg1"/>
                    </a:solidFill>
                  </a:tcPr>
                </a:tc>
                <a:extLst>
                  <a:ext uri="{0D108BD9-81ED-4DB2-BD59-A6C34878D82A}">
                    <a16:rowId xmlns:a16="http://schemas.microsoft.com/office/drawing/2014/main" val="3356644620"/>
                  </a:ext>
                </a:extLst>
              </a:tr>
              <a:tr h="269226">
                <a:tc>
                  <a:txBody>
                    <a:bodyPr/>
                    <a:lstStyle/>
                    <a:p>
                      <a:r>
                        <a:rPr lang="en-US" sz="1180" dirty="0"/>
                        <a:t>Anger Management</a:t>
                      </a:r>
                    </a:p>
                  </a:txBody>
                  <a:tcPr marR="54864" marT="18288" marB="18288" anchor="ctr">
                    <a:solidFill>
                      <a:schemeClr val="bg1"/>
                    </a:solidFill>
                  </a:tcPr>
                </a:tc>
                <a:tc>
                  <a:txBody>
                    <a:bodyPr/>
                    <a:lstStyle/>
                    <a:p>
                      <a:pPr algn="ctr"/>
                      <a:r>
                        <a:rPr lang="en-US" sz="1180" dirty="0"/>
                        <a:t>83%</a:t>
                      </a:r>
                    </a:p>
                  </a:txBody>
                  <a:tcPr marR="54864" marT="18288" marB="18288" anchor="ctr">
                    <a:solidFill>
                      <a:schemeClr val="bg1"/>
                    </a:solidFill>
                  </a:tcPr>
                </a:tc>
                <a:extLst>
                  <a:ext uri="{0D108BD9-81ED-4DB2-BD59-A6C34878D82A}">
                    <a16:rowId xmlns:a16="http://schemas.microsoft.com/office/drawing/2014/main" val="3413101546"/>
                  </a:ext>
                </a:extLst>
              </a:tr>
              <a:tr h="269226">
                <a:tc>
                  <a:txBody>
                    <a:bodyPr/>
                    <a:lstStyle/>
                    <a:p>
                      <a:r>
                        <a:rPr lang="en-US" sz="1180" dirty="0"/>
                        <a:t>Brief Intervention</a:t>
                      </a:r>
                    </a:p>
                  </a:txBody>
                  <a:tcPr marR="54864" marT="18288" marB="18288" anchor="ctr">
                    <a:solidFill>
                      <a:schemeClr val="bg1"/>
                    </a:solidFill>
                  </a:tcPr>
                </a:tc>
                <a:tc>
                  <a:txBody>
                    <a:bodyPr/>
                    <a:lstStyle/>
                    <a:p>
                      <a:pPr algn="ctr"/>
                      <a:r>
                        <a:rPr lang="en-US" sz="1180" dirty="0"/>
                        <a:t>82%</a:t>
                      </a:r>
                    </a:p>
                  </a:txBody>
                  <a:tcPr marR="54864" marT="18288" marB="18288" anchor="ctr">
                    <a:solidFill>
                      <a:schemeClr val="bg1"/>
                    </a:solidFill>
                  </a:tcPr>
                </a:tc>
                <a:extLst>
                  <a:ext uri="{0D108BD9-81ED-4DB2-BD59-A6C34878D82A}">
                    <a16:rowId xmlns:a16="http://schemas.microsoft.com/office/drawing/2014/main" val="2246438063"/>
                  </a:ext>
                </a:extLst>
              </a:tr>
              <a:tr h="269226">
                <a:tc>
                  <a:txBody>
                    <a:bodyPr/>
                    <a:lstStyle/>
                    <a:p>
                      <a:r>
                        <a:rPr lang="en-US" sz="1180" dirty="0"/>
                        <a:t>Trauma Counseling</a:t>
                      </a:r>
                    </a:p>
                  </a:txBody>
                  <a:tcPr marR="54864" marT="18288" marB="18288" anchor="ctr">
                    <a:solidFill>
                      <a:schemeClr val="bg1"/>
                    </a:solidFill>
                  </a:tcPr>
                </a:tc>
                <a:tc>
                  <a:txBody>
                    <a:bodyPr/>
                    <a:lstStyle/>
                    <a:p>
                      <a:pPr algn="ctr"/>
                      <a:r>
                        <a:rPr lang="en-US" sz="1180" dirty="0"/>
                        <a:t>79%</a:t>
                      </a:r>
                    </a:p>
                  </a:txBody>
                  <a:tcPr marR="54864" marT="18288" marB="18288" anchor="ctr">
                    <a:solidFill>
                      <a:schemeClr val="bg1"/>
                    </a:solidFill>
                  </a:tcPr>
                </a:tc>
                <a:extLst>
                  <a:ext uri="{0D108BD9-81ED-4DB2-BD59-A6C34878D82A}">
                    <a16:rowId xmlns:a16="http://schemas.microsoft.com/office/drawing/2014/main" val="292489146"/>
                  </a:ext>
                </a:extLst>
              </a:tr>
              <a:tr h="269226">
                <a:tc>
                  <a:txBody>
                    <a:bodyPr/>
                    <a:lstStyle/>
                    <a:p>
                      <a:r>
                        <a:rPr lang="en-US" sz="1180" dirty="0"/>
                        <a:t>12-step facilitation</a:t>
                      </a:r>
                    </a:p>
                  </a:txBody>
                  <a:tcPr marR="54864" marT="18288" marB="18288" anchor="ctr">
                    <a:solidFill>
                      <a:schemeClr val="bg1"/>
                    </a:solidFill>
                  </a:tcPr>
                </a:tc>
                <a:tc>
                  <a:txBody>
                    <a:bodyPr/>
                    <a:lstStyle/>
                    <a:p>
                      <a:pPr algn="ctr"/>
                      <a:r>
                        <a:rPr lang="en-US" sz="1180" dirty="0"/>
                        <a:t>73%</a:t>
                      </a:r>
                    </a:p>
                  </a:txBody>
                  <a:tcPr marR="54864" marT="18288" marB="18288" anchor="ctr">
                    <a:solidFill>
                      <a:schemeClr val="bg1"/>
                    </a:solidFill>
                  </a:tcPr>
                </a:tc>
                <a:extLst>
                  <a:ext uri="{0D108BD9-81ED-4DB2-BD59-A6C34878D82A}">
                    <a16:rowId xmlns:a16="http://schemas.microsoft.com/office/drawing/2014/main" val="2365375501"/>
                  </a:ext>
                </a:extLst>
              </a:tr>
              <a:tr h="269226">
                <a:tc>
                  <a:txBody>
                    <a:bodyPr/>
                    <a:lstStyle/>
                    <a:p>
                      <a:r>
                        <a:rPr lang="en-US" sz="1180" b="1" dirty="0"/>
                        <a:t>Contingency management</a:t>
                      </a:r>
                    </a:p>
                  </a:txBody>
                  <a:tcPr marR="54864" marT="18288" marB="18288" anchor="ctr">
                    <a:solidFill>
                      <a:schemeClr val="accent2">
                        <a:lumMod val="20000"/>
                        <a:lumOff val="80000"/>
                      </a:schemeClr>
                    </a:solidFill>
                  </a:tcPr>
                </a:tc>
                <a:tc>
                  <a:txBody>
                    <a:bodyPr/>
                    <a:lstStyle/>
                    <a:p>
                      <a:pPr algn="ctr"/>
                      <a:r>
                        <a:rPr lang="en-US" sz="1180" b="1" dirty="0"/>
                        <a:t>56%</a:t>
                      </a:r>
                    </a:p>
                  </a:txBody>
                  <a:tcPr marR="54864" marT="18288" marB="18288" anchor="ctr">
                    <a:solidFill>
                      <a:schemeClr val="accent2">
                        <a:lumMod val="20000"/>
                        <a:lumOff val="80000"/>
                      </a:schemeClr>
                    </a:solidFill>
                  </a:tcPr>
                </a:tc>
                <a:extLst>
                  <a:ext uri="{0D108BD9-81ED-4DB2-BD59-A6C34878D82A}">
                    <a16:rowId xmlns:a16="http://schemas.microsoft.com/office/drawing/2014/main" val="380786803"/>
                  </a:ext>
                </a:extLst>
              </a:tr>
              <a:tr h="269226">
                <a:tc>
                  <a:txBody>
                    <a:bodyPr/>
                    <a:lstStyle/>
                    <a:p>
                      <a:r>
                        <a:rPr lang="en-US" sz="1180" dirty="0"/>
                        <a:t>Dialectical behavioral therapy</a:t>
                      </a:r>
                    </a:p>
                  </a:txBody>
                  <a:tcPr marR="54864" marT="18288" marB="18288" anchor="ctr">
                    <a:solidFill>
                      <a:schemeClr val="bg1"/>
                    </a:solidFill>
                  </a:tcPr>
                </a:tc>
                <a:tc>
                  <a:txBody>
                    <a:bodyPr/>
                    <a:lstStyle/>
                    <a:p>
                      <a:pPr algn="ctr"/>
                      <a:r>
                        <a:rPr lang="en-US" sz="1180" dirty="0"/>
                        <a:t>54%</a:t>
                      </a:r>
                    </a:p>
                  </a:txBody>
                  <a:tcPr marR="54864" marT="18288" marB="18288" anchor="ctr">
                    <a:solidFill>
                      <a:schemeClr val="bg1"/>
                    </a:solidFill>
                  </a:tcPr>
                </a:tc>
                <a:extLst>
                  <a:ext uri="{0D108BD9-81ED-4DB2-BD59-A6C34878D82A}">
                    <a16:rowId xmlns:a16="http://schemas.microsoft.com/office/drawing/2014/main" val="3331707406"/>
                  </a:ext>
                </a:extLst>
              </a:tr>
              <a:tr h="269226">
                <a:tc>
                  <a:txBody>
                    <a:bodyPr/>
                    <a:lstStyle/>
                    <a:p>
                      <a:r>
                        <a:rPr lang="en-US" sz="1180" dirty="0"/>
                        <a:t>Rational emotive behavioral therapy</a:t>
                      </a:r>
                    </a:p>
                  </a:txBody>
                  <a:tcPr marR="54864" marT="18288" marB="18288" anchor="ctr">
                    <a:solidFill>
                      <a:schemeClr val="bg1"/>
                    </a:solidFill>
                  </a:tcPr>
                </a:tc>
                <a:tc>
                  <a:txBody>
                    <a:bodyPr/>
                    <a:lstStyle/>
                    <a:p>
                      <a:pPr algn="ctr"/>
                      <a:r>
                        <a:rPr lang="en-US" sz="1180" dirty="0"/>
                        <a:t>46%</a:t>
                      </a:r>
                    </a:p>
                  </a:txBody>
                  <a:tcPr marR="54864" marT="18288" marB="18288" anchor="ctr">
                    <a:solidFill>
                      <a:schemeClr val="bg1"/>
                    </a:solidFill>
                  </a:tcPr>
                </a:tc>
                <a:extLst>
                  <a:ext uri="{0D108BD9-81ED-4DB2-BD59-A6C34878D82A}">
                    <a16:rowId xmlns:a16="http://schemas.microsoft.com/office/drawing/2014/main" val="3336002974"/>
                  </a:ext>
                </a:extLst>
              </a:tr>
            </a:tbl>
          </a:graphicData>
        </a:graphic>
      </p:graphicFrame>
    </p:spTree>
    <p:extLst>
      <p:ext uri="{BB962C8B-B14F-4D97-AF65-F5344CB8AC3E}">
        <p14:creationId xmlns:p14="http://schemas.microsoft.com/office/powerpoint/2010/main" val="257798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 y="1861104"/>
            <a:ext cx="12191999" cy="4044394"/>
            <a:chOff x="1415147" y="3301661"/>
            <a:chExt cx="9834659" cy="3016803"/>
          </a:xfrm>
        </p:grpSpPr>
        <p:sp>
          <p:nvSpPr>
            <p:cNvPr id="30" name="Rectangle 29"/>
            <p:cNvSpPr/>
            <p:nvPr/>
          </p:nvSpPr>
          <p:spPr>
            <a:xfrm>
              <a:off x="4991829" y="3301661"/>
              <a:ext cx="6257977" cy="3016803"/>
            </a:xfrm>
            <a:prstGeom prst="rect">
              <a:avLst/>
            </a:prstGeom>
            <a:solidFill>
              <a:srgbClr val="10A68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sp>
          <p:nvSpPr>
            <p:cNvPr id="29" name="Rectangle 28"/>
            <p:cNvSpPr/>
            <p:nvPr/>
          </p:nvSpPr>
          <p:spPr>
            <a:xfrm>
              <a:off x="1415147" y="3301661"/>
              <a:ext cx="3580431" cy="3016803"/>
            </a:xfrm>
            <a:prstGeom prst="rect">
              <a:avLst/>
            </a:prstGeom>
            <a:solidFill>
              <a:srgbClr val="1FB1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sp>
          <p:nvSpPr>
            <p:cNvPr id="31" name="Rectangle 30"/>
            <p:cNvSpPr/>
            <p:nvPr/>
          </p:nvSpPr>
          <p:spPr>
            <a:xfrm>
              <a:off x="1422830" y="5983673"/>
              <a:ext cx="3576683" cy="334790"/>
            </a:xfrm>
            <a:prstGeom prst="rect">
              <a:avLst/>
            </a:prstGeom>
            <a:solidFill>
              <a:srgbClr val="44546A">
                <a:alpha val="72941"/>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2" name="Title 1"/>
          <p:cNvSpPr>
            <a:spLocks noGrp="1"/>
          </p:cNvSpPr>
          <p:nvPr>
            <p:ph type="title"/>
          </p:nvPr>
        </p:nvSpPr>
        <p:spPr/>
        <p:txBody>
          <a:bodyPr/>
          <a:lstStyle/>
          <a:p>
            <a:r>
              <a:rPr lang="en-US" dirty="0"/>
              <a:t>Cognitive Behavioral Therapy (CBT) for SUD</a:t>
            </a:r>
          </a:p>
        </p:txBody>
      </p:sp>
      <p:sp>
        <p:nvSpPr>
          <p:cNvPr id="4" name="Slide Number Placeholder 3"/>
          <p:cNvSpPr>
            <a:spLocks noGrp="1"/>
          </p:cNvSpPr>
          <p:nvPr>
            <p:ph type="sldNum" sz="quarter" idx="12"/>
          </p:nvPr>
        </p:nvSpPr>
        <p:spPr/>
        <p:txBody>
          <a:bodyPr/>
          <a:lstStyle/>
          <a:p>
            <a:fld id="{9F3E118D-8F40-4D44-BBCF-71B52D27A42B}" type="slidenum">
              <a:rPr lang="en-US" smtClean="0"/>
              <a:pPr/>
              <a:t>7</a:t>
            </a:fld>
            <a:endParaRPr lang="en-US" dirty="0"/>
          </a:p>
        </p:txBody>
      </p:sp>
      <p:sp>
        <p:nvSpPr>
          <p:cNvPr id="21" name="Rounded Rectangle 20"/>
          <p:cNvSpPr/>
          <p:nvPr/>
        </p:nvSpPr>
        <p:spPr>
          <a:xfrm>
            <a:off x="4807860" y="2018021"/>
            <a:ext cx="7010286" cy="3651119"/>
          </a:xfrm>
          <a:prstGeom prst="roundRect">
            <a:avLst>
              <a:gd name="adj" fmla="val 6880"/>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CBT is intended to treat SUD by</a:t>
            </a:r>
          </a:p>
          <a:p>
            <a:pPr marL="228600" marR="0" lvl="0" indent="-228600" fontAlgn="auto">
              <a:lnSpc>
                <a:spcPct val="100000"/>
              </a:lnSpc>
              <a:spcBef>
                <a:spcPts val="0"/>
              </a:spcBef>
              <a:spcAft>
                <a:spcPts val="300"/>
              </a:spcAft>
              <a:buClrTx/>
              <a:buSzTx/>
              <a:buFont typeface="Arial" panose="020B0604020202020204" pitchFamily="34" charset="0"/>
              <a:buChar char="•"/>
              <a:tabLst/>
              <a:defRPr/>
            </a:pPr>
            <a:r>
              <a:rPr lang="en-US" sz="1600" dirty="0">
                <a:solidFill>
                  <a:srgbClr val="000000"/>
                </a:solidFill>
                <a:latin typeface="Arial"/>
              </a:rPr>
              <a:t>Understanding the connection between thoughts and behaviors </a:t>
            </a:r>
          </a:p>
          <a:p>
            <a:pPr marL="628650" marR="0" lvl="1" indent="-171450" fontAlgn="auto">
              <a:lnSpc>
                <a:spcPct val="100000"/>
              </a:lnSpc>
              <a:spcBef>
                <a:spcPts val="100"/>
              </a:spcBef>
              <a:spcAft>
                <a:spcPts val="100"/>
              </a:spcAft>
              <a:buClrTx/>
              <a:buSzTx/>
              <a:buFont typeface="Arial" panose="020B0604020202020204" pitchFamily="34" charset="0"/>
              <a:buChar char="•"/>
              <a:tabLst/>
              <a:defRPr/>
            </a:pPr>
            <a:r>
              <a:rPr lang="en-US" sz="1400" dirty="0">
                <a:solidFill>
                  <a:srgbClr val="000000"/>
                </a:solidFill>
                <a:latin typeface="Arial"/>
              </a:rPr>
              <a:t>Functional analysis to identify triggers and understand consequences of use</a:t>
            </a:r>
          </a:p>
          <a:p>
            <a:pPr marL="628650" marR="0" lvl="1" indent="-171450" fontAlgn="auto">
              <a:lnSpc>
                <a:spcPct val="100000"/>
              </a:lnSpc>
              <a:spcBef>
                <a:spcPts val="100"/>
              </a:spcBef>
              <a:spcAft>
                <a:spcPts val="300"/>
              </a:spcAft>
              <a:buClrTx/>
              <a:buSzTx/>
              <a:buFont typeface="Arial" panose="020B0604020202020204" pitchFamily="34" charset="0"/>
              <a:buChar char="•"/>
              <a:tabLst/>
              <a:defRPr/>
            </a:pPr>
            <a:r>
              <a:rPr lang="en-US" sz="1400" dirty="0">
                <a:solidFill>
                  <a:srgbClr val="000000"/>
                </a:solidFill>
                <a:latin typeface="Arial"/>
              </a:rPr>
              <a:t>Identify factors that promote/maintain use</a:t>
            </a:r>
          </a:p>
          <a:p>
            <a:pPr marL="228600" indent="-228600">
              <a:spcBef>
                <a:spcPts val="500"/>
              </a:spcBef>
              <a:spcAft>
                <a:spcPts val="300"/>
              </a:spcAft>
              <a:buFont typeface="Arial" panose="020B0604020202020204" pitchFamily="34" charset="0"/>
              <a:buChar char="•"/>
              <a:defRPr/>
            </a:pPr>
            <a:r>
              <a:rPr lang="en-US" sz="1600" dirty="0">
                <a:solidFill>
                  <a:srgbClr val="000000"/>
                </a:solidFill>
                <a:latin typeface="Arial"/>
              </a:rPr>
              <a:t>Modifying cognitive barriers to change </a:t>
            </a:r>
          </a:p>
          <a:p>
            <a:pPr marL="628650" lvl="1" indent="-171450">
              <a:spcBef>
                <a:spcPts val="100"/>
              </a:spcBef>
              <a:spcAft>
                <a:spcPts val="100"/>
              </a:spcAft>
              <a:buFont typeface="Arial" panose="020B0604020202020204" pitchFamily="34" charset="0"/>
              <a:buChar char="•"/>
              <a:defRPr/>
            </a:pPr>
            <a:r>
              <a:rPr lang="en-US" sz="1400" dirty="0">
                <a:solidFill>
                  <a:srgbClr val="000000"/>
                </a:solidFill>
                <a:latin typeface="Arial"/>
              </a:rPr>
              <a:t>Identify rationalizing, giving up, overgeneralizations, or personalizing in thinking </a:t>
            </a:r>
          </a:p>
          <a:p>
            <a:pPr marL="628650" lvl="1" indent="-171450">
              <a:spcBef>
                <a:spcPts val="100"/>
              </a:spcBef>
              <a:spcAft>
                <a:spcPts val="100"/>
              </a:spcAft>
              <a:buFont typeface="Arial" panose="020B0604020202020204" pitchFamily="34" charset="0"/>
              <a:buChar char="•"/>
              <a:defRPr/>
            </a:pPr>
            <a:r>
              <a:rPr lang="en-US" sz="1400" dirty="0">
                <a:solidFill>
                  <a:srgbClr val="000000"/>
                </a:solidFill>
                <a:latin typeface="Arial"/>
              </a:rPr>
              <a:t>Use cognitive restructuring to evaluate and alter negative thinking </a:t>
            </a:r>
          </a:p>
          <a:p>
            <a:pPr marL="228600" marR="0" lvl="0" indent="-228600" fontAlgn="auto">
              <a:lnSpc>
                <a:spcPct val="100000"/>
              </a:lnSpc>
              <a:spcBef>
                <a:spcPts val="500"/>
              </a:spcBef>
              <a:spcAft>
                <a:spcPts val="300"/>
              </a:spcAft>
              <a:buClrTx/>
              <a:buSzTx/>
              <a:buFont typeface="Arial" panose="020B0604020202020204" pitchFamily="34" charset="0"/>
              <a:buChar char="•"/>
              <a:tabLst/>
              <a:defRPr/>
            </a:pPr>
            <a:r>
              <a:rPr lang="en-US" sz="1600" dirty="0">
                <a:solidFill>
                  <a:srgbClr val="000000"/>
                </a:solidFill>
                <a:latin typeface="Arial"/>
              </a:rPr>
              <a:t>Improving behavioral strategies </a:t>
            </a:r>
          </a:p>
          <a:p>
            <a:pPr marL="628650" marR="0" lvl="1"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Enhanced coping skills </a:t>
            </a:r>
            <a:endParaRPr kumimoji="0" lang="en-US" sz="1400" b="0" i="0" u="none" strike="noStrike" kern="1200" cap="none" spc="0" normalizeH="0" baseline="0" noProof="0" dirty="0">
              <a:ln>
                <a:noFill/>
              </a:ln>
              <a:solidFill>
                <a:srgbClr val="92D050"/>
              </a:solidFill>
              <a:effectLst/>
              <a:uLnTx/>
              <a:uFillTx/>
              <a:latin typeface="Arial"/>
              <a:ea typeface="+mn-ea"/>
              <a:cs typeface="+mn-cs"/>
            </a:endParaRPr>
          </a:p>
          <a:p>
            <a:pPr marL="628650" marR="0" lvl="1"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Drug refusal skills </a:t>
            </a:r>
          </a:p>
          <a:p>
            <a:pPr marL="628650" marR="0" lvl="1"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Problem solving skills </a:t>
            </a:r>
          </a:p>
          <a:p>
            <a:pPr marL="628650" marR="0" lvl="1" indent="-17145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Enhanced social experiences</a:t>
            </a:r>
            <a:endParaRPr kumimoji="0" lang="en-US" sz="1400" b="0" i="0" u="none" strike="noStrike" kern="1200" cap="none" spc="0" normalizeH="0" baseline="0" noProof="0" dirty="0">
              <a:ln>
                <a:noFill/>
              </a:ln>
              <a:solidFill>
                <a:srgbClr val="92D050"/>
              </a:solidFill>
              <a:effectLst/>
              <a:uLnTx/>
              <a:uFillTx/>
              <a:latin typeface="Arial"/>
              <a:ea typeface="+mn-ea"/>
              <a:cs typeface="+mn-cs"/>
            </a:endParaRPr>
          </a:p>
        </p:txBody>
      </p:sp>
      <p:sp>
        <p:nvSpPr>
          <p:cNvPr id="22" name="Slide Number Placeholder 3"/>
          <p:cNvSpPr txBox="1">
            <a:spLocks/>
          </p:cNvSpPr>
          <p:nvPr/>
        </p:nvSpPr>
        <p:spPr>
          <a:xfrm>
            <a:off x="422786" y="6353685"/>
            <a:ext cx="8961120" cy="386913"/>
          </a:xfrm>
          <a:prstGeom prst="rect">
            <a:avLst/>
          </a:prstGeom>
        </p:spPr>
        <p:txBody>
          <a:bodyPr vert="horz" lIns="91440" tIns="45720" rIns="91440" bIns="45720" numCol="2" spcCol="13716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indent="-114300">
              <a:buFontTx/>
              <a:buAutoNum type="arabicPeriod"/>
              <a:defRPr/>
            </a:pPr>
            <a:r>
              <a:rPr lang="en-US" sz="700" dirty="0">
                <a:solidFill>
                  <a:srgbClr val="000000">
                    <a:tint val="75000"/>
                  </a:srgbClr>
                </a:solidFill>
              </a:rPr>
              <a:t>Calkins AW, et al. (2016) Basic Principles and Practice of Cognitive Behavioral Therapy. In: Petersen T., E. </a:t>
            </a:r>
            <a:r>
              <a:rPr lang="en-US" sz="700" dirty="0" err="1">
                <a:solidFill>
                  <a:srgbClr val="000000">
                    <a:tint val="75000"/>
                  </a:srgbClr>
                </a:solidFill>
              </a:rPr>
              <a:t>Sprich</a:t>
            </a:r>
            <a:r>
              <a:rPr lang="en-US" sz="700" dirty="0">
                <a:solidFill>
                  <a:srgbClr val="000000">
                    <a:tint val="75000"/>
                  </a:srgbClr>
                </a:solidFill>
              </a:rPr>
              <a:t> S., Wilhelm S. (</a:t>
            </a:r>
            <a:r>
              <a:rPr lang="en-US" sz="700" dirty="0" err="1">
                <a:solidFill>
                  <a:srgbClr val="000000">
                    <a:tint val="75000"/>
                  </a:srgbClr>
                </a:solidFill>
              </a:rPr>
              <a:t>eds</a:t>
            </a:r>
            <a:r>
              <a:rPr lang="en-US" sz="700" dirty="0">
                <a:solidFill>
                  <a:srgbClr val="000000">
                    <a:tint val="75000"/>
                  </a:srgbClr>
                </a:solidFill>
              </a:rPr>
              <a:t>) The Massachusetts General Hospital Handbook of Cognitive Behavioral Therapy. Current Clinical Psychiatry. Humana Press, New York, NY.</a:t>
            </a:r>
          </a:p>
          <a:p>
            <a:pPr marL="114300" indent="-114300">
              <a:buFontTx/>
              <a:buAutoNum type="arabicPeriod"/>
              <a:defRPr/>
            </a:pPr>
            <a:r>
              <a:rPr lang="en-US" sz="700" dirty="0">
                <a:solidFill>
                  <a:srgbClr val="000000">
                    <a:tint val="75000"/>
                  </a:srgbClr>
                </a:solidFill>
              </a:rPr>
              <a:t>McHugh, KW et al. (2010). Cognitive Behavioral Therapy for Substance Use Disorders. Psychiatric Clinics of North America, 33, 511-525.</a:t>
            </a:r>
          </a:p>
          <a:p>
            <a:pPr marL="114300" indent="-114300">
              <a:buFontTx/>
              <a:buAutoNum type="arabicPeriod"/>
              <a:defRPr/>
            </a:pPr>
            <a:r>
              <a:rPr lang="en-US" sz="700" dirty="0">
                <a:solidFill>
                  <a:srgbClr val="000000">
                    <a:tint val="75000"/>
                  </a:srgbClr>
                </a:solidFill>
              </a:rPr>
              <a:t>Data on File: reSET-O Lesson Content. Boston, MA: Pear Therapeutics, Inc; 2017. </a:t>
            </a:r>
          </a:p>
        </p:txBody>
      </p:sp>
      <p:grpSp>
        <p:nvGrpSpPr>
          <p:cNvPr id="46" name="Group 45"/>
          <p:cNvGrpSpPr/>
          <p:nvPr/>
        </p:nvGrpSpPr>
        <p:grpSpPr>
          <a:xfrm>
            <a:off x="465941" y="1902290"/>
            <a:ext cx="3720298" cy="3129068"/>
            <a:chOff x="465941" y="1902290"/>
            <a:chExt cx="3720298" cy="3129068"/>
          </a:xfrm>
        </p:grpSpPr>
        <p:grpSp>
          <p:nvGrpSpPr>
            <p:cNvPr id="44" name="Group 43"/>
            <p:cNvGrpSpPr/>
            <p:nvPr/>
          </p:nvGrpSpPr>
          <p:grpSpPr>
            <a:xfrm>
              <a:off x="465941" y="1902290"/>
              <a:ext cx="3720298" cy="3129068"/>
              <a:chOff x="408759" y="1843448"/>
              <a:chExt cx="3720298" cy="3129068"/>
            </a:xfrm>
          </p:grpSpPr>
          <p:pic>
            <p:nvPicPr>
              <p:cNvPr id="10" name="Picture 9"/>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278" t="20646" r="36273" b="20598"/>
              <a:stretch/>
            </p:blipFill>
            <p:spPr>
              <a:xfrm>
                <a:off x="1994263" y="3133278"/>
                <a:ext cx="609695" cy="1306489"/>
              </a:xfrm>
              <a:prstGeom prst="rect">
                <a:avLst/>
              </a:prstGeom>
            </p:spPr>
          </p:pic>
          <p:grpSp>
            <p:nvGrpSpPr>
              <p:cNvPr id="11" name="Group 10"/>
              <p:cNvGrpSpPr/>
              <p:nvPr/>
            </p:nvGrpSpPr>
            <p:grpSpPr>
              <a:xfrm>
                <a:off x="408759" y="1843448"/>
                <a:ext cx="1682174" cy="1034252"/>
                <a:chOff x="535073" y="2165820"/>
                <a:chExt cx="1415445" cy="843390"/>
              </a:xfrm>
            </p:grpSpPr>
            <p:sp>
              <p:nvSpPr>
                <p:cNvPr id="12" name="Cloud Callout 11"/>
                <p:cNvSpPr/>
                <p:nvPr/>
              </p:nvSpPr>
              <p:spPr>
                <a:xfrm rot="21257273" flipH="1">
                  <a:off x="535073" y="2165820"/>
                  <a:ext cx="1415445" cy="843390"/>
                </a:xfrm>
                <a:prstGeom prst="cloudCallout">
                  <a:avLst>
                    <a:gd name="adj1" fmla="val -20833"/>
                    <a:gd name="adj2" fmla="val 66577"/>
                  </a:avLst>
                </a:prstGeom>
                <a:ln w="381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Box 12"/>
                <p:cNvSpPr txBox="1"/>
                <p:nvPr/>
              </p:nvSpPr>
              <p:spPr>
                <a:xfrm>
                  <a:off x="764807" y="2305164"/>
                  <a:ext cx="1025522" cy="5647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dirty="0">
                      <a:ln>
                        <a:noFill/>
                      </a:ln>
                      <a:solidFill>
                        <a:srgbClr val="000000"/>
                      </a:solidFill>
                      <a:effectLst/>
                      <a:uLnTx/>
                      <a:uFillTx/>
                      <a:latin typeface="Arial"/>
                      <a:ea typeface="+mn-ea"/>
                      <a:cs typeface="+mn-cs"/>
                    </a:rPr>
                    <a:t>COGNITIVE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Maladaptive thoughts</a:t>
                  </a:r>
                </a:p>
              </p:txBody>
            </p:sp>
          </p:grpSp>
          <p:grpSp>
            <p:nvGrpSpPr>
              <p:cNvPr id="14" name="Group 13"/>
              <p:cNvGrpSpPr/>
              <p:nvPr/>
            </p:nvGrpSpPr>
            <p:grpSpPr>
              <a:xfrm>
                <a:off x="2578882" y="1959179"/>
                <a:ext cx="1550175" cy="802792"/>
                <a:chOff x="3259671" y="2636617"/>
                <a:chExt cx="1175868" cy="767707"/>
              </a:xfrm>
            </p:grpSpPr>
            <p:sp>
              <p:nvSpPr>
                <p:cNvPr id="15" name="Rectangular Callout 14"/>
                <p:cNvSpPr/>
                <p:nvPr/>
              </p:nvSpPr>
              <p:spPr>
                <a:xfrm>
                  <a:off x="3259671" y="2636617"/>
                  <a:ext cx="1175868" cy="767707"/>
                </a:xfrm>
                <a:prstGeom prst="wedgeRectCallout">
                  <a:avLst>
                    <a:gd name="adj1" fmla="val -28240"/>
                    <a:gd name="adj2" fmla="val 72511"/>
                  </a:avLst>
                </a:prstGeom>
                <a:ln w="28575">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TextBox 15"/>
                <p:cNvSpPr txBox="1"/>
                <p:nvPr/>
              </p:nvSpPr>
              <p:spPr>
                <a:xfrm>
                  <a:off x="3319436" y="2707571"/>
                  <a:ext cx="1056339" cy="662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dirty="0">
                      <a:ln>
                        <a:noFill/>
                      </a:ln>
                      <a:solidFill>
                        <a:srgbClr val="000000"/>
                      </a:solidFill>
                      <a:effectLst/>
                      <a:uLnTx/>
                      <a:uFillTx/>
                      <a:latin typeface="Arial"/>
                      <a:ea typeface="+mn-ea"/>
                      <a:cs typeface="+mn-cs"/>
                    </a:rPr>
                    <a:t>BEHAVIORAL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Poor coping skills</a:t>
                  </a:r>
                </a:p>
              </p:txBody>
            </p:sp>
          </p:grpSp>
          <p:sp>
            <p:nvSpPr>
              <p:cNvPr id="17" name="Cross 16"/>
              <p:cNvSpPr/>
              <p:nvPr/>
            </p:nvSpPr>
            <p:spPr>
              <a:xfrm>
                <a:off x="2164310" y="2243431"/>
                <a:ext cx="260335" cy="274382"/>
              </a:xfrm>
              <a:prstGeom prst="plus">
                <a:avLst>
                  <a:gd name="adj" fmla="val 324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p:cNvSpPr txBox="1"/>
              <p:nvPr/>
            </p:nvSpPr>
            <p:spPr>
              <a:xfrm>
                <a:off x="1351696" y="4510851"/>
                <a:ext cx="17665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Drug craving, seeking, use, and reinforcement</a:t>
                </a:r>
              </a:p>
            </p:txBody>
          </p:sp>
          <p:sp>
            <p:nvSpPr>
              <p:cNvPr id="19" name="Circular Arrow 18"/>
              <p:cNvSpPr/>
              <p:nvPr/>
            </p:nvSpPr>
            <p:spPr>
              <a:xfrm rot="5049160">
                <a:off x="1880739" y="3076622"/>
                <a:ext cx="1987588" cy="1467348"/>
              </a:xfrm>
              <a:prstGeom prst="circularArrow">
                <a:avLst>
                  <a:gd name="adj1" fmla="val 12500"/>
                  <a:gd name="adj2" fmla="val 842312"/>
                  <a:gd name="adj3" fmla="val 20457681"/>
                  <a:gd name="adj4" fmla="val 12015773"/>
                  <a:gd name="adj5" fmla="val 151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45" name="Circular Arrow 44"/>
            <p:cNvSpPr/>
            <p:nvPr/>
          </p:nvSpPr>
          <p:spPr>
            <a:xfrm rot="5136574" flipH="1" flipV="1">
              <a:off x="655873" y="3217989"/>
              <a:ext cx="1987588" cy="1467348"/>
            </a:xfrm>
            <a:prstGeom prst="circularArrow">
              <a:avLst>
                <a:gd name="adj1" fmla="val 12500"/>
                <a:gd name="adj2" fmla="val 842312"/>
                <a:gd name="adj3" fmla="val 20457681"/>
                <a:gd name="adj4" fmla="val 12015773"/>
                <a:gd name="adj5" fmla="val 151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58966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CEF6732-6EA6-48C8-9DB3-CAF5E8E7FBF0}"/>
              </a:ext>
            </a:extLst>
          </p:cNvPr>
          <p:cNvSpPr/>
          <p:nvPr/>
        </p:nvSpPr>
        <p:spPr>
          <a:xfrm>
            <a:off x="1" y="1687186"/>
            <a:ext cx="12191999" cy="44748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CCEF6732-6EA6-48C8-9DB3-CAF5E8E7FBF0}"/>
              </a:ext>
            </a:extLst>
          </p:cNvPr>
          <p:cNvSpPr/>
          <p:nvPr/>
        </p:nvSpPr>
        <p:spPr>
          <a:xfrm>
            <a:off x="0" y="1784697"/>
            <a:ext cx="12208933" cy="42822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8" name="Group 27"/>
          <p:cNvGrpSpPr/>
          <p:nvPr/>
        </p:nvGrpSpPr>
        <p:grpSpPr>
          <a:xfrm>
            <a:off x="1" y="1861104"/>
            <a:ext cx="12191999" cy="4044394"/>
            <a:chOff x="1415147" y="3301661"/>
            <a:chExt cx="9834659" cy="3016803"/>
          </a:xfrm>
        </p:grpSpPr>
        <p:sp>
          <p:nvSpPr>
            <p:cNvPr id="30" name="Rectangle 29"/>
            <p:cNvSpPr/>
            <p:nvPr/>
          </p:nvSpPr>
          <p:spPr>
            <a:xfrm>
              <a:off x="4991829" y="3301661"/>
              <a:ext cx="6257977" cy="3016803"/>
            </a:xfrm>
            <a:prstGeom prst="rect">
              <a:avLst/>
            </a:prstGeom>
            <a:solidFill>
              <a:srgbClr val="10A686">
                <a:lumMod val="75000"/>
              </a:srgb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sp>
          <p:nvSpPr>
            <p:cNvPr id="29" name="Rectangle 28"/>
            <p:cNvSpPr/>
            <p:nvPr/>
          </p:nvSpPr>
          <p:spPr>
            <a:xfrm>
              <a:off x="1415147" y="3301661"/>
              <a:ext cx="4675630" cy="3016803"/>
            </a:xfrm>
            <a:prstGeom prst="rect">
              <a:avLst/>
            </a:prstGeom>
            <a:solidFill>
              <a:srgbClr val="1FB1A8"/>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grpSp>
      <p:sp>
        <p:nvSpPr>
          <p:cNvPr id="2" name="Title 1"/>
          <p:cNvSpPr>
            <a:spLocks noGrp="1"/>
          </p:cNvSpPr>
          <p:nvPr>
            <p:ph type="title"/>
          </p:nvPr>
        </p:nvSpPr>
        <p:spPr/>
        <p:txBody>
          <a:bodyPr/>
          <a:lstStyle/>
          <a:p>
            <a:r>
              <a:rPr lang="en-US" dirty="0"/>
              <a:t>Cognitive Behavioral Therapy (CBT) for SUD</a:t>
            </a:r>
          </a:p>
        </p:txBody>
      </p:sp>
      <p:sp>
        <p:nvSpPr>
          <p:cNvPr id="4" name="Slide Number Placeholder 3"/>
          <p:cNvSpPr>
            <a:spLocks noGrp="1"/>
          </p:cNvSpPr>
          <p:nvPr>
            <p:ph type="sldNum" sz="quarter" idx="12"/>
          </p:nvPr>
        </p:nvSpPr>
        <p:spPr/>
        <p:txBody>
          <a:bodyPr/>
          <a:lstStyle/>
          <a:p>
            <a:fld id="{9F3E118D-8F40-4D44-BBCF-71B52D27A42B}" type="slidenum">
              <a:rPr lang="en-US" smtClean="0"/>
              <a:pPr/>
              <a:t>8</a:t>
            </a:fld>
            <a:endParaRPr lang="en-US" dirty="0"/>
          </a:p>
        </p:txBody>
      </p:sp>
      <p:sp>
        <p:nvSpPr>
          <p:cNvPr id="22" name="Slide Number Placeholder 3"/>
          <p:cNvSpPr txBox="1">
            <a:spLocks/>
          </p:cNvSpPr>
          <p:nvPr/>
        </p:nvSpPr>
        <p:spPr>
          <a:xfrm>
            <a:off x="422786" y="6353685"/>
            <a:ext cx="8961120" cy="386913"/>
          </a:xfrm>
          <a:prstGeom prst="rect">
            <a:avLst/>
          </a:prstGeom>
        </p:spPr>
        <p:txBody>
          <a:bodyPr vert="horz" lIns="91440" tIns="45720" rIns="91440" bIns="45720" numCol="2" spcCol="13716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indent="-114300">
              <a:buFontTx/>
              <a:buAutoNum type="arabicPeriod"/>
              <a:defRPr/>
            </a:pPr>
            <a:r>
              <a:rPr lang="en-US" sz="700" dirty="0">
                <a:solidFill>
                  <a:srgbClr val="000000">
                    <a:tint val="75000"/>
                  </a:srgbClr>
                </a:solidFill>
              </a:rPr>
              <a:t>Higgins ST, </a:t>
            </a:r>
            <a:r>
              <a:rPr lang="en-US" sz="700" dirty="0" err="1">
                <a:solidFill>
                  <a:srgbClr val="000000">
                    <a:tint val="75000"/>
                  </a:srgbClr>
                </a:solidFill>
              </a:rPr>
              <a:t>Budney</a:t>
            </a:r>
            <a:r>
              <a:rPr lang="en-US" sz="700" dirty="0">
                <a:solidFill>
                  <a:srgbClr val="000000">
                    <a:tint val="75000"/>
                  </a:srgbClr>
                </a:solidFill>
              </a:rPr>
              <a:t> AJ, Bickel WK, </a:t>
            </a:r>
            <a:r>
              <a:rPr lang="en-US" sz="700" dirty="0" err="1">
                <a:solidFill>
                  <a:srgbClr val="000000">
                    <a:tint val="75000"/>
                  </a:srgbClr>
                </a:solidFill>
              </a:rPr>
              <a:t>Foerg</a:t>
            </a:r>
            <a:r>
              <a:rPr lang="en-US" sz="700" dirty="0">
                <a:solidFill>
                  <a:srgbClr val="000000">
                    <a:tint val="75000"/>
                  </a:srgbClr>
                </a:solidFill>
              </a:rPr>
              <a:t> FE, </a:t>
            </a:r>
            <a:r>
              <a:rPr lang="en-US" sz="700" dirty="0" err="1">
                <a:solidFill>
                  <a:srgbClr val="000000">
                    <a:tint val="75000"/>
                  </a:srgbClr>
                </a:solidFill>
              </a:rPr>
              <a:t>Donham</a:t>
            </a:r>
            <a:r>
              <a:rPr lang="en-US" sz="700" dirty="0">
                <a:solidFill>
                  <a:srgbClr val="000000">
                    <a:tint val="75000"/>
                  </a:srgbClr>
                </a:solidFill>
              </a:rPr>
              <a:t> R, Badger GJ. Incentives improve outcome in outpatient behavioral treatment of cocaine dependence. Arch Gen Psychiatry. 1994;51(7):568-576. doi:10.1001/archpsyc.1994.03950070060011. </a:t>
            </a:r>
          </a:p>
          <a:p>
            <a:pPr marL="114300" indent="-114300">
              <a:buFontTx/>
              <a:buAutoNum type="arabicPeriod"/>
              <a:defRPr/>
            </a:pPr>
            <a:r>
              <a:rPr lang="en-US" sz="700" dirty="0">
                <a:solidFill>
                  <a:srgbClr val="000000">
                    <a:tint val="75000"/>
                  </a:srgbClr>
                </a:solidFill>
              </a:rPr>
              <a:t>Higgins ST, </a:t>
            </a:r>
            <a:r>
              <a:rPr lang="en-US" sz="700" dirty="0" err="1">
                <a:solidFill>
                  <a:srgbClr val="000000">
                    <a:tint val="75000"/>
                  </a:srgbClr>
                </a:solidFill>
              </a:rPr>
              <a:t>Redner</a:t>
            </a:r>
            <a:r>
              <a:rPr lang="en-US" sz="700" dirty="0">
                <a:solidFill>
                  <a:srgbClr val="000000">
                    <a:tint val="75000"/>
                  </a:srgbClr>
                </a:solidFill>
              </a:rPr>
              <a:t> R, White TJ. Contingency management and the community reinforcement approach. In: </a:t>
            </a:r>
            <a:r>
              <a:rPr lang="en-US" sz="700" dirty="0" err="1">
                <a:solidFill>
                  <a:srgbClr val="000000">
                    <a:tint val="75000"/>
                  </a:srgbClr>
                </a:solidFill>
              </a:rPr>
              <a:t>Ries</a:t>
            </a:r>
            <a:r>
              <a:rPr lang="en-US" sz="700" dirty="0">
                <a:solidFill>
                  <a:srgbClr val="000000">
                    <a:tint val="75000"/>
                  </a:srgbClr>
                </a:solidFill>
              </a:rPr>
              <a:t> RK et al, eds. Principles of Addiction Medicine. Philadelphia, PA: Wolters Kluwer; 2014:877-893.</a:t>
            </a:r>
          </a:p>
          <a:p>
            <a:pPr marL="114300" indent="-114300">
              <a:buFontTx/>
              <a:buAutoNum type="arabicPeriod"/>
              <a:defRPr/>
            </a:pPr>
            <a:endParaRPr lang="en-US" sz="700" dirty="0">
              <a:solidFill>
                <a:srgbClr val="000000">
                  <a:tint val="75000"/>
                </a:srgbClr>
              </a:solidFill>
            </a:endParaRPr>
          </a:p>
        </p:txBody>
      </p:sp>
      <p:sp>
        <p:nvSpPr>
          <p:cNvPr id="25" name="Rounded Rectangle 24"/>
          <p:cNvSpPr/>
          <p:nvPr/>
        </p:nvSpPr>
        <p:spPr>
          <a:xfrm>
            <a:off x="684017" y="2130701"/>
            <a:ext cx="4087368" cy="3505200"/>
          </a:xfrm>
          <a:prstGeom prst="roundRect">
            <a:avLst>
              <a:gd name="adj" fmla="val 6880"/>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CM: Contrived Contingencies</a:t>
            </a:r>
            <a:r>
              <a:rPr kumimoji="0" lang="en-US" sz="1800" b="1" i="0" u="none" strike="noStrike" kern="1200" cap="none" spc="0" normalizeH="0" baseline="30000" noProof="0" dirty="0">
                <a:ln>
                  <a:noFill/>
                </a:ln>
                <a:solidFill>
                  <a:srgbClr val="000000"/>
                </a:solidFill>
                <a:effectLst/>
                <a:uLnTx/>
                <a:uFillTx/>
                <a:latin typeface="Arial"/>
                <a:ea typeface="+mn-ea"/>
                <a:cs typeface="+mn-cs"/>
              </a:rPr>
              <a:t>1,2</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Promote initial abstinence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Put in place explicitly and exclusively for therapeutic purposes; Monetary/other gift tied to defined abstinence endpoints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Allows time for the therapist and patient to work toward reestablishing naturalistic contingencies</a:t>
            </a:r>
            <a:endParaRPr kumimoji="0" lang="en-US" sz="1600" b="0" i="0" u="none" strike="noStrike" kern="1200" cap="none" spc="0" normalizeH="0" baseline="3000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Rounded Rectangle 25"/>
          <p:cNvSpPr/>
          <p:nvPr/>
        </p:nvSpPr>
        <p:spPr>
          <a:xfrm>
            <a:off x="6749809" y="2130701"/>
            <a:ext cx="4147783" cy="3505200"/>
          </a:xfrm>
          <a:prstGeom prst="roundRect">
            <a:avLst>
              <a:gd name="adj" fmla="val 7346"/>
            </a:avLst>
          </a:prstGeom>
          <a:ln/>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CRA: Naturalistic Contingencies</a:t>
            </a:r>
            <a:r>
              <a:rPr kumimoji="0" lang="en-US" sz="1800" b="1" i="0" u="none" strike="noStrike" kern="1200" cap="none" spc="0" normalizeH="0" baseline="30000" noProof="0" dirty="0">
                <a:ln>
                  <a:noFill/>
                </a:ln>
                <a:solidFill>
                  <a:srgbClr val="000000"/>
                </a:solidFill>
                <a:effectLst/>
                <a:uLnTx/>
                <a:uFillTx/>
                <a:latin typeface="Arial"/>
                <a:ea typeface="+mn-ea"/>
                <a:cs typeface="+mn-cs"/>
              </a:rPr>
              <a:t>1,2</a:t>
            </a:r>
          </a:p>
          <a:p>
            <a:pPr marL="2857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Promote sustained long-term abstinence once the contrived reinforcers are discontinued</a:t>
            </a:r>
            <a:endParaRPr kumimoji="0" lang="en-US" sz="1600" b="0" i="0" u="none" strike="noStrike" kern="1200" cap="none" spc="0" normalizeH="0" baseline="30000" noProof="0" dirty="0">
              <a:ln>
                <a:noFill/>
              </a:ln>
              <a:solidFill>
                <a:srgbClr val="000000"/>
              </a:solidFill>
              <a:effectLst/>
              <a:uLnTx/>
              <a:uFillTx/>
              <a:latin typeface="Arial"/>
              <a:ea typeface="+mn-ea"/>
              <a:cs typeface="+mn-cs"/>
            </a:endParaRPr>
          </a:p>
          <a:p>
            <a:pPr marL="2857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Systematically increasing the availability and frequency of alternative reinforcing activities (stable family life, job, participation in self-help, etc.)</a:t>
            </a:r>
          </a:p>
          <a:p>
            <a:pPr marL="2857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Use aversive events or the loss of reinforcing event as a consequence of drug use</a:t>
            </a:r>
            <a:endParaRPr kumimoji="0" lang="en-US" sz="16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11" name="Rectangle 10"/>
          <p:cNvSpPr/>
          <p:nvPr/>
        </p:nvSpPr>
        <p:spPr>
          <a:xfrm>
            <a:off x="5385112" y="3422667"/>
            <a:ext cx="822508" cy="921267"/>
          </a:xfrm>
          <a:prstGeom prst="rect">
            <a:avLst/>
          </a:prstGeom>
          <a:effectLst>
            <a:outerShdw blurRad="342900" dist="139700" dir="2700000" algn="tl" rotWithShape="0">
              <a:schemeClr val="tx2">
                <a:lumMod val="50000"/>
                <a:alpha val="45000"/>
              </a:schemeClr>
            </a:outerShdw>
          </a:effectLst>
        </p:spPr>
        <p:txBody>
          <a:bodyPr wrap="square" anchor="ctr">
            <a:no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6600" b="1" i="0" u="none" strike="noStrike" kern="1200" cap="none" spc="0" normalizeH="0" baseline="0" noProof="0" dirty="0">
                <a:ln>
                  <a:noFill/>
                </a:ln>
                <a:solidFill>
                  <a:srgbClr val="FF6C0C"/>
                </a:solidFill>
                <a:effectLst/>
                <a:uLnTx/>
                <a:uFillTx/>
                <a:latin typeface="Arial"/>
                <a:ea typeface="+mn-ea"/>
                <a:cs typeface="Arial" charset="0"/>
              </a:rPr>
              <a:t>+</a:t>
            </a:r>
            <a:endParaRPr kumimoji="0" lang="en-US" sz="6600" b="0" i="0" u="none" strike="noStrike" kern="1200" cap="none" spc="0" normalizeH="0" baseline="0" noProof="0" dirty="0">
              <a:ln>
                <a:noFill/>
              </a:ln>
              <a:solidFill>
                <a:srgbClr val="FF6C0C"/>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42143" y="3048079"/>
              <a:ext cx="360" cy="360"/>
            </p14:xfrm>
          </p:contentPart>
        </mc:Choice>
        <mc:Fallback xmlns="">
          <p:pic>
            <p:nvPicPr>
              <p:cNvPr id="9" name="Ink 8"/>
              <p:cNvPicPr/>
              <p:nvPr/>
            </p:nvPicPr>
            <p:blipFill>
              <a:blip r:embed="rId5"/>
              <a:stretch>
                <a:fillRect/>
              </a:stretch>
            </p:blipFill>
            <p:spPr>
              <a:xfrm>
                <a:off x="3527023" y="3032959"/>
                <a:ext cx="30600" cy="30600"/>
              </a:xfrm>
              <a:prstGeom prst="rect">
                <a:avLst/>
              </a:prstGeom>
            </p:spPr>
          </p:pic>
        </mc:Fallback>
      </mc:AlternateContent>
    </p:spTree>
    <p:extLst>
      <p:ext uri="{BB962C8B-B14F-4D97-AF65-F5344CB8AC3E}">
        <p14:creationId xmlns:p14="http://schemas.microsoft.com/office/powerpoint/2010/main" val="281008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F7B558-5405-4475-BB24-490532A6F125}"/>
              </a:ext>
            </a:extLst>
          </p:cNvPr>
          <p:cNvSpPr/>
          <p:nvPr/>
        </p:nvSpPr>
        <p:spPr>
          <a:xfrm>
            <a:off x="2413" y="1876619"/>
            <a:ext cx="12192000" cy="24053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D4F7B558-5405-4475-BB24-490532A6F125}"/>
              </a:ext>
            </a:extLst>
          </p:cNvPr>
          <p:cNvSpPr/>
          <p:nvPr/>
        </p:nvSpPr>
        <p:spPr>
          <a:xfrm>
            <a:off x="2413" y="1819461"/>
            <a:ext cx="12192000" cy="236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D0614D77-469D-45EC-BEB1-5344F9C4FB9E}"/>
              </a:ext>
            </a:extLst>
          </p:cNvPr>
          <p:cNvSpPr>
            <a:spLocks noGrp="1"/>
          </p:cNvSpPr>
          <p:nvPr>
            <p:ph type="title"/>
          </p:nvPr>
        </p:nvSpPr>
        <p:spPr>
          <a:xfrm>
            <a:off x="422786" y="291996"/>
            <a:ext cx="11493911" cy="1325563"/>
          </a:xfrm>
        </p:spPr>
        <p:txBody>
          <a:bodyPr/>
          <a:lstStyle/>
          <a:p>
            <a:pPr>
              <a:lnSpc>
                <a:spcPct val="100000"/>
              </a:lnSpc>
            </a:pPr>
            <a:r>
              <a:rPr lang="en-US" dirty="0">
                <a:solidFill>
                  <a:schemeClr val="tx2"/>
                </a:solidFill>
              </a:rPr>
              <a:t>Prescription Digital Therapeutics (PDTs) </a:t>
            </a:r>
            <a:br>
              <a:rPr lang="en-US" dirty="0">
                <a:solidFill>
                  <a:schemeClr val="tx2"/>
                </a:solidFill>
              </a:rPr>
            </a:br>
            <a:r>
              <a:rPr lang="en-US" sz="2667" b="0" dirty="0"/>
              <a:t> A new class of therapies that are </a:t>
            </a:r>
            <a:r>
              <a:rPr lang="en-US" sz="2667" b="0" dirty="0">
                <a:solidFill>
                  <a:srgbClr val="44546A"/>
                </a:solidFill>
              </a:rPr>
              <a:t>being integrated into standard of care</a:t>
            </a:r>
          </a:p>
        </p:txBody>
      </p:sp>
      <p:sp>
        <p:nvSpPr>
          <p:cNvPr id="17" name="Rectangle 16">
            <a:extLst>
              <a:ext uri="{FF2B5EF4-FFF2-40B4-BE49-F238E27FC236}">
                <a16:creationId xmlns:a16="http://schemas.microsoft.com/office/drawing/2014/main" id="{D4F7B558-5405-4475-BB24-490532A6F125}"/>
              </a:ext>
            </a:extLst>
          </p:cNvPr>
          <p:cNvSpPr/>
          <p:nvPr/>
        </p:nvSpPr>
        <p:spPr>
          <a:xfrm>
            <a:off x="1" y="4533546"/>
            <a:ext cx="12194412" cy="156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Slide Number Placeholder 3">
            <a:extLst>
              <a:ext uri="{FF2B5EF4-FFF2-40B4-BE49-F238E27FC236}">
                <a16:creationId xmlns:a16="http://schemas.microsoft.com/office/drawing/2014/main" id="{864E3D6E-2288-45DF-8B6B-CA475B0F8E7A}"/>
              </a:ext>
            </a:extLst>
          </p:cNvPr>
          <p:cNvSpPr txBox="1">
            <a:spLocks/>
          </p:cNvSpPr>
          <p:nvPr/>
        </p:nvSpPr>
        <p:spPr>
          <a:xfrm>
            <a:off x="83529" y="6418666"/>
            <a:ext cx="904568" cy="365125"/>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fld id="{9F3E118D-8F40-4D44-BBCF-71B52D27A42B}" type="slidenum">
              <a:rPr kumimoji="0" lang="en-US" sz="12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3" name="TextBox 12"/>
          <p:cNvSpPr txBox="1"/>
          <p:nvPr/>
        </p:nvSpPr>
        <p:spPr>
          <a:xfrm>
            <a:off x="422785" y="6370395"/>
            <a:ext cx="8975215" cy="461665"/>
          </a:xfrm>
          <a:prstGeom prst="rect">
            <a:avLst/>
          </a:prstGeom>
          <a:noFill/>
        </p:spPr>
        <p:txBody>
          <a:bodyPr wrap="square" numCol="2" rtlCol="0" anchor="t">
            <a:spAutoFit/>
          </a:bodyPr>
          <a:lstStyle/>
          <a:p>
            <a:pPr marL="109538" marR="0" lvl="0" indent="-109538" algn="l" defTabSz="914400" rtl="0" eaLnBrk="1" fontAlgn="auto" latinLnBrk="0" hangingPunct="1">
              <a:lnSpc>
                <a:spcPct val="100000"/>
              </a:lnSpc>
              <a:spcBef>
                <a:spcPts val="0"/>
              </a:spcBef>
              <a:spcAft>
                <a:spcPts val="0"/>
              </a:spcAft>
              <a:buClrTx/>
              <a:buSzTx/>
              <a:buFontTx/>
              <a:buAutoNum type="arabicPeriod"/>
              <a:tabLst/>
              <a:defRPr/>
            </a:pPr>
            <a:r>
              <a:rPr kumimoji="0" lang="en-US" sz="600" b="0" i="0" u="none" strike="noStrike" kern="1200" cap="none" spc="0" normalizeH="0" baseline="0" noProof="0" dirty="0">
                <a:ln>
                  <a:noFill/>
                </a:ln>
                <a:solidFill>
                  <a:srgbClr val="E7E6E6">
                    <a:lumMod val="50000"/>
                  </a:srgbClr>
                </a:solidFill>
                <a:effectLst/>
                <a:uLnTx/>
                <a:uFillTx/>
                <a:latin typeface="Arial"/>
                <a:ea typeface="+mn-ea"/>
                <a:cs typeface="+mn-cs"/>
              </a:rPr>
              <a:t>Campbell ANC, </a:t>
            </a:r>
            <a:r>
              <a:rPr kumimoji="0" lang="en-US" sz="600" b="0" i="0" u="none" strike="noStrike" kern="1200" cap="none" spc="0" normalizeH="0" baseline="0" noProof="0" dirty="0" err="1">
                <a:ln>
                  <a:noFill/>
                </a:ln>
                <a:solidFill>
                  <a:srgbClr val="E7E6E6">
                    <a:lumMod val="50000"/>
                  </a:srgbClr>
                </a:solidFill>
                <a:effectLst/>
                <a:uLnTx/>
                <a:uFillTx/>
                <a:latin typeface="Arial"/>
                <a:ea typeface="+mn-ea"/>
                <a:cs typeface="+mn-cs"/>
              </a:rPr>
              <a:t>Nunes</a:t>
            </a:r>
            <a:r>
              <a:rPr kumimoji="0" lang="en-US" sz="600" b="0" i="0" u="none" strike="noStrike" kern="1200" cap="none" spc="0" normalizeH="0" baseline="0" noProof="0" dirty="0">
                <a:ln>
                  <a:noFill/>
                </a:ln>
                <a:solidFill>
                  <a:srgbClr val="E7E6E6">
                    <a:lumMod val="50000"/>
                  </a:srgbClr>
                </a:solidFill>
                <a:effectLst/>
                <a:uLnTx/>
                <a:uFillTx/>
                <a:latin typeface="Arial"/>
                <a:ea typeface="+mn-ea"/>
                <a:cs typeface="+mn-cs"/>
              </a:rPr>
              <a:t> EV, Matthews AG, et al. Internet-delivered treatment for substance abuse: a multisite randomized controlled trial. Am J Psychiatry. 2014;171(6):683-690.  </a:t>
            </a:r>
          </a:p>
          <a:p>
            <a:pPr marL="109538" marR="0" lvl="0" indent="-109538" algn="l" defTabSz="914400" rtl="0" eaLnBrk="1" fontAlgn="auto" latinLnBrk="0" hangingPunct="1">
              <a:lnSpc>
                <a:spcPct val="100000"/>
              </a:lnSpc>
              <a:spcBef>
                <a:spcPts val="0"/>
              </a:spcBef>
              <a:spcAft>
                <a:spcPts val="0"/>
              </a:spcAft>
              <a:buClrTx/>
              <a:buSzTx/>
              <a:buFontTx/>
              <a:buAutoNum type="arabicPeriod"/>
              <a:tabLst/>
              <a:defRPr/>
            </a:pPr>
            <a:r>
              <a:rPr kumimoji="0" lang="en-US" sz="600" b="0" i="0" u="none" strike="noStrike" kern="1200" cap="none" spc="0" normalizeH="0" baseline="0" noProof="0" dirty="0">
                <a:ln>
                  <a:noFill/>
                </a:ln>
                <a:solidFill>
                  <a:srgbClr val="E7E6E6">
                    <a:lumMod val="50000"/>
                  </a:srgbClr>
                </a:solidFill>
                <a:effectLst/>
                <a:uLnTx/>
                <a:uFillTx/>
                <a:latin typeface="Arial"/>
                <a:ea typeface="+mn-ea"/>
                <a:cs typeface="+mn-cs"/>
              </a:rPr>
              <a:t>Christensen DR, </a:t>
            </a:r>
            <a:r>
              <a:rPr kumimoji="0" lang="en-US" sz="600" b="0" i="0" u="none" strike="noStrike" kern="1200" cap="none" spc="0" normalizeH="0" baseline="0" noProof="0" dirty="0" err="1">
                <a:ln>
                  <a:noFill/>
                </a:ln>
                <a:solidFill>
                  <a:srgbClr val="E7E6E6">
                    <a:lumMod val="50000"/>
                  </a:srgbClr>
                </a:solidFill>
                <a:effectLst/>
                <a:uLnTx/>
                <a:uFillTx/>
                <a:latin typeface="Arial"/>
                <a:ea typeface="+mn-ea"/>
                <a:cs typeface="+mn-cs"/>
              </a:rPr>
              <a:t>Landes</a:t>
            </a:r>
            <a:r>
              <a:rPr kumimoji="0" lang="en-US" sz="600" b="0" i="0" u="none" strike="noStrike" kern="1200" cap="none" spc="0" normalizeH="0" baseline="0" noProof="0" dirty="0">
                <a:ln>
                  <a:noFill/>
                </a:ln>
                <a:solidFill>
                  <a:srgbClr val="E7E6E6">
                    <a:lumMod val="50000"/>
                  </a:srgbClr>
                </a:solidFill>
                <a:effectLst/>
                <a:uLnTx/>
                <a:uFillTx/>
                <a:latin typeface="Arial"/>
                <a:ea typeface="+mn-ea"/>
                <a:cs typeface="+mn-cs"/>
              </a:rPr>
              <a:t> RD, Jackson L, et al. Adding an internet-delivered treatment to an efficacious treatment package for opioid dependence. J Consult </a:t>
            </a:r>
            <a:r>
              <a:rPr kumimoji="0" lang="en-US" sz="600" b="0" i="0" u="none" strike="noStrike" kern="1200" cap="none" spc="0" normalizeH="0" baseline="0" noProof="0" dirty="0" err="1">
                <a:ln>
                  <a:noFill/>
                </a:ln>
                <a:solidFill>
                  <a:srgbClr val="E7E6E6">
                    <a:lumMod val="50000"/>
                  </a:srgbClr>
                </a:solidFill>
                <a:effectLst/>
                <a:uLnTx/>
                <a:uFillTx/>
                <a:latin typeface="Arial"/>
                <a:ea typeface="+mn-ea"/>
                <a:cs typeface="+mn-cs"/>
              </a:rPr>
              <a:t>Clin</a:t>
            </a:r>
            <a:r>
              <a:rPr kumimoji="0" lang="en-US" sz="600" b="0" i="0" u="none" strike="noStrike" kern="1200" cap="none" spc="0" normalizeH="0" baseline="0" noProof="0" dirty="0">
                <a:ln>
                  <a:noFill/>
                </a:ln>
                <a:solidFill>
                  <a:srgbClr val="E7E6E6">
                    <a:lumMod val="50000"/>
                  </a:srgbClr>
                </a:solidFill>
                <a:effectLst/>
                <a:uLnTx/>
                <a:uFillTx/>
                <a:latin typeface="Arial"/>
                <a:ea typeface="+mn-ea"/>
                <a:cs typeface="+mn-cs"/>
              </a:rPr>
              <a:t> Psychol. 2014;82(6):964-972.  </a:t>
            </a:r>
          </a:p>
          <a:p>
            <a:pPr marL="109538" marR="0" lvl="0" indent="-109538" algn="l" defTabSz="914400" rtl="0" eaLnBrk="1" fontAlgn="auto" latinLnBrk="0" hangingPunct="1">
              <a:lnSpc>
                <a:spcPct val="100000"/>
              </a:lnSpc>
              <a:spcBef>
                <a:spcPts val="0"/>
              </a:spcBef>
              <a:spcAft>
                <a:spcPts val="0"/>
              </a:spcAft>
              <a:buClrTx/>
              <a:buSzTx/>
              <a:buFontTx/>
              <a:buAutoNum type="arabicPeriod"/>
              <a:tabLst/>
              <a:defRPr/>
            </a:pPr>
            <a:r>
              <a:rPr kumimoji="0" lang="en-US" sz="600" b="0" i="0" u="none" strike="noStrike" kern="1200" cap="none" spc="0" normalizeH="0" baseline="0" noProof="0" dirty="0">
                <a:ln>
                  <a:noFill/>
                </a:ln>
                <a:solidFill>
                  <a:srgbClr val="E7E6E6">
                    <a:lumMod val="50000"/>
                  </a:srgbClr>
                </a:solidFill>
                <a:effectLst/>
                <a:uLnTx/>
                <a:uFillTx/>
                <a:latin typeface="Arial"/>
                <a:ea typeface="+mn-ea"/>
                <a:cs typeface="+mn-cs"/>
              </a:rPr>
              <a:t>Federal Drug Administration permits marketing of mobile medical application for substance use disorder [press release]. FDA News Release; Site </a:t>
            </a:r>
            <a:r>
              <a:rPr kumimoji="0" lang="en-US" sz="600" b="0" i="0" u="none" strike="noStrike" kern="1200" cap="none" spc="0" normalizeH="0" baseline="0" noProof="0" dirty="0">
                <a:ln>
                  <a:noFill/>
                </a:ln>
                <a:solidFill>
                  <a:srgbClr val="E7E6E6">
                    <a:lumMod val="50000"/>
                  </a:srgbClr>
                </a:solidFill>
                <a:effectLst/>
                <a:uLnTx/>
                <a:uFillTx/>
                <a:latin typeface="Arial"/>
                <a:ea typeface="+mn-ea"/>
                <a:cs typeface="+mn-cs"/>
                <a:hlinkClick r:id="rId3"/>
              </a:rPr>
              <a:t>https://www.fda.gov/NewsEvents/Newsroom/PressAnnouncements/ucm576087.htm</a:t>
            </a:r>
            <a:r>
              <a:rPr kumimoji="0" lang="en-US" sz="600" b="0" i="0" u="none" strike="noStrike" kern="1200" cap="none" spc="0" normalizeH="0" baseline="0" noProof="0" dirty="0">
                <a:ln>
                  <a:noFill/>
                </a:ln>
                <a:solidFill>
                  <a:srgbClr val="E7E6E6">
                    <a:lumMod val="50000"/>
                  </a:srgbClr>
                </a:solidFill>
                <a:effectLst/>
                <a:uLnTx/>
                <a:uFillTx/>
                <a:latin typeface="Arial"/>
                <a:ea typeface="+mn-ea"/>
                <a:cs typeface="+mn-cs"/>
              </a:rPr>
              <a:t> Published September 14, 2017. Accessed July 2019 </a:t>
            </a:r>
          </a:p>
        </p:txBody>
      </p:sp>
      <p:sp>
        <p:nvSpPr>
          <p:cNvPr id="3" name="Content Placeholder 2">
            <a:extLst>
              <a:ext uri="{FF2B5EF4-FFF2-40B4-BE49-F238E27FC236}">
                <a16:creationId xmlns:a16="http://schemas.microsoft.com/office/drawing/2014/main" id="{3CE55964-5C6F-47A3-94C9-09EA3E89E7CD}"/>
              </a:ext>
            </a:extLst>
          </p:cNvPr>
          <p:cNvSpPr>
            <a:spLocks noGrp="1"/>
          </p:cNvSpPr>
          <p:nvPr>
            <p:ph idx="1"/>
          </p:nvPr>
        </p:nvSpPr>
        <p:spPr>
          <a:xfrm>
            <a:off x="422784" y="4307564"/>
            <a:ext cx="11769215" cy="1675192"/>
          </a:xfrm>
        </p:spPr>
        <p:txBody>
          <a:bodyPr vert="horz" lIns="91440" tIns="45720" rIns="91440" bIns="45720" rtlCol="0" anchor="t">
            <a:noAutofit/>
          </a:bodyPr>
          <a:lstStyle/>
          <a:p>
            <a:pPr marL="0" indent="0">
              <a:buNone/>
              <a:tabLst>
                <a:tab pos="2897645" algn="l"/>
              </a:tabLst>
            </a:pPr>
            <a:r>
              <a:rPr lang="en-US" sz="2300" b="1" dirty="0">
                <a:solidFill>
                  <a:schemeClr val="accent2"/>
                </a:solidFill>
              </a:rPr>
              <a:t>“Software as therapeutics” </a:t>
            </a:r>
            <a:r>
              <a:rPr lang="en-US" sz="2300" dirty="0">
                <a:solidFill>
                  <a:schemeClr val="tx2"/>
                </a:solidFill>
              </a:rPr>
              <a:t>that treat serious diseases with high unmet medical need</a:t>
            </a:r>
            <a:endParaRPr lang="en-US" sz="1800" baseline="40000" dirty="0">
              <a:solidFill>
                <a:schemeClr val="tx2"/>
              </a:solidFill>
            </a:endParaRPr>
          </a:p>
          <a:p>
            <a:pPr marL="166688" lvl="1" indent="0">
              <a:buNone/>
              <a:tabLst>
                <a:tab pos="2897645" algn="l"/>
              </a:tabLst>
            </a:pPr>
            <a:r>
              <a:rPr lang="en-US" sz="1500" i="1" dirty="0">
                <a:solidFill>
                  <a:schemeClr val="tx1">
                    <a:lumMod val="50000"/>
                    <a:lumOff val="50000"/>
                  </a:schemeClr>
                </a:solidFill>
              </a:rPr>
              <a:t>PDTs meet stringent regulatory requirements related to: </a:t>
            </a:r>
          </a:p>
          <a:p>
            <a:pPr marL="685165" lvl="1" indent="-227965">
              <a:spcBef>
                <a:spcPts val="800"/>
              </a:spcBef>
              <a:spcAft>
                <a:spcPts val="600"/>
              </a:spcAft>
              <a:tabLst>
                <a:tab pos="2897645" algn="l"/>
              </a:tabLst>
            </a:pPr>
            <a:r>
              <a:rPr lang="en-US" sz="1800">
                <a:solidFill>
                  <a:schemeClr val="tx2"/>
                </a:solidFill>
              </a:rPr>
              <a:t>Safety and effectiveness clinical data </a:t>
            </a:r>
            <a:r>
              <a:rPr lang="en-US" sz="1800" baseline="30000" dirty="0">
                <a:solidFill>
                  <a:schemeClr val="tx2"/>
                </a:solidFill>
              </a:rPr>
              <a:t>1,2</a:t>
            </a:r>
            <a:endParaRPr lang="en-US" sz="1800" baseline="30000" dirty="0">
              <a:solidFill>
                <a:schemeClr val="tx2"/>
              </a:solidFill>
              <a:cs typeface="Arial"/>
            </a:endParaRPr>
          </a:p>
          <a:p>
            <a:pPr lvl="1">
              <a:spcAft>
                <a:spcPts val="600"/>
              </a:spcAft>
              <a:tabLst>
                <a:tab pos="2897645" algn="l"/>
              </a:tabLst>
            </a:pPr>
            <a:r>
              <a:rPr lang="en-US" sz="1800" dirty="0">
                <a:solidFill>
                  <a:schemeClr val="tx2"/>
                </a:solidFill>
              </a:rPr>
              <a:t>Regulatory labeling</a:t>
            </a:r>
            <a:r>
              <a:rPr lang="en-US" sz="1800" baseline="30000" dirty="0">
                <a:solidFill>
                  <a:srgbClr val="44546A"/>
                </a:solidFill>
              </a:rPr>
              <a:t>3</a:t>
            </a:r>
            <a:endParaRPr lang="en-US" sz="1800" dirty="0">
              <a:solidFill>
                <a:schemeClr val="tx2"/>
              </a:solidFill>
            </a:endParaRPr>
          </a:p>
          <a:p>
            <a:pPr marL="692150" lvl="1" indent="-234950">
              <a:spcAft>
                <a:spcPts val="600"/>
              </a:spcAft>
              <a:tabLst>
                <a:tab pos="2897645" algn="l"/>
              </a:tabLst>
            </a:pPr>
            <a:r>
              <a:rPr lang="en-US" sz="1800" dirty="0">
                <a:solidFill>
                  <a:schemeClr val="tx2"/>
                </a:solidFill>
              </a:rPr>
              <a:t>Payers to evaluate coverage based on traditional therapeutic coverage mechanisms</a:t>
            </a:r>
          </a:p>
        </p:txBody>
      </p:sp>
      <p:grpSp>
        <p:nvGrpSpPr>
          <p:cNvPr id="21" name="Group 20"/>
          <p:cNvGrpSpPr/>
          <p:nvPr/>
        </p:nvGrpSpPr>
        <p:grpSpPr>
          <a:xfrm>
            <a:off x="734867" y="1742888"/>
            <a:ext cx="10722266" cy="2311835"/>
            <a:chOff x="808608" y="1767868"/>
            <a:chExt cx="10722266" cy="2311835"/>
          </a:xfrm>
        </p:grpSpPr>
        <p:grpSp>
          <p:nvGrpSpPr>
            <p:cNvPr id="4" name="Group 3"/>
            <p:cNvGrpSpPr/>
            <p:nvPr/>
          </p:nvGrpSpPr>
          <p:grpSpPr>
            <a:xfrm>
              <a:off x="1388662" y="1982254"/>
              <a:ext cx="9562158" cy="1883063"/>
              <a:chOff x="968602" y="1824592"/>
              <a:chExt cx="10254797" cy="2019464"/>
            </a:xfrm>
          </p:grpSpPr>
          <p:sp>
            <p:nvSpPr>
              <p:cNvPr id="6" name="Rectangle 5"/>
              <p:cNvSpPr/>
              <p:nvPr/>
            </p:nvSpPr>
            <p:spPr>
              <a:xfrm>
                <a:off x="8138615" y="3576360"/>
                <a:ext cx="726482" cy="256545"/>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E7E6E6">
                        <a:lumMod val="75000"/>
                      </a:srgbClr>
                    </a:solidFill>
                    <a:effectLst/>
                    <a:uLnTx/>
                    <a:uFillTx/>
                    <a:latin typeface="Calibri" panose="020F0502020204030204" pitchFamily="34" charset="0"/>
                    <a:ea typeface="+mn-ea"/>
                    <a:cs typeface="+mn-cs"/>
                  </a:rPr>
                  <a:t>&amp; beyond</a:t>
                </a:r>
              </a:p>
            </p:txBody>
          </p:sp>
          <p:grpSp>
            <p:nvGrpSpPr>
              <p:cNvPr id="11" name="Group 10"/>
              <p:cNvGrpSpPr/>
              <p:nvPr/>
            </p:nvGrpSpPr>
            <p:grpSpPr>
              <a:xfrm>
                <a:off x="968602" y="1824592"/>
                <a:ext cx="10254797" cy="2019464"/>
                <a:chOff x="762000" y="1648850"/>
                <a:chExt cx="7620000" cy="1500596"/>
              </a:xfrm>
            </p:grpSpPr>
            <p:sp>
              <p:nvSpPr>
                <p:cNvPr id="10" name="Rectangle 9">
                  <a:extLst>
                    <a:ext uri="{FF2B5EF4-FFF2-40B4-BE49-F238E27FC236}">
                      <a16:creationId xmlns:a16="http://schemas.microsoft.com/office/drawing/2014/main" id="{8E491D47-6F46-4C10-B93E-CA300E6B1CA0}"/>
                    </a:ext>
                  </a:extLst>
                </p:cNvPr>
                <p:cNvSpPr/>
                <p:nvPr/>
              </p:nvSpPr>
              <p:spPr>
                <a:xfrm>
                  <a:off x="6754634" y="2122998"/>
                  <a:ext cx="1057523" cy="1026448"/>
                </a:xfrm>
                <a:prstGeom prst="rect">
                  <a:avLst/>
                </a:prstGeom>
                <a:solidFill>
                  <a:srgbClr val="FF6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568994B3-76FA-4AAB-9F38-7419025FC457}"/>
                    </a:ext>
                  </a:extLst>
                </p:cNvPr>
                <p:cNvSpPr/>
                <p:nvPr/>
              </p:nvSpPr>
              <p:spPr>
                <a:xfrm>
                  <a:off x="4940411" y="2122998"/>
                  <a:ext cx="1057523" cy="1026448"/>
                </a:xfrm>
                <a:prstGeom prst="rect">
                  <a:avLst/>
                </a:prstGeom>
                <a:solidFill>
                  <a:srgbClr val="008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C5CA26AA-8DA4-4244-9EB9-BBC1222F33EC}"/>
                    </a:ext>
                  </a:extLst>
                </p:cNvPr>
                <p:cNvSpPr/>
                <p:nvPr/>
              </p:nvSpPr>
              <p:spPr>
                <a:xfrm>
                  <a:off x="3126188" y="2122998"/>
                  <a:ext cx="1057523" cy="1026448"/>
                </a:xfrm>
                <a:prstGeom prst="rect">
                  <a:avLst/>
                </a:prstGeom>
                <a:solidFill>
                  <a:srgbClr val="00A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CCEF6732-6EA6-48C8-9DB3-CAF5E8E7FBF0}"/>
                    </a:ext>
                  </a:extLst>
                </p:cNvPr>
                <p:cNvSpPr/>
                <p:nvPr/>
              </p:nvSpPr>
              <p:spPr>
                <a:xfrm>
                  <a:off x="1280160" y="2122998"/>
                  <a:ext cx="1057523" cy="1026448"/>
                </a:xfrm>
                <a:prstGeom prst="rect">
                  <a:avLst/>
                </a:prstGeom>
                <a:solidFill>
                  <a:srgbClr val="99D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Graphic 4">
                  <a:extLst>
                    <a:ext uri="{FF2B5EF4-FFF2-40B4-BE49-F238E27FC236}">
                      <a16:creationId xmlns:a16="http://schemas.microsoft.com/office/drawing/2014/main" id="{CAE01FCF-DC4F-4532-9239-333D3FC270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62000" y="1648850"/>
                  <a:ext cx="7620000" cy="1500596"/>
                </a:xfrm>
                <a:prstGeom prst="rect">
                  <a:avLst/>
                </a:prstGeom>
              </p:spPr>
            </p:pic>
          </p:grpSp>
        </p:grpSp>
        <p:sp>
          <p:nvSpPr>
            <p:cNvPr id="20" name="Rectangle 19">
              <a:extLst>
                <a:ext uri="{FF2B5EF4-FFF2-40B4-BE49-F238E27FC236}">
                  <a16:creationId xmlns:a16="http://schemas.microsoft.com/office/drawing/2014/main" id="{D4F7B558-5405-4475-BB24-490532A6F125}"/>
                </a:ext>
              </a:extLst>
            </p:cNvPr>
            <p:cNvSpPr/>
            <p:nvPr/>
          </p:nvSpPr>
          <p:spPr>
            <a:xfrm>
              <a:off x="808608" y="1767868"/>
              <a:ext cx="10722266" cy="2311835"/>
            </a:xfrm>
            <a:prstGeom prst="rect">
              <a:avLst/>
            </a:prstGeom>
            <a:noFill/>
            <a:ln>
              <a:solidFill>
                <a:srgbClr val="007D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171474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RXMY5FBcZkO3zPaaORD1dA"/>
</p:tagLst>
</file>

<file path=ppt/tags/tag2.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RXMY5FBcZkO3zPaaORD1dA"/>
</p:tagLst>
</file>

<file path=ppt/tags/tag3.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RXMY5FBcZkO3zPaaORD1d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YNV.MJ7T0yvx_5bL_YmC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mm9C5nF4UCniPAiqdmBs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jQ03_irYkuRc0Yin9pgk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Pear">
      <a:dk1>
        <a:sysClr val="windowText" lastClr="000000"/>
      </a:dk1>
      <a:lt1>
        <a:sysClr val="window" lastClr="FFFFFF"/>
      </a:lt1>
      <a:dk2>
        <a:srgbClr val="44546A"/>
      </a:dk2>
      <a:lt2>
        <a:srgbClr val="E7E6E6"/>
      </a:lt2>
      <a:accent1>
        <a:srgbClr val="00A69C"/>
      </a:accent1>
      <a:accent2>
        <a:srgbClr val="FF6C0C"/>
      </a:accent2>
      <a:accent3>
        <a:srgbClr val="116571"/>
      </a:accent3>
      <a:accent4>
        <a:srgbClr val="313747"/>
      </a:accent4>
      <a:accent5>
        <a:srgbClr val="27B18F"/>
      </a:accent5>
      <a:accent6>
        <a:srgbClr val="A5A5A5"/>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Pear">
      <a:dk1>
        <a:sysClr val="windowText" lastClr="000000"/>
      </a:dk1>
      <a:lt1>
        <a:sysClr val="window" lastClr="FFFFFF"/>
      </a:lt1>
      <a:dk2>
        <a:srgbClr val="44546A"/>
      </a:dk2>
      <a:lt2>
        <a:srgbClr val="E7E6E6"/>
      </a:lt2>
      <a:accent1>
        <a:srgbClr val="00A69C"/>
      </a:accent1>
      <a:accent2>
        <a:srgbClr val="FF6C0C"/>
      </a:accent2>
      <a:accent3>
        <a:srgbClr val="116571"/>
      </a:accent3>
      <a:accent4>
        <a:srgbClr val="313747"/>
      </a:accent4>
      <a:accent5>
        <a:srgbClr val="27B18F"/>
      </a:accent5>
      <a:accent6>
        <a:srgbClr val="A5A5A5"/>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Pear">
      <a:dk1>
        <a:sysClr val="windowText" lastClr="000000"/>
      </a:dk1>
      <a:lt1>
        <a:sysClr val="window" lastClr="FFFFFF"/>
      </a:lt1>
      <a:dk2>
        <a:srgbClr val="44546A"/>
      </a:dk2>
      <a:lt2>
        <a:srgbClr val="E7E6E6"/>
      </a:lt2>
      <a:accent1>
        <a:srgbClr val="00A69C"/>
      </a:accent1>
      <a:accent2>
        <a:srgbClr val="FF6C0C"/>
      </a:accent2>
      <a:accent3>
        <a:srgbClr val="116571"/>
      </a:accent3>
      <a:accent4>
        <a:srgbClr val="313747"/>
      </a:accent4>
      <a:accent5>
        <a:srgbClr val="27B18F"/>
      </a:accent5>
      <a:accent6>
        <a:srgbClr val="A5A5A5"/>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Pear Therapeutics">
      <a:dk1>
        <a:srgbClr val="000000"/>
      </a:dk1>
      <a:lt1>
        <a:srgbClr val="FFFFFF"/>
      </a:lt1>
      <a:dk2>
        <a:srgbClr val="44546A"/>
      </a:dk2>
      <a:lt2>
        <a:srgbClr val="E7E6E6"/>
      </a:lt2>
      <a:accent1>
        <a:srgbClr val="10A686"/>
      </a:accent1>
      <a:accent2>
        <a:srgbClr val="136744"/>
      </a:accent2>
      <a:accent3>
        <a:srgbClr val="3770B2"/>
      </a:accent3>
      <a:accent4>
        <a:srgbClr val="D99755"/>
      </a:accent4>
      <a:accent5>
        <a:srgbClr val="2A91A8"/>
      </a:accent5>
      <a:accent6>
        <a:srgbClr val="A7A9AC"/>
      </a:accent6>
      <a:hlink>
        <a:srgbClr val="61C198"/>
      </a:hlink>
      <a:folHlink>
        <a:srgbClr val="397B66"/>
      </a:folHlink>
    </a:clrScheme>
    <a:fontScheme name="Pear Therapeu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Pear">
      <a:dk1>
        <a:sysClr val="windowText" lastClr="000000"/>
      </a:dk1>
      <a:lt1>
        <a:sysClr val="window" lastClr="FFFFFF"/>
      </a:lt1>
      <a:dk2>
        <a:srgbClr val="44546A"/>
      </a:dk2>
      <a:lt2>
        <a:srgbClr val="E7E6E6"/>
      </a:lt2>
      <a:accent1>
        <a:srgbClr val="00A69C"/>
      </a:accent1>
      <a:accent2>
        <a:srgbClr val="FF6C0C"/>
      </a:accent2>
      <a:accent3>
        <a:srgbClr val="116571"/>
      </a:accent3>
      <a:accent4>
        <a:srgbClr val="313747"/>
      </a:accent4>
      <a:accent5>
        <a:srgbClr val="27B18F"/>
      </a:accent5>
      <a:accent6>
        <a:srgbClr val="A5A5A5"/>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TotalTime>
  <Words>3760</Words>
  <Application>Microsoft Office PowerPoint</Application>
  <PresentationFormat>Widescreen</PresentationFormat>
  <Paragraphs>415</Paragraphs>
  <Slides>24</Slides>
  <Notes>11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24</vt:i4>
      </vt:variant>
    </vt:vector>
  </HeadingPairs>
  <TitlesOfParts>
    <vt:vector size="39" baseType="lpstr">
      <vt:lpstr>MS PGothic</vt:lpstr>
      <vt:lpstr>&amp;quot</vt:lpstr>
      <vt:lpstr>Arial</vt:lpstr>
      <vt:lpstr>Calibri</vt:lpstr>
      <vt:lpstr>Calibri Light</vt:lpstr>
      <vt:lpstr>Century Gothic</vt:lpstr>
      <vt:lpstr>Lucida Sans</vt:lpstr>
      <vt:lpstr>Trebuchet MS</vt:lpstr>
      <vt:lpstr>Wingdings</vt:lpstr>
      <vt:lpstr>Office Theme</vt:lpstr>
      <vt:lpstr>7_Office Theme</vt:lpstr>
      <vt:lpstr>3_Office Theme</vt:lpstr>
      <vt:lpstr>4_Office Theme</vt:lpstr>
      <vt:lpstr>1_Office Theme</vt:lpstr>
      <vt:lpstr>5_Office Theme</vt:lpstr>
      <vt:lpstr>Criminal Justice Presentation </vt:lpstr>
      <vt:lpstr>Introduction</vt:lpstr>
      <vt:lpstr>Agenda | Today’s Goal and Discussion Topics</vt:lpstr>
      <vt:lpstr>Unmet Medical Need in Substance Abusing Offenders in the Criminal Justice System </vt:lpstr>
      <vt:lpstr>Unmet Medical Need in Substance Abusing Offenders in the Criminal Justice System </vt:lpstr>
      <vt:lpstr>SUD Treatment | Approach Landscape Some evidence-based practice treatment approaches are difficult to provide for patients in an outpatient setting</vt:lpstr>
      <vt:lpstr>Cognitive Behavioral Therapy (CBT) for SUD</vt:lpstr>
      <vt:lpstr>Cognitive Behavioral Therapy (CBT) for SUD</vt:lpstr>
      <vt:lpstr>Prescription Digital Therapeutics (PDTs)   A new class of therapies that are being integrated into standard of care</vt:lpstr>
      <vt:lpstr>What Does Regulatory Authorization Mean in The Context of Digital Therapeutics? </vt:lpstr>
      <vt:lpstr>reSET® | Mechanism of Action  An FDA-authorized Prescription Digital Therapeutic (PDT) for SUD</vt:lpstr>
      <vt:lpstr>reSET® | Indications for Use reSET® is the only therapy approved for marijuana and stimulant patients</vt:lpstr>
      <vt:lpstr>reSET® | Safety Information  An FDA-authorized PDT for SUD</vt:lpstr>
      <vt:lpstr>reSET® Clinical Data | Pivotal Trial Summary</vt:lpstr>
      <vt:lpstr>reSET® | Additional Clinical Data Highlights</vt:lpstr>
      <vt:lpstr>reSET-O® | Capabilities and Functionality Used in conjunction with Medication Assisted Treatment, under clinician supervision </vt:lpstr>
      <vt:lpstr>reSET-O® | Mechanism of Action  An FDA Cleared Digital Therapy for OUD</vt:lpstr>
      <vt:lpstr>reSET-O® | Indications for Use </vt:lpstr>
      <vt:lpstr>reSET-O® | Safety Information  An FDA Cleared Digital Therapy for OUD</vt:lpstr>
      <vt:lpstr>reSET-O® Clinical Data | Pivotal Trial Summary </vt:lpstr>
      <vt:lpstr>reSET-O® | Additional Clinical Data Highlights</vt:lpstr>
      <vt:lpstr>Technology Enabled Behavioral Therapy1  Clinical Data in Incarcerated Substance Abuse Offenders</vt:lpstr>
      <vt:lpstr>Technology Enabled Behavioral Therapy  Clinical Data in Incarcerated Substance Abuse Offenders*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reSET®  Product Overview</dc:title>
  <dc:creator>Gabe Flores</dc:creator>
  <cp:lastModifiedBy>Gabe Flores</cp:lastModifiedBy>
  <cp:revision>177</cp:revision>
  <dcterms:created xsi:type="dcterms:W3CDTF">2019-08-21T19:22:23Z</dcterms:created>
  <dcterms:modified xsi:type="dcterms:W3CDTF">2019-09-06T18:58:05Z</dcterms:modified>
</cp:coreProperties>
</file>