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58" r:id="rId6"/>
    <p:sldId id="263" r:id="rId7"/>
    <p:sldId id="275" r:id="rId8"/>
    <p:sldId id="264" r:id="rId9"/>
    <p:sldId id="259" r:id="rId10"/>
    <p:sldId id="274" r:id="rId11"/>
    <p:sldId id="266" r:id="rId12"/>
    <p:sldId id="267" r:id="rId13"/>
    <p:sldId id="272" r:id="rId14"/>
    <p:sldId id="273" r:id="rId15"/>
    <p:sldId id="270" r:id="rId16"/>
    <p:sldId id="268" r:id="rId17"/>
    <p:sldId id="276" r:id="rId18"/>
    <p:sldId id="269" r:id="rId19"/>
    <p:sldId id="277" r:id="rId20"/>
    <p:sldId id="26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C15BA4"/>
    <a:srgbClr val="004789"/>
    <a:srgbClr val="CEA2B8"/>
    <a:srgbClr val="FFCCFF"/>
    <a:srgbClr val="1AA8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8715D0-352D-41E9-9430-398B67CBF125}" v="198" dt="2019-09-13T13:50:54.6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05" autoAdjust="0"/>
    <p:restoredTop sz="66175" autoAdjust="0"/>
  </p:normalViewPr>
  <p:slideViewPr>
    <p:cSldViewPr snapToGrid="0">
      <p:cViewPr varScale="1">
        <p:scale>
          <a:sx n="47" d="100"/>
          <a:sy n="47" d="100"/>
        </p:scale>
        <p:origin x="1458" y="60"/>
      </p:cViewPr>
      <p:guideLst/>
    </p:cSldViewPr>
  </p:slid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464365-E998-4E96-9094-A55B764DA8D6}" type="datetimeFigureOut">
              <a:rPr lang="en-US" smtClean="0"/>
              <a:t>9/15/2019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975980-6AEA-4CB9-8856-EA521B1FB65A}" type="slidenum">
              <a:rPr lang="en-US" smtClean="0"/>
              <a:t>‹#›</a:t>
            </a:fld>
            <a:endParaRPr lang="en-US"/>
          </a:p>
        </p:txBody>
      </p:sp>
    </p:spTree>
    <p:extLst>
      <p:ext uri="{BB962C8B-B14F-4D97-AF65-F5344CB8AC3E}">
        <p14:creationId xmlns:p14="http://schemas.microsoft.com/office/powerpoint/2010/main" val="3569951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a:t>
            </a:fld>
            <a:endParaRPr lang="en-US"/>
          </a:p>
        </p:txBody>
      </p:sp>
    </p:spTree>
    <p:extLst>
      <p:ext uri="{BB962C8B-B14F-4D97-AF65-F5344CB8AC3E}">
        <p14:creationId xmlns:p14="http://schemas.microsoft.com/office/powerpoint/2010/main" val="3723049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Wingdings" panose="05000000000000000000" pitchFamily="2" charset="2"/>
              <a:buNone/>
            </a:pPr>
            <a:endPar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Trauma</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overwhelming majority of incarcerated men / women have experienced trauma: physical, sexual, neglect, witnessing violence, etc.</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experience of incarceration can be traumatic and/or re-traumatizing for many incarcerated people: give examples</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srgbClr val="000000"/>
                </a:solidFill>
                <a:effectLst/>
                <a:uLnTx/>
                <a:uFillTx/>
                <a:latin typeface="Open Sans"/>
                <a:ea typeface="+mn-ea"/>
                <a:cs typeface="Arial" panose="020B0604020202020204" pitchFamily="34" charset="0"/>
              </a:rPr>
              <a:t>Nearly one-fifth (19 percent) of prison workers surveyed “reported symptoms that were severe enough to be diagnosed as PTSD” – a rate six times higher than that found in the general population and slightly above what previous studies have discovered among police officers (18 percent). What kind of dynamic do you think results in throughout our jails and prisons?</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Fight / Flight / Freeze response:  what is considered acting out or a behavioral response, may actually be a traumatic response to one of the many triggers of incarceration.  Or an escalation of mental health symptoms, or both. </a:t>
            </a:r>
          </a:p>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10</a:t>
            </a:fld>
            <a:endParaRPr lang="en-US"/>
          </a:p>
        </p:txBody>
      </p:sp>
    </p:spTree>
    <p:extLst>
      <p:ext uri="{BB962C8B-B14F-4D97-AF65-F5344CB8AC3E}">
        <p14:creationId xmlns:p14="http://schemas.microsoft.com/office/powerpoint/2010/main" val="4034377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11</a:t>
            </a:fld>
            <a:endParaRPr lang="en-US"/>
          </a:p>
        </p:txBody>
      </p:sp>
    </p:spTree>
    <p:extLst>
      <p:ext uri="{BB962C8B-B14F-4D97-AF65-F5344CB8AC3E}">
        <p14:creationId xmlns:p14="http://schemas.microsoft.com/office/powerpoint/2010/main" val="2141913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Peer Support</a:t>
            </a:r>
          </a:p>
          <a:p>
            <a:pPr marL="800100" marR="0" lvl="1" indent="-3429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Peers from the community (NA/AA, NAMI, Peer Recovery Centers for MH / SA)</a:t>
            </a:r>
          </a:p>
          <a:p>
            <a:pPr marL="800100" marR="0" lvl="1" indent="-3429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Peers from the facility</a:t>
            </a:r>
          </a:p>
          <a:p>
            <a:pPr marL="1200150" marR="0" lvl="2" indent="-28575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Trained and/or who are in last phase of program treatment</a:t>
            </a:r>
          </a:p>
          <a:p>
            <a:pPr marL="285750" marR="0" lvl="0" indent="-28575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Integrated treatment: - </a:t>
            </a:r>
            <a:r>
              <a:rPr lang="en-US" sz="2600" dirty="0"/>
              <a:t>specialized interventions that concurrently support recovery / decreases in substance use and managing symptoms of mental health disorders in healthier ways</a:t>
            </a:r>
          </a:p>
          <a:p>
            <a:pPr marL="685800" marR="0" lvl="1" indent="-2286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Relapse prevention for mental health symptoms, substance use and criminal thinking</a:t>
            </a:r>
          </a:p>
          <a:p>
            <a:pPr marL="685800" marR="0" lvl="1" indent="-2286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Social and Independent Life Skills </a:t>
            </a:r>
          </a:p>
          <a:p>
            <a:pPr marL="1143000" marR="0" lvl="2" indent="-22860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Symptom management, medication management, basic conversational skills, and leisure and recreation</a:t>
            </a:r>
          </a:p>
          <a:p>
            <a:pPr marL="1143000" marR="0" lvl="2"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Smaller groups; treatment will take longer – life long process</a:t>
            </a:r>
          </a:p>
          <a:p>
            <a:pPr marL="1143000" marR="0" lvl="2" indent="-228600">
              <a:lnSpc>
                <a:spcPct val="107000"/>
              </a:lnSpc>
              <a:spcBef>
                <a:spcPts val="0"/>
              </a:spcBef>
              <a:spcAft>
                <a:spcPts val="0"/>
              </a:spcAft>
              <a:buFont typeface="Courier New" panose="02070309020205020404" pitchFamily="49" charset="0"/>
              <a:buChar char="o"/>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lvl="1" indent="-2286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Wellness Recovery Action Planning (WRAP) is an evidence-based approach for justice populations that teaches people to identify early warning signs that indicate a need to pay attention to their daily routines for maintaining wellness and recovery in an individualized series of workbooks. </a:t>
            </a:r>
          </a:p>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12</a:t>
            </a:fld>
            <a:endParaRPr lang="en-US"/>
          </a:p>
        </p:txBody>
      </p:sp>
    </p:spTree>
    <p:extLst>
      <p:ext uri="{BB962C8B-B14F-4D97-AF65-F5344CB8AC3E}">
        <p14:creationId xmlns:p14="http://schemas.microsoft.com/office/powerpoint/2010/main" val="196257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Symbol" panose="05050102010706020507" pitchFamily="18" charset="2"/>
              <a:buNone/>
            </a:pPr>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13</a:t>
            </a:fld>
            <a:endParaRPr lang="en-US"/>
          </a:p>
        </p:txBody>
      </p:sp>
    </p:spTree>
    <p:extLst>
      <p:ext uri="{BB962C8B-B14F-4D97-AF65-F5344CB8AC3E}">
        <p14:creationId xmlns:p14="http://schemas.microsoft.com/office/powerpoint/2010/main" val="3950571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At Intercept 4, individuals transition from detention or incarceration in a jail or prison back to the community. This requires transition planning with specific considerations to ensure people with mental and substance use disorders can access and utilize medication and psychosocial treatment, housing, healthcare coverage, and services from the moment of release and throughout their reentry back into the community. </a:t>
            </a:r>
          </a:p>
          <a:p>
            <a:r>
              <a:rPr lang="en-US" sz="1200" b="0" i="0" u="none" strike="noStrike" kern="1200" baseline="0" dirty="0">
                <a:solidFill>
                  <a:schemeClr val="tx1"/>
                </a:solidFill>
                <a:latin typeface="+mn-lt"/>
                <a:ea typeface="+mn-ea"/>
                <a:cs typeface="+mn-cs"/>
              </a:rPr>
              <a:t>Planning for reentry begins upon entry into jail or prison, with validated screening and assessment tools used to identify the risks and needs associated with people planning to reenter the community, to shape services delivered to them while in custody, and to inform their transition following release. </a:t>
            </a:r>
          </a:p>
          <a:p>
            <a:pPr marL="0" marR="0" lvl="0" indent="0">
              <a:lnSpc>
                <a:spcPct val="107000"/>
              </a:lnSpc>
              <a:spcBef>
                <a:spcPts val="0"/>
              </a:spcBef>
              <a:spcAft>
                <a:spcPts val="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Re-Entry</a:t>
            </a:r>
          </a:p>
          <a:p>
            <a:pPr marL="342900" marR="0" lvl="0" indent="-34290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Re-Entry Plan based on participant’s treatment plan progress and re-assessment of needs</a:t>
            </a:r>
          </a:p>
          <a:p>
            <a:pPr marL="742950" marR="0" lvl="1" indent="-28575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Collaborating with RESIDENT! supervising agents (Parole / Probation), Medical / Mental Health staff, community based providers on additional Re-Entry plan goals</a:t>
            </a:r>
          </a:p>
          <a:p>
            <a:pPr marL="742950" marR="0" lvl="1" indent="-28575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Ensuring Re-Entry plans are provided to supervising agents, community-based providers (with proper ROIs)</a:t>
            </a:r>
          </a:p>
          <a:p>
            <a:pPr marL="0" marR="0" lvl="0" indent="0">
              <a:lnSpc>
                <a:spcPct val="107000"/>
              </a:lnSpc>
              <a:spcBef>
                <a:spcPts val="0"/>
              </a:spcBef>
              <a:spcAft>
                <a:spcPts val="0"/>
              </a:spcAft>
              <a:buFont typeface="Wingdings" panose="05000000000000000000" pitchFamily="2"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Providing and continuing medications upon release</a:t>
            </a:r>
          </a:p>
          <a:p>
            <a:pPr marL="742950" marR="0" lvl="1" indent="-28575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Appointments and community-based care coordination prior to release</a:t>
            </a:r>
          </a:p>
          <a:p>
            <a:pPr marL="742950" marR="0" lvl="1" indent="-285750">
              <a:lnSpc>
                <a:spcPct val="107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Schedule providers to come into facility, meet residents, start intakes if possible, provide info about their services prior to release!  Face to face study???</a:t>
            </a:r>
          </a:p>
          <a:p>
            <a:pPr marL="685800" marR="0" lvl="1" indent="-2286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Health insurance / housing assistance / SSI or SSDI benefit application </a:t>
            </a:r>
          </a:p>
          <a:p>
            <a:pPr marL="685800" marR="0" lvl="1" indent="-228600">
              <a:lnSpc>
                <a:spcPct val="107000"/>
              </a:lnSpc>
              <a:spcBef>
                <a:spcPts val="0"/>
              </a:spcBef>
              <a:spcAft>
                <a:spcPts val="0"/>
              </a:spcAft>
              <a:buFont typeface="Wingdings" panose="05000000000000000000" pitchFamily="2"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Continued treatment at appropriate level based upon re-assessment of resident’s current situation</a:t>
            </a:r>
          </a:p>
          <a:p>
            <a:endParaRPr lang="en-US" dirty="0"/>
          </a:p>
          <a:p>
            <a:r>
              <a:rPr lang="en-US" dirty="0"/>
              <a:t>COMMUNITY MEETINGS – getting behavioral health, healthcare, law enforcement, probation / parole, veterans organizations, housing assistance, child and family services, faith-based organizations, the list goes on and would be specific to your community / region.  Gathering these entities together every couple of months or month to tackle the larger issues that present as barriers to care and services for individuals re-entering the community for your correctional facility. This isn’t a place to just complain but to identify problems and figure out steps to address them.  Sometimes the problems are easy to fix – a FAX cover page with particular language that allows information to be shared between healthcare / behavioral health providers and the correctional facilities to allow a signed release of information request to actually confirm medications when a person in booked into a jail or released.  Sometimes it’s finding that there are volunteers from local Council of Churches who would be happy to transport a released individual to their Probation Officer who has no other means of travel.  These Community Meetings or whatever the names they may be called all over the country have helped to solve many bureaucratic snags.  For larger systemic issues – SIMS. (?)</a:t>
            </a:r>
          </a:p>
        </p:txBody>
      </p:sp>
      <p:sp>
        <p:nvSpPr>
          <p:cNvPr id="4" name="Slide Number Placeholder 3"/>
          <p:cNvSpPr>
            <a:spLocks noGrp="1"/>
          </p:cNvSpPr>
          <p:nvPr>
            <p:ph type="sldNum" sz="quarter" idx="5"/>
          </p:nvPr>
        </p:nvSpPr>
        <p:spPr/>
        <p:txBody>
          <a:bodyPr/>
          <a:lstStyle/>
          <a:p>
            <a:fld id="{FC975980-6AEA-4CB9-8856-EA521B1FB65A}" type="slidenum">
              <a:rPr lang="en-US" smtClean="0"/>
              <a:t>14</a:t>
            </a:fld>
            <a:endParaRPr lang="en-US"/>
          </a:p>
        </p:txBody>
      </p:sp>
    </p:spTree>
    <p:extLst>
      <p:ext uri="{BB962C8B-B14F-4D97-AF65-F5344CB8AC3E}">
        <p14:creationId xmlns:p14="http://schemas.microsoft.com/office/powerpoint/2010/main" val="3778580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Community-based programs, and community corrections programs (drug courts, supervised parole / probations, etc.) armed with meaningful information should include medication-assisted treatment options, assisted outpatient treatment, individualized employment programs, housing-first programs, and other recovery supports. There needs to be an understanding on the local level of need or demand for specialized responses, such as specialized mental health or substance use caseloads, to improve behavioral health outcomes and reduce further justice involvement of people with mental or substance use disorders recently released from custody and/or under community supervision </a:t>
            </a:r>
          </a:p>
          <a:p>
            <a:pPr marL="342900" marR="0" lvl="0" indent="-342900">
              <a:lnSpc>
                <a:spcPct val="107000"/>
              </a:lnSpc>
              <a:spcBef>
                <a:spcPts val="0"/>
              </a:spcBef>
              <a:spcAft>
                <a:spcPts val="0"/>
              </a:spcAft>
              <a:buFont typeface="Symbol" panose="05050102010706020507" pitchFamily="18" charset="2"/>
              <a:buChar char=""/>
            </a:pPr>
            <a:endPar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Aftercare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Intensive case management model is usually need for individuals with co-occurring disorders just released from jails / prisons.  This is a person who helps with transportation, scheduling appointments, daily living skills, helps break down supervision conditions to ensure compliance and can be a liaison to Probation / Parole.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Peer Recovery Specialists / Recovery Coaches may work with case managers.  They accompany people to support groups, talk about recovery / symptom management and model emotional regulation and healthy boundaries. </a:t>
            </a:r>
          </a:p>
          <a:p>
            <a:pPr marL="742950" marR="0" lvl="1"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Peer Recovery Support Centers are usually associated with people addressing substance use disorders but there are also Centers for people with mental health disorders that follow the same programmatic model.  Both types of Centers are free – have classes throughout the day, computers for people to use for job search and look for other services, provide support groups and are staffed with peers that are trained to listen and offer non-judgmental support.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Contingency Management – Already talked about that.</a:t>
            </a:r>
          </a:p>
          <a:p>
            <a:pPr marL="742950" marR="0" lvl="1"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MAT!!!!  Studies are showing the longer a person is on MAT, the better the outcome.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15</a:t>
            </a:fld>
            <a:endParaRPr lang="en-US"/>
          </a:p>
        </p:txBody>
      </p:sp>
    </p:spTree>
    <p:extLst>
      <p:ext uri="{BB962C8B-B14F-4D97-AF65-F5344CB8AC3E}">
        <p14:creationId xmlns:p14="http://schemas.microsoft.com/office/powerpoint/2010/main" val="18077896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16</a:t>
            </a:fld>
            <a:endParaRPr lang="en-US"/>
          </a:p>
        </p:txBody>
      </p:sp>
    </p:spTree>
    <p:extLst>
      <p:ext uri="{BB962C8B-B14F-4D97-AF65-F5344CB8AC3E}">
        <p14:creationId xmlns:p14="http://schemas.microsoft.com/office/powerpoint/2010/main" val="10552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17</a:t>
            </a:fld>
            <a:endParaRPr lang="en-US"/>
          </a:p>
        </p:txBody>
      </p:sp>
    </p:spTree>
    <p:extLst>
      <p:ext uri="{BB962C8B-B14F-4D97-AF65-F5344CB8AC3E}">
        <p14:creationId xmlns:p14="http://schemas.microsoft.com/office/powerpoint/2010/main" val="1140365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2</a:t>
            </a:fld>
            <a:endParaRPr lang="en-US"/>
          </a:p>
        </p:txBody>
      </p:sp>
    </p:spTree>
    <p:extLst>
      <p:ext uri="{BB962C8B-B14F-4D97-AF65-F5344CB8AC3E}">
        <p14:creationId xmlns:p14="http://schemas.microsoft.com/office/powerpoint/2010/main" val="120200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u="none" strike="noStrike" baseline="0" dirty="0">
                <a:solidFill>
                  <a:srgbClr val="3D3D3E"/>
                </a:solidFill>
                <a:latin typeface="Arial" panose="020B0604020202020204" pitchFamily="34" charset="0"/>
              </a:rPr>
              <a:t>Diversionary --- Generally pre-adjudication contracts with</a:t>
            </a:r>
          </a:p>
          <a:p>
            <a:pPr algn="l"/>
            <a:r>
              <a:rPr lang="en-US" sz="1200" b="0" i="0" u="none" strike="noStrike" baseline="0" dirty="0">
                <a:solidFill>
                  <a:srgbClr val="3D3D3E"/>
                </a:solidFill>
                <a:latin typeface="Arial" panose="020B0604020202020204" pitchFamily="34" charset="0"/>
              </a:rPr>
              <a:t>judges to participate in treatment. Conviction is not recorded.</a:t>
            </a:r>
          </a:p>
          <a:p>
            <a:pPr algn="l"/>
            <a:r>
              <a:rPr lang="en-US" sz="1100" b="0" i="0" u="none" strike="noStrike" baseline="0" dirty="0">
                <a:solidFill>
                  <a:srgbClr val="F2540C"/>
                </a:solidFill>
                <a:latin typeface="ArialMT"/>
              </a:rPr>
              <a:t>• </a:t>
            </a:r>
            <a:r>
              <a:rPr lang="en-US" sz="1100" b="0" i="0" u="none" strike="noStrike" baseline="0" dirty="0">
                <a:solidFill>
                  <a:srgbClr val="3F5765"/>
                </a:solidFill>
                <a:latin typeface="Arial" panose="020B0604020202020204" pitchFamily="34" charset="0"/>
              </a:rPr>
              <a:t>Example: Prosecutor holds charges in abeyance on agreement to</a:t>
            </a:r>
          </a:p>
          <a:p>
            <a:pPr algn="l"/>
            <a:r>
              <a:rPr lang="en-US" sz="1100" b="0" i="0" u="none" strike="noStrike" baseline="0" dirty="0">
                <a:solidFill>
                  <a:srgbClr val="3F5765"/>
                </a:solidFill>
                <a:latin typeface="Arial" panose="020B0604020202020204" pitchFamily="34" charset="0"/>
              </a:rPr>
              <a:t>enter treatment under supervision of </a:t>
            </a:r>
            <a:r>
              <a:rPr lang="en-US" sz="1200" b="0" i="0" u="none" strike="noStrike" baseline="0" dirty="0">
                <a:solidFill>
                  <a:srgbClr val="3F5765"/>
                </a:solidFill>
                <a:latin typeface="Arial" panose="020B0604020202020204" pitchFamily="34" charset="0"/>
              </a:rPr>
              <a:t>mental health / drug / co-occurring court. Plea is entered but adjudication is withheld.</a:t>
            </a:r>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3</a:t>
            </a:fld>
            <a:endParaRPr lang="en-US"/>
          </a:p>
        </p:txBody>
      </p:sp>
    </p:spTree>
    <p:extLst>
      <p:ext uri="{BB962C8B-B14F-4D97-AF65-F5344CB8AC3E}">
        <p14:creationId xmlns:p14="http://schemas.microsoft.com/office/powerpoint/2010/main" val="3623830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solidFill>
                  <a:srgbClr val="3D3D3E"/>
                </a:solidFill>
                <a:latin typeface="Arial" panose="020B0604020202020204" pitchFamily="34" charset="0"/>
              </a:rPr>
              <a:t>Post-Plea --- Case is adjudicated by disposition (guilty) or sentence is</a:t>
            </a:r>
          </a:p>
          <a:p>
            <a:pPr algn="l"/>
            <a:r>
              <a:rPr lang="en-US" sz="1400" b="0" i="0" u="none" strike="noStrike" baseline="0" dirty="0">
                <a:solidFill>
                  <a:srgbClr val="3D3D3E"/>
                </a:solidFill>
                <a:latin typeface="Arial" panose="020B0604020202020204" pitchFamily="34" charset="0"/>
              </a:rPr>
              <a:t>Deferred (CWOF) .</a:t>
            </a:r>
          </a:p>
          <a:p>
            <a:pPr algn="l"/>
            <a:r>
              <a:rPr lang="en-US" sz="1200" b="0" i="0" u="none" strike="noStrike" baseline="0" dirty="0">
                <a:solidFill>
                  <a:srgbClr val="F2540C"/>
                </a:solidFill>
                <a:latin typeface="ArialMT"/>
              </a:rPr>
              <a:t>• </a:t>
            </a:r>
            <a:r>
              <a:rPr lang="en-US" sz="1200" b="0" i="0" u="none" strike="noStrike" baseline="0" dirty="0">
                <a:solidFill>
                  <a:srgbClr val="3F5765"/>
                </a:solidFill>
                <a:latin typeface="Arial" panose="020B0604020202020204" pitchFamily="34" charset="0"/>
              </a:rPr>
              <a:t>Example: Guilty plea is accepted; sentence is deferred as long as the</a:t>
            </a:r>
          </a:p>
          <a:p>
            <a:pPr algn="l"/>
            <a:r>
              <a:rPr lang="en-US" sz="1200" b="0" i="0" u="none" strike="noStrike" baseline="0" dirty="0">
                <a:solidFill>
                  <a:srgbClr val="3F5765"/>
                </a:solidFill>
                <a:latin typeface="Arial" panose="020B0604020202020204" pitchFamily="34" charset="0"/>
              </a:rPr>
              <a:t>  individual enters treatment and a specialty court.</a:t>
            </a:r>
          </a:p>
          <a:p>
            <a:pPr algn="l"/>
            <a:r>
              <a:rPr lang="en-US" sz="1400" b="0" i="0" u="none" strike="noStrike" baseline="0" dirty="0">
                <a:solidFill>
                  <a:srgbClr val="F2540C"/>
                </a:solidFill>
                <a:latin typeface="ArialMT"/>
              </a:rPr>
              <a:t>• </a:t>
            </a:r>
            <a:r>
              <a:rPr lang="en-US" sz="1400" b="0" i="0" u="none" strike="noStrike" baseline="0" dirty="0">
                <a:solidFill>
                  <a:srgbClr val="3D3D3E"/>
                </a:solidFill>
                <a:latin typeface="Arial" panose="020B0604020202020204" pitchFamily="34" charset="0"/>
              </a:rPr>
              <a:t>Probation</a:t>
            </a:r>
          </a:p>
          <a:p>
            <a:pPr algn="l"/>
            <a:r>
              <a:rPr lang="en-US" sz="1400" b="0" i="0" u="none" strike="noStrike" baseline="0" dirty="0">
                <a:solidFill>
                  <a:srgbClr val="3D3D3E"/>
                </a:solidFill>
                <a:latin typeface="Arial" panose="020B0604020202020204" pitchFamily="34" charset="0"/>
              </a:rPr>
              <a:t>   </a:t>
            </a:r>
            <a:r>
              <a:rPr lang="en-US" sz="1200" b="0" i="0" u="none" strike="noStrike" baseline="0" dirty="0">
                <a:solidFill>
                  <a:srgbClr val="3F5765"/>
                </a:solidFill>
                <a:latin typeface="Arial" panose="020B0604020202020204" pitchFamily="34" charset="0"/>
              </a:rPr>
              <a:t>Example: Conviction and a period of incarceration with drug court as a</a:t>
            </a:r>
          </a:p>
          <a:p>
            <a:pPr algn="l"/>
            <a:r>
              <a:rPr lang="en-US" sz="1200" b="0" i="0" u="none" strike="noStrike" baseline="0" dirty="0">
                <a:solidFill>
                  <a:srgbClr val="3F5765"/>
                </a:solidFill>
                <a:latin typeface="Arial" panose="020B0604020202020204" pitchFamily="34" charset="0"/>
              </a:rPr>
              <a:t>   condition of probation upon release; split sentence in some states</a:t>
            </a:r>
          </a:p>
        </p:txBody>
      </p:sp>
      <p:sp>
        <p:nvSpPr>
          <p:cNvPr id="4" name="Slide Number Placeholder 3"/>
          <p:cNvSpPr>
            <a:spLocks noGrp="1"/>
          </p:cNvSpPr>
          <p:nvPr>
            <p:ph type="sldNum" sz="quarter" idx="5"/>
          </p:nvPr>
        </p:nvSpPr>
        <p:spPr/>
        <p:txBody>
          <a:bodyPr/>
          <a:lstStyle/>
          <a:p>
            <a:fld id="{FC975980-6AEA-4CB9-8856-EA521B1FB65A}" type="slidenum">
              <a:rPr lang="en-US" smtClean="0"/>
              <a:t>4</a:t>
            </a:fld>
            <a:endParaRPr lang="en-US"/>
          </a:p>
        </p:txBody>
      </p:sp>
    </p:spTree>
    <p:extLst>
      <p:ext uri="{BB962C8B-B14F-4D97-AF65-F5344CB8AC3E}">
        <p14:creationId xmlns:p14="http://schemas.microsoft.com/office/powerpoint/2010/main" val="1052731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1" i="0" u="none" strike="noStrike" baseline="0" dirty="0">
                <a:solidFill>
                  <a:srgbClr val="3D3D3E"/>
                </a:solidFill>
                <a:latin typeface="Arial" panose="020B0604020202020204" pitchFamily="34" charset="0"/>
              </a:rPr>
              <a:t>Judicial leadership is key</a:t>
            </a:r>
            <a:r>
              <a:rPr lang="en-US" sz="1200" b="0" i="0" u="none" strike="noStrike" baseline="0" dirty="0">
                <a:solidFill>
                  <a:srgbClr val="3D3D3E"/>
                </a:solidFill>
                <a:latin typeface="Arial" panose="020B0604020202020204" pitchFamily="34" charset="0"/>
              </a:rPr>
              <a:t>: knowledgeable of treatment court policy / procedures, substance use and mental health disorders, willing to listen to leadership partners, consistent yet understanding of individualized treatment plan goals</a:t>
            </a:r>
          </a:p>
          <a:p>
            <a:pPr algn="l"/>
            <a:r>
              <a:rPr lang="en-US" sz="1200" b="0" i="0" u="none" strike="noStrike" baseline="0" dirty="0">
                <a:solidFill>
                  <a:srgbClr val="F2540C"/>
                </a:solidFill>
                <a:latin typeface="ArialMT"/>
              </a:rPr>
              <a:t>• </a:t>
            </a:r>
            <a:r>
              <a:rPr lang="en-US" sz="1200" b="0" i="0" u="none" strike="noStrike" baseline="0" dirty="0">
                <a:solidFill>
                  <a:srgbClr val="3D3D3E"/>
                </a:solidFill>
                <a:latin typeface="Arial" panose="020B0604020202020204" pitchFamily="34" charset="0"/>
              </a:rPr>
              <a:t>Regular meetings and communication of partners: behavioral health, peer support staff, judge, probation, jail personnel if involved, community corrections, etc.</a:t>
            </a:r>
          </a:p>
          <a:p>
            <a:pPr algn="l"/>
            <a:r>
              <a:rPr lang="en-US" sz="1200" b="0" i="0" u="none" strike="noStrike" baseline="0" dirty="0">
                <a:solidFill>
                  <a:srgbClr val="F2540C"/>
                </a:solidFill>
                <a:latin typeface="ArialMT"/>
              </a:rPr>
              <a:t>• </a:t>
            </a:r>
            <a:r>
              <a:rPr lang="en-US" sz="1200" b="0" i="0" u="none" strike="noStrike" baseline="0" dirty="0">
                <a:solidFill>
                  <a:srgbClr val="3D3D3E"/>
                </a:solidFill>
                <a:latin typeface="Arial" panose="020B0604020202020204" pitchFamily="34" charset="0"/>
              </a:rPr>
              <a:t>EBPs take time to implement; communities need a continuum of treatment resources: out-patient, day treatment, residential treatment, MAT, peer support resource centers, ability and knowledge of courts to implement contingency management </a:t>
            </a:r>
          </a:p>
          <a:p>
            <a:pPr algn="l"/>
            <a:r>
              <a:rPr lang="en-US" sz="1200" b="0" i="0" u="none" strike="noStrike" baseline="0" dirty="0">
                <a:solidFill>
                  <a:srgbClr val="F2540C"/>
                </a:solidFill>
                <a:latin typeface="ArialMT"/>
              </a:rPr>
              <a:t>• </a:t>
            </a:r>
            <a:r>
              <a:rPr lang="en-US" sz="1200" b="0" i="0" u="none" strike="noStrike" baseline="0" dirty="0">
                <a:solidFill>
                  <a:srgbClr val="3D3D3E"/>
                </a:solidFill>
                <a:latin typeface="Arial" panose="020B0604020202020204" pitchFamily="34" charset="0"/>
              </a:rPr>
              <a:t>Paid peer staff can make a significant impact: recovery coaches, peer support specialists</a:t>
            </a:r>
          </a:p>
          <a:p>
            <a:pPr algn="l"/>
            <a:r>
              <a:rPr lang="en-US" sz="1200" b="0" i="0" u="none" strike="noStrike" baseline="0" dirty="0">
                <a:solidFill>
                  <a:srgbClr val="F2540C"/>
                </a:solidFill>
                <a:latin typeface="ArialMT"/>
              </a:rPr>
              <a:t>• </a:t>
            </a:r>
            <a:r>
              <a:rPr lang="en-US" sz="1200" b="0" i="0" u="none" strike="noStrike" baseline="0" dirty="0">
                <a:solidFill>
                  <a:srgbClr val="3D3D3E"/>
                </a:solidFill>
                <a:latin typeface="Arial" panose="020B0604020202020204" pitchFamily="34" charset="0"/>
              </a:rPr>
              <a:t>Services and supervision need to account for co-occurring disorders: missed appts. / meetings, failure to meet treatment plan goals may be symptoms / signs of mental health issues rather than “non-compliance” with conditions of specialty court / probation conditions</a:t>
            </a:r>
          </a:p>
          <a:p>
            <a:pPr algn="l"/>
            <a:r>
              <a:rPr lang="en-US" sz="1200" b="0" i="0" u="none" strike="noStrike" baseline="0" dirty="0">
                <a:solidFill>
                  <a:srgbClr val="F2540C"/>
                </a:solidFill>
                <a:latin typeface="ArialMT"/>
              </a:rPr>
              <a:t>• </a:t>
            </a:r>
            <a:r>
              <a:rPr lang="en-US" sz="1200" b="0" i="0" u="none" strike="noStrike" baseline="0" dirty="0">
                <a:solidFill>
                  <a:srgbClr val="3D3D3E"/>
                </a:solidFill>
                <a:latin typeface="Arial" panose="020B0604020202020204" pitchFamily="34" charset="0"/>
              </a:rPr>
              <a:t>Flexibility and individual treatment plans are necessary: depending on specific mental health disorder and concurrent substance use disorder, housing situation, support system, strengths, resiliency factors, financial situation, access to services, transportation, health insurance, ability to work / work situation, presence of pro-criminal unhealthy peers – treatment plans must be individualized. </a:t>
            </a:r>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5</a:t>
            </a:fld>
            <a:endParaRPr lang="en-US"/>
          </a:p>
        </p:txBody>
      </p:sp>
    </p:spTree>
    <p:extLst>
      <p:ext uri="{BB962C8B-B14F-4D97-AF65-F5344CB8AC3E}">
        <p14:creationId xmlns:p14="http://schemas.microsoft.com/office/powerpoint/2010/main" val="2852864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b="0" i="0" u="none" strike="noStrike" baseline="0" dirty="0">
              <a:solidFill>
                <a:srgbClr val="3F5765"/>
              </a:solidFill>
              <a:latin typeface="Arial" panose="020B0604020202020204" pitchFamily="34" charset="0"/>
            </a:endParaRPr>
          </a:p>
        </p:txBody>
      </p:sp>
      <p:sp>
        <p:nvSpPr>
          <p:cNvPr id="4" name="Slide Number Placeholder 3"/>
          <p:cNvSpPr>
            <a:spLocks noGrp="1"/>
          </p:cNvSpPr>
          <p:nvPr>
            <p:ph type="sldNum" sz="quarter" idx="5"/>
          </p:nvPr>
        </p:nvSpPr>
        <p:spPr/>
        <p:txBody>
          <a:bodyPr/>
          <a:lstStyle/>
          <a:p>
            <a:fld id="{FC975980-6AEA-4CB9-8856-EA521B1FB65A}" type="slidenum">
              <a:rPr lang="en-US" smtClean="0"/>
              <a:t>6</a:t>
            </a:fld>
            <a:endParaRPr lang="en-US"/>
          </a:p>
        </p:txBody>
      </p:sp>
    </p:spTree>
    <p:extLst>
      <p:ext uri="{BB962C8B-B14F-4D97-AF65-F5344CB8AC3E}">
        <p14:creationId xmlns:p14="http://schemas.microsoft.com/office/powerpoint/2010/main" val="57509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Jails are the largest de facto mental health facility in many counties, so it is critical that their environments, programs, and processes enable support for people with mental and substance use disorders. Prisons hold people for more extended periods than jails; it is important that those institutions’ programs and processes provide appropriate treatment during incarceration. </a:t>
            </a:r>
          </a:p>
          <a:p>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None/>
              <a:tabLs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Assessment within 24 hours</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Assess Suicidality: there are not good data for suicides within jails and prisons.  However, may suicide attempts and completed suicides happen within first 3 weeks of booking into jail and then prison.  </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Withdrawal and substance use disorder: Intake and medical providers need proper training.  </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Mental Health / Veterans’ needs: a protocol for contacting and confirming individual’s provider of medications for mental health and MAT needs to occur within 24 – 48 hours.  Pharmacy confirmation may have to do over long weekends / holidays. </a:t>
            </a:r>
          </a:p>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on MAT and/or mental health medications:</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Continue medications in jail</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person is not continued on MAT, then released after a few day, a week or a few weeks, they are at high risk of fatal overdose</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person is not continued on same medications of mental health symptoms, they may begin to de-escalate very quickly; that alone but also combined with lack of MAT increases chance of suicidal risk.</a:t>
            </a:r>
          </a:p>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not on MAT or mental health medications and diagnosed with opioid use and/or mental health disorder:</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Start medications in jail: many hospital ERs are doing this already throughout the country.  If we can start them on MAT and schedule them for an appt. the day of release (or close to it), we may have decreased their chance of relapse to illegal opioids.  This will take collaboration with a provider and possibly transportation!</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Begin re-entry process on day one.</a:t>
            </a:r>
          </a:p>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7</a:t>
            </a:fld>
            <a:endParaRPr lang="en-US"/>
          </a:p>
        </p:txBody>
      </p:sp>
    </p:spTree>
    <p:extLst>
      <p:ext uri="{BB962C8B-B14F-4D97-AF65-F5344CB8AC3E}">
        <p14:creationId xmlns:p14="http://schemas.microsoft.com/office/powerpoint/2010/main" val="234842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Assessment within 24 hours </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Assess Suicidality</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Withdrawal</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Mental health</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Continue Medications for Mental Health Disorders</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Protocol for continuation of MAT or humane tapering off medication AND illegal use of opioids</a:t>
            </a:r>
          </a:p>
          <a:p>
            <a:pPr marL="228600" marR="0" lvl="0"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Within 3 days to 3 weeks:  it may take time for individual to completely withdraw (if that is the protocol); it also takes time for some familiarity and connection to happen before some assessments can be completed.</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RNR – risk/need/responsivity</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Bio-psych-social</a:t>
            </a:r>
          </a:p>
          <a:p>
            <a:pPr marL="685800" marR="0" lvl="1" indent="-228600" algn="l" defTabSz="914400" rtl="0" eaLnBrk="1" fontAlgn="auto" latinLnBrk="0" hangingPunct="1">
              <a:lnSpc>
                <a:spcPct val="100000"/>
              </a:lnSpc>
              <a:spcBef>
                <a:spcPts val="600"/>
              </a:spcBef>
              <a:spcAft>
                <a:spcPts val="600"/>
              </a:spcAft>
              <a:buClr>
                <a:srgbClr val="004789"/>
              </a:buClr>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Readiness to Change Scale</a:t>
            </a:r>
          </a:p>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8</a:t>
            </a:fld>
            <a:endParaRPr lang="en-US"/>
          </a:p>
        </p:txBody>
      </p:sp>
    </p:spTree>
    <p:extLst>
      <p:ext uri="{BB962C8B-B14F-4D97-AF65-F5344CB8AC3E}">
        <p14:creationId xmlns:p14="http://schemas.microsoft.com/office/powerpoint/2010/main" val="3243297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Proper training for RSAT staff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lvl="1" indent="-22860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Signs and symptoms of substance use and mental health disorders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lvl="1" indent="-22860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Trauma-informed care (more about that later)</a:t>
            </a:r>
          </a:p>
          <a:p>
            <a:pPr marL="685800" marR="0" lvl="1" indent="-22860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Motivational Interviewing: certified Trainer and a plan for MI practice and feedback from certified Trainer / Clinical Supervisor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lvl="1" indent="-22860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All staff and Officers involved in program operations, decisions, resident learning experiences, phase-ups and graduation decisions; Officers model pro-social behaviors during regular interactions with residents such as active listening, being non-judgmental, healthy boundaries, caring but professional, respect and consistency.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07000"/>
              </a:lnSpc>
              <a:spcBef>
                <a:spcPts val="0"/>
              </a:spcBef>
              <a:spcAft>
                <a:spcPts val="0"/>
              </a:spcAft>
              <a:buFont typeface="Wingdings" panose="05000000000000000000" pitchFamily="2" charset="2"/>
              <a:buChar char=""/>
            </a:pPr>
            <a:endPar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07000"/>
              </a:lnSpc>
              <a:spcBef>
                <a:spcPts val="0"/>
              </a:spcBef>
              <a:spcAft>
                <a:spcPts val="0"/>
              </a:spcAft>
              <a:buFont typeface="Courier New" panose="02070309020205020404" pitchFamily="49" charset="0"/>
              <a:buChar char="o"/>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Clinical Based Program</a:t>
            </a:r>
          </a:p>
          <a:p>
            <a:pPr marL="742950" marR="0" lvl="1" indent="-28575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Clinical / treatment-based responses to non-compliant behaviors vs disciplinary responses unless violence is involved; Officers relate incidents to treatment team who, who Officer input, make final decision regarding clinically-based learning experience for resident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Collaborative, individualized treatment planning for each program participant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CBT, REBT for emotional regulation skills, coping skills, self de-escalation skills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lvl="1" indent="-228600">
              <a:lnSpc>
                <a:spcPct val="107000"/>
              </a:lnSpc>
              <a:spcBef>
                <a:spcPts val="0"/>
              </a:spcBef>
              <a:spcAft>
                <a:spcPts val="0"/>
              </a:spcAft>
              <a:buFont typeface="Wingdings" panose="05000000000000000000" pitchFamily="2" charset="2"/>
              <a:buChar char=""/>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The fundamental attitude of all staff and Officers are empathy, </a:t>
            </a:r>
          </a:p>
          <a:p>
            <a:pPr marL="457200" marR="0" lvl="1" indent="0">
              <a:lnSpc>
                <a:spcPct val="107000"/>
              </a:lnSpc>
              <a:spcBef>
                <a:spcPts val="0"/>
              </a:spcBef>
              <a:spcAft>
                <a:spcPts val="0"/>
              </a:spcAft>
              <a:buFont typeface="Wingdings" panose="05000000000000000000" pitchFamily="2" charset="2"/>
              <a:buNone/>
            </a:pPr>
            <a:r>
              <a:rPr lang="en-US" sz="1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respect, and a belief in the individual’s capacity for recovery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C975980-6AEA-4CB9-8856-EA521B1FB65A}" type="slidenum">
              <a:rPr lang="en-US" smtClean="0"/>
              <a:t>9</a:t>
            </a:fld>
            <a:endParaRPr lang="en-US"/>
          </a:p>
        </p:txBody>
      </p:sp>
    </p:spTree>
    <p:extLst>
      <p:ext uri="{BB962C8B-B14F-4D97-AF65-F5344CB8AC3E}">
        <p14:creationId xmlns:p14="http://schemas.microsoft.com/office/powerpoint/2010/main" val="18932941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BEFCE81-B642-42AE-ABCA-04EF4FB66586}"/>
              </a:ext>
            </a:extLst>
          </p:cNvPr>
          <p:cNvSpPr/>
          <p:nvPr userDrawn="1"/>
        </p:nvSpPr>
        <p:spPr>
          <a:xfrm>
            <a:off x="0" y="2979868"/>
            <a:ext cx="12192000" cy="2628817"/>
          </a:xfrm>
          <a:prstGeom prst="rect">
            <a:avLst/>
          </a:prstGeom>
          <a:solidFill>
            <a:schemeClr val="accent1">
              <a:alpha val="8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2F09EC-7FA8-4549-8B0D-21CF124F64AB}"/>
              </a:ext>
            </a:extLst>
          </p:cNvPr>
          <p:cNvSpPr/>
          <p:nvPr userDrawn="1"/>
        </p:nvSpPr>
        <p:spPr>
          <a:xfrm>
            <a:off x="0" y="1"/>
            <a:ext cx="12192000" cy="2979868"/>
          </a:xfrm>
          <a:prstGeom prst="rect">
            <a:avLst/>
          </a:prstGeom>
          <a:solidFill>
            <a:schemeClr val="accent3">
              <a:alpha val="8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17104FCF-0BC1-44AD-B417-B1B6037E89DB}"/>
              </a:ext>
            </a:extLst>
          </p:cNvPr>
          <p:cNvSpPr>
            <a:spLocks noGrp="1"/>
          </p:cNvSpPr>
          <p:nvPr>
            <p:ph type="subTitle" idx="1" hasCustomPrompt="1"/>
          </p:nvPr>
        </p:nvSpPr>
        <p:spPr>
          <a:xfrm>
            <a:off x="4916244" y="3602038"/>
            <a:ext cx="6734287" cy="1655762"/>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Training and Technical Assistance</a:t>
            </a:r>
          </a:p>
        </p:txBody>
      </p:sp>
      <p:sp>
        <p:nvSpPr>
          <p:cNvPr id="9" name="TextBox 8">
            <a:extLst>
              <a:ext uri="{FF2B5EF4-FFF2-40B4-BE49-F238E27FC236}">
                <a16:creationId xmlns:a16="http://schemas.microsoft.com/office/drawing/2014/main" id="{6B3BB1D1-0F37-45CD-8B14-DBA3F70FFA74}"/>
              </a:ext>
            </a:extLst>
          </p:cNvPr>
          <p:cNvSpPr txBox="1"/>
          <p:nvPr userDrawn="1"/>
        </p:nvSpPr>
        <p:spPr>
          <a:xfrm>
            <a:off x="6260951" y="1249315"/>
            <a:ext cx="5389581" cy="1754326"/>
          </a:xfrm>
          <a:prstGeom prst="rect">
            <a:avLst/>
          </a:prstGeom>
          <a:noFill/>
        </p:spPr>
        <p:txBody>
          <a:bodyPr wrap="square" rtlCol="0">
            <a:spAutoFit/>
          </a:bodyPr>
          <a:lstStyle/>
          <a:p>
            <a:pPr algn="r"/>
            <a:r>
              <a:rPr lang="en-US" sz="3600" b="1" dirty="0">
                <a:solidFill>
                  <a:schemeClr val="bg1"/>
                </a:solidFill>
                <a:latin typeface="Arial Narrow" panose="020B0606020202030204" pitchFamily="34" charset="0"/>
              </a:rPr>
              <a:t>RESIDENTIAL SUBSTANCE ABUSE TREATMENT</a:t>
            </a:r>
          </a:p>
          <a:p>
            <a:pPr algn="r"/>
            <a:r>
              <a:rPr lang="en-US" sz="3600" b="1" dirty="0">
                <a:solidFill>
                  <a:schemeClr val="accent1"/>
                </a:solidFill>
                <a:latin typeface="Arial Narrow" panose="020B0606020202030204" pitchFamily="34" charset="0"/>
              </a:rPr>
              <a:t>(RSAT)</a:t>
            </a:r>
          </a:p>
        </p:txBody>
      </p:sp>
      <p:sp>
        <p:nvSpPr>
          <p:cNvPr id="10" name="TextBox 9">
            <a:extLst>
              <a:ext uri="{FF2B5EF4-FFF2-40B4-BE49-F238E27FC236}">
                <a16:creationId xmlns:a16="http://schemas.microsoft.com/office/drawing/2014/main" id="{570C9080-5AC4-4EB9-8E18-E4848D4D798F}"/>
              </a:ext>
            </a:extLst>
          </p:cNvPr>
          <p:cNvSpPr txBox="1"/>
          <p:nvPr userDrawn="1"/>
        </p:nvSpPr>
        <p:spPr>
          <a:xfrm>
            <a:off x="355002" y="5852596"/>
            <a:ext cx="5740998" cy="1005403"/>
          </a:xfrm>
          <a:prstGeom prst="rect">
            <a:avLst/>
          </a:prstGeom>
          <a:noFill/>
        </p:spPr>
        <p:txBody>
          <a:bodyPr wrap="square" rtlCol="0">
            <a:spAutoFit/>
          </a:bodyPr>
          <a:lstStyle/>
          <a:p>
            <a:pPr rtl="0"/>
            <a:r>
              <a:rPr lang="en-US" sz="1100" b="0" i="1" u="none" strike="noStrike" kern="1200" baseline="30000" dirty="0">
                <a:solidFill>
                  <a:schemeClr val="accent1"/>
                </a:solidFill>
                <a:latin typeface="Arial Narrow" panose="020B0606020202030204" pitchFamily="34" charset="0"/>
                <a:ea typeface="+mn-ea"/>
                <a:cs typeface="+mn-cs"/>
              </a:rPr>
              <a:t>This project was supported by grant No. 2016-MU-BX-K021 awarded by the Bureau of Justice Assistance. The Bureau of Justice Assistance is a component of the Office of Justice Programs, which also includes the Bureau of Justice Statistics, the National Institute of Justice, the Office of Juvenile Justice and Delinquency Prevention, the SMART Office, and the Office for Victims of Crime. Point of view or opinions in this document are those of the author and do not represent the official position or policies of the United States Department of Justice.</a:t>
            </a:r>
          </a:p>
          <a:p>
            <a:pPr rtl="0"/>
            <a:endParaRPr lang="en-US" sz="1800" b="1" i="0" u="none" strike="noStrike" kern="1200" baseline="30000" dirty="0">
              <a:solidFill>
                <a:schemeClr val="tx1"/>
              </a:solidFill>
              <a:latin typeface="+mn-lt"/>
              <a:ea typeface="+mn-ea"/>
              <a:cs typeface="+mn-cs"/>
            </a:endParaRPr>
          </a:p>
          <a:p>
            <a:endParaRPr lang="en-US" i="0" dirty="0"/>
          </a:p>
        </p:txBody>
      </p:sp>
      <p:pic>
        <p:nvPicPr>
          <p:cNvPr id="12" name="Picture 11">
            <a:extLst>
              <a:ext uri="{FF2B5EF4-FFF2-40B4-BE49-F238E27FC236}">
                <a16:creationId xmlns:a16="http://schemas.microsoft.com/office/drawing/2014/main" id="{A40AE9C9-1EF8-4630-813A-F549A16D79E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955741" y="5857672"/>
            <a:ext cx="1168998" cy="648137"/>
          </a:xfrm>
          <a:prstGeom prst="rect">
            <a:avLst/>
          </a:prstGeom>
        </p:spPr>
      </p:pic>
      <p:cxnSp>
        <p:nvCxnSpPr>
          <p:cNvPr id="14" name="Straight Connector 13">
            <a:extLst>
              <a:ext uri="{FF2B5EF4-FFF2-40B4-BE49-F238E27FC236}">
                <a16:creationId xmlns:a16="http://schemas.microsoft.com/office/drawing/2014/main" id="{DC502AD1-8162-400B-A0A0-BC79DC76E041}"/>
              </a:ext>
            </a:extLst>
          </p:cNvPr>
          <p:cNvCxnSpPr/>
          <p:nvPr userDrawn="1"/>
        </p:nvCxnSpPr>
        <p:spPr>
          <a:xfrm>
            <a:off x="8433995" y="5852596"/>
            <a:ext cx="0" cy="6546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FDB0F42-688C-46B6-BE4E-531E0F4F2E5E}"/>
              </a:ext>
            </a:extLst>
          </p:cNvPr>
          <p:cNvCxnSpPr/>
          <p:nvPr userDrawn="1"/>
        </p:nvCxnSpPr>
        <p:spPr>
          <a:xfrm>
            <a:off x="10447468" y="5852596"/>
            <a:ext cx="0" cy="654689"/>
          </a:xfrm>
          <a:prstGeom prst="line">
            <a:avLst/>
          </a:prstGeom>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a16="http://schemas.microsoft.com/office/drawing/2014/main" id="{9A7427CB-CB95-4F82-B33F-5B8F4DD6B00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785302"/>
            <a:ext cx="3115062" cy="4389129"/>
          </a:xfrm>
          <a:prstGeom prst="rect">
            <a:avLst/>
          </a:prstGeom>
        </p:spPr>
      </p:pic>
    </p:spTree>
    <p:extLst>
      <p:ext uri="{BB962C8B-B14F-4D97-AF65-F5344CB8AC3E}">
        <p14:creationId xmlns:p14="http://schemas.microsoft.com/office/powerpoint/2010/main" val="115503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B28E896-872E-46D1-80CE-FE35F47251DF}"/>
              </a:ext>
            </a:extLst>
          </p:cNvPr>
          <p:cNvSpPr/>
          <p:nvPr userDrawn="1"/>
        </p:nvSpPr>
        <p:spPr>
          <a:xfrm>
            <a:off x="0" y="1180652"/>
            <a:ext cx="12192000" cy="2326341"/>
          </a:xfrm>
          <a:prstGeom prst="rect">
            <a:avLst/>
          </a:prstGeom>
          <a:solidFill>
            <a:schemeClr val="accent1">
              <a:alpha val="8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BDC9CEE0-2433-4E0D-B9B2-48CB62704B8E}"/>
              </a:ext>
            </a:extLst>
          </p:cNvPr>
          <p:cNvSpPr/>
          <p:nvPr userDrawn="1"/>
        </p:nvSpPr>
        <p:spPr>
          <a:xfrm>
            <a:off x="0" y="3506993"/>
            <a:ext cx="12192000" cy="2355925"/>
          </a:xfrm>
          <a:prstGeom prst="rect">
            <a:avLst/>
          </a:prstGeom>
          <a:solidFill>
            <a:schemeClr val="accent3">
              <a:alpha val="8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D066076-8411-40AE-97F6-1EDC5C1F9B2C}"/>
              </a:ext>
            </a:extLst>
          </p:cNvPr>
          <p:cNvSpPr>
            <a:spLocks noGrp="1"/>
          </p:cNvSpPr>
          <p:nvPr>
            <p:ph type="title" hasCustomPrompt="1"/>
          </p:nvPr>
        </p:nvSpPr>
        <p:spPr>
          <a:xfrm>
            <a:off x="838200" y="365126"/>
            <a:ext cx="10515600" cy="634450"/>
          </a:xfrm>
        </p:spPr>
        <p:txBody>
          <a:bodyPr>
            <a:normAutofit/>
          </a:bodyPr>
          <a:lstStyle>
            <a:lvl1pPr>
              <a:defRPr sz="3600">
                <a:solidFill>
                  <a:schemeClr val="accent1"/>
                </a:solidFill>
                <a:latin typeface="Arial" panose="020B0604020202020204" pitchFamily="34" charset="0"/>
                <a:cs typeface="Arial" panose="020B0604020202020204" pitchFamily="34" charset="0"/>
              </a:defRPr>
            </a:lvl1pPr>
          </a:lstStyle>
          <a:p>
            <a:r>
              <a:rPr lang="en-US" dirty="0"/>
              <a:t>TITLE</a:t>
            </a:r>
          </a:p>
        </p:txBody>
      </p:sp>
      <p:sp>
        <p:nvSpPr>
          <p:cNvPr id="3" name="Content Placeholder 2">
            <a:extLst>
              <a:ext uri="{FF2B5EF4-FFF2-40B4-BE49-F238E27FC236}">
                <a16:creationId xmlns:a16="http://schemas.microsoft.com/office/drawing/2014/main" id="{AEFDB8CF-6A57-44C9-85A2-F812602A5EE2}"/>
              </a:ext>
            </a:extLst>
          </p:cNvPr>
          <p:cNvSpPr>
            <a:spLocks noGrp="1"/>
          </p:cNvSpPr>
          <p:nvPr>
            <p:ph idx="1" hasCustomPrompt="1"/>
          </p:nvPr>
        </p:nvSpPr>
        <p:spPr>
          <a:xfrm>
            <a:off x="4754880" y="2441985"/>
            <a:ext cx="6598920" cy="987015"/>
          </a:xfrm>
        </p:spPr>
        <p:txBody>
          <a:bodyPr/>
          <a:lstStyle>
            <a:lvl1pPr marL="0" indent="0">
              <a:buNone/>
              <a:defRPr>
                <a:solidFill>
                  <a:schemeClr val="bg1"/>
                </a:solidFill>
              </a:defRPr>
            </a:lvl1pPr>
          </a:lstStyle>
          <a:p>
            <a:pPr lvl="0"/>
            <a:r>
              <a:rPr lang="en-US" dirty="0"/>
              <a:t>First Name Last Name</a:t>
            </a:r>
          </a:p>
        </p:txBody>
      </p:sp>
      <p:sp>
        <p:nvSpPr>
          <p:cNvPr id="6" name="Slide Number Placeholder 5">
            <a:extLst>
              <a:ext uri="{FF2B5EF4-FFF2-40B4-BE49-F238E27FC236}">
                <a16:creationId xmlns:a16="http://schemas.microsoft.com/office/drawing/2014/main" id="{B35534E8-A3AC-433E-841D-0833A40DF814}"/>
              </a:ext>
            </a:extLst>
          </p:cNvPr>
          <p:cNvSpPr>
            <a:spLocks noGrp="1"/>
          </p:cNvSpPr>
          <p:nvPr>
            <p:ph type="sldNum" sz="quarter" idx="12"/>
          </p:nvPr>
        </p:nvSpPr>
        <p:spPr>
          <a:xfrm>
            <a:off x="838200" y="6356350"/>
            <a:ext cx="2743200" cy="365125"/>
          </a:xfrm>
        </p:spPr>
        <p:txBody>
          <a:bodyPr/>
          <a:lstStyle>
            <a:lvl1pPr algn="l">
              <a:defRPr b="1">
                <a:solidFill>
                  <a:schemeClr val="accent1"/>
                </a:solidFill>
              </a:defRPr>
            </a:lvl1pPr>
          </a:lstStyle>
          <a:p>
            <a:fld id="{6F6002F8-F9E2-4AFC-9903-30FC52B2DD11}" type="slidenum">
              <a:rPr lang="en-US" smtClean="0"/>
              <a:pPr/>
              <a:t>‹#›</a:t>
            </a:fld>
            <a:endParaRPr lang="en-US" dirty="0"/>
          </a:p>
        </p:txBody>
      </p:sp>
      <p:cxnSp>
        <p:nvCxnSpPr>
          <p:cNvPr id="10" name="Straight Connector 9">
            <a:extLst>
              <a:ext uri="{FF2B5EF4-FFF2-40B4-BE49-F238E27FC236}">
                <a16:creationId xmlns:a16="http://schemas.microsoft.com/office/drawing/2014/main" id="{C30B8E62-2970-4923-8746-2C41109FB898}"/>
              </a:ext>
            </a:extLst>
          </p:cNvPr>
          <p:cNvCxnSpPr/>
          <p:nvPr userDrawn="1"/>
        </p:nvCxnSpPr>
        <p:spPr>
          <a:xfrm>
            <a:off x="1269402" y="6529892"/>
            <a:ext cx="10922598" cy="0"/>
          </a:xfrm>
          <a:prstGeom prst="line">
            <a:avLst/>
          </a:prstGeom>
          <a:ln>
            <a:solidFill>
              <a:schemeClr val="accent3"/>
            </a:solidFill>
          </a:ln>
        </p:spPr>
        <p:style>
          <a:lnRef idx="1">
            <a:schemeClr val="accent6"/>
          </a:lnRef>
          <a:fillRef idx="0">
            <a:schemeClr val="accent6"/>
          </a:fillRef>
          <a:effectRef idx="0">
            <a:schemeClr val="accent6"/>
          </a:effectRef>
          <a:fontRef idx="minor">
            <a:schemeClr val="tx1"/>
          </a:fontRef>
        </p:style>
      </p:cxnSp>
      <p:sp>
        <p:nvSpPr>
          <p:cNvPr id="11" name="Content Placeholder 2">
            <a:extLst>
              <a:ext uri="{FF2B5EF4-FFF2-40B4-BE49-F238E27FC236}">
                <a16:creationId xmlns:a16="http://schemas.microsoft.com/office/drawing/2014/main" id="{DCCE45E8-CAF9-449C-A802-711E988AFE3C}"/>
              </a:ext>
            </a:extLst>
          </p:cNvPr>
          <p:cNvSpPr>
            <a:spLocks noGrp="1"/>
          </p:cNvSpPr>
          <p:nvPr>
            <p:ph idx="13" hasCustomPrompt="1"/>
          </p:nvPr>
        </p:nvSpPr>
        <p:spPr>
          <a:xfrm>
            <a:off x="4754880" y="3703318"/>
            <a:ext cx="6598920" cy="987015"/>
          </a:xfrm>
        </p:spPr>
        <p:txBody>
          <a:bodyPr/>
          <a:lstStyle>
            <a:lvl1pPr marL="0" indent="0">
              <a:buNone/>
              <a:defRPr>
                <a:solidFill>
                  <a:schemeClr val="bg1"/>
                </a:solidFill>
              </a:defRPr>
            </a:lvl1pPr>
          </a:lstStyle>
          <a:p>
            <a:pPr lvl="0"/>
            <a:r>
              <a:rPr lang="en-US" dirty="0"/>
              <a:t>Organization Name</a:t>
            </a:r>
          </a:p>
        </p:txBody>
      </p:sp>
      <p:pic>
        <p:nvPicPr>
          <p:cNvPr id="16" name="Picture 15">
            <a:extLst>
              <a:ext uri="{FF2B5EF4-FFF2-40B4-BE49-F238E27FC236}">
                <a16:creationId xmlns:a16="http://schemas.microsoft.com/office/drawing/2014/main" id="{D7D865B1-0208-44C1-ADB6-A05EB841EB3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rot="10800000">
            <a:off x="9640822" y="1183876"/>
            <a:ext cx="2551178" cy="4629677"/>
          </a:xfrm>
          <a:prstGeom prst="rect">
            <a:avLst/>
          </a:prstGeom>
        </p:spPr>
      </p:pic>
    </p:spTree>
    <p:extLst>
      <p:ext uri="{BB962C8B-B14F-4D97-AF65-F5344CB8AC3E}">
        <p14:creationId xmlns:p14="http://schemas.microsoft.com/office/powerpoint/2010/main" val="15539816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7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7EF441C-65E4-4C75-AD3B-4ADF6B379B2D}"/>
              </a:ext>
            </a:extLst>
          </p:cNvPr>
          <p:cNvSpPr/>
          <p:nvPr userDrawn="1"/>
        </p:nvSpPr>
        <p:spPr>
          <a:xfrm>
            <a:off x="0" y="1"/>
            <a:ext cx="12192000" cy="908206"/>
          </a:xfrm>
          <a:prstGeom prst="rect">
            <a:avLst/>
          </a:prstGeom>
          <a:solidFill>
            <a:srgbClr val="004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9E275EC0-0DE5-4949-A175-2E0577F292A6}"/>
              </a:ext>
            </a:extLst>
          </p:cNvPr>
          <p:cNvSpPr>
            <a:spLocks noGrp="1"/>
          </p:cNvSpPr>
          <p:nvPr>
            <p:ph type="title" hasCustomPrompt="1"/>
          </p:nvPr>
        </p:nvSpPr>
        <p:spPr>
          <a:xfrm>
            <a:off x="838200" y="273758"/>
            <a:ext cx="10515600" cy="634450"/>
          </a:xfrm>
        </p:spPr>
        <p:txBody>
          <a:bodyPr>
            <a:noAutofit/>
          </a:bodyPr>
          <a:lstStyle>
            <a:lvl1pPr>
              <a:defRPr sz="4000">
                <a:solidFill>
                  <a:schemeClr val="bg1"/>
                </a:solidFill>
                <a:latin typeface="Arial" panose="020B0604020202020204" pitchFamily="34" charset="0"/>
                <a:cs typeface="Arial" panose="020B0604020202020204" pitchFamily="34" charset="0"/>
              </a:defRPr>
            </a:lvl1pPr>
          </a:lstStyle>
          <a:p>
            <a:r>
              <a:rPr lang="en-US" dirty="0"/>
              <a:t>Objectives</a:t>
            </a:r>
          </a:p>
        </p:txBody>
      </p:sp>
      <p:cxnSp>
        <p:nvCxnSpPr>
          <p:cNvPr id="9" name="Straight Connector 8">
            <a:extLst>
              <a:ext uri="{FF2B5EF4-FFF2-40B4-BE49-F238E27FC236}">
                <a16:creationId xmlns:a16="http://schemas.microsoft.com/office/drawing/2014/main" id="{AC0214C6-E213-4AA8-9178-8BA5BAA7D53B}"/>
              </a:ext>
            </a:extLst>
          </p:cNvPr>
          <p:cNvCxnSpPr/>
          <p:nvPr userDrawn="1"/>
        </p:nvCxnSpPr>
        <p:spPr>
          <a:xfrm>
            <a:off x="1269402" y="6529892"/>
            <a:ext cx="10922598" cy="0"/>
          </a:xfrm>
          <a:prstGeom prst="line">
            <a:avLst/>
          </a:prstGeom>
          <a:ln>
            <a:solidFill>
              <a:schemeClr val="accent3"/>
            </a:solidFill>
          </a:ln>
        </p:spPr>
        <p:style>
          <a:lnRef idx="1">
            <a:schemeClr val="accent6"/>
          </a:lnRef>
          <a:fillRef idx="0">
            <a:schemeClr val="accent6"/>
          </a:fillRef>
          <a:effectRef idx="0">
            <a:schemeClr val="accent6"/>
          </a:effectRef>
          <a:fontRef idx="minor">
            <a:schemeClr val="tx1"/>
          </a:fontRef>
        </p:style>
      </p:cxnSp>
      <p:pic>
        <p:nvPicPr>
          <p:cNvPr id="11" name="Picture 10">
            <a:extLst>
              <a:ext uri="{FF2B5EF4-FFF2-40B4-BE49-F238E27FC236}">
                <a16:creationId xmlns:a16="http://schemas.microsoft.com/office/drawing/2014/main" id="{161D2BC6-C426-47A3-ABA8-E5A1264587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310"/>
            <a:ext cx="1001829" cy="1818041"/>
          </a:xfrm>
          <a:prstGeom prst="rect">
            <a:avLst/>
          </a:prstGeom>
        </p:spPr>
      </p:pic>
      <p:sp>
        <p:nvSpPr>
          <p:cNvPr id="12" name="Content Placeholder 2">
            <a:extLst>
              <a:ext uri="{FF2B5EF4-FFF2-40B4-BE49-F238E27FC236}">
                <a16:creationId xmlns:a16="http://schemas.microsoft.com/office/drawing/2014/main" id="{A4B85663-87CD-4516-912D-3BD712DD0F63}"/>
              </a:ext>
            </a:extLst>
          </p:cNvPr>
          <p:cNvSpPr>
            <a:spLocks noGrp="1"/>
          </p:cNvSpPr>
          <p:nvPr>
            <p:ph sz="half" idx="1"/>
          </p:nvPr>
        </p:nvSpPr>
        <p:spPr>
          <a:xfrm>
            <a:off x="838199" y="1998483"/>
            <a:ext cx="10715513" cy="3928615"/>
          </a:xfr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CE8DAD7-3F35-4BD8-B692-B7F9154D861E}"/>
              </a:ext>
            </a:extLst>
          </p:cNvPr>
          <p:cNvSpPr>
            <a:spLocks noGrp="1"/>
          </p:cNvSpPr>
          <p:nvPr>
            <p:ph type="body" sz="quarter" idx="13"/>
          </p:nvPr>
        </p:nvSpPr>
        <p:spPr>
          <a:xfrm>
            <a:off x="838200" y="1412875"/>
            <a:ext cx="10715625" cy="585788"/>
          </a:xfrm>
        </p:spPr>
        <p:txBody>
          <a:bodyPr/>
          <a:lstStyle>
            <a:lvl1pPr marL="0" marR="0" indent="0" algn="l" defTabSz="914400" rtl="0" eaLnBrk="1" fontAlgn="auto" latinLnBrk="0" hangingPunct="1">
              <a:lnSpc>
                <a:spcPct val="90000"/>
              </a:lnSpc>
              <a:spcBef>
                <a:spcPts val="1000"/>
              </a:spcBef>
              <a:spcAft>
                <a:spcPts val="0"/>
              </a:spcAft>
              <a:buClrTx/>
              <a:buSzTx/>
              <a:buFontTx/>
              <a:buNone/>
              <a:tabLst/>
              <a:defRPr b="1">
                <a:solidFill>
                  <a:schemeClr val="accent1"/>
                </a:solidFill>
              </a:defRPr>
            </a:lvl1pPr>
          </a:lstStyle>
          <a:p>
            <a:pPr lvl="0"/>
            <a:endParaRPr lang="en-US" dirty="0"/>
          </a:p>
        </p:txBody>
      </p:sp>
      <p:sp>
        <p:nvSpPr>
          <p:cNvPr id="14" name="Slide Number Placeholder 5">
            <a:extLst>
              <a:ext uri="{FF2B5EF4-FFF2-40B4-BE49-F238E27FC236}">
                <a16:creationId xmlns:a16="http://schemas.microsoft.com/office/drawing/2014/main" id="{1E42156C-5BAC-4A36-B8BD-38FAB1F7D0E4}"/>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b="1">
                <a:solidFill>
                  <a:schemeClr val="accent1"/>
                </a:solidFill>
                <a:latin typeface="Arial" panose="020B0604020202020204" pitchFamily="34" charset="0"/>
                <a:cs typeface="Arial" panose="020B0604020202020204" pitchFamily="34" charset="0"/>
              </a:defRPr>
            </a:lvl1pPr>
          </a:lstStyle>
          <a:p>
            <a:fld id="{6F6002F8-F9E2-4AFC-9903-30FC52B2DD11}" type="slidenum">
              <a:rPr lang="en-US" smtClean="0"/>
              <a:pPr/>
              <a:t>‹#›</a:t>
            </a:fld>
            <a:endParaRPr lang="en-US" dirty="0"/>
          </a:p>
        </p:txBody>
      </p:sp>
    </p:spTree>
    <p:extLst>
      <p:ext uri="{BB962C8B-B14F-4D97-AF65-F5344CB8AC3E}">
        <p14:creationId xmlns:p14="http://schemas.microsoft.com/office/powerpoint/2010/main" val="172774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CB5759-CDC9-4505-9011-FD4572222F6C}"/>
              </a:ext>
            </a:extLst>
          </p:cNvPr>
          <p:cNvSpPr>
            <a:spLocks noGrp="1"/>
          </p:cNvSpPr>
          <p:nvPr>
            <p:ph sz="half" idx="1"/>
          </p:nvPr>
        </p:nvSpPr>
        <p:spPr>
          <a:xfrm>
            <a:off x="838200" y="1825625"/>
            <a:ext cx="5181600" cy="4351338"/>
          </a:xfr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215B1D51-C838-4AA2-83EB-BC7F4E327A2E}"/>
              </a:ext>
            </a:extLst>
          </p:cNvPr>
          <p:cNvSpPr>
            <a:spLocks noGrp="1"/>
          </p:cNvSpPr>
          <p:nvPr>
            <p:ph sz="half" idx="2"/>
          </p:nvPr>
        </p:nvSpPr>
        <p:spPr>
          <a:xfrm>
            <a:off x="6172200" y="1825625"/>
            <a:ext cx="5181600" cy="4351338"/>
          </a:xfr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25442601-0BB5-4268-8E5D-1736545D6007}"/>
              </a:ext>
            </a:extLst>
          </p:cNvPr>
          <p:cNvSpPr/>
          <p:nvPr userDrawn="1"/>
        </p:nvSpPr>
        <p:spPr>
          <a:xfrm>
            <a:off x="0" y="1"/>
            <a:ext cx="12192000" cy="908206"/>
          </a:xfrm>
          <a:prstGeom prst="rect">
            <a:avLst/>
          </a:prstGeom>
          <a:solidFill>
            <a:srgbClr val="004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065CEF67-60D6-4CAB-8885-4FD67180735A}"/>
              </a:ext>
            </a:extLst>
          </p:cNvPr>
          <p:cNvSpPr>
            <a:spLocks noGrp="1"/>
          </p:cNvSpPr>
          <p:nvPr>
            <p:ph type="title" hasCustomPrompt="1"/>
          </p:nvPr>
        </p:nvSpPr>
        <p:spPr>
          <a:xfrm>
            <a:off x="838200" y="273758"/>
            <a:ext cx="10515600" cy="634450"/>
          </a:xfrm>
        </p:spPr>
        <p:txBody>
          <a:bodyPr>
            <a:noAutofit/>
          </a:bodyPr>
          <a:lstStyle>
            <a:lvl1pPr>
              <a:defRPr sz="4000">
                <a:solidFill>
                  <a:schemeClr val="bg1"/>
                </a:solidFill>
                <a:latin typeface="Arial" panose="020B0604020202020204" pitchFamily="34" charset="0"/>
                <a:cs typeface="Arial" panose="020B0604020202020204" pitchFamily="34" charset="0"/>
              </a:defRPr>
            </a:lvl1pPr>
          </a:lstStyle>
          <a:p>
            <a:r>
              <a:rPr lang="en-US" dirty="0"/>
              <a:t>Objectives</a:t>
            </a:r>
          </a:p>
        </p:txBody>
      </p:sp>
      <p:cxnSp>
        <p:nvCxnSpPr>
          <p:cNvPr id="11" name="Straight Connector 10">
            <a:extLst>
              <a:ext uri="{FF2B5EF4-FFF2-40B4-BE49-F238E27FC236}">
                <a16:creationId xmlns:a16="http://schemas.microsoft.com/office/drawing/2014/main" id="{9CD82104-0957-4BEF-B654-09CC2048C554}"/>
              </a:ext>
            </a:extLst>
          </p:cNvPr>
          <p:cNvCxnSpPr/>
          <p:nvPr userDrawn="1"/>
        </p:nvCxnSpPr>
        <p:spPr>
          <a:xfrm>
            <a:off x="1269402" y="6529892"/>
            <a:ext cx="10922598" cy="0"/>
          </a:xfrm>
          <a:prstGeom prst="line">
            <a:avLst/>
          </a:prstGeom>
          <a:ln>
            <a:solidFill>
              <a:schemeClr val="accent3"/>
            </a:solidFill>
          </a:ln>
        </p:spPr>
        <p:style>
          <a:lnRef idx="1">
            <a:schemeClr val="accent6"/>
          </a:lnRef>
          <a:fillRef idx="0">
            <a:schemeClr val="accent6"/>
          </a:fillRef>
          <a:effectRef idx="0">
            <a:schemeClr val="accent6"/>
          </a:effectRef>
          <a:fontRef idx="minor">
            <a:schemeClr val="tx1"/>
          </a:fontRef>
        </p:style>
      </p:cxnSp>
      <p:pic>
        <p:nvPicPr>
          <p:cNvPr id="12" name="Picture 11">
            <a:extLst>
              <a:ext uri="{FF2B5EF4-FFF2-40B4-BE49-F238E27FC236}">
                <a16:creationId xmlns:a16="http://schemas.microsoft.com/office/drawing/2014/main" id="{A794CDAC-2E14-4C2C-8504-389CFDF9DD2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312"/>
            <a:ext cx="1001829" cy="1818041"/>
          </a:xfrm>
          <a:prstGeom prst="rect">
            <a:avLst/>
          </a:prstGeom>
        </p:spPr>
      </p:pic>
      <p:sp>
        <p:nvSpPr>
          <p:cNvPr id="5" name="Text Placeholder 4">
            <a:extLst>
              <a:ext uri="{FF2B5EF4-FFF2-40B4-BE49-F238E27FC236}">
                <a16:creationId xmlns:a16="http://schemas.microsoft.com/office/drawing/2014/main" id="{3B2E20CE-3666-4A54-9621-07403B14B884}"/>
              </a:ext>
            </a:extLst>
          </p:cNvPr>
          <p:cNvSpPr>
            <a:spLocks noGrp="1"/>
          </p:cNvSpPr>
          <p:nvPr>
            <p:ph type="body" sz="quarter" idx="13"/>
          </p:nvPr>
        </p:nvSpPr>
        <p:spPr>
          <a:xfrm>
            <a:off x="838200" y="1238250"/>
            <a:ext cx="10515600" cy="587375"/>
          </a:xfrm>
        </p:spPr>
        <p:txBody>
          <a:bodyPr/>
          <a:lstStyle>
            <a:lvl1pPr marL="0" indent="0">
              <a:buFontTx/>
              <a:buNone/>
              <a:defRPr b="1">
                <a:solidFill>
                  <a:schemeClr val="accent1"/>
                </a:solidFill>
              </a:defRPr>
            </a:lvl1pPr>
          </a:lstStyle>
          <a:p>
            <a:pPr lvl="0"/>
            <a:endParaRPr lang="en-US" dirty="0"/>
          </a:p>
        </p:txBody>
      </p:sp>
      <p:sp>
        <p:nvSpPr>
          <p:cNvPr id="13" name="Slide Number Placeholder 5">
            <a:extLst>
              <a:ext uri="{FF2B5EF4-FFF2-40B4-BE49-F238E27FC236}">
                <a16:creationId xmlns:a16="http://schemas.microsoft.com/office/drawing/2014/main" id="{5F114F91-B252-4A5B-BC95-78489E72591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b="1">
                <a:solidFill>
                  <a:schemeClr val="accent1"/>
                </a:solidFill>
                <a:latin typeface="Arial" panose="020B0604020202020204" pitchFamily="34" charset="0"/>
                <a:cs typeface="Arial" panose="020B0604020202020204" pitchFamily="34" charset="0"/>
              </a:defRPr>
            </a:lvl1pPr>
          </a:lstStyle>
          <a:p>
            <a:fld id="{6F6002F8-F9E2-4AFC-9903-30FC52B2DD11}" type="slidenum">
              <a:rPr lang="en-US" smtClean="0"/>
              <a:pPr/>
              <a:t>‹#›</a:t>
            </a:fld>
            <a:endParaRPr lang="en-US" dirty="0"/>
          </a:p>
        </p:txBody>
      </p:sp>
    </p:spTree>
    <p:extLst>
      <p:ext uri="{BB962C8B-B14F-4D97-AF65-F5344CB8AC3E}">
        <p14:creationId xmlns:p14="http://schemas.microsoft.com/office/powerpoint/2010/main" val="403263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2BE60F9-A789-43AE-BDF4-CC9602AF9016}"/>
              </a:ext>
            </a:extLst>
          </p:cNvPr>
          <p:cNvSpPr/>
          <p:nvPr userDrawn="1"/>
        </p:nvSpPr>
        <p:spPr>
          <a:xfrm>
            <a:off x="0" y="908208"/>
            <a:ext cx="5892801" cy="5256560"/>
          </a:xfrm>
          <a:prstGeom prst="rect">
            <a:avLst/>
          </a:prstGeom>
          <a:solidFill>
            <a:srgbClr val="004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68AF5A80-3BE2-4FFB-8901-1979F37E5966}"/>
              </a:ext>
            </a:extLst>
          </p:cNvPr>
          <p:cNvSpPr>
            <a:spLocks noGrp="1"/>
          </p:cNvSpPr>
          <p:nvPr>
            <p:ph type="title" hasCustomPrompt="1"/>
          </p:nvPr>
        </p:nvSpPr>
        <p:spPr>
          <a:xfrm>
            <a:off x="838200" y="273758"/>
            <a:ext cx="10515600" cy="634450"/>
          </a:xfrm>
        </p:spPr>
        <p:txBody>
          <a:bodyPr>
            <a:noAutofit/>
          </a:bodyPr>
          <a:lstStyle>
            <a:lvl1pPr>
              <a:defRPr sz="4000">
                <a:solidFill>
                  <a:schemeClr val="accent6"/>
                </a:solidFill>
                <a:latin typeface="Arial" panose="020B0604020202020204" pitchFamily="34" charset="0"/>
                <a:cs typeface="Arial" panose="020B0604020202020204" pitchFamily="34" charset="0"/>
              </a:defRPr>
            </a:lvl1pPr>
          </a:lstStyle>
          <a:p>
            <a:r>
              <a:rPr lang="en-US" dirty="0"/>
              <a:t>Photo options</a:t>
            </a:r>
          </a:p>
        </p:txBody>
      </p:sp>
      <p:cxnSp>
        <p:nvCxnSpPr>
          <p:cNvPr id="14" name="Straight Connector 13">
            <a:extLst>
              <a:ext uri="{FF2B5EF4-FFF2-40B4-BE49-F238E27FC236}">
                <a16:creationId xmlns:a16="http://schemas.microsoft.com/office/drawing/2014/main" id="{02F89505-C805-4927-BA2D-3F025892A3B6}"/>
              </a:ext>
            </a:extLst>
          </p:cNvPr>
          <p:cNvCxnSpPr/>
          <p:nvPr userDrawn="1"/>
        </p:nvCxnSpPr>
        <p:spPr>
          <a:xfrm>
            <a:off x="1269402" y="6529892"/>
            <a:ext cx="10922598" cy="0"/>
          </a:xfrm>
          <a:prstGeom prst="line">
            <a:avLst/>
          </a:prstGeom>
          <a:ln>
            <a:solidFill>
              <a:schemeClr val="accent3"/>
            </a:solidFill>
          </a:ln>
        </p:spPr>
        <p:style>
          <a:lnRef idx="1">
            <a:schemeClr val="accent6"/>
          </a:lnRef>
          <a:fillRef idx="0">
            <a:schemeClr val="accent6"/>
          </a:fillRef>
          <a:effectRef idx="0">
            <a:schemeClr val="accent6"/>
          </a:effectRef>
          <a:fontRef idx="minor">
            <a:schemeClr val="tx1"/>
          </a:fontRef>
        </p:style>
      </p:cxnSp>
      <p:pic>
        <p:nvPicPr>
          <p:cNvPr id="15" name="Picture 14">
            <a:extLst>
              <a:ext uri="{FF2B5EF4-FFF2-40B4-BE49-F238E27FC236}">
                <a16:creationId xmlns:a16="http://schemas.microsoft.com/office/drawing/2014/main" id="{421445C4-7C2B-4D18-9B06-448660AA93A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001829" cy="1818041"/>
          </a:xfrm>
          <a:prstGeom prst="rect">
            <a:avLst/>
          </a:prstGeom>
        </p:spPr>
      </p:pic>
      <p:sp>
        <p:nvSpPr>
          <p:cNvPr id="19" name="Content Placeholder 2">
            <a:extLst>
              <a:ext uri="{FF2B5EF4-FFF2-40B4-BE49-F238E27FC236}">
                <a16:creationId xmlns:a16="http://schemas.microsoft.com/office/drawing/2014/main" id="{9EEC01BE-65EB-46FF-84E7-4A1BAA90FB06}"/>
              </a:ext>
            </a:extLst>
          </p:cNvPr>
          <p:cNvSpPr>
            <a:spLocks noGrp="1"/>
          </p:cNvSpPr>
          <p:nvPr>
            <p:ph sz="half" idx="1"/>
          </p:nvPr>
        </p:nvSpPr>
        <p:spPr>
          <a:xfrm>
            <a:off x="838200" y="1825625"/>
            <a:ext cx="5181600" cy="4351338"/>
          </a:xfrm>
        </p:spPr>
        <p:txBody>
          <a:bodyPr/>
          <a:lstStyle>
            <a:lvl1pPr marL="0" indent="0">
              <a:buClr>
                <a:schemeClr val="accent1"/>
              </a:buClr>
              <a:buFontTx/>
              <a:buNone/>
              <a:defRPr>
                <a:solidFill>
                  <a:schemeClr val="bg1"/>
                </a:solidFill>
              </a:defRPr>
            </a:lvl1pPr>
            <a:lvl2pPr marL="457200" indent="0">
              <a:buClr>
                <a:schemeClr val="accent1"/>
              </a:buClr>
              <a:buFontTx/>
              <a:buNone/>
              <a:defRPr>
                <a:solidFill>
                  <a:schemeClr val="bg1"/>
                </a:solidFill>
              </a:defRPr>
            </a:lvl2pPr>
            <a:lvl3pPr marL="914400" indent="0">
              <a:buClr>
                <a:schemeClr val="accent1"/>
              </a:buClr>
              <a:buFontTx/>
              <a:buNone/>
              <a:defRPr>
                <a:solidFill>
                  <a:schemeClr val="bg1"/>
                </a:solidFill>
              </a:defRPr>
            </a:lvl3pPr>
            <a:lvl4pPr marL="1371600" indent="0">
              <a:buClr>
                <a:schemeClr val="accent1"/>
              </a:buClr>
              <a:buFontTx/>
              <a:buNone/>
              <a:defRPr>
                <a:solidFill>
                  <a:schemeClr val="bg1"/>
                </a:solidFill>
              </a:defRPr>
            </a:lvl4pPr>
            <a:lvl5pPr marL="1828800" indent="0">
              <a:buClr>
                <a:schemeClr val="accent1"/>
              </a:buClr>
              <a:buFontTx/>
              <a:buNone/>
              <a:defRPr>
                <a:solidFill>
                  <a:schemeClr val="bg1"/>
                </a:solidFill>
              </a:defRPr>
            </a:lvl5pPr>
          </a:lstStyle>
          <a:p>
            <a:pPr lvl="0"/>
            <a:r>
              <a:rPr lang="en-US" dirty="0"/>
              <a:t>Edit Master text styles</a:t>
            </a:r>
          </a:p>
        </p:txBody>
      </p:sp>
      <p:sp>
        <p:nvSpPr>
          <p:cNvPr id="9" name="Slide Number Placeholder 5">
            <a:extLst>
              <a:ext uri="{FF2B5EF4-FFF2-40B4-BE49-F238E27FC236}">
                <a16:creationId xmlns:a16="http://schemas.microsoft.com/office/drawing/2014/main" id="{93B15992-62EC-48BE-ABED-CB6C53E4A569}"/>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b="1">
                <a:solidFill>
                  <a:schemeClr val="accent1"/>
                </a:solidFill>
                <a:latin typeface="Arial" panose="020B0604020202020204" pitchFamily="34" charset="0"/>
                <a:cs typeface="Arial" panose="020B0604020202020204" pitchFamily="34" charset="0"/>
              </a:defRPr>
            </a:lvl1pPr>
          </a:lstStyle>
          <a:p>
            <a:fld id="{6F6002F8-F9E2-4AFC-9903-30FC52B2DD11}" type="slidenum">
              <a:rPr lang="en-US" smtClean="0"/>
              <a:pPr/>
              <a:t>‹#›</a:t>
            </a:fld>
            <a:endParaRPr lang="en-US" dirty="0"/>
          </a:p>
        </p:txBody>
      </p:sp>
      <p:sp>
        <p:nvSpPr>
          <p:cNvPr id="3" name="Picture Placeholder 2">
            <a:extLst>
              <a:ext uri="{FF2B5EF4-FFF2-40B4-BE49-F238E27FC236}">
                <a16:creationId xmlns:a16="http://schemas.microsoft.com/office/drawing/2014/main" id="{3E62E35E-8AAC-40BB-938C-DF91B54030C3}"/>
              </a:ext>
            </a:extLst>
          </p:cNvPr>
          <p:cNvSpPr>
            <a:spLocks noGrp="1"/>
          </p:cNvSpPr>
          <p:nvPr>
            <p:ph type="pic" sz="quarter" idx="10"/>
          </p:nvPr>
        </p:nvSpPr>
        <p:spPr>
          <a:xfrm>
            <a:off x="5892800" y="908050"/>
            <a:ext cx="5461000" cy="5256213"/>
          </a:xfrm>
        </p:spPr>
        <p:txBody>
          <a:bodyPr/>
          <a:lstStyle/>
          <a:p>
            <a:endParaRPr lang="en-US"/>
          </a:p>
        </p:txBody>
      </p:sp>
    </p:spTree>
    <p:extLst>
      <p:ext uri="{BB962C8B-B14F-4D97-AF65-F5344CB8AC3E}">
        <p14:creationId xmlns:p14="http://schemas.microsoft.com/office/powerpoint/2010/main" val="753886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438AB32-8791-468D-B0EF-8529B1830BCB}"/>
              </a:ext>
            </a:extLst>
          </p:cNvPr>
          <p:cNvSpPr/>
          <p:nvPr userDrawn="1"/>
        </p:nvSpPr>
        <p:spPr>
          <a:xfrm>
            <a:off x="0" y="0"/>
            <a:ext cx="12192000" cy="6164768"/>
          </a:xfrm>
          <a:prstGeom prst="rect">
            <a:avLst/>
          </a:prstGeom>
          <a:solidFill>
            <a:srgbClr val="004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1BC73447-C273-4CCC-B340-6509CE9D4BEF}"/>
              </a:ext>
            </a:extLst>
          </p:cNvPr>
          <p:cNvCxnSpPr/>
          <p:nvPr userDrawn="1"/>
        </p:nvCxnSpPr>
        <p:spPr>
          <a:xfrm>
            <a:off x="1269402" y="6529892"/>
            <a:ext cx="10922598" cy="0"/>
          </a:xfrm>
          <a:prstGeom prst="line">
            <a:avLst/>
          </a:prstGeom>
          <a:ln>
            <a:solidFill>
              <a:schemeClr val="accent3"/>
            </a:solidFill>
          </a:ln>
        </p:spPr>
        <p:style>
          <a:lnRef idx="1">
            <a:schemeClr val="accent6"/>
          </a:lnRef>
          <a:fillRef idx="0">
            <a:schemeClr val="accent6"/>
          </a:fillRef>
          <a:effectRef idx="0">
            <a:schemeClr val="accent6"/>
          </a:effectRef>
          <a:fontRef idx="minor">
            <a:schemeClr val="tx1"/>
          </a:fontRef>
        </p:style>
      </p:cxnSp>
      <p:pic>
        <p:nvPicPr>
          <p:cNvPr id="9" name="Picture 8">
            <a:extLst>
              <a:ext uri="{FF2B5EF4-FFF2-40B4-BE49-F238E27FC236}">
                <a16:creationId xmlns:a16="http://schemas.microsoft.com/office/drawing/2014/main" id="{910A63EA-DBA3-468F-A57C-D6BB1E2F80FC}"/>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3409950" cy="6188111"/>
          </a:xfrm>
          <a:prstGeom prst="rect">
            <a:avLst/>
          </a:prstGeom>
        </p:spPr>
      </p:pic>
      <p:sp>
        <p:nvSpPr>
          <p:cNvPr id="10" name="Slide Number Placeholder 5">
            <a:extLst>
              <a:ext uri="{FF2B5EF4-FFF2-40B4-BE49-F238E27FC236}">
                <a16:creationId xmlns:a16="http://schemas.microsoft.com/office/drawing/2014/main" id="{7F06D7BB-48D0-43FF-8FA1-F16D84065559}"/>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b="1">
                <a:solidFill>
                  <a:schemeClr val="accent1"/>
                </a:solidFill>
                <a:latin typeface="Arial" panose="020B0604020202020204" pitchFamily="34" charset="0"/>
                <a:cs typeface="Arial" panose="020B0604020202020204" pitchFamily="34" charset="0"/>
              </a:defRPr>
            </a:lvl1pPr>
          </a:lstStyle>
          <a:p>
            <a:fld id="{6F6002F8-F9E2-4AFC-9903-30FC52B2DD11}" type="slidenum">
              <a:rPr lang="en-US" smtClean="0"/>
              <a:pPr/>
              <a:t>‹#›</a:t>
            </a:fld>
            <a:endParaRPr lang="en-US" dirty="0"/>
          </a:p>
        </p:txBody>
      </p:sp>
      <p:sp>
        <p:nvSpPr>
          <p:cNvPr id="3" name="Text Placeholder 2">
            <a:extLst>
              <a:ext uri="{FF2B5EF4-FFF2-40B4-BE49-F238E27FC236}">
                <a16:creationId xmlns:a16="http://schemas.microsoft.com/office/drawing/2014/main" id="{3089A033-4714-4454-B293-93A8AE9A1381}"/>
              </a:ext>
            </a:extLst>
          </p:cNvPr>
          <p:cNvSpPr>
            <a:spLocks noGrp="1"/>
          </p:cNvSpPr>
          <p:nvPr>
            <p:ph type="body" sz="quarter" idx="10" hasCustomPrompt="1"/>
          </p:nvPr>
        </p:nvSpPr>
        <p:spPr>
          <a:xfrm>
            <a:off x="4821238" y="2463817"/>
            <a:ext cx="6094412" cy="1260475"/>
          </a:xfrm>
        </p:spPr>
        <p:txBody>
          <a:bodyPr anchor="t"/>
          <a:lstStyle>
            <a:lvl1pPr marL="0" indent="0">
              <a:buFontTx/>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a:t>
            </a:r>
            <a:br>
              <a:rPr lang="en-US" dirty="0"/>
            </a:br>
            <a:r>
              <a:rPr lang="en-US" dirty="0"/>
              <a:t>text </a:t>
            </a:r>
            <a:br>
              <a:rPr lang="en-US" dirty="0"/>
            </a:br>
            <a:r>
              <a:rPr lang="en-US" dirty="0"/>
              <a:t>styles</a:t>
            </a:r>
            <a:br>
              <a:rPr lang="en-US" dirty="0"/>
            </a:br>
            <a:endParaRPr lang="en-US" dirty="0"/>
          </a:p>
        </p:txBody>
      </p:sp>
    </p:spTree>
    <p:extLst>
      <p:ext uri="{BB962C8B-B14F-4D97-AF65-F5344CB8AC3E}">
        <p14:creationId xmlns:p14="http://schemas.microsoft.com/office/powerpoint/2010/main" val="3333211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68109C5-0797-4203-A3B6-1FD8C6066066}"/>
              </a:ext>
            </a:extLst>
          </p:cNvPr>
          <p:cNvSpPr/>
          <p:nvPr userDrawn="1"/>
        </p:nvSpPr>
        <p:spPr>
          <a:xfrm>
            <a:off x="0" y="1238791"/>
            <a:ext cx="12192000" cy="2297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8A0EB66-6715-49BC-8207-E55321A60932}"/>
              </a:ext>
            </a:extLst>
          </p:cNvPr>
          <p:cNvSpPr/>
          <p:nvPr userDrawn="1"/>
        </p:nvSpPr>
        <p:spPr>
          <a:xfrm>
            <a:off x="0" y="3531137"/>
            <a:ext cx="12192000" cy="2297624"/>
          </a:xfrm>
          <a:prstGeom prst="rect">
            <a:avLst/>
          </a:prstGeom>
          <a:solidFill>
            <a:srgbClr val="004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0C72D0C0-CA82-46E5-92BC-3E8B1F545A88}"/>
              </a:ext>
            </a:extLst>
          </p:cNvPr>
          <p:cNvCxnSpPr/>
          <p:nvPr userDrawn="1"/>
        </p:nvCxnSpPr>
        <p:spPr>
          <a:xfrm>
            <a:off x="1269402" y="6529892"/>
            <a:ext cx="10922598" cy="0"/>
          </a:xfrm>
          <a:prstGeom prst="line">
            <a:avLst/>
          </a:prstGeom>
          <a:ln>
            <a:solidFill>
              <a:schemeClr val="accent3"/>
            </a:solidFill>
          </a:ln>
        </p:spPr>
        <p:style>
          <a:lnRef idx="1">
            <a:schemeClr val="accent6"/>
          </a:lnRef>
          <a:fillRef idx="0">
            <a:schemeClr val="accent6"/>
          </a:fillRef>
          <a:effectRef idx="0">
            <a:schemeClr val="accent6"/>
          </a:effectRef>
          <a:fontRef idx="minor">
            <a:schemeClr val="tx1"/>
          </a:fontRef>
        </p:style>
      </p:cxnSp>
      <p:pic>
        <p:nvPicPr>
          <p:cNvPr id="8" name="Picture 7">
            <a:extLst>
              <a:ext uri="{FF2B5EF4-FFF2-40B4-BE49-F238E27FC236}">
                <a16:creationId xmlns:a16="http://schemas.microsoft.com/office/drawing/2014/main" id="{336A691B-C3D6-4E24-8594-F8BD5FEEACF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238790"/>
            <a:ext cx="2529297" cy="4589971"/>
          </a:xfrm>
          <a:prstGeom prst="rect">
            <a:avLst/>
          </a:prstGeom>
        </p:spPr>
      </p:pic>
      <p:sp>
        <p:nvSpPr>
          <p:cNvPr id="10" name="Title 1">
            <a:extLst>
              <a:ext uri="{FF2B5EF4-FFF2-40B4-BE49-F238E27FC236}">
                <a16:creationId xmlns:a16="http://schemas.microsoft.com/office/drawing/2014/main" id="{AB07EDE8-7F77-4A88-8F81-CBACDBCFF9F5}"/>
              </a:ext>
            </a:extLst>
          </p:cNvPr>
          <p:cNvSpPr>
            <a:spLocks noGrp="1"/>
          </p:cNvSpPr>
          <p:nvPr>
            <p:ph type="title" hasCustomPrompt="1"/>
          </p:nvPr>
        </p:nvSpPr>
        <p:spPr>
          <a:xfrm>
            <a:off x="838200" y="273758"/>
            <a:ext cx="10515600" cy="634450"/>
          </a:xfrm>
        </p:spPr>
        <p:txBody>
          <a:bodyPr>
            <a:noAutofit/>
          </a:bodyPr>
          <a:lstStyle>
            <a:lvl1pPr>
              <a:defRPr sz="4000">
                <a:solidFill>
                  <a:schemeClr val="accent6"/>
                </a:solidFill>
                <a:latin typeface="Arial" panose="020B0604020202020204" pitchFamily="34" charset="0"/>
                <a:cs typeface="Arial" panose="020B0604020202020204" pitchFamily="34" charset="0"/>
              </a:defRPr>
            </a:lvl1pPr>
          </a:lstStyle>
          <a:p>
            <a:r>
              <a:rPr lang="en-US" dirty="0"/>
              <a:t>RSAT TTA CENTER</a:t>
            </a:r>
          </a:p>
        </p:txBody>
      </p:sp>
      <p:sp>
        <p:nvSpPr>
          <p:cNvPr id="12" name="Slide Number Placeholder 5">
            <a:extLst>
              <a:ext uri="{FF2B5EF4-FFF2-40B4-BE49-F238E27FC236}">
                <a16:creationId xmlns:a16="http://schemas.microsoft.com/office/drawing/2014/main" id="{2C7A8A99-41B6-4711-B09C-AAF4B09A4B29}"/>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b="1">
                <a:solidFill>
                  <a:schemeClr val="accent1"/>
                </a:solidFill>
                <a:latin typeface="Arial" panose="020B0604020202020204" pitchFamily="34" charset="0"/>
                <a:cs typeface="Arial" panose="020B0604020202020204" pitchFamily="34" charset="0"/>
              </a:defRPr>
            </a:lvl1pPr>
          </a:lstStyle>
          <a:p>
            <a:fld id="{6F6002F8-F9E2-4AFC-9903-30FC52B2DD11}" type="slidenum">
              <a:rPr lang="en-US" smtClean="0"/>
              <a:pPr/>
              <a:t>‹#›</a:t>
            </a:fld>
            <a:endParaRPr lang="en-US" dirty="0"/>
          </a:p>
        </p:txBody>
      </p:sp>
      <p:sp>
        <p:nvSpPr>
          <p:cNvPr id="3" name="Text Placeholder 2">
            <a:extLst>
              <a:ext uri="{FF2B5EF4-FFF2-40B4-BE49-F238E27FC236}">
                <a16:creationId xmlns:a16="http://schemas.microsoft.com/office/drawing/2014/main" id="{7EE8E512-0685-4CEA-BA1B-D66594019715}"/>
              </a:ext>
            </a:extLst>
          </p:cNvPr>
          <p:cNvSpPr>
            <a:spLocks noGrp="1"/>
          </p:cNvSpPr>
          <p:nvPr>
            <p:ph type="body" sz="quarter" idx="10"/>
          </p:nvPr>
        </p:nvSpPr>
        <p:spPr>
          <a:xfrm>
            <a:off x="2990850" y="2768600"/>
            <a:ext cx="8362950" cy="2851150"/>
          </a:xfrm>
        </p:spPr>
        <p:txBody>
          <a:bodyPr/>
          <a:lstStyle>
            <a:lvl1pPr marL="0" indent="0">
              <a:buFontTx/>
              <a:buNone/>
              <a:defRPr>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Edit Master text styles</a:t>
            </a:r>
          </a:p>
        </p:txBody>
      </p:sp>
    </p:spTree>
    <p:extLst>
      <p:ext uri="{BB962C8B-B14F-4D97-AF65-F5344CB8AC3E}">
        <p14:creationId xmlns:p14="http://schemas.microsoft.com/office/powerpoint/2010/main" val="1999877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348319-316C-4AC3-BFFC-DE3ABDD2CB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00873C9-3A07-4575-8500-91A6079EB3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E58F515-5E30-4ACE-99F5-F0E1E7A6D9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880A84E8-3ED2-4069-9F81-7500B1BEBB9E}"/>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b="1">
                <a:solidFill>
                  <a:schemeClr val="accent1"/>
                </a:solidFill>
                <a:latin typeface="Arial" panose="020B0604020202020204" pitchFamily="34" charset="0"/>
                <a:cs typeface="Arial" panose="020B0604020202020204" pitchFamily="34" charset="0"/>
              </a:defRPr>
            </a:lvl1pPr>
          </a:lstStyle>
          <a:p>
            <a:fld id="{6F6002F8-F9E2-4AFC-9903-30FC52B2DD11}" type="slidenum">
              <a:rPr lang="en-US" smtClean="0"/>
              <a:pPr/>
              <a:t>‹#›</a:t>
            </a:fld>
            <a:endParaRPr lang="en-US" dirty="0"/>
          </a:p>
        </p:txBody>
      </p:sp>
    </p:spTree>
    <p:extLst>
      <p:ext uri="{BB962C8B-B14F-4D97-AF65-F5344CB8AC3E}">
        <p14:creationId xmlns:p14="http://schemas.microsoft.com/office/powerpoint/2010/main" val="361360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rsat-tta.com/"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mailto:rchurchill@ahpnet.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Council%20of%20State%20Governments%20(2002).%20Criminal%20Justice/Mental%20Health%20Consensus%20Project"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989D626C-E6AC-4399-8044-9694EE649744}"/>
              </a:ext>
            </a:extLst>
          </p:cNvPr>
          <p:cNvSpPr>
            <a:spLocks noGrp="1"/>
          </p:cNvSpPr>
          <p:nvPr>
            <p:ph type="subTitle" idx="1"/>
          </p:nvPr>
        </p:nvSpPr>
        <p:spPr>
          <a:xfrm>
            <a:off x="6450676" y="3111075"/>
            <a:ext cx="5619404" cy="1655762"/>
          </a:xfrm>
        </p:spPr>
        <p:txBody>
          <a:bodyPr/>
          <a:lstStyle/>
          <a:p>
            <a:pPr lvl="0">
              <a:lnSpc>
                <a:spcPct val="100000"/>
              </a:lnSpc>
              <a:spcBef>
                <a:spcPts val="0"/>
              </a:spcBef>
            </a:pPr>
            <a:r>
              <a:rPr lang="en-US" sz="3000" dirty="0">
                <a:solidFill>
                  <a:prstClr val="white"/>
                </a:solidFill>
                <a:latin typeface="Calibri" panose="020F0502020204030204"/>
                <a:cs typeface="+mn-cs"/>
              </a:rPr>
              <a:t>Roberta C. Churchill, LMHC</a:t>
            </a:r>
          </a:p>
          <a:p>
            <a:pPr lvl="0">
              <a:lnSpc>
                <a:spcPct val="100000"/>
              </a:lnSpc>
              <a:spcBef>
                <a:spcPts val="0"/>
              </a:spcBef>
            </a:pPr>
            <a:r>
              <a:rPr lang="en-US" sz="3000" dirty="0">
                <a:solidFill>
                  <a:prstClr val="white"/>
                </a:solidFill>
                <a:latin typeface="Calibri" panose="020F0502020204030204"/>
                <a:cs typeface="+mn-cs"/>
              </a:rPr>
              <a:t>Stephen K. Valle, </a:t>
            </a:r>
            <a:r>
              <a:rPr lang="en-US" sz="3000" dirty="0" err="1">
                <a:solidFill>
                  <a:prstClr val="white"/>
                </a:solidFill>
                <a:latin typeface="Calibri" panose="020F0502020204030204"/>
                <a:cs typeface="+mn-cs"/>
              </a:rPr>
              <a:t>Ph.D</a:t>
            </a:r>
            <a:endParaRPr lang="en-US" sz="3000" dirty="0">
              <a:solidFill>
                <a:prstClr val="white"/>
              </a:solidFill>
              <a:latin typeface="Calibri" panose="020F0502020204030204"/>
              <a:cs typeface="+mn-cs"/>
            </a:endParaRPr>
          </a:p>
          <a:p>
            <a:pPr lvl="0">
              <a:lnSpc>
                <a:spcPct val="100000"/>
              </a:lnSpc>
              <a:spcBef>
                <a:spcPts val="0"/>
              </a:spcBef>
            </a:pPr>
            <a:r>
              <a:rPr lang="en-US" sz="3000" dirty="0">
                <a:solidFill>
                  <a:prstClr val="white"/>
                </a:solidFill>
                <a:latin typeface="Calibri" panose="020F0502020204030204"/>
                <a:cs typeface="+mn-cs"/>
              </a:rPr>
              <a:t>Jeremy Ratcliff </a:t>
            </a:r>
          </a:p>
          <a:p>
            <a:endParaRPr lang="en-US" dirty="0"/>
          </a:p>
        </p:txBody>
      </p:sp>
      <p:pic>
        <p:nvPicPr>
          <p:cNvPr id="5" name="Picture 4">
            <a:extLst>
              <a:ext uri="{FF2B5EF4-FFF2-40B4-BE49-F238E27FC236}">
                <a16:creationId xmlns:a16="http://schemas.microsoft.com/office/drawing/2014/main" id="{29BA21AB-E127-4673-AD7B-CB34BF31F3E4}"/>
              </a:ext>
            </a:extLst>
          </p:cNvPr>
          <p:cNvPicPr/>
          <p:nvPr/>
        </p:nvPicPr>
        <p:blipFill>
          <a:blip r:embed="rId3">
            <a:duotone>
              <a:schemeClr val="accent2">
                <a:shade val="45000"/>
                <a:satMod val="135000"/>
              </a:schemeClr>
              <a:prstClr val="white"/>
            </a:duotone>
            <a:lum bright="-20000" contrast="20000"/>
            <a:extLst>
              <a:ext uri="{28A0092B-C50C-407E-A947-70E740481C1C}">
                <a14:useLocalDpi xmlns:a14="http://schemas.microsoft.com/office/drawing/2010/main" val="0"/>
              </a:ext>
            </a:extLst>
          </a:blip>
          <a:srcRect/>
          <a:stretch>
            <a:fillRect/>
          </a:stretch>
        </p:blipFill>
        <p:spPr bwMode="auto">
          <a:xfrm>
            <a:off x="10626311" y="5934042"/>
            <a:ext cx="1327150" cy="607060"/>
          </a:xfrm>
          <a:prstGeom prst="rect">
            <a:avLst/>
          </a:prstGeom>
          <a:noFill/>
        </p:spPr>
      </p:pic>
      <p:sp>
        <p:nvSpPr>
          <p:cNvPr id="3" name="Rectangle 2">
            <a:extLst>
              <a:ext uri="{FF2B5EF4-FFF2-40B4-BE49-F238E27FC236}">
                <a16:creationId xmlns:a16="http://schemas.microsoft.com/office/drawing/2014/main" id="{A84CB142-94DF-40D8-B49F-32F25FEAF7FC}"/>
              </a:ext>
            </a:extLst>
          </p:cNvPr>
          <p:cNvSpPr/>
          <p:nvPr/>
        </p:nvSpPr>
        <p:spPr>
          <a:xfrm>
            <a:off x="331304" y="5775905"/>
            <a:ext cx="5764696" cy="607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E013401-06BB-4EEA-858B-A71A8A4308D5}"/>
              </a:ext>
            </a:extLst>
          </p:cNvPr>
          <p:cNvPicPr>
            <a:picLocks noChangeAspect="1"/>
          </p:cNvPicPr>
          <p:nvPr/>
        </p:nvPicPr>
        <p:blipFill>
          <a:blip r:embed="rId4"/>
          <a:stretch>
            <a:fillRect/>
          </a:stretch>
        </p:blipFill>
        <p:spPr>
          <a:xfrm>
            <a:off x="6543440" y="5934042"/>
            <a:ext cx="1733404" cy="541688"/>
          </a:xfrm>
          <a:prstGeom prst="rect">
            <a:avLst/>
          </a:prstGeom>
        </p:spPr>
      </p:pic>
      <p:sp>
        <p:nvSpPr>
          <p:cNvPr id="7" name="Rectangle 6">
            <a:extLst>
              <a:ext uri="{FF2B5EF4-FFF2-40B4-BE49-F238E27FC236}">
                <a16:creationId xmlns:a16="http://schemas.microsoft.com/office/drawing/2014/main" id="{004133FC-A53D-4115-90CC-110728EA657A}"/>
              </a:ext>
            </a:extLst>
          </p:cNvPr>
          <p:cNvSpPr/>
          <p:nvPr/>
        </p:nvSpPr>
        <p:spPr>
          <a:xfrm>
            <a:off x="8247457" y="5868670"/>
            <a:ext cx="138285" cy="607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B323D71-847A-4996-83EF-A17720B89B61}"/>
              </a:ext>
            </a:extLst>
          </p:cNvPr>
          <p:cNvSpPr/>
          <p:nvPr/>
        </p:nvSpPr>
        <p:spPr>
          <a:xfrm>
            <a:off x="6426821" y="789283"/>
            <a:ext cx="5526640" cy="2173356"/>
          </a:xfrm>
          <a:prstGeom prst="rect">
            <a:avLst/>
          </a:prstGeom>
          <a:solidFill>
            <a:srgbClr val="1AA8D1"/>
          </a:solidFill>
          <a:ln>
            <a:solidFill>
              <a:srgbClr val="1AA8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600" b="1" dirty="0">
              <a:solidFill>
                <a:schemeClr val="bg1"/>
              </a:solidFill>
            </a:endParaRPr>
          </a:p>
        </p:txBody>
      </p:sp>
      <p:sp>
        <p:nvSpPr>
          <p:cNvPr id="2" name="Rectangle 1">
            <a:extLst>
              <a:ext uri="{FF2B5EF4-FFF2-40B4-BE49-F238E27FC236}">
                <a16:creationId xmlns:a16="http://schemas.microsoft.com/office/drawing/2014/main" id="{E4160C42-D29D-4267-BAA9-B244D25573C4}"/>
              </a:ext>
            </a:extLst>
          </p:cNvPr>
          <p:cNvSpPr/>
          <p:nvPr/>
        </p:nvSpPr>
        <p:spPr>
          <a:xfrm>
            <a:off x="2703926" y="475035"/>
            <a:ext cx="9474822" cy="2173356"/>
          </a:xfrm>
          <a:prstGeom prst="rect">
            <a:avLst/>
          </a:prstGeom>
          <a:solidFill>
            <a:srgbClr val="1AA8D1"/>
          </a:solidFill>
          <a:ln>
            <a:solidFill>
              <a:srgbClr val="1AA8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600" b="1" dirty="0"/>
              <a:t>Serving Individuals with Co-Occurring Disorders</a:t>
            </a:r>
            <a:endParaRPr lang="en-US" sz="3600" b="1" dirty="0">
              <a:solidFill>
                <a:schemeClr val="bg1"/>
              </a:solidFill>
            </a:endParaRPr>
          </a:p>
        </p:txBody>
      </p:sp>
    </p:spTree>
    <p:extLst>
      <p:ext uri="{BB962C8B-B14F-4D97-AF65-F5344CB8AC3E}">
        <p14:creationId xmlns:p14="http://schemas.microsoft.com/office/powerpoint/2010/main" val="139624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1998133"/>
            <a:ext cx="7296150" cy="4358217"/>
          </a:xfrm>
        </p:spPr>
        <p:txBody>
          <a:bodyPr>
            <a:normAutofit fontScale="92500" lnSpcReduction="10000"/>
          </a:bodyPr>
          <a:lstStyle/>
          <a:p>
            <a:pPr>
              <a:lnSpc>
                <a:spcPct val="100000"/>
              </a:lnSpc>
              <a:spcBef>
                <a:spcPts val="600"/>
              </a:spcBef>
              <a:spcAft>
                <a:spcPts val="600"/>
              </a:spcAft>
            </a:pPr>
            <a:r>
              <a:rPr lang="en-US" dirty="0"/>
              <a:t>Trauma</a:t>
            </a:r>
          </a:p>
          <a:p>
            <a:pPr lvl="1">
              <a:lnSpc>
                <a:spcPct val="100000"/>
              </a:lnSpc>
              <a:spcBef>
                <a:spcPts val="600"/>
              </a:spcBef>
              <a:spcAft>
                <a:spcPts val="600"/>
              </a:spcAft>
            </a:pPr>
            <a:r>
              <a:rPr lang="en-US" dirty="0"/>
              <a:t>The overwhelming majority of incarcerated men / women have experienced trauma and/or have PTSD</a:t>
            </a:r>
          </a:p>
          <a:p>
            <a:pPr lvl="1">
              <a:lnSpc>
                <a:spcPct val="100000"/>
              </a:lnSpc>
              <a:spcBef>
                <a:spcPts val="600"/>
              </a:spcBef>
              <a:spcAft>
                <a:spcPts val="600"/>
              </a:spcAft>
            </a:pPr>
            <a:r>
              <a:rPr lang="en-US" dirty="0"/>
              <a:t>The experience of incarceration can be traumatic and/or re-traumatizing for many incarcerated people</a:t>
            </a:r>
          </a:p>
          <a:p>
            <a:pPr lvl="1">
              <a:lnSpc>
                <a:spcPct val="100000"/>
              </a:lnSpc>
              <a:spcBef>
                <a:spcPts val="600"/>
              </a:spcBef>
              <a:spcAft>
                <a:spcPts val="600"/>
              </a:spcAft>
            </a:pPr>
            <a:r>
              <a:rPr lang="en-US" dirty="0">
                <a:solidFill>
                  <a:srgbClr val="000000"/>
                </a:solidFill>
              </a:rPr>
              <a:t>Nearly one-fifth of prison workers surveyed “reported symptoms that were severe enough to be diagnosed as PTSD”</a:t>
            </a:r>
          </a:p>
          <a:p>
            <a:pPr lvl="1">
              <a:lnSpc>
                <a:spcPct val="100000"/>
              </a:lnSpc>
              <a:spcBef>
                <a:spcPts val="600"/>
              </a:spcBef>
              <a:spcAft>
                <a:spcPts val="600"/>
              </a:spcAft>
            </a:pPr>
            <a:r>
              <a:rPr lang="en-US" dirty="0"/>
              <a:t>Fight / Flight / Freeze response</a:t>
            </a:r>
          </a:p>
          <a:p>
            <a:pPr lvl="1">
              <a:lnSpc>
                <a:spcPct val="100000"/>
              </a:lnSpc>
              <a:spcBef>
                <a:spcPts val="600"/>
              </a:spcBef>
              <a:spcAft>
                <a:spcPts val="600"/>
              </a:spcAft>
            </a:pPr>
            <a:endParaRPr lang="en-US" dirty="0"/>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RSAT and other Treatment Programs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404224"/>
            <a:ext cx="8062052" cy="1187817"/>
          </a:xfrm>
        </p:spPr>
        <p:txBody>
          <a:bodyPr>
            <a:normAutofit fontScale="92500"/>
          </a:bodyPr>
          <a:lstStyle/>
          <a:p>
            <a:pPr algn="ctr">
              <a:lnSpc>
                <a:spcPct val="120000"/>
              </a:lnSpc>
              <a:spcBef>
                <a:spcPts val="0"/>
              </a:spcBef>
            </a:pPr>
            <a:r>
              <a:rPr lang="en-US" dirty="0">
                <a:solidFill>
                  <a:srgbClr val="C15BA4"/>
                </a:solidFill>
              </a:rPr>
              <a:t>Residential Substance Abuse Treatment Program</a:t>
            </a:r>
          </a:p>
          <a:p>
            <a:pPr>
              <a:lnSpc>
                <a:spcPct val="120000"/>
              </a:lnSpc>
              <a:spcBef>
                <a:spcPts val="0"/>
              </a:spcBef>
            </a:pPr>
            <a:r>
              <a:rPr lang="en-US" dirty="0">
                <a:solidFill>
                  <a:srgbClr val="C15BA4"/>
                </a:solidFill>
              </a:rPr>
              <a:t>              </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10</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199326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RSAT and other Treatment Programs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3890434" y="1115116"/>
            <a:ext cx="8062052" cy="1222872"/>
          </a:xfrm>
        </p:spPr>
        <p:txBody>
          <a:bodyPr>
            <a:normAutofit fontScale="92500"/>
          </a:bodyPr>
          <a:lstStyle/>
          <a:p>
            <a:pPr algn="ctr">
              <a:lnSpc>
                <a:spcPct val="120000"/>
              </a:lnSpc>
              <a:spcBef>
                <a:spcPts val="0"/>
              </a:spcBef>
            </a:pPr>
            <a:r>
              <a:rPr lang="en-US" dirty="0">
                <a:solidFill>
                  <a:srgbClr val="C15BA4"/>
                </a:solidFill>
              </a:rPr>
              <a:t>Residential Substance Abuse Treatment Program</a:t>
            </a:r>
          </a:p>
          <a:p>
            <a:pPr>
              <a:lnSpc>
                <a:spcPct val="120000"/>
              </a:lnSpc>
              <a:spcBef>
                <a:spcPts val="0"/>
              </a:spcBef>
            </a:pPr>
            <a:r>
              <a:rPr lang="en-US" dirty="0">
                <a:solidFill>
                  <a:srgbClr val="C15BA4"/>
                </a:solidFill>
              </a:rPr>
              <a:t>              </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11</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graphicFrame>
        <p:nvGraphicFramePr>
          <p:cNvPr id="12" name="Table 11">
            <a:extLst>
              <a:ext uri="{FF2B5EF4-FFF2-40B4-BE49-F238E27FC236}">
                <a16:creationId xmlns:a16="http://schemas.microsoft.com/office/drawing/2014/main" id="{C105FBC7-2E92-4E4A-AE52-C0C4C81F48B7}"/>
              </a:ext>
            </a:extLst>
          </p:cNvPr>
          <p:cNvGraphicFramePr>
            <a:graphicFrameLocks noGrp="1"/>
          </p:cNvGraphicFramePr>
          <p:nvPr>
            <p:extLst>
              <p:ext uri="{D42A27DB-BD31-4B8C-83A1-F6EECF244321}">
                <p14:modId xmlns:p14="http://schemas.microsoft.com/office/powerpoint/2010/main" val="758742068"/>
              </p:ext>
            </p:extLst>
          </p:nvPr>
        </p:nvGraphicFramePr>
        <p:xfrm>
          <a:off x="4475895" y="2332990"/>
          <a:ext cx="6599583" cy="4023360"/>
        </p:xfrm>
        <a:graphic>
          <a:graphicData uri="http://schemas.openxmlformats.org/drawingml/2006/table">
            <a:tbl>
              <a:tblPr firstRow="1" bandRow="1">
                <a:tableStyleId>{5C22544A-7EE6-4342-B048-85BDC9FD1C3A}</a:tableStyleId>
              </a:tblPr>
              <a:tblGrid>
                <a:gridCol w="2519841">
                  <a:extLst>
                    <a:ext uri="{9D8B030D-6E8A-4147-A177-3AD203B41FA5}">
                      <a16:colId xmlns:a16="http://schemas.microsoft.com/office/drawing/2014/main" val="3044018583"/>
                    </a:ext>
                  </a:extLst>
                </a:gridCol>
                <a:gridCol w="1439909">
                  <a:extLst>
                    <a:ext uri="{9D8B030D-6E8A-4147-A177-3AD203B41FA5}">
                      <a16:colId xmlns:a16="http://schemas.microsoft.com/office/drawing/2014/main" val="2405496394"/>
                    </a:ext>
                  </a:extLst>
                </a:gridCol>
                <a:gridCol w="2639833">
                  <a:extLst>
                    <a:ext uri="{9D8B030D-6E8A-4147-A177-3AD203B41FA5}">
                      <a16:colId xmlns:a16="http://schemas.microsoft.com/office/drawing/2014/main" val="2949790377"/>
                    </a:ext>
                  </a:extLst>
                </a:gridCol>
              </a:tblGrid>
              <a:tr h="507656">
                <a:tc>
                  <a:txBody>
                    <a:bodyPr/>
                    <a:lstStyle/>
                    <a:p>
                      <a:pPr algn="ctr"/>
                      <a:r>
                        <a:rPr lang="en-US" sz="2400" dirty="0"/>
                        <a:t>Problem Behavior </a:t>
                      </a:r>
                    </a:p>
                  </a:txBody>
                  <a:tcPr anchor="ctr">
                    <a:solidFill>
                      <a:srgbClr val="0070C0"/>
                    </a:solidFill>
                  </a:tcPr>
                </a:tc>
                <a:tc>
                  <a:txBody>
                    <a:bodyPr/>
                    <a:lstStyle/>
                    <a:p>
                      <a:pPr algn="ctr"/>
                      <a:endParaRPr lang="en-US" sz="2400" dirty="0"/>
                    </a:p>
                  </a:txBody>
                  <a:tcPr anchor="ctr">
                    <a:noFill/>
                  </a:tcPr>
                </a:tc>
                <a:tc>
                  <a:txBody>
                    <a:bodyPr/>
                    <a:lstStyle/>
                    <a:p>
                      <a:pPr algn="ctr"/>
                      <a:r>
                        <a:rPr lang="en-US" sz="2400" dirty="0"/>
                        <a:t>Adaptation to Trauma</a:t>
                      </a:r>
                    </a:p>
                  </a:txBody>
                  <a:tcPr anchor="ctr">
                    <a:solidFill>
                      <a:srgbClr val="0070C0"/>
                    </a:solidFill>
                  </a:tcPr>
                </a:tc>
                <a:extLst>
                  <a:ext uri="{0D108BD9-81ED-4DB2-BD59-A6C34878D82A}">
                    <a16:rowId xmlns:a16="http://schemas.microsoft.com/office/drawing/2014/main" val="1848499465"/>
                  </a:ext>
                </a:extLst>
              </a:tr>
              <a:tr h="851170">
                <a:tc>
                  <a:txBody>
                    <a:bodyPr/>
                    <a:lstStyle/>
                    <a:p>
                      <a:r>
                        <a:rPr lang="en-US" sz="2400" dirty="0"/>
                        <a:t>Non-compliant or combative</a:t>
                      </a:r>
                    </a:p>
                  </a:txBody>
                  <a:tcPr>
                    <a:solidFill>
                      <a:schemeClr val="accent3">
                        <a:lumMod val="20000"/>
                        <a:lumOff val="80000"/>
                      </a:schemeClr>
                    </a:solidFill>
                  </a:tcPr>
                </a:tc>
                <a:tc>
                  <a:txBody>
                    <a:bodyPr/>
                    <a:lstStyle/>
                    <a:p>
                      <a:pPr algn="ctr"/>
                      <a:r>
                        <a:rPr lang="en-US" sz="2400" b="1" dirty="0"/>
                        <a:t>FIGHT</a:t>
                      </a:r>
                    </a:p>
                  </a:txBody>
                  <a:tcPr anchor="ctr">
                    <a:noFill/>
                  </a:tcPr>
                </a:tc>
                <a:tc>
                  <a:txBody>
                    <a:bodyPr/>
                    <a:lstStyle/>
                    <a:p>
                      <a:r>
                        <a:rPr lang="en-US" sz="2400" dirty="0"/>
                        <a:t>Struggling to regain or hold onto personal power</a:t>
                      </a:r>
                    </a:p>
                  </a:txBody>
                  <a:tcPr>
                    <a:solidFill>
                      <a:schemeClr val="accent3">
                        <a:lumMod val="20000"/>
                        <a:lumOff val="80000"/>
                      </a:schemeClr>
                    </a:solidFill>
                  </a:tcPr>
                </a:tc>
                <a:extLst>
                  <a:ext uri="{0D108BD9-81ED-4DB2-BD59-A6C34878D82A}">
                    <a16:rowId xmlns:a16="http://schemas.microsoft.com/office/drawing/2014/main" val="4075274168"/>
                  </a:ext>
                </a:extLst>
              </a:tr>
              <a:tr h="704309">
                <a:tc>
                  <a:txBody>
                    <a:bodyPr/>
                    <a:lstStyle/>
                    <a:p>
                      <a:r>
                        <a:rPr lang="en-US" sz="2400" dirty="0"/>
                        <a:t>Treatment resistant, in denial or uncooperative</a:t>
                      </a:r>
                    </a:p>
                  </a:txBody>
                  <a:tcPr>
                    <a:solidFill>
                      <a:schemeClr val="tx2">
                        <a:lumMod val="40000"/>
                        <a:lumOff val="60000"/>
                      </a:schemeClr>
                    </a:solidFill>
                  </a:tcPr>
                </a:tc>
                <a:tc>
                  <a:txBody>
                    <a:bodyPr/>
                    <a:lstStyle/>
                    <a:p>
                      <a:pPr algn="ctr"/>
                      <a:r>
                        <a:rPr lang="en-US" sz="2400" b="1" dirty="0"/>
                        <a:t>FLIGHT</a:t>
                      </a:r>
                    </a:p>
                  </a:txBody>
                  <a:tcPr anchor="ctr">
                    <a:noFill/>
                  </a:tcPr>
                </a:tc>
                <a:tc>
                  <a:txBody>
                    <a:bodyPr/>
                    <a:lstStyle/>
                    <a:p>
                      <a:r>
                        <a:rPr lang="en-US" sz="2400" dirty="0"/>
                        <a:t>Disengaging or withdrawing</a:t>
                      </a:r>
                    </a:p>
                  </a:txBody>
                  <a:tcPr>
                    <a:solidFill>
                      <a:schemeClr val="tx2">
                        <a:lumMod val="40000"/>
                        <a:lumOff val="60000"/>
                      </a:schemeClr>
                    </a:solidFill>
                  </a:tcPr>
                </a:tc>
                <a:extLst>
                  <a:ext uri="{0D108BD9-81ED-4DB2-BD59-A6C34878D82A}">
                    <a16:rowId xmlns:a16="http://schemas.microsoft.com/office/drawing/2014/main" val="3916935161"/>
                  </a:ext>
                </a:extLst>
              </a:tr>
              <a:tr h="704309">
                <a:tc>
                  <a:txBody>
                    <a:bodyPr/>
                    <a:lstStyle/>
                    <a:p>
                      <a:r>
                        <a:rPr lang="en-US" sz="2400" dirty="0"/>
                        <a:t>Passive, getting by  or unmotivated</a:t>
                      </a:r>
                    </a:p>
                  </a:txBody>
                  <a:tcPr>
                    <a:solidFill>
                      <a:schemeClr val="accent3">
                        <a:lumMod val="20000"/>
                        <a:lumOff val="80000"/>
                      </a:schemeClr>
                    </a:solidFill>
                  </a:tcPr>
                </a:tc>
                <a:tc>
                  <a:txBody>
                    <a:bodyPr/>
                    <a:lstStyle/>
                    <a:p>
                      <a:pPr algn="ctr"/>
                      <a:r>
                        <a:rPr lang="en-US" sz="2400" b="1" dirty="0"/>
                        <a:t>FREEZE</a:t>
                      </a:r>
                    </a:p>
                  </a:txBody>
                  <a:tcPr anchor="ctr">
                    <a:noFill/>
                  </a:tcPr>
                </a:tc>
                <a:tc>
                  <a:txBody>
                    <a:bodyPr/>
                    <a:lstStyle/>
                    <a:p>
                      <a:r>
                        <a:rPr lang="en-US" sz="2400" dirty="0"/>
                        <a:t>Giving in to those in power</a:t>
                      </a:r>
                    </a:p>
                  </a:txBody>
                  <a:tcPr>
                    <a:solidFill>
                      <a:schemeClr val="accent3">
                        <a:lumMod val="20000"/>
                        <a:lumOff val="80000"/>
                      </a:schemeClr>
                    </a:solidFill>
                  </a:tcPr>
                </a:tc>
                <a:extLst>
                  <a:ext uri="{0D108BD9-81ED-4DB2-BD59-A6C34878D82A}">
                    <a16:rowId xmlns:a16="http://schemas.microsoft.com/office/drawing/2014/main" val="3078611875"/>
                  </a:ext>
                </a:extLst>
              </a:tr>
            </a:tbl>
          </a:graphicData>
        </a:graphic>
      </p:graphicFrame>
      <p:sp>
        <p:nvSpPr>
          <p:cNvPr id="13" name="TextBox 12">
            <a:extLst>
              <a:ext uri="{FF2B5EF4-FFF2-40B4-BE49-F238E27FC236}">
                <a16:creationId xmlns:a16="http://schemas.microsoft.com/office/drawing/2014/main" id="{514365A6-6322-4B18-A61B-9E8175A51C9D}"/>
              </a:ext>
            </a:extLst>
          </p:cNvPr>
          <p:cNvSpPr txBox="1"/>
          <p:nvPr/>
        </p:nvSpPr>
        <p:spPr>
          <a:xfrm>
            <a:off x="5214703" y="1501993"/>
            <a:ext cx="5121966" cy="830997"/>
          </a:xfrm>
          <a:prstGeom prst="rect">
            <a:avLst/>
          </a:prstGeom>
          <a:noFill/>
        </p:spPr>
        <p:txBody>
          <a:bodyPr wrap="square" rtlCol="0">
            <a:spAutoFit/>
          </a:bodyPr>
          <a:lstStyle/>
          <a:p>
            <a:r>
              <a:rPr lang="en-US" sz="4800" b="1" dirty="0">
                <a:latin typeface="+mj-lt"/>
              </a:rPr>
              <a:t>“</a:t>
            </a:r>
            <a:r>
              <a:rPr lang="en-US" sz="3600" b="1" dirty="0">
                <a:latin typeface="+mj-lt"/>
              </a:rPr>
              <a:t>Problem” or Adaptation?</a:t>
            </a:r>
          </a:p>
        </p:txBody>
      </p:sp>
    </p:spTree>
    <p:extLst>
      <p:ext uri="{BB962C8B-B14F-4D97-AF65-F5344CB8AC3E}">
        <p14:creationId xmlns:p14="http://schemas.microsoft.com/office/powerpoint/2010/main" val="76381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106231" y="1768344"/>
            <a:ext cx="7696302" cy="5089656"/>
          </a:xfrm>
        </p:spPr>
        <p:txBody>
          <a:bodyPr>
            <a:normAutofit fontScale="92500" lnSpcReduction="20000"/>
          </a:bodyPr>
          <a:lstStyle/>
          <a:p>
            <a:pPr>
              <a:lnSpc>
                <a:spcPct val="100000"/>
              </a:lnSpc>
              <a:spcBef>
                <a:spcPts val="600"/>
              </a:spcBef>
              <a:spcAft>
                <a:spcPts val="600"/>
              </a:spcAft>
            </a:pPr>
            <a:r>
              <a:rPr lang="en-US" dirty="0"/>
              <a:t>Peer Support</a:t>
            </a:r>
          </a:p>
          <a:p>
            <a:pPr lvl="1">
              <a:lnSpc>
                <a:spcPct val="100000"/>
              </a:lnSpc>
              <a:spcBef>
                <a:spcPts val="600"/>
              </a:spcBef>
              <a:spcAft>
                <a:spcPts val="600"/>
              </a:spcAft>
            </a:pPr>
            <a:r>
              <a:rPr lang="en-US" dirty="0"/>
              <a:t>Peers from the community </a:t>
            </a:r>
          </a:p>
          <a:p>
            <a:pPr lvl="1">
              <a:lnSpc>
                <a:spcPct val="100000"/>
              </a:lnSpc>
              <a:spcBef>
                <a:spcPts val="600"/>
              </a:spcBef>
              <a:spcAft>
                <a:spcPts val="600"/>
              </a:spcAft>
            </a:pPr>
            <a:r>
              <a:rPr lang="en-US" dirty="0"/>
              <a:t>Peers from within RSAT Program</a:t>
            </a:r>
          </a:p>
          <a:p>
            <a:pPr lvl="1">
              <a:lnSpc>
                <a:spcPct val="100000"/>
              </a:lnSpc>
              <a:spcBef>
                <a:spcPts val="600"/>
              </a:spcBef>
              <a:spcAft>
                <a:spcPts val="600"/>
              </a:spcAft>
            </a:pPr>
            <a:r>
              <a:rPr lang="en-US" dirty="0"/>
              <a:t>Trained Peer Support Specialists incarcerated within the facility</a:t>
            </a:r>
          </a:p>
          <a:p>
            <a:pPr>
              <a:lnSpc>
                <a:spcPct val="120000"/>
              </a:lnSpc>
              <a:spcBef>
                <a:spcPts val="600"/>
              </a:spcBef>
              <a:spcAft>
                <a:spcPts val="600"/>
              </a:spcAft>
            </a:pPr>
            <a:r>
              <a:rPr lang="en-US" dirty="0"/>
              <a:t>Integrated Treatment - </a:t>
            </a:r>
            <a:r>
              <a:rPr lang="en-US" sz="2600" dirty="0"/>
              <a:t>specialized interventions that concurrently support recovery / decreases in substance use and managing symptoms of mental health disorders in healthier ways</a:t>
            </a:r>
          </a:p>
          <a:p>
            <a:pPr lvl="1">
              <a:lnSpc>
                <a:spcPct val="100000"/>
              </a:lnSpc>
              <a:spcBef>
                <a:spcPts val="600"/>
              </a:spcBef>
              <a:spcAft>
                <a:spcPts val="600"/>
              </a:spcAft>
            </a:pPr>
            <a:r>
              <a:rPr lang="en-US" dirty="0"/>
              <a:t>Relapse prevention for </a:t>
            </a:r>
            <a:r>
              <a:rPr lang="en-US" dirty="0" err="1"/>
              <a:t>mh</a:t>
            </a:r>
            <a:r>
              <a:rPr lang="en-US" dirty="0"/>
              <a:t> / </a:t>
            </a:r>
            <a:r>
              <a:rPr lang="en-US" dirty="0" err="1"/>
              <a:t>sa</a:t>
            </a:r>
            <a:r>
              <a:rPr lang="en-US" dirty="0"/>
              <a:t> / criminal thinking</a:t>
            </a:r>
          </a:p>
          <a:p>
            <a:pPr lvl="1">
              <a:lnSpc>
                <a:spcPct val="100000"/>
              </a:lnSpc>
              <a:spcBef>
                <a:spcPts val="600"/>
              </a:spcBef>
              <a:spcAft>
                <a:spcPts val="600"/>
              </a:spcAft>
            </a:pPr>
            <a:r>
              <a:rPr lang="en-US" dirty="0"/>
              <a:t>Social and independent living / life skills</a:t>
            </a:r>
          </a:p>
          <a:p>
            <a:pPr lvl="1">
              <a:lnSpc>
                <a:spcPct val="100000"/>
              </a:lnSpc>
              <a:spcBef>
                <a:spcPts val="600"/>
              </a:spcBef>
              <a:spcAft>
                <a:spcPts val="600"/>
              </a:spcAft>
            </a:pPr>
            <a:r>
              <a:rPr lang="en-US" dirty="0"/>
              <a:t>Smaller groups; treatment will take longer</a:t>
            </a:r>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RSAT and other Treatment Programs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3923356" y="1159869"/>
            <a:ext cx="8062052" cy="912156"/>
          </a:xfrm>
        </p:spPr>
        <p:txBody>
          <a:bodyPr>
            <a:normAutofit fontScale="92500" lnSpcReduction="20000"/>
          </a:bodyPr>
          <a:lstStyle/>
          <a:p>
            <a:pPr algn="ctr">
              <a:lnSpc>
                <a:spcPct val="120000"/>
              </a:lnSpc>
              <a:spcBef>
                <a:spcPts val="0"/>
              </a:spcBef>
            </a:pPr>
            <a:r>
              <a:rPr lang="en-US" dirty="0">
                <a:solidFill>
                  <a:srgbClr val="C15BA4"/>
                </a:solidFill>
              </a:rPr>
              <a:t>Residential Substance Abuse Treatment Program</a:t>
            </a:r>
          </a:p>
          <a:p>
            <a:pPr>
              <a:lnSpc>
                <a:spcPct val="120000"/>
              </a:lnSpc>
              <a:spcBef>
                <a:spcPts val="0"/>
              </a:spcBef>
            </a:pPr>
            <a:r>
              <a:rPr lang="en-US" dirty="0">
                <a:solidFill>
                  <a:srgbClr val="C15BA4"/>
                </a:solidFill>
              </a:rPr>
              <a:t>              </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12</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2424057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3095897" y="2401205"/>
            <a:ext cx="8257903" cy="3700602"/>
          </a:xfrm>
        </p:spPr>
        <p:txBody>
          <a:bodyPr>
            <a:normAutofit/>
          </a:bodyPr>
          <a:lstStyle/>
          <a:p>
            <a:pPr>
              <a:lnSpc>
                <a:spcPct val="100000"/>
              </a:lnSpc>
              <a:spcBef>
                <a:spcPts val="600"/>
              </a:spcBef>
              <a:spcAft>
                <a:spcPts val="600"/>
              </a:spcAft>
            </a:pPr>
            <a:r>
              <a:rPr lang="en-US" dirty="0"/>
              <a:t>Experience homelessness</a:t>
            </a:r>
          </a:p>
          <a:p>
            <a:pPr>
              <a:lnSpc>
                <a:spcPct val="100000"/>
              </a:lnSpc>
              <a:spcBef>
                <a:spcPts val="600"/>
              </a:spcBef>
              <a:spcAft>
                <a:spcPts val="600"/>
              </a:spcAft>
            </a:pPr>
            <a:r>
              <a:rPr lang="en-US" dirty="0"/>
              <a:t>Have suicidal feelings</a:t>
            </a:r>
          </a:p>
          <a:p>
            <a:pPr>
              <a:lnSpc>
                <a:spcPct val="100000"/>
              </a:lnSpc>
              <a:spcBef>
                <a:spcPts val="600"/>
              </a:spcBef>
              <a:spcAft>
                <a:spcPts val="600"/>
              </a:spcAft>
            </a:pPr>
            <a:r>
              <a:rPr lang="en-US" dirty="0"/>
              <a:t>Return to substance use</a:t>
            </a:r>
          </a:p>
          <a:p>
            <a:pPr>
              <a:lnSpc>
                <a:spcPct val="100000"/>
              </a:lnSpc>
              <a:spcBef>
                <a:spcPts val="600"/>
              </a:spcBef>
              <a:spcAft>
                <a:spcPts val="600"/>
              </a:spcAft>
            </a:pPr>
            <a:r>
              <a:rPr lang="en-US" dirty="0"/>
              <a:t>Be re-arrested</a:t>
            </a:r>
          </a:p>
          <a:p>
            <a:pPr>
              <a:lnSpc>
                <a:spcPct val="100000"/>
              </a:lnSpc>
              <a:spcBef>
                <a:spcPts val="600"/>
              </a:spcBef>
              <a:spcAft>
                <a:spcPts val="600"/>
              </a:spcAft>
            </a:pPr>
            <a:r>
              <a:rPr lang="en-US" dirty="0"/>
              <a:t>Not comply with treatment recommendations</a:t>
            </a:r>
          </a:p>
          <a:p>
            <a:pPr>
              <a:lnSpc>
                <a:spcPct val="100000"/>
              </a:lnSpc>
              <a:spcBef>
                <a:spcPts val="600"/>
              </a:spcBef>
              <a:spcAft>
                <a:spcPts val="600"/>
              </a:spcAft>
            </a:pPr>
            <a:r>
              <a:rPr lang="en-US" dirty="0"/>
              <a:t>Recidivate</a:t>
            </a:r>
          </a:p>
          <a:p>
            <a:pPr>
              <a:lnSpc>
                <a:spcPct val="100000"/>
              </a:lnSpc>
              <a:spcBef>
                <a:spcPts val="600"/>
              </a:spcBef>
              <a:spcAft>
                <a:spcPts val="600"/>
              </a:spcAft>
            </a:pPr>
            <a:endParaRPr lang="en-US" dirty="0"/>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Re-Entry </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2624667" y="1303867"/>
            <a:ext cx="8940800" cy="965200"/>
          </a:xfrm>
        </p:spPr>
        <p:txBody>
          <a:bodyPr>
            <a:normAutofit fontScale="55000" lnSpcReduction="20000"/>
          </a:bodyPr>
          <a:lstStyle/>
          <a:p>
            <a:pPr algn="ctr">
              <a:lnSpc>
                <a:spcPct val="120000"/>
              </a:lnSpc>
              <a:spcBef>
                <a:spcPts val="0"/>
              </a:spcBef>
            </a:pPr>
            <a:r>
              <a:rPr lang="en-US" sz="5100" dirty="0">
                <a:solidFill>
                  <a:srgbClr val="339966"/>
                </a:solidFill>
              </a:rPr>
              <a:t>Upon re-entry, individuals with both </a:t>
            </a:r>
          </a:p>
          <a:p>
            <a:pPr algn="ctr">
              <a:lnSpc>
                <a:spcPct val="120000"/>
              </a:lnSpc>
              <a:spcBef>
                <a:spcPts val="0"/>
              </a:spcBef>
            </a:pPr>
            <a:r>
              <a:rPr lang="en-US" sz="5100" dirty="0">
                <a:solidFill>
                  <a:srgbClr val="339966"/>
                </a:solidFill>
              </a:rPr>
              <a:t>disorders are more likely to:  </a:t>
            </a:r>
          </a:p>
          <a:p>
            <a:pPr>
              <a:lnSpc>
                <a:spcPct val="120000"/>
              </a:lnSpc>
              <a:spcBef>
                <a:spcPts val="0"/>
              </a:spcBef>
            </a:pPr>
            <a:endParaRPr lang="en-US" dirty="0">
              <a:solidFill>
                <a:srgbClr val="C15BA4"/>
              </a:solidFill>
            </a:endParaRP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13</a:t>
            </a:fld>
            <a:endParaRPr lang="en-US" dirty="0"/>
          </a:p>
        </p:txBody>
      </p:sp>
      <p:pic>
        <p:nvPicPr>
          <p:cNvPr id="2" name="Picture 1">
            <a:extLst>
              <a:ext uri="{FF2B5EF4-FFF2-40B4-BE49-F238E27FC236}">
                <a16:creationId xmlns:a16="http://schemas.microsoft.com/office/drawing/2014/main" id="{0A009BFD-DBB9-4B32-A897-DEE31AFD32DA}"/>
              </a:ext>
            </a:extLst>
          </p:cNvPr>
          <p:cNvPicPr>
            <a:picLocks noChangeAspect="1"/>
          </p:cNvPicPr>
          <p:nvPr/>
        </p:nvPicPr>
        <p:blipFill>
          <a:blip r:embed="rId3"/>
          <a:stretch>
            <a:fillRect/>
          </a:stretch>
        </p:blipFill>
        <p:spPr>
          <a:xfrm>
            <a:off x="838200" y="2401205"/>
            <a:ext cx="1547014" cy="3067356"/>
          </a:xfrm>
          <a:prstGeom prst="rect">
            <a:avLst/>
          </a:prstGeom>
        </p:spPr>
      </p:pic>
      <p:sp>
        <p:nvSpPr>
          <p:cNvPr id="3" name="TextBox 2">
            <a:extLst>
              <a:ext uri="{FF2B5EF4-FFF2-40B4-BE49-F238E27FC236}">
                <a16:creationId xmlns:a16="http://schemas.microsoft.com/office/drawing/2014/main" id="{07283FA9-8A2C-4A83-A7F6-429F1DCF2703}"/>
              </a:ext>
            </a:extLst>
          </p:cNvPr>
          <p:cNvSpPr txBox="1"/>
          <p:nvPr/>
        </p:nvSpPr>
        <p:spPr>
          <a:xfrm>
            <a:off x="7095067" y="6023523"/>
            <a:ext cx="4555067" cy="338554"/>
          </a:xfrm>
          <a:prstGeom prst="rect">
            <a:avLst/>
          </a:prstGeom>
          <a:noFill/>
        </p:spPr>
        <p:txBody>
          <a:bodyPr wrap="square" rtlCol="0">
            <a:spAutoFit/>
          </a:bodyPr>
          <a:lstStyle/>
          <a:p>
            <a:pPr>
              <a:buClr>
                <a:srgbClr val="BE854C"/>
              </a:buClr>
              <a:buSzPct val="65000"/>
            </a:pPr>
            <a:r>
              <a:rPr lang="en-US" sz="1600" dirty="0" err="1"/>
              <a:t>Leukenfeld</a:t>
            </a:r>
            <a:r>
              <a:rPr lang="en-US" sz="1600" dirty="0"/>
              <a:t>, C, </a:t>
            </a:r>
            <a:r>
              <a:rPr lang="en-US" sz="1600" dirty="0" err="1"/>
              <a:t>Gullotta</a:t>
            </a:r>
            <a:r>
              <a:rPr lang="en-US" sz="1600" dirty="0"/>
              <a:t>, T. &amp; </a:t>
            </a:r>
            <a:r>
              <a:rPr lang="en-US" sz="1600" dirty="0" err="1"/>
              <a:t>Gregrich</a:t>
            </a:r>
            <a:r>
              <a:rPr lang="en-US" sz="1600" dirty="0"/>
              <a:t>, J (Eds.) (2011)</a:t>
            </a:r>
          </a:p>
        </p:txBody>
      </p:sp>
    </p:spTree>
    <p:extLst>
      <p:ext uri="{BB962C8B-B14F-4D97-AF65-F5344CB8AC3E}">
        <p14:creationId xmlns:p14="http://schemas.microsoft.com/office/powerpoint/2010/main" val="950280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3095897" y="1795998"/>
            <a:ext cx="8257903" cy="4788244"/>
          </a:xfrm>
        </p:spPr>
        <p:txBody>
          <a:bodyPr>
            <a:normAutofit fontScale="85000" lnSpcReduction="20000"/>
          </a:bodyPr>
          <a:lstStyle/>
          <a:p>
            <a:pPr>
              <a:lnSpc>
                <a:spcPct val="100000"/>
              </a:lnSpc>
              <a:spcBef>
                <a:spcPts val="600"/>
              </a:spcBef>
              <a:spcAft>
                <a:spcPts val="600"/>
              </a:spcAft>
            </a:pPr>
            <a:r>
              <a:rPr lang="en-US" dirty="0"/>
              <a:t>Based on re-assessed individualized needs of re-entering individuals and what is available in community of re-entry</a:t>
            </a:r>
          </a:p>
          <a:p>
            <a:pPr lvl="1">
              <a:lnSpc>
                <a:spcPct val="100000"/>
              </a:lnSpc>
              <a:spcBef>
                <a:spcPts val="600"/>
              </a:spcBef>
              <a:spcAft>
                <a:spcPts val="600"/>
              </a:spcAft>
            </a:pPr>
            <a:r>
              <a:rPr lang="en-US" b="1" dirty="0">
                <a:solidFill>
                  <a:srgbClr val="C00000"/>
                </a:solidFill>
              </a:rPr>
              <a:t>Collaboration </a:t>
            </a:r>
          </a:p>
          <a:p>
            <a:pPr lvl="1">
              <a:lnSpc>
                <a:spcPct val="100000"/>
              </a:lnSpc>
              <a:spcBef>
                <a:spcPts val="600"/>
              </a:spcBef>
              <a:spcAft>
                <a:spcPts val="600"/>
              </a:spcAft>
            </a:pPr>
            <a:r>
              <a:rPr lang="en-US" dirty="0"/>
              <a:t>Written Re-Entry Plan </a:t>
            </a:r>
          </a:p>
          <a:p>
            <a:pPr>
              <a:lnSpc>
                <a:spcPct val="100000"/>
              </a:lnSpc>
              <a:spcBef>
                <a:spcPts val="600"/>
              </a:spcBef>
              <a:spcAft>
                <a:spcPts val="600"/>
              </a:spcAft>
            </a:pPr>
            <a:r>
              <a:rPr lang="en-US" dirty="0"/>
              <a:t>Provide and/or continue medications and services upon release.</a:t>
            </a:r>
          </a:p>
          <a:p>
            <a:pPr lvl="1">
              <a:lnSpc>
                <a:spcPct val="100000"/>
              </a:lnSpc>
              <a:spcBef>
                <a:spcPts val="600"/>
              </a:spcBef>
              <a:spcAft>
                <a:spcPts val="600"/>
              </a:spcAft>
            </a:pPr>
            <a:r>
              <a:rPr lang="en-US" dirty="0"/>
              <a:t>Appointments and care coordination scheduled </a:t>
            </a:r>
            <a:r>
              <a:rPr lang="en-US" dirty="0">
                <a:solidFill>
                  <a:srgbClr val="C00000"/>
                </a:solidFill>
              </a:rPr>
              <a:t>prior to release</a:t>
            </a:r>
          </a:p>
          <a:p>
            <a:pPr lvl="1">
              <a:lnSpc>
                <a:spcPct val="100000"/>
              </a:lnSpc>
              <a:spcBef>
                <a:spcPts val="600"/>
              </a:spcBef>
              <a:spcAft>
                <a:spcPts val="600"/>
              </a:spcAft>
            </a:pPr>
            <a:r>
              <a:rPr lang="en-US" dirty="0"/>
              <a:t>Schedule providers to enter facility to start intake / provide info about services</a:t>
            </a:r>
          </a:p>
          <a:p>
            <a:pPr lvl="1">
              <a:lnSpc>
                <a:spcPct val="100000"/>
              </a:lnSpc>
              <a:spcBef>
                <a:spcPts val="600"/>
              </a:spcBef>
              <a:spcAft>
                <a:spcPts val="600"/>
              </a:spcAft>
            </a:pPr>
            <a:r>
              <a:rPr lang="en-US" dirty="0"/>
              <a:t>Health insurance, housing, transportation, SSI/SSDI, other public benefits applied for / planned for </a:t>
            </a:r>
            <a:r>
              <a:rPr lang="en-US" dirty="0">
                <a:solidFill>
                  <a:srgbClr val="C00000"/>
                </a:solidFill>
              </a:rPr>
              <a:t>prior to release </a:t>
            </a:r>
          </a:p>
          <a:p>
            <a:pPr lvl="1">
              <a:lnSpc>
                <a:spcPct val="100000"/>
              </a:lnSpc>
              <a:spcBef>
                <a:spcPts val="600"/>
              </a:spcBef>
              <a:spcAft>
                <a:spcPts val="600"/>
              </a:spcAft>
            </a:pPr>
            <a:r>
              <a:rPr lang="en-US" dirty="0"/>
              <a:t>Continued treatment at appropriate level based upon re-assessment</a:t>
            </a:r>
          </a:p>
          <a:p>
            <a:pPr>
              <a:lnSpc>
                <a:spcPct val="100000"/>
              </a:lnSpc>
              <a:spcBef>
                <a:spcPts val="600"/>
              </a:spcBef>
              <a:spcAft>
                <a:spcPts val="600"/>
              </a:spcAft>
            </a:pPr>
            <a:endParaRPr lang="en-US" dirty="0"/>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Re-Entry </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3291748" y="1245154"/>
            <a:ext cx="8062052" cy="550843"/>
          </a:xfrm>
        </p:spPr>
        <p:txBody>
          <a:bodyPr>
            <a:normAutofit fontScale="62500" lnSpcReduction="20000"/>
          </a:bodyPr>
          <a:lstStyle/>
          <a:p>
            <a:pPr algn="ctr">
              <a:lnSpc>
                <a:spcPct val="120000"/>
              </a:lnSpc>
              <a:spcBef>
                <a:spcPts val="0"/>
              </a:spcBef>
            </a:pPr>
            <a:r>
              <a:rPr lang="en-US" sz="4600" dirty="0">
                <a:solidFill>
                  <a:srgbClr val="339966"/>
                </a:solidFill>
              </a:rPr>
              <a:t>Re-Entry</a:t>
            </a:r>
          </a:p>
          <a:p>
            <a:pPr>
              <a:lnSpc>
                <a:spcPct val="120000"/>
              </a:lnSpc>
              <a:spcBef>
                <a:spcPts val="0"/>
              </a:spcBef>
            </a:pPr>
            <a:endParaRPr lang="en-US" dirty="0">
              <a:solidFill>
                <a:srgbClr val="C15BA4"/>
              </a:solidFill>
            </a:endParaRP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14</a:t>
            </a:fld>
            <a:endParaRPr lang="en-US" dirty="0"/>
          </a:p>
        </p:txBody>
      </p:sp>
      <p:pic>
        <p:nvPicPr>
          <p:cNvPr id="2" name="Picture 1">
            <a:extLst>
              <a:ext uri="{FF2B5EF4-FFF2-40B4-BE49-F238E27FC236}">
                <a16:creationId xmlns:a16="http://schemas.microsoft.com/office/drawing/2014/main" id="{0A009BFD-DBB9-4B32-A897-DEE31AFD32DA}"/>
              </a:ext>
            </a:extLst>
          </p:cNvPr>
          <p:cNvPicPr>
            <a:picLocks noChangeAspect="1"/>
          </p:cNvPicPr>
          <p:nvPr/>
        </p:nvPicPr>
        <p:blipFill>
          <a:blip r:embed="rId3"/>
          <a:stretch>
            <a:fillRect/>
          </a:stretch>
        </p:blipFill>
        <p:spPr>
          <a:xfrm>
            <a:off x="838200" y="2401205"/>
            <a:ext cx="1547014" cy="3067356"/>
          </a:xfrm>
          <a:prstGeom prst="rect">
            <a:avLst/>
          </a:prstGeom>
        </p:spPr>
      </p:pic>
    </p:spTree>
    <p:extLst>
      <p:ext uri="{BB962C8B-B14F-4D97-AF65-F5344CB8AC3E}">
        <p14:creationId xmlns:p14="http://schemas.microsoft.com/office/powerpoint/2010/main" val="3834049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3487879" y="2192199"/>
            <a:ext cx="8257903" cy="3454794"/>
          </a:xfrm>
        </p:spPr>
        <p:txBody>
          <a:bodyPr>
            <a:normAutofit/>
          </a:bodyPr>
          <a:lstStyle/>
          <a:p>
            <a:pPr>
              <a:lnSpc>
                <a:spcPct val="100000"/>
              </a:lnSpc>
              <a:spcBef>
                <a:spcPts val="600"/>
              </a:spcBef>
              <a:spcAft>
                <a:spcPts val="600"/>
              </a:spcAft>
            </a:pPr>
            <a:r>
              <a:rPr lang="en-US" dirty="0"/>
              <a:t>Intensive case management model</a:t>
            </a:r>
          </a:p>
          <a:p>
            <a:pPr>
              <a:lnSpc>
                <a:spcPct val="100000"/>
              </a:lnSpc>
              <a:spcBef>
                <a:spcPts val="600"/>
              </a:spcBef>
              <a:spcAft>
                <a:spcPts val="600"/>
              </a:spcAft>
            </a:pPr>
            <a:r>
              <a:rPr lang="en-US" dirty="0"/>
              <a:t>Peer recovery specialists / recovery coaches</a:t>
            </a:r>
          </a:p>
          <a:p>
            <a:pPr>
              <a:lnSpc>
                <a:spcPct val="100000"/>
              </a:lnSpc>
              <a:spcBef>
                <a:spcPts val="600"/>
              </a:spcBef>
              <a:spcAft>
                <a:spcPts val="600"/>
              </a:spcAft>
            </a:pPr>
            <a:r>
              <a:rPr lang="en-US" dirty="0"/>
              <a:t>Peer recovery support centers</a:t>
            </a:r>
          </a:p>
          <a:p>
            <a:pPr>
              <a:lnSpc>
                <a:spcPct val="100000"/>
              </a:lnSpc>
              <a:spcBef>
                <a:spcPts val="600"/>
              </a:spcBef>
              <a:spcAft>
                <a:spcPts val="600"/>
              </a:spcAft>
            </a:pPr>
            <a:r>
              <a:rPr lang="en-US" dirty="0"/>
              <a:t>MAT and Medication compliance</a:t>
            </a:r>
          </a:p>
          <a:p>
            <a:pPr lvl="1">
              <a:lnSpc>
                <a:spcPct val="100000"/>
              </a:lnSpc>
              <a:spcBef>
                <a:spcPts val="600"/>
              </a:spcBef>
              <a:spcAft>
                <a:spcPts val="600"/>
              </a:spcAft>
              <a:buClr>
                <a:srgbClr val="004789"/>
              </a:buClr>
            </a:pPr>
            <a:r>
              <a:rPr lang="en-US" dirty="0">
                <a:solidFill>
                  <a:prstClr val="black"/>
                </a:solidFill>
              </a:rPr>
              <a:t>Contingency management</a:t>
            </a:r>
          </a:p>
          <a:p>
            <a:pPr lvl="1">
              <a:lnSpc>
                <a:spcPct val="100000"/>
              </a:lnSpc>
              <a:spcBef>
                <a:spcPts val="600"/>
              </a:spcBef>
              <a:spcAft>
                <a:spcPts val="600"/>
              </a:spcAft>
            </a:pPr>
            <a:endParaRPr lang="en-US" dirty="0"/>
          </a:p>
          <a:p>
            <a:pPr>
              <a:lnSpc>
                <a:spcPct val="100000"/>
              </a:lnSpc>
              <a:spcBef>
                <a:spcPts val="600"/>
              </a:spcBef>
              <a:spcAft>
                <a:spcPts val="600"/>
              </a:spcAft>
            </a:pPr>
            <a:endParaRPr lang="en-US" dirty="0"/>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Aftercare within the Community</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2997971" y="1322798"/>
            <a:ext cx="8062052" cy="550843"/>
          </a:xfrm>
        </p:spPr>
        <p:txBody>
          <a:bodyPr>
            <a:normAutofit fontScale="62500" lnSpcReduction="20000"/>
          </a:bodyPr>
          <a:lstStyle/>
          <a:p>
            <a:pPr algn="ctr">
              <a:lnSpc>
                <a:spcPct val="120000"/>
              </a:lnSpc>
              <a:spcBef>
                <a:spcPts val="0"/>
              </a:spcBef>
            </a:pPr>
            <a:r>
              <a:rPr lang="en-US" sz="4600" dirty="0">
                <a:solidFill>
                  <a:srgbClr val="C00000"/>
                </a:solidFill>
              </a:rPr>
              <a:t>Aftercare</a:t>
            </a:r>
          </a:p>
          <a:p>
            <a:pPr>
              <a:lnSpc>
                <a:spcPct val="120000"/>
              </a:lnSpc>
              <a:spcBef>
                <a:spcPts val="0"/>
              </a:spcBef>
            </a:pPr>
            <a:endParaRPr lang="en-US" dirty="0">
              <a:solidFill>
                <a:srgbClr val="C15BA4"/>
              </a:solidFill>
            </a:endParaRP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15</a:t>
            </a:fld>
            <a:endParaRPr lang="en-US" dirty="0"/>
          </a:p>
        </p:txBody>
      </p:sp>
      <p:pic>
        <p:nvPicPr>
          <p:cNvPr id="4" name="Picture 3">
            <a:extLst>
              <a:ext uri="{FF2B5EF4-FFF2-40B4-BE49-F238E27FC236}">
                <a16:creationId xmlns:a16="http://schemas.microsoft.com/office/drawing/2014/main" id="{6A3E7796-522B-466F-8DD0-FFB2854E7E67}"/>
              </a:ext>
            </a:extLst>
          </p:cNvPr>
          <p:cNvPicPr>
            <a:picLocks noChangeAspect="1"/>
          </p:cNvPicPr>
          <p:nvPr/>
        </p:nvPicPr>
        <p:blipFill>
          <a:blip r:embed="rId3"/>
          <a:stretch>
            <a:fillRect/>
          </a:stretch>
        </p:blipFill>
        <p:spPr>
          <a:xfrm>
            <a:off x="446218" y="2192199"/>
            <a:ext cx="2401854" cy="3135755"/>
          </a:xfrm>
          <a:prstGeom prst="rect">
            <a:avLst/>
          </a:prstGeom>
        </p:spPr>
      </p:pic>
    </p:spTree>
    <p:extLst>
      <p:ext uri="{BB962C8B-B14F-4D97-AF65-F5344CB8AC3E}">
        <p14:creationId xmlns:p14="http://schemas.microsoft.com/office/powerpoint/2010/main" val="2520611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A39A-6D93-4A3B-A691-3B12F5560024}"/>
              </a:ext>
            </a:extLst>
          </p:cNvPr>
          <p:cNvSpPr>
            <a:spLocks noGrp="1"/>
          </p:cNvSpPr>
          <p:nvPr>
            <p:ph type="title"/>
          </p:nvPr>
        </p:nvSpPr>
        <p:spPr>
          <a:xfrm>
            <a:off x="713295" y="4825707"/>
            <a:ext cx="10765410" cy="1207269"/>
          </a:xfrm>
        </p:spPr>
        <p:txBody>
          <a:bodyPr vert="horz" lIns="91440" tIns="45720" rIns="91440" bIns="45720" rtlCol="0" anchor="b">
            <a:normAutofit/>
          </a:bodyPr>
          <a:lstStyle/>
          <a:p>
            <a:pPr algn="ctr"/>
            <a:r>
              <a:rPr lang="en-US" sz="3800" kern="1200" dirty="0">
                <a:solidFill>
                  <a:srgbClr val="FFFFFF"/>
                </a:solidFill>
                <a:latin typeface="+mj-lt"/>
                <a:ea typeface="+mj-ea"/>
                <a:cs typeface="+mj-cs"/>
              </a:rPr>
              <a:t>Co-occurring Disorders and the </a:t>
            </a:r>
            <a:br>
              <a:rPr lang="en-US" sz="3800" kern="1200" dirty="0">
                <a:solidFill>
                  <a:srgbClr val="FFFFFF"/>
                </a:solidFill>
                <a:latin typeface="+mj-lt"/>
                <a:ea typeface="+mj-ea"/>
                <a:cs typeface="+mj-cs"/>
              </a:rPr>
            </a:br>
            <a:r>
              <a:rPr lang="en-US" sz="3800" kern="1200" dirty="0">
                <a:solidFill>
                  <a:srgbClr val="FFFFFF"/>
                </a:solidFill>
                <a:latin typeface="+mj-lt"/>
                <a:ea typeface="+mj-ea"/>
                <a:cs typeface="+mj-cs"/>
              </a:rPr>
              <a:t>Criminal Justice System </a:t>
            </a:r>
          </a:p>
        </p:txBody>
      </p:sp>
      <p:sp>
        <p:nvSpPr>
          <p:cNvPr id="6" name="Text Placeholder 5">
            <a:extLst>
              <a:ext uri="{FF2B5EF4-FFF2-40B4-BE49-F238E27FC236}">
                <a16:creationId xmlns:a16="http://schemas.microsoft.com/office/drawing/2014/main" id="{4A09006B-C7A1-4AE5-93C8-EB46824D0EAC}"/>
              </a:ext>
            </a:extLst>
          </p:cNvPr>
          <p:cNvSpPr>
            <a:spLocks noGrp="1"/>
          </p:cNvSpPr>
          <p:nvPr>
            <p:ph type="body" sz="quarter" idx="13"/>
          </p:nvPr>
        </p:nvSpPr>
        <p:spPr>
          <a:xfrm>
            <a:off x="1382597" y="1175576"/>
            <a:ext cx="9426806" cy="436907"/>
          </a:xfrm>
        </p:spPr>
        <p:txBody>
          <a:bodyPr vert="horz" lIns="91440" tIns="45720" rIns="91440" bIns="45720" rtlCol="0">
            <a:noAutofit/>
          </a:bodyPr>
          <a:lstStyle/>
          <a:p>
            <a:pPr algn="ctr"/>
            <a:r>
              <a:rPr lang="en-US" sz="3200" kern="1200" dirty="0">
                <a:solidFill>
                  <a:srgbClr val="0070C0"/>
                </a:solidFill>
                <a:latin typeface="+mn-lt"/>
                <a:ea typeface="+mn-ea"/>
                <a:cs typeface="+mn-cs"/>
              </a:rPr>
              <a:t>Communication</a:t>
            </a:r>
          </a:p>
        </p:txBody>
      </p:sp>
      <p:pic>
        <p:nvPicPr>
          <p:cNvPr id="1028" name="Picture 4">
            <a:extLst>
              <a:ext uri="{FF2B5EF4-FFF2-40B4-BE49-F238E27FC236}">
                <a16:creationId xmlns:a16="http://schemas.microsoft.com/office/drawing/2014/main" id="{7184B243-2E9D-448B-9188-ABE19AB4C21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38200" y="3704526"/>
            <a:ext cx="10901471" cy="2834386"/>
          </a:xfrm>
          <a:prstGeom prst="rect">
            <a:avLst/>
          </a:prstGeom>
          <a:noFill/>
          <a:extLst>
            <a:ext uri="{909E8E84-426E-40DD-AFC4-6F175D3DCCD1}">
              <a14:hiddenFill xmlns:a14="http://schemas.microsoft.com/office/drawing/2010/main">
                <a:solidFill>
                  <a:srgbClr val="FFFFFF"/>
                </a:solidFill>
              </a14:hiddenFill>
            </a:ext>
          </a:extLst>
        </p:spPr>
      </p:pic>
      <p:sp>
        <p:nvSpPr>
          <p:cNvPr id="13" name="Slide Number Placeholder 12">
            <a:extLst>
              <a:ext uri="{FF2B5EF4-FFF2-40B4-BE49-F238E27FC236}">
                <a16:creationId xmlns:a16="http://schemas.microsoft.com/office/drawing/2014/main" id="{3FF39978-9903-4A7F-9140-62A30BC443F1}"/>
              </a:ext>
            </a:extLst>
          </p:cNvPr>
          <p:cNvSpPr>
            <a:spLocks noGrp="1"/>
          </p:cNvSpPr>
          <p:nvPr>
            <p:ph type="sldNum" sz="quarter" idx="4"/>
          </p:nvPr>
        </p:nvSpPr>
        <p:spPr>
          <a:xfrm>
            <a:off x="8610600" y="6356350"/>
            <a:ext cx="2743200" cy="365125"/>
          </a:xfrm>
        </p:spPr>
        <p:txBody>
          <a:bodyPr vert="horz" lIns="91440" tIns="45720" rIns="91440" bIns="45720" rtlCol="0" anchor="ctr">
            <a:normAutofit/>
          </a:bodyPr>
          <a:lstStyle/>
          <a:p>
            <a:pPr algn="r">
              <a:spcAft>
                <a:spcPts val="600"/>
              </a:spcAft>
            </a:pPr>
            <a:fld id="{6F6002F8-F9E2-4AFC-9903-30FC52B2DD11}" type="slidenum">
              <a:rPr lang="en-US">
                <a:solidFill>
                  <a:srgbClr val="FFFFFF">
                    <a:alpha val="60000"/>
                  </a:srgbClr>
                </a:solidFill>
                <a:latin typeface="+mn-lt"/>
                <a:cs typeface="+mn-cs"/>
              </a:rPr>
              <a:pPr algn="r">
                <a:spcAft>
                  <a:spcPts val="600"/>
                </a:spcAft>
              </a:pPr>
              <a:t>16</a:t>
            </a:fld>
            <a:endParaRPr lang="en-US" dirty="0">
              <a:solidFill>
                <a:srgbClr val="FFFFFF">
                  <a:alpha val="60000"/>
                </a:srgbClr>
              </a:solidFill>
              <a:latin typeface="+mn-lt"/>
              <a:cs typeface="+mn-cs"/>
            </a:endParaRPr>
          </a:p>
        </p:txBody>
      </p:sp>
      <p:sp>
        <p:nvSpPr>
          <p:cNvPr id="3" name="TextBox 2">
            <a:extLst>
              <a:ext uri="{FF2B5EF4-FFF2-40B4-BE49-F238E27FC236}">
                <a16:creationId xmlns:a16="http://schemas.microsoft.com/office/drawing/2014/main" id="{2CEDEDC6-4962-47AF-ABE6-6A7895206043}"/>
              </a:ext>
            </a:extLst>
          </p:cNvPr>
          <p:cNvSpPr txBox="1"/>
          <p:nvPr/>
        </p:nvSpPr>
        <p:spPr>
          <a:xfrm>
            <a:off x="1557867" y="1964267"/>
            <a:ext cx="4250266" cy="1569660"/>
          </a:xfrm>
          <a:prstGeom prst="rect">
            <a:avLst/>
          </a:prstGeom>
          <a:noFill/>
        </p:spPr>
        <p:txBody>
          <a:bodyPr wrap="square" rtlCol="0">
            <a:spAutoFit/>
          </a:bodyPr>
          <a:lstStyle/>
          <a:p>
            <a:pPr algn="ctr"/>
            <a:r>
              <a:rPr lang="en-US" sz="3200" b="1" dirty="0">
                <a:solidFill>
                  <a:srgbClr val="0070C0"/>
                </a:solidFill>
              </a:rPr>
              <a:t>                  Collaboration</a:t>
            </a:r>
          </a:p>
          <a:p>
            <a:pPr algn="ctr"/>
            <a:endParaRPr lang="en-US" sz="3200" b="1" dirty="0">
              <a:solidFill>
                <a:srgbClr val="0070C0"/>
              </a:solidFill>
            </a:endParaRPr>
          </a:p>
          <a:p>
            <a:pPr algn="ctr"/>
            <a:r>
              <a:rPr lang="en-US" sz="3200" b="1" dirty="0">
                <a:solidFill>
                  <a:srgbClr val="0070C0"/>
                </a:solidFill>
              </a:rPr>
              <a:t>Coordination</a:t>
            </a:r>
          </a:p>
        </p:txBody>
      </p:sp>
      <p:sp>
        <p:nvSpPr>
          <p:cNvPr id="9" name="TextBox 8">
            <a:extLst>
              <a:ext uri="{FF2B5EF4-FFF2-40B4-BE49-F238E27FC236}">
                <a16:creationId xmlns:a16="http://schemas.microsoft.com/office/drawing/2014/main" id="{4B333CAB-82F6-4F25-9440-9E0BFA47096D}"/>
              </a:ext>
            </a:extLst>
          </p:cNvPr>
          <p:cNvSpPr txBox="1"/>
          <p:nvPr/>
        </p:nvSpPr>
        <p:spPr>
          <a:xfrm>
            <a:off x="6620933" y="1964267"/>
            <a:ext cx="3979333" cy="1569660"/>
          </a:xfrm>
          <a:prstGeom prst="rect">
            <a:avLst/>
          </a:prstGeom>
          <a:noFill/>
        </p:spPr>
        <p:txBody>
          <a:bodyPr wrap="square" rtlCol="0">
            <a:spAutoFit/>
          </a:bodyPr>
          <a:lstStyle/>
          <a:p>
            <a:r>
              <a:rPr lang="en-US" sz="3200" b="1" dirty="0">
                <a:solidFill>
                  <a:srgbClr val="0070C0"/>
                </a:solidFill>
              </a:rPr>
              <a:t>Consultation</a:t>
            </a:r>
          </a:p>
          <a:p>
            <a:pPr algn="ctr"/>
            <a:endParaRPr lang="en-US" sz="3200" b="1" dirty="0">
              <a:solidFill>
                <a:srgbClr val="0070C0"/>
              </a:solidFill>
            </a:endParaRPr>
          </a:p>
          <a:p>
            <a:pPr algn="ctr"/>
            <a:r>
              <a:rPr lang="en-US" sz="3200" b="1" dirty="0">
                <a:solidFill>
                  <a:srgbClr val="0070C0"/>
                </a:solidFill>
              </a:rPr>
              <a:t>Cross-training</a:t>
            </a:r>
          </a:p>
        </p:txBody>
      </p:sp>
      <p:sp>
        <p:nvSpPr>
          <p:cNvPr id="5" name="Rectangle 4">
            <a:extLst>
              <a:ext uri="{FF2B5EF4-FFF2-40B4-BE49-F238E27FC236}">
                <a16:creationId xmlns:a16="http://schemas.microsoft.com/office/drawing/2014/main" id="{4DF025F9-4832-4C3A-AF4F-37C9088EE63D}"/>
              </a:ext>
            </a:extLst>
          </p:cNvPr>
          <p:cNvSpPr/>
          <p:nvPr/>
        </p:nvSpPr>
        <p:spPr>
          <a:xfrm>
            <a:off x="1051627" y="229562"/>
            <a:ext cx="10691725" cy="646331"/>
          </a:xfrm>
          <a:prstGeom prst="rect">
            <a:avLst/>
          </a:prstGeom>
        </p:spPr>
        <p:txBody>
          <a:bodyPr wrap="square">
            <a:spAutoFit/>
          </a:bodyPr>
          <a:lstStyle/>
          <a:p>
            <a:pPr algn="ctr"/>
            <a:r>
              <a:rPr lang="en-US" sz="3600" b="1" dirty="0">
                <a:solidFill>
                  <a:schemeClr val="bg1"/>
                </a:solidFill>
              </a:rPr>
              <a:t>Serving Individuals with Co-occurring Disorders</a:t>
            </a:r>
          </a:p>
        </p:txBody>
      </p:sp>
    </p:spTree>
    <p:extLst>
      <p:ext uri="{BB962C8B-B14F-4D97-AF65-F5344CB8AC3E}">
        <p14:creationId xmlns:p14="http://schemas.microsoft.com/office/powerpoint/2010/main" val="2893804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BA3DC4-8DB2-424B-BDCA-A91B66040232}"/>
              </a:ext>
            </a:extLst>
          </p:cNvPr>
          <p:cNvSpPr>
            <a:spLocks noGrp="1"/>
          </p:cNvSpPr>
          <p:nvPr>
            <p:ph type="title"/>
          </p:nvPr>
        </p:nvSpPr>
        <p:spPr>
          <a:xfrm>
            <a:off x="838200" y="186672"/>
            <a:ext cx="10515600" cy="634450"/>
          </a:xfrm>
        </p:spPr>
        <p:txBody>
          <a:bodyPr/>
          <a:lstStyle/>
          <a:p>
            <a:endParaRPr lang="en-US" dirty="0"/>
          </a:p>
        </p:txBody>
      </p:sp>
      <p:sp>
        <p:nvSpPr>
          <p:cNvPr id="2" name="Slide Number Placeholder 1">
            <a:extLst>
              <a:ext uri="{FF2B5EF4-FFF2-40B4-BE49-F238E27FC236}">
                <a16:creationId xmlns:a16="http://schemas.microsoft.com/office/drawing/2014/main" id="{7065B19B-966C-47E0-A89C-7E834CA88662}"/>
              </a:ext>
            </a:extLst>
          </p:cNvPr>
          <p:cNvSpPr>
            <a:spLocks noGrp="1"/>
          </p:cNvSpPr>
          <p:nvPr>
            <p:ph type="sldNum" sz="quarter" idx="4"/>
          </p:nvPr>
        </p:nvSpPr>
        <p:spPr/>
        <p:txBody>
          <a:bodyPr/>
          <a:lstStyle/>
          <a:p>
            <a:fld id="{6F6002F8-F9E2-4AFC-9903-30FC52B2DD11}" type="slidenum">
              <a:rPr lang="en-US" smtClean="0"/>
              <a:pPr/>
              <a:t>17</a:t>
            </a:fld>
            <a:endParaRPr lang="en-US" dirty="0"/>
          </a:p>
        </p:txBody>
      </p:sp>
      <p:sp>
        <p:nvSpPr>
          <p:cNvPr id="4" name="Text Placeholder 3">
            <a:extLst>
              <a:ext uri="{FF2B5EF4-FFF2-40B4-BE49-F238E27FC236}">
                <a16:creationId xmlns:a16="http://schemas.microsoft.com/office/drawing/2014/main" id="{5455861D-DA00-441C-980F-D7E817DFAB79}"/>
              </a:ext>
            </a:extLst>
          </p:cNvPr>
          <p:cNvSpPr>
            <a:spLocks noGrp="1"/>
          </p:cNvSpPr>
          <p:nvPr>
            <p:ph type="body" sz="quarter" idx="10"/>
          </p:nvPr>
        </p:nvSpPr>
        <p:spPr>
          <a:xfrm>
            <a:off x="2990850" y="1744133"/>
            <a:ext cx="8362950" cy="3638550"/>
          </a:xfrm>
        </p:spPr>
        <p:txBody>
          <a:bodyPr>
            <a:normAutofit lnSpcReduction="10000"/>
          </a:bodyPr>
          <a:lstStyle/>
          <a:p>
            <a:r>
              <a:rPr lang="en-US" dirty="0"/>
              <a:t>For more information about RSAT programs and research, training and technical assistance, please go to:</a:t>
            </a:r>
          </a:p>
          <a:p>
            <a:r>
              <a:rPr lang="en-US" dirty="0">
                <a:hlinkClick r:id="rId3">
                  <a:extLst>
                    <a:ext uri="{A12FA001-AC4F-418D-AE19-62706E023703}">
                      <ahyp:hlinkClr xmlns:ahyp="http://schemas.microsoft.com/office/drawing/2018/hyperlinkcolor" val="tx"/>
                    </a:ext>
                  </a:extLst>
                </a:hlinkClick>
              </a:rPr>
              <a:t>www.rsat-tta.com</a:t>
            </a:r>
            <a:endParaRPr lang="en-US" dirty="0"/>
          </a:p>
          <a:p>
            <a:endParaRPr lang="en-US" dirty="0"/>
          </a:p>
          <a:p>
            <a:r>
              <a:rPr lang="en-US" dirty="0"/>
              <a:t>Roberta C. Churchill, LMHC</a:t>
            </a:r>
          </a:p>
          <a:p>
            <a:r>
              <a:rPr lang="en-US" dirty="0">
                <a:hlinkClick r:id="rId4">
                  <a:extLst>
                    <a:ext uri="{A12FA001-AC4F-418D-AE19-62706E023703}">
                      <ahyp:hlinkClr xmlns:ahyp="http://schemas.microsoft.com/office/drawing/2018/hyperlinkcolor" val="tx"/>
                    </a:ext>
                  </a:extLst>
                </a:hlinkClick>
              </a:rPr>
              <a:t>rchurchill@ahpnet.com</a:t>
            </a:r>
            <a:endParaRPr lang="en-US" dirty="0"/>
          </a:p>
          <a:p>
            <a:r>
              <a:rPr lang="en-US" dirty="0"/>
              <a:t>978-261-1405</a:t>
            </a:r>
          </a:p>
        </p:txBody>
      </p:sp>
    </p:spTree>
    <p:extLst>
      <p:ext uri="{BB962C8B-B14F-4D97-AF65-F5344CB8AC3E}">
        <p14:creationId xmlns:p14="http://schemas.microsoft.com/office/powerpoint/2010/main" val="253778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72">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12192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26A39A-6D93-4A3B-A691-3B12F5560024}"/>
              </a:ext>
            </a:extLst>
          </p:cNvPr>
          <p:cNvSpPr>
            <a:spLocks noGrp="1"/>
          </p:cNvSpPr>
          <p:nvPr>
            <p:ph type="title"/>
          </p:nvPr>
        </p:nvSpPr>
        <p:spPr>
          <a:xfrm>
            <a:off x="786510" y="4825707"/>
            <a:ext cx="10765410" cy="1394118"/>
          </a:xfrm>
        </p:spPr>
        <p:txBody>
          <a:bodyPr vert="horz" lIns="91440" tIns="45720" rIns="91440" bIns="45720" rtlCol="0" anchor="b">
            <a:normAutofit/>
          </a:bodyPr>
          <a:lstStyle/>
          <a:p>
            <a:pPr algn="ctr"/>
            <a:r>
              <a:rPr lang="en-US" sz="3800" kern="1200" dirty="0">
                <a:solidFill>
                  <a:srgbClr val="FFFFFF"/>
                </a:solidFill>
                <a:latin typeface="+mj-lt"/>
                <a:ea typeface="+mj-ea"/>
                <a:cs typeface="+mj-cs"/>
              </a:rPr>
              <a:t>Serving Individuals with Co-occurring Disorders </a:t>
            </a:r>
            <a:br>
              <a:rPr lang="en-US" sz="3800" kern="1200" dirty="0">
                <a:solidFill>
                  <a:srgbClr val="FFFFFF"/>
                </a:solidFill>
                <a:latin typeface="+mj-lt"/>
                <a:ea typeface="+mj-ea"/>
                <a:cs typeface="+mj-cs"/>
              </a:rPr>
            </a:br>
            <a:r>
              <a:rPr lang="en-US" sz="3800" kern="1200" dirty="0">
                <a:solidFill>
                  <a:srgbClr val="FFFFFF"/>
                </a:solidFill>
                <a:latin typeface="+mj-lt"/>
                <a:ea typeface="+mj-ea"/>
                <a:cs typeface="+mj-cs"/>
              </a:rPr>
              <a:t>at Intercepts 3, 4 and 5</a:t>
            </a:r>
          </a:p>
        </p:txBody>
      </p:sp>
      <p:sp>
        <p:nvSpPr>
          <p:cNvPr id="6" name="Text Placeholder 5">
            <a:extLst>
              <a:ext uri="{FF2B5EF4-FFF2-40B4-BE49-F238E27FC236}">
                <a16:creationId xmlns:a16="http://schemas.microsoft.com/office/drawing/2014/main" id="{4A09006B-C7A1-4AE5-93C8-EB46824D0EAC}"/>
              </a:ext>
            </a:extLst>
          </p:cNvPr>
          <p:cNvSpPr>
            <a:spLocks noGrp="1"/>
          </p:cNvSpPr>
          <p:nvPr>
            <p:ph type="body" sz="quarter" idx="13"/>
          </p:nvPr>
        </p:nvSpPr>
        <p:spPr>
          <a:xfrm>
            <a:off x="1387781" y="345843"/>
            <a:ext cx="9426806" cy="436907"/>
          </a:xfrm>
        </p:spPr>
        <p:txBody>
          <a:bodyPr vert="horz" lIns="91440" tIns="45720" rIns="91440" bIns="45720" rtlCol="0">
            <a:noAutofit/>
          </a:bodyPr>
          <a:lstStyle/>
          <a:p>
            <a:pPr algn="ctr"/>
            <a:r>
              <a:rPr lang="en-US" kern="1200" dirty="0">
                <a:solidFill>
                  <a:schemeClr val="bg2">
                    <a:lumMod val="25000"/>
                  </a:schemeClr>
                </a:solidFill>
                <a:latin typeface="+mn-lt"/>
                <a:ea typeface="+mn-ea"/>
                <a:cs typeface="+mn-cs"/>
              </a:rPr>
              <a:t>SIM – Sequential Intercept Model</a:t>
            </a:r>
          </a:p>
        </p:txBody>
      </p:sp>
      <p:pic>
        <p:nvPicPr>
          <p:cNvPr id="1028" name="Picture 4">
            <a:extLst>
              <a:ext uri="{FF2B5EF4-FFF2-40B4-BE49-F238E27FC236}">
                <a16:creationId xmlns:a16="http://schemas.microsoft.com/office/drawing/2014/main" id="{7184B243-2E9D-448B-9188-ABE19AB4C21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0449" y="1085056"/>
            <a:ext cx="10901471" cy="2834386"/>
          </a:xfrm>
          <a:prstGeom prst="rect">
            <a:avLst/>
          </a:prstGeom>
          <a:noFill/>
          <a:extLst>
            <a:ext uri="{909E8E84-426E-40DD-AFC4-6F175D3DCCD1}">
              <a14:hiddenFill xmlns:a14="http://schemas.microsoft.com/office/drawing/2010/main">
                <a:solidFill>
                  <a:srgbClr val="FFFFFF"/>
                </a:solidFill>
              </a14:hiddenFill>
            </a:ext>
          </a:extLst>
        </p:spPr>
      </p:pic>
      <p:sp>
        <p:nvSpPr>
          <p:cNvPr id="13" name="Slide Number Placeholder 12">
            <a:extLst>
              <a:ext uri="{FF2B5EF4-FFF2-40B4-BE49-F238E27FC236}">
                <a16:creationId xmlns:a16="http://schemas.microsoft.com/office/drawing/2014/main" id="{3FF39978-9903-4A7F-9140-62A30BC443F1}"/>
              </a:ext>
            </a:extLst>
          </p:cNvPr>
          <p:cNvSpPr>
            <a:spLocks noGrp="1"/>
          </p:cNvSpPr>
          <p:nvPr>
            <p:ph type="sldNum" sz="quarter" idx="4"/>
          </p:nvPr>
        </p:nvSpPr>
        <p:spPr>
          <a:xfrm>
            <a:off x="8610600" y="6356350"/>
            <a:ext cx="2743200" cy="365125"/>
          </a:xfrm>
        </p:spPr>
        <p:txBody>
          <a:bodyPr vert="horz" lIns="91440" tIns="45720" rIns="91440" bIns="45720" rtlCol="0" anchor="ctr">
            <a:normAutofit/>
          </a:bodyPr>
          <a:lstStyle/>
          <a:p>
            <a:pPr algn="r">
              <a:spcAft>
                <a:spcPts val="600"/>
              </a:spcAft>
            </a:pPr>
            <a:fld id="{6F6002F8-F9E2-4AFC-9903-30FC52B2DD11}" type="slidenum">
              <a:rPr lang="en-US">
                <a:solidFill>
                  <a:srgbClr val="FFFFFF">
                    <a:alpha val="60000"/>
                  </a:srgbClr>
                </a:solidFill>
                <a:latin typeface="+mn-lt"/>
                <a:cs typeface="+mn-cs"/>
              </a:rPr>
              <a:pPr algn="r">
                <a:spcAft>
                  <a:spcPts val="600"/>
                </a:spcAft>
              </a:pPr>
              <a:t>2</a:t>
            </a:fld>
            <a:endParaRPr lang="en-US" dirty="0">
              <a:solidFill>
                <a:srgbClr val="FFFFFF">
                  <a:alpha val="60000"/>
                </a:srgbClr>
              </a:solidFill>
              <a:latin typeface="+mn-lt"/>
              <a:cs typeface="+mn-cs"/>
            </a:endParaRPr>
          </a:p>
        </p:txBody>
      </p:sp>
    </p:spTree>
    <p:extLst>
      <p:ext uri="{BB962C8B-B14F-4D97-AF65-F5344CB8AC3E}">
        <p14:creationId xmlns:p14="http://schemas.microsoft.com/office/powerpoint/2010/main" val="94742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3076025"/>
            <a:ext cx="7296150" cy="2196904"/>
          </a:xfrm>
        </p:spPr>
        <p:txBody>
          <a:bodyPr>
            <a:normAutofit/>
          </a:bodyPr>
          <a:lstStyle/>
          <a:p>
            <a:pPr>
              <a:lnSpc>
                <a:spcPct val="100000"/>
              </a:lnSpc>
              <a:spcBef>
                <a:spcPts val="600"/>
              </a:spcBef>
              <a:spcAft>
                <a:spcPts val="600"/>
              </a:spcAft>
            </a:pPr>
            <a:r>
              <a:rPr lang="en-US" dirty="0"/>
              <a:t>Individual is arrested and detained for a period, but disposition is “held” on agreement to enter drug / mental health / co-occurring court. </a:t>
            </a:r>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a:xfrm>
            <a:off x="990600" y="273758"/>
            <a:ext cx="10363200" cy="634450"/>
          </a:xfrm>
        </p:spPr>
        <p:txBody>
          <a:bodyPr/>
          <a:lstStyle/>
          <a:p>
            <a:r>
              <a:rPr lang="en-US" dirty="0"/>
              <a:t>Specialty Courts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676708"/>
            <a:ext cx="7162800" cy="1056725"/>
          </a:xfrm>
        </p:spPr>
        <p:txBody>
          <a:bodyPr>
            <a:normAutofit/>
          </a:bodyPr>
          <a:lstStyle/>
          <a:p>
            <a:r>
              <a:rPr lang="en-US" dirty="0">
                <a:solidFill>
                  <a:srgbClr val="C15BA4"/>
                </a:solidFill>
              </a:rPr>
              <a:t>Jails and Diversionary Courts</a:t>
            </a:r>
          </a:p>
          <a:p>
            <a:r>
              <a:rPr lang="en-US" dirty="0"/>
              <a:t>Prisons and Dispositional Courts</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3</a:t>
            </a:fld>
            <a:endParaRPr lang="en-US" dirty="0"/>
          </a:p>
        </p:txBody>
      </p:sp>
      <p:pic>
        <p:nvPicPr>
          <p:cNvPr id="7" name="Picture 6">
            <a:extLst>
              <a:ext uri="{FF2B5EF4-FFF2-40B4-BE49-F238E27FC236}">
                <a16:creationId xmlns:a16="http://schemas.microsoft.com/office/drawing/2014/main" id="{99841057-B25F-43CD-8B26-1E1517C1CECE}"/>
              </a:ext>
            </a:extLst>
          </p:cNvPr>
          <p:cNvPicPr>
            <a:picLocks noChangeAspect="1"/>
          </p:cNvPicPr>
          <p:nvPr/>
        </p:nvPicPr>
        <p:blipFill>
          <a:blip r:embed="rId3"/>
          <a:stretch>
            <a:fillRect/>
          </a:stretch>
        </p:blipFill>
        <p:spPr>
          <a:xfrm>
            <a:off x="838200" y="1768344"/>
            <a:ext cx="2903051" cy="3504584"/>
          </a:xfrm>
          <a:prstGeom prst="rect">
            <a:avLst/>
          </a:prstGeom>
        </p:spPr>
      </p:pic>
      <p:sp>
        <p:nvSpPr>
          <p:cNvPr id="10" name="Rectangle: Rounded Corners 9">
            <a:extLst>
              <a:ext uri="{FF2B5EF4-FFF2-40B4-BE49-F238E27FC236}">
                <a16:creationId xmlns:a16="http://schemas.microsoft.com/office/drawing/2014/main" id="{7DFA4EB5-4558-41FA-8CD5-75D14B540CF0}"/>
              </a:ext>
            </a:extLst>
          </p:cNvPr>
          <p:cNvSpPr/>
          <p:nvPr/>
        </p:nvSpPr>
        <p:spPr>
          <a:xfrm>
            <a:off x="962319" y="3834047"/>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742650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3076025"/>
            <a:ext cx="7296150" cy="2196904"/>
          </a:xfrm>
        </p:spPr>
        <p:txBody>
          <a:bodyPr>
            <a:normAutofit/>
          </a:bodyPr>
          <a:lstStyle/>
          <a:p>
            <a:pPr>
              <a:lnSpc>
                <a:spcPct val="100000"/>
              </a:lnSpc>
              <a:spcBef>
                <a:spcPts val="600"/>
              </a:spcBef>
              <a:spcAft>
                <a:spcPts val="600"/>
              </a:spcAft>
            </a:pPr>
            <a:r>
              <a:rPr lang="en-US" dirty="0"/>
              <a:t>Individual is arrested and convicted but either sentence is deferred or it is a “split sentence” with drug / mental health / co-occurring court as condition of probation.</a:t>
            </a:r>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 Specialty Courts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676708"/>
            <a:ext cx="7162800" cy="1056725"/>
          </a:xfrm>
        </p:spPr>
        <p:txBody>
          <a:bodyPr>
            <a:normAutofit/>
          </a:bodyPr>
          <a:lstStyle/>
          <a:p>
            <a:r>
              <a:rPr lang="en-US" dirty="0"/>
              <a:t>Jails and Diversionary Courts</a:t>
            </a:r>
          </a:p>
          <a:p>
            <a:r>
              <a:rPr lang="en-US" dirty="0">
                <a:solidFill>
                  <a:srgbClr val="C15BA4"/>
                </a:solidFill>
              </a:rPr>
              <a:t>Prisons and Dispositional Courts</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4</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707475" y="1676708"/>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812801" y="3747248"/>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3413894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2868010"/>
            <a:ext cx="7296150" cy="2642992"/>
          </a:xfrm>
        </p:spPr>
        <p:txBody>
          <a:bodyPr>
            <a:normAutofit fontScale="92500" lnSpcReduction="10000"/>
          </a:bodyPr>
          <a:lstStyle/>
          <a:p>
            <a:pPr>
              <a:lnSpc>
                <a:spcPct val="100000"/>
              </a:lnSpc>
              <a:spcBef>
                <a:spcPts val="600"/>
              </a:spcBef>
              <a:spcAft>
                <a:spcPts val="600"/>
              </a:spcAft>
            </a:pPr>
            <a:r>
              <a:rPr lang="en-US" dirty="0"/>
              <a:t>Assessment</a:t>
            </a:r>
          </a:p>
          <a:p>
            <a:pPr>
              <a:lnSpc>
                <a:spcPct val="100000"/>
              </a:lnSpc>
              <a:spcBef>
                <a:spcPts val="600"/>
              </a:spcBef>
              <a:spcAft>
                <a:spcPts val="600"/>
              </a:spcAft>
            </a:pPr>
            <a:r>
              <a:rPr lang="en-US" dirty="0"/>
              <a:t>Medication Assisted Treatment</a:t>
            </a:r>
          </a:p>
          <a:p>
            <a:pPr>
              <a:lnSpc>
                <a:spcPct val="100000"/>
              </a:lnSpc>
              <a:spcBef>
                <a:spcPts val="600"/>
              </a:spcBef>
              <a:spcAft>
                <a:spcPts val="600"/>
              </a:spcAft>
            </a:pPr>
            <a:r>
              <a:rPr lang="en-US" dirty="0"/>
              <a:t>Peer Support</a:t>
            </a:r>
          </a:p>
          <a:p>
            <a:pPr>
              <a:lnSpc>
                <a:spcPct val="100000"/>
              </a:lnSpc>
              <a:spcBef>
                <a:spcPts val="600"/>
              </a:spcBef>
              <a:spcAft>
                <a:spcPts val="600"/>
              </a:spcAft>
            </a:pPr>
            <a:r>
              <a:rPr lang="en-US" dirty="0"/>
              <a:t>Intensive Case Management</a:t>
            </a:r>
          </a:p>
          <a:p>
            <a:pPr>
              <a:lnSpc>
                <a:spcPct val="100000"/>
              </a:lnSpc>
              <a:spcBef>
                <a:spcPts val="600"/>
              </a:spcBef>
              <a:spcAft>
                <a:spcPts val="600"/>
              </a:spcAft>
            </a:pPr>
            <a:r>
              <a:rPr lang="en-US" dirty="0"/>
              <a:t>Contingency Management</a:t>
            </a:r>
          </a:p>
          <a:p>
            <a:pPr>
              <a:lnSpc>
                <a:spcPct val="100000"/>
              </a:lnSpc>
              <a:spcBef>
                <a:spcPts val="600"/>
              </a:spcBef>
              <a:spcAft>
                <a:spcPts val="600"/>
              </a:spcAft>
            </a:pPr>
            <a:endParaRPr lang="en-US" dirty="0"/>
          </a:p>
          <a:p>
            <a:pPr>
              <a:lnSpc>
                <a:spcPct val="100000"/>
              </a:lnSpc>
              <a:spcBef>
                <a:spcPts val="600"/>
              </a:spcBef>
              <a:spcAft>
                <a:spcPts val="600"/>
              </a:spcAft>
            </a:pPr>
            <a:endParaRPr lang="en-US" dirty="0"/>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Specialty Courts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676708"/>
            <a:ext cx="7162800" cy="1056725"/>
          </a:xfrm>
        </p:spPr>
        <p:txBody>
          <a:bodyPr>
            <a:normAutofit/>
          </a:bodyPr>
          <a:lstStyle/>
          <a:p>
            <a:r>
              <a:rPr lang="en-US" dirty="0">
                <a:solidFill>
                  <a:srgbClr val="C15BA4"/>
                </a:solidFill>
              </a:rPr>
              <a:t>Jails and Diversionary Courts</a:t>
            </a:r>
          </a:p>
          <a:p>
            <a:r>
              <a:rPr lang="en-US" dirty="0">
                <a:solidFill>
                  <a:srgbClr val="C15BA4"/>
                </a:solidFill>
              </a:rPr>
              <a:t>Prisons and Dispositional Courts</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5</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2166132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2733433"/>
            <a:ext cx="7296150" cy="3227100"/>
          </a:xfrm>
        </p:spPr>
        <p:txBody>
          <a:bodyPr>
            <a:normAutofit fontScale="85000" lnSpcReduction="10000"/>
          </a:bodyPr>
          <a:lstStyle/>
          <a:p>
            <a:pPr>
              <a:lnSpc>
                <a:spcPct val="120000"/>
              </a:lnSpc>
              <a:spcBef>
                <a:spcPts val="600"/>
              </a:spcBef>
              <a:spcAft>
                <a:spcPts val="600"/>
              </a:spcAft>
            </a:pPr>
            <a:r>
              <a:rPr lang="en-US" dirty="0"/>
              <a:t>More likely to be victimized in custody</a:t>
            </a:r>
          </a:p>
          <a:p>
            <a:pPr>
              <a:lnSpc>
                <a:spcPct val="120000"/>
              </a:lnSpc>
              <a:spcBef>
                <a:spcPts val="600"/>
              </a:spcBef>
              <a:spcAft>
                <a:spcPts val="600"/>
              </a:spcAft>
            </a:pPr>
            <a:r>
              <a:rPr lang="en-US" dirty="0"/>
              <a:t>One or both disorders often undertreated or untreated in custody</a:t>
            </a:r>
          </a:p>
          <a:p>
            <a:pPr>
              <a:lnSpc>
                <a:spcPct val="120000"/>
              </a:lnSpc>
              <a:spcBef>
                <a:spcPts val="600"/>
              </a:spcBef>
              <a:spcAft>
                <a:spcPts val="600"/>
              </a:spcAft>
            </a:pPr>
            <a:r>
              <a:rPr lang="en-US" dirty="0"/>
              <a:t>Longer stays in custody than those without either disorder sentenced for similar crimes</a:t>
            </a:r>
          </a:p>
          <a:p>
            <a:pPr>
              <a:lnSpc>
                <a:spcPct val="120000"/>
              </a:lnSpc>
              <a:spcBef>
                <a:spcPts val="600"/>
              </a:spcBef>
              <a:spcAft>
                <a:spcPts val="600"/>
              </a:spcAft>
            </a:pPr>
            <a:r>
              <a:rPr lang="en-US" dirty="0"/>
              <a:t>More disciplinary infractions and consequences</a:t>
            </a:r>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 Specialty Courts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676708"/>
            <a:ext cx="7162800" cy="1056725"/>
          </a:xfrm>
        </p:spPr>
        <p:txBody>
          <a:bodyPr>
            <a:normAutofit/>
          </a:bodyPr>
          <a:lstStyle/>
          <a:p>
            <a:r>
              <a:rPr lang="en-US" dirty="0"/>
              <a:t>Why divert people with co-occurring disorders?</a:t>
            </a:r>
            <a:endParaRPr lang="en-US" dirty="0">
              <a:solidFill>
                <a:srgbClr val="C15BA4"/>
              </a:solidFill>
            </a:endParaRP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6</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707475" y="1676708"/>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812801" y="3747248"/>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
        <p:nvSpPr>
          <p:cNvPr id="2" name="TextBox 1">
            <a:extLst>
              <a:ext uri="{FF2B5EF4-FFF2-40B4-BE49-F238E27FC236}">
                <a16:creationId xmlns:a16="http://schemas.microsoft.com/office/drawing/2014/main" id="{89C93E0B-FB13-44A3-925B-D8C1F108F2F0}"/>
              </a:ext>
            </a:extLst>
          </p:cNvPr>
          <p:cNvSpPr txBox="1"/>
          <p:nvPr/>
        </p:nvSpPr>
        <p:spPr>
          <a:xfrm>
            <a:off x="4057650" y="6169580"/>
            <a:ext cx="7594600" cy="369332"/>
          </a:xfrm>
          <a:prstGeom prst="rect">
            <a:avLst/>
          </a:prstGeom>
          <a:noFill/>
        </p:spPr>
        <p:txBody>
          <a:bodyPr wrap="square" rtlCol="0">
            <a:spAutoFit/>
          </a:bodyPr>
          <a:lstStyle/>
          <a:p>
            <a:r>
              <a:rPr lang="en-US" u="sng" dirty="0"/>
              <a:t> </a:t>
            </a:r>
            <a:r>
              <a:rPr lang="en-US" sz="1600" u="sng" dirty="0">
                <a:hlinkClick r:id="rId4" action="ppaction://hlinkfile">
                  <a:extLst>
                    <a:ext uri="{A12FA001-AC4F-418D-AE19-62706E023703}">
                      <ahyp:hlinkClr xmlns:ahyp="http://schemas.microsoft.com/office/drawing/2018/hyperlinkcolor" val="tx"/>
                    </a:ext>
                  </a:extLst>
                </a:hlinkClick>
              </a:rPr>
              <a:t>Council of State Governments (2002). Criminal Justice/Mental Health Consensus Project</a:t>
            </a:r>
            <a:endParaRPr lang="en-US" sz="1600" u="sng" dirty="0"/>
          </a:p>
        </p:txBody>
      </p:sp>
    </p:spTree>
    <p:extLst>
      <p:ext uri="{BB962C8B-B14F-4D97-AF65-F5344CB8AC3E}">
        <p14:creationId xmlns:p14="http://schemas.microsoft.com/office/powerpoint/2010/main" val="1966424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1768343"/>
            <a:ext cx="7296150" cy="4953131"/>
          </a:xfrm>
        </p:spPr>
        <p:txBody>
          <a:bodyPr>
            <a:normAutofit fontScale="92500" lnSpcReduction="20000"/>
          </a:bodyPr>
          <a:lstStyle/>
          <a:p>
            <a:pPr>
              <a:lnSpc>
                <a:spcPct val="100000"/>
              </a:lnSpc>
              <a:spcBef>
                <a:spcPts val="600"/>
              </a:spcBef>
              <a:spcAft>
                <a:spcPts val="600"/>
              </a:spcAft>
            </a:pPr>
            <a:r>
              <a:rPr lang="en-US" dirty="0"/>
              <a:t>Assessment within 24 hours</a:t>
            </a:r>
          </a:p>
          <a:p>
            <a:pPr lvl="1">
              <a:lnSpc>
                <a:spcPct val="100000"/>
              </a:lnSpc>
              <a:spcBef>
                <a:spcPts val="600"/>
              </a:spcBef>
              <a:spcAft>
                <a:spcPts val="600"/>
              </a:spcAft>
            </a:pPr>
            <a:r>
              <a:rPr lang="en-US" dirty="0"/>
              <a:t>Assess Suicidality</a:t>
            </a:r>
          </a:p>
          <a:p>
            <a:pPr lvl="1">
              <a:lnSpc>
                <a:spcPct val="100000"/>
              </a:lnSpc>
              <a:spcBef>
                <a:spcPts val="600"/>
              </a:spcBef>
              <a:spcAft>
                <a:spcPts val="600"/>
              </a:spcAft>
            </a:pPr>
            <a:r>
              <a:rPr lang="en-US" dirty="0"/>
              <a:t>Withdrawal and substance use disorder</a:t>
            </a:r>
          </a:p>
          <a:p>
            <a:pPr lvl="1">
              <a:lnSpc>
                <a:spcPct val="100000"/>
              </a:lnSpc>
              <a:spcBef>
                <a:spcPts val="600"/>
              </a:spcBef>
              <a:spcAft>
                <a:spcPts val="600"/>
              </a:spcAft>
            </a:pPr>
            <a:r>
              <a:rPr lang="en-US" dirty="0"/>
              <a:t>Mental Health / Veterans’ needs</a:t>
            </a:r>
          </a:p>
          <a:p>
            <a:pPr>
              <a:lnSpc>
                <a:spcPct val="100000"/>
              </a:lnSpc>
              <a:spcBef>
                <a:spcPts val="600"/>
              </a:spcBef>
              <a:spcAft>
                <a:spcPts val="600"/>
              </a:spcAft>
            </a:pPr>
            <a:r>
              <a:rPr lang="en-US" dirty="0"/>
              <a:t>If on MAT and/or mental health medications:</a:t>
            </a:r>
          </a:p>
          <a:p>
            <a:pPr lvl="1">
              <a:lnSpc>
                <a:spcPct val="100000"/>
              </a:lnSpc>
              <a:spcBef>
                <a:spcPts val="600"/>
              </a:spcBef>
              <a:spcAft>
                <a:spcPts val="600"/>
              </a:spcAft>
            </a:pPr>
            <a:r>
              <a:rPr lang="en-US" dirty="0"/>
              <a:t>Continue medications in jail</a:t>
            </a:r>
          </a:p>
          <a:p>
            <a:pPr>
              <a:lnSpc>
                <a:spcPct val="100000"/>
              </a:lnSpc>
              <a:spcBef>
                <a:spcPts val="600"/>
              </a:spcBef>
              <a:spcAft>
                <a:spcPts val="600"/>
              </a:spcAft>
            </a:pPr>
            <a:r>
              <a:rPr lang="en-US" dirty="0"/>
              <a:t>If not on MAT or mental health medications and diagnosed with opioid use and/or mental health disorder:</a:t>
            </a:r>
          </a:p>
          <a:p>
            <a:pPr lvl="1">
              <a:lnSpc>
                <a:spcPct val="100000"/>
              </a:lnSpc>
              <a:spcBef>
                <a:spcPts val="600"/>
              </a:spcBef>
              <a:spcAft>
                <a:spcPts val="600"/>
              </a:spcAft>
            </a:pPr>
            <a:r>
              <a:rPr lang="en-US" dirty="0"/>
              <a:t>Start medications in jail</a:t>
            </a:r>
          </a:p>
          <a:p>
            <a:pPr lvl="1">
              <a:lnSpc>
                <a:spcPct val="100000"/>
              </a:lnSpc>
              <a:spcBef>
                <a:spcPts val="600"/>
              </a:spcBef>
              <a:spcAft>
                <a:spcPts val="600"/>
              </a:spcAft>
            </a:pPr>
            <a:r>
              <a:rPr lang="en-US" dirty="0"/>
              <a:t>Begin re-entry process on day one</a:t>
            </a:r>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Detention and Incarceration</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133894"/>
            <a:ext cx="7162800" cy="634450"/>
          </a:xfrm>
        </p:spPr>
        <p:txBody>
          <a:bodyPr>
            <a:normAutofit/>
          </a:bodyPr>
          <a:lstStyle/>
          <a:p>
            <a:r>
              <a:rPr lang="en-US" dirty="0">
                <a:solidFill>
                  <a:srgbClr val="C15BA4"/>
                </a:solidFill>
              </a:rPr>
              <a:t>Jails</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7</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1560153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1814114"/>
            <a:ext cx="7296150" cy="4770128"/>
          </a:xfrm>
        </p:spPr>
        <p:txBody>
          <a:bodyPr>
            <a:normAutofit fontScale="92500" lnSpcReduction="20000"/>
          </a:bodyPr>
          <a:lstStyle/>
          <a:p>
            <a:pPr>
              <a:lnSpc>
                <a:spcPct val="100000"/>
              </a:lnSpc>
              <a:spcBef>
                <a:spcPts val="600"/>
              </a:spcBef>
              <a:spcAft>
                <a:spcPts val="600"/>
              </a:spcAft>
            </a:pPr>
            <a:r>
              <a:rPr lang="en-US" dirty="0"/>
              <a:t>Assessment within 24 hours </a:t>
            </a:r>
          </a:p>
          <a:p>
            <a:pPr lvl="1">
              <a:lnSpc>
                <a:spcPct val="100000"/>
              </a:lnSpc>
              <a:spcBef>
                <a:spcPts val="600"/>
              </a:spcBef>
              <a:spcAft>
                <a:spcPts val="600"/>
              </a:spcAft>
            </a:pPr>
            <a:r>
              <a:rPr lang="en-US" dirty="0"/>
              <a:t>Assess Suicidality</a:t>
            </a:r>
          </a:p>
          <a:p>
            <a:pPr lvl="1">
              <a:lnSpc>
                <a:spcPct val="100000"/>
              </a:lnSpc>
              <a:spcBef>
                <a:spcPts val="600"/>
              </a:spcBef>
              <a:spcAft>
                <a:spcPts val="600"/>
              </a:spcAft>
            </a:pPr>
            <a:r>
              <a:rPr lang="en-US" dirty="0"/>
              <a:t>Withdrawal</a:t>
            </a:r>
          </a:p>
          <a:p>
            <a:pPr lvl="1">
              <a:lnSpc>
                <a:spcPct val="100000"/>
              </a:lnSpc>
              <a:spcBef>
                <a:spcPts val="600"/>
              </a:spcBef>
              <a:spcAft>
                <a:spcPts val="600"/>
              </a:spcAft>
            </a:pPr>
            <a:r>
              <a:rPr lang="en-US" dirty="0"/>
              <a:t>Mental health</a:t>
            </a:r>
          </a:p>
          <a:p>
            <a:pPr lvl="1">
              <a:lnSpc>
                <a:spcPct val="100000"/>
              </a:lnSpc>
              <a:spcBef>
                <a:spcPts val="600"/>
              </a:spcBef>
              <a:spcAft>
                <a:spcPts val="600"/>
              </a:spcAft>
            </a:pPr>
            <a:r>
              <a:rPr lang="en-US" dirty="0"/>
              <a:t>Continue Medications for Mental Health Disorders</a:t>
            </a:r>
          </a:p>
          <a:p>
            <a:pPr lvl="1">
              <a:lnSpc>
                <a:spcPct val="100000"/>
              </a:lnSpc>
              <a:spcBef>
                <a:spcPts val="600"/>
              </a:spcBef>
              <a:spcAft>
                <a:spcPts val="600"/>
              </a:spcAft>
            </a:pPr>
            <a:r>
              <a:rPr lang="en-US" dirty="0"/>
              <a:t>Protocol for continuation of MAT or humane tapering off medication AND illegal use of opioids</a:t>
            </a:r>
          </a:p>
          <a:p>
            <a:pPr>
              <a:lnSpc>
                <a:spcPct val="100000"/>
              </a:lnSpc>
              <a:spcBef>
                <a:spcPts val="600"/>
              </a:spcBef>
              <a:spcAft>
                <a:spcPts val="600"/>
              </a:spcAft>
            </a:pPr>
            <a:r>
              <a:rPr lang="en-US" dirty="0"/>
              <a:t>Within 3 days to 3 weeks</a:t>
            </a:r>
          </a:p>
          <a:p>
            <a:pPr lvl="1">
              <a:lnSpc>
                <a:spcPct val="100000"/>
              </a:lnSpc>
              <a:spcBef>
                <a:spcPts val="600"/>
              </a:spcBef>
              <a:spcAft>
                <a:spcPts val="600"/>
              </a:spcAft>
            </a:pPr>
            <a:r>
              <a:rPr lang="en-US" dirty="0"/>
              <a:t>RNR – risk/need/responsivity</a:t>
            </a:r>
          </a:p>
          <a:p>
            <a:pPr lvl="1">
              <a:lnSpc>
                <a:spcPct val="100000"/>
              </a:lnSpc>
              <a:spcBef>
                <a:spcPts val="600"/>
              </a:spcBef>
              <a:spcAft>
                <a:spcPts val="600"/>
              </a:spcAft>
            </a:pPr>
            <a:r>
              <a:rPr lang="en-US" dirty="0"/>
              <a:t>Bio-psych-social</a:t>
            </a:r>
          </a:p>
          <a:p>
            <a:pPr lvl="1">
              <a:lnSpc>
                <a:spcPct val="100000"/>
              </a:lnSpc>
              <a:spcBef>
                <a:spcPts val="600"/>
              </a:spcBef>
              <a:spcAft>
                <a:spcPts val="600"/>
              </a:spcAft>
            </a:pPr>
            <a:r>
              <a:rPr lang="en-US" dirty="0"/>
              <a:t>Readiness to Change Scale</a:t>
            </a:r>
          </a:p>
          <a:p>
            <a:pPr>
              <a:lnSpc>
                <a:spcPct val="100000"/>
              </a:lnSpc>
              <a:spcBef>
                <a:spcPts val="600"/>
              </a:spcBef>
              <a:spcAft>
                <a:spcPts val="600"/>
              </a:spcAft>
            </a:pPr>
            <a:endParaRPr lang="en-US" dirty="0"/>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Incarceration</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4057650" y="1179663"/>
            <a:ext cx="7162800" cy="634450"/>
          </a:xfrm>
        </p:spPr>
        <p:txBody>
          <a:bodyPr>
            <a:normAutofit/>
          </a:bodyPr>
          <a:lstStyle/>
          <a:p>
            <a:r>
              <a:rPr lang="en-US" dirty="0">
                <a:solidFill>
                  <a:srgbClr val="C15BA4"/>
                </a:solidFill>
              </a:rPr>
              <a:t>Prisons</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8</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3049813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644A0D-10C6-49DB-A795-3795740A2318}"/>
              </a:ext>
            </a:extLst>
          </p:cNvPr>
          <p:cNvSpPr>
            <a:spLocks noGrp="1"/>
          </p:cNvSpPr>
          <p:nvPr>
            <p:ph sz="half" idx="2"/>
          </p:nvPr>
        </p:nvSpPr>
        <p:spPr>
          <a:xfrm>
            <a:off x="4057650" y="1768345"/>
            <a:ext cx="7296150" cy="4815898"/>
          </a:xfrm>
        </p:spPr>
        <p:txBody>
          <a:bodyPr>
            <a:normAutofit fontScale="85000" lnSpcReduction="20000"/>
          </a:bodyPr>
          <a:lstStyle/>
          <a:p>
            <a:pPr>
              <a:lnSpc>
                <a:spcPct val="100000"/>
              </a:lnSpc>
              <a:spcBef>
                <a:spcPts val="600"/>
              </a:spcBef>
              <a:spcAft>
                <a:spcPts val="600"/>
              </a:spcAft>
            </a:pPr>
            <a:r>
              <a:rPr lang="en-US" dirty="0"/>
              <a:t>Proper Training of Officers and all staff</a:t>
            </a:r>
          </a:p>
          <a:p>
            <a:pPr lvl="1">
              <a:lnSpc>
                <a:spcPct val="100000"/>
              </a:lnSpc>
              <a:spcBef>
                <a:spcPts val="600"/>
              </a:spcBef>
              <a:spcAft>
                <a:spcPts val="600"/>
              </a:spcAft>
            </a:pPr>
            <a:r>
              <a:rPr lang="en-US" dirty="0"/>
              <a:t>Symptoms of substance use / mental health disorders</a:t>
            </a:r>
          </a:p>
          <a:p>
            <a:pPr lvl="1">
              <a:lnSpc>
                <a:spcPct val="100000"/>
              </a:lnSpc>
              <a:spcBef>
                <a:spcPts val="600"/>
              </a:spcBef>
              <a:spcAft>
                <a:spcPts val="600"/>
              </a:spcAft>
            </a:pPr>
            <a:r>
              <a:rPr lang="en-US" dirty="0"/>
              <a:t>Trauma-informed care</a:t>
            </a:r>
          </a:p>
          <a:p>
            <a:pPr lvl="1">
              <a:lnSpc>
                <a:spcPct val="100000"/>
              </a:lnSpc>
              <a:spcBef>
                <a:spcPts val="600"/>
              </a:spcBef>
              <a:spcAft>
                <a:spcPts val="600"/>
              </a:spcAft>
            </a:pPr>
            <a:r>
              <a:rPr lang="en-US" dirty="0"/>
              <a:t>Motivational Interviewing</a:t>
            </a:r>
          </a:p>
          <a:p>
            <a:pPr lvl="1">
              <a:lnSpc>
                <a:spcPct val="100000"/>
              </a:lnSpc>
              <a:spcBef>
                <a:spcPts val="600"/>
              </a:spcBef>
              <a:spcAft>
                <a:spcPts val="600"/>
              </a:spcAft>
            </a:pPr>
            <a:r>
              <a:rPr lang="en-US" dirty="0"/>
              <a:t>Both staff and Officers involved in program</a:t>
            </a:r>
          </a:p>
          <a:p>
            <a:pPr>
              <a:lnSpc>
                <a:spcPct val="100000"/>
              </a:lnSpc>
              <a:spcBef>
                <a:spcPts val="600"/>
              </a:spcBef>
              <a:spcAft>
                <a:spcPts val="600"/>
              </a:spcAft>
            </a:pPr>
            <a:r>
              <a:rPr lang="en-US" dirty="0"/>
              <a:t>Clinically Based Program</a:t>
            </a:r>
          </a:p>
          <a:p>
            <a:pPr lvl="1">
              <a:lnSpc>
                <a:spcPct val="100000"/>
              </a:lnSpc>
              <a:spcBef>
                <a:spcPts val="600"/>
              </a:spcBef>
              <a:spcAft>
                <a:spcPts val="600"/>
              </a:spcAft>
            </a:pPr>
            <a:r>
              <a:rPr lang="en-US" dirty="0"/>
              <a:t>Clinically based vs disciplinary based</a:t>
            </a:r>
          </a:p>
          <a:p>
            <a:pPr lvl="1">
              <a:lnSpc>
                <a:spcPct val="100000"/>
              </a:lnSpc>
              <a:spcBef>
                <a:spcPts val="600"/>
              </a:spcBef>
              <a:spcAft>
                <a:spcPts val="600"/>
              </a:spcAft>
            </a:pPr>
            <a:r>
              <a:rPr lang="en-US" dirty="0"/>
              <a:t>Individualized, collaborative treatment planning based on assessment results</a:t>
            </a:r>
          </a:p>
          <a:p>
            <a:pPr lvl="1">
              <a:lnSpc>
                <a:spcPct val="100000"/>
              </a:lnSpc>
              <a:spcBef>
                <a:spcPts val="600"/>
              </a:spcBef>
              <a:spcAft>
                <a:spcPts val="600"/>
              </a:spcAft>
            </a:pPr>
            <a:r>
              <a:rPr lang="en-US" dirty="0"/>
              <a:t>CBT, REBT, coping skills, self de-escalation skills</a:t>
            </a:r>
          </a:p>
          <a:p>
            <a:pPr lvl="1">
              <a:lnSpc>
                <a:spcPct val="100000"/>
              </a:lnSpc>
              <a:spcBef>
                <a:spcPts val="600"/>
              </a:spcBef>
              <a:spcAft>
                <a:spcPts val="600"/>
              </a:spcAft>
            </a:pPr>
            <a:r>
              <a:rPr lang="en-US" dirty="0"/>
              <a:t>Empathy, respect and a belief in the individual’s capacity for change</a:t>
            </a:r>
          </a:p>
          <a:p>
            <a:pPr marL="457200" lvl="1" indent="0">
              <a:buNone/>
            </a:pPr>
            <a:endParaRPr lang="en-US" dirty="0"/>
          </a:p>
          <a:p>
            <a:pPr marL="457200" lvl="1" indent="0">
              <a:buNone/>
            </a:pPr>
            <a:endParaRPr lang="en-US" dirty="0"/>
          </a:p>
          <a:p>
            <a:pPr lvl="1"/>
            <a:endParaRPr lang="en-US" dirty="0"/>
          </a:p>
        </p:txBody>
      </p:sp>
      <p:sp>
        <p:nvSpPr>
          <p:cNvPr id="6" name="Title 5">
            <a:extLst>
              <a:ext uri="{FF2B5EF4-FFF2-40B4-BE49-F238E27FC236}">
                <a16:creationId xmlns:a16="http://schemas.microsoft.com/office/drawing/2014/main" id="{A1FEA25D-0FFE-4E38-809A-DCE628C9938C}"/>
              </a:ext>
            </a:extLst>
          </p:cNvPr>
          <p:cNvSpPr>
            <a:spLocks noGrp="1"/>
          </p:cNvSpPr>
          <p:nvPr>
            <p:ph type="title"/>
          </p:nvPr>
        </p:nvSpPr>
        <p:spPr/>
        <p:txBody>
          <a:bodyPr/>
          <a:lstStyle/>
          <a:p>
            <a:r>
              <a:rPr lang="en-US" dirty="0"/>
              <a:t>RSAT and other Treatment Programs</a:t>
            </a:r>
          </a:p>
        </p:txBody>
      </p:sp>
      <p:sp>
        <p:nvSpPr>
          <p:cNvPr id="9" name="Text Placeholder 8">
            <a:extLst>
              <a:ext uri="{FF2B5EF4-FFF2-40B4-BE49-F238E27FC236}">
                <a16:creationId xmlns:a16="http://schemas.microsoft.com/office/drawing/2014/main" id="{11B252AF-147A-4D0E-80D9-BC283B775279}"/>
              </a:ext>
            </a:extLst>
          </p:cNvPr>
          <p:cNvSpPr>
            <a:spLocks noGrp="1"/>
          </p:cNvSpPr>
          <p:nvPr>
            <p:ph type="body" sz="quarter" idx="13"/>
          </p:nvPr>
        </p:nvSpPr>
        <p:spPr>
          <a:xfrm>
            <a:off x="3890434" y="1115116"/>
            <a:ext cx="8062052" cy="1222872"/>
          </a:xfrm>
        </p:spPr>
        <p:txBody>
          <a:bodyPr>
            <a:normAutofit fontScale="92500"/>
          </a:bodyPr>
          <a:lstStyle/>
          <a:p>
            <a:pPr algn="ctr">
              <a:lnSpc>
                <a:spcPct val="120000"/>
              </a:lnSpc>
              <a:spcBef>
                <a:spcPts val="0"/>
              </a:spcBef>
            </a:pPr>
            <a:r>
              <a:rPr lang="en-US" dirty="0">
                <a:solidFill>
                  <a:srgbClr val="C15BA4"/>
                </a:solidFill>
              </a:rPr>
              <a:t>Residential Substance Abuse Treatment Program</a:t>
            </a:r>
          </a:p>
          <a:p>
            <a:pPr>
              <a:lnSpc>
                <a:spcPct val="120000"/>
              </a:lnSpc>
              <a:spcBef>
                <a:spcPts val="0"/>
              </a:spcBef>
            </a:pPr>
            <a:r>
              <a:rPr lang="en-US" dirty="0">
                <a:solidFill>
                  <a:srgbClr val="C15BA4"/>
                </a:solidFill>
              </a:rPr>
              <a:t>              </a:t>
            </a:r>
          </a:p>
        </p:txBody>
      </p:sp>
      <p:sp>
        <p:nvSpPr>
          <p:cNvPr id="5" name="Slide Number Placeholder 4">
            <a:extLst>
              <a:ext uri="{FF2B5EF4-FFF2-40B4-BE49-F238E27FC236}">
                <a16:creationId xmlns:a16="http://schemas.microsoft.com/office/drawing/2014/main" id="{6AF88E2F-C919-437D-A48C-E384C8A9F6C1}"/>
              </a:ext>
            </a:extLst>
          </p:cNvPr>
          <p:cNvSpPr>
            <a:spLocks noGrp="1"/>
          </p:cNvSpPr>
          <p:nvPr>
            <p:ph type="sldNum" sz="quarter" idx="4"/>
          </p:nvPr>
        </p:nvSpPr>
        <p:spPr/>
        <p:txBody>
          <a:bodyPr/>
          <a:lstStyle/>
          <a:p>
            <a:fld id="{6F6002F8-F9E2-4AFC-9903-30FC52B2DD11}" type="slidenum">
              <a:rPr lang="en-US" smtClean="0"/>
              <a:pPr/>
              <a:t>9</a:t>
            </a:fld>
            <a:endParaRPr lang="en-US" dirty="0"/>
          </a:p>
        </p:txBody>
      </p:sp>
      <p:pic>
        <p:nvPicPr>
          <p:cNvPr id="4" name="Picture 3">
            <a:extLst>
              <a:ext uri="{FF2B5EF4-FFF2-40B4-BE49-F238E27FC236}">
                <a16:creationId xmlns:a16="http://schemas.microsoft.com/office/drawing/2014/main" id="{7EA05BF2-471E-4D11-8F93-F20EF0A9D0CB}"/>
              </a:ext>
            </a:extLst>
          </p:cNvPr>
          <p:cNvPicPr>
            <a:picLocks noChangeAspect="1"/>
          </p:cNvPicPr>
          <p:nvPr/>
        </p:nvPicPr>
        <p:blipFill>
          <a:blip r:embed="rId3"/>
          <a:stretch>
            <a:fillRect/>
          </a:stretch>
        </p:blipFill>
        <p:spPr>
          <a:xfrm>
            <a:off x="678349" y="1768344"/>
            <a:ext cx="2903051" cy="3504584"/>
          </a:xfrm>
          <a:prstGeom prst="rect">
            <a:avLst/>
          </a:prstGeom>
        </p:spPr>
      </p:pic>
      <p:cxnSp>
        <p:nvCxnSpPr>
          <p:cNvPr id="11" name="Straight Arrow Connector 10">
            <a:extLst>
              <a:ext uri="{FF2B5EF4-FFF2-40B4-BE49-F238E27FC236}">
                <a16:creationId xmlns:a16="http://schemas.microsoft.com/office/drawing/2014/main" id="{6D7587B7-EB2E-4F82-84C4-85FE9E6463B7}"/>
              </a:ext>
            </a:extLst>
          </p:cNvPr>
          <p:cNvCxnSpPr>
            <a:cxnSpLocks/>
          </p:cNvCxnSpPr>
          <p:nvPr/>
        </p:nvCxnSpPr>
        <p:spPr>
          <a:xfrm flipV="1">
            <a:off x="1282906" y="3076024"/>
            <a:ext cx="259023" cy="618929"/>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Rectangle: Rounded Corners 14">
            <a:extLst>
              <a:ext uri="{FF2B5EF4-FFF2-40B4-BE49-F238E27FC236}">
                <a16:creationId xmlns:a16="http://schemas.microsoft.com/office/drawing/2014/main" id="{8E448F5E-064B-4DC9-B608-AC6DE25BDC29}"/>
              </a:ext>
            </a:extLst>
          </p:cNvPr>
          <p:cNvSpPr/>
          <p:nvPr/>
        </p:nvSpPr>
        <p:spPr>
          <a:xfrm>
            <a:off x="789619" y="3852855"/>
            <a:ext cx="890493" cy="442258"/>
          </a:xfrm>
          <a:prstGeom prst="roundRect">
            <a:avLst>
              <a:gd name="adj" fmla="val 18018"/>
            </a:avLst>
          </a:prstGeom>
          <a:solidFill>
            <a:srgbClr val="CEA2B8"/>
          </a:solidFill>
          <a:ln>
            <a:solidFill>
              <a:srgbClr val="CEA2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a:solidFill>
                  <a:schemeClr val="tx1"/>
                </a:solidFill>
              </a:rPr>
              <a:t>Jail / Prison</a:t>
            </a:r>
          </a:p>
        </p:txBody>
      </p:sp>
    </p:spTree>
    <p:extLst>
      <p:ext uri="{BB962C8B-B14F-4D97-AF65-F5344CB8AC3E}">
        <p14:creationId xmlns:p14="http://schemas.microsoft.com/office/powerpoint/2010/main" val="1235407483"/>
      </p:ext>
    </p:extLst>
  </p:cSld>
  <p:clrMapOvr>
    <a:masterClrMapping/>
  </p:clrMapOvr>
</p:sld>
</file>

<file path=ppt/theme/theme1.xml><?xml version="1.0" encoding="utf-8"?>
<a:theme xmlns:a="http://schemas.openxmlformats.org/drawingml/2006/main" name="Office Theme">
  <a:themeElements>
    <a:clrScheme name="RSAT">
      <a:dk1>
        <a:sysClr val="windowText" lastClr="000000"/>
      </a:dk1>
      <a:lt1>
        <a:sysClr val="window" lastClr="FFFFFF"/>
      </a:lt1>
      <a:dk2>
        <a:srgbClr val="44546A"/>
      </a:dk2>
      <a:lt2>
        <a:srgbClr val="E7E6E6"/>
      </a:lt2>
      <a:accent1>
        <a:srgbClr val="004789"/>
      </a:accent1>
      <a:accent2>
        <a:srgbClr val="0076B6"/>
      </a:accent2>
      <a:accent3>
        <a:srgbClr val="009ECC"/>
      </a:accent3>
      <a:accent4>
        <a:srgbClr val="7F7F7F"/>
      </a:accent4>
      <a:accent5>
        <a:srgbClr val="3F3F3F"/>
      </a:accent5>
      <a:accent6>
        <a:srgbClr val="004187"/>
      </a:accent6>
      <a:hlink>
        <a:srgbClr val="0563C1"/>
      </a:hlink>
      <a:folHlink>
        <a:srgbClr val="009EC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8C3AFF1366F645BD81104BAEBA9A17" ma:contentTypeVersion="15" ma:contentTypeDescription="Create a new document." ma:contentTypeScope="" ma:versionID="d823e12cace43826af3cd7c55aab3535">
  <xsd:schema xmlns:xsd="http://www.w3.org/2001/XMLSchema" xmlns:xs="http://www.w3.org/2001/XMLSchema" xmlns:p="http://schemas.microsoft.com/office/2006/metadata/properties" xmlns:ns3="e85a60bb-f5dc-4ed4-9920-b0260003d1b8" xmlns:ns4="13af901e-06b1-4c67-9371-de6704b6dedd" targetNamespace="http://schemas.microsoft.com/office/2006/metadata/properties" ma:root="true" ma:fieldsID="6c1de9d776cf3ef42a856de563ed235c" ns3:_="" ns4:_="">
    <xsd:import namespace="e85a60bb-f5dc-4ed4-9920-b0260003d1b8"/>
    <xsd:import namespace="13af901e-06b1-4c67-9371-de6704b6dedd"/>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GenerationTime" minOccurs="0"/>
                <xsd:element ref="ns4:MediaServiceEventHashCode"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5a60bb-f5dc-4ed4-9920-b0260003d1b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3af901e-06b1-4c67-9371-de6704b6dedd"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81C54C-8CA4-48D5-B809-DB92C5D39A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5a60bb-f5dc-4ed4-9920-b0260003d1b8"/>
    <ds:schemaRef ds:uri="13af901e-06b1-4c67-9371-de6704b6de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E44E73-6BEC-46CB-B6AD-008D1CE0A520}">
  <ds:schemaRefs>
    <ds:schemaRef ds:uri="http://schemas.microsoft.com/sharepoint/v3/contenttype/forms"/>
  </ds:schemaRefs>
</ds:datastoreItem>
</file>

<file path=customXml/itemProps3.xml><?xml version="1.0" encoding="utf-8"?>
<ds:datastoreItem xmlns:ds="http://schemas.openxmlformats.org/officeDocument/2006/customXml" ds:itemID="{60470B20-08FB-4669-AE84-F762D9FACC7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1418</TotalTime>
  <Words>2828</Words>
  <Application>Microsoft Office PowerPoint</Application>
  <PresentationFormat>Widescreen</PresentationFormat>
  <Paragraphs>297</Paragraphs>
  <Slides>17</Slides>
  <Notes>17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Arial Narrow</vt:lpstr>
      <vt:lpstr>ArialMT</vt:lpstr>
      <vt:lpstr>Calibri</vt:lpstr>
      <vt:lpstr>Calibri Light</vt:lpstr>
      <vt:lpstr>Courier New</vt:lpstr>
      <vt:lpstr>Open Sans</vt:lpstr>
      <vt:lpstr>Symbol</vt:lpstr>
      <vt:lpstr>Wingdings</vt:lpstr>
      <vt:lpstr>Office Theme</vt:lpstr>
      <vt:lpstr>PowerPoint Presentation</vt:lpstr>
      <vt:lpstr>Serving Individuals with Co-occurring Disorders  at Intercepts 3, 4 and 5</vt:lpstr>
      <vt:lpstr>Specialty Courts</vt:lpstr>
      <vt:lpstr> Specialty Courts</vt:lpstr>
      <vt:lpstr>Specialty Courts</vt:lpstr>
      <vt:lpstr> Specialty Courts</vt:lpstr>
      <vt:lpstr>Detention and Incarceration</vt:lpstr>
      <vt:lpstr>Incarceration</vt:lpstr>
      <vt:lpstr>RSAT and other Treatment Programs</vt:lpstr>
      <vt:lpstr>RSAT and other Treatment Programs</vt:lpstr>
      <vt:lpstr>RSAT and other Treatment Programs</vt:lpstr>
      <vt:lpstr>RSAT and other Treatment Programs</vt:lpstr>
      <vt:lpstr>Re-Entry </vt:lpstr>
      <vt:lpstr>Re-Entry </vt:lpstr>
      <vt:lpstr>Aftercare within the Community</vt:lpstr>
      <vt:lpstr>Co-occurring Disorders and the  Criminal Justice System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Gretchen Bond-Quinn</dc:creator>
  <cp:lastModifiedBy>Steve Keller</cp:lastModifiedBy>
  <cp:revision>56</cp:revision>
  <dcterms:created xsi:type="dcterms:W3CDTF">2018-10-12T13:59:48Z</dcterms:created>
  <dcterms:modified xsi:type="dcterms:W3CDTF">2019-09-16T02:56:30Z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0x010100968C3AFF1366F645BD81104BAEBA9A17</vt:lpwstr>
  </property>
</Properties>
</file>