
<file path=[Content_Types].xml><?xml version="1.0" encoding="utf-8"?>
<Types xmlns="http://schemas.openxmlformats.org/package/2006/content-types">
  <Default Extension="png" ContentType="image/png"/>
  <Default Extension="mp3" ContentType="audio/m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1.xml" ContentType="application/vnd.openxmlformats-officedocument.presentationml.tags+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tags/tag7.xml" ContentType="application/vnd.openxmlformats-officedocument.presentationml.tags+xml"/>
  <Override PartName="/ppt/notesSlides/notesSlide10.xml" ContentType="application/vnd.openxmlformats-officedocument.presentationml.notesSlide+xml"/>
  <Override PartName="/ppt/tags/tag8.xml" ContentType="application/vnd.openxmlformats-officedocument.presentationml.tags+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9.xml" ContentType="application/vnd.openxmlformats-officedocument.presentationml.tags+xml"/>
  <Override PartName="/ppt/notesSlides/notesSlide12.xml" ContentType="application/vnd.openxmlformats-officedocument.presentationml.notesSlide+xml"/>
  <Override PartName="/ppt/tags/tag10.xml" ContentType="application/vnd.openxmlformats-officedocument.presentationml.tags+xml"/>
  <Override PartName="/ppt/notesSlides/notesSlide13.xml" ContentType="application/vnd.openxmlformats-officedocument.presentationml.notesSlide+xml"/>
  <Override PartName="/ppt/tags/tag11.xml" ContentType="application/vnd.openxmlformats-officedocument.presentationml.tags+xml"/>
  <Override PartName="/ppt/notesSlides/notesSlide14.xml" ContentType="application/vnd.openxmlformats-officedocument.presentationml.notesSlide+xml"/>
  <Override PartName="/ppt/tags/tag12.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ags/tag13.xml" ContentType="application/vnd.openxmlformats-officedocument.presentationml.tag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ags/tag14.xml" ContentType="application/vnd.openxmlformats-officedocument.presentationml.tags+xml"/>
  <Override PartName="/ppt/notesSlides/notesSlide22.xml" ContentType="application/vnd.openxmlformats-officedocument.presentationml.notesSlide+xml"/>
  <Override PartName="/ppt/tags/tag15.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tags/tag16.xml" ContentType="application/vnd.openxmlformats-officedocument.presentationml.tags+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17.xml" ContentType="application/vnd.openxmlformats-officedocument.presentationml.tags+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tags/tag18.xml" ContentType="application/vnd.openxmlformats-officedocument.presentationml.tags+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37"/>
  </p:notesMasterIdLst>
  <p:handoutMasterIdLst>
    <p:handoutMasterId r:id="rId38"/>
  </p:handoutMasterIdLst>
  <p:sldIdLst>
    <p:sldId id="298" r:id="rId4"/>
    <p:sldId id="406" r:id="rId5"/>
    <p:sldId id="311" r:id="rId6"/>
    <p:sldId id="306" r:id="rId7"/>
    <p:sldId id="335" r:id="rId8"/>
    <p:sldId id="307" r:id="rId9"/>
    <p:sldId id="312" r:id="rId10"/>
    <p:sldId id="283" r:id="rId11"/>
    <p:sldId id="334" r:id="rId12"/>
    <p:sldId id="289" r:id="rId13"/>
    <p:sldId id="336" r:id="rId14"/>
    <p:sldId id="337" r:id="rId15"/>
    <p:sldId id="339" r:id="rId16"/>
    <p:sldId id="340" r:id="rId17"/>
    <p:sldId id="415" r:id="rId18"/>
    <p:sldId id="409" r:id="rId19"/>
    <p:sldId id="410" r:id="rId20"/>
    <p:sldId id="411" r:id="rId21"/>
    <p:sldId id="412" r:id="rId22"/>
    <p:sldId id="285" r:id="rId23"/>
    <p:sldId id="310" r:id="rId24"/>
    <p:sldId id="296" r:id="rId25"/>
    <p:sldId id="333" r:id="rId26"/>
    <p:sldId id="328" r:id="rId27"/>
    <p:sldId id="314" r:id="rId28"/>
    <p:sldId id="325" r:id="rId29"/>
    <p:sldId id="324" r:id="rId30"/>
    <p:sldId id="326" r:id="rId31"/>
    <p:sldId id="342" r:id="rId32"/>
    <p:sldId id="327" r:id="rId33"/>
    <p:sldId id="414" r:id="rId34"/>
    <p:sldId id="317" r:id="rId35"/>
    <p:sldId id="279" r:id="rId36"/>
  </p:sldIdLst>
  <p:sldSz cx="12192000" cy="6858000"/>
  <p:notesSz cx="7077075" cy="9383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649A"/>
    <a:srgbClr val="FAD241"/>
    <a:srgbClr val="FFD966"/>
    <a:srgbClr val="F4DC77"/>
    <a:srgbClr val="E8D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3" autoAdjust="0"/>
    <p:restoredTop sz="66468" autoAdjust="0"/>
  </p:normalViewPr>
  <p:slideViewPr>
    <p:cSldViewPr snapToGrid="0">
      <p:cViewPr varScale="1">
        <p:scale>
          <a:sx n="56" d="100"/>
          <a:sy n="56" d="100"/>
        </p:scale>
        <p:origin x="1142" y="48"/>
      </p:cViewPr>
      <p:guideLst/>
    </p:cSldViewPr>
  </p:slid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63" d="100"/>
          <a:sy n="63" d="100"/>
        </p:scale>
        <p:origin x="2592"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DC400E-6D03-4519-9462-7A60E46CD506}" type="doc">
      <dgm:prSet loTypeId="urn:microsoft.com/office/officeart/2005/8/layout/venn1" loCatId="relationship" qsTypeId="urn:microsoft.com/office/officeart/2005/8/quickstyle/simple1" qsCatId="simple" csTypeId="urn:microsoft.com/office/officeart/2005/8/colors/colorful5" csCatId="colorful" phldr="1"/>
      <dgm:spPr/>
      <dgm:t>
        <a:bodyPr/>
        <a:lstStyle/>
        <a:p>
          <a:endParaRPr lang="en-US"/>
        </a:p>
      </dgm:t>
    </dgm:pt>
    <dgm:pt modelId="{B006D55C-6081-4CC0-89F3-96DAD73F0E0E}">
      <dgm:prSet custT="1"/>
      <dgm:spPr/>
      <dgm:t>
        <a:bodyPr/>
        <a:lstStyle/>
        <a:p>
          <a:pPr rtl="0"/>
          <a:endParaRPr lang="en-US" sz="1200" b="0" i="0" baseline="0" dirty="0"/>
        </a:p>
      </dgm:t>
    </dgm:pt>
    <dgm:pt modelId="{12CA5211-E406-4D07-B278-86498C038CE8}" type="parTrans" cxnId="{1C67F7B0-055E-4E89-854F-6AF3262699D9}">
      <dgm:prSet/>
      <dgm:spPr/>
      <dgm:t>
        <a:bodyPr/>
        <a:lstStyle/>
        <a:p>
          <a:endParaRPr lang="en-US"/>
        </a:p>
      </dgm:t>
    </dgm:pt>
    <dgm:pt modelId="{006ABD77-2D04-4CDE-B1E7-4218491CA5E8}" type="sibTrans" cxnId="{1C67F7B0-055E-4E89-854F-6AF3262699D9}">
      <dgm:prSet/>
      <dgm:spPr/>
      <dgm:t>
        <a:bodyPr/>
        <a:lstStyle/>
        <a:p>
          <a:endParaRPr lang="en-US"/>
        </a:p>
      </dgm:t>
    </dgm:pt>
    <dgm:pt modelId="{9D35EC26-3EBD-4FD9-96EC-FE582045CA23}">
      <dgm:prSet/>
      <dgm:spPr/>
      <dgm:t>
        <a:bodyPr anchor="ctr"/>
        <a:lstStyle/>
        <a:p>
          <a:pPr algn="l" rtl="0"/>
          <a:endParaRPr lang="en-US" dirty="0"/>
        </a:p>
      </dgm:t>
    </dgm:pt>
    <dgm:pt modelId="{55286442-2431-40D5-8C95-A072E41E535A}" type="parTrans" cxnId="{78473EB8-6EB2-47F5-91FC-A09231992EA0}">
      <dgm:prSet/>
      <dgm:spPr/>
      <dgm:t>
        <a:bodyPr/>
        <a:lstStyle/>
        <a:p>
          <a:endParaRPr lang="en-US"/>
        </a:p>
      </dgm:t>
    </dgm:pt>
    <dgm:pt modelId="{F1A54A6C-EB67-4BC4-B643-7C8B941B74E3}" type="sibTrans" cxnId="{78473EB8-6EB2-47F5-91FC-A09231992EA0}">
      <dgm:prSet/>
      <dgm:spPr/>
      <dgm:t>
        <a:bodyPr/>
        <a:lstStyle/>
        <a:p>
          <a:endParaRPr lang="en-US"/>
        </a:p>
      </dgm:t>
    </dgm:pt>
    <dgm:pt modelId="{3EFF8A34-D845-4C7B-AC0D-0E6B9339AE3F}">
      <dgm:prSet/>
      <dgm:spPr>
        <a:solidFill>
          <a:srgbClr val="FFC000">
            <a:alpha val="50000"/>
          </a:srgbClr>
        </a:solidFill>
      </dgm:spPr>
      <dgm:t>
        <a:bodyPr anchor="t"/>
        <a:lstStyle/>
        <a:p>
          <a:pPr indent="0" algn="ctr" rtl="0">
            <a:lnSpc>
              <a:spcPct val="100000"/>
            </a:lnSpc>
            <a:spcAft>
              <a:spcPts val="0"/>
            </a:spcAft>
          </a:pPr>
          <a:endParaRPr lang="en-US" dirty="0"/>
        </a:p>
      </dgm:t>
    </dgm:pt>
    <dgm:pt modelId="{C3AD4977-6CD9-4354-9EAC-40AA2E55749E}" type="parTrans" cxnId="{FDFB9AA4-0D22-4F14-91B7-A213CDB9B4AB}">
      <dgm:prSet/>
      <dgm:spPr/>
      <dgm:t>
        <a:bodyPr/>
        <a:lstStyle/>
        <a:p>
          <a:endParaRPr lang="en-US"/>
        </a:p>
      </dgm:t>
    </dgm:pt>
    <dgm:pt modelId="{54ACDDAF-308F-44EC-8485-038D685E3744}" type="sibTrans" cxnId="{FDFB9AA4-0D22-4F14-91B7-A213CDB9B4AB}">
      <dgm:prSet/>
      <dgm:spPr/>
      <dgm:t>
        <a:bodyPr/>
        <a:lstStyle/>
        <a:p>
          <a:endParaRPr lang="en-US"/>
        </a:p>
      </dgm:t>
    </dgm:pt>
    <dgm:pt modelId="{2164EAFA-AE5D-4497-9DD6-D62BA8D55CF9}">
      <dgm:prSet custT="1"/>
      <dgm:spPr>
        <a:solidFill>
          <a:srgbClr val="FF6699">
            <a:alpha val="49804"/>
          </a:srgbClr>
        </a:solidFill>
      </dgm:spPr>
      <dgm:t>
        <a:bodyPr/>
        <a:lstStyle/>
        <a:p>
          <a:pPr algn="ctr" rtl="0"/>
          <a:endParaRPr lang="en-US" sz="1200" dirty="0"/>
        </a:p>
      </dgm:t>
    </dgm:pt>
    <dgm:pt modelId="{045CDD70-3910-4BF6-8797-3A4046323434}" type="parTrans" cxnId="{03E96CD6-CBD0-4688-BA0D-3535B08F7F5E}">
      <dgm:prSet/>
      <dgm:spPr/>
      <dgm:t>
        <a:bodyPr/>
        <a:lstStyle/>
        <a:p>
          <a:endParaRPr lang="en-US"/>
        </a:p>
      </dgm:t>
    </dgm:pt>
    <dgm:pt modelId="{FBE8396F-EF13-4248-BB63-52FCB8C2D583}" type="sibTrans" cxnId="{03E96CD6-CBD0-4688-BA0D-3535B08F7F5E}">
      <dgm:prSet/>
      <dgm:spPr/>
      <dgm:t>
        <a:bodyPr/>
        <a:lstStyle/>
        <a:p>
          <a:endParaRPr lang="en-US"/>
        </a:p>
      </dgm:t>
    </dgm:pt>
    <dgm:pt modelId="{3B8DF38F-A482-47C7-9252-8A73818491C2}" type="pres">
      <dgm:prSet presAssocID="{EBDC400E-6D03-4519-9462-7A60E46CD506}" presName="compositeShape" presStyleCnt="0">
        <dgm:presLayoutVars>
          <dgm:chMax val="7"/>
          <dgm:dir/>
          <dgm:resizeHandles val="exact"/>
        </dgm:presLayoutVars>
      </dgm:prSet>
      <dgm:spPr/>
      <dgm:t>
        <a:bodyPr/>
        <a:lstStyle/>
        <a:p>
          <a:endParaRPr lang="en-US"/>
        </a:p>
      </dgm:t>
    </dgm:pt>
    <dgm:pt modelId="{43E89CEB-DBA9-4B97-BC63-D6D1A2EF64B5}" type="pres">
      <dgm:prSet presAssocID="{B006D55C-6081-4CC0-89F3-96DAD73F0E0E}" presName="circ1" presStyleLbl="vennNode1" presStyleIdx="0" presStyleCnt="4" custScaleX="112702" custScaleY="104319" custLinFactX="-30951" custLinFactNeighborX="-100000" custLinFactNeighborY="46656"/>
      <dgm:spPr/>
      <dgm:t>
        <a:bodyPr/>
        <a:lstStyle/>
        <a:p>
          <a:endParaRPr lang="en-US"/>
        </a:p>
      </dgm:t>
    </dgm:pt>
    <dgm:pt modelId="{D52FD417-6E44-4483-91B0-714CB1EEEBEE}" type="pres">
      <dgm:prSet presAssocID="{B006D55C-6081-4CC0-89F3-96DAD73F0E0E}" presName="circ1Tx" presStyleLbl="revTx" presStyleIdx="0" presStyleCnt="0">
        <dgm:presLayoutVars>
          <dgm:chMax val="0"/>
          <dgm:chPref val="0"/>
          <dgm:bulletEnabled val="1"/>
        </dgm:presLayoutVars>
      </dgm:prSet>
      <dgm:spPr/>
      <dgm:t>
        <a:bodyPr/>
        <a:lstStyle/>
        <a:p>
          <a:endParaRPr lang="en-US"/>
        </a:p>
      </dgm:t>
    </dgm:pt>
    <dgm:pt modelId="{36C80E32-C2AC-4322-A6CD-BB2B4E9C6A47}" type="pres">
      <dgm:prSet presAssocID="{9D35EC26-3EBD-4FD9-96EC-FE582045CA23}" presName="circ2" presStyleLbl="vennNode1" presStyleIdx="1" presStyleCnt="4" custScaleX="112702" custScaleY="104319" custLinFactNeighborX="-89288" custLinFactNeighborY="2160"/>
      <dgm:spPr/>
      <dgm:t>
        <a:bodyPr/>
        <a:lstStyle/>
        <a:p>
          <a:endParaRPr lang="en-US"/>
        </a:p>
      </dgm:t>
    </dgm:pt>
    <dgm:pt modelId="{E8A55EC8-F292-404A-BB10-876AAB4E08F6}" type="pres">
      <dgm:prSet presAssocID="{9D35EC26-3EBD-4FD9-96EC-FE582045CA23}" presName="circ2Tx" presStyleLbl="revTx" presStyleIdx="0" presStyleCnt="0">
        <dgm:presLayoutVars>
          <dgm:chMax val="0"/>
          <dgm:chPref val="0"/>
          <dgm:bulletEnabled val="1"/>
        </dgm:presLayoutVars>
      </dgm:prSet>
      <dgm:spPr/>
      <dgm:t>
        <a:bodyPr/>
        <a:lstStyle/>
        <a:p>
          <a:endParaRPr lang="en-US"/>
        </a:p>
      </dgm:t>
    </dgm:pt>
    <dgm:pt modelId="{A1F1BCF5-98EF-44CA-A6D6-7482EAD4B6F3}" type="pres">
      <dgm:prSet presAssocID="{3EFF8A34-D845-4C7B-AC0D-0E6B9339AE3F}" presName="circ3" presStyleLbl="vennNode1" presStyleIdx="2" presStyleCnt="4" custScaleX="112702" custScaleY="104319" custLinFactNeighborX="44808" custLinFactNeighborY="-41180"/>
      <dgm:spPr/>
      <dgm:t>
        <a:bodyPr/>
        <a:lstStyle/>
        <a:p>
          <a:endParaRPr lang="en-US"/>
        </a:p>
      </dgm:t>
    </dgm:pt>
    <dgm:pt modelId="{CDC34371-B6AB-45C0-AF16-2529C7FB09CC}" type="pres">
      <dgm:prSet presAssocID="{3EFF8A34-D845-4C7B-AC0D-0E6B9339AE3F}" presName="circ3Tx" presStyleLbl="revTx" presStyleIdx="0" presStyleCnt="0">
        <dgm:presLayoutVars>
          <dgm:chMax val="0"/>
          <dgm:chPref val="0"/>
          <dgm:bulletEnabled val="1"/>
        </dgm:presLayoutVars>
      </dgm:prSet>
      <dgm:spPr/>
      <dgm:t>
        <a:bodyPr/>
        <a:lstStyle/>
        <a:p>
          <a:endParaRPr lang="en-US"/>
        </a:p>
      </dgm:t>
    </dgm:pt>
    <dgm:pt modelId="{57A87E8F-8976-4537-AE53-4600C80C8B9A}" type="pres">
      <dgm:prSet presAssocID="{2164EAFA-AE5D-4497-9DD6-D62BA8D55CF9}" presName="circ4" presStyleLbl="vennNode1" presStyleIdx="3" presStyleCnt="4" custScaleX="132596" custScaleY="104319" custLinFactX="22134" custLinFactNeighborX="100000" custLinFactNeighborY="2160"/>
      <dgm:spPr/>
      <dgm:t>
        <a:bodyPr/>
        <a:lstStyle/>
        <a:p>
          <a:endParaRPr lang="en-US"/>
        </a:p>
      </dgm:t>
    </dgm:pt>
    <dgm:pt modelId="{FC0B20C8-3A65-4E45-8EED-7FBB96C60AF3}" type="pres">
      <dgm:prSet presAssocID="{2164EAFA-AE5D-4497-9DD6-D62BA8D55CF9}" presName="circ4Tx" presStyleLbl="revTx" presStyleIdx="0" presStyleCnt="0">
        <dgm:presLayoutVars>
          <dgm:chMax val="0"/>
          <dgm:chPref val="0"/>
          <dgm:bulletEnabled val="1"/>
        </dgm:presLayoutVars>
      </dgm:prSet>
      <dgm:spPr/>
      <dgm:t>
        <a:bodyPr/>
        <a:lstStyle/>
        <a:p>
          <a:endParaRPr lang="en-US"/>
        </a:p>
      </dgm:t>
    </dgm:pt>
  </dgm:ptLst>
  <dgm:cxnLst>
    <dgm:cxn modelId="{03E96CD6-CBD0-4688-BA0D-3535B08F7F5E}" srcId="{EBDC400E-6D03-4519-9462-7A60E46CD506}" destId="{2164EAFA-AE5D-4497-9DD6-D62BA8D55CF9}" srcOrd="3" destOrd="0" parTransId="{045CDD70-3910-4BF6-8797-3A4046323434}" sibTransId="{FBE8396F-EF13-4248-BB63-52FCB8C2D583}"/>
    <dgm:cxn modelId="{6BFC7432-111F-4AE9-AF19-96DBCA7D5F6E}" type="presOf" srcId="{9D35EC26-3EBD-4FD9-96EC-FE582045CA23}" destId="{36C80E32-C2AC-4322-A6CD-BB2B4E9C6A47}" srcOrd="0" destOrd="0" presId="urn:microsoft.com/office/officeart/2005/8/layout/venn1"/>
    <dgm:cxn modelId="{5E622EA8-031D-4B20-B4C2-51267087D7CD}" type="presOf" srcId="{3EFF8A34-D845-4C7B-AC0D-0E6B9339AE3F}" destId="{A1F1BCF5-98EF-44CA-A6D6-7482EAD4B6F3}" srcOrd="0" destOrd="0" presId="urn:microsoft.com/office/officeart/2005/8/layout/venn1"/>
    <dgm:cxn modelId="{7A61287E-48E4-4B62-BF84-609F35A9EACA}" type="presOf" srcId="{EBDC400E-6D03-4519-9462-7A60E46CD506}" destId="{3B8DF38F-A482-47C7-9252-8A73818491C2}" srcOrd="0" destOrd="0" presId="urn:microsoft.com/office/officeart/2005/8/layout/venn1"/>
    <dgm:cxn modelId="{1FBAF460-C25E-48AA-BE3E-1B04B5D7F120}" type="presOf" srcId="{3EFF8A34-D845-4C7B-AC0D-0E6B9339AE3F}" destId="{CDC34371-B6AB-45C0-AF16-2529C7FB09CC}" srcOrd="1" destOrd="0" presId="urn:microsoft.com/office/officeart/2005/8/layout/venn1"/>
    <dgm:cxn modelId="{10A67F7D-FE57-4B12-BF9B-1DFF91E6E256}" type="presOf" srcId="{2164EAFA-AE5D-4497-9DD6-D62BA8D55CF9}" destId="{FC0B20C8-3A65-4E45-8EED-7FBB96C60AF3}" srcOrd="1" destOrd="0" presId="urn:microsoft.com/office/officeart/2005/8/layout/venn1"/>
    <dgm:cxn modelId="{78473EB8-6EB2-47F5-91FC-A09231992EA0}" srcId="{EBDC400E-6D03-4519-9462-7A60E46CD506}" destId="{9D35EC26-3EBD-4FD9-96EC-FE582045CA23}" srcOrd="1" destOrd="0" parTransId="{55286442-2431-40D5-8C95-A072E41E535A}" sibTransId="{F1A54A6C-EB67-4BC4-B643-7C8B941B74E3}"/>
    <dgm:cxn modelId="{541C0C3A-2749-4952-B383-06EDE143A53B}" type="presOf" srcId="{9D35EC26-3EBD-4FD9-96EC-FE582045CA23}" destId="{E8A55EC8-F292-404A-BB10-876AAB4E08F6}" srcOrd="1" destOrd="0" presId="urn:microsoft.com/office/officeart/2005/8/layout/venn1"/>
    <dgm:cxn modelId="{DA126A1E-1F79-4E20-8823-BD988C05A7BF}" type="presOf" srcId="{B006D55C-6081-4CC0-89F3-96DAD73F0E0E}" destId="{43E89CEB-DBA9-4B97-BC63-D6D1A2EF64B5}" srcOrd="0" destOrd="0" presId="urn:microsoft.com/office/officeart/2005/8/layout/venn1"/>
    <dgm:cxn modelId="{FDFB9AA4-0D22-4F14-91B7-A213CDB9B4AB}" srcId="{EBDC400E-6D03-4519-9462-7A60E46CD506}" destId="{3EFF8A34-D845-4C7B-AC0D-0E6B9339AE3F}" srcOrd="2" destOrd="0" parTransId="{C3AD4977-6CD9-4354-9EAC-40AA2E55749E}" sibTransId="{54ACDDAF-308F-44EC-8485-038D685E3744}"/>
    <dgm:cxn modelId="{1AFEF543-65DF-4215-B435-BBDA3FA3073F}" type="presOf" srcId="{B006D55C-6081-4CC0-89F3-96DAD73F0E0E}" destId="{D52FD417-6E44-4483-91B0-714CB1EEEBEE}" srcOrd="1" destOrd="0" presId="urn:microsoft.com/office/officeart/2005/8/layout/venn1"/>
    <dgm:cxn modelId="{1C67F7B0-055E-4E89-854F-6AF3262699D9}" srcId="{EBDC400E-6D03-4519-9462-7A60E46CD506}" destId="{B006D55C-6081-4CC0-89F3-96DAD73F0E0E}" srcOrd="0" destOrd="0" parTransId="{12CA5211-E406-4D07-B278-86498C038CE8}" sibTransId="{006ABD77-2D04-4CDE-B1E7-4218491CA5E8}"/>
    <dgm:cxn modelId="{F7CE243E-D786-4799-85E5-D79B4426728E}" type="presOf" srcId="{2164EAFA-AE5D-4497-9DD6-D62BA8D55CF9}" destId="{57A87E8F-8976-4537-AE53-4600C80C8B9A}" srcOrd="0" destOrd="0" presId="urn:microsoft.com/office/officeart/2005/8/layout/venn1"/>
    <dgm:cxn modelId="{0E866116-4D29-4C5C-8DFF-89A32DE5F451}" type="presParOf" srcId="{3B8DF38F-A482-47C7-9252-8A73818491C2}" destId="{43E89CEB-DBA9-4B97-BC63-D6D1A2EF64B5}" srcOrd="0" destOrd="0" presId="urn:microsoft.com/office/officeart/2005/8/layout/venn1"/>
    <dgm:cxn modelId="{968DF4DC-4C9C-466D-9033-D2ECA63DC6C2}" type="presParOf" srcId="{3B8DF38F-A482-47C7-9252-8A73818491C2}" destId="{D52FD417-6E44-4483-91B0-714CB1EEEBEE}" srcOrd="1" destOrd="0" presId="urn:microsoft.com/office/officeart/2005/8/layout/venn1"/>
    <dgm:cxn modelId="{DF962034-DF3A-47FA-9D07-876E8066CC7C}" type="presParOf" srcId="{3B8DF38F-A482-47C7-9252-8A73818491C2}" destId="{36C80E32-C2AC-4322-A6CD-BB2B4E9C6A47}" srcOrd="2" destOrd="0" presId="urn:microsoft.com/office/officeart/2005/8/layout/venn1"/>
    <dgm:cxn modelId="{F3A2A6AB-3B8B-44AE-B736-B255E5ECFBB9}" type="presParOf" srcId="{3B8DF38F-A482-47C7-9252-8A73818491C2}" destId="{E8A55EC8-F292-404A-BB10-876AAB4E08F6}" srcOrd="3" destOrd="0" presId="urn:microsoft.com/office/officeart/2005/8/layout/venn1"/>
    <dgm:cxn modelId="{2BBB90A9-190C-4F6D-B4C5-48DBFED5E4C7}" type="presParOf" srcId="{3B8DF38F-A482-47C7-9252-8A73818491C2}" destId="{A1F1BCF5-98EF-44CA-A6D6-7482EAD4B6F3}" srcOrd="4" destOrd="0" presId="urn:microsoft.com/office/officeart/2005/8/layout/venn1"/>
    <dgm:cxn modelId="{12232C97-AF0B-488A-9151-661E29DE1EB3}" type="presParOf" srcId="{3B8DF38F-A482-47C7-9252-8A73818491C2}" destId="{CDC34371-B6AB-45C0-AF16-2529C7FB09CC}" srcOrd="5" destOrd="0" presId="urn:microsoft.com/office/officeart/2005/8/layout/venn1"/>
    <dgm:cxn modelId="{413A981B-0064-4361-A952-70E07A4FB47A}" type="presParOf" srcId="{3B8DF38F-A482-47C7-9252-8A73818491C2}" destId="{57A87E8F-8976-4537-AE53-4600C80C8B9A}" srcOrd="6" destOrd="0" presId="urn:microsoft.com/office/officeart/2005/8/layout/venn1"/>
    <dgm:cxn modelId="{ACF58C1D-DBBC-42AA-9F23-DADAC583FD5E}" type="presParOf" srcId="{3B8DF38F-A482-47C7-9252-8A73818491C2}" destId="{FC0B20C8-3A65-4E45-8EED-7FBB96C60AF3}" srcOrd="7" destOrd="0" presId="urn:microsoft.com/office/officeart/2005/8/layout/ven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E89CEB-DBA9-4B97-BC63-D6D1A2EF64B5}">
      <dsp:nvSpPr>
        <dsp:cNvPr id="0" name=""/>
        <dsp:cNvSpPr/>
      </dsp:nvSpPr>
      <dsp:spPr>
        <a:xfrm>
          <a:off x="305539" y="1066811"/>
          <a:ext cx="2590109" cy="2397451"/>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rtl="0">
            <a:lnSpc>
              <a:spcPct val="90000"/>
            </a:lnSpc>
            <a:spcBef>
              <a:spcPct val="0"/>
            </a:spcBef>
            <a:spcAft>
              <a:spcPct val="35000"/>
            </a:spcAft>
          </a:pPr>
          <a:endParaRPr lang="en-US" sz="1200" b="0" i="0" kern="1200" baseline="0" dirty="0"/>
        </a:p>
      </dsp:txBody>
      <dsp:txXfrm>
        <a:off x="604397" y="1389545"/>
        <a:ext cx="1992391" cy="760729"/>
      </dsp:txXfrm>
    </dsp:sp>
    <dsp:sp modelId="{36C80E32-C2AC-4322-A6CD-BB2B4E9C6A47}">
      <dsp:nvSpPr>
        <dsp:cNvPr id="0" name=""/>
        <dsp:cNvSpPr/>
      </dsp:nvSpPr>
      <dsp:spPr>
        <a:xfrm>
          <a:off x="2279543" y="1060715"/>
          <a:ext cx="2590109" cy="2397451"/>
        </a:xfrm>
        <a:prstGeom prst="ellipse">
          <a:avLst/>
        </a:prstGeom>
        <a:solidFill>
          <a:schemeClr val="accent5">
            <a:alpha val="50000"/>
            <a:hueOff val="-2451115"/>
            <a:satOff val="-3409"/>
            <a:lumOff val="-1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l" defTabSz="2889250" rtl="0">
            <a:lnSpc>
              <a:spcPct val="90000"/>
            </a:lnSpc>
            <a:spcBef>
              <a:spcPct val="0"/>
            </a:spcBef>
            <a:spcAft>
              <a:spcPct val="35000"/>
            </a:spcAft>
          </a:pPr>
          <a:endParaRPr lang="en-US" sz="6500" kern="1200" dirty="0"/>
        </a:p>
      </dsp:txBody>
      <dsp:txXfrm>
        <a:off x="3674218" y="1337345"/>
        <a:ext cx="996195" cy="1844193"/>
      </dsp:txXfrm>
    </dsp:sp>
    <dsp:sp modelId="{A1F1BCF5-98EF-44CA-A6D6-7482EAD4B6F3}">
      <dsp:nvSpPr>
        <dsp:cNvPr id="0" name=""/>
        <dsp:cNvSpPr/>
      </dsp:nvSpPr>
      <dsp:spPr>
        <a:xfrm>
          <a:off x="4344820" y="1081187"/>
          <a:ext cx="2590109" cy="2397451"/>
        </a:xfrm>
        <a:prstGeom prst="ellipse">
          <a:avLst/>
        </a:prstGeom>
        <a:solidFill>
          <a:srgbClr val="FFC000">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t" anchorCtr="0">
          <a:noAutofit/>
        </a:bodyPr>
        <a:lstStyle/>
        <a:p>
          <a:pPr lvl="0" indent="0" algn="ctr" defTabSz="2178050" rtl="0">
            <a:lnSpc>
              <a:spcPct val="100000"/>
            </a:lnSpc>
            <a:spcBef>
              <a:spcPct val="0"/>
            </a:spcBef>
            <a:spcAft>
              <a:spcPts val="0"/>
            </a:spcAft>
          </a:pPr>
          <a:endParaRPr lang="en-US" sz="4900" kern="1200" dirty="0"/>
        </a:p>
      </dsp:txBody>
      <dsp:txXfrm>
        <a:off x="4643678" y="2395175"/>
        <a:ext cx="1992391" cy="760729"/>
      </dsp:txXfrm>
    </dsp:sp>
    <dsp:sp modelId="{57A87E8F-8976-4537-AE53-4600C80C8B9A}">
      <dsp:nvSpPr>
        <dsp:cNvPr id="0" name=""/>
        <dsp:cNvSpPr/>
      </dsp:nvSpPr>
      <dsp:spPr>
        <a:xfrm>
          <a:off x="4876811" y="1060715"/>
          <a:ext cx="3047312" cy="2397451"/>
        </a:xfrm>
        <a:prstGeom prst="ellipse">
          <a:avLst/>
        </a:prstGeom>
        <a:solidFill>
          <a:srgbClr val="FF6699">
            <a:alpha val="49804"/>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533400" rtl="0">
            <a:lnSpc>
              <a:spcPct val="90000"/>
            </a:lnSpc>
            <a:spcBef>
              <a:spcPct val="0"/>
            </a:spcBef>
            <a:spcAft>
              <a:spcPct val="35000"/>
            </a:spcAft>
          </a:pPr>
          <a:endParaRPr lang="en-US" sz="1200" kern="1200" dirty="0"/>
        </a:p>
      </dsp:txBody>
      <dsp:txXfrm>
        <a:off x="5111219" y="1337345"/>
        <a:ext cx="1172043" cy="1844193"/>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2" cy="470816"/>
          </a:xfrm>
          <a:prstGeom prst="rect">
            <a:avLst/>
          </a:prstGeom>
        </p:spPr>
        <p:txBody>
          <a:bodyPr vert="horz" lIns="94052" tIns="47026" rIns="94052" bIns="47026" rtlCol="0"/>
          <a:lstStyle>
            <a:lvl1pPr algn="l">
              <a:defRPr sz="1200"/>
            </a:lvl1pPr>
          </a:lstStyle>
          <a:p>
            <a:endParaRPr lang="en-US"/>
          </a:p>
        </p:txBody>
      </p:sp>
      <p:sp>
        <p:nvSpPr>
          <p:cNvPr id="3" name="Date Placeholder 2"/>
          <p:cNvSpPr>
            <a:spLocks noGrp="1"/>
          </p:cNvSpPr>
          <p:nvPr>
            <p:ph type="dt" sz="quarter" idx="1"/>
          </p:nvPr>
        </p:nvSpPr>
        <p:spPr>
          <a:xfrm>
            <a:off x="4008706" y="0"/>
            <a:ext cx="3066732" cy="470816"/>
          </a:xfrm>
          <a:prstGeom prst="rect">
            <a:avLst/>
          </a:prstGeom>
        </p:spPr>
        <p:txBody>
          <a:bodyPr vert="horz" lIns="94052" tIns="47026" rIns="94052" bIns="47026" rtlCol="0"/>
          <a:lstStyle>
            <a:lvl1pPr algn="r">
              <a:defRPr sz="1200"/>
            </a:lvl1pPr>
          </a:lstStyle>
          <a:p>
            <a:fld id="{F285F34A-386D-4D4E-AB16-99F3D5CD96B0}" type="datetimeFigureOut">
              <a:rPr lang="en-US" smtClean="0"/>
              <a:t>9/17/2019</a:t>
            </a:fld>
            <a:endParaRPr lang="en-US"/>
          </a:p>
        </p:txBody>
      </p:sp>
      <p:sp>
        <p:nvSpPr>
          <p:cNvPr id="4" name="Footer Placeholder 3"/>
          <p:cNvSpPr>
            <a:spLocks noGrp="1"/>
          </p:cNvSpPr>
          <p:nvPr>
            <p:ph type="ftr" sz="quarter" idx="2"/>
          </p:nvPr>
        </p:nvSpPr>
        <p:spPr>
          <a:xfrm>
            <a:off x="1" y="8912900"/>
            <a:ext cx="3066732" cy="470815"/>
          </a:xfrm>
          <a:prstGeom prst="rect">
            <a:avLst/>
          </a:prstGeom>
        </p:spPr>
        <p:txBody>
          <a:bodyPr vert="horz" lIns="94052" tIns="47026" rIns="94052" bIns="47026" rtlCol="0" anchor="b"/>
          <a:lstStyle>
            <a:lvl1pPr algn="l">
              <a:defRPr sz="1200"/>
            </a:lvl1pPr>
          </a:lstStyle>
          <a:p>
            <a:endParaRPr lang="en-US"/>
          </a:p>
        </p:txBody>
      </p:sp>
      <p:sp>
        <p:nvSpPr>
          <p:cNvPr id="5" name="Slide Number Placeholder 4"/>
          <p:cNvSpPr>
            <a:spLocks noGrp="1"/>
          </p:cNvSpPr>
          <p:nvPr>
            <p:ph type="sldNum" sz="quarter" idx="3"/>
          </p:nvPr>
        </p:nvSpPr>
        <p:spPr>
          <a:xfrm>
            <a:off x="4008706" y="8912900"/>
            <a:ext cx="3066732" cy="470815"/>
          </a:xfrm>
          <a:prstGeom prst="rect">
            <a:avLst/>
          </a:prstGeom>
        </p:spPr>
        <p:txBody>
          <a:bodyPr vert="horz" lIns="94052" tIns="47026" rIns="94052" bIns="47026" rtlCol="0" anchor="b"/>
          <a:lstStyle>
            <a:lvl1pPr algn="r">
              <a:defRPr sz="1200"/>
            </a:lvl1pPr>
          </a:lstStyle>
          <a:p>
            <a:fld id="{92A21B09-65ED-4A87-831A-86F66F2D1775}" type="slidenum">
              <a:rPr lang="en-US" smtClean="0"/>
              <a:t>‹#›</a:t>
            </a:fld>
            <a:endParaRPr lang="en-US"/>
          </a:p>
        </p:txBody>
      </p:sp>
    </p:spTree>
    <p:extLst>
      <p:ext uri="{BB962C8B-B14F-4D97-AF65-F5344CB8AC3E}">
        <p14:creationId xmlns:p14="http://schemas.microsoft.com/office/powerpoint/2010/main" val="13455929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66732" cy="470816"/>
          </a:xfrm>
          <a:prstGeom prst="rect">
            <a:avLst/>
          </a:prstGeom>
        </p:spPr>
        <p:txBody>
          <a:bodyPr vert="horz" lIns="94052" tIns="47026" rIns="94052" bIns="47026" rtlCol="0"/>
          <a:lstStyle>
            <a:lvl1pPr algn="l">
              <a:defRPr sz="1200"/>
            </a:lvl1pPr>
          </a:lstStyle>
          <a:p>
            <a:endParaRPr lang="en-US"/>
          </a:p>
        </p:txBody>
      </p:sp>
      <p:sp>
        <p:nvSpPr>
          <p:cNvPr id="3" name="Date Placeholder 2"/>
          <p:cNvSpPr>
            <a:spLocks noGrp="1"/>
          </p:cNvSpPr>
          <p:nvPr>
            <p:ph type="dt" idx="1"/>
          </p:nvPr>
        </p:nvSpPr>
        <p:spPr>
          <a:xfrm>
            <a:off x="4008706" y="0"/>
            <a:ext cx="3066732" cy="470816"/>
          </a:xfrm>
          <a:prstGeom prst="rect">
            <a:avLst/>
          </a:prstGeom>
        </p:spPr>
        <p:txBody>
          <a:bodyPr vert="horz" lIns="94052" tIns="47026" rIns="94052" bIns="47026" rtlCol="0"/>
          <a:lstStyle>
            <a:lvl1pPr algn="r">
              <a:defRPr sz="1200"/>
            </a:lvl1pPr>
          </a:lstStyle>
          <a:p>
            <a:fld id="{5FE2E4F2-C0A2-2041-80E6-891CC23217DE}" type="datetimeFigureOut">
              <a:rPr lang="en-US" smtClean="0"/>
              <a:t>9/17/2019</a:t>
            </a:fld>
            <a:endParaRPr lang="en-US"/>
          </a:p>
        </p:txBody>
      </p:sp>
      <p:sp>
        <p:nvSpPr>
          <p:cNvPr id="4" name="Slide Image Placeholder 3"/>
          <p:cNvSpPr>
            <a:spLocks noGrp="1" noRot="1" noChangeAspect="1"/>
          </p:cNvSpPr>
          <p:nvPr>
            <p:ph type="sldImg" idx="2"/>
          </p:nvPr>
        </p:nvSpPr>
        <p:spPr>
          <a:xfrm>
            <a:off x="723900" y="1173163"/>
            <a:ext cx="5629275" cy="3167062"/>
          </a:xfrm>
          <a:prstGeom prst="rect">
            <a:avLst/>
          </a:prstGeom>
          <a:noFill/>
          <a:ln w="12700">
            <a:solidFill>
              <a:prstClr val="black"/>
            </a:solidFill>
          </a:ln>
        </p:spPr>
        <p:txBody>
          <a:bodyPr vert="horz" lIns="94052" tIns="47026" rIns="94052" bIns="47026" rtlCol="0" anchor="ctr"/>
          <a:lstStyle/>
          <a:p>
            <a:endParaRPr lang="en-US"/>
          </a:p>
        </p:txBody>
      </p:sp>
      <p:sp>
        <p:nvSpPr>
          <p:cNvPr id="5" name="Notes Placeholder 4"/>
          <p:cNvSpPr>
            <a:spLocks noGrp="1"/>
          </p:cNvSpPr>
          <p:nvPr>
            <p:ph type="body" sz="quarter" idx="3"/>
          </p:nvPr>
        </p:nvSpPr>
        <p:spPr>
          <a:xfrm>
            <a:off x="707708" y="4515911"/>
            <a:ext cx="5661660" cy="3694837"/>
          </a:xfrm>
          <a:prstGeom prst="rect">
            <a:avLst/>
          </a:prstGeom>
        </p:spPr>
        <p:txBody>
          <a:bodyPr vert="horz" lIns="94052" tIns="47026" rIns="94052" bIns="470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2900"/>
            <a:ext cx="3066732" cy="470815"/>
          </a:xfrm>
          <a:prstGeom prst="rect">
            <a:avLst/>
          </a:prstGeom>
        </p:spPr>
        <p:txBody>
          <a:bodyPr vert="horz" lIns="94052" tIns="47026" rIns="94052" bIns="47026" rtlCol="0" anchor="b"/>
          <a:lstStyle>
            <a:lvl1pPr algn="l">
              <a:defRPr sz="1200"/>
            </a:lvl1pPr>
          </a:lstStyle>
          <a:p>
            <a:endParaRPr lang="en-US"/>
          </a:p>
        </p:txBody>
      </p:sp>
      <p:sp>
        <p:nvSpPr>
          <p:cNvPr id="7" name="Slide Number Placeholder 6"/>
          <p:cNvSpPr>
            <a:spLocks noGrp="1"/>
          </p:cNvSpPr>
          <p:nvPr>
            <p:ph type="sldNum" sz="quarter" idx="5"/>
          </p:nvPr>
        </p:nvSpPr>
        <p:spPr>
          <a:xfrm>
            <a:off x="4008706" y="8912900"/>
            <a:ext cx="3066732" cy="470815"/>
          </a:xfrm>
          <a:prstGeom prst="rect">
            <a:avLst/>
          </a:prstGeom>
        </p:spPr>
        <p:txBody>
          <a:bodyPr vert="horz" lIns="94052" tIns="47026" rIns="94052" bIns="47026" rtlCol="0" anchor="b"/>
          <a:lstStyle>
            <a:lvl1pPr algn="r">
              <a:defRPr sz="1200"/>
            </a:lvl1pPr>
          </a:lstStyle>
          <a:p>
            <a:fld id="{73D3D42D-485F-2A49-8CA6-498544470225}" type="slidenum">
              <a:rPr lang="en-US" smtClean="0"/>
              <a:t>‹#›</a:t>
            </a:fld>
            <a:endParaRPr lang="en-US"/>
          </a:p>
        </p:txBody>
      </p:sp>
    </p:spTree>
    <p:extLst>
      <p:ext uri="{BB962C8B-B14F-4D97-AF65-F5344CB8AC3E}">
        <p14:creationId xmlns:p14="http://schemas.microsoft.com/office/powerpoint/2010/main" val="3922963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717550"/>
            <a:ext cx="6367462" cy="35829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F830512-99F6-D84B-940C-0E7E5449D752}" type="slidenum">
              <a:rPr lang="en-US" smtClean="0"/>
              <a:t>1</a:t>
            </a:fld>
            <a:endParaRPr lang="en-US"/>
          </a:p>
        </p:txBody>
      </p:sp>
    </p:spTree>
    <p:extLst>
      <p:ext uri="{BB962C8B-B14F-4D97-AF65-F5344CB8AC3E}">
        <p14:creationId xmlns:p14="http://schemas.microsoft.com/office/powerpoint/2010/main" val="25043953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717550"/>
            <a:ext cx="6367462" cy="3582988"/>
          </a:xfrm>
        </p:spPr>
      </p:sp>
      <p:sp>
        <p:nvSpPr>
          <p:cNvPr id="3" name="Notes Placeholder 2"/>
          <p:cNvSpPr>
            <a:spLocks noGrp="1"/>
          </p:cNvSpPr>
          <p:nvPr>
            <p:ph type="body" idx="1"/>
          </p:nvPr>
        </p:nvSpPr>
        <p:spPr/>
        <p:txBody>
          <a:bodyPr/>
          <a:lstStyle/>
          <a:p>
            <a:r>
              <a:rPr lang="es-419" dirty="0"/>
              <a:t>On to peer recovery support services (or PRSS)—you’ll also see peer-based recovery support services in the research literature</a:t>
            </a:r>
          </a:p>
          <a:p>
            <a:endParaRPr lang="es-419" dirty="0"/>
          </a:p>
          <a:p>
            <a:r>
              <a:rPr lang="es-419" dirty="0"/>
              <a:t>We have a push and pull right now: toward more medicalization, through integration of behavioral health and primary care</a:t>
            </a:r>
          </a:p>
          <a:p>
            <a:endParaRPr lang="es-419" dirty="0"/>
          </a:p>
          <a:p>
            <a:r>
              <a:rPr lang="es-419" dirty="0"/>
              <a:t>And expansion of naturall</a:t>
            </a:r>
            <a:r>
              <a:rPr lang="en-US" dirty="0"/>
              <a:t>y occurring helping systems</a:t>
            </a:r>
          </a:p>
          <a:p>
            <a:endParaRPr lang="en-US" dirty="0"/>
          </a:p>
          <a:p>
            <a:r>
              <a:rPr lang="en-US" dirty="0"/>
              <a:t>In some respects, this makes sense:</a:t>
            </a:r>
          </a:p>
          <a:p>
            <a:pPr marL="176347" indent="-176347">
              <a:buFont typeface="Arial" panose="020B0604020202020204" pitchFamily="34" charset="0"/>
              <a:buChar char="•"/>
            </a:pPr>
            <a:r>
              <a:rPr lang="en-US" dirty="0"/>
              <a:t>Most individuals who receive mental health treatment do so in a primary care setting</a:t>
            </a:r>
          </a:p>
          <a:p>
            <a:pPr marL="176347" indent="-176347">
              <a:buFont typeface="Arial" panose="020B0604020202020204" pitchFamily="34" charset="0"/>
              <a:buChar char="•"/>
            </a:pPr>
            <a:r>
              <a:rPr lang="en-US" dirty="0"/>
              <a:t>Most individuals who need mental health or substance abuse treatment don’t receive it </a:t>
            </a:r>
          </a:p>
          <a:p>
            <a:pPr marL="176347" indent="-176347">
              <a:buFont typeface="Arial" panose="020B0604020202020204" pitchFamily="34" charset="0"/>
              <a:buChar char="•"/>
            </a:pPr>
            <a:r>
              <a:rPr lang="en-US" dirty="0"/>
              <a:t>Community-based supports can be the path to recovery—and the bridge to these other systems </a:t>
            </a:r>
            <a:endParaRPr lang="en-US" dirty="0" smtClean="0"/>
          </a:p>
          <a:p>
            <a:pPr marL="637113" lvl="1" indent="-176347">
              <a:buFont typeface="Arial" panose="020B0604020202020204" pitchFamily="34" charset="0"/>
              <a:buChar char="•"/>
            </a:pPr>
            <a:r>
              <a:rPr lang="en-US" dirty="0" smtClean="0"/>
              <a:t>Recording from a therapist</a:t>
            </a:r>
            <a:r>
              <a:rPr lang="en-US" baseline="0" dirty="0" smtClean="0"/>
              <a:t> about how her idea of recovery coaching changed due to the impact on a client.</a:t>
            </a:r>
            <a:endParaRPr lang="en-US" dirty="0"/>
          </a:p>
          <a:p>
            <a:endParaRPr lang="en-US" dirty="0"/>
          </a:p>
        </p:txBody>
      </p:sp>
    </p:spTree>
    <p:extLst>
      <p:ext uri="{BB962C8B-B14F-4D97-AF65-F5344CB8AC3E}">
        <p14:creationId xmlns:p14="http://schemas.microsoft.com/office/powerpoint/2010/main" val="22554973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717550"/>
            <a:ext cx="6367462" cy="3582988"/>
          </a:xfrm>
        </p:spPr>
      </p:sp>
      <p:sp>
        <p:nvSpPr>
          <p:cNvPr id="3" name="Notes Placeholder 2"/>
          <p:cNvSpPr>
            <a:spLocks noGrp="1"/>
          </p:cNvSpPr>
          <p:nvPr>
            <p:ph type="body" idx="1"/>
          </p:nvPr>
        </p:nvSpPr>
        <p:spPr/>
        <p:txBody>
          <a:bodyPr/>
          <a:lstStyle/>
          <a:p>
            <a:endParaRPr lang="en-US" dirty="0"/>
          </a:p>
          <a:p>
            <a:r>
              <a:rPr lang="en-US" dirty="0"/>
              <a:t>Offered across the full continuum of the recovery process</a:t>
            </a:r>
          </a:p>
          <a:p>
            <a:pPr lvl="1"/>
            <a:r>
              <a:rPr lang="en-US" dirty="0"/>
              <a:t> Prior to treatment</a:t>
            </a:r>
          </a:p>
          <a:p>
            <a:pPr lvl="1"/>
            <a:r>
              <a:rPr lang="en-US" dirty="0"/>
              <a:t> During treatment</a:t>
            </a:r>
          </a:p>
          <a:p>
            <a:pPr lvl="1"/>
            <a:r>
              <a:rPr lang="en-US" dirty="0"/>
              <a:t> Post-treatment</a:t>
            </a:r>
          </a:p>
          <a:p>
            <a:pPr lvl="1"/>
            <a:r>
              <a:rPr lang="en-US" dirty="0"/>
              <a:t> In lieu of treatment</a:t>
            </a:r>
          </a:p>
          <a:p>
            <a:r>
              <a:rPr lang="en-US" dirty="0"/>
              <a:t>Designed and delivered to be responsive and appropriate to all stages of recovery</a:t>
            </a:r>
          </a:p>
          <a:p>
            <a:endParaRPr lang="en-US" dirty="0"/>
          </a:p>
        </p:txBody>
      </p:sp>
    </p:spTree>
    <p:extLst>
      <p:ext uri="{BB962C8B-B14F-4D97-AF65-F5344CB8AC3E}">
        <p14:creationId xmlns:p14="http://schemas.microsoft.com/office/powerpoint/2010/main" val="17822074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717550"/>
            <a:ext cx="6367462" cy="3582988"/>
          </a:xfrm>
        </p:spPr>
      </p:sp>
      <p:sp>
        <p:nvSpPr>
          <p:cNvPr id="3" name="Notes Placeholder 2"/>
          <p:cNvSpPr>
            <a:spLocks noGrp="1"/>
          </p:cNvSpPr>
          <p:nvPr>
            <p:ph type="body" idx="1"/>
          </p:nvPr>
        </p:nvSpPr>
        <p:spPr/>
        <p:txBody>
          <a:bodyPr/>
          <a:lstStyle/>
          <a:p>
            <a:r>
              <a:rPr lang="en-US" dirty="0"/>
              <a:t>Peer support build recovery capital through</a:t>
            </a:r>
          </a:p>
        </p:txBody>
      </p:sp>
    </p:spTree>
    <p:extLst>
      <p:ext uri="{BB962C8B-B14F-4D97-AF65-F5344CB8AC3E}">
        <p14:creationId xmlns:p14="http://schemas.microsoft.com/office/powerpoint/2010/main" val="9726689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D3D42D-485F-2A49-8CA6-498544470225}" type="slidenum">
              <a:rPr lang="en-US" smtClean="0"/>
              <a:t>13</a:t>
            </a:fld>
            <a:endParaRPr lang="en-US"/>
          </a:p>
        </p:txBody>
      </p:sp>
    </p:spTree>
    <p:extLst>
      <p:ext uri="{BB962C8B-B14F-4D97-AF65-F5344CB8AC3E}">
        <p14:creationId xmlns:p14="http://schemas.microsoft.com/office/powerpoint/2010/main" val="21261793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D3D42D-485F-2A49-8CA6-498544470225}" type="slidenum">
              <a:rPr lang="en-US" smtClean="0"/>
              <a:t>14</a:t>
            </a:fld>
            <a:endParaRPr lang="en-US"/>
          </a:p>
        </p:txBody>
      </p:sp>
    </p:spTree>
    <p:extLst>
      <p:ext uri="{BB962C8B-B14F-4D97-AF65-F5344CB8AC3E}">
        <p14:creationId xmlns:p14="http://schemas.microsoft.com/office/powerpoint/2010/main" val="17609151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717550"/>
            <a:ext cx="6367462" cy="3582988"/>
          </a:xfrm>
        </p:spPr>
      </p:sp>
      <p:sp>
        <p:nvSpPr>
          <p:cNvPr id="3" name="Notes Placeholder 2"/>
          <p:cNvSpPr>
            <a:spLocks noGrp="1"/>
          </p:cNvSpPr>
          <p:nvPr>
            <p:ph type="body" idx="1"/>
          </p:nvPr>
        </p:nvSpPr>
        <p:spPr/>
        <p:txBody>
          <a:bodyPr/>
          <a:lstStyle/>
          <a:p>
            <a:r>
              <a:rPr lang="en-US" dirty="0" smtClean="0"/>
              <a:t>Even with all of this</a:t>
            </a:r>
            <a:r>
              <a:rPr lang="en-US" baseline="0" dirty="0" smtClean="0"/>
              <a:t> information – many of us find ourselves explaining why peer recovery supports are so vital to helping people remain sober.</a:t>
            </a:r>
          </a:p>
          <a:p>
            <a:r>
              <a:rPr lang="en-US" baseline="0" dirty="0" smtClean="0"/>
              <a:t>So here is some research about the importance of long term support.</a:t>
            </a:r>
            <a:endParaRPr lang="en-US" dirty="0"/>
          </a:p>
        </p:txBody>
      </p:sp>
    </p:spTree>
    <p:extLst>
      <p:ext uri="{BB962C8B-B14F-4D97-AF65-F5344CB8AC3E}">
        <p14:creationId xmlns:p14="http://schemas.microsoft.com/office/powerpoint/2010/main" val="13293247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hape 196">
            <a:extLst>
              <a:ext uri="{FF2B5EF4-FFF2-40B4-BE49-F238E27FC236}">
                <a16:creationId xmlns:a16="http://schemas.microsoft.com/office/drawing/2014/main" id="{52AE91C7-28F3-EF40-AF14-5C35F0B7E85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6" name="Shape 197">
            <a:extLst>
              <a:ext uri="{FF2B5EF4-FFF2-40B4-BE49-F238E27FC236}">
                <a16:creationId xmlns:a16="http://schemas.microsoft.com/office/drawing/2014/main" id="{C3DBB088-45E7-5B48-8D69-3DAC6030A7FF}"/>
              </a:ext>
            </a:extLst>
          </p:cNvPr>
          <p:cNvSpPr>
            <a:spLocks noGrp="1"/>
          </p:cNvSpPr>
          <p:nvPr>
            <p:ph type="body"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800" dirty="0">
                <a:cs typeface="Calibri" panose="020F0502020204030204" pitchFamily="34" charset="0"/>
                <a:sym typeface="Calibri" panose="020F0502020204030204" pitchFamily="34" charset="0"/>
              </a:rPr>
              <a:t>What we know:</a:t>
            </a:r>
          </a:p>
          <a:p>
            <a:r>
              <a:rPr lang="en-US" altLang="en-US" sz="1800" dirty="0">
                <a:cs typeface="Calibri" panose="020F0502020204030204" pitchFamily="34" charset="0"/>
                <a:sym typeface="Calibri" panose="020F0502020204030204" pitchFamily="34" charset="0"/>
              </a:rPr>
              <a:t>A key question that is often asked is how long someone is at risk of relapse.   This figure shows the odds of sustaining relapsed from year 7 to year 8 based on the duration of abstinence. </a:t>
            </a:r>
          </a:p>
          <a:p>
            <a:endParaRPr lang="en-US" altLang="en-US" sz="1800" dirty="0">
              <a:cs typeface="Calibri" panose="020F0502020204030204" pitchFamily="34" charset="0"/>
              <a:sym typeface="Calibri" panose="020F0502020204030204" pitchFamily="34" charset="0"/>
            </a:endParaRPr>
          </a:p>
        </p:txBody>
      </p:sp>
    </p:spTree>
    <p:extLst>
      <p:ext uri="{BB962C8B-B14F-4D97-AF65-F5344CB8AC3E}">
        <p14:creationId xmlns:p14="http://schemas.microsoft.com/office/powerpoint/2010/main" val="34862217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hape 196">
            <a:extLst>
              <a:ext uri="{FF2B5EF4-FFF2-40B4-BE49-F238E27FC236}">
                <a16:creationId xmlns:a16="http://schemas.microsoft.com/office/drawing/2014/main" id="{880693B4-B77A-594A-82DA-787E242ACC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4" name="Shape 197">
            <a:extLst>
              <a:ext uri="{FF2B5EF4-FFF2-40B4-BE49-F238E27FC236}">
                <a16:creationId xmlns:a16="http://schemas.microsoft.com/office/drawing/2014/main" id="{EDB8F548-2D11-014D-BC6E-B47762D51BE6}"/>
              </a:ext>
            </a:extLst>
          </p:cNvPr>
          <p:cNvSpPr>
            <a:spLocks noGrp="1"/>
          </p:cNvSpPr>
          <p:nvPr>
            <p:ph type="body"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800">
                <a:cs typeface="Calibri" panose="020F0502020204030204" pitchFamily="34" charset="0"/>
                <a:sym typeface="Calibri" panose="020F0502020204030204" pitchFamily="34" charset="0"/>
              </a:rPr>
              <a:t>A key question that is often asked is how long someone is at risk of relapse.   This figure shows the odds of sustaining relapsed from year 7 to year 8 based on the duration of abstinence. </a:t>
            </a:r>
          </a:p>
          <a:p>
            <a:endParaRPr lang="en-US" altLang="en-US" sz="1800">
              <a:cs typeface="Calibri" panose="020F0502020204030204" pitchFamily="34" charset="0"/>
              <a:sym typeface="Calibri" panose="020F0502020204030204" pitchFamily="34" charset="0"/>
            </a:endParaRPr>
          </a:p>
        </p:txBody>
      </p:sp>
    </p:spTree>
    <p:extLst>
      <p:ext uri="{BB962C8B-B14F-4D97-AF65-F5344CB8AC3E}">
        <p14:creationId xmlns:p14="http://schemas.microsoft.com/office/powerpoint/2010/main" val="606934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hape 196">
            <a:extLst>
              <a:ext uri="{FF2B5EF4-FFF2-40B4-BE49-F238E27FC236}">
                <a16:creationId xmlns:a16="http://schemas.microsoft.com/office/drawing/2014/main" id="{CE77770B-48EC-C846-9DFA-788981F44D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0" name="Shape 197">
            <a:extLst>
              <a:ext uri="{FF2B5EF4-FFF2-40B4-BE49-F238E27FC236}">
                <a16:creationId xmlns:a16="http://schemas.microsoft.com/office/drawing/2014/main" id="{AAE31C0E-A177-1B42-8872-23C1925B2D8B}"/>
              </a:ext>
            </a:extLst>
          </p:cNvPr>
          <p:cNvSpPr>
            <a:spLocks noGrp="1"/>
          </p:cNvSpPr>
          <p:nvPr>
            <p:ph type="body"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800">
                <a:cs typeface="Calibri" panose="020F0502020204030204" pitchFamily="34" charset="0"/>
                <a:sym typeface="Calibri" panose="020F0502020204030204" pitchFamily="34" charset="0"/>
              </a:rPr>
              <a:t>A key question that is often asked is how long someone is at risk of relapse.   This figure shows the odds of sustaining relapsed from year 7 to year 8 based on the duration of abstinence. </a:t>
            </a:r>
          </a:p>
          <a:p>
            <a:endParaRPr lang="en-US" altLang="en-US" sz="1800">
              <a:cs typeface="Calibri" panose="020F0502020204030204" pitchFamily="34" charset="0"/>
              <a:sym typeface="Calibri" panose="020F0502020204030204" pitchFamily="34" charset="0"/>
            </a:endParaRPr>
          </a:p>
        </p:txBody>
      </p:sp>
    </p:spTree>
    <p:extLst>
      <p:ext uri="{BB962C8B-B14F-4D97-AF65-F5344CB8AC3E}">
        <p14:creationId xmlns:p14="http://schemas.microsoft.com/office/powerpoint/2010/main" val="42479471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hape 214">
            <a:extLst>
              <a:ext uri="{FF2B5EF4-FFF2-40B4-BE49-F238E27FC236}">
                <a16:creationId xmlns:a16="http://schemas.microsoft.com/office/drawing/2014/main" id="{1BE85D89-68DD-3749-AA9E-2EC8BE6503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4" name="Shape 215">
            <a:extLst>
              <a:ext uri="{FF2B5EF4-FFF2-40B4-BE49-F238E27FC236}">
                <a16:creationId xmlns:a16="http://schemas.microsoft.com/office/drawing/2014/main" id="{91149E34-5E1B-3641-8075-2A77F407F6D5}"/>
              </a:ext>
            </a:extLst>
          </p:cNvPr>
          <p:cNvSpPr>
            <a:spLocks noGrp="1"/>
          </p:cNvSpPr>
          <p:nvPr>
            <p:ph type="body"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800" dirty="0">
                <a:latin typeface="times" pitchFamily="2" charset="0"/>
                <a:ea typeface="times" pitchFamily="2" charset="0"/>
                <a:cs typeface="times" pitchFamily="2" charset="0"/>
                <a:sym typeface="times" pitchFamily="2" charset="0"/>
              </a:rPr>
              <a:t> Peer recovery support,  as they initially evolved,  were designed to support individuals and families ACROSS TIME, as opposed to short-term, acute, episodic.</a:t>
            </a:r>
          </a:p>
          <a:p>
            <a:endParaRPr lang="en-US" altLang="en-US" sz="1800" dirty="0">
              <a:latin typeface="times" pitchFamily="2" charset="0"/>
              <a:ea typeface="times" pitchFamily="2" charset="0"/>
              <a:cs typeface="times" pitchFamily="2" charset="0"/>
              <a:sym typeface="times" pitchFamily="2" charset="0"/>
            </a:endParaRPr>
          </a:p>
          <a:p>
            <a:r>
              <a:rPr lang="en-US" altLang="en-US" sz="1800" dirty="0">
                <a:latin typeface="times" pitchFamily="2" charset="0"/>
                <a:ea typeface="times" pitchFamily="2" charset="0"/>
                <a:cs typeface="times" pitchFamily="2" charset="0"/>
                <a:sym typeface="times" pitchFamily="2" charset="0"/>
              </a:rPr>
              <a:t>As we move toward more professionalization of peer support (ostensibly to fund and sustain them)</a:t>
            </a:r>
          </a:p>
          <a:p>
            <a:endParaRPr lang="en-US" altLang="en-US" sz="1800" dirty="0">
              <a:latin typeface="times" pitchFamily="2" charset="0"/>
              <a:ea typeface="times" pitchFamily="2" charset="0"/>
              <a:cs typeface="times" pitchFamily="2" charset="0"/>
              <a:sym typeface="times" pitchFamily="2" charset="0"/>
            </a:endParaRPr>
          </a:p>
        </p:txBody>
      </p:sp>
    </p:spTree>
    <p:extLst>
      <p:ext uri="{BB962C8B-B14F-4D97-AF65-F5344CB8AC3E}">
        <p14:creationId xmlns:p14="http://schemas.microsoft.com/office/powerpoint/2010/main" val="3691679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D3D42D-485F-2A49-8CA6-498544470225}" type="slidenum">
              <a:rPr lang="en-US" smtClean="0"/>
              <a:t>2</a:t>
            </a:fld>
            <a:endParaRPr lang="en-US"/>
          </a:p>
        </p:txBody>
      </p:sp>
    </p:spTree>
    <p:extLst>
      <p:ext uri="{BB962C8B-B14F-4D97-AF65-F5344CB8AC3E}">
        <p14:creationId xmlns:p14="http://schemas.microsoft.com/office/powerpoint/2010/main" val="11358614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717550"/>
            <a:ext cx="6367462" cy="3582988"/>
          </a:xfrm>
        </p:spPr>
      </p:sp>
      <p:sp>
        <p:nvSpPr>
          <p:cNvPr id="3" name="Notes Placeholder 2"/>
          <p:cNvSpPr>
            <a:spLocks noGrp="1"/>
          </p:cNvSpPr>
          <p:nvPr>
            <p:ph type="body" idx="1"/>
          </p:nvPr>
        </p:nvSpPr>
        <p:spPr/>
        <p:txBody>
          <a:bodyPr/>
          <a:lstStyle/>
          <a:p>
            <a:r>
              <a:rPr lang="en-US" dirty="0" smtClean="0"/>
              <a:t>Play recording of the benefits of recovery coach.  Is an RC better than therapist?  It may take both!</a:t>
            </a:r>
            <a:endParaRPr lang="en-US" dirty="0"/>
          </a:p>
        </p:txBody>
      </p:sp>
    </p:spTree>
    <p:extLst>
      <p:ext uri="{BB962C8B-B14F-4D97-AF65-F5344CB8AC3E}">
        <p14:creationId xmlns:p14="http://schemas.microsoft.com/office/powerpoint/2010/main" val="40810465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D3D42D-485F-2A49-8CA6-498544470225}" type="slidenum">
              <a:rPr lang="en-US" smtClean="0"/>
              <a:t>21</a:t>
            </a:fld>
            <a:endParaRPr lang="en-US"/>
          </a:p>
        </p:txBody>
      </p:sp>
    </p:spTree>
    <p:extLst>
      <p:ext uri="{BB962C8B-B14F-4D97-AF65-F5344CB8AC3E}">
        <p14:creationId xmlns:p14="http://schemas.microsoft.com/office/powerpoint/2010/main" val="13851022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717550"/>
            <a:ext cx="6367462" cy="3582988"/>
          </a:xfrm>
        </p:spPr>
      </p:sp>
      <p:sp>
        <p:nvSpPr>
          <p:cNvPr id="3" name="Notes Placeholder 2"/>
          <p:cNvSpPr>
            <a:spLocks noGrp="1"/>
          </p:cNvSpPr>
          <p:nvPr>
            <p:ph type="body" idx="1"/>
          </p:nvPr>
        </p:nvSpPr>
        <p:spPr/>
        <p:txBody>
          <a:bodyPr/>
          <a:lstStyle/>
          <a:p>
            <a:r>
              <a:rPr lang="en-US" dirty="0"/>
              <a:t>And not just “alumni services”</a:t>
            </a:r>
          </a:p>
          <a:p>
            <a:endParaRPr lang="en-US" dirty="0"/>
          </a:p>
          <a:p>
            <a:r>
              <a:rPr lang="en-US" dirty="0"/>
              <a:t>In may ways, it is a fundamental rethinking of what one person or family needs on its recovery journey</a:t>
            </a:r>
          </a:p>
        </p:txBody>
      </p:sp>
    </p:spTree>
    <p:extLst>
      <p:ext uri="{BB962C8B-B14F-4D97-AF65-F5344CB8AC3E}">
        <p14:creationId xmlns:p14="http://schemas.microsoft.com/office/powerpoint/2010/main" val="18329688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717550"/>
            <a:ext cx="6367462" cy="3582988"/>
          </a:xfrm>
        </p:spPr>
      </p:sp>
      <p:sp>
        <p:nvSpPr>
          <p:cNvPr id="3" name="Notes Placeholder 2"/>
          <p:cNvSpPr>
            <a:spLocks noGrp="1"/>
          </p:cNvSpPr>
          <p:nvPr>
            <p:ph type="body" idx="1"/>
          </p:nvPr>
        </p:nvSpPr>
        <p:spPr/>
        <p:txBody>
          <a:bodyPr/>
          <a:lstStyle/>
          <a:p>
            <a:r>
              <a:rPr lang="en-US" dirty="0"/>
              <a:t>EXAMPLES FROM UAB, PRO-ACT, RECOVERY POINT, FACES AND VOICES GREENVILLE</a:t>
            </a:r>
          </a:p>
        </p:txBody>
      </p:sp>
    </p:spTree>
    <p:extLst>
      <p:ext uri="{BB962C8B-B14F-4D97-AF65-F5344CB8AC3E}">
        <p14:creationId xmlns:p14="http://schemas.microsoft.com/office/powerpoint/2010/main" val="17590781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D3D42D-485F-2A49-8CA6-498544470225}" type="slidenum">
              <a:rPr lang="en-US" smtClean="0"/>
              <a:t>24</a:t>
            </a:fld>
            <a:endParaRPr lang="en-US"/>
          </a:p>
        </p:txBody>
      </p:sp>
    </p:spTree>
    <p:extLst>
      <p:ext uri="{BB962C8B-B14F-4D97-AF65-F5344CB8AC3E}">
        <p14:creationId xmlns:p14="http://schemas.microsoft.com/office/powerpoint/2010/main" val="10111656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libri" panose="020F0502020204030204" pitchFamily="34" charset="0"/>
              </a:rPr>
              <a:t>Forensic Peers offer services in conjunction with first responders in programs like LEAD (Law Enforcement Assisted Diversion) and behavioral health first responders working with police. Services may include motivation, support and transportation to withdrawal management services, or linkage to addiction treatment and community recovery support groups.</a:t>
            </a:r>
          </a:p>
          <a:p>
            <a:endParaRPr lang="en-US" dirty="0"/>
          </a:p>
          <a:p>
            <a:pPr defTabSz="940516">
              <a:defRPr/>
            </a:pPr>
            <a:r>
              <a:rPr lang="en-US" dirty="0"/>
              <a:t>Source: </a:t>
            </a:r>
            <a:r>
              <a:rPr lang="en-US" dirty="0" err="1"/>
              <a:t>Razavi</a:t>
            </a:r>
            <a:r>
              <a:rPr lang="en-US" dirty="0"/>
              <a:t>, M &amp; Ayala, J. (2017) </a:t>
            </a:r>
            <a:r>
              <a:rPr lang="en-US" i="1" dirty="0"/>
              <a:t>Substance Use Disorder: Forensic Peer, Best Practices Curriculum</a:t>
            </a:r>
            <a:r>
              <a:rPr lang="en-US" dirty="0"/>
              <a:t>. The Oregon Regional Facilitation Center.</a:t>
            </a:r>
          </a:p>
          <a:p>
            <a:endParaRPr lang="en-US" dirty="0"/>
          </a:p>
          <a:p>
            <a:endParaRPr lang="en-US" dirty="0"/>
          </a:p>
        </p:txBody>
      </p:sp>
      <p:sp>
        <p:nvSpPr>
          <p:cNvPr id="4" name="Slide Number Placeholder 3"/>
          <p:cNvSpPr>
            <a:spLocks noGrp="1"/>
          </p:cNvSpPr>
          <p:nvPr>
            <p:ph type="sldNum" sz="quarter" idx="5"/>
          </p:nvPr>
        </p:nvSpPr>
        <p:spPr/>
        <p:txBody>
          <a:bodyPr/>
          <a:lstStyle/>
          <a:p>
            <a:fld id="{73D3D42D-485F-2A49-8CA6-498544470225}" type="slidenum">
              <a:rPr lang="en-US" smtClean="0"/>
              <a:t>25</a:t>
            </a:fld>
            <a:endParaRPr lang="en-US"/>
          </a:p>
        </p:txBody>
      </p:sp>
    </p:spTree>
    <p:extLst>
      <p:ext uri="{BB962C8B-B14F-4D97-AF65-F5344CB8AC3E}">
        <p14:creationId xmlns:p14="http://schemas.microsoft.com/office/powerpoint/2010/main" val="42854634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516">
              <a:defRPr/>
            </a:pPr>
            <a:r>
              <a:rPr lang="en-US" dirty="0"/>
              <a:t>Forensic Peers provide in‐jail services motivating and supporting inmates in addiction recovery. Forensic Peers support and advocate for individuals who are experiencing physical and psychological impairments related to intoxication and withdrawal. Forensic Peers provide overdose risk education, especially for those addicted to opioids that experience a decline in tolerance while incarcerated. Forensic Peers support individuals in pre‐release planning, goal setting, and maintaining compliance with conditions of release. Forensic Peers assist individuals in locating and engaging with treatment services upon release, which could include Medication Assisted Treatment (MAT), for those dependent on opioids. </a:t>
            </a:r>
          </a:p>
          <a:p>
            <a:endParaRPr lang="en-US" dirty="0"/>
          </a:p>
          <a:p>
            <a:pPr defTabSz="940516">
              <a:defRPr/>
            </a:pPr>
            <a:r>
              <a:rPr lang="en-US" dirty="0"/>
              <a:t>Source: </a:t>
            </a:r>
            <a:r>
              <a:rPr lang="en-US" dirty="0" err="1"/>
              <a:t>Razavi</a:t>
            </a:r>
            <a:r>
              <a:rPr lang="en-US" dirty="0"/>
              <a:t>, M &amp; Ayala, J. (2017) </a:t>
            </a:r>
            <a:r>
              <a:rPr lang="en-US" i="1" dirty="0"/>
              <a:t>Substance Use Disorder: Forensic Peer, Best Practices Curriculum</a:t>
            </a:r>
            <a:r>
              <a:rPr lang="en-US" dirty="0"/>
              <a:t>. The Oregon Regional Facilitation Center.</a:t>
            </a:r>
          </a:p>
          <a:p>
            <a:endParaRPr lang="en-US" dirty="0"/>
          </a:p>
          <a:p>
            <a:endParaRPr lang="en-US" dirty="0"/>
          </a:p>
        </p:txBody>
      </p:sp>
      <p:sp>
        <p:nvSpPr>
          <p:cNvPr id="4" name="Slide Number Placeholder 3"/>
          <p:cNvSpPr>
            <a:spLocks noGrp="1"/>
          </p:cNvSpPr>
          <p:nvPr>
            <p:ph type="sldNum" sz="quarter" idx="5"/>
          </p:nvPr>
        </p:nvSpPr>
        <p:spPr/>
        <p:txBody>
          <a:bodyPr/>
          <a:lstStyle/>
          <a:p>
            <a:fld id="{73D3D42D-485F-2A49-8CA6-498544470225}" type="slidenum">
              <a:rPr lang="en-US" smtClean="0"/>
              <a:t>26</a:t>
            </a:fld>
            <a:endParaRPr lang="en-US"/>
          </a:p>
        </p:txBody>
      </p:sp>
    </p:spTree>
    <p:extLst>
      <p:ext uri="{BB962C8B-B14F-4D97-AF65-F5344CB8AC3E}">
        <p14:creationId xmlns:p14="http://schemas.microsoft.com/office/powerpoint/2010/main" val="7296953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Talk about recovery coaches and peer</a:t>
            </a:r>
            <a:r>
              <a:rPr lang="en-US" baseline="0" dirty="0" smtClean="0"/>
              <a:t> recovery supports in the drug court</a:t>
            </a:r>
            <a:endParaRPr lang="en-US" dirty="0"/>
          </a:p>
        </p:txBody>
      </p:sp>
      <p:sp>
        <p:nvSpPr>
          <p:cNvPr id="4" name="Slide Number Placeholder 3"/>
          <p:cNvSpPr>
            <a:spLocks noGrp="1"/>
          </p:cNvSpPr>
          <p:nvPr>
            <p:ph type="sldNum" sz="quarter" idx="10"/>
          </p:nvPr>
        </p:nvSpPr>
        <p:spPr/>
        <p:txBody>
          <a:bodyPr/>
          <a:lstStyle/>
          <a:p>
            <a:fld id="{73D3D42D-485F-2A49-8CA6-498544470225}" type="slidenum">
              <a:rPr lang="en-US" smtClean="0"/>
              <a:t>27</a:t>
            </a:fld>
            <a:endParaRPr lang="en-US"/>
          </a:p>
        </p:txBody>
      </p:sp>
    </p:spTree>
    <p:extLst>
      <p:ext uri="{BB962C8B-B14F-4D97-AF65-F5344CB8AC3E}">
        <p14:creationId xmlns:p14="http://schemas.microsoft.com/office/powerpoint/2010/main" val="33091332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D3D42D-485F-2A49-8CA6-498544470225}" type="slidenum">
              <a:rPr lang="en-US" smtClean="0"/>
              <a:t>28</a:t>
            </a:fld>
            <a:endParaRPr lang="en-US"/>
          </a:p>
        </p:txBody>
      </p:sp>
    </p:spTree>
    <p:extLst>
      <p:ext uri="{BB962C8B-B14F-4D97-AF65-F5344CB8AC3E}">
        <p14:creationId xmlns:p14="http://schemas.microsoft.com/office/powerpoint/2010/main" val="30191037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D3D42D-485F-2A49-8CA6-498544470225}" type="slidenum">
              <a:rPr lang="en-US" smtClean="0"/>
              <a:t>29</a:t>
            </a:fld>
            <a:endParaRPr lang="en-US"/>
          </a:p>
        </p:txBody>
      </p:sp>
    </p:spTree>
    <p:extLst>
      <p:ext uri="{BB962C8B-B14F-4D97-AF65-F5344CB8AC3E}">
        <p14:creationId xmlns:p14="http://schemas.microsoft.com/office/powerpoint/2010/main" val="293594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D3D42D-485F-2A49-8CA6-498544470225}" type="slidenum">
              <a:rPr lang="en-US" smtClean="0"/>
              <a:t>3</a:t>
            </a:fld>
            <a:endParaRPr lang="en-US"/>
          </a:p>
        </p:txBody>
      </p:sp>
    </p:spTree>
    <p:extLst>
      <p:ext uri="{BB962C8B-B14F-4D97-AF65-F5344CB8AC3E}">
        <p14:creationId xmlns:p14="http://schemas.microsoft.com/office/powerpoint/2010/main" val="32952987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0516">
              <a:defRPr/>
            </a:pPr>
            <a:r>
              <a:rPr lang="en-US" dirty="0"/>
              <a:t>Peers provide support and resources that help individuals meet the conditions of probation, post‐prison release, or parole. These include support for finding and maintaining employment, higher education, resources for maintaining sobriety, developing pro‐social activities, and support for avoiding any behaviors that may lead to probation and/or parole violation. Forensic Peers help individuals develop positive and supportive relationships that do not include use of alcohol or drugs and/or participation in criminal activity. Forensic Peers are aware of the rights and responsibilities of individuals on supervision through State or Federal probation, post‐prison or parole, and help individuals advocate for their own fair treatment. Forensic peers understand release/probation/parole restrictions, including third party restraining orders. </a:t>
            </a:r>
          </a:p>
          <a:p>
            <a:endParaRPr lang="en-US" dirty="0"/>
          </a:p>
          <a:p>
            <a:pPr defTabSz="940516">
              <a:defRPr/>
            </a:pPr>
            <a:r>
              <a:rPr lang="en-US" dirty="0"/>
              <a:t>Source: </a:t>
            </a:r>
            <a:r>
              <a:rPr lang="en-US" dirty="0" err="1"/>
              <a:t>Razavi</a:t>
            </a:r>
            <a:r>
              <a:rPr lang="en-US" dirty="0"/>
              <a:t>, M &amp; Ayala, J. (2017) </a:t>
            </a:r>
            <a:r>
              <a:rPr lang="en-US" i="1" dirty="0"/>
              <a:t>Substance Use Disorder: Forensic Peer, Best Practices Curriculum</a:t>
            </a:r>
            <a:r>
              <a:rPr lang="en-US" dirty="0"/>
              <a:t>. The Oregon Regional Facilitation Center.</a:t>
            </a:r>
          </a:p>
          <a:p>
            <a:endParaRPr lang="en-US" dirty="0"/>
          </a:p>
          <a:p>
            <a:endParaRPr lang="en-US" dirty="0"/>
          </a:p>
        </p:txBody>
      </p:sp>
      <p:sp>
        <p:nvSpPr>
          <p:cNvPr id="4" name="Slide Number Placeholder 3"/>
          <p:cNvSpPr>
            <a:spLocks noGrp="1"/>
          </p:cNvSpPr>
          <p:nvPr>
            <p:ph type="sldNum" sz="quarter" idx="5"/>
          </p:nvPr>
        </p:nvSpPr>
        <p:spPr/>
        <p:txBody>
          <a:bodyPr/>
          <a:lstStyle/>
          <a:p>
            <a:fld id="{73D3D42D-485F-2A49-8CA6-498544470225}" type="slidenum">
              <a:rPr lang="en-US" smtClean="0"/>
              <a:t>30</a:t>
            </a:fld>
            <a:endParaRPr lang="en-US"/>
          </a:p>
        </p:txBody>
      </p:sp>
    </p:spTree>
    <p:extLst>
      <p:ext uri="{BB962C8B-B14F-4D97-AF65-F5344CB8AC3E}">
        <p14:creationId xmlns:p14="http://schemas.microsoft.com/office/powerpoint/2010/main" val="944487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 one pager to remember</a:t>
            </a:r>
            <a:r>
              <a:rPr lang="en-US" baseline="0" dirty="0" smtClean="0"/>
              <a:t> all things to point out – </a:t>
            </a:r>
          </a:p>
          <a:p>
            <a:endParaRPr lang="en-US" dirty="0" smtClean="0"/>
          </a:p>
          <a:p>
            <a:r>
              <a:rPr lang="en-US" dirty="0" smtClean="0"/>
              <a:t>Mention </a:t>
            </a:r>
            <a:r>
              <a:rPr lang="en-US" dirty="0"/>
              <a:t>range of technical assistance</a:t>
            </a:r>
          </a:p>
          <a:p>
            <a:endParaRPr lang="en-US" dirty="0"/>
          </a:p>
          <a:p>
            <a:r>
              <a:rPr lang="en-US" dirty="0"/>
              <a:t>Mention webinars and podcasts available to everyone</a:t>
            </a:r>
          </a:p>
          <a:p>
            <a:endParaRPr lang="en-US" dirty="0"/>
          </a:p>
          <a:p>
            <a:r>
              <a:rPr lang="en-US" dirty="0"/>
              <a:t>Mention Peer Recovery Support Services Mentoring Initiative</a:t>
            </a:r>
          </a:p>
          <a:p>
            <a:r>
              <a:rPr lang="en-US" dirty="0"/>
              <a:t>—4 mentor sites</a:t>
            </a:r>
          </a:p>
          <a:p>
            <a:r>
              <a:rPr lang="en-US" dirty="0"/>
              <a:t>—12 mentee sites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F830512-99F6-D84B-940C-0E7E5449D752}" type="slidenum">
              <a:rPr lang="en-US" smtClean="0"/>
              <a:t>31</a:t>
            </a:fld>
            <a:endParaRPr lang="en-US"/>
          </a:p>
        </p:txBody>
      </p:sp>
    </p:spTree>
    <p:extLst>
      <p:ext uri="{BB962C8B-B14F-4D97-AF65-F5344CB8AC3E}">
        <p14:creationId xmlns:p14="http://schemas.microsoft.com/office/powerpoint/2010/main" val="29546980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end with SO WHAT</a:t>
            </a:r>
          </a:p>
          <a:p>
            <a:endParaRPr lang="en-US" dirty="0"/>
          </a:p>
          <a:p>
            <a:r>
              <a:rPr lang="en-US" dirty="0"/>
              <a:t>[RETURN TO ERIN’S STORY]</a:t>
            </a:r>
          </a:p>
        </p:txBody>
      </p:sp>
      <p:sp>
        <p:nvSpPr>
          <p:cNvPr id="4" name="Slide Number Placeholder 3"/>
          <p:cNvSpPr>
            <a:spLocks noGrp="1"/>
          </p:cNvSpPr>
          <p:nvPr>
            <p:ph type="sldNum" sz="quarter" idx="5"/>
          </p:nvPr>
        </p:nvSpPr>
        <p:spPr/>
        <p:txBody>
          <a:bodyPr/>
          <a:lstStyle/>
          <a:p>
            <a:fld id="{CF830512-99F6-D84B-940C-0E7E5449D752}" type="slidenum">
              <a:rPr lang="en-US" smtClean="0"/>
              <a:t>32</a:t>
            </a:fld>
            <a:endParaRPr lang="en-US"/>
          </a:p>
        </p:txBody>
      </p:sp>
    </p:spTree>
    <p:extLst>
      <p:ext uri="{BB962C8B-B14F-4D97-AF65-F5344CB8AC3E}">
        <p14:creationId xmlns:p14="http://schemas.microsoft.com/office/powerpoint/2010/main" val="21105924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D3D42D-485F-2A49-8CA6-498544470225}" type="slidenum">
              <a:rPr lang="en-US" smtClean="0"/>
              <a:t>33</a:t>
            </a:fld>
            <a:endParaRPr lang="en-US"/>
          </a:p>
        </p:txBody>
      </p:sp>
    </p:spTree>
    <p:extLst>
      <p:ext uri="{BB962C8B-B14F-4D97-AF65-F5344CB8AC3E}">
        <p14:creationId xmlns:p14="http://schemas.microsoft.com/office/powerpoint/2010/main" val="1278075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1+1 equals infinite possibilities</a:t>
            </a:r>
          </a:p>
          <a:p>
            <a:endParaRPr lang="en-US" dirty="0"/>
          </a:p>
          <a:p>
            <a:r>
              <a:rPr lang="en-US" dirty="0"/>
              <a:t>Share story of Erin and her client —LMSW and therapist with one of the </a:t>
            </a:r>
            <a:r>
              <a:rPr lang="en-US" dirty="0" err="1"/>
              <a:t>Potawatami</a:t>
            </a:r>
            <a:r>
              <a:rPr lang="en-US" dirty="0"/>
              <a:t> tribe</a:t>
            </a:r>
          </a:p>
          <a:p>
            <a:endParaRPr lang="en-US" dirty="0"/>
          </a:p>
          <a:p>
            <a:pPr marL="176347" indent="-176347">
              <a:buFont typeface="Arial" panose="020B0604020202020204" pitchFamily="34" charset="0"/>
              <a:buChar char="•"/>
            </a:pPr>
            <a:r>
              <a:rPr lang="en-US" dirty="0"/>
              <a:t>Therapy “going backward”</a:t>
            </a:r>
          </a:p>
          <a:p>
            <a:pPr marL="176347" indent="-176347">
              <a:buFont typeface="Arial" panose="020B0604020202020204" pitchFamily="34" charset="0"/>
              <a:buChar char="•"/>
            </a:pPr>
            <a:r>
              <a:rPr lang="en-US" dirty="0"/>
              <a:t>Assigned recovery coach</a:t>
            </a:r>
          </a:p>
          <a:p>
            <a:pPr marL="176347" indent="-176347">
              <a:buFont typeface="Arial" panose="020B0604020202020204" pitchFamily="34" charset="0"/>
              <a:buChar char="•"/>
            </a:pPr>
            <a:endParaRPr lang="en-US" dirty="0"/>
          </a:p>
          <a:p>
            <a:pPr marL="176347" indent="-176347">
              <a:buFont typeface="Arial" panose="020B0604020202020204" pitchFamily="34" charset="0"/>
              <a:buChar char="•"/>
            </a:pPr>
            <a:r>
              <a:rPr lang="en-US" dirty="0"/>
              <a:t>Lesson:  Use what ever tools we have at our disposal</a:t>
            </a:r>
          </a:p>
        </p:txBody>
      </p:sp>
      <p:sp>
        <p:nvSpPr>
          <p:cNvPr id="4" name="Slide Number Placeholder 3"/>
          <p:cNvSpPr>
            <a:spLocks noGrp="1"/>
          </p:cNvSpPr>
          <p:nvPr>
            <p:ph type="sldNum" sz="quarter" idx="5"/>
          </p:nvPr>
        </p:nvSpPr>
        <p:spPr/>
        <p:txBody>
          <a:bodyPr/>
          <a:lstStyle/>
          <a:p>
            <a:fld id="{CF830512-99F6-D84B-940C-0E7E5449D752}" type="slidenum">
              <a:rPr lang="en-US" smtClean="0"/>
              <a:t>4</a:t>
            </a:fld>
            <a:endParaRPr lang="en-US"/>
          </a:p>
        </p:txBody>
      </p:sp>
    </p:spTree>
    <p:extLst>
      <p:ext uri="{BB962C8B-B14F-4D97-AF65-F5344CB8AC3E}">
        <p14:creationId xmlns:p14="http://schemas.microsoft.com/office/powerpoint/2010/main" val="3697711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F830512-99F6-D84B-940C-0E7E5449D752}" type="slidenum">
              <a:rPr lang="en-US" smtClean="0"/>
              <a:t>5</a:t>
            </a:fld>
            <a:endParaRPr lang="en-US"/>
          </a:p>
        </p:txBody>
      </p:sp>
    </p:spTree>
    <p:extLst>
      <p:ext uri="{BB962C8B-B14F-4D97-AF65-F5344CB8AC3E}">
        <p14:creationId xmlns:p14="http://schemas.microsoft.com/office/powerpoint/2010/main" val="8815124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3D3D42D-485F-2A49-8CA6-498544470225}" type="slidenum">
              <a:rPr lang="en-US" smtClean="0"/>
              <a:t>6</a:t>
            </a:fld>
            <a:endParaRPr lang="en-US"/>
          </a:p>
        </p:txBody>
      </p:sp>
    </p:spTree>
    <p:extLst>
      <p:ext uri="{BB962C8B-B14F-4D97-AF65-F5344CB8AC3E}">
        <p14:creationId xmlns:p14="http://schemas.microsoft.com/office/powerpoint/2010/main" val="16119347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is peer recovery support, and what are peer recovery support services?</a:t>
            </a:r>
          </a:p>
        </p:txBody>
      </p:sp>
      <p:sp>
        <p:nvSpPr>
          <p:cNvPr id="4" name="Slide Number Placeholder 3"/>
          <p:cNvSpPr>
            <a:spLocks noGrp="1"/>
          </p:cNvSpPr>
          <p:nvPr>
            <p:ph type="sldNum" sz="quarter" idx="5"/>
          </p:nvPr>
        </p:nvSpPr>
        <p:spPr/>
        <p:txBody>
          <a:bodyPr/>
          <a:lstStyle/>
          <a:p>
            <a:fld id="{CF830512-99F6-D84B-940C-0E7E5449D752}" type="slidenum">
              <a:rPr lang="en-US" smtClean="0"/>
              <a:t>7</a:t>
            </a:fld>
            <a:endParaRPr lang="en-US"/>
          </a:p>
        </p:txBody>
      </p:sp>
    </p:spTree>
    <p:extLst>
      <p:ext uri="{BB962C8B-B14F-4D97-AF65-F5344CB8AC3E}">
        <p14:creationId xmlns:p14="http://schemas.microsoft.com/office/powerpoint/2010/main" val="41173640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9738" y="717550"/>
            <a:ext cx="6367462" cy="3582988"/>
          </a:xfrm>
        </p:spPr>
      </p:sp>
      <p:sp>
        <p:nvSpPr>
          <p:cNvPr id="3" name="Notes Placeholder 2"/>
          <p:cNvSpPr>
            <a:spLocks noGrp="1"/>
          </p:cNvSpPr>
          <p:nvPr>
            <p:ph type="body" idx="1"/>
          </p:nvPr>
        </p:nvSpPr>
        <p:spPr/>
        <p:txBody>
          <a:bodyPr/>
          <a:lstStyle/>
          <a:p>
            <a:r>
              <a:rPr lang="en-US" dirty="0"/>
              <a:t>We have researched treatment a lot; we are in the early to mid stages of research on </a:t>
            </a:r>
            <a:r>
              <a:rPr lang="es-419" dirty="0"/>
              <a:t>recovery.</a:t>
            </a:r>
          </a:p>
          <a:p>
            <a:endParaRPr lang="es-419" dirty="0"/>
          </a:p>
          <a:p>
            <a:r>
              <a:rPr lang="en-US" dirty="0"/>
              <a:t>Let’s start by defining recovery</a:t>
            </a:r>
          </a:p>
          <a:p>
            <a:endParaRPr lang="en-US" dirty="0"/>
          </a:p>
          <a:p>
            <a:r>
              <a:rPr lang="en-US" dirty="0"/>
              <a:t>SAMHSA definition; comes from working group composed of persons in recovery</a:t>
            </a:r>
          </a:p>
          <a:p>
            <a:endParaRPr lang="en-US" dirty="0"/>
          </a:p>
          <a:p>
            <a:r>
              <a:rPr lang="es-419" dirty="0"/>
              <a:t>PARAPHRASE SAMHSA definition: https://store.samhsa.gov/system/files/pep12-recdef.pdf</a:t>
            </a:r>
          </a:p>
          <a:p>
            <a:endParaRPr lang="es-419" dirty="0"/>
          </a:p>
          <a:p>
            <a:endParaRPr lang="es-419" dirty="0"/>
          </a:p>
          <a:p>
            <a:r>
              <a:rPr lang="es-419" dirty="0"/>
              <a:t>(We’ll come back to this definition, research, and stages of recovery later in this session.)</a:t>
            </a:r>
          </a:p>
          <a:p>
            <a:endParaRPr lang="es-419" dirty="0"/>
          </a:p>
          <a:p>
            <a:endParaRPr lang="en-US" dirty="0"/>
          </a:p>
          <a:p>
            <a:endParaRPr lang="en-US" dirty="0"/>
          </a:p>
        </p:txBody>
      </p:sp>
    </p:spTree>
    <p:extLst>
      <p:ext uri="{BB962C8B-B14F-4D97-AF65-F5344CB8AC3E}">
        <p14:creationId xmlns:p14="http://schemas.microsoft.com/office/powerpoint/2010/main" val="22351488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had a friend in recovery – Craig Adler – he said</a:t>
            </a:r>
            <a:r>
              <a:rPr lang="en-US" baseline="0" dirty="0" smtClean="0"/>
              <a:t> we tend to complicate things man – recovery means “</a:t>
            </a:r>
            <a:r>
              <a:rPr lang="en-US" dirty="0" smtClean="0"/>
              <a:t>Home, Job and date on the weekend”</a:t>
            </a:r>
            <a:endParaRPr lang="en-US" dirty="0"/>
          </a:p>
        </p:txBody>
      </p:sp>
      <p:sp>
        <p:nvSpPr>
          <p:cNvPr id="4" name="Slide Number Placeholder 3"/>
          <p:cNvSpPr>
            <a:spLocks noGrp="1"/>
          </p:cNvSpPr>
          <p:nvPr>
            <p:ph type="sldNum" sz="quarter" idx="10"/>
          </p:nvPr>
        </p:nvSpPr>
        <p:spPr/>
        <p:txBody>
          <a:bodyPr/>
          <a:lstStyle/>
          <a:p>
            <a:fld id="{73D3D42D-485F-2A49-8CA6-498544470225}" type="slidenum">
              <a:rPr lang="en-US" smtClean="0"/>
              <a:t>9</a:t>
            </a:fld>
            <a:endParaRPr lang="en-US"/>
          </a:p>
        </p:txBody>
      </p:sp>
    </p:spTree>
    <p:extLst>
      <p:ext uri="{BB962C8B-B14F-4D97-AF65-F5344CB8AC3E}">
        <p14:creationId xmlns:p14="http://schemas.microsoft.com/office/powerpoint/2010/main" val="25099643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6248" y="316835"/>
            <a:ext cx="3562304" cy="889620"/>
          </a:xfrm>
          <a:prstGeom prst="rect">
            <a:avLst/>
          </a:prstGeom>
        </p:spPr>
      </p:pic>
      <p:sp>
        <p:nvSpPr>
          <p:cNvPr id="8" name="Rectangle 7"/>
          <p:cNvSpPr/>
          <p:nvPr userDrawn="1"/>
        </p:nvSpPr>
        <p:spPr>
          <a:xfrm>
            <a:off x="0" y="3077936"/>
            <a:ext cx="12192000" cy="378006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0" y="2999017"/>
            <a:ext cx="12192000" cy="0"/>
          </a:xfrm>
          <a:prstGeom prst="line">
            <a:avLst/>
          </a:prstGeom>
          <a:ln w="28575">
            <a:solidFill>
              <a:srgbClr val="3F649A"/>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44979" y="1616529"/>
            <a:ext cx="10923814" cy="1158649"/>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644979" y="3561216"/>
            <a:ext cx="10923814" cy="1655762"/>
          </a:xfrm>
        </p:spPr>
        <p:txBody>
          <a:bodyPr/>
          <a:lstStyle>
            <a:lvl1pPr marL="0" indent="0" algn="ctr">
              <a:buNone/>
              <a:defRPr sz="2400">
                <a:solidFill>
                  <a:srgbClr val="3F649A"/>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1" name="Straight Connector 10"/>
          <p:cNvCxnSpPr/>
          <p:nvPr userDrawn="1"/>
        </p:nvCxnSpPr>
        <p:spPr>
          <a:xfrm>
            <a:off x="-8164" y="3084742"/>
            <a:ext cx="12200164" cy="8164"/>
          </a:xfrm>
          <a:prstGeom prst="line">
            <a:avLst/>
          </a:prstGeom>
          <a:ln w="12700">
            <a:solidFill>
              <a:srgbClr val="F4DC7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8004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ight Triangle 10"/>
          <p:cNvSpPr/>
          <p:nvPr userDrawn="1"/>
        </p:nvSpPr>
        <p:spPr>
          <a:xfrm flipH="1">
            <a:off x="7372349" y="5086350"/>
            <a:ext cx="4819649" cy="1771650"/>
          </a:xfrm>
          <a:prstGeom prst="rtTriangl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p:cNvSpPr/>
          <p:nvPr userDrawn="1"/>
        </p:nvSpPr>
        <p:spPr>
          <a:xfrm>
            <a:off x="0" y="1221000"/>
            <a:ext cx="12192000" cy="5637000"/>
          </a:xfrm>
          <a:prstGeom prst="rtTriangle">
            <a:avLst/>
          </a:prstGeom>
          <a:solidFill>
            <a:schemeClr val="bg1">
              <a:lumMod val="85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95993" y="1620381"/>
            <a:ext cx="10964636" cy="2387600"/>
          </a:xfrm>
        </p:spPr>
        <p:txBody>
          <a:bodyPr anchor="b">
            <a:normAutofit/>
          </a:bodyPr>
          <a:lstStyle>
            <a:lvl1pPr algn="ctr">
              <a:defRPr sz="5400"/>
            </a:lvl1pPr>
          </a:lstStyle>
          <a:p>
            <a:r>
              <a:rPr lang="en-US" dirty="0"/>
              <a:t>Click to edit Master title style</a:t>
            </a:r>
          </a:p>
        </p:txBody>
      </p:sp>
      <p:sp>
        <p:nvSpPr>
          <p:cNvPr id="3" name="Subtitle 2"/>
          <p:cNvSpPr>
            <a:spLocks noGrp="1"/>
          </p:cNvSpPr>
          <p:nvPr>
            <p:ph type="subTitle" idx="1"/>
          </p:nvPr>
        </p:nvSpPr>
        <p:spPr>
          <a:xfrm>
            <a:off x="595993" y="4100056"/>
            <a:ext cx="10964636"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9985" y="289293"/>
            <a:ext cx="3730833" cy="931707"/>
          </a:xfrm>
          <a:prstGeom prst="rect">
            <a:avLst/>
          </a:prstGeom>
        </p:spPr>
      </p:pic>
    </p:spTree>
    <p:extLst>
      <p:ext uri="{BB962C8B-B14F-4D97-AF65-F5344CB8AC3E}">
        <p14:creationId xmlns:p14="http://schemas.microsoft.com/office/powerpoint/2010/main" val="3095934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866705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userDrawn="1"/>
        </p:nvSpPr>
        <p:spPr>
          <a:xfrm>
            <a:off x="0" y="1763486"/>
            <a:ext cx="12192000" cy="3069771"/>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1850" y="705532"/>
            <a:ext cx="10515600" cy="2852737"/>
          </a:xfrm>
        </p:spPr>
        <p:txBody>
          <a:bodyPr anchor="b"/>
          <a:lstStyle>
            <a:lvl1pP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358525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1" name="TextBox 10"/>
          <p:cNvSpPr txBox="1"/>
          <p:nvPr userDrawn="1"/>
        </p:nvSpPr>
        <p:spPr>
          <a:xfrm>
            <a:off x="11119758" y="6447064"/>
            <a:ext cx="783771" cy="246221"/>
          </a:xfrm>
          <a:prstGeom prst="rect">
            <a:avLst/>
          </a:prstGeom>
          <a:noFill/>
        </p:spPr>
        <p:txBody>
          <a:bodyPr wrap="square" rtlCol="0">
            <a:spAutoFit/>
          </a:bodyPr>
          <a:lstStyle/>
          <a:p>
            <a:pPr algn="r"/>
            <a:fld id="{50D8740C-DADE-4F9B-B3D9-9BD2AC3FEAA3}" type="slidenum">
              <a:rPr lang="en-US" sz="1000" smtClean="0">
                <a:latin typeface="+mj-lt"/>
              </a:rPr>
              <a:pPr algn="r"/>
              <a:t>‹#›</a:t>
            </a:fld>
            <a:endParaRPr lang="en-US" sz="1000" dirty="0">
              <a:latin typeface="+mj-lt"/>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600366" y="5966963"/>
            <a:ext cx="2813306" cy="702572"/>
          </a:xfrm>
          <a:prstGeom prst="rect">
            <a:avLst/>
          </a:prstGeom>
          <a:solidFill>
            <a:schemeClr val="bg1"/>
          </a:solidFill>
        </p:spPr>
      </p:pic>
    </p:spTree>
    <p:extLst>
      <p:ext uri="{BB962C8B-B14F-4D97-AF65-F5344CB8AC3E}">
        <p14:creationId xmlns:p14="http://schemas.microsoft.com/office/powerpoint/2010/main" val="25386168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sp>
        <p:nvSpPr>
          <p:cNvPr id="10" name="Rectangle 9"/>
          <p:cNvSpPr/>
          <p:nvPr userDrawn="1"/>
        </p:nvSpPr>
        <p:spPr>
          <a:xfrm>
            <a:off x="0" y="1763486"/>
            <a:ext cx="12192000" cy="30697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612321" y="365125"/>
            <a:ext cx="57150" cy="1325563"/>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4803" y="2370051"/>
            <a:ext cx="7434537" cy="1856639"/>
          </a:xfrm>
          <a:prstGeom prst="rect">
            <a:avLst/>
          </a:prstGeom>
          <a:noFill/>
        </p:spPr>
      </p:pic>
    </p:spTree>
    <p:extLst>
      <p:ext uri="{BB962C8B-B14F-4D97-AF65-F5344CB8AC3E}">
        <p14:creationId xmlns:p14="http://schemas.microsoft.com/office/powerpoint/2010/main" val="23508915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0486" y="1825625"/>
            <a:ext cx="5399314" cy="4351338"/>
          </a:xfrm>
        </p:spPr>
        <p:txBody>
          <a:bodyPr/>
          <a:lstStyle>
            <a:lvl1pPr>
              <a:defRPr sz="24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429250" cy="4351338"/>
          </a:xfrm>
        </p:spPr>
        <p:txBody>
          <a:bodyPr/>
          <a:lstStyle>
            <a:lvl1pPr>
              <a:defRPr sz="24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56788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05447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34808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 name="Right Triangle 18"/>
          <p:cNvSpPr/>
          <p:nvPr userDrawn="1"/>
        </p:nvSpPr>
        <p:spPr>
          <a:xfrm>
            <a:off x="0" y="1553150"/>
            <a:ext cx="12192000" cy="5304850"/>
          </a:xfrm>
          <a:prstGeom prst="rtTriangle">
            <a:avLst/>
          </a:prstGeom>
          <a:solidFill>
            <a:schemeClr val="accent5">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22" name="Right Triangle 21"/>
          <p:cNvSpPr/>
          <p:nvPr userDrawn="1"/>
        </p:nvSpPr>
        <p:spPr>
          <a:xfrm flipH="1">
            <a:off x="7820023" y="4694465"/>
            <a:ext cx="4371975" cy="2163536"/>
          </a:xfrm>
          <a:prstGeom prst="r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713263" y="738645"/>
            <a:ext cx="9062357" cy="2387600"/>
          </a:xfrm>
        </p:spPr>
        <p:txBody>
          <a:bodyPr anchor="b">
            <a:normAutofit/>
          </a:bodyPr>
          <a:lstStyle>
            <a:lvl1pPr algn="r">
              <a:defRPr sz="5400">
                <a:solidFill>
                  <a:schemeClr val="bg1">
                    <a:lumMod val="50000"/>
                  </a:schemeClr>
                </a:solidFill>
              </a:defRPr>
            </a:lvl1pPr>
          </a:lstStyle>
          <a:p>
            <a:r>
              <a:rPr lang="en-US" dirty="0"/>
              <a:t>Click to edit Master title style</a:t>
            </a:r>
          </a:p>
        </p:txBody>
      </p:sp>
      <p:sp>
        <p:nvSpPr>
          <p:cNvPr id="3" name="Subtitle 2"/>
          <p:cNvSpPr>
            <a:spLocks noGrp="1"/>
          </p:cNvSpPr>
          <p:nvPr>
            <p:ph type="subTitle" idx="1"/>
          </p:nvPr>
        </p:nvSpPr>
        <p:spPr>
          <a:xfrm>
            <a:off x="2713263" y="3218320"/>
            <a:ext cx="9062357" cy="1655762"/>
          </a:xfrm>
        </p:spPr>
        <p:txBody>
          <a:bodyPr/>
          <a:lstStyle>
            <a:lvl1pPr marL="0" indent="0" algn="r">
              <a:buNone/>
              <a:defRPr sz="2400">
                <a:solidFill>
                  <a:srgbClr val="3F649A"/>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99985" y="289293"/>
            <a:ext cx="3730833" cy="931707"/>
          </a:xfrm>
          <a:prstGeom prst="rect">
            <a:avLst/>
          </a:prstGeom>
        </p:spPr>
      </p:pic>
    </p:spTree>
    <p:extLst>
      <p:ext uri="{BB962C8B-B14F-4D97-AF65-F5344CB8AC3E}">
        <p14:creationId xmlns:p14="http://schemas.microsoft.com/office/powerpoint/2010/main" val="983076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846551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2_Section Header">
    <p:spTree>
      <p:nvGrpSpPr>
        <p:cNvPr id="1" name=""/>
        <p:cNvGrpSpPr/>
        <p:nvPr/>
      </p:nvGrpSpPr>
      <p:grpSpPr>
        <a:xfrm>
          <a:off x="0" y="0"/>
          <a:ext cx="0" cy="0"/>
          <a:chOff x="0" y="0"/>
          <a:chExt cx="0" cy="0"/>
        </a:xfrm>
      </p:grpSpPr>
      <p:sp>
        <p:nvSpPr>
          <p:cNvPr id="7" name="Rectangle 6"/>
          <p:cNvSpPr/>
          <p:nvPr userDrawn="1"/>
        </p:nvSpPr>
        <p:spPr>
          <a:xfrm>
            <a:off x="0" y="1763486"/>
            <a:ext cx="12192000" cy="3069771"/>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1850" y="705532"/>
            <a:ext cx="10515600" cy="2852737"/>
          </a:xfrm>
        </p:spPr>
        <p:txBody>
          <a:bodyPr anchor="b"/>
          <a:lstStyle>
            <a:lvl1pPr>
              <a:defRPr sz="6000">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1850" y="358525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9" name="TextBox 8"/>
          <p:cNvSpPr txBox="1"/>
          <p:nvPr userDrawn="1"/>
        </p:nvSpPr>
        <p:spPr>
          <a:xfrm>
            <a:off x="11119758" y="6447064"/>
            <a:ext cx="783771" cy="246221"/>
          </a:xfrm>
          <a:prstGeom prst="rect">
            <a:avLst/>
          </a:prstGeom>
          <a:noFill/>
        </p:spPr>
        <p:txBody>
          <a:bodyPr wrap="square" rtlCol="0">
            <a:spAutoFit/>
          </a:bodyPr>
          <a:lstStyle/>
          <a:p>
            <a:pPr algn="r"/>
            <a:fld id="{50D8740C-DADE-4F9B-B3D9-9BD2AC3FEAA3}" type="slidenum">
              <a:rPr lang="en-US" sz="1000" smtClean="0">
                <a:latin typeface="+mj-lt"/>
              </a:rPr>
              <a:pPr algn="r"/>
              <a:t>‹#›</a:t>
            </a:fld>
            <a:endParaRPr lang="en-US" sz="1000" dirty="0">
              <a:latin typeface="+mj-lt"/>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600366" y="5966963"/>
            <a:ext cx="2813306" cy="702572"/>
          </a:xfrm>
          <a:prstGeom prst="rect">
            <a:avLst/>
          </a:prstGeom>
          <a:solidFill>
            <a:schemeClr val="bg1"/>
          </a:solidFill>
        </p:spPr>
      </p:pic>
    </p:spTree>
    <p:extLst>
      <p:ext uri="{BB962C8B-B14F-4D97-AF65-F5344CB8AC3E}">
        <p14:creationId xmlns:p14="http://schemas.microsoft.com/office/powerpoint/2010/main" val="4268829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10580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sp>
        <p:nvSpPr>
          <p:cNvPr id="10" name="Rectangle 9"/>
          <p:cNvSpPr/>
          <p:nvPr userDrawn="1"/>
        </p:nvSpPr>
        <p:spPr>
          <a:xfrm>
            <a:off x="0" y="1763486"/>
            <a:ext cx="12192000" cy="3069771"/>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612321" y="365125"/>
            <a:ext cx="57150" cy="1325563"/>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978274" y="2413977"/>
            <a:ext cx="6409625" cy="1600686"/>
          </a:xfrm>
          <a:prstGeom prst="rect">
            <a:avLst/>
          </a:prstGeom>
          <a:noFill/>
        </p:spPr>
      </p:pic>
    </p:spTree>
    <p:extLst>
      <p:ext uri="{BB962C8B-B14F-4D97-AF65-F5344CB8AC3E}">
        <p14:creationId xmlns:p14="http://schemas.microsoft.com/office/powerpoint/2010/main" val="3621184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sz="24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412920" cy="4351338"/>
          </a:xfrm>
        </p:spPr>
        <p:txBody>
          <a:bodyPr/>
          <a:lstStyle>
            <a:lvl1pPr>
              <a:defRPr sz="24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704383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225611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6781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userDrawn="1"/>
        </p:nvSpPr>
        <p:spPr>
          <a:xfrm>
            <a:off x="0" y="1763486"/>
            <a:ext cx="12192000" cy="306977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1850" y="607559"/>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348728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2" name="TextBox 11"/>
          <p:cNvSpPr txBox="1"/>
          <p:nvPr userDrawn="1"/>
        </p:nvSpPr>
        <p:spPr>
          <a:xfrm>
            <a:off x="11119758" y="6447064"/>
            <a:ext cx="783771" cy="246221"/>
          </a:xfrm>
          <a:prstGeom prst="rect">
            <a:avLst/>
          </a:prstGeom>
          <a:noFill/>
        </p:spPr>
        <p:txBody>
          <a:bodyPr wrap="square" rtlCol="0">
            <a:spAutoFit/>
          </a:bodyPr>
          <a:lstStyle/>
          <a:p>
            <a:pPr algn="r"/>
            <a:fld id="{50D8740C-DADE-4F9B-B3D9-9BD2AC3FEAA3}" type="slidenum">
              <a:rPr lang="en-US" sz="1000" smtClean="0">
                <a:latin typeface="+mj-lt"/>
              </a:rPr>
              <a:pPr algn="r"/>
              <a:t>‹#›</a:t>
            </a:fld>
            <a:endParaRPr lang="en-US" sz="1000" dirty="0">
              <a:latin typeface="+mj-lt"/>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12587" y="5946482"/>
            <a:ext cx="2813306" cy="702572"/>
          </a:xfrm>
          <a:prstGeom prst="rect">
            <a:avLst/>
          </a:prstGeom>
          <a:solidFill>
            <a:schemeClr val="bg1"/>
          </a:solidFill>
        </p:spPr>
      </p:pic>
    </p:spTree>
    <p:extLst>
      <p:ext uri="{BB962C8B-B14F-4D97-AF65-F5344CB8AC3E}">
        <p14:creationId xmlns:p14="http://schemas.microsoft.com/office/powerpoint/2010/main" val="1178548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sp>
        <p:nvSpPr>
          <p:cNvPr id="10" name="Rectangle 9"/>
          <p:cNvSpPr/>
          <p:nvPr userDrawn="1"/>
        </p:nvSpPr>
        <p:spPr>
          <a:xfrm>
            <a:off x="0" y="1763486"/>
            <a:ext cx="12192000" cy="306977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612321" y="365125"/>
            <a:ext cx="57150" cy="1325563"/>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4803" y="2370051"/>
            <a:ext cx="7434537" cy="1856639"/>
          </a:xfrm>
          <a:prstGeom prst="rect">
            <a:avLst/>
          </a:prstGeom>
          <a:noFill/>
        </p:spPr>
      </p:pic>
    </p:spTree>
    <p:extLst>
      <p:ext uri="{BB962C8B-B14F-4D97-AF65-F5344CB8AC3E}">
        <p14:creationId xmlns:p14="http://schemas.microsoft.com/office/powerpoint/2010/main" val="1441940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321" y="1825625"/>
            <a:ext cx="5407479" cy="4351338"/>
          </a:xfrm>
        </p:spPr>
        <p:txBody>
          <a:bodyPr/>
          <a:lstStyle>
            <a:lvl1pPr>
              <a:defRPr sz="24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199" y="1825625"/>
            <a:ext cx="5412921" cy="4351338"/>
          </a:xfrm>
        </p:spPr>
        <p:txBody>
          <a:bodyPr/>
          <a:lstStyle>
            <a:lvl1pPr>
              <a:defRPr sz="24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92570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76745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5780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5" name="Rectangle 4"/>
          <p:cNvSpPr/>
          <p:nvPr userDrawn="1"/>
        </p:nvSpPr>
        <p:spPr>
          <a:xfrm>
            <a:off x="0" y="1701803"/>
            <a:ext cx="12192000" cy="3437467"/>
          </a:xfrm>
          <a:prstGeom prst="rect">
            <a:avLst/>
          </a:prstGeom>
          <a:solidFill>
            <a:srgbClr val="25408F"/>
          </a:solidFill>
          <a:ln w="635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uk-UA" sz="2800" dirty="0">
              <a:solidFill>
                <a:schemeClr val="tx1"/>
              </a:solidFill>
            </a:endParaRPr>
          </a:p>
        </p:txBody>
      </p:sp>
      <p:cxnSp>
        <p:nvCxnSpPr>
          <p:cNvPr id="6" name="Straight Connector 5"/>
          <p:cNvCxnSpPr/>
          <p:nvPr userDrawn="1"/>
        </p:nvCxnSpPr>
        <p:spPr>
          <a:xfrm>
            <a:off x="561975" y="372529"/>
            <a:ext cx="0" cy="1028700"/>
          </a:xfrm>
          <a:prstGeom prst="line">
            <a:avLst/>
          </a:prstGeom>
          <a:ln w="63500">
            <a:solidFill>
              <a:srgbClr val="AD841F"/>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561975" y="5859754"/>
            <a:ext cx="0" cy="742950"/>
          </a:xfrm>
          <a:prstGeom prst="line">
            <a:avLst/>
          </a:prstGeom>
          <a:ln w="63500">
            <a:solidFill>
              <a:srgbClr val="AD841F"/>
            </a:solidFill>
            <a:headEnd type="none"/>
            <a:tailEnd type="none"/>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1050" y="5744634"/>
            <a:ext cx="1580570" cy="973190"/>
          </a:xfrm>
          <a:prstGeom prst="rect">
            <a:avLst/>
          </a:prstGeom>
        </p:spPr>
      </p:pic>
      <p:sp>
        <p:nvSpPr>
          <p:cNvPr id="9" name="Title 1"/>
          <p:cNvSpPr>
            <a:spLocks noGrp="1"/>
          </p:cNvSpPr>
          <p:nvPr>
            <p:ph type="title"/>
          </p:nvPr>
        </p:nvSpPr>
        <p:spPr>
          <a:xfrm>
            <a:off x="838199" y="365126"/>
            <a:ext cx="10955867" cy="1036104"/>
          </a:xfrm>
        </p:spPr>
        <p:txBody>
          <a:bodyPr>
            <a:normAutofit/>
          </a:bodyPr>
          <a:lstStyle>
            <a:lvl1pPr>
              <a:defRPr sz="4000" b="1">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Tree>
    <p:custDataLst>
      <p:tags r:id="rId1"/>
    </p:custDataLst>
    <p:extLst>
      <p:ext uri="{BB962C8B-B14F-4D97-AF65-F5344CB8AC3E}">
        <p14:creationId xmlns:p14="http://schemas.microsoft.com/office/powerpoint/2010/main" val="1819473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Title and Table">
    <p:spTree>
      <p:nvGrpSpPr>
        <p:cNvPr id="1" name=""/>
        <p:cNvGrpSpPr/>
        <p:nvPr/>
      </p:nvGrpSpPr>
      <p:grpSpPr>
        <a:xfrm>
          <a:off x="0" y="0"/>
          <a:ext cx="0" cy="0"/>
          <a:chOff x="0" y="0"/>
          <a:chExt cx="0" cy="0"/>
        </a:xfrm>
      </p:grpSpPr>
      <p:sp>
        <p:nvSpPr>
          <p:cNvPr id="66" name="Shape 66"/>
          <p:cNvSpPr>
            <a:spLocks noGrp="1"/>
          </p:cNvSpPr>
          <p:nvPr>
            <p:ph type="title"/>
          </p:nvPr>
        </p:nvSpPr>
        <p:spPr>
          <a:xfrm>
            <a:off x="812800" y="304800"/>
            <a:ext cx="10363200" cy="1143000"/>
          </a:xfrm>
          <a:prstGeom prst="rect">
            <a:avLst/>
          </a:prstGeom>
        </p:spPr>
        <p:txBody>
          <a:bodyPr/>
          <a:lstStyle/>
          <a:p>
            <a:pPr lvl="0"/>
            <a:r>
              <a:t>Title Text</a:t>
            </a:r>
          </a:p>
        </p:txBody>
      </p:sp>
      <p:sp>
        <p:nvSpPr>
          <p:cNvPr id="3" name="Shape 67">
            <a:extLst>
              <a:ext uri="{FF2B5EF4-FFF2-40B4-BE49-F238E27FC236}">
                <a16:creationId xmlns:a16="http://schemas.microsoft.com/office/drawing/2014/main" id="{27DED220-E499-C74B-9F53-3639337DE38C}"/>
              </a:ext>
            </a:extLst>
          </p:cNvPr>
          <p:cNvSpPr>
            <a:spLocks noGrp="1"/>
          </p:cNvSpPr>
          <p:nvPr>
            <p:ph type="sldNum" sz="quarter" idx="10"/>
          </p:nvPr>
        </p:nvSpPr>
        <p:spPr>
          <a:xfrm>
            <a:off x="11480800" y="6418264"/>
            <a:ext cx="711200" cy="269875"/>
          </a:xfrm>
        </p:spPr>
        <p:txBody>
          <a:bodyPr/>
          <a:lstStyle>
            <a:lvl1pPr>
              <a:defRPr/>
            </a:lvl1pPr>
          </a:lstStyle>
          <a:p>
            <a:pPr>
              <a:defRPr/>
            </a:pPr>
            <a:fld id="{DED71366-6192-FB47-8E4B-CCD78F9061B5}" type="slidenum">
              <a:rPr/>
              <a:pPr>
                <a:defRPr/>
              </a:pPr>
              <a:t>‹#›</a:t>
            </a:fld>
            <a:endParaRPr/>
          </a:p>
        </p:txBody>
      </p:sp>
    </p:spTree>
    <p:extLst>
      <p:ext uri="{BB962C8B-B14F-4D97-AF65-F5344CB8AC3E}">
        <p14:creationId xmlns:p14="http://schemas.microsoft.com/office/powerpoint/2010/main" val="1386873921"/>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9.xml"/><Relationship Id="rId7" Type="http://schemas.openxmlformats.org/officeDocument/2006/relationships/slideLayout" Target="../slideLayouts/slideLayout2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a:off x="612321" y="324305"/>
            <a:ext cx="10972800" cy="0"/>
          </a:xfrm>
          <a:prstGeom prst="line">
            <a:avLst/>
          </a:prstGeom>
          <a:ln w="76200">
            <a:solidFill>
              <a:srgbClr val="F4DC77"/>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612321" y="6368142"/>
            <a:ext cx="7625443" cy="1"/>
          </a:xfrm>
          <a:prstGeom prst="line">
            <a:avLst/>
          </a:prstGeom>
          <a:ln w="76200">
            <a:solidFill>
              <a:srgbClr val="F4DC77"/>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612321" y="261257"/>
            <a:ext cx="10972800" cy="0"/>
          </a:xfrm>
          <a:prstGeom prst="line">
            <a:avLst/>
          </a:prstGeom>
          <a:ln w="12700">
            <a:solidFill>
              <a:srgbClr val="3F649A"/>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612321" y="6447064"/>
            <a:ext cx="7625443" cy="0"/>
          </a:xfrm>
          <a:prstGeom prst="line">
            <a:avLst/>
          </a:prstGeom>
          <a:ln w="12700">
            <a:solidFill>
              <a:srgbClr val="3F649A"/>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8412587" y="5946482"/>
            <a:ext cx="2813306" cy="702572"/>
          </a:xfrm>
          <a:prstGeom prst="rect">
            <a:avLst/>
          </a:prstGeom>
          <a:solidFill>
            <a:schemeClr val="bg1"/>
          </a:solidFill>
        </p:spPr>
      </p:pic>
      <p:sp>
        <p:nvSpPr>
          <p:cNvPr id="2" name="Title Placeholder 1"/>
          <p:cNvSpPr>
            <a:spLocks noGrp="1"/>
          </p:cNvSpPr>
          <p:nvPr>
            <p:ph type="title"/>
          </p:nvPr>
        </p:nvSpPr>
        <p:spPr>
          <a:xfrm>
            <a:off x="612321" y="365125"/>
            <a:ext cx="109728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12321" y="1825625"/>
            <a:ext cx="109728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Box 21"/>
          <p:cNvSpPr txBox="1"/>
          <p:nvPr userDrawn="1"/>
        </p:nvSpPr>
        <p:spPr>
          <a:xfrm>
            <a:off x="11119758" y="6447064"/>
            <a:ext cx="783771" cy="246221"/>
          </a:xfrm>
          <a:prstGeom prst="rect">
            <a:avLst/>
          </a:prstGeom>
          <a:noFill/>
        </p:spPr>
        <p:txBody>
          <a:bodyPr wrap="square" rtlCol="0">
            <a:spAutoFit/>
          </a:bodyPr>
          <a:lstStyle/>
          <a:p>
            <a:pPr algn="r"/>
            <a:fld id="{50D8740C-DADE-4F9B-B3D9-9BD2AC3FEAA3}" type="slidenum">
              <a:rPr lang="en-US" sz="1000" smtClean="0">
                <a:latin typeface="+mj-lt"/>
              </a:rPr>
              <a:pPr algn="r"/>
              <a:t>‹#›</a:t>
            </a:fld>
            <a:endParaRPr lang="en-US" sz="1000" dirty="0">
              <a:latin typeface="+mj-lt"/>
            </a:endParaRPr>
          </a:p>
        </p:txBody>
      </p:sp>
    </p:spTree>
    <p:extLst>
      <p:ext uri="{BB962C8B-B14F-4D97-AF65-F5344CB8AC3E}">
        <p14:creationId xmlns:p14="http://schemas.microsoft.com/office/powerpoint/2010/main" val="1255746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84" r:id="rId4"/>
    <p:sldLayoutId id="2147483652" r:id="rId5"/>
    <p:sldLayoutId id="2147483654" r:id="rId6"/>
    <p:sldLayoutId id="2147483655" r:id="rId7"/>
    <p:sldLayoutId id="2147483688" r:id="rId8"/>
    <p:sldLayoutId id="2147483689" r:id="rId9"/>
  </p:sldLayoutIdLst>
  <p:txStyles>
    <p:titleStyle>
      <a:lvl1pPr algn="l" defTabSz="914400" rtl="0" eaLnBrk="1" latinLnBrk="0" hangingPunct="1">
        <a:lnSpc>
          <a:spcPct val="90000"/>
        </a:lnSpc>
        <a:spcBef>
          <a:spcPct val="0"/>
        </a:spcBef>
        <a:buNone/>
        <a:defRPr sz="4000" kern="1200">
          <a:solidFill>
            <a:srgbClr val="3F649A"/>
          </a:solidFill>
          <a:latin typeface="+mn-lt"/>
          <a:ea typeface="+mj-ea"/>
          <a:cs typeface="+mj-cs"/>
        </a:defRPr>
      </a:lvl1pPr>
    </p:titleStyle>
    <p:bodyStyle>
      <a:lvl1pPr marL="228600" indent="-228600" algn="l" defTabSz="914400" rtl="0" eaLnBrk="1" latinLnBrk="0" hangingPunct="1">
        <a:lnSpc>
          <a:spcPct val="90000"/>
        </a:lnSpc>
        <a:spcBef>
          <a:spcPts val="1000"/>
        </a:spcBef>
        <a:buClr>
          <a:srgbClr val="3F649A"/>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3F649A"/>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3F649A"/>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3F649A"/>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3F649A"/>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13" name="Straight Connector 12"/>
          <p:cNvCxnSpPr/>
          <p:nvPr userDrawn="1"/>
        </p:nvCxnSpPr>
        <p:spPr>
          <a:xfrm>
            <a:off x="620486" y="365125"/>
            <a:ext cx="10980964" cy="0"/>
          </a:xfrm>
          <a:prstGeom prst="line">
            <a:avLst/>
          </a:prstGeom>
          <a:ln w="762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620486" y="6318250"/>
            <a:ext cx="7467600" cy="0"/>
          </a:xfrm>
          <a:prstGeom prst="line">
            <a:avLst/>
          </a:prstGeom>
          <a:ln w="762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620486" y="261257"/>
            <a:ext cx="10980964" cy="0"/>
          </a:xfrm>
          <a:prstGeom prst="line">
            <a:avLst/>
          </a:prstGeom>
          <a:ln w="12700">
            <a:solidFill>
              <a:srgbClr val="3F649A"/>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620486" y="6447064"/>
            <a:ext cx="7467600" cy="0"/>
          </a:xfrm>
          <a:prstGeom prst="line">
            <a:avLst/>
          </a:prstGeom>
          <a:ln w="12700">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620486" y="365125"/>
            <a:ext cx="10980964"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0486" y="1825625"/>
            <a:ext cx="10980964"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8" name="TextBox 27"/>
          <p:cNvSpPr txBox="1"/>
          <p:nvPr userDrawn="1"/>
        </p:nvSpPr>
        <p:spPr>
          <a:xfrm>
            <a:off x="11119758" y="6447064"/>
            <a:ext cx="783771" cy="246221"/>
          </a:xfrm>
          <a:prstGeom prst="rect">
            <a:avLst/>
          </a:prstGeom>
          <a:noFill/>
        </p:spPr>
        <p:txBody>
          <a:bodyPr wrap="square" rtlCol="0">
            <a:spAutoFit/>
          </a:bodyPr>
          <a:lstStyle/>
          <a:p>
            <a:pPr algn="r"/>
            <a:fld id="{50D8740C-DADE-4F9B-B3D9-9BD2AC3FEAA3}" type="slidenum">
              <a:rPr lang="en-US" sz="1000" smtClean="0">
                <a:latin typeface="+mj-lt"/>
              </a:rPr>
              <a:pPr algn="r"/>
              <a:t>‹#›</a:t>
            </a:fld>
            <a:endParaRPr lang="en-US" sz="1000" dirty="0">
              <a:latin typeface="+mj-lt"/>
            </a:endParaRPr>
          </a:p>
        </p:txBody>
      </p:sp>
      <p:pic>
        <p:nvPicPr>
          <p:cNvPr id="19" name="Picture 18"/>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8600366" y="5966963"/>
            <a:ext cx="2813306" cy="702572"/>
          </a:xfrm>
          <a:prstGeom prst="rect">
            <a:avLst/>
          </a:prstGeom>
          <a:solidFill>
            <a:schemeClr val="bg1"/>
          </a:solidFill>
        </p:spPr>
      </p:pic>
    </p:spTree>
    <p:extLst>
      <p:ext uri="{BB962C8B-B14F-4D97-AF65-F5344CB8AC3E}">
        <p14:creationId xmlns:p14="http://schemas.microsoft.com/office/powerpoint/2010/main" val="12763255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85" r:id="rId4"/>
    <p:sldLayoutId id="2147483664" r:id="rId5"/>
    <p:sldLayoutId id="2147483666" r:id="rId6"/>
    <p:sldLayoutId id="2147483667" r:id="rId7"/>
  </p:sldLayoutIdLst>
  <p:txStyles>
    <p:titleStyle>
      <a:lvl1pPr algn="l" defTabSz="914400" rtl="0" eaLnBrk="1" latinLnBrk="0" hangingPunct="1">
        <a:lnSpc>
          <a:spcPct val="90000"/>
        </a:lnSpc>
        <a:spcBef>
          <a:spcPct val="0"/>
        </a:spcBef>
        <a:buNone/>
        <a:defRPr sz="4000" kern="1200">
          <a:solidFill>
            <a:srgbClr val="3F649A"/>
          </a:solidFill>
          <a:latin typeface="+mn-lt"/>
          <a:ea typeface="+mj-ea"/>
          <a:cs typeface="+mj-cs"/>
        </a:defRPr>
      </a:lvl1pPr>
    </p:titleStyle>
    <p:bodyStyle>
      <a:lvl1pPr marL="228600" indent="-228600" algn="l" defTabSz="914400" rtl="0" eaLnBrk="1" latinLnBrk="0" hangingPunct="1">
        <a:lnSpc>
          <a:spcPct val="90000"/>
        </a:lnSpc>
        <a:spcBef>
          <a:spcPts val="1000"/>
        </a:spcBef>
        <a:buClr>
          <a:srgbClr val="3F649A"/>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3F649A"/>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3F649A"/>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3F649A"/>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3F649A"/>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9" name="Rectangle 18"/>
          <p:cNvSpPr/>
          <p:nvPr userDrawn="1"/>
        </p:nvSpPr>
        <p:spPr>
          <a:xfrm>
            <a:off x="612321" y="365125"/>
            <a:ext cx="57150" cy="1325563"/>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199" y="365125"/>
            <a:ext cx="10746921"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199" y="1825625"/>
            <a:ext cx="10746921"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Box 21"/>
          <p:cNvSpPr txBox="1"/>
          <p:nvPr userDrawn="1"/>
        </p:nvSpPr>
        <p:spPr>
          <a:xfrm>
            <a:off x="220435" y="6455702"/>
            <a:ext cx="783771" cy="246221"/>
          </a:xfrm>
          <a:prstGeom prst="rect">
            <a:avLst/>
          </a:prstGeom>
          <a:noFill/>
        </p:spPr>
        <p:txBody>
          <a:bodyPr wrap="square" rtlCol="0">
            <a:spAutoFit/>
          </a:bodyPr>
          <a:lstStyle/>
          <a:p>
            <a:pPr algn="l"/>
            <a:fld id="{50D8740C-DADE-4F9B-B3D9-9BD2AC3FEAA3}" type="slidenum">
              <a:rPr lang="en-US" sz="1000" smtClean="0">
                <a:latin typeface="+mj-lt"/>
              </a:rPr>
              <a:pPr algn="l"/>
              <a:t>‹#›</a:t>
            </a:fld>
            <a:endParaRPr lang="en-US" sz="1000" dirty="0">
              <a:latin typeface="+mj-lt"/>
            </a:endParaRPr>
          </a:p>
        </p:txBody>
      </p:sp>
      <p:pic>
        <p:nvPicPr>
          <p:cNvPr id="8" name="Picture 7"/>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8600366" y="5966963"/>
            <a:ext cx="2813306" cy="702572"/>
          </a:xfrm>
          <a:prstGeom prst="rect">
            <a:avLst/>
          </a:prstGeom>
          <a:solidFill>
            <a:schemeClr val="bg1"/>
          </a:solidFill>
        </p:spPr>
      </p:pic>
    </p:spTree>
    <p:extLst>
      <p:ext uri="{BB962C8B-B14F-4D97-AF65-F5344CB8AC3E}">
        <p14:creationId xmlns:p14="http://schemas.microsoft.com/office/powerpoint/2010/main" val="5196570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87" r:id="rId3"/>
    <p:sldLayoutId id="2147483686" r:id="rId4"/>
    <p:sldLayoutId id="2147483676" r:id="rId5"/>
    <p:sldLayoutId id="2147483678" r:id="rId6"/>
    <p:sldLayoutId id="2147483679" r:id="rId7"/>
  </p:sldLayoutIdLst>
  <p:txStyles>
    <p:titleStyle>
      <a:lvl1pPr algn="l" defTabSz="914400" rtl="0" eaLnBrk="1" latinLnBrk="0" hangingPunct="1">
        <a:lnSpc>
          <a:spcPct val="90000"/>
        </a:lnSpc>
        <a:spcBef>
          <a:spcPct val="0"/>
        </a:spcBef>
        <a:buNone/>
        <a:defRPr sz="4000" kern="1200">
          <a:solidFill>
            <a:srgbClr val="3F649A"/>
          </a:solidFill>
          <a:latin typeface="+mn-lt"/>
          <a:ea typeface="+mj-ea"/>
          <a:cs typeface="+mj-cs"/>
        </a:defRPr>
      </a:lvl1pPr>
    </p:titleStyle>
    <p:bodyStyle>
      <a:lvl1pPr marL="228600" indent="-228600" algn="l" defTabSz="914400" rtl="0" eaLnBrk="1" latinLnBrk="0" hangingPunct="1">
        <a:lnSpc>
          <a:spcPct val="90000"/>
        </a:lnSpc>
        <a:spcBef>
          <a:spcPts val="1000"/>
        </a:spcBef>
        <a:buClr>
          <a:srgbClr val="3F649A"/>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3F649A"/>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3F649A"/>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3F649A"/>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3F649A"/>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audio" Target="../media/media1.mp3"/><Relationship Id="rId2" Type="http://schemas.microsoft.com/office/2007/relationships/media" Target="../media/media1.mp3"/><Relationship Id="rId1" Type="http://schemas.openxmlformats.org/officeDocument/2006/relationships/tags" Target="../tags/tag7.xml"/><Relationship Id="rId6" Type="http://schemas.openxmlformats.org/officeDocument/2006/relationships/image" Target="../media/image7.png"/><Relationship Id="rId5" Type="http://schemas.openxmlformats.org/officeDocument/2006/relationships/notesSlide" Target="../notesSlides/notesSlide10.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11.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audio" Target="../media/media2.mp3"/><Relationship Id="rId2" Type="http://schemas.microsoft.com/office/2007/relationships/media" Target="../media/media2.mp3"/><Relationship Id="rId1" Type="http://schemas.openxmlformats.org/officeDocument/2006/relationships/tags" Target="../tags/tag13.xml"/><Relationship Id="rId6" Type="http://schemas.openxmlformats.org/officeDocument/2006/relationships/image" Target="../media/image7.png"/><Relationship Id="rId5" Type="http://schemas.openxmlformats.org/officeDocument/2006/relationships/notesSlide" Target="../notesSlides/notesSlide20.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hyperlink" Target="http://www.coapresources.org/" TargetMode="Externa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E94ED2D-CCBF-9646-9D4F-BB6F44C8A411}"/>
              </a:ext>
            </a:extLst>
          </p:cNvPr>
          <p:cNvSpPr>
            <a:spLocks noGrp="1"/>
          </p:cNvSpPr>
          <p:nvPr>
            <p:ph type="ctrTitle"/>
          </p:nvPr>
        </p:nvSpPr>
        <p:spPr>
          <a:xfrm>
            <a:off x="1186137" y="1616529"/>
            <a:ext cx="10382656" cy="1158649"/>
          </a:xfrm>
        </p:spPr>
        <p:txBody>
          <a:bodyPr/>
          <a:lstStyle/>
          <a:p>
            <a:pPr algn="l"/>
            <a:r>
              <a:rPr lang="en-US" dirty="0"/>
              <a:t>Peer Recovery Support Services</a:t>
            </a:r>
          </a:p>
        </p:txBody>
      </p:sp>
      <p:sp>
        <p:nvSpPr>
          <p:cNvPr id="5" name="Subtitle 2">
            <a:extLst>
              <a:ext uri="{FF2B5EF4-FFF2-40B4-BE49-F238E27FC236}">
                <a16:creationId xmlns:a16="http://schemas.microsoft.com/office/drawing/2014/main" id="{D7C79B78-C833-4290-8BBE-38209DD36169}"/>
              </a:ext>
            </a:extLst>
          </p:cNvPr>
          <p:cNvSpPr txBox="1">
            <a:spLocks/>
          </p:cNvSpPr>
          <p:nvPr/>
        </p:nvSpPr>
        <p:spPr>
          <a:xfrm>
            <a:off x="1186137" y="4949075"/>
            <a:ext cx="7715794" cy="1029177"/>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8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spcBef>
                <a:spcPts val="225"/>
              </a:spcBef>
              <a:buNone/>
            </a:pPr>
            <a:r>
              <a:rPr lang="en-US" b="1" dirty="0" smtClean="0">
                <a:solidFill>
                  <a:srgbClr val="3F649A"/>
                </a:solidFill>
                <a:latin typeface="Open Sans" panose="020B0606030504020204" pitchFamily="34" charset="0"/>
                <a:ea typeface="Open Sans" panose="020B0606030504020204" pitchFamily="34" charset="0"/>
                <a:cs typeface="Open Sans" panose="020B0606030504020204" pitchFamily="34" charset="0"/>
              </a:rPr>
              <a:t>Diana Williams, MSW</a:t>
            </a:r>
            <a:endParaRPr lang="en-US" b="1" dirty="0">
              <a:solidFill>
                <a:srgbClr val="3F649A"/>
              </a:solidFill>
              <a:latin typeface="Open Sans" panose="020B0606030504020204" pitchFamily="34" charset="0"/>
              <a:ea typeface="Open Sans" panose="020B0606030504020204" pitchFamily="34" charset="0"/>
              <a:cs typeface="Open Sans" panose="020B0606030504020204" pitchFamily="34" charset="0"/>
            </a:endParaRPr>
          </a:p>
          <a:p>
            <a:pPr marL="0" indent="0">
              <a:spcBef>
                <a:spcPts val="225"/>
              </a:spcBef>
              <a:buNone/>
            </a:pPr>
            <a:r>
              <a:rPr lang="en-US" sz="1800" b="1" dirty="0">
                <a:solidFill>
                  <a:srgbClr val="3F649A"/>
                </a:solidFill>
                <a:latin typeface="Open Sans" panose="020B0606030504020204" pitchFamily="34" charset="0"/>
                <a:ea typeface="Open Sans" panose="020B0606030504020204" pitchFamily="34" charset="0"/>
                <a:cs typeface="Open Sans" panose="020B0606030504020204" pitchFamily="34" charset="0"/>
              </a:rPr>
              <a:t>Altarum </a:t>
            </a:r>
          </a:p>
          <a:p>
            <a:pPr marL="0" indent="0" algn="r">
              <a:spcBef>
                <a:spcPts val="225"/>
              </a:spcBef>
              <a:buNone/>
            </a:pPr>
            <a:endParaRPr lang="en-US" sz="1800" dirty="0">
              <a:solidFill>
                <a:srgbClr val="1F497D"/>
              </a:solidFill>
            </a:endParaRPr>
          </a:p>
        </p:txBody>
      </p:sp>
      <p:sp>
        <p:nvSpPr>
          <p:cNvPr id="2" name="Rectangle 1"/>
          <p:cNvSpPr/>
          <p:nvPr/>
        </p:nvSpPr>
        <p:spPr>
          <a:xfrm>
            <a:off x="1186137" y="5941152"/>
            <a:ext cx="8284466" cy="400110"/>
          </a:xfrm>
          <a:prstGeom prst="rect">
            <a:avLst/>
          </a:prstGeom>
        </p:spPr>
        <p:txBody>
          <a:bodyPr wrap="square">
            <a:spAutoFit/>
          </a:bodyPr>
          <a:lstStyle/>
          <a:p>
            <a:r>
              <a:rPr lang="en-US" sz="2000" dirty="0" smtClean="0">
                <a:latin typeface="Arial" panose="020B0604020202020204" pitchFamily="34" charset="0"/>
                <a:ea typeface="Microsoft JhengHei" panose="020B0604030504040204" pitchFamily="34" charset="-120"/>
                <a:cs typeface="Arial" panose="020B0604020202020204" pitchFamily="34" charset="0"/>
              </a:rPr>
              <a:t>NCJA, ICCA and RSAT Meeting September 2019</a:t>
            </a:r>
            <a:endParaRPr lang="en-US" sz="2000" dirty="0">
              <a:latin typeface="Arial" panose="020B0604020202020204" pitchFamily="34" charset="0"/>
              <a:ea typeface="Microsoft JhengHei" panose="020B0604030504040204" pitchFamily="34" charset="-120"/>
              <a:cs typeface="Arial" panose="020B0604020202020204" pitchFamily="34" charset="0"/>
            </a:endParaRPr>
          </a:p>
        </p:txBody>
      </p:sp>
      <p:sp>
        <p:nvSpPr>
          <p:cNvPr id="10" name="Subtitle 9">
            <a:extLst>
              <a:ext uri="{FF2B5EF4-FFF2-40B4-BE49-F238E27FC236}">
                <a16:creationId xmlns:a16="http://schemas.microsoft.com/office/drawing/2014/main" id="{2AED916E-A5B0-6742-A09C-3999A7A21B5A}"/>
              </a:ext>
            </a:extLst>
          </p:cNvPr>
          <p:cNvSpPr>
            <a:spLocks noGrp="1"/>
          </p:cNvSpPr>
          <p:nvPr>
            <p:ph type="subTitle" idx="1"/>
          </p:nvPr>
        </p:nvSpPr>
        <p:spPr>
          <a:xfrm>
            <a:off x="1186137" y="3217113"/>
            <a:ext cx="9092293" cy="1655762"/>
          </a:xfrm>
        </p:spPr>
        <p:txBody>
          <a:bodyPr>
            <a:normAutofit/>
          </a:bodyPr>
          <a:lstStyle/>
          <a:p>
            <a:pPr algn="l"/>
            <a:r>
              <a:rPr lang="en-US" sz="3200" dirty="0" smtClean="0"/>
              <a:t>Connecting the dots for PRSS and their use in the Criminal Justice System. </a:t>
            </a:r>
            <a:endParaRPr lang="en-US" sz="3200" dirty="0"/>
          </a:p>
        </p:txBody>
      </p:sp>
    </p:spTree>
    <p:custDataLst>
      <p:tags r:id="rId1"/>
    </p:custDataLst>
    <p:extLst>
      <p:ext uri="{BB962C8B-B14F-4D97-AF65-F5344CB8AC3E}">
        <p14:creationId xmlns:p14="http://schemas.microsoft.com/office/powerpoint/2010/main" val="33752650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676400" y="1524000"/>
            <a:ext cx="8305800" cy="762000"/>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tabLst>
                <a:tab pos="171450" algn="l"/>
              </a:tabLst>
              <a:defRPr/>
            </a:pPr>
            <a:r>
              <a:rPr lang="en-US" sz="3200"/>
              <a:t/>
            </a:r>
            <a:br>
              <a:rPr lang="en-US" sz="3200"/>
            </a:br>
            <a:r>
              <a:rPr lang="en-US" sz="3200"/>
              <a:t/>
            </a:r>
            <a:br>
              <a:rPr lang="en-US" sz="3200"/>
            </a:br>
            <a:endParaRPr lang="en-US" sz="3200" dirty="0"/>
          </a:p>
        </p:txBody>
      </p:sp>
      <p:sp>
        <p:nvSpPr>
          <p:cNvPr id="7" name="Content Placeholder 6"/>
          <p:cNvSpPr>
            <a:spLocks noGrp="1"/>
          </p:cNvSpPr>
          <p:nvPr>
            <p:ph sz="half" idx="1"/>
          </p:nvPr>
        </p:nvSpPr>
        <p:spPr>
          <a:xfrm>
            <a:off x="612321" y="1825625"/>
            <a:ext cx="6649870" cy="4351338"/>
          </a:xfrm>
        </p:spPr>
        <p:txBody>
          <a:bodyPr>
            <a:normAutofit/>
          </a:bodyPr>
          <a:lstStyle/>
          <a:p>
            <a:pPr>
              <a:lnSpc>
                <a:spcPct val="120000"/>
              </a:lnSpc>
              <a:spcBef>
                <a:spcPts val="0"/>
              </a:spcBef>
            </a:pPr>
            <a:r>
              <a:rPr lang="en-US" dirty="0"/>
              <a:t>Provided by individuals with “lived experience” of addiction and recovery </a:t>
            </a:r>
          </a:p>
          <a:p>
            <a:pPr>
              <a:lnSpc>
                <a:spcPct val="120000"/>
              </a:lnSpc>
              <a:spcBef>
                <a:spcPts val="0"/>
              </a:spcBef>
            </a:pPr>
            <a:r>
              <a:rPr lang="en-US" dirty="0"/>
              <a:t>Nonprofessional and nonclinical</a:t>
            </a:r>
          </a:p>
          <a:p>
            <a:pPr>
              <a:lnSpc>
                <a:spcPct val="120000"/>
              </a:lnSpc>
              <a:spcBef>
                <a:spcPts val="0"/>
              </a:spcBef>
            </a:pPr>
            <a:r>
              <a:rPr lang="en-US" dirty="0"/>
              <a:t>Distinct from case management and treatment</a:t>
            </a:r>
          </a:p>
          <a:p>
            <a:pPr>
              <a:lnSpc>
                <a:spcPct val="120000"/>
              </a:lnSpc>
              <a:spcBef>
                <a:spcPts val="0"/>
              </a:spcBef>
            </a:pPr>
            <a:r>
              <a:rPr lang="en-US" dirty="0"/>
              <a:t>Distinct from mutual aid support, such as 12-step groups</a:t>
            </a:r>
          </a:p>
          <a:p>
            <a:pPr>
              <a:lnSpc>
                <a:spcPct val="120000"/>
              </a:lnSpc>
              <a:spcBef>
                <a:spcPts val="0"/>
              </a:spcBef>
            </a:pPr>
            <a:r>
              <a:rPr lang="en-US" dirty="0"/>
              <a:t>Provide links to professional treatment, health and social services, and support resources in communities </a:t>
            </a:r>
          </a:p>
        </p:txBody>
      </p:sp>
      <p:sp>
        <p:nvSpPr>
          <p:cNvPr id="6" name="Title 5">
            <a:extLst>
              <a:ext uri="{FF2B5EF4-FFF2-40B4-BE49-F238E27FC236}">
                <a16:creationId xmlns:a16="http://schemas.microsoft.com/office/drawing/2014/main" id="{2F623440-042D-3846-A686-26277439A0DF}"/>
              </a:ext>
            </a:extLst>
          </p:cNvPr>
          <p:cNvSpPr>
            <a:spLocks noGrp="1"/>
          </p:cNvSpPr>
          <p:nvPr>
            <p:ph type="title"/>
          </p:nvPr>
        </p:nvSpPr>
        <p:spPr/>
        <p:txBody>
          <a:bodyPr/>
          <a:lstStyle/>
          <a:p>
            <a:r>
              <a:rPr lang="en-US" dirty="0"/>
              <a:t>Peer Recovery Support Services (PRSS)</a:t>
            </a:r>
          </a:p>
        </p:txBody>
      </p:sp>
      <p:pic>
        <p:nvPicPr>
          <p:cNvPr id="5" name="Clip 1">
            <a:hlinkClick r:id="" action="ppaction://media"/>
          </p:cNvPr>
          <p:cNvPicPr>
            <a:picLocks noChangeAspect="1"/>
          </p:cNvPicPr>
          <p:nvPr>
            <a:audioFile r:link="rId3"/>
            <p:extLst>
              <p:ext uri="{DAA4B4D4-6D71-4841-9C94-3DE7FCFB9230}">
                <p14:media xmlns:p14="http://schemas.microsoft.com/office/powerpoint/2010/main" r:embed="rId2"/>
              </p:ext>
            </p:extLst>
          </p:nvPr>
        </p:nvPicPr>
        <p:blipFill>
          <a:blip r:embed="rId6"/>
          <a:stretch>
            <a:fillRect/>
          </a:stretch>
        </p:blipFill>
        <p:spPr>
          <a:xfrm>
            <a:off x="10761601" y="4936756"/>
            <a:ext cx="487363" cy="487363"/>
          </a:xfrm>
          <a:prstGeom prst="rect">
            <a:avLst/>
          </a:prstGeom>
        </p:spPr>
      </p:pic>
    </p:spTree>
    <p:custDataLst>
      <p:tags r:id="rId1"/>
    </p:custDataLst>
    <p:extLst>
      <p:ext uri="{BB962C8B-B14F-4D97-AF65-F5344CB8AC3E}">
        <p14:creationId xmlns:p14="http://schemas.microsoft.com/office/powerpoint/2010/main" val="106607415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206640" fill="hold"/>
                                        <p:tgtEl>
                                          <p:spTgt spid="5"/>
                                        </p:tgtEl>
                                      </p:cBhvr>
                                    </p:cmd>
                                  </p:childTnLst>
                                </p:cTn>
                              </p:par>
                            </p:childTnLst>
                          </p:cTn>
                        </p:par>
                      </p:childTnLst>
                    </p:cTn>
                  </p:par>
                </p:childTnLst>
              </p:cTn>
              <p:nextCondLst>
                <p:cond evt="onClick" delay="0">
                  <p:tgtEl>
                    <p:spTgt spid="5"/>
                  </p:tgtEl>
                </p:cond>
              </p:nextCondLst>
            </p:seq>
            <p:audio>
              <p:cMediaNode vol="80000">
                <p:cTn id="7" fill="hold" display="0">
                  <p:stCondLst>
                    <p:cond delay="indefinite"/>
                  </p:stCondLst>
                  <p:endCondLst>
                    <p:cond evt="onStopAudio" delay="0">
                      <p:tgtEl>
                        <p:sldTgt/>
                      </p:tgtEl>
                    </p:cond>
                  </p:endCondLst>
                </p:cTn>
                <p:tgtEl>
                  <p:spTgt spid="5"/>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nvPr>
        </p:nvGraphicFramePr>
        <p:xfrm>
          <a:off x="1770001" y="1971235"/>
          <a:ext cx="8991600" cy="441960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5"/>
          <p:cNvSpPr txBox="1">
            <a:spLocks noChangeArrowheads="1"/>
          </p:cNvSpPr>
          <p:nvPr/>
        </p:nvSpPr>
        <p:spPr bwMode="auto">
          <a:xfrm>
            <a:off x="2082421" y="3724759"/>
            <a:ext cx="21336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pitchFamily="-65" charset="-128"/>
              </a:defRPr>
            </a:lvl1pPr>
            <a:lvl2pPr marL="37931725" indent="-37474525" eaLnBrk="0" hangingPunct="0">
              <a:defRPr sz="2400">
                <a:solidFill>
                  <a:schemeClr val="tx1"/>
                </a:solidFill>
                <a:latin typeface="Arial" charset="0"/>
                <a:ea typeface="ＭＳ Ｐゴシック" pitchFamily="-65" charset="-128"/>
              </a:defRPr>
            </a:lvl2pPr>
            <a:lvl3pPr eaLnBrk="0" hangingPunct="0">
              <a:defRPr sz="2400">
                <a:solidFill>
                  <a:schemeClr val="tx1"/>
                </a:solidFill>
                <a:latin typeface="Arial" charset="0"/>
                <a:ea typeface="ＭＳ Ｐゴシック" pitchFamily="-65" charset="-128"/>
              </a:defRPr>
            </a:lvl3pPr>
            <a:lvl4pPr eaLnBrk="0" hangingPunct="0">
              <a:defRPr sz="2400">
                <a:solidFill>
                  <a:schemeClr val="tx1"/>
                </a:solidFill>
                <a:latin typeface="Arial" charset="0"/>
                <a:ea typeface="ＭＳ Ｐゴシック" pitchFamily="-65" charset="-128"/>
              </a:defRPr>
            </a:lvl4pPr>
            <a:lvl5pPr eaLnBrk="0" hangingPunct="0">
              <a:defRPr sz="2400">
                <a:solidFill>
                  <a:schemeClr val="tx1"/>
                </a:solidFill>
                <a:latin typeface="Arial" charset="0"/>
                <a:ea typeface="ＭＳ Ｐゴシック" pitchFamily="-65" charset="-128"/>
              </a:defRPr>
            </a:lvl5pPr>
            <a:lvl6pPr marL="457200" eaLnBrk="0" fontAlgn="base" hangingPunct="0">
              <a:spcBef>
                <a:spcPct val="0"/>
              </a:spcBef>
              <a:spcAft>
                <a:spcPct val="0"/>
              </a:spcAft>
              <a:defRPr sz="2400">
                <a:solidFill>
                  <a:schemeClr val="tx1"/>
                </a:solidFill>
                <a:latin typeface="Arial" charset="0"/>
                <a:ea typeface="ＭＳ Ｐゴシック" pitchFamily="-65" charset="-128"/>
              </a:defRPr>
            </a:lvl6pPr>
            <a:lvl7pPr marL="914400" eaLnBrk="0" fontAlgn="base" hangingPunct="0">
              <a:spcBef>
                <a:spcPct val="0"/>
              </a:spcBef>
              <a:spcAft>
                <a:spcPct val="0"/>
              </a:spcAft>
              <a:defRPr sz="2400">
                <a:solidFill>
                  <a:schemeClr val="tx1"/>
                </a:solidFill>
                <a:latin typeface="Arial" charset="0"/>
                <a:ea typeface="ＭＳ Ｐゴシック" pitchFamily="-65" charset="-128"/>
              </a:defRPr>
            </a:lvl7pPr>
            <a:lvl8pPr marL="1371600" eaLnBrk="0" fontAlgn="base" hangingPunct="0">
              <a:spcBef>
                <a:spcPct val="0"/>
              </a:spcBef>
              <a:spcAft>
                <a:spcPct val="0"/>
              </a:spcAft>
              <a:defRPr sz="2400">
                <a:solidFill>
                  <a:schemeClr val="tx1"/>
                </a:solidFill>
                <a:latin typeface="Arial" charset="0"/>
                <a:ea typeface="ＭＳ Ｐゴシック" pitchFamily="-65" charset="-128"/>
              </a:defRPr>
            </a:lvl8pPr>
            <a:lvl9pPr marL="1828800" eaLnBrk="0" fontAlgn="base" hangingPunct="0">
              <a:spcBef>
                <a:spcPct val="0"/>
              </a:spcBef>
              <a:spcAft>
                <a:spcPct val="0"/>
              </a:spcAft>
              <a:defRPr sz="2400">
                <a:solidFill>
                  <a:schemeClr val="tx1"/>
                </a:solidFill>
                <a:latin typeface="Arial" charset="0"/>
                <a:ea typeface="ＭＳ Ｐゴシック" pitchFamily="-65" charset="-128"/>
              </a:defRPr>
            </a:lvl9pPr>
          </a:lstStyle>
          <a:p>
            <a:pPr eaLnBrk="1" hangingPunct="1"/>
            <a:r>
              <a:rPr lang="en-US" sz="2800" dirty="0">
                <a:solidFill>
                  <a:srgbClr val="4A206A"/>
                </a:solidFill>
                <a:latin typeface="Arial Narrow" pitchFamily="34" charset="0"/>
              </a:rPr>
              <a:t>Pre-Recovery Engagement</a:t>
            </a:r>
          </a:p>
        </p:txBody>
      </p:sp>
      <p:sp>
        <p:nvSpPr>
          <p:cNvPr id="6" name="TextBox 6"/>
          <p:cNvSpPr txBox="1">
            <a:spLocks noChangeArrowheads="1"/>
          </p:cNvSpPr>
          <p:nvPr/>
        </p:nvSpPr>
        <p:spPr bwMode="auto">
          <a:xfrm>
            <a:off x="4139820" y="3551761"/>
            <a:ext cx="1902839"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pitchFamily="-65" charset="-128"/>
              </a:defRPr>
            </a:lvl1pPr>
            <a:lvl2pPr marL="37931725" indent="-37474525" eaLnBrk="0" hangingPunct="0">
              <a:defRPr sz="2400">
                <a:solidFill>
                  <a:schemeClr val="tx1"/>
                </a:solidFill>
                <a:latin typeface="Arial" charset="0"/>
                <a:ea typeface="ＭＳ Ｐゴシック" pitchFamily="-65" charset="-128"/>
              </a:defRPr>
            </a:lvl2pPr>
            <a:lvl3pPr eaLnBrk="0" hangingPunct="0">
              <a:defRPr sz="2400">
                <a:solidFill>
                  <a:schemeClr val="tx1"/>
                </a:solidFill>
                <a:latin typeface="Arial" charset="0"/>
                <a:ea typeface="ＭＳ Ｐゴシック" pitchFamily="-65" charset="-128"/>
              </a:defRPr>
            </a:lvl3pPr>
            <a:lvl4pPr eaLnBrk="0" hangingPunct="0">
              <a:defRPr sz="2400">
                <a:solidFill>
                  <a:schemeClr val="tx1"/>
                </a:solidFill>
                <a:latin typeface="Arial" charset="0"/>
                <a:ea typeface="ＭＳ Ｐゴシック" pitchFamily="-65" charset="-128"/>
              </a:defRPr>
            </a:lvl4pPr>
            <a:lvl5pPr eaLnBrk="0" hangingPunct="0">
              <a:defRPr sz="2400">
                <a:solidFill>
                  <a:schemeClr val="tx1"/>
                </a:solidFill>
                <a:latin typeface="Arial" charset="0"/>
                <a:ea typeface="ＭＳ Ｐゴシック" pitchFamily="-65" charset="-128"/>
              </a:defRPr>
            </a:lvl5pPr>
            <a:lvl6pPr marL="457200" eaLnBrk="0" fontAlgn="base" hangingPunct="0">
              <a:spcBef>
                <a:spcPct val="0"/>
              </a:spcBef>
              <a:spcAft>
                <a:spcPct val="0"/>
              </a:spcAft>
              <a:defRPr sz="2400">
                <a:solidFill>
                  <a:schemeClr val="tx1"/>
                </a:solidFill>
                <a:latin typeface="Arial" charset="0"/>
                <a:ea typeface="ＭＳ Ｐゴシック" pitchFamily="-65" charset="-128"/>
              </a:defRPr>
            </a:lvl6pPr>
            <a:lvl7pPr marL="914400" eaLnBrk="0" fontAlgn="base" hangingPunct="0">
              <a:spcBef>
                <a:spcPct val="0"/>
              </a:spcBef>
              <a:spcAft>
                <a:spcPct val="0"/>
              </a:spcAft>
              <a:defRPr sz="2400">
                <a:solidFill>
                  <a:schemeClr val="tx1"/>
                </a:solidFill>
                <a:latin typeface="Arial" charset="0"/>
                <a:ea typeface="ＭＳ Ｐゴシック" pitchFamily="-65" charset="-128"/>
              </a:defRPr>
            </a:lvl7pPr>
            <a:lvl8pPr marL="1371600" eaLnBrk="0" fontAlgn="base" hangingPunct="0">
              <a:spcBef>
                <a:spcPct val="0"/>
              </a:spcBef>
              <a:spcAft>
                <a:spcPct val="0"/>
              </a:spcAft>
              <a:defRPr sz="2400">
                <a:solidFill>
                  <a:schemeClr val="tx1"/>
                </a:solidFill>
                <a:latin typeface="Arial" charset="0"/>
                <a:ea typeface="ＭＳ Ｐゴシック" pitchFamily="-65" charset="-128"/>
              </a:defRPr>
            </a:lvl8pPr>
            <a:lvl9pPr marL="1828800" eaLnBrk="0" fontAlgn="base" hangingPunct="0">
              <a:spcBef>
                <a:spcPct val="0"/>
              </a:spcBef>
              <a:spcAft>
                <a:spcPct val="0"/>
              </a:spcAft>
              <a:defRPr sz="2400">
                <a:solidFill>
                  <a:schemeClr val="tx1"/>
                </a:solidFill>
                <a:latin typeface="Arial" charset="0"/>
                <a:ea typeface="ＭＳ Ｐゴシック" pitchFamily="-65" charset="-128"/>
              </a:defRPr>
            </a:lvl9pPr>
          </a:lstStyle>
          <a:p>
            <a:pPr eaLnBrk="1" hangingPunct="1"/>
            <a:r>
              <a:rPr lang="en-US" sz="2800" dirty="0">
                <a:solidFill>
                  <a:srgbClr val="4A206A"/>
                </a:solidFill>
                <a:latin typeface="Arial Narrow" pitchFamily="34" charset="0"/>
              </a:rPr>
              <a:t>Recovery Initiation and Stabilization</a:t>
            </a:r>
          </a:p>
        </p:txBody>
      </p:sp>
      <p:sp>
        <p:nvSpPr>
          <p:cNvPr id="7" name="TextBox 7"/>
          <p:cNvSpPr txBox="1">
            <a:spLocks noChangeArrowheads="1"/>
          </p:cNvSpPr>
          <p:nvPr/>
        </p:nvSpPr>
        <p:spPr bwMode="auto">
          <a:xfrm>
            <a:off x="6197221" y="3754049"/>
            <a:ext cx="20574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pitchFamily="-65" charset="-128"/>
              </a:defRPr>
            </a:lvl1pPr>
            <a:lvl2pPr marL="37931725" indent="-37474525" eaLnBrk="0" hangingPunct="0">
              <a:defRPr sz="2400">
                <a:solidFill>
                  <a:schemeClr val="tx1"/>
                </a:solidFill>
                <a:latin typeface="Arial" charset="0"/>
                <a:ea typeface="ＭＳ Ｐゴシック" pitchFamily="-65" charset="-128"/>
              </a:defRPr>
            </a:lvl2pPr>
            <a:lvl3pPr eaLnBrk="0" hangingPunct="0">
              <a:defRPr sz="2400">
                <a:solidFill>
                  <a:schemeClr val="tx1"/>
                </a:solidFill>
                <a:latin typeface="Arial" charset="0"/>
                <a:ea typeface="ＭＳ Ｐゴシック" pitchFamily="-65" charset="-128"/>
              </a:defRPr>
            </a:lvl3pPr>
            <a:lvl4pPr eaLnBrk="0" hangingPunct="0">
              <a:defRPr sz="2400">
                <a:solidFill>
                  <a:schemeClr val="tx1"/>
                </a:solidFill>
                <a:latin typeface="Arial" charset="0"/>
                <a:ea typeface="ＭＳ Ｐゴシック" pitchFamily="-65" charset="-128"/>
              </a:defRPr>
            </a:lvl4pPr>
            <a:lvl5pPr eaLnBrk="0" hangingPunct="0">
              <a:defRPr sz="2400">
                <a:solidFill>
                  <a:schemeClr val="tx1"/>
                </a:solidFill>
                <a:latin typeface="Arial" charset="0"/>
                <a:ea typeface="ＭＳ Ｐゴシック" pitchFamily="-65" charset="-128"/>
              </a:defRPr>
            </a:lvl5pPr>
            <a:lvl6pPr marL="457200" eaLnBrk="0" fontAlgn="base" hangingPunct="0">
              <a:spcBef>
                <a:spcPct val="0"/>
              </a:spcBef>
              <a:spcAft>
                <a:spcPct val="0"/>
              </a:spcAft>
              <a:defRPr sz="2400">
                <a:solidFill>
                  <a:schemeClr val="tx1"/>
                </a:solidFill>
                <a:latin typeface="Arial" charset="0"/>
                <a:ea typeface="ＭＳ Ｐゴシック" pitchFamily="-65" charset="-128"/>
              </a:defRPr>
            </a:lvl6pPr>
            <a:lvl7pPr marL="914400" eaLnBrk="0" fontAlgn="base" hangingPunct="0">
              <a:spcBef>
                <a:spcPct val="0"/>
              </a:spcBef>
              <a:spcAft>
                <a:spcPct val="0"/>
              </a:spcAft>
              <a:defRPr sz="2400">
                <a:solidFill>
                  <a:schemeClr val="tx1"/>
                </a:solidFill>
                <a:latin typeface="Arial" charset="0"/>
                <a:ea typeface="ＭＳ Ｐゴシック" pitchFamily="-65" charset="-128"/>
              </a:defRPr>
            </a:lvl7pPr>
            <a:lvl8pPr marL="1371600" eaLnBrk="0" fontAlgn="base" hangingPunct="0">
              <a:spcBef>
                <a:spcPct val="0"/>
              </a:spcBef>
              <a:spcAft>
                <a:spcPct val="0"/>
              </a:spcAft>
              <a:defRPr sz="2400">
                <a:solidFill>
                  <a:schemeClr val="tx1"/>
                </a:solidFill>
                <a:latin typeface="Arial" charset="0"/>
                <a:ea typeface="ＭＳ Ｐゴシック" pitchFamily="-65" charset="-128"/>
              </a:defRPr>
            </a:lvl8pPr>
            <a:lvl9pPr marL="1828800" eaLnBrk="0" fontAlgn="base" hangingPunct="0">
              <a:spcBef>
                <a:spcPct val="0"/>
              </a:spcBef>
              <a:spcAft>
                <a:spcPct val="0"/>
              </a:spcAft>
              <a:defRPr sz="2400">
                <a:solidFill>
                  <a:schemeClr val="tx1"/>
                </a:solidFill>
                <a:latin typeface="Arial" charset="0"/>
                <a:ea typeface="ＭＳ Ｐゴシック" pitchFamily="-65" charset="-128"/>
              </a:defRPr>
            </a:lvl9pPr>
          </a:lstStyle>
          <a:p>
            <a:pPr eaLnBrk="1" hangingPunct="1"/>
            <a:r>
              <a:rPr lang="en-US" sz="2800" dirty="0">
                <a:solidFill>
                  <a:srgbClr val="4A206A"/>
                </a:solidFill>
                <a:latin typeface="Arial Narrow" pitchFamily="34" charset="0"/>
              </a:rPr>
              <a:t>Recovery Maintenance</a:t>
            </a:r>
          </a:p>
        </p:txBody>
      </p:sp>
      <p:sp>
        <p:nvSpPr>
          <p:cNvPr id="8" name="TextBox 8"/>
          <p:cNvSpPr txBox="1">
            <a:spLocks noChangeArrowheads="1"/>
          </p:cNvSpPr>
          <p:nvPr/>
        </p:nvSpPr>
        <p:spPr bwMode="auto">
          <a:xfrm>
            <a:off x="7949821" y="3754049"/>
            <a:ext cx="16764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pitchFamily="-65" charset="-128"/>
              </a:defRPr>
            </a:lvl1pPr>
            <a:lvl2pPr marL="37931725" indent="-37474525" eaLnBrk="0" hangingPunct="0">
              <a:defRPr sz="2400">
                <a:solidFill>
                  <a:schemeClr val="tx1"/>
                </a:solidFill>
                <a:latin typeface="Arial" charset="0"/>
                <a:ea typeface="ＭＳ Ｐゴシック" pitchFamily="-65" charset="-128"/>
              </a:defRPr>
            </a:lvl2pPr>
            <a:lvl3pPr eaLnBrk="0" hangingPunct="0">
              <a:defRPr sz="2400">
                <a:solidFill>
                  <a:schemeClr val="tx1"/>
                </a:solidFill>
                <a:latin typeface="Arial" charset="0"/>
                <a:ea typeface="ＭＳ Ｐゴシック" pitchFamily="-65" charset="-128"/>
              </a:defRPr>
            </a:lvl3pPr>
            <a:lvl4pPr eaLnBrk="0" hangingPunct="0">
              <a:defRPr sz="2400">
                <a:solidFill>
                  <a:schemeClr val="tx1"/>
                </a:solidFill>
                <a:latin typeface="Arial" charset="0"/>
                <a:ea typeface="ＭＳ Ｐゴシック" pitchFamily="-65" charset="-128"/>
              </a:defRPr>
            </a:lvl4pPr>
            <a:lvl5pPr eaLnBrk="0" hangingPunct="0">
              <a:defRPr sz="2400">
                <a:solidFill>
                  <a:schemeClr val="tx1"/>
                </a:solidFill>
                <a:latin typeface="Arial" charset="0"/>
                <a:ea typeface="ＭＳ Ｐゴシック" pitchFamily="-65" charset="-128"/>
              </a:defRPr>
            </a:lvl5pPr>
            <a:lvl6pPr marL="457200" eaLnBrk="0" fontAlgn="base" hangingPunct="0">
              <a:spcBef>
                <a:spcPct val="0"/>
              </a:spcBef>
              <a:spcAft>
                <a:spcPct val="0"/>
              </a:spcAft>
              <a:defRPr sz="2400">
                <a:solidFill>
                  <a:schemeClr val="tx1"/>
                </a:solidFill>
                <a:latin typeface="Arial" charset="0"/>
                <a:ea typeface="ＭＳ Ｐゴシック" pitchFamily="-65" charset="-128"/>
              </a:defRPr>
            </a:lvl6pPr>
            <a:lvl7pPr marL="914400" eaLnBrk="0" fontAlgn="base" hangingPunct="0">
              <a:spcBef>
                <a:spcPct val="0"/>
              </a:spcBef>
              <a:spcAft>
                <a:spcPct val="0"/>
              </a:spcAft>
              <a:defRPr sz="2400">
                <a:solidFill>
                  <a:schemeClr val="tx1"/>
                </a:solidFill>
                <a:latin typeface="Arial" charset="0"/>
                <a:ea typeface="ＭＳ Ｐゴシック" pitchFamily="-65" charset="-128"/>
              </a:defRPr>
            </a:lvl7pPr>
            <a:lvl8pPr marL="1371600" eaLnBrk="0" fontAlgn="base" hangingPunct="0">
              <a:spcBef>
                <a:spcPct val="0"/>
              </a:spcBef>
              <a:spcAft>
                <a:spcPct val="0"/>
              </a:spcAft>
              <a:defRPr sz="2400">
                <a:solidFill>
                  <a:schemeClr val="tx1"/>
                </a:solidFill>
                <a:latin typeface="Arial" charset="0"/>
                <a:ea typeface="ＭＳ Ｐゴシック" pitchFamily="-65" charset="-128"/>
              </a:defRPr>
            </a:lvl8pPr>
            <a:lvl9pPr marL="1828800" eaLnBrk="0" fontAlgn="base" hangingPunct="0">
              <a:spcBef>
                <a:spcPct val="0"/>
              </a:spcBef>
              <a:spcAft>
                <a:spcPct val="0"/>
              </a:spcAft>
              <a:defRPr sz="2400">
                <a:solidFill>
                  <a:schemeClr val="tx1"/>
                </a:solidFill>
                <a:latin typeface="Arial" charset="0"/>
                <a:ea typeface="ＭＳ Ｐゴシック" pitchFamily="-65" charset="-128"/>
              </a:defRPr>
            </a:lvl9pPr>
          </a:lstStyle>
          <a:p>
            <a:pPr algn="r" eaLnBrk="1" hangingPunct="1"/>
            <a:r>
              <a:rPr lang="en-US" sz="2800" dirty="0">
                <a:solidFill>
                  <a:srgbClr val="34164A"/>
                </a:solidFill>
                <a:latin typeface="Arial Narrow" pitchFamily="34" charset="0"/>
              </a:rPr>
              <a:t>Long-Term Recovery</a:t>
            </a:r>
          </a:p>
        </p:txBody>
      </p:sp>
      <p:sp>
        <p:nvSpPr>
          <p:cNvPr id="9" name="TextBox 8"/>
          <p:cNvSpPr txBox="1"/>
          <p:nvPr/>
        </p:nvSpPr>
        <p:spPr>
          <a:xfrm>
            <a:off x="5798820" y="5791832"/>
            <a:ext cx="3827401" cy="400110"/>
          </a:xfrm>
          <a:prstGeom prst="rect">
            <a:avLst/>
          </a:prstGeom>
          <a:noFill/>
        </p:spPr>
        <p:txBody>
          <a:bodyPr wrap="square" rtlCol="0">
            <a:spAutoFit/>
          </a:bodyPr>
          <a:lstStyle/>
          <a:p>
            <a:pPr algn="r"/>
            <a:r>
              <a:rPr lang="en-US" sz="2000" dirty="0">
                <a:latin typeface="Open Sans" panose="020B0606030504020204" pitchFamily="34" charset="0"/>
                <a:ea typeface="Open Sans" panose="020B0606030504020204" pitchFamily="34" charset="0"/>
                <a:cs typeface="Open Sans" panose="020B0606030504020204" pitchFamily="34" charset="0"/>
              </a:rPr>
              <a:t>Adapted from William White</a:t>
            </a:r>
          </a:p>
        </p:txBody>
      </p:sp>
      <p:sp>
        <p:nvSpPr>
          <p:cNvPr id="2" name="Rectangle 1">
            <a:extLst>
              <a:ext uri="{FF2B5EF4-FFF2-40B4-BE49-F238E27FC236}">
                <a16:creationId xmlns:a16="http://schemas.microsoft.com/office/drawing/2014/main" id="{63B2983B-AA50-8F41-A0CE-7F770D3BB75C}"/>
              </a:ext>
            </a:extLst>
          </p:cNvPr>
          <p:cNvSpPr/>
          <p:nvPr/>
        </p:nvSpPr>
        <p:spPr>
          <a:xfrm>
            <a:off x="646176" y="1727167"/>
            <a:ext cx="10326624" cy="954107"/>
          </a:xfrm>
          <a:prstGeom prst="rect">
            <a:avLst/>
          </a:prstGeom>
        </p:spPr>
        <p:txBody>
          <a:bodyPr wrap="square">
            <a:spAutoFit/>
          </a:bodyPr>
          <a:lstStyle/>
          <a:p>
            <a:r>
              <a:rPr lang="en-US" sz="2800" b="1" dirty="0">
                <a:solidFill>
                  <a:srgbClr val="002060"/>
                </a:solidFill>
              </a:rPr>
              <a:t>Peer supports engage individuals across the continuum of addiction recovery—and keep them engaged</a:t>
            </a:r>
            <a:endParaRPr lang="en-US" sz="2000" dirty="0">
              <a:solidFill>
                <a:srgbClr val="002060"/>
              </a:solidFill>
            </a:endParaRPr>
          </a:p>
        </p:txBody>
      </p:sp>
      <p:sp>
        <p:nvSpPr>
          <p:cNvPr id="10" name="Title 9">
            <a:extLst>
              <a:ext uri="{FF2B5EF4-FFF2-40B4-BE49-F238E27FC236}">
                <a16:creationId xmlns:a16="http://schemas.microsoft.com/office/drawing/2014/main" id="{B4403142-A323-634F-9A5A-4C010CCD15C6}"/>
              </a:ext>
            </a:extLst>
          </p:cNvPr>
          <p:cNvSpPr>
            <a:spLocks noGrp="1"/>
          </p:cNvSpPr>
          <p:nvPr>
            <p:ph type="title"/>
          </p:nvPr>
        </p:nvSpPr>
        <p:spPr/>
        <p:txBody>
          <a:bodyPr/>
          <a:lstStyle/>
          <a:p>
            <a:r>
              <a:rPr lang="en-US" dirty="0"/>
              <a:t>What PRSS Do #1:  Engage Individuals in Change</a:t>
            </a:r>
          </a:p>
        </p:txBody>
      </p:sp>
    </p:spTree>
    <p:custDataLst>
      <p:tags r:id="rId1"/>
    </p:custDataLst>
    <p:extLst>
      <p:ext uri="{BB962C8B-B14F-4D97-AF65-F5344CB8AC3E}">
        <p14:creationId xmlns:p14="http://schemas.microsoft.com/office/powerpoint/2010/main" val="9507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7726680" y="4428067"/>
            <a:ext cx="3886200" cy="338554"/>
          </a:xfrm>
          <a:prstGeom prst="rect">
            <a:avLst/>
          </a:prstGeom>
          <a:noFill/>
        </p:spPr>
        <p:txBody>
          <a:bodyPr wrap="square" rtlCol="0">
            <a:spAutoFit/>
          </a:bodyPr>
          <a:lstStyle/>
          <a:p>
            <a:pPr algn="r"/>
            <a:r>
              <a:rPr lang="en-US" sz="1600" dirty="0">
                <a:latin typeface="Arial Narrow" pitchFamily="34" charset="0"/>
              </a:rPr>
              <a:t>(</a:t>
            </a:r>
            <a:r>
              <a:rPr lang="en-US" sz="1600" dirty="0" err="1">
                <a:latin typeface="Arial Narrow" pitchFamily="34" charset="0"/>
              </a:rPr>
              <a:t>Granfield</a:t>
            </a:r>
            <a:r>
              <a:rPr lang="en-US" sz="1600" dirty="0">
                <a:latin typeface="Arial Narrow" pitchFamily="34" charset="0"/>
              </a:rPr>
              <a:t> and Cloud, 1999, 2004; White, 2006)</a:t>
            </a:r>
          </a:p>
        </p:txBody>
      </p:sp>
      <p:sp>
        <p:nvSpPr>
          <p:cNvPr id="9" name="Content Placeholder 8"/>
          <p:cNvSpPr>
            <a:spLocks noGrp="1"/>
          </p:cNvSpPr>
          <p:nvPr>
            <p:ph idx="1"/>
          </p:nvPr>
        </p:nvSpPr>
        <p:spPr>
          <a:xfrm>
            <a:off x="617220" y="1830185"/>
            <a:ext cx="10995660" cy="3381895"/>
          </a:xfrm>
        </p:spPr>
        <p:txBody>
          <a:bodyPr/>
          <a:lstStyle/>
          <a:p>
            <a:r>
              <a:rPr lang="en-US" dirty="0"/>
              <a:t>In assisting people to achieve their recovery goals, it is often useful to help them assess and build their </a:t>
            </a:r>
            <a:r>
              <a:rPr lang="en-US" b="1" dirty="0">
                <a:solidFill>
                  <a:srgbClr val="C00000"/>
                </a:solidFill>
              </a:rPr>
              <a:t>Recovery Capital</a:t>
            </a:r>
            <a:r>
              <a:rPr lang="en-US" dirty="0"/>
              <a:t> </a:t>
            </a:r>
          </a:p>
          <a:p>
            <a:r>
              <a:rPr lang="en-US" b="1" dirty="0">
                <a:solidFill>
                  <a:srgbClr val="C00000"/>
                </a:solidFill>
              </a:rPr>
              <a:t>Recovery Capital </a:t>
            </a:r>
            <a:r>
              <a:rPr lang="en-US" dirty="0"/>
              <a:t>is the sum of the strengths and supports—both internal and external—that are available to help someone initiate and sustain long-term recovery from addiction </a:t>
            </a:r>
          </a:p>
          <a:p>
            <a:endParaRPr lang="en-US" dirty="0"/>
          </a:p>
        </p:txBody>
      </p:sp>
      <p:sp>
        <p:nvSpPr>
          <p:cNvPr id="3" name="TextBox 2">
            <a:extLst>
              <a:ext uri="{FF2B5EF4-FFF2-40B4-BE49-F238E27FC236}">
                <a16:creationId xmlns:a16="http://schemas.microsoft.com/office/drawing/2014/main" id="{0115F0B2-9308-5F4F-B4AE-AC987836E3CB}"/>
              </a:ext>
            </a:extLst>
          </p:cNvPr>
          <p:cNvSpPr txBox="1"/>
          <p:nvPr/>
        </p:nvSpPr>
        <p:spPr>
          <a:xfrm>
            <a:off x="714209" y="5047698"/>
            <a:ext cx="10763582" cy="523220"/>
          </a:xfrm>
          <a:prstGeom prst="rect">
            <a:avLst/>
          </a:prstGeom>
          <a:noFill/>
        </p:spPr>
        <p:txBody>
          <a:bodyPr wrap="square" rtlCol="0">
            <a:spAutoFit/>
          </a:bodyPr>
          <a:lstStyle/>
          <a:p>
            <a:r>
              <a:rPr lang="en-US" sz="2800" b="1" dirty="0">
                <a:solidFill>
                  <a:srgbClr val="002060"/>
                </a:solidFill>
              </a:rPr>
              <a:t>Peer supports create, build, reinforce, and strengthen </a:t>
            </a:r>
            <a:r>
              <a:rPr lang="en-US" sz="2800" b="1" dirty="0">
                <a:solidFill>
                  <a:srgbClr val="C00000"/>
                </a:solidFill>
              </a:rPr>
              <a:t>Recovery Capital</a:t>
            </a:r>
          </a:p>
        </p:txBody>
      </p:sp>
      <p:sp>
        <p:nvSpPr>
          <p:cNvPr id="5" name="Title 4">
            <a:extLst>
              <a:ext uri="{FF2B5EF4-FFF2-40B4-BE49-F238E27FC236}">
                <a16:creationId xmlns:a16="http://schemas.microsoft.com/office/drawing/2014/main" id="{873CA402-D97B-D44B-8519-68F62309F6A9}"/>
              </a:ext>
            </a:extLst>
          </p:cNvPr>
          <p:cNvSpPr>
            <a:spLocks noGrp="1"/>
          </p:cNvSpPr>
          <p:nvPr>
            <p:ph type="title"/>
          </p:nvPr>
        </p:nvSpPr>
        <p:spPr/>
        <p:txBody>
          <a:bodyPr/>
          <a:lstStyle/>
          <a:p>
            <a:r>
              <a:rPr lang="en-US" dirty="0"/>
              <a:t>What PRSS Do #2:  Build Recovery Capital</a:t>
            </a:r>
          </a:p>
        </p:txBody>
      </p:sp>
    </p:spTree>
    <p:custDataLst>
      <p:tags r:id="rId1"/>
    </p:custDataLst>
    <p:extLst>
      <p:ext uri="{BB962C8B-B14F-4D97-AF65-F5344CB8AC3E}">
        <p14:creationId xmlns:p14="http://schemas.microsoft.com/office/powerpoint/2010/main" val="38438012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8AB1F5-A426-4BBA-B0C0-F02661E44065}"/>
              </a:ext>
            </a:extLst>
          </p:cNvPr>
          <p:cNvSpPr>
            <a:spLocks noGrp="1"/>
          </p:cNvSpPr>
          <p:nvPr>
            <p:ph idx="1"/>
          </p:nvPr>
        </p:nvSpPr>
        <p:spPr/>
        <p:txBody>
          <a:bodyPr>
            <a:normAutofit/>
          </a:bodyPr>
          <a:lstStyle/>
          <a:p>
            <a:r>
              <a:rPr lang="en-US" dirty="0"/>
              <a:t>Decreased involvement in criminal justice</a:t>
            </a:r>
            <a:br>
              <a:rPr lang="en-US" dirty="0"/>
            </a:br>
            <a:r>
              <a:rPr lang="en-US" dirty="0"/>
              <a:t>system</a:t>
            </a:r>
          </a:p>
          <a:p>
            <a:pPr lvl="0"/>
            <a:r>
              <a:rPr lang="en-US" dirty="0"/>
              <a:t>Reduced relapse rates</a:t>
            </a:r>
          </a:p>
          <a:p>
            <a:pPr lvl="0"/>
            <a:r>
              <a:rPr lang="en-US" dirty="0"/>
              <a:t>Rapid re-engagement following relapse</a:t>
            </a:r>
          </a:p>
          <a:p>
            <a:pPr lvl="0"/>
            <a:r>
              <a:rPr lang="en-US" dirty="0"/>
              <a:t>Improved psychiatric symptoms</a:t>
            </a:r>
          </a:p>
          <a:p>
            <a:pPr lvl="0"/>
            <a:r>
              <a:rPr lang="en-US" dirty="0"/>
              <a:t>Decreased hospitalizations and</a:t>
            </a:r>
            <a:br>
              <a:rPr lang="en-US" dirty="0"/>
            </a:br>
            <a:r>
              <a:rPr lang="en-US" dirty="0"/>
              <a:t>length of stay in hospitals</a:t>
            </a:r>
          </a:p>
          <a:p>
            <a:pPr lvl="0"/>
            <a:r>
              <a:rPr lang="en-US" dirty="0"/>
              <a:t>Decreased homelessness</a:t>
            </a:r>
          </a:p>
          <a:p>
            <a:pPr lvl="0"/>
            <a:r>
              <a:rPr lang="en-US" dirty="0"/>
              <a:t>Increased community and civic engagement</a:t>
            </a:r>
          </a:p>
        </p:txBody>
      </p:sp>
      <p:sp>
        <p:nvSpPr>
          <p:cNvPr id="4" name="Title 3">
            <a:extLst>
              <a:ext uri="{FF2B5EF4-FFF2-40B4-BE49-F238E27FC236}">
                <a16:creationId xmlns:a16="http://schemas.microsoft.com/office/drawing/2014/main" id="{875DC0DE-1125-3246-93AC-2A2FB0BA1CA6}"/>
              </a:ext>
            </a:extLst>
          </p:cNvPr>
          <p:cNvSpPr>
            <a:spLocks noGrp="1"/>
          </p:cNvSpPr>
          <p:nvPr>
            <p:ph type="title"/>
          </p:nvPr>
        </p:nvSpPr>
        <p:spPr/>
        <p:txBody>
          <a:bodyPr/>
          <a:lstStyle/>
          <a:p>
            <a:r>
              <a:rPr lang="en-US" dirty="0"/>
              <a:t>What PRSS Do #3: Improve Outcomes</a:t>
            </a:r>
          </a:p>
        </p:txBody>
      </p:sp>
    </p:spTree>
    <p:custDataLst>
      <p:tags r:id="rId1"/>
    </p:custDataLst>
    <p:extLst>
      <p:ext uri="{BB962C8B-B14F-4D97-AF65-F5344CB8AC3E}">
        <p14:creationId xmlns:p14="http://schemas.microsoft.com/office/powerpoint/2010/main" val="4716445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30EC9B-E787-8F48-B465-C796120AF96C}"/>
              </a:ext>
            </a:extLst>
          </p:cNvPr>
          <p:cNvSpPr>
            <a:spLocks noGrp="1"/>
          </p:cNvSpPr>
          <p:nvPr>
            <p:ph type="title"/>
          </p:nvPr>
        </p:nvSpPr>
        <p:spPr/>
        <p:txBody>
          <a:bodyPr/>
          <a:lstStyle/>
          <a:p>
            <a:r>
              <a:rPr lang="en-US" dirty="0"/>
              <a:t>What PRSS Do #4: Save Money</a:t>
            </a:r>
          </a:p>
        </p:txBody>
      </p:sp>
      <p:sp>
        <p:nvSpPr>
          <p:cNvPr id="3" name="Content Placeholder 2">
            <a:extLst>
              <a:ext uri="{FF2B5EF4-FFF2-40B4-BE49-F238E27FC236}">
                <a16:creationId xmlns:a16="http://schemas.microsoft.com/office/drawing/2014/main" id="{E68AB1F5-A426-4BBA-B0C0-F02661E44065}"/>
              </a:ext>
            </a:extLst>
          </p:cNvPr>
          <p:cNvSpPr>
            <a:spLocks noGrp="1"/>
          </p:cNvSpPr>
          <p:nvPr>
            <p:ph idx="1"/>
          </p:nvPr>
        </p:nvSpPr>
        <p:spPr/>
        <p:txBody>
          <a:bodyPr/>
          <a:lstStyle/>
          <a:p>
            <a:r>
              <a:rPr lang="en-US" dirty="0"/>
              <a:t>Decreased criminal justice involvement</a:t>
            </a:r>
            <a:br>
              <a:rPr lang="en-US" dirty="0"/>
            </a:br>
            <a:r>
              <a:rPr lang="en-US" dirty="0"/>
              <a:t>equals savings</a:t>
            </a:r>
          </a:p>
          <a:p>
            <a:r>
              <a:rPr lang="en-US" dirty="0"/>
              <a:t>Decreased emergency services use,</a:t>
            </a:r>
            <a:br>
              <a:rPr lang="en-US" dirty="0"/>
            </a:br>
            <a:r>
              <a:rPr lang="en-US" dirty="0"/>
              <a:t>hospitalizations, and lengths</a:t>
            </a:r>
            <a:br>
              <a:rPr lang="en-US" dirty="0"/>
            </a:br>
            <a:r>
              <a:rPr lang="en-US" dirty="0"/>
              <a:t>of stay in hospital equals savings</a:t>
            </a:r>
          </a:p>
          <a:p>
            <a:r>
              <a:rPr lang="en-US" dirty="0"/>
              <a:t>Decreased homelessness equals </a:t>
            </a:r>
            <a:br>
              <a:rPr lang="en-US" dirty="0"/>
            </a:br>
            <a:r>
              <a:rPr lang="en-US" dirty="0"/>
              <a:t>savings</a:t>
            </a:r>
          </a:p>
          <a:p>
            <a:endParaRPr lang="en-US" dirty="0"/>
          </a:p>
        </p:txBody>
      </p:sp>
    </p:spTree>
    <p:custDataLst>
      <p:tags r:id="rId1"/>
    </p:custDataLst>
    <p:extLst>
      <p:ext uri="{BB962C8B-B14F-4D97-AF65-F5344CB8AC3E}">
        <p14:creationId xmlns:p14="http://schemas.microsoft.com/office/powerpoint/2010/main" val="40583375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4820" y="1950720"/>
            <a:ext cx="11262360" cy="2862322"/>
          </a:xfrm>
          <a:prstGeom prst="rect">
            <a:avLst/>
          </a:prstGeom>
          <a:noFill/>
        </p:spPr>
        <p:txBody>
          <a:bodyPr wrap="square" rtlCol="0">
            <a:spAutoFit/>
          </a:bodyPr>
          <a:lstStyle/>
          <a:p>
            <a:pPr marL="285750" indent="-285750">
              <a:buFont typeface="Arial" panose="020B0604020202020204" pitchFamily="34" charset="0"/>
              <a:buChar char="•"/>
            </a:pPr>
            <a:r>
              <a:rPr lang="en-US" sz="3600" dirty="0"/>
              <a:t>Skeptics</a:t>
            </a:r>
          </a:p>
          <a:p>
            <a:pPr marL="285750" indent="-285750">
              <a:buFont typeface="Arial" panose="020B0604020202020204" pitchFamily="34" charset="0"/>
              <a:buChar char="•"/>
            </a:pPr>
            <a:r>
              <a:rPr lang="en-US" sz="3600" dirty="0"/>
              <a:t>Discrimination</a:t>
            </a:r>
          </a:p>
          <a:p>
            <a:pPr marL="285750" indent="-285750">
              <a:buFont typeface="Arial" panose="020B0604020202020204" pitchFamily="34" charset="0"/>
              <a:buChar char="•"/>
            </a:pPr>
            <a:r>
              <a:rPr lang="en-US" sz="3600" dirty="0"/>
              <a:t>Misunderstanding about what it is and what it isn’t</a:t>
            </a:r>
          </a:p>
          <a:p>
            <a:pPr marL="285750" indent="-285750">
              <a:buFont typeface="Arial" panose="020B0604020202020204" pitchFamily="34" charset="0"/>
              <a:buChar char="•"/>
            </a:pPr>
            <a:r>
              <a:rPr lang="en-US" sz="3600" dirty="0"/>
              <a:t>Reviewing and discussing policies that don’t support the model</a:t>
            </a:r>
          </a:p>
        </p:txBody>
      </p:sp>
      <p:sp>
        <p:nvSpPr>
          <p:cNvPr id="7" name="Title 6">
            <a:extLst>
              <a:ext uri="{FF2B5EF4-FFF2-40B4-BE49-F238E27FC236}">
                <a16:creationId xmlns:a16="http://schemas.microsoft.com/office/drawing/2014/main" id="{99FEB566-381D-F648-A674-6AB4C7DA9AE2}"/>
              </a:ext>
            </a:extLst>
          </p:cNvPr>
          <p:cNvSpPr>
            <a:spLocks noGrp="1"/>
          </p:cNvSpPr>
          <p:nvPr>
            <p:ph type="title"/>
          </p:nvPr>
        </p:nvSpPr>
        <p:spPr/>
        <p:txBody>
          <a:bodyPr/>
          <a:lstStyle/>
          <a:p>
            <a:r>
              <a:rPr lang="en-US" dirty="0"/>
              <a:t>Challenges of Peer Recovery Support Services</a:t>
            </a:r>
          </a:p>
        </p:txBody>
      </p:sp>
    </p:spTree>
    <p:custDataLst>
      <p:tags r:id="rId1"/>
    </p:custDataLst>
    <p:extLst>
      <p:ext uri="{BB962C8B-B14F-4D97-AF65-F5344CB8AC3E}">
        <p14:creationId xmlns:p14="http://schemas.microsoft.com/office/powerpoint/2010/main" val="27084070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Shape 129">
            <a:extLst>
              <a:ext uri="{FF2B5EF4-FFF2-40B4-BE49-F238E27FC236}">
                <a16:creationId xmlns:a16="http://schemas.microsoft.com/office/drawing/2014/main" id="{F300F68A-31C2-5740-BE27-2161E155F2DE}"/>
              </a:ext>
            </a:extLst>
          </p:cNvPr>
          <p:cNvSpPr/>
          <p:nvPr/>
        </p:nvSpPr>
        <p:spPr>
          <a:xfrm>
            <a:off x="1901825" y="1233488"/>
            <a:ext cx="8243888" cy="5008562"/>
          </a:xfrm>
          <a:prstGeom prst="rect">
            <a:avLst/>
          </a:prstGeom>
          <a:solidFill>
            <a:schemeClr val="bg1">
              <a:lumMod val="95000"/>
            </a:schemeClr>
          </a:solidFill>
          <a:ln w="12700">
            <a:miter lim="400000"/>
          </a:ln>
        </p:spPr>
        <p:txBody>
          <a:bodyPr lIns="0" tIns="0" rIns="0" bIns="0" anchor="ctr"/>
          <a:lstStyle/>
          <a:p>
            <a:pPr>
              <a:defRPr/>
            </a:pPr>
            <a:endParaRPr kern="0">
              <a:solidFill>
                <a:sysClr val="windowText" lastClr="000000"/>
              </a:solidFill>
              <a:latin typeface="Calibri"/>
              <a:ea typeface="MS PGothic" charset="-128"/>
              <a:sym typeface="Calibri"/>
            </a:endParaRPr>
          </a:p>
        </p:txBody>
      </p:sp>
      <p:sp>
        <p:nvSpPr>
          <p:cNvPr id="130" name="Shape 130">
            <a:extLst>
              <a:ext uri="{FF2B5EF4-FFF2-40B4-BE49-F238E27FC236}">
                <a16:creationId xmlns:a16="http://schemas.microsoft.com/office/drawing/2014/main" id="{8E59F9B8-6BE0-FA4C-BD65-9422AB42CA24}"/>
              </a:ext>
            </a:extLst>
          </p:cNvPr>
          <p:cNvSpPr>
            <a:spLocks noGrp="1"/>
          </p:cNvSpPr>
          <p:nvPr>
            <p:ph type="title"/>
          </p:nvPr>
        </p:nvSpPr>
        <p:spPr>
          <a:xfrm>
            <a:off x="1901826" y="41276"/>
            <a:ext cx="8766175" cy="989013"/>
          </a:xfrm>
        </p:spPr>
        <p:txBody>
          <a:bodyPr>
            <a:normAutofit/>
          </a:bodyPr>
          <a:lstStyle/>
          <a:p>
            <a:pPr defTabSz="452627">
              <a:defRPr sz="1800"/>
            </a:pPr>
            <a:r>
              <a:rPr sz="2475" dirty="0">
                <a:solidFill>
                  <a:srgbClr val="0070C0"/>
                </a:solidFill>
                <a:ea typeface="Arial"/>
                <a:cs typeface="Arial"/>
                <a:sym typeface="Arial"/>
              </a:rPr>
              <a:t>Likelihood of Sustaining Abstinence</a:t>
            </a:r>
            <a:r>
              <a:rPr lang="en-US" sz="2475" dirty="0">
                <a:solidFill>
                  <a:srgbClr val="0070C0"/>
                </a:solidFill>
                <a:ea typeface="Arial"/>
                <a:cs typeface="Arial"/>
                <a:sym typeface="Arial"/>
              </a:rPr>
              <a:t> </a:t>
            </a:r>
            <a:r>
              <a:rPr sz="2475" dirty="0">
                <a:solidFill>
                  <a:srgbClr val="0070C0"/>
                </a:solidFill>
                <a:ea typeface="Arial"/>
                <a:cs typeface="Arial"/>
                <a:sym typeface="Arial"/>
              </a:rPr>
              <a:t>Grows Over Time</a:t>
            </a:r>
          </a:p>
        </p:txBody>
      </p:sp>
      <p:sp>
        <p:nvSpPr>
          <p:cNvPr id="131" name="Shape 131">
            <a:extLst>
              <a:ext uri="{FF2B5EF4-FFF2-40B4-BE49-F238E27FC236}">
                <a16:creationId xmlns:a16="http://schemas.microsoft.com/office/drawing/2014/main" id="{F6DDF64A-52C9-9944-BD44-32CBCDCAC92A}"/>
              </a:ext>
            </a:extLst>
          </p:cNvPr>
          <p:cNvSpPr/>
          <p:nvPr/>
        </p:nvSpPr>
        <p:spPr>
          <a:xfrm>
            <a:off x="3044826" y="4730750"/>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2" name="Shape 132">
            <a:extLst>
              <a:ext uri="{FF2B5EF4-FFF2-40B4-BE49-F238E27FC236}">
                <a16:creationId xmlns:a16="http://schemas.microsoft.com/office/drawing/2014/main" id="{BA58CAEE-BFE4-544F-BFD2-63F8755746A8}"/>
              </a:ext>
            </a:extLst>
          </p:cNvPr>
          <p:cNvSpPr/>
          <p:nvPr/>
        </p:nvSpPr>
        <p:spPr>
          <a:xfrm>
            <a:off x="3044826" y="4364039"/>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3" name="Shape 133">
            <a:extLst>
              <a:ext uri="{FF2B5EF4-FFF2-40B4-BE49-F238E27FC236}">
                <a16:creationId xmlns:a16="http://schemas.microsoft.com/office/drawing/2014/main" id="{6D86857A-3D9A-AC4F-8FF2-2F091BE3FE95}"/>
              </a:ext>
            </a:extLst>
          </p:cNvPr>
          <p:cNvSpPr/>
          <p:nvPr/>
        </p:nvSpPr>
        <p:spPr>
          <a:xfrm>
            <a:off x="3044826" y="4000500"/>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4" name="Shape 134">
            <a:extLst>
              <a:ext uri="{FF2B5EF4-FFF2-40B4-BE49-F238E27FC236}">
                <a16:creationId xmlns:a16="http://schemas.microsoft.com/office/drawing/2014/main" id="{83D672AC-FEF2-9B4F-91C0-A1F7315F5C56}"/>
              </a:ext>
            </a:extLst>
          </p:cNvPr>
          <p:cNvSpPr/>
          <p:nvPr/>
        </p:nvSpPr>
        <p:spPr>
          <a:xfrm>
            <a:off x="3044826" y="3635375"/>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5" name="Shape 135">
            <a:extLst>
              <a:ext uri="{FF2B5EF4-FFF2-40B4-BE49-F238E27FC236}">
                <a16:creationId xmlns:a16="http://schemas.microsoft.com/office/drawing/2014/main" id="{8678AD79-C947-164F-A49A-74C46DACEAA4}"/>
              </a:ext>
            </a:extLst>
          </p:cNvPr>
          <p:cNvSpPr/>
          <p:nvPr/>
        </p:nvSpPr>
        <p:spPr>
          <a:xfrm>
            <a:off x="3044826" y="3270250"/>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6" name="Shape 136">
            <a:extLst>
              <a:ext uri="{FF2B5EF4-FFF2-40B4-BE49-F238E27FC236}">
                <a16:creationId xmlns:a16="http://schemas.microsoft.com/office/drawing/2014/main" id="{C892F221-95BA-FC41-AEF1-3683C2487DC0}"/>
              </a:ext>
            </a:extLst>
          </p:cNvPr>
          <p:cNvSpPr/>
          <p:nvPr/>
        </p:nvSpPr>
        <p:spPr>
          <a:xfrm>
            <a:off x="3044826" y="2905125"/>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7" name="Shape 137">
            <a:extLst>
              <a:ext uri="{FF2B5EF4-FFF2-40B4-BE49-F238E27FC236}">
                <a16:creationId xmlns:a16="http://schemas.microsoft.com/office/drawing/2014/main" id="{1748250B-4970-CC47-842F-26009E80CB10}"/>
              </a:ext>
            </a:extLst>
          </p:cNvPr>
          <p:cNvSpPr/>
          <p:nvPr/>
        </p:nvSpPr>
        <p:spPr>
          <a:xfrm>
            <a:off x="3044826" y="2541589"/>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8" name="Shape 138">
            <a:extLst>
              <a:ext uri="{FF2B5EF4-FFF2-40B4-BE49-F238E27FC236}">
                <a16:creationId xmlns:a16="http://schemas.microsoft.com/office/drawing/2014/main" id="{10C0311F-E1DF-FA4E-A8C1-26EC92D8436F}"/>
              </a:ext>
            </a:extLst>
          </p:cNvPr>
          <p:cNvSpPr/>
          <p:nvPr/>
        </p:nvSpPr>
        <p:spPr>
          <a:xfrm>
            <a:off x="3044826" y="2174875"/>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9" name="Shape 139">
            <a:extLst>
              <a:ext uri="{FF2B5EF4-FFF2-40B4-BE49-F238E27FC236}">
                <a16:creationId xmlns:a16="http://schemas.microsoft.com/office/drawing/2014/main" id="{F4423763-0052-3E4A-9831-67FB92ED6160}"/>
              </a:ext>
            </a:extLst>
          </p:cNvPr>
          <p:cNvSpPr/>
          <p:nvPr/>
        </p:nvSpPr>
        <p:spPr>
          <a:xfrm>
            <a:off x="3044826" y="1811339"/>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0" name="Shape 140">
            <a:extLst>
              <a:ext uri="{FF2B5EF4-FFF2-40B4-BE49-F238E27FC236}">
                <a16:creationId xmlns:a16="http://schemas.microsoft.com/office/drawing/2014/main" id="{D1312CA4-B04B-CF49-9C29-C68EC6FD0BAD}"/>
              </a:ext>
            </a:extLst>
          </p:cNvPr>
          <p:cNvSpPr/>
          <p:nvPr/>
        </p:nvSpPr>
        <p:spPr>
          <a:xfrm>
            <a:off x="3044826" y="1446214"/>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1" name="Shape 141">
            <a:extLst>
              <a:ext uri="{FF2B5EF4-FFF2-40B4-BE49-F238E27FC236}">
                <a16:creationId xmlns:a16="http://schemas.microsoft.com/office/drawing/2014/main" id="{DB8483AE-C443-A74B-B4C6-28C05FF908B2}"/>
              </a:ext>
            </a:extLst>
          </p:cNvPr>
          <p:cNvSpPr/>
          <p:nvPr/>
        </p:nvSpPr>
        <p:spPr>
          <a:xfrm>
            <a:off x="3044826" y="1446214"/>
            <a:ext cx="7040563" cy="3648075"/>
          </a:xfrm>
          <a:prstGeom prst="rect">
            <a:avLst/>
          </a:prstGeom>
          <a:ln w="12700">
            <a:solidFill/>
            <a:miter/>
          </a:ln>
        </p:spPr>
        <p:txBody>
          <a:bodyPr lIns="0" tIns="0" rIns="0" bIns="0"/>
          <a:lstStyle/>
          <a:p>
            <a:pPr>
              <a:defRPr/>
            </a:pPr>
            <a:endParaRPr kern="0">
              <a:solidFill>
                <a:sysClr val="windowText" lastClr="000000"/>
              </a:solidFill>
              <a:latin typeface="Calibri"/>
              <a:ea typeface="MS PGothic" charset="-128"/>
              <a:sym typeface="Calibri"/>
            </a:endParaRPr>
          </a:p>
        </p:txBody>
      </p:sp>
      <p:sp>
        <p:nvSpPr>
          <p:cNvPr id="142" name="Shape 142">
            <a:extLst>
              <a:ext uri="{FF2B5EF4-FFF2-40B4-BE49-F238E27FC236}">
                <a16:creationId xmlns:a16="http://schemas.microsoft.com/office/drawing/2014/main" id="{44BA97DA-7D0D-8249-8CE8-7B179C97F288}"/>
              </a:ext>
            </a:extLst>
          </p:cNvPr>
          <p:cNvSpPr/>
          <p:nvPr/>
        </p:nvSpPr>
        <p:spPr>
          <a:xfrm>
            <a:off x="3044825" y="1446214"/>
            <a:ext cx="1588" cy="3648075"/>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3" name="Shape 143">
            <a:extLst>
              <a:ext uri="{FF2B5EF4-FFF2-40B4-BE49-F238E27FC236}">
                <a16:creationId xmlns:a16="http://schemas.microsoft.com/office/drawing/2014/main" id="{F7301BB7-4D39-534B-99FE-C4AEB8232533}"/>
              </a:ext>
            </a:extLst>
          </p:cNvPr>
          <p:cNvSpPr/>
          <p:nvPr/>
        </p:nvSpPr>
        <p:spPr>
          <a:xfrm>
            <a:off x="2981325" y="509428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4" name="Shape 144">
            <a:extLst>
              <a:ext uri="{FF2B5EF4-FFF2-40B4-BE49-F238E27FC236}">
                <a16:creationId xmlns:a16="http://schemas.microsoft.com/office/drawing/2014/main" id="{683F6E51-B479-464A-9ABC-26DA20350123}"/>
              </a:ext>
            </a:extLst>
          </p:cNvPr>
          <p:cNvSpPr/>
          <p:nvPr/>
        </p:nvSpPr>
        <p:spPr>
          <a:xfrm>
            <a:off x="2981325" y="4730750"/>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5" name="Shape 145">
            <a:extLst>
              <a:ext uri="{FF2B5EF4-FFF2-40B4-BE49-F238E27FC236}">
                <a16:creationId xmlns:a16="http://schemas.microsoft.com/office/drawing/2014/main" id="{53141C02-13D1-D044-8011-C3ADD151B093}"/>
              </a:ext>
            </a:extLst>
          </p:cNvPr>
          <p:cNvSpPr/>
          <p:nvPr/>
        </p:nvSpPr>
        <p:spPr>
          <a:xfrm>
            <a:off x="2981325" y="436403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6" name="Shape 146">
            <a:extLst>
              <a:ext uri="{FF2B5EF4-FFF2-40B4-BE49-F238E27FC236}">
                <a16:creationId xmlns:a16="http://schemas.microsoft.com/office/drawing/2014/main" id="{9E3D1A45-13D2-0C44-A3C7-916B0CCF5E1B}"/>
              </a:ext>
            </a:extLst>
          </p:cNvPr>
          <p:cNvSpPr/>
          <p:nvPr/>
        </p:nvSpPr>
        <p:spPr>
          <a:xfrm>
            <a:off x="2981325" y="4000500"/>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7" name="Shape 147">
            <a:extLst>
              <a:ext uri="{FF2B5EF4-FFF2-40B4-BE49-F238E27FC236}">
                <a16:creationId xmlns:a16="http://schemas.microsoft.com/office/drawing/2014/main" id="{7EEBAC24-35DE-FA40-8466-7175B122ED7B}"/>
              </a:ext>
            </a:extLst>
          </p:cNvPr>
          <p:cNvSpPr/>
          <p:nvPr/>
        </p:nvSpPr>
        <p:spPr>
          <a:xfrm>
            <a:off x="2981325" y="3635375"/>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8" name="Shape 148">
            <a:extLst>
              <a:ext uri="{FF2B5EF4-FFF2-40B4-BE49-F238E27FC236}">
                <a16:creationId xmlns:a16="http://schemas.microsoft.com/office/drawing/2014/main" id="{4A9A0571-186E-9344-9B7E-FF5998770CFA}"/>
              </a:ext>
            </a:extLst>
          </p:cNvPr>
          <p:cNvSpPr/>
          <p:nvPr/>
        </p:nvSpPr>
        <p:spPr>
          <a:xfrm>
            <a:off x="2981325" y="3270250"/>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9" name="Shape 149">
            <a:extLst>
              <a:ext uri="{FF2B5EF4-FFF2-40B4-BE49-F238E27FC236}">
                <a16:creationId xmlns:a16="http://schemas.microsoft.com/office/drawing/2014/main" id="{8B10E4A3-FD45-BA4A-9FBC-BD18958527E9}"/>
              </a:ext>
            </a:extLst>
          </p:cNvPr>
          <p:cNvSpPr/>
          <p:nvPr/>
        </p:nvSpPr>
        <p:spPr>
          <a:xfrm>
            <a:off x="2981325" y="2905125"/>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0" name="Shape 150">
            <a:extLst>
              <a:ext uri="{FF2B5EF4-FFF2-40B4-BE49-F238E27FC236}">
                <a16:creationId xmlns:a16="http://schemas.microsoft.com/office/drawing/2014/main" id="{D44A1247-9609-3047-9B93-C957AF732966}"/>
              </a:ext>
            </a:extLst>
          </p:cNvPr>
          <p:cNvSpPr/>
          <p:nvPr/>
        </p:nvSpPr>
        <p:spPr>
          <a:xfrm>
            <a:off x="2981325" y="254158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1" name="Shape 151">
            <a:extLst>
              <a:ext uri="{FF2B5EF4-FFF2-40B4-BE49-F238E27FC236}">
                <a16:creationId xmlns:a16="http://schemas.microsoft.com/office/drawing/2014/main" id="{C18218D8-344C-344B-8B0D-E637E38309DC}"/>
              </a:ext>
            </a:extLst>
          </p:cNvPr>
          <p:cNvSpPr/>
          <p:nvPr/>
        </p:nvSpPr>
        <p:spPr>
          <a:xfrm>
            <a:off x="2981325" y="2174875"/>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2" name="Shape 152">
            <a:extLst>
              <a:ext uri="{FF2B5EF4-FFF2-40B4-BE49-F238E27FC236}">
                <a16:creationId xmlns:a16="http://schemas.microsoft.com/office/drawing/2014/main" id="{E8D330E7-E8BD-6B4A-8409-53370F4F9A2D}"/>
              </a:ext>
            </a:extLst>
          </p:cNvPr>
          <p:cNvSpPr/>
          <p:nvPr/>
        </p:nvSpPr>
        <p:spPr>
          <a:xfrm>
            <a:off x="2981325" y="181133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3" name="Shape 153">
            <a:extLst>
              <a:ext uri="{FF2B5EF4-FFF2-40B4-BE49-F238E27FC236}">
                <a16:creationId xmlns:a16="http://schemas.microsoft.com/office/drawing/2014/main" id="{09BC6247-623D-AE42-93B9-EB712C2EA85B}"/>
              </a:ext>
            </a:extLst>
          </p:cNvPr>
          <p:cNvSpPr/>
          <p:nvPr/>
        </p:nvSpPr>
        <p:spPr>
          <a:xfrm>
            <a:off x="2981325" y="1446214"/>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4" name="Shape 154">
            <a:extLst>
              <a:ext uri="{FF2B5EF4-FFF2-40B4-BE49-F238E27FC236}">
                <a16:creationId xmlns:a16="http://schemas.microsoft.com/office/drawing/2014/main" id="{3CC13561-0A36-7D4B-9500-CCF135875CFA}"/>
              </a:ext>
            </a:extLst>
          </p:cNvPr>
          <p:cNvSpPr/>
          <p:nvPr/>
        </p:nvSpPr>
        <p:spPr>
          <a:xfrm>
            <a:off x="3044826" y="5094289"/>
            <a:ext cx="7040563"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5" name="Shape 155">
            <a:extLst>
              <a:ext uri="{FF2B5EF4-FFF2-40B4-BE49-F238E27FC236}">
                <a16:creationId xmlns:a16="http://schemas.microsoft.com/office/drawing/2014/main" id="{B17C26F0-2937-DB42-ADB4-9F41744570D8}"/>
              </a:ext>
            </a:extLst>
          </p:cNvPr>
          <p:cNvSpPr/>
          <p:nvPr/>
        </p:nvSpPr>
        <p:spPr>
          <a:xfrm flipV="1">
            <a:off x="3044825" y="5094288"/>
            <a:ext cx="1588" cy="61912"/>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6" name="Shape 156">
            <a:extLst>
              <a:ext uri="{FF2B5EF4-FFF2-40B4-BE49-F238E27FC236}">
                <a16:creationId xmlns:a16="http://schemas.microsoft.com/office/drawing/2014/main" id="{9D555B53-4089-754F-A6CB-525F0532BC9D}"/>
              </a:ext>
            </a:extLst>
          </p:cNvPr>
          <p:cNvSpPr/>
          <p:nvPr/>
        </p:nvSpPr>
        <p:spPr>
          <a:xfrm flipV="1">
            <a:off x="10085389" y="5094288"/>
            <a:ext cx="1587" cy="61912"/>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grpSp>
        <p:nvGrpSpPr>
          <p:cNvPr id="30750" name="Group 159">
            <a:extLst>
              <a:ext uri="{FF2B5EF4-FFF2-40B4-BE49-F238E27FC236}">
                <a16:creationId xmlns:a16="http://schemas.microsoft.com/office/drawing/2014/main" id="{26442CE3-55F1-DC49-A244-94CB39A1981D}"/>
              </a:ext>
            </a:extLst>
          </p:cNvPr>
          <p:cNvGrpSpPr>
            <a:grpSpLocks/>
          </p:cNvGrpSpPr>
          <p:nvPr/>
        </p:nvGrpSpPr>
        <p:grpSpPr bwMode="auto">
          <a:xfrm>
            <a:off x="3813175" y="3402014"/>
            <a:ext cx="1143000" cy="1692275"/>
            <a:chOff x="0" y="0"/>
            <a:chExt cx="1143000" cy="1692274"/>
          </a:xfrm>
        </p:grpSpPr>
        <p:sp>
          <p:nvSpPr>
            <p:cNvPr id="157" name="Shape 157">
              <a:extLst>
                <a:ext uri="{FF2B5EF4-FFF2-40B4-BE49-F238E27FC236}">
                  <a16:creationId xmlns:a16="http://schemas.microsoft.com/office/drawing/2014/main" id="{8172F825-1141-BB48-B078-AFE1F83D6858}"/>
                </a:ext>
              </a:extLst>
            </p:cNvPr>
            <p:cNvSpPr/>
            <p:nvPr/>
          </p:nvSpPr>
          <p:spPr>
            <a:xfrm>
              <a:off x="0" y="366712"/>
              <a:ext cx="1143000" cy="1325562"/>
            </a:xfrm>
            <a:prstGeom prst="rect">
              <a:avLst/>
            </a:prstGeom>
            <a:solidFill>
              <a:srgbClr val="00FF00"/>
            </a:solidFill>
            <a:ln w="12700" cap="flat">
              <a:solidFill>
                <a:srgbClr val="000000"/>
              </a:solidFill>
              <a:prstDash val="solid"/>
              <a:miter lim="800000"/>
            </a:ln>
            <a:effectLst/>
          </p:spPr>
          <p:txBody>
            <a:bodyPr lIns="0" tIns="0" rIns="0" bIns="0"/>
            <a:lstStyle/>
            <a:p>
              <a:pPr>
                <a:defRPr/>
              </a:pPr>
              <a:endParaRPr kern="0">
                <a:solidFill>
                  <a:sysClr val="windowText" lastClr="000000"/>
                </a:solidFill>
                <a:latin typeface="Calibri"/>
                <a:ea typeface="MS PGothic" charset="-128"/>
                <a:sym typeface="Calibri"/>
              </a:endParaRPr>
            </a:p>
          </p:txBody>
        </p:sp>
        <p:sp>
          <p:nvSpPr>
            <p:cNvPr id="158" name="Shape 158">
              <a:extLst>
                <a:ext uri="{FF2B5EF4-FFF2-40B4-BE49-F238E27FC236}">
                  <a16:creationId xmlns:a16="http://schemas.microsoft.com/office/drawing/2014/main" id="{892BDEF8-8006-344E-B701-6898D1C79F01}"/>
                </a:ext>
              </a:extLst>
            </p:cNvPr>
            <p:cNvSpPr>
              <a:spLocks noChangeArrowheads="1"/>
            </p:cNvSpPr>
            <p:nvPr/>
          </p:nvSpPr>
          <p:spPr bwMode="auto">
            <a:xfrm>
              <a:off x="384510" y="0"/>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36%</a:t>
              </a:r>
            </a:p>
          </p:txBody>
        </p:sp>
      </p:grpSp>
      <p:sp>
        <p:nvSpPr>
          <p:cNvPr id="166" name="Shape 166">
            <a:extLst>
              <a:ext uri="{FF2B5EF4-FFF2-40B4-BE49-F238E27FC236}">
                <a16:creationId xmlns:a16="http://schemas.microsoft.com/office/drawing/2014/main" id="{7B23960C-A7A3-4146-9AE5-2CC4B18D6C98}"/>
              </a:ext>
            </a:extLst>
          </p:cNvPr>
          <p:cNvSpPr>
            <a:spLocks noChangeArrowheads="1"/>
          </p:cNvSpPr>
          <p:nvPr/>
        </p:nvSpPr>
        <p:spPr bwMode="auto">
          <a:xfrm>
            <a:off x="2644080" y="4978401"/>
            <a:ext cx="30777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0%</a:t>
            </a:r>
          </a:p>
        </p:txBody>
      </p:sp>
      <p:sp>
        <p:nvSpPr>
          <p:cNvPr id="167" name="Shape 167">
            <a:extLst>
              <a:ext uri="{FF2B5EF4-FFF2-40B4-BE49-F238E27FC236}">
                <a16:creationId xmlns:a16="http://schemas.microsoft.com/office/drawing/2014/main" id="{0B2C0CF3-5E5F-B846-B462-F86EE0787395}"/>
              </a:ext>
            </a:extLst>
          </p:cNvPr>
          <p:cNvSpPr>
            <a:spLocks noChangeArrowheads="1"/>
          </p:cNvSpPr>
          <p:nvPr/>
        </p:nvSpPr>
        <p:spPr bwMode="auto">
          <a:xfrm>
            <a:off x="2533986" y="4613276"/>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10%</a:t>
            </a:r>
          </a:p>
        </p:txBody>
      </p:sp>
      <p:sp>
        <p:nvSpPr>
          <p:cNvPr id="168" name="Shape 168">
            <a:extLst>
              <a:ext uri="{FF2B5EF4-FFF2-40B4-BE49-F238E27FC236}">
                <a16:creationId xmlns:a16="http://schemas.microsoft.com/office/drawing/2014/main" id="{63796EEB-E69B-FD4E-B334-0BB73A5B734B}"/>
              </a:ext>
            </a:extLst>
          </p:cNvPr>
          <p:cNvSpPr>
            <a:spLocks noChangeArrowheads="1"/>
          </p:cNvSpPr>
          <p:nvPr/>
        </p:nvSpPr>
        <p:spPr bwMode="auto">
          <a:xfrm>
            <a:off x="2533986" y="424815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20%</a:t>
            </a:r>
          </a:p>
        </p:txBody>
      </p:sp>
      <p:sp>
        <p:nvSpPr>
          <p:cNvPr id="169" name="Shape 169">
            <a:extLst>
              <a:ext uri="{FF2B5EF4-FFF2-40B4-BE49-F238E27FC236}">
                <a16:creationId xmlns:a16="http://schemas.microsoft.com/office/drawing/2014/main" id="{1CB7621B-956D-9F4C-A00B-1F1AD6C17C2B}"/>
              </a:ext>
            </a:extLst>
          </p:cNvPr>
          <p:cNvSpPr>
            <a:spLocks noChangeArrowheads="1"/>
          </p:cNvSpPr>
          <p:nvPr/>
        </p:nvSpPr>
        <p:spPr bwMode="auto">
          <a:xfrm>
            <a:off x="2533986" y="3884614"/>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30%</a:t>
            </a:r>
          </a:p>
        </p:txBody>
      </p:sp>
      <p:sp>
        <p:nvSpPr>
          <p:cNvPr id="170" name="Shape 170">
            <a:extLst>
              <a:ext uri="{FF2B5EF4-FFF2-40B4-BE49-F238E27FC236}">
                <a16:creationId xmlns:a16="http://schemas.microsoft.com/office/drawing/2014/main" id="{44EDB30B-2457-6645-B9BC-1CC0F33B19BD}"/>
              </a:ext>
            </a:extLst>
          </p:cNvPr>
          <p:cNvSpPr>
            <a:spLocks noChangeArrowheads="1"/>
          </p:cNvSpPr>
          <p:nvPr/>
        </p:nvSpPr>
        <p:spPr bwMode="auto">
          <a:xfrm>
            <a:off x="2533986" y="351790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40%</a:t>
            </a:r>
          </a:p>
        </p:txBody>
      </p:sp>
      <p:sp>
        <p:nvSpPr>
          <p:cNvPr id="171" name="Shape 171">
            <a:extLst>
              <a:ext uri="{FF2B5EF4-FFF2-40B4-BE49-F238E27FC236}">
                <a16:creationId xmlns:a16="http://schemas.microsoft.com/office/drawing/2014/main" id="{7B0180D2-5C29-8B48-8F6E-03FE0F122248}"/>
              </a:ext>
            </a:extLst>
          </p:cNvPr>
          <p:cNvSpPr>
            <a:spLocks noChangeArrowheads="1"/>
          </p:cNvSpPr>
          <p:nvPr/>
        </p:nvSpPr>
        <p:spPr bwMode="auto">
          <a:xfrm>
            <a:off x="2533986" y="3154364"/>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50%</a:t>
            </a:r>
          </a:p>
        </p:txBody>
      </p:sp>
      <p:sp>
        <p:nvSpPr>
          <p:cNvPr id="172" name="Shape 172">
            <a:extLst>
              <a:ext uri="{FF2B5EF4-FFF2-40B4-BE49-F238E27FC236}">
                <a16:creationId xmlns:a16="http://schemas.microsoft.com/office/drawing/2014/main" id="{2A2BB8BF-7B00-F247-8B3B-E27E8E90D8A7}"/>
              </a:ext>
            </a:extLst>
          </p:cNvPr>
          <p:cNvSpPr>
            <a:spLocks noChangeArrowheads="1"/>
          </p:cNvSpPr>
          <p:nvPr/>
        </p:nvSpPr>
        <p:spPr bwMode="auto">
          <a:xfrm>
            <a:off x="2533986" y="2789239"/>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60%</a:t>
            </a:r>
          </a:p>
        </p:txBody>
      </p:sp>
      <p:sp>
        <p:nvSpPr>
          <p:cNvPr id="173" name="Shape 173">
            <a:extLst>
              <a:ext uri="{FF2B5EF4-FFF2-40B4-BE49-F238E27FC236}">
                <a16:creationId xmlns:a16="http://schemas.microsoft.com/office/drawing/2014/main" id="{B06F12CC-61C7-AD42-89A6-FFF1C66C06F2}"/>
              </a:ext>
            </a:extLst>
          </p:cNvPr>
          <p:cNvSpPr>
            <a:spLocks noChangeArrowheads="1"/>
          </p:cNvSpPr>
          <p:nvPr/>
        </p:nvSpPr>
        <p:spPr bwMode="auto">
          <a:xfrm>
            <a:off x="2533986" y="242570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70%</a:t>
            </a:r>
          </a:p>
        </p:txBody>
      </p:sp>
      <p:sp>
        <p:nvSpPr>
          <p:cNvPr id="174" name="Shape 174">
            <a:extLst>
              <a:ext uri="{FF2B5EF4-FFF2-40B4-BE49-F238E27FC236}">
                <a16:creationId xmlns:a16="http://schemas.microsoft.com/office/drawing/2014/main" id="{32E8C961-D783-C94C-B776-62925B061AA4}"/>
              </a:ext>
            </a:extLst>
          </p:cNvPr>
          <p:cNvSpPr>
            <a:spLocks noChangeArrowheads="1"/>
          </p:cNvSpPr>
          <p:nvPr/>
        </p:nvSpPr>
        <p:spPr bwMode="auto">
          <a:xfrm>
            <a:off x="2533986" y="2058989"/>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80%</a:t>
            </a:r>
          </a:p>
        </p:txBody>
      </p:sp>
      <p:sp>
        <p:nvSpPr>
          <p:cNvPr id="175" name="Shape 175">
            <a:extLst>
              <a:ext uri="{FF2B5EF4-FFF2-40B4-BE49-F238E27FC236}">
                <a16:creationId xmlns:a16="http://schemas.microsoft.com/office/drawing/2014/main" id="{0E7B717D-7049-8847-A05E-B6B5E6779210}"/>
              </a:ext>
            </a:extLst>
          </p:cNvPr>
          <p:cNvSpPr>
            <a:spLocks noChangeArrowheads="1"/>
          </p:cNvSpPr>
          <p:nvPr/>
        </p:nvSpPr>
        <p:spPr bwMode="auto">
          <a:xfrm>
            <a:off x="2533986" y="169545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90%</a:t>
            </a:r>
          </a:p>
        </p:txBody>
      </p:sp>
      <p:sp>
        <p:nvSpPr>
          <p:cNvPr id="176" name="Shape 176">
            <a:extLst>
              <a:ext uri="{FF2B5EF4-FFF2-40B4-BE49-F238E27FC236}">
                <a16:creationId xmlns:a16="http://schemas.microsoft.com/office/drawing/2014/main" id="{BD34DDFB-F0D9-814D-BE97-39EA8F3F826E}"/>
              </a:ext>
            </a:extLst>
          </p:cNvPr>
          <p:cNvSpPr>
            <a:spLocks noChangeArrowheads="1"/>
          </p:cNvSpPr>
          <p:nvPr/>
        </p:nvSpPr>
        <p:spPr bwMode="auto">
          <a:xfrm>
            <a:off x="2425478" y="1330326"/>
            <a:ext cx="53860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100%</a:t>
            </a:r>
          </a:p>
        </p:txBody>
      </p:sp>
      <p:sp>
        <p:nvSpPr>
          <p:cNvPr id="177" name="Shape 177">
            <a:extLst>
              <a:ext uri="{FF2B5EF4-FFF2-40B4-BE49-F238E27FC236}">
                <a16:creationId xmlns:a16="http://schemas.microsoft.com/office/drawing/2014/main" id="{496345FA-C36D-124B-B98D-AB5D21FF54D4}"/>
              </a:ext>
            </a:extLst>
          </p:cNvPr>
          <p:cNvSpPr>
            <a:spLocks noChangeArrowheads="1"/>
          </p:cNvSpPr>
          <p:nvPr/>
        </p:nvSpPr>
        <p:spPr bwMode="auto">
          <a:xfrm>
            <a:off x="3656491" y="5276851"/>
            <a:ext cx="137858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1 to 12 months</a:t>
            </a:r>
          </a:p>
        </p:txBody>
      </p:sp>
      <p:sp>
        <p:nvSpPr>
          <p:cNvPr id="178" name="Shape 178">
            <a:extLst>
              <a:ext uri="{FF2B5EF4-FFF2-40B4-BE49-F238E27FC236}">
                <a16:creationId xmlns:a16="http://schemas.microsoft.com/office/drawing/2014/main" id="{4B60CB6A-D764-FA4C-897C-9759285897FD}"/>
              </a:ext>
            </a:extLst>
          </p:cNvPr>
          <p:cNvSpPr>
            <a:spLocks noChangeArrowheads="1"/>
          </p:cNvSpPr>
          <p:nvPr/>
        </p:nvSpPr>
        <p:spPr bwMode="auto">
          <a:xfrm>
            <a:off x="5951916" y="5276851"/>
            <a:ext cx="10708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1 to 3 years</a:t>
            </a:r>
          </a:p>
        </p:txBody>
      </p:sp>
      <p:sp>
        <p:nvSpPr>
          <p:cNvPr id="179" name="Shape 179">
            <a:extLst>
              <a:ext uri="{FF2B5EF4-FFF2-40B4-BE49-F238E27FC236}">
                <a16:creationId xmlns:a16="http://schemas.microsoft.com/office/drawing/2014/main" id="{54468C25-61E8-C740-B228-D58D46F502CF}"/>
              </a:ext>
            </a:extLst>
          </p:cNvPr>
          <p:cNvSpPr>
            <a:spLocks noChangeArrowheads="1"/>
          </p:cNvSpPr>
          <p:nvPr/>
        </p:nvSpPr>
        <p:spPr bwMode="auto">
          <a:xfrm>
            <a:off x="8118853" y="5276851"/>
            <a:ext cx="10708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4 to 7 years</a:t>
            </a:r>
          </a:p>
        </p:txBody>
      </p:sp>
      <p:sp>
        <p:nvSpPr>
          <p:cNvPr id="180" name="Shape 180">
            <a:extLst>
              <a:ext uri="{FF2B5EF4-FFF2-40B4-BE49-F238E27FC236}">
                <a16:creationId xmlns:a16="http://schemas.microsoft.com/office/drawing/2014/main" id="{589BABBA-1AFC-3D43-9B72-4D1E076D3065}"/>
              </a:ext>
            </a:extLst>
          </p:cNvPr>
          <p:cNvSpPr>
            <a:spLocks noChangeArrowheads="1"/>
          </p:cNvSpPr>
          <p:nvPr/>
        </p:nvSpPr>
        <p:spPr bwMode="auto">
          <a:xfrm>
            <a:off x="5382258" y="5765801"/>
            <a:ext cx="216726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Duration of Abstinence</a:t>
            </a:r>
          </a:p>
        </p:txBody>
      </p:sp>
      <p:sp>
        <p:nvSpPr>
          <p:cNvPr id="181" name="Shape 181">
            <a:extLst>
              <a:ext uri="{FF2B5EF4-FFF2-40B4-BE49-F238E27FC236}">
                <a16:creationId xmlns:a16="http://schemas.microsoft.com/office/drawing/2014/main" id="{65A0C0B9-9CBE-284F-BA16-D3CE916A04F1}"/>
              </a:ext>
            </a:extLst>
          </p:cNvPr>
          <p:cNvSpPr>
            <a:spLocks noChangeArrowheads="1"/>
          </p:cNvSpPr>
          <p:nvPr/>
        </p:nvSpPr>
        <p:spPr bwMode="auto">
          <a:xfrm rot="16200000">
            <a:off x="1229045" y="3028111"/>
            <a:ext cx="2067874" cy="449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p>
            <a:pPr algn="ctr">
              <a:lnSpc>
                <a:spcPct val="90000"/>
              </a:lnSpc>
              <a:defRPr/>
            </a:pPr>
            <a:r>
              <a:rPr sz="1600" kern="0">
                <a:solidFill>
                  <a:sysClr val="windowText" lastClr="000000"/>
                </a:solidFill>
                <a:latin typeface="times"/>
                <a:ea typeface="times"/>
                <a:cs typeface="times"/>
                <a:sym typeface="times"/>
              </a:rPr>
              <a:t>% Sustaining Abstinence</a:t>
            </a:r>
          </a:p>
          <a:p>
            <a:pPr algn="ctr">
              <a:lnSpc>
                <a:spcPct val="90000"/>
              </a:lnSpc>
              <a:defRPr/>
            </a:pPr>
            <a:r>
              <a:rPr sz="1600" kern="0">
                <a:solidFill>
                  <a:sysClr val="windowText" lastClr="000000"/>
                </a:solidFill>
                <a:latin typeface="times"/>
                <a:ea typeface="times"/>
                <a:cs typeface="times"/>
                <a:sym typeface="times"/>
              </a:rPr>
              <a:t>Another Year   </a:t>
            </a:r>
          </a:p>
        </p:txBody>
      </p:sp>
      <p:sp>
        <p:nvSpPr>
          <p:cNvPr id="182" name="Shape 182">
            <a:extLst>
              <a:ext uri="{FF2B5EF4-FFF2-40B4-BE49-F238E27FC236}">
                <a16:creationId xmlns:a16="http://schemas.microsoft.com/office/drawing/2014/main" id="{78BBFAD0-5310-6D43-B9B5-BF4E097D2FD5}"/>
              </a:ext>
            </a:extLst>
          </p:cNvPr>
          <p:cNvSpPr>
            <a:spLocks noChangeArrowheads="1"/>
          </p:cNvSpPr>
          <p:nvPr/>
        </p:nvSpPr>
        <p:spPr bwMode="auto">
          <a:xfrm rot="16200000">
            <a:off x="2170628" y="1404551"/>
            <a:ext cx="5770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solidFill>
                  <a:srgbClr val="FFFFFF"/>
                </a:solidFill>
                <a:latin typeface="times"/>
                <a:ea typeface="times"/>
                <a:cs typeface="times"/>
                <a:sym typeface="times"/>
              </a:defRPr>
            </a:lvl1pPr>
          </a:lstStyle>
          <a:p>
            <a:pPr>
              <a:defRPr sz="1800">
                <a:solidFill>
                  <a:srgbClr val="000000"/>
                </a:solidFill>
              </a:defRPr>
            </a:pPr>
            <a:r>
              <a:rPr sz="1800" kern="0">
                <a:solidFill>
                  <a:srgbClr val="000000"/>
                </a:solidFill>
              </a:rPr>
              <a:t>.</a:t>
            </a:r>
          </a:p>
        </p:txBody>
      </p:sp>
      <p:sp>
        <p:nvSpPr>
          <p:cNvPr id="189" name="Shape 189">
            <a:extLst>
              <a:ext uri="{FF2B5EF4-FFF2-40B4-BE49-F238E27FC236}">
                <a16:creationId xmlns:a16="http://schemas.microsoft.com/office/drawing/2014/main" id="{557D7049-59B7-DD41-AFB8-F4BE8F58FD35}"/>
              </a:ext>
            </a:extLst>
          </p:cNvPr>
          <p:cNvSpPr>
            <a:spLocks noChangeArrowheads="1"/>
          </p:cNvSpPr>
          <p:nvPr/>
        </p:nvSpPr>
        <p:spPr bwMode="auto">
          <a:xfrm>
            <a:off x="1924050" y="6445250"/>
            <a:ext cx="822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spcBef>
                <a:spcPts val="1000"/>
              </a:spcBef>
              <a:defRPr>
                <a:solidFill>
                  <a:srgbClr val="558ED5"/>
                </a:solidFill>
              </a:defRPr>
            </a:lvl1pPr>
          </a:lstStyle>
          <a:p>
            <a:pPr>
              <a:defRPr>
                <a:solidFill>
                  <a:srgbClr val="000000"/>
                </a:solidFill>
              </a:defRPr>
            </a:pPr>
            <a:r>
              <a:rPr kern="0" dirty="0">
                <a:solidFill>
                  <a:srgbClr val="000000"/>
                </a:solidFill>
                <a:latin typeface="Calibri"/>
                <a:ea typeface="MS PGothic" charset="-128"/>
                <a:sym typeface="Calibri"/>
              </a:rPr>
              <a:t>Source: </a:t>
            </a:r>
            <a:r>
              <a:rPr lang="en-US" kern="0" dirty="0">
                <a:solidFill>
                  <a:srgbClr val="000000"/>
                </a:solidFill>
                <a:latin typeface="Calibri"/>
                <a:ea typeface="MS PGothic" charset="-128"/>
                <a:sym typeface="Calibri"/>
              </a:rPr>
              <a:t> </a:t>
            </a:r>
            <a:r>
              <a:rPr kern="0" dirty="0">
                <a:solidFill>
                  <a:srgbClr val="000000"/>
                </a:solidFill>
                <a:latin typeface="Calibri"/>
                <a:ea typeface="MS PGothic" charset="-128"/>
                <a:sym typeface="Calibri"/>
              </a:rPr>
              <a:t>Dennis, Foss &amp; Scott (2007)</a:t>
            </a:r>
          </a:p>
        </p:txBody>
      </p:sp>
      <p:grpSp>
        <p:nvGrpSpPr>
          <p:cNvPr id="30769" name="Group 192">
            <a:extLst>
              <a:ext uri="{FF2B5EF4-FFF2-40B4-BE49-F238E27FC236}">
                <a16:creationId xmlns:a16="http://schemas.microsoft.com/office/drawing/2014/main" id="{C30A8492-889D-C44F-A9A9-B15E5B5344C5}"/>
              </a:ext>
            </a:extLst>
          </p:cNvPr>
          <p:cNvGrpSpPr>
            <a:grpSpLocks/>
          </p:cNvGrpSpPr>
          <p:nvPr/>
        </p:nvGrpSpPr>
        <p:grpSpPr bwMode="auto">
          <a:xfrm>
            <a:off x="3243264" y="1504950"/>
            <a:ext cx="2058987" cy="2101850"/>
            <a:chOff x="0" y="0"/>
            <a:chExt cx="2058985" cy="2101891"/>
          </a:xfrm>
        </p:grpSpPr>
        <p:sp>
          <p:nvSpPr>
            <p:cNvPr id="190" name="Shape 190">
              <a:extLst>
                <a:ext uri="{FF2B5EF4-FFF2-40B4-BE49-F238E27FC236}">
                  <a16:creationId xmlns:a16="http://schemas.microsoft.com/office/drawing/2014/main" id="{FBBB3ADB-4DC5-E947-839F-4DCE459B9177}"/>
                </a:ext>
              </a:extLst>
            </p:cNvPr>
            <p:cNvSpPr/>
            <p:nvPr/>
          </p:nvSpPr>
          <p:spPr>
            <a:xfrm>
              <a:off x="0" y="0"/>
              <a:ext cx="2058985" cy="210189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18043"/>
                  </a:lnTo>
                  <a:lnTo>
                    <a:pt x="9000" y="18043"/>
                  </a:lnTo>
                  <a:lnTo>
                    <a:pt x="8710" y="21600"/>
                  </a:lnTo>
                  <a:lnTo>
                    <a:pt x="3600" y="18043"/>
                  </a:lnTo>
                  <a:lnTo>
                    <a:pt x="0" y="18043"/>
                  </a:lnTo>
                  <a:lnTo>
                    <a:pt x="0" y="10525"/>
                  </a:lnTo>
                  <a:close/>
                </a:path>
              </a:pathLst>
            </a:custGeom>
            <a:solidFill>
              <a:srgbClr val="FFFFFF"/>
            </a:solidFill>
            <a:ln w="38100" cap="flat">
              <a:solidFill>
                <a:srgbClr val="0033CC"/>
              </a:solidFill>
              <a:prstDash val="solid"/>
              <a:miter lim="800000"/>
            </a:ln>
            <a:effectLst/>
          </p:spPr>
          <p:txBody>
            <a:bodyPr lIns="0" tIns="0" rIns="0" bIns="0" anchor="ctr"/>
            <a:lstStyle/>
            <a:p>
              <a:pPr algn="ctr">
                <a:lnSpc>
                  <a:spcPct val="90000"/>
                </a:lnSpc>
                <a:defRPr/>
              </a:pPr>
              <a:endParaRPr kern="0">
                <a:solidFill>
                  <a:sysClr val="windowText" lastClr="000000"/>
                </a:solidFill>
                <a:latin typeface="Calibri"/>
                <a:ea typeface="MS PGothic" charset="-128"/>
                <a:sym typeface="Calibri"/>
              </a:endParaRPr>
            </a:p>
          </p:txBody>
        </p:sp>
        <p:sp>
          <p:nvSpPr>
            <p:cNvPr id="191" name="Shape 191">
              <a:extLst>
                <a:ext uri="{FF2B5EF4-FFF2-40B4-BE49-F238E27FC236}">
                  <a16:creationId xmlns:a16="http://schemas.microsoft.com/office/drawing/2014/main" id="{E2E8FF72-14FE-9641-B2F7-3A0C3C972500}"/>
                </a:ext>
              </a:extLst>
            </p:cNvPr>
            <p:cNvSpPr>
              <a:spLocks noChangeArrowheads="1"/>
            </p:cNvSpPr>
            <p:nvPr/>
          </p:nvSpPr>
          <p:spPr bwMode="auto">
            <a:xfrm>
              <a:off x="0" y="129993"/>
              <a:ext cx="2058985" cy="1495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spAutoFit/>
            </a:bodyPr>
            <a:lstStyle/>
            <a:p>
              <a:pPr algn="ctr">
                <a:lnSpc>
                  <a:spcPct val="90000"/>
                </a:lnSpc>
                <a:defRPr/>
              </a:pPr>
              <a:r>
                <a:rPr kern="0" dirty="0">
                  <a:solidFill>
                    <a:sysClr val="windowText" lastClr="000000"/>
                  </a:solidFill>
                  <a:latin typeface="Calibri"/>
                  <a:ea typeface="MS PGothic" charset="-128"/>
                  <a:sym typeface="Calibri"/>
                </a:rPr>
                <a:t>Only a third of </a:t>
              </a:r>
              <a:r>
                <a:rPr lang="en-US" kern="0" dirty="0">
                  <a:solidFill>
                    <a:sysClr val="windowText" lastClr="000000"/>
                  </a:solidFill>
                  <a:latin typeface="Calibri"/>
                  <a:ea typeface="MS PGothic" charset="-128"/>
                  <a:sym typeface="Calibri"/>
                </a:rPr>
                <a:t/>
              </a:r>
              <a:br>
                <a:rPr lang="en-US" kern="0" dirty="0">
                  <a:solidFill>
                    <a:sysClr val="windowText" lastClr="000000"/>
                  </a:solidFill>
                  <a:latin typeface="Calibri"/>
                  <a:ea typeface="MS PGothic" charset="-128"/>
                  <a:sym typeface="Calibri"/>
                </a:rPr>
              </a:br>
              <a:r>
                <a:rPr kern="0" dirty="0">
                  <a:solidFill>
                    <a:sysClr val="windowText" lastClr="000000"/>
                  </a:solidFill>
                  <a:latin typeface="Calibri"/>
                  <a:ea typeface="MS PGothic" charset="-128"/>
                  <a:sym typeface="Calibri"/>
                </a:rPr>
                <a:t>people with </a:t>
              </a:r>
              <a:r>
                <a:rPr lang="en-US" kern="0" dirty="0">
                  <a:solidFill>
                    <a:sysClr val="windowText" lastClr="000000"/>
                  </a:solidFill>
                  <a:latin typeface="Calibri"/>
                  <a:ea typeface="MS PGothic" charset="-128"/>
                  <a:sym typeface="Calibri"/>
                </a:rPr>
                <a:t/>
              </a:r>
              <a:br>
                <a:rPr lang="en-US" kern="0" dirty="0">
                  <a:solidFill>
                    <a:sysClr val="windowText" lastClr="000000"/>
                  </a:solidFill>
                  <a:latin typeface="Calibri"/>
                  <a:ea typeface="MS PGothic" charset="-128"/>
                  <a:sym typeface="Calibri"/>
                </a:rPr>
              </a:br>
              <a:r>
                <a:rPr kern="0" dirty="0">
                  <a:solidFill>
                    <a:sysClr val="windowText" lastClr="000000"/>
                  </a:solidFill>
                  <a:latin typeface="Calibri"/>
                  <a:ea typeface="MS PGothic" charset="-128"/>
                  <a:sym typeface="Calibri"/>
                </a:rPr>
                <a:t>1 to 12 months of </a:t>
              </a:r>
              <a:r>
                <a:rPr lang="en-US" kern="0" dirty="0">
                  <a:solidFill>
                    <a:sysClr val="windowText" lastClr="000000"/>
                  </a:solidFill>
                  <a:latin typeface="Calibri"/>
                  <a:ea typeface="MS PGothic" charset="-128"/>
                  <a:sym typeface="Calibri"/>
                </a:rPr>
                <a:t/>
              </a:r>
              <a:br>
                <a:rPr lang="en-US" kern="0" dirty="0">
                  <a:solidFill>
                    <a:sysClr val="windowText" lastClr="000000"/>
                  </a:solidFill>
                  <a:latin typeface="Calibri"/>
                  <a:ea typeface="MS PGothic" charset="-128"/>
                  <a:sym typeface="Calibri"/>
                </a:rPr>
              </a:br>
              <a:r>
                <a:rPr kern="0" dirty="0">
                  <a:solidFill>
                    <a:sysClr val="windowText" lastClr="000000"/>
                  </a:solidFill>
                  <a:latin typeface="Calibri"/>
                  <a:ea typeface="MS PGothic" charset="-128"/>
                  <a:sym typeface="Calibri"/>
                </a:rPr>
                <a:t>abstinence will sustain it </a:t>
              </a:r>
              <a:r>
                <a:rPr lang="en-US" kern="0" dirty="0">
                  <a:solidFill>
                    <a:sysClr val="windowText" lastClr="000000"/>
                  </a:solidFill>
                  <a:latin typeface="Calibri"/>
                  <a:ea typeface="MS PGothic" charset="-128"/>
                  <a:sym typeface="Calibri"/>
                </a:rPr>
                <a:t/>
              </a:r>
              <a:br>
                <a:rPr lang="en-US" kern="0" dirty="0">
                  <a:solidFill>
                    <a:sysClr val="windowText" lastClr="000000"/>
                  </a:solidFill>
                  <a:latin typeface="Calibri"/>
                  <a:ea typeface="MS PGothic" charset="-128"/>
                  <a:sym typeface="Calibri"/>
                </a:rPr>
              </a:br>
              <a:r>
                <a:rPr kern="0" dirty="0">
                  <a:solidFill>
                    <a:sysClr val="windowText" lastClr="000000"/>
                  </a:solidFill>
                  <a:latin typeface="Calibri"/>
                  <a:ea typeface="MS PGothic" charset="-128"/>
                  <a:sym typeface="Calibri"/>
                </a:rPr>
                <a:t>another year</a:t>
              </a:r>
            </a:p>
          </p:txBody>
        </p:sp>
      </p:grpSp>
    </p:spTree>
    <p:extLst>
      <p:ext uri="{BB962C8B-B14F-4D97-AF65-F5344CB8AC3E}">
        <p14:creationId xmlns:p14="http://schemas.microsoft.com/office/powerpoint/2010/main" val="699416260"/>
      </p:ext>
    </p:extLst>
  </p:cSld>
  <p:clrMapOvr>
    <a:masterClrMapping/>
  </p:clrMapOvr>
  <p:transition spd="med"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Shape 129">
            <a:extLst>
              <a:ext uri="{FF2B5EF4-FFF2-40B4-BE49-F238E27FC236}">
                <a16:creationId xmlns:a16="http://schemas.microsoft.com/office/drawing/2014/main" id="{50B999E3-99D9-ED41-9FB3-3097CEEA5DAA}"/>
              </a:ext>
            </a:extLst>
          </p:cNvPr>
          <p:cNvSpPr/>
          <p:nvPr/>
        </p:nvSpPr>
        <p:spPr>
          <a:xfrm>
            <a:off x="1901825" y="1233488"/>
            <a:ext cx="8243888" cy="5008562"/>
          </a:xfrm>
          <a:prstGeom prst="rect">
            <a:avLst/>
          </a:prstGeom>
          <a:solidFill>
            <a:schemeClr val="bg1">
              <a:lumMod val="95000"/>
            </a:schemeClr>
          </a:solidFill>
          <a:ln w="12700">
            <a:miter lim="400000"/>
          </a:ln>
        </p:spPr>
        <p:txBody>
          <a:bodyPr lIns="0" tIns="0" rIns="0" bIns="0" anchor="ctr"/>
          <a:lstStyle/>
          <a:p>
            <a:pPr>
              <a:defRPr/>
            </a:pPr>
            <a:endParaRPr kern="0">
              <a:solidFill>
                <a:sysClr val="windowText" lastClr="000000"/>
              </a:solidFill>
              <a:latin typeface="Calibri"/>
              <a:ea typeface="MS PGothic" charset="-128"/>
              <a:sym typeface="Calibri"/>
            </a:endParaRPr>
          </a:p>
        </p:txBody>
      </p:sp>
      <p:sp>
        <p:nvSpPr>
          <p:cNvPr id="131" name="Shape 131">
            <a:extLst>
              <a:ext uri="{FF2B5EF4-FFF2-40B4-BE49-F238E27FC236}">
                <a16:creationId xmlns:a16="http://schemas.microsoft.com/office/drawing/2014/main" id="{CB5E9496-B3B7-6244-A0D2-E2CABAE5E36A}"/>
              </a:ext>
            </a:extLst>
          </p:cNvPr>
          <p:cNvSpPr/>
          <p:nvPr/>
        </p:nvSpPr>
        <p:spPr>
          <a:xfrm>
            <a:off x="3044826" y="4730750"/>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2" name="Shape 132">
            <a:extLst>
              <a:ext uri="{FF2B5EF4-FFF2-40B4-BE49-F238E27FC236}">
                <a16:creationId xmlns:a16="http://schemas.microsoft.com/office/drawing/2014/main" id="{8E17072F-C4F2-484C-A20D-5A9E26729231}"/>
              </a:ext>
            </a:extLst>
          </p:cNvPr>
          <p:cNvSpPr/>
          <p:nvPr/>
        </p:nvSpPr>
        <p:spPr>
          <a:xfrm>
            <a:off x="3044826" y="4364039"/>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3" name="Shape 133">
            <a:extLst>
              <a:ext uri="{FF2B5EF4-FFF2-40B4-BE49-F238E27FC236}">
                <a16:creationId xmlns:a16="http://schemas.microsoft.com/office/drawing/2014/main" id="{CF243A6D-0DCC-D84E-A484-558D5EB5FADE}"/>
              </a:ext>
            </a:extLst>
          </p:cNvPr>
          <p:cNvSpPr/>
          <p:nvPr/>
        </p:nvSpPr>
        <p:spPr>
          <a:xfrm>
            <a:off x="3044826" y="4000500"/>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4" name="Shape 134">
            <a:extLst>
              <a:ext uri="{FF2B5EF4-FFF2-40B4-BE49-F238E27FC236}">
                <a16:creationId xmlns:a16="http://schemas.microsoft.com/office/drawing/2014/main" id="{A7411FC2-878E-C145-AB44-1CB74FB318E5}"/>
              </a:ext>
            </a:extLst>
          </p:cNvPr>
          <p:cNvSpPr/>
          <p:nvPr/>
        </p:nvSpPr>
        <p:spPr>
          <a:xfrm>
            <a:off x="3044826" y="3635375"/>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5" name="Shape 135">
            <a:extLst>
              <a:ext uri="{FF2B5EF4-FFF2-40B4-BE49-F238E27FC236}">
                <a16:creationId xmlns:a16="http://schemas.microsoft.com/office/drawing/2014/main" id="{B359D1F4-809B-DE4C-956B-09A6673C757F}"/>
              </a:ext>
            </a:extLst>
          </p:cNvPr>
          <p:cNvSpPr/>
          <p:nvPr/>
        </p:nvSpPr>
        <p:spPr>
          <a:xfrm>
            <a:off x="3044826" y="3270250"/>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6" name="Shape 136">
            <a:extLst>
              <a:ext uri="{FF2B5EF4-FFF2-40B4-BE49-F238E27FC236}">
                <a16:creationId xmlns:a16="http://schemas.microsoft.com/office/drawing/2014/main" id="{8CA01102-C528-F04F-A05D-05FE5FB278D9}"/>
              </a:ext>
            </a:extLst>
          </p:cNvPr>
          <p:cNvSpPr/>
          <p:nvPr/>
        </p:nvSpPr>
        <p:spPr>
          <a:xfrm>
            <a:off x="3044826" y="2905125"/>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7" name="Shape 137">
            <a:extLst>
              <a:ext uri="{FF2B5EF4-FFF2-40B4-BE49-F238E27FC236}">
                <a16:creationId xmlns:a16="http://schemas.microsoft.com/office/drawing/2014/main" id="{5E7402B2-06C5-FC44-86FC-E612DD215346}"/>
              </a:ext>
            </a:extLst>
          </p:cNvPr>
          <p:cNvSpPr/>
          <p:nvPr/>
        </p:nvSpPr>
        <p:spPr>
          <a:xfrm>
            <a:off x="3044826" y="2541589"/>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8" name="Shape 138">
            <a:extLst>
              <a:ext uri="{FF2B5EF4-FFF2-40B4-BE49-F238E27FC236}">
                <a16:creationId xmlns:a16="http://schemas.microsoft.com/office/drawing/2014/main" id="{DC34379A-6233-7B47-9582-0281AD23806F}"/>
              </a:ext>
            </a:extLst>
          </p:cNvPr>
          <p:cNvSpPr/>
          <p:nvPr/>
        </p:nvSpPr>
        <p:spPr>
          <a:xfrm>
            <a:off x="3044826" y="2174875"/>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9" name="Shape 139">
            <a:extLst>
              <a:ext uri="{FF2B5EF4-FFF2-40B4-BE49-F238E27FC236}">
                <a16:creationId xmlns:a16="http://schemas.microsoft.com/office/drawing/2014/main" id="{E273805E-D568-1949-9472-63EE350856B5}"/>
              </a:ext>
            </a:extLst>
          </p:cNvPr>
          <p:cNvSpPr/>
          <p:nvPr/>
        </p:nvSpPr>
        <p:spPr>
          <a:xfrm>
            <a:off x="3044826" y="1811339"/>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0" name="Shape 140">
            <a:extLst>
              <a:ext uri="{FF2B5EF4-FFF2-40B4-BE49-F238E27FC236}">
                <a16:creationId xmlns:a16="http://schemas.microsoft.com/office/drawing/2014/main" id="{315AD035-1E4D-7B47-AD7E-316300BD0035}"/>
              </a:ext>
            </a:extLst>
          </p:cNvPr>
          <p:cNvSpPr/>
          <p:nvPr/>
        </p:nvSpPr>
        <p:spPr>
          <a:xfrm>
            <a:off x="3044826" y="1446214"/>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1" name="Shape 141">
            <a:extLst>
              <a:ext uri="{FF2B5EF4-FFF2-40B4-BE49-F238E27FC236}">
                <a16:creationId xmlns:a16="http://schemas.microsoft.com/office/drawing/2014/main" id="{8271E802-FA77-FC45-B2EC-722878811D79}"/>
              </a:ext>
            </a:extLst>
          </p:cNvPr>
          <p:cNvSpPr/>
          <p:nvPr/>
        </p:nvSpPr>
        <p:spPr>
          <a:xfrm>
            <a:off x="3044826" y="1446214"/>
            <a:ext cx="7040563" cy="3648075"/>
          </a:xfrm>
          <a:prstGeom prst="rect">
            <a:avLst/>
          </a:prstGeom>
          <a:ln w="12700">
            <a:solidFill/>
            <a:miter/>
          </a:ln>
        </p:spPr>
        <p:txBody>
          <a:bodyPr lIns="0" tIns="0" rIns="0" bIns="0"/>
          <a:lstStyle/>
          <a:p>
            <a:pPr>
              <a:defRPr/>
            </a:pPr>
            <a:endParaRPr kern="0">
              <a:solidFill>
                <a:sysClr val="windowText" lastClr="000000"/>
              </a:solidFill>
              <a:latin typeface="Calibri"/>
              <a:ea typeface="MS PGothic" charset="-128"/>
              <a:sym typeface="Calibri"/>
            </a:endParaRPr>
          </a:p>
        </p:txBody>
      </p:sp>
      <p:sp>
        <p:nvSpPr>
          <p:cNvPr id="142" name="Shape 142">
            <a:extLst>
              <a:ext uri="{FF2B5EF4-FFF2-40B4-BE49-F238E27FC236}">
                <a16:creationId xmlns:a16="http://schemas.microsoft.com/office/drawing/2014/main" id="{11607738-3918-FD45-8B0D-25FFA964BA12}"/>
              </a:ext>
            </a:extLst>
          </p:cNvPr>
          <p:cNvSpPr/>
          <p:nvPr/>
        </p:nvSpPr>
        <p:spPr>
          <a:xfrm>
            <a:off x="3044825" y="1446214"/>
            <a:ext cx="1588" cy="3648075"/>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3" name="Shape 143">
            <a:extLst>
              <a:ext uri="{FF2B5EF4-FFF2-40B4-BE49-F238E27FC236}">
                <a16:creationId xmlns:a16="http://schemas.microsoft.com/office/drawing/2014/main" id="{749EBEDC-9FC5-B54E-98F0-D9D08C8CD7D7}"/>
              </a:ext>
            </a:extLst>
          </p:cNvPr>
          <p:cNvSpPr/>
          <p:nvPr/>
        </p:nvSpPr>
        <p:spPr>
          <a:xfrm>
            <a:off x="2981325" y="509428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4" name="Shape 144">
            <a:extLst>
              <a:ext uri="{FF2B5EF4-FFF2-40B4-BE49-F238E27FC236}">
                <a16:creationId xmlns:a16="http://schemas.microsoft.com/office/drawing/2014/main" id="{B84CDF71-3399-2F49-BF7C-F702CDC00A07}"/>
              </a:ext>
            </a:extLst>
          </p:cNvPr>
          <p:cNvSpPr/>
          <p:nvPr/>
        </p:nvSpPr>
        <p:spPr>
          <a:xfrm>
            <a:off x="2981325" y="4730750"/>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5" name="Shape 145">
            <a:extLst>
              <a:ext uri="{FF2B5EF4-FFF2-40B4-BE49-F238E27FC236}">
                <a16:creationId xmlns:a16="http://schemas.microsoft.com/office/drawing/2014/main" id="{C3A80AC4-02EE-1E4B-9271-EF2F77EEAEC0}"/>
              </a:ext>
            </a:extLst>
          </p:cNvPr>
          <p:cNvSpPr/>
          <p:nvPr/>
        </p:nvSpPr>
        <p:spPr>
          <a:xfrm>
            <a:off x="2981325" y="436403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6" name="Shape 146">
            <a:extLst>
              <a:ext uri="{FF2B5EF4-FFF2-40B4-BE49-F238E27FC236}">
                <a16:creationId xmlns:a16="http://schemas.microsoft.com/office/drawing/2014/main" id="{337AF633-D8C1-244E-A3F8-935B50A53B83}"/>
              </a:ext>
            </a:extLst>
          </p:cNvPr>
          <p:cNvSpPr/>
          <p:nvPr/>
        </p:nvSpPr>
        <p:spPr>
          <a:xfrm>
            <a:off x="2981325" y="4000500"/>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7" name="Shape 147">
            <a:extLst>
              <a:ext uri="{FF2B5EF4-FFF2-40B4-BE49-F238E27FC236}">
                <a16:creationId xmlns:a16="http://schemas.microsoft.com/office/drawing/2014/main" id="{25A2981A-13C4-FB45-B3B7-036A82756529}"/>
              </a:ext>
            </a:extLst>
          </p:cNvPr>
          <p:cNvSpPr/>
          <p:nvPr/>
        </p:nvSpPr>
        <p:spPr>
          <a:xfrm>
            <a:off x="2981325" y="3635375"/>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8" name="Shape 148">
            <a:extLst>
              <a:ext uri="{FF2B5EF4-FFF2-40B4-BE49-F238E27FC236}">
                <a16:creationId xmlns:a16="http://schemas.microsoft.com/office/drawing/2014/main" id="{E83972F2-6247-0F4E-9CB3-503DB3C8148B}"/>
              </a:ext>
            </a:extLst>
          </p:cNvPr>
          <p:cNvSpPr/>
          <p:nvPr/>
        </p:nvSpPr>
        <p:spPr>
          <a:xfrm>
            <a:off x="2981325" y="3270250"/>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9" name="Shape 149">
            <a:extLst>
              <a:ext uri="{FF2B5EF4-FFF2-40B4-BE49-F238E27FC236}">
                <a16:creationId xmlns:a16="http://schemas.microsoft.com/office/drawing/2014/main" id="{2B4D7702-DE4F-214E-ADAC-A4DB5489F832}"/>
              </a:ext>
            </a:extLst>
          </p:cNvPr>
          <p:cNvSpPr/>
          <p:nvPr/>
        </p:nvSpPr>
        <p:spPr>
          <a:xfrm>
            <a:off x="2981325" y="2905125"/>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0" name="Shape 150">
            <a:extLst>
              <a:ext uri="{FF2B5EF4-FFF2-40B4-BE49-F238E27FC236}">
                <a16:creationId xmlns:a16="http://schemas.microsoft.com/office/drawing/2014/main" id="{7ACA847E-03E4-514A-921D-4A2031DCEB1F}"/>
              </a:ext>
            </a:extLst>
          </p:cNvPr>
          <p:cNvSpPr/>
          <p:nvPr/>
        </p:nvSpPr>
        <p:spPr>
          <a:xfrm>
            <a:off x="2981325" y="254158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1" name="Shape 151">
            <a:extLst>
              <a:ext uri="{FF2B5EF4-FFF2-40B4-BE49-F238E27FC236}">
                <a16:creationId xmlns:a16="http://schemas.microsoft.com/office/drawing/2014/main" id="{81C4047C-1884-984E-AD11-BC4DB528528D}"/>
              </a:ext>
            </a:extLst>
          </p:cNvPr>
          <p:cNvSpPr/>
          <p:nvPr/>
        </p:nvSpPr>
        <p:spPr>
          <a:xfrm>
            <a:off x="2981325" y="2174875"/>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2" name="Shape 152">
            <a:extLst>
              <a:ext uri="{FF2B5EF4-FFF2-40B4-BE49-F238E27FC236}">
                <a16:creationId xmlns:a16="http://schemas.microsoft.com/office/drawing/2014/main" id="{5F19AB03-787A-0E47-A94D-F5B7AB4372A9}"/>
              </a:ext>
            </a:extLst>
          </p:cNvPr>
          <p:cNvSpPr/>
          <p:nvPr/>
        </p:nvSpPr>
        <p:spPr>
          <a:xfrm>
            <a:off x="2981325" y="181133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3" name="Shape 153">
            <a:extLst>
              <a:ext uri="{FF2B5EF4-FFF2-40B4-BE49-F238E27FC236}">
                <a16:creationId xmlns:a16="http://schemas.microsoft.com/office/drawing/2014/main" id="{46E28398-D7FD-0143-810E-66015F3E4FD1}"/>
              </a:ext>
            </a:extLst>
          </p:cNvPr>
          <p:cNvSpPr/>
          <p:nvPr/>
        </p:nvSpPr>
        <p:spPr>
          <a:xfrm>
            <a:off x="2981325" y="1446214"/>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4" name="Shape 154">
            <a:extLst>
              <a:ext uri="{FF2B5EF4-FFF2-40B4-BE49-F238E27FC236}">
                <a16:creationId xmlns:a16="http://schemas.microsoft.com/office/drawing/2014/main" id="{0FC3CB01-D985-154F-BBF1-1FFBF91CB2CC}"/>
              </a:ext>
            </a:extLst>
          </p:cNvPr>
          <p:cNvSpPr/>
          <p:nvPr/>
        </p:nvSpPr>
        <p:spPr>
          <a:xfrm>
            <a:off x="3044826" y="5094289"/>
            <a:ext cx="7040563"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5" name="Shape 155">
            <a:extLst>
              <a:ext uri="{FF2B5EF4-FFF2-40B4-BE49-F238E27FC236}">
                <a16:creationId xmlns:a16="http://schemas.microsoft.com/office/drawing/2014/main" id="{B7570649-7F8C-6E46-B7B1-739DCF883D00}"/>
              </a:ext>
            </a:extLst>
          </p:cNvPr>
          <p:cNvSpPr/>
          <p:nvPr/>
        </p:nvSpPr>
        <p:spPr>
          <a:xfrm flipV="1">
            <a:off x="3044825" y="5094288"/>
            <a:ext cx="1588" cy="61912"/>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6" name="Shape 156">
            <a:extLst>
              <a:ext uri="{FF2B5EF4-FFF2-40B4-BE49-F238E27FC236}">
                <a16:creationId xmlns:a16="http://schemas.microsoft.com/office/drawing/2014/main" id="{33A3BC00-F501-5347-B482-D4123F590972}"/>
              </a:ext>
            </a:extLst>
          </p:cNvPr>
          <p:cNvSpPr/>
          <p:nvPr/>
        </p:nvSpPr>
        <p:spPr>
          <a:xfrm flipV="1">
            <a:off x="10085389" y="5094288"/>
            <a:ext cx="1587" cy="61912"/>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grpSp>
        <p:nvGrpSpPr>
          <p:cNvPr id="32797" name="Group 159">
            <a:extLst>
              <a:ext uri="{FF2B5EF4-FFF2-40B4-BE49-F238E27FC236}">
                <a16:creationId xmlns:a16="http://schemas.microsoft.com/office/drawing/2014/main" id="{1834F92E-78FF-6144-B7A5-9AE767CAA50C}"/>
              </a:ext>
            </a:extLst>
          </p:cNvPr>
          <p:cNvGrpSpPr>
            <a:grpSpLocks/>
          </p:cNvGrpSpPr>
          <p:nvPr/>
        </p:nvGrpSpPr>
        <p:grpSpPr bwMode="auto">
          <a:xfrm>
            <a:off x="3813175" y="3402014"/>
            <a:ext cx="1143000" cy="1692275"/>
            <a:chOff x="0" y="0"/>
            <a:chExt cx="1143000" cy="1692274"/>
          </a:xfrm>
        </p:grpSpPr>
        <p:sp>
          <p:nvSpPr>
            <p:cNvPr id="157" name="Shape 157">
              <a:extLst>
                <a:ext uri="{FF2B5EF4-FFF2-40B4-BE49-F238E27FC236}">
                  <a16:creationId xmlns:a16="http://schemas.microsoft.com/office/drawing/2014/main" id="{4ED318AB-FE90-FA42-8796-F1F1AA1CB211}"/>
                </a:ext>
              </a:extLst>
            </p:cNvPr>
            <p:cNvSpPr/>
            <p:nvPr/>
          </p:nvSpPr>
          <p:spPr>
            <a:xfrm>
              <a:off x="0" y="366712"/>
              <a:ext cx="1143000" cy="1325562"/>
            </a:xfrm>
            <a:prstGeom prst="rect">
              <a:avLst/>
            </a:prstGeom>
            <a:solidFill>
              <a:srgbClr val="00FF00"/>
            </a:solidFill>
            <a:ln w="12700" cap="flat">
              <a:solidFill>
                <a:srgbClr val="000000"/>
              </a:solidFill>
              <a:prstDash val="solid"/>
              <a:miter lim="800000"/>
            </a:ln>
            <a:effectLst/>
          </p:spPr>
          <p:txBody>
            <a:bodyPr lIns="0" tIns="0" rIns="0" bIns="0"/>
            <a:lstStyle/>
            <a:p>
              <a:pPr>
                <a:defRPr/>
              </a:pPr>
              <a:endParaRPr kern="0">
                <a:solidFill>
                  <a:sysClr val="windowText" lastClr="000000"/>
                </a:solidFill>
                <a:latin typeface="Calibri"/>
                <a:ea typeface="MS PGothic" charset="-128"/>
                <a:sym typeface="Calibri"/>
              </a:endParaRPr>
            </a:p>
          </p:txBody>
        </p:sp>
        <p:sp>
          <p:nvSpPr>
            <p:cNvPr id="158" name="Shape 158">
              <a:extLst>
                <a:ext uri="{FF2B5EF4-FFF2-40B4-BE49-F238E27FC236}">
                  <a16:creationId xmlns:a16="http://schemas.microsoft.com/office/drawing/2014/main" id="{018697F5-7AF0-E847-ACEC-F905CA684F40}"/>
                </a:ext>
              </a:extLst>
            </p:cNvPr>
            <p:cNvSpPr>
              <a:spLocks noChangeArrowheads="1"/>
            </p:cNvSpPr>
            <p:nvPr/>
          </p:nvSpPr>
          <p:spPr bwMode="auto">
            <a:xfrm>
              <a:off x="384510" y="0"/>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36%</a:t>
              </a:r>
            </a:p>
          </p:txBody>
        </p:sp>
      </p:grpSp>
      <p:grpSp>
        <p:nvGrpSpPr>
          <p:cNvPr id="32798" name="Group 162">
            <a:extLst>
              <a:ext uri="{FF2B5EF4-FFF2-40B4-BE49-F238E27FC236}">
                <a16:creationId xmlns:a16="http://schemas.microsoft.com/office/drawing/2014/main" id="{9B2CC4A3-E208-1044-B97F-D089BBA6EC38}"/>
              </a:ext>
            </a:extLst>
          </p:cNvPr>
          <p:cNvGrpSpPr>
            <a:grpSpLocks/>
          </p:cNvGrpSpPr>
          <p:nvPr/>
        </p:nvGrpSpPr>
        <p:grpSpPr bwMode="auto">
          <a:xfrm>
            <a:off x="5942013" y="2282826"/>
            <a:ext cx="1143000" cy="2811463"/>
            <a:chOff x="0" y="0"/>
            <a:chExt cx="1143000" cy="2811462"/>
          </a:xfrm>
        </p:grpSpPr>
        <p:sp>
          <p:nvSpPr>
            <p:cNvPr id="160" name="Shape 160">
              <a:extLst>
                <a:ext uri="{FF2B5EF4-FFF2-40B4-BE49-F238E27FC236}">
                  <a16:creationId xmlns:a16="http://schemas.microsoft.com/office/drawing/2014/main" id="{72E65633-DBED-6543-AA59-1268AB04075B}"/>
                </a:ext>
              </a:extLst>
            </p:cNvPr>
            <p:cNvSpPr/>
            <p:nvPr/>
          </p:nvSpPr>
          <p:spPr>
            <a:xfrm>
              <a:off x="0" y="404813"/>
              <a:ext cx="1143000" cy="2406649"/>
            </a:xfrm>
            <a:prstGeom prst="rect">
              <a:avLst/>
            </a:prstGeom>
            <a:solidFill>
              <a:srgbClr val="00FF00"/>
            </a:solidFill>
            <a:ln w="12700" cap="flat">
              <a:solidFill>
                <a:srgbClr val="000000"/>
              </a:solidFill>
              <a:prstDash val="solid"/>
              <a:miter lim="800000"/>
            </a:ln>
            <a:effectLst/>
          </p:spPr>
          <p:txBody>
            <a:bodyPr lIns="0" tIns="0" rIns="0" bIns="0"/>
            <a:lstStyle/>
            <a:p>
              <a:pPr>
                <a:defRPr/>
              </a:pPr>
              <a:endParaRPr kern="0">
                <a:solidFill>
                  <a:sysClr val="windowText" lastClr="000000"/>
                </a:solidFill>
                <a:latin typeface="Calibri"/>
                <a:ea typeface="MS PGothic" charset="-128"/>
                <a:sym typeface="Calibri"/>
              </a:endParaRPr>
            </a:p>
          </p:txBody>
        </p:sp>
        <p:sp>
          <p:nvSpPr>
            <p:cNvPr id="161" name="Shape 161">
              <a:extLst>
                <a:ext uri="{FF2B5EF4-FFF2-40B4-BE49-F238E27FC236}">
                  <a16:creationId xmlns:a16="http://schemas.microsoft.com/office/drawing/2014/main" id="{C7D644D3-1D65-9F42-93D9-31BCDF6A2B1C}"/>
                </a:ext>
              </a:extLst>
            </p:cNvPr>
            <p:cNvSpPr>
              <a:spLocks noChangeArrowheads="1"/>
            </p:cNvSpPr>
            <p:nvPr/>
          </p:nvSpPr>
          <p:spPr bwMode="auto">
            <a:xfrm>
              <a:off x="386097" y="0"/>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66%</a:t>
              </a:r>
            </a:p>
          </p:txBody>
        </p:sp>
      </p:grpSp>
      <p:sp>
        <p:nvSpPr>
          <p:cNvPr id="166" name="Shape 166">
            <a:extLst>
              <a:ext uri="{FF2B5EF4-FFF2-40B4-BE49-F238E27FC236}">
                <a16:creationId xmlns:a16="http://schemas.microsoft.com/office/drawing/2014/main" id="{1D848226-1D5C-944D-85B8-861E01145846}"/>
              </a:ext>
            </a:extLst>
          </p:cNvPr>
          <p:cNvSpPr>
            <a:spLocks noChangeArrowheads="1"/>
          </p:cNvSpPr>
          <p:nvPr/>
        </p:nvSpPr>
        <p:spPr bwMode="auto">
          <a:xfrm>
            <a:off x="2644080" y="4978401"/>
            <a:ext cx="30777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0%</a:t>
            </a:r>
          </a:p>
        </p:txBody>
      </p:sp>
      <p:sp>
        <p:nvSpPr>
          <p:cNvPr id="167" name="Shape 167">
            <a:extLst>
              <a:ext uri="{FF2B5EF4-FFF2-40B4-BE49-F238E27FC236}">
                <a16:creationId xmlns:a16="http://schemas.microsoft.com/office/drawing/2014/main" id="{8DAB36C7-6F16-BB45-A522-05536FFE19D9}"/>
              </a:ext>
            </a:extLst>
          </p:cNvPr>
          <p:cNvSpPr>
            <a:spLocks noChangeArrowheads="1"/>
          </p:cNvSpPr>
          <p:nvPr/>
        </p:nvSpPr>
        <p:spPr bwMode="auto">
          <a:xfrm>
            <a:off x="2533986" y="4613276"/>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10%</a:t>
            </a:r>
          </a:p>
        </p:txBody>
      </p:sp>
      <p:sp>
        <p:nvSpPr>
          <p:cNvPr id="168" name="Shape 168">
            <a:extLst>
              <a:ext uri="{FF2B5EF4-FFF2-40B4-BE49-F238E27FC236}">
                <a16:creationId xmlns:a16="http://schemas.microsoft.com/office/drawing/2014/main" id="{3D277C35-A1BA-674B-9193-23770E3D2B6E}"/>
              </a:ext>
            </a:extLst>
          </p:cNvPr>
          <p:cNvSpPr>
            <a:spLocks noChangeArrowheads="1"/>
          </p:cNvSpPr>
          <p:nvPr/>
        </p:nvSpPr>
        <p:spPr bwMode="auto">
          <a:xfrm>
            <a:off x="2533986" y="424815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20%</a:t>
            </a:r>
          </a:p>
        </p:txBody>
      </p:sp>
      <p:sp>
        <p:nvSpPr>
          <p:cNvPr id="169" name="Shape 169">
            <a:extLst>
              <a:ext uri="{FF2B5EF4-FFF2-40B4-BE49-F238E27FC236}">
                <a16:creationId xmlns:a16="http://schemas.microsoft.com/office/drawing/2014/main" id="{1F5730FD-CE4B-2946-B54F-40FFF1083721}"/>
              </a:ext>
            </a:extLst>
          </p:cNvPr>
          <p:cNvSpPr>
            <a:spLocks noChangeArrowheads="1"/>
          </p:cNvSpPr>
          <p:nvPr/>
        </p:nvSpPr>
        <p:spPr bwMode="auto">
          <a:xfrm>
            <a:off x="2533986" y="3884614"/>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30%</a:t>
            </a:r>
          </a:p>
        </p:txBody>
      </p:sp>
      <p:sp>
        <p:nvSpPr>
          <p:cNvPr id="170" name="Shape 170">
            <a:extLst>
              <a:ext uri="{FF2B5EF4-FFF2-40B4-BE49-F238E27FC236}">
                <a16:creationId xmlns:a16="http://schemas.microsoft.com/office/drawing/2014/main" id="{B62ECF3F-46B4-5741-98CE-46C0A23BB842}"/>
              </a:ext>
            </a:extLst>
          </p:cNvPr>
          <p:cNvSpPr>
            <a:spLocks noChangeArrowheads="1"/>
          </p:cNvSpPr>
          <p:nvPr/>
        </p:nvSpPr>
        <p:spPr bwMode="auto">
          <a:xfrm>
            <a:off x="2533986" y="351790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40%</a:t>
            </a:r>
          </a:p>
        </p:txBody>
      </p:sp>
      <p:sp>
        <p:nvSpPr>
          <p:cNvPr id="171" name="Shape 171">
            <a:extLst>
              <a:ext uri="{FF2B5EF4-FFF2-40B4-BE49-F238E27FC236}">
                <a16:creationId xmlns:a16="http://schemas.microsoft.com/office/drawing/2014/main" id="{0501EE01-9705-0741-AEDB-F849321991F1}"/>
              </a:ext>
            </a:extLst>
          </p:cNvPr>
          <p:cNvSpPr>
            <a:spLocks noChangeArrowheads="1"/>
          </p:cNvSpPr>
          <p:nvPr/>
        </p:nvSpPr>
        <p:spPr bwMode="auto">
          <a:xfrm>
            <a:off x="2533986" y="3154364"/>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50%</a:t>
            </a:r>
          </a:p>
        </p:txBody>
      </p:sp>
      <p:sp>
        <p:nvSpPr>
          <p:cNvPr id="172" name="Shape 172">
            <a:extLst>
              <a:ext uri="{FF2B5EF4-FFF2-40B4-BE49-F238E27FC236}">
                <a16:creationId xmlns:a16="http://schemas.microsoft.com/office/drawing/2014/main" id="{D25FF948-F34E-BC40-A062-AF76011C020A}"/>
              </a:ext>
            </a:extLst>
          </p:cNvPr>
          <p:cNvSpPr>
            <a:spLocks noChangeArrowheads="1"/>
          </p:cNvSpPr>
          <p:nvPr/>
        </p:nvSpPr>
        <p:spPr bwMode="auto">
          <a:xfrm>
            <a:off x="2533986" y="2789239"/>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60%</a:t>
            </a:r>
          </a:p>
        </p:txBody>
      </p:sp>
      <p:sp>
        <p:nvSpPr>
          <p:cNvPr id="173" name="Shape 173">
            <a:extLst>
              <a:ext uri="{FF2B5EF4-FFF2-40B4-BE49-F238E27FC236}">
                <a16:creationId xmlns:a16="http://schemas.microsoft.com/office/drawing/2014/main" id="{6543B52C-0AEB-5848-987C-5AA4A8C62ED6}"/>
              </a:ext>
            </a:extLst>
          </p:cNvPr>
          <p:cNvSpPr>
            <a:spLocks noChangeArrowheads="1"/>
          </p:cNvSpPr>
          <p:nvPr/>
        </p:nvSpPr>
        <p:spPr bwMode="auto">
          <a:xfrm>
            <a:off x="2533986" y="242570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70%</a:t>
            </a:r>
          </a:p>
        </p:txBody>
      </p:sp>
      <p:sp>
        <p:nvSpPr>
          <p:cNvPr id="174" name="Shape 174">
            <a:extLst>
              <a:ext uri="{FF2B5EF4-FFF2-40B4-BE49-F238E27FC236}">
                <a16:creationId xmlns:a16="http://schemas.microsoft.com/office/drawing/2014/main" id="{B21707D1-E47C-3C48-B8DF-78DC4425C349}"/>
              </a:ext>
            </a:extLst>
          </p:cNvPr>
          <p:cNvSpPr>
            <a:spLocks noChangeArrowheads="1"/>
          </p:cNvSpPr>
          <p:nvPr/>
        </p:nvSpPr>
        <p:spPr bwMode="auto">
          <a:xfrm>
            <a:off x="2533986" y="2058989"/>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80%</a:t>
            </a:r>
          </a:p>
        </p:txBody>
      </p:sp>
      <p:sp>
        <p:nvSpPr>
          <p:cNvPr id="175" name="Shape 175">
            <a:extLst>
              <a:ext uri="{FF2B5EF4-FFF2-40B4-BE49-F238E27FC236}">
                <a16:creationId xmlns:a16="http://schemas.microsoft.com/office/drawing/2014/main" id="{7B7421DA-46A5-2D45-98BD-FAC987B255A4}"/>
              </a:ext>
            </a:extLst>
          </p:cNvPr>
          <p:cNvSpPr>
            <a:spLocks noChangeArrowheads="1"/>
          </p:cNvSpPr>
          <p:nvPr/>
        </p:nvSpPr>
        <p:spPr bwMode="auto">
          <a:xfrm>
            <a:off x="2533986" y="169545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90%</a:t>
            </a:r>
          </a:p>
        </p:txBody>
      </p:sp>
      <p:sp>
        <p:nvSpPr>
          <p:cNvPr id="176" name="Shape 176">
            <a:extLst>
              <a:ext uri="{FF2B5EF4-FFF2-40B4-BE49-F238E27FC236}">
                <a16:creationId xmlns:a16="http://schemas.microsoft.com/office/drawing/2014/main" id="{7E95C559-71E2-854E-8BFD-4D0FE2F30AB0}"/>
              </a:ext>
            </a:extLst>
          </p:cNvPr>
          <p:cNvSpPr>
            <a:spLocks noChangeArrowheads="1"/>
          </p:cNvSpPr>
          <p:nvPr/>
        </p:nvSpPr>
        <p:spPr bwMode="auto">
          <a:xfrm>
            <a:off x="2425478" y="1330326"/>
            <a:ext cx="53860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100%</a:t>
            </a:r>
          </a:p>
        </p:txBody>
      </p:sp>
      <p:sp>
        <p:nvSpPr>
          <p:cNvPr id="177" name="Shape 177">
            <a:extLst>
              <a:ext uri="{FF2B5EF4-FFF2-40B4-BE49-F238E27FC236}">
                <a16:creationId xmlns:a16="http://schemas.microsoft.com/office/drawing/2014/main" id="{FB1A8C1E-D6E8-5E46-9504-AE45EBFCE99F}"/>
              </a:ext>
            </a:extLst>
          </p:cNvPr>
          <p:cNvSpPr>
            <a:spLocks noChangeArrowheads="1"/>
          </p:cNvSpPr>
          <p:nvPr/>
        </p:nvSpPr>
        <p:spPr bwMode="auto">
          <a:xfrm>
            <a:off x="3656491" y="5276851"/>
            <a:ext cx="137858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1 to 12 months</a:t>
            </a:r>
          </a:p>
        </p:txBody>
      </p:sp>
      <p:sp>
        <p:nvSpPr>
          <p:cNvPr id="178" name="Shape 178">
            <a:extLst>
              <a:ext uri="{FF2B5EF4-FFF2-40B4-BE49-F238E27FC236}">
                <a16:creationId xmlns:a16="http://schemas.microsoft.com/office/drawing/2014/main" id="{A0143EE3-76F5-3D40-B1C6-7DB45F9B2069}"/>
              </a:ext>
            </a:extLst>
          </p:cNvPr>
          <p:cNvSpPr>
            <a:spLocks noChangeArrowheads="1"/>
          </p:cNvSpPr>
          <p:nvPr/>
        </p:nvSpPr>
        <p:spPr bwMode="auto">
          <a:xfrm>
            <a:off x="5951916" y="5276851"/>
            <a:ext cx="10708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1 to 3 years</a:t>
            </a:r>
          </a:p>
        </p:txBody>
      </p:sp>
      <p:sp>
        <p:nvSpPr>
          <p:cNvPr id="179" name="Shape 179">
            <a:extLst>
              <a:ext uri="{FF2B5EF4-FFF2-40B4-BE49-F238E27FC236}">
                <a16:creationId xmlns:a16="http://schemas.microsoft.com/office/drawing/2014/main" id="{AA72AAC5-B1D3-3146-8ED4-4B4E018705A0}"/>
              </a:ext>
            </a:extLst>
          </p:cNvPr>
          <p:cNvSpPr>
            <a:spLocks noChangeArrowheads="1"/>
          </p:cNvSpPr>
          <p:nvPr/>
        </p:nvSpPr>
        <p:spPr bwMode="auto">
          <a:xfrm>
            <a:off x="8118853" y="5276851"/>
            <a:ext cx="10708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4 to 7 years</a:t>
            </a:r>
          </a:p>
        </p:txBody>
      </p:sp>
      <p:sp>
        <p:nvSpPr>
          <p:cNvPr id="180" name="Shape 180">
            <a:extLst>
              <a:ext uri="{FF2B5EF4-FFF2-40B4-BE49-F238E27FC236}">
                <a16:creationId xmlns:a16="http://schemas.microsoft.com/office/drawing/2014/main" id="{E1D816FC-1208-CD44-95AE-32E4C6A73DE8}"/>
              </a:ext>
            </a:extLst>
          </p:cNvPr>
          <p:cNvSpPr>
            <a:spLocks noChangeArrowheads="1"/>
          </p:cNvSpPr>
          <p:nvPr/>
        </p:nvSpPr>
        <p:spPr bwMode="auto">
          <a:xfrm>
            <a:off x="5382258" y="5765801"/>
            <a:ext cx="216726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Duration of Abstinence</a:t>
            </a:r>
          </a:p>
        </p:txBody>
      </p:sp>
      <p:sp>
        <p:nvSpPr>
          <p:cNvPr id="181" name="Shape 181">
            <a:extLst>
              <a:ext uri="{FF2B5EF4-FFF2-40B4-BE49-F238E27FC236}">
                <a16:creationId xmlns:a16="http://schemas.microsoft.com/office/drawing/2014/main" id="{C149380E-26D4-9D4D-A172-800A25225C14}"/>
              </a:ext>
            </a:extLst>
          </p:cNvPr>
          <p:cNvSpPr>
            <a:spLocks noChangeArrowheads="1"/>
          </p:cNvSpPr>
          <p:nvPr/>
        </p:nvSpPr>
        <p:spPr bwMode="auto">
          <a:xfrm rot="16200000">
            <a:off x="1229045" y="3028111"/>
            <a:ext cx="2067874" cy="449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p>
            <a:pPr algn="ctr">
              <a:lnSpc>
                <a:spcPct val="90000"/>
              </a:lnSpc>
              <a:defRPr/>
            </a:pPr>
            <a:r>
              <a:rPr sz="1600" kern="0">
                <a:solidFill>
                  <a:sysClr val="windowText" lastClr="000000"/>
                </a:solidFill>
                <a:latin typeface="times"/>
                <a:ea typeface="times"/>
                <a:cs typeface="times"/>
                <a:sym typeface="times"/>
              </a:rPr>
              <a:t>% Sustaining Abstinence</a:t>
            </a:r>
          </a:p>
          <a:p>
            <a:pPr algn="ctr">
              <a:lnSpc>
                <a:spcPct val="90000"/>
              </a:lnSpc>
              <a:defRPr/>
            </a:pPr>
            <a:r>
              <a:rPr sz="1600" kern="0">
                <a:solidFill>
                  <a:sysClr val="windowText" lastClr="000000"/>
                </a:solidFill>
                <a:latin typeface="times"/>
                <a:ea typeface="times"/>
                <a:cs typeface="times"/>
                <a:sym typeface="times"/>
              </a:rPr>
              <a:t>Another Year   </a:t>
            </a:r>
          </a:p>
        </p:txBody>
      </p:sp>
      <p:sp>
        <p:nvSpPr>
          <p:cNvPr id="182" name="Shape 182">
            <a:extLst>
              <a:ext uri="{FF2B5EF4-FFF2-40B4-BE49-F238E27FC236}">
                <a16:creationId xmlns:a16="http://schemas.microsoft.com/office/drawing/2014/main" id="{FF1A7E02-9C35-7A46-9B23-00F21B9999B5}"/>
              </a:ext>
            </a:extLst>
          </p:cNvPr>
          <p:cNvSpPr>
            <a:spLocks noChangeArrowheads="1"/>
          </p:cNvSpPr>
          <p:nvPr/>
        </p:nvSpPr>
        <p:spPr bwMode="auto">
          <a:xfrm rot="16200000">
            <a:off x="2170628" y="1404551"/>
            <a:ext cx="5770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solidFill>
                  <a:srgbClr val="FFFFFF"/>
                </a:solidFill>
                <a:latin typeface="times"/>
                <a:ea typeface="times"/>
                <a:cs typeface="times"/>
                <a:sym typeface="times"/>
              </a:defRPr>
            </a:lvl1pPr>
          </a:lstStyle>
          <a:p>
            <a:pPr>
              <a:defRPr sz="1800">
                <a:solidFill>
                  <a:srgbClr val="000000"/>
                </a:solidFill>
              </a:defRPr>
            </a:pPr>
            <a:r>
              <a:rPr sz="1800" kern="0">
                <a:solidFill>
                  <a:srgbClr val="000000"/>
                </a:solidFill>
              </a:rPr>
              <a:t>.</a:t>
            </a:r>
          </a:p>
        </p:txBody>
      </p:sp>
      <p:grpSp>
        <p:nvGrpSpPr>
          <p:cNvPr id="32816" name="Group 185">
            <a:extLst>
              <a:ext uri="{FF2B5EF4-FFF2-40B4-BE49-F238E27FC236}">
                <a16:creationId xmlns:a16="http://schemas.microsoft.com/office/drawing/2014/main" id="{51508291-E62A-6347-B6AB-3EFBEEEA5895}"/>
              </a:ext>
            </a:extLst>
          </p:cNvPr>
          <p:cNvGrpSpPr>
            <a:grpSpLocks/>
          </p:cNvGrpSpPr>
          <p:nvPr/>
        </p:nvGrpSpPr>
        <p:grpSpPr bwMode="auto">
          <a:xfrm>
            <a:off x="5472114" y="1162051"/>
            <a:ext cx="2422525" cy="1298575"/>
            <a:chOff x="0" y="80925"/>
            <a:chExt cx="2422525" cy="1297982"/>
          </a:xfrm>
        </p:grpSpPr>
        <p:sp>
          <p:nvSpPr>
            <p:cNvPr id="183" name="Shape 183">
              <a:extLst>
                <a:ext uri="{FF2B5EF4-FFF2-40B4-BE49-F238E27FC236}">
                  <a16:creationId xmlns:a16="http://schemas.microsoft.com/office/drawing/2014/main" id="{AF71DBF2-7C43-5F47-A7ED-96462516D509}"/>
                </a:ext>
              </a:extLst>
            </p:cNvPr>
            <p:cNvSpPr/>
            <p:nvPr/>
          </p:nvSpPr>
          <p:spPr>
            <a:xfrm>
              <a:off x="0" y="80925"/>
              <a:ext cx="2422525" cy="129798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15263"/>
                  </a:lnTo>
                  <a:lnTo>
                    <a:pt x="9000" y="15263"/>
                  </a:lnTo>
                  <a:lnTo>
                    <a:pt x="6285" y="21600"/>
                  </a:lnTo>
                  <a:lnTo>
                    <a:pt x="3600" y="15263"/>
                  </a:lnTo>
                  <a:lnTo>
                    <a:pt x="0" y="15263"/>
                  </a:lnTo>
                  <a:lnTo>
                    <a:pt x="0" y="8903"/>
                  </a:lnTo>
                  <a:close/>
                </a:path>
              </a:pathLst>
            </a:custGeom>
            <a:solidFill>
              <a:srgbClr val="FFFFFF"/>
            </a:solidFill>
            <a:ln w="38100" cap="flat">
              <a:solidFill>
                <a:srgbClr val="0033CC"/>
              </a:solidFill>
              <a:prstDash val="solid"/>
              <a:miter lim="800000"/>
            </a:ln>
            <a:effectLst/>
          </p:spPr>
          <p:txBody>
            <a:bodyPr lIns="0" tIns="0" rIns="0" bIns="0" anchor="ctr"/>
            <a:lstStyle/>
            <a:p>
              <a:pPr algn="ctr">
                <a:lnSpc>
                  <a:spcPct val="90000"/>
                </a:lnSpc>
                <a:defRPr/>
              </a:pPr>
              <a:endParaRPr kern="0">
                <a:solidFill>
                  <a:sysClr val="windowText" lastClr="000000"/>
                </a:solidFill>
                <a:latin typeface="Calibri"/>
                <a:ea typeface="MS PGothic" charset="-128"/>
                <a:sym typeface="Calibri"/>
              </a:endParaRPr>
            </a:p>
          </p:txBody>
        </p:sp>
        <p:sp>
          <p:nvSpPr>
            <p:cNvPr id="184" name="Shape 184">
              <a:extLst>
                <a:ext uri="{FF2B5EF4-FFF2-40B4-BE49-F238E27FC236}">
                  <a16:creationId xmlns:a16="http://schemas.microsoft.com/office/drawing/2014/main" id="{3B70EE31-C335-4146-9D72-7F23CCFFA9C4}"/>
                </a:ext>
              </a:extLst>
            </p:cNvPr>
            <p:cNvSpPr>
              <a:spLocks noChangeArrowheads="1"/>
            </p:cNvSpPr>
            <p:nvPr/>
          </p:nvSpPr>
          <p:spPr bwMode="auto">
            <a:xfrm>
              <a:off x="0" y="165725"/>
              <a:ext cx="2422525" cy="74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spAutoFit/>
            </a:bodyPr>
            <a:lstStyle>
              <a:lvl1pPr algn="ctr">
                <a:lnSpc>
                  <a:spcPct val="90000"/>
                </a:lnSpc>
              </a:lvl1pPr>
            </a:lstStyle>
            <a:p>
              <a:pPr>
                <a:defRPr/>
              </a:pPr>
              <a:r>
                <a:rPr kern="0">
                  <a:solidFill>
                    <a:sysClr val="windowText" lastClr="000000"/>
                  </a:solidFill>
                  <a:latin typeface="Calibri"/>
                  <a:ea typeface="MS PGothic" charset="-128"/>
                  <a:sym typeface="Calibri"/>
                </a:rPr>
                <a:t>After 1 to 3 years of abstinence, 2/3rds will make it another year</a:t>
              </a:r>
            </a:p>
          </p:txBody>
        </p:sp>
      </p:grpSp>
      <p:sp>
        <p:nvSpPr>
          <p:cNvPr id="189" name="Shape 189">
            <a:extLst>
              <a:ext uri="{FF2B5EF4-FFF2-40B4-BE49-F238E27FC236}">
                <a16:creationId xmlns:a16="http://schemas.microsoft.com/office/drawing/2014/main" id="{E2E5DFF4-22CB-5441-B6F4-38BB2D3B97F5}"/>
              </a:ext>
            </a:extLst>
          </p:cNvPr>
          <p:cNvSpPr>
            <a:spLocks noChangeArrowheads="1"/>
          </p:cNvSpPr>
          <p:nvPr/>
        </p:nvSpPr>
        <p:spPr bwMode="auto">
          <a:xfrm>
            <a:off x="1924050" y="6445250"/>
            <a:ext cx="822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spcBef>
                <a:spcPts val="1000"/>
              </a:spcBef>
              <a:defRPr>
                <a:solidFill>
                  <a:srgbClr val="558ED5"/>
                </a:solidFill>
              </a:defRPr>
            </a:lvl1pPr>
          </a:lstStyle>
          <a:p>
            <a:pPr>
              <a:defRPr>
                <a:solidFill>
                  <a:srgbClr val="000000"/>
                </a:solidFill>
              </a:defRPr>
            </a:pPr>
            <a:r>
              <a:rPr kern="0" dirty="0">
                <a:solidFill>
                  <a:srgbClr val="000000"/>
                </a:solidFill>
                <a:latin typeface="Calibri"/>
                <a:ea typeface="MS PGothic" charset="-128"/>
                <a:sym typeface="Calibri"/>
              </a:rPr>
              <a:t>Source: </a:t>
            </a:r>
            <a:r>
              <a:rPr lang="en-US" kern="0" dirty="0">
                <a:solidFill>
                  <a:srgbClr val="000000"/>
                </a:solidFill>
                <a:latin typeface="Calibri"/>
                <a:ea typeface="MS PGothic" charset="-128"/>
                <a:sym typeface="Calibri"/>
              </a:rPr>
              <a:t> </a:t>
            </a:r>
            <a:r>
              <a:rPr kern="0" dirty="0">
                <a:solidFill>
                  <a:srgbClr val="000000"/>
                </a:solidFill>
                <a:latin typeface="Calibri"/>
                <a:ea typeface="MS PGothic" charset="-128"/>
                <a:sym typeface="Calibri"/>
              </a:rPr>
              <a:t>Dennis, Foss &amp; Scott (2007)</a:t>
            </a:r>
          </a:p>
        </p:txBody>
      </p:sp>
      <p:grpSp>
        <p:nvGrpSpPr>
          <p:cNvPr id="32818" name="Group 192">
            <a:extLst>
              <a:ext uri="{FF2B5EF4-FFF2-40B4-BE49-F238E27FC236}">
                <a16:creationId xmlns:a16="http://schemas.microsoft.com/office/drawing/2014/main" id="{9000D29E-FC84-0646-9F65-4DE612B0DAEB}"/>
              </a:ext>
            </a:extLst>
          </p:cNvPr>
          <p:cNvGrpSpPr>
            <a:grpSpLocks/>
          </p:cNvGrpSpPr>
          <p:nvPr/>
        </p:nvGrpSpPr>
        <p:grpSpPr bwMode="auto">
          <a:xfrm>
            <a:off x="3243264" y="1504950"/>
            <a:ext cx="2058987" cy="2101850"/>
            <a:chOff x="0" y="0"/>
            <a:chExt cx="2058985" cy="2101891"/>
          </a:xfrm>
        </p:grpSpPr>
        <p:sp>
          <p:nvSpPr>
            <p:cNvPr id="190" name="Shape 190">
              <a:extLst>
                <a:ext uri="{FF2B5EF4-FFF2-40B4-BE49-F238E27FC236}">
                  <a16:creationId xmlns:a16="http://schemas.microsoft.com/office/drawing/2014/main" id="{EC03DDD6-1076-2147-A275-030F6C3AA9B1}"/>
                </a:ext>
              </a:extLst>
            </p:cNvPr>
            <p:cNvSpPr/>
            <p:nvPr/>
          </p:nvSpPr>
          <p:spPr>
            <a:xfrm>
              <a:off x="0" y="0"/>
              <a:ext cx="2058985" cy="210189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18043"/>
                  </a:lnTo>
                  <a:lnTo>
                    <a:pt x="9000" y="18043"/>
                  </a:lnTo>
                  <a:lnTo>
                    <a:pt x="8710" y="21600"/>
                  </a:lnTo>
                  <a:lnTo>
                    <a:pt x="3600" y="18043"/>
                  </a:lnTo>
                  <a:lnTo>
                    <a:pt x="0" y="18043"/>
                  </a:lnTo>
                  <a:lnTo>
                    <a:pt x="0" y="10525"/>
                  </a:lnTo>
                  <a:close/>
                </a:path>
              </a:pathLst>
            </a:custGeom>
            <a:solidFill>
              <a:srgbClr val="FFFFFF"/>
            </a:solidFill>
            <a:ln w="38100" cap="flat">
              <a:solidFill>
                <a:srgbClr val="0033CC"/>
              </a:solidFill>
              <a:prstDash val="solid"/>
              <a:miter lim="800000"/>
            </a:ln>
            <a:effectLst/>
          </p:spPr>
          <p:txBody>
            <a:bodyPr lIns="0" tIns="0" rIns="0" bIns="0" anchor="ctr"/>
            <a:lstStyle/>
            <a:p>
              <a:pPr algn="ctr">
                <a:lnSpc>
                  <a:spcPct val="90000"/>
                </a:lnSpc>
                <a:defRPr/>
              </a:pPr>
              <a:endParaRPr kern="0">
                <a:solidFill>
                  <a:sysClr val="windowText" lastClr="000000"/>
                </a:solidFill>
                <a:latin typeface="Calibri"/>
                <a:ea typeface="MS PGothic" charset="-128"/>
                <a:sym typeface="Calibri"/>
              </a:endParaRPr>
            </a:p>
          </p:txBody>
        </p:sp>
        <p:sp>
          <p:nvSpPr>
            <p:cNvPr id="191" name="Shape 191">
              <a:extLst>
                <a:ext uri="{FF2B5EF4-FFF2-40B4-BE49-F238E27FC236}">
                  <a16:creationId xmlns:a16="http://schemas.microsoft.com/office/drawing/2014/main" id="{916E56E6-5CC8-A941-B4DC-5688ABB4EFE7}"/>
                </a:ext>
              </a:extLst>
            </p:cNvPr>
            <p:cNvSpPr>
              <a:spLocks noChangeArrowheads="1"/>
            </p:cNvSpPr>
            <p:nvPr/>
          </p:nvSpPr>
          <p:spPr bwMode="auto">
            <a:xfrm>
              <a:off x="0" y="129993"/>
              <a:ext cx="2058985" cy="1495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spAutoFit/>
            </a:bodyPr>
            <a:lstStyle/>
            <a:p>
              <a:pPr algn="ctr">
                <a:lnSpc>
                  <a:spcPct val="90000"/>
                </a:lnSpc>
                <a:defRPr/>
              </a:pPr>
              <a:r>
                <a:rPr kern="0" dirty="0">
                  <a:solidFill>
                    <a:sysClr val="windowText" lastClr="000000"/>
                  </a:solidFill>
                  <a:latin typeface="Calibri"/>
                  <a:ea typeface="MS PGothic" charset="-128"/>
                  <a:sym typeface="Calibri"/>
                </a:rPr>
                <a:t>Only a third of </a:t>
              </a:r>
              <a:r>
                <a:rPr lang="en-US" kern="0" dirty="0">
                  <a:solidFill>
                    <a:sysClr val="windowText" lastClr="000000"/>
                  </a:solidFill>
                  <a:latin typeface="Calibri"/>
                  <a:ea typeface="MS PGothic" charset="-128"/>
                  <a:sym typeface="Calibri"/>
                </a:rPr>
                <a:t/>
              </a:r>
              <a:br>
                <a:rPr lang="en-US" kern="0" dirty="0">
                  <a:solidFill>
                    <a:sysClr val="windowText" lastClr="000000"/>
                  </a:solidFill>
                  <a:latin typeface="Calibri"/>
                  <a:ea typeface="MS PGothic" charset="-128"/>
                  <a:sym typeface="Calibri"/>
                </a:rPr>
              </a:br>
              <a:r>
                <a:rPr kern="0" dirty="0">
                  <a:solidFill>
                    <a:sysClr val="windowText" lastClr="000000"/>
                  </a:solidFill>
                  <a:latin typeface="Calibri"/>
                  <a:ea typeface="MS PGothic" charset="-128"/>
                  <a:sym typeface="Calibri"/>
                </a:rPr>
                <a:t>people with </a:t>
              </a:r>
            </a:p>
            <a:p>
              <a:pPr algn="ctr">
                <a:lnSpc>
                  <a:spcPct val="90000"/>
                </a:lnSpc>
                <a:defRPr/>
              </a:pPr>
              <a:r>
                <a:rPr kern="0" dirty="0">
                  <a:solidFill>
                    <a:sysClr val="windowText" lastClr="000000"/>
                  </a:solidFill>
                  <a:latin typeface="Calibri"/>
                  <a:ea typeface="MS PGothic" charset="-128"/>
                  <a:sym typeface="Calibri"/>
                </a:rPr>
                <a:t>1 to 12 months of abstinence will sustain it </a:t>
              </a:r>
            </a:p>
            <a:p>
              <a:pPr algn="ctr">
                <a:lnSpc>
                  <a:spcPct val="90000"/>
                </a:lnSpc>
                <a:defRPr/>
              </a:pPr>
              <a:r>
                <a:rPr kern="0" dirty="0">
                  <a:solidFill>
                    <a:sysClr val="windowText" lastClr="000000"/>
                  </a:solidFill>
                  <a:latin typeface="Calibri"/>
                  <a:ea typeface="MS PGothic" charset="-128"/>
                  <a:sym typeface="Calibri"/>
                </a:rPr>
                <a:t>another year</a:t>
              </a:r>
            </a:p>
          </p:txBody>
        </p:sp>
      </p:grpSp>
    </p:spTree>
    <p:extLst>
      <p:ext uri="{BB962C8B-B14F-4D97-AF65-F5344CB8AC3E}">
        <p14:creationId xmlns:p14="http://schemas.microsoft.com/office/powerpoint/2010/main" val="2667628263"/>
      </p:ext>
    </p:extLst>
  </p:cSld>
  <p:clrMapOvr>
    <a:masterClrMapping/>
  </p:clrMapOvr>
  <p:transition spd="med"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Shape 129">
            <a:extLst>
              <a:ext uri="{FF2B5EF4-FFF2-40B4-BE49-F238E27FC236}">
                <a16:creationId xmlns:a16="http://schemas.microsoft.com/office/drawing/2014/main" id="{1BD2F5E0-E788-FC46-A26B-00FFD6054137}"/>
              </a:ext>
            </a:extLst>
          </p:cNvPr>
          <p:cNvSpPr/>
          <p:nvPr/>
        </p:nvSpPr>
        <p:spPr>
          <a:xfrm>
            <a:off x="1901825" y="1233488"/>
            <a:ext cx="8243888" cy="5008562"/>
          </a:xfrm>
          <a:prstGeom prst="rect">
            <a:avLst/>
          </a:prstGeom>
          <a:solidFill>
            <a:schemeClr val="bg1">
              <a:lumMod val="95000"/>
            </a:schemeClr>
          </a:solidFill>
          <a:ln w="12700">
            <a:miter lim="400000"/>
          </a:ln>
        </p:spPr>
        <p:txBody>
          <a:bodyPr lIns="0" tIns="0" rIns="0" bIns="0" anchor="ctr"/>
          <a:lstStyle/>
          <a:p>
            <a:pPr>
              <a:defRPr/>
            </a:pPr>
            <a:endParaRPr kern="0">
              <a:solidFill>
                <a:sysClr val="windowText" lastClr="000000"/>
              </a:solidFill>
              <a:latin typeface="Calibri"/>
              <a:ea typeface="MS PGothic" charset="-128"/>
              <a:sym typeface="Calibri"/>
            </a:endParaRPr>
          </a:p>
        </p:txBody>
      </p:sp>
      <p:sp>
        <p:nvSpPr>
          <p:cNvPr id="131" name="Shape 131">
            <a:extLst>
              <a:ext uri="{FF2B5EF4-FFF2-40B4-BE49-F238E27FC236}">
                <a16:creationId xmlns:a16="http://schemas.microsoft.com/office/drawing/2014/main" id="{17886E4F-2315-5142-8A08-F42227236A90}"/>
              </a:ext>
            </a:extLst>
          </p:cNvPr>
          <p:cNvSpPr/>
          <p:nvPr/>
        </p:nvSpPr>
        <p:spPr>
          <a:xfrm>
            <a:off x="3044826" y="4730750"/>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2" name="Shape 132">
            <a:extLst>
              <a:ext uri="{FF2B5EF4-FFF2-40B4-BE49-F238E27FC236}">
                <a16:creationId xmlns:a16="http://schemas.microsoft.com/office/drawing/2014/main" id="{F7F9F434-F2B5-7148-93DA-9CF7294F83E4}"/>
              </a:ext>
            </a:extLst>
          </p:cNvPr>
          <p:cNvSpPr/>
          <p:nvPr/>
        </p:nvSpPr>
        <p:spPr>
          <a:xfrm>
            <a:off x="3044826" y="4364039"/>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3" name="Shape 133">
            <a:extLst>
              <a:ext uri="{FF2B5EF4-FFF2-40B4-BE49-F238E27FC236}">
                <a16:creationId xmlns:a16="http://schemas.microsoft.com/office/drawing/2014/main" id="{7AA2408F-9963-3649-9CF6-0F5050B4E7B9}"/>
              </a:ext>
            </a:extLst>
          </p:cNvPr>
          <p:cNvSpPr/>
          <p:nvPr/>
        </p:nvSpPr>
        <p:spPr>
          <a:xfrm>
            <a:off x="3044826" y="4000500"/>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4" name="Shape 134">
            <a:extLst>
              <a:ext uri="{FF2B5EF4-FFF2-40B4-BE49-F238E27FC236}">
                <a16:creationId xmlns:a16="http://schemas.microsoft.com/office/drawing/2014/main" id="{AFAB53AE-CEA0-6E45-B6AB-79EE26BD4DCA}"/>
              </a:ext>
            </a:extLst>
          </p:cNvPr>
          <p:cNvSpPr/>
          <p:nvPr/>
        </p:nvSpPr>
        <p:spPr>
          <a:xfrm>
            <a:off x="3044826" y="3635375"/>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5" name="Shape 135">
            <a:extLst>
              <a:ext uri="{FF2B5EF4-FFF2-40B4-BE49-F238E27FC236}">
                <a16:creationId xmlns:a16="http://schemas.microsoft.com/office/drawing/2014/main" id="{13CA3AD8-8642-3E4E-B923-7927EE881A0F}"/>
              </a:ext>
            </a:extLst>
          </p:cNvPr>
          <p:cNvSpPr/>
          <p:nvPr/>
        </p:nvSpPr>
        <p:spPr>
          <a:xfrm>
            <a:off x="3044826" y="3270250"/>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6" name="Shape 136">
            <a:extLst>
              <a:ext uri="{FF2B5EF4-FFF2-40B4-BE49-F238E27FC236}">
                <a16:creationId xmlns:a16="http://schemas.microsoft.com/office/drawing/2014/main" id="{EFFC2578-76C6-B14A-9718-1EB01C855E7D}"/>
              </a:ext>
            </a:extLst>
          </p:cNvPr>
          <p:cNvSpPr/>
          <p:nvPr/>
        </p:nvSpPr>
        <p:spPr>
          <a:xfrm>
            <a:off x="3044826" y="2905125"/>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7" name="Shape 137">
            <a:extLst>
              <a:ext uri="{FF2B5EF4-FFF2-40B4-BE49-F238E27FC236}">
                <a16:creationId xmlns:a16="http://schemas.microsoft.com/office/drawing/2014/main" id="{984D8181-AD5B-494C-A839-406F552B3A7E}"/>
              </a:ext>
            </a:extLst>
          </p:cNvPr>
          <p:cNvSpPr/>
          <p:nvPr/>
        </p:nvSpPr>
        <p:spPr>
          <a:xfrm>
            <a:off x="3044826" y="2541589"/>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8" name="Shape 138">
            <a:extLst>
              <a:ext uri="{FF2B5EF4-FFF2-40B4-BE49-F238E27FC236}">
                <a16:creationId xmlns:a16="http://schemas.microsoft.com/office/drawing/2014/main" id="{1F2BA3B0-9E52-B34E-B988-31FE996FAD61}"/>
              </a:ext>
            </a:extLst>
          </p:cNvPr>
          <p:cNvSpPr/>
          <p:nvPr/>
        </p:nvSpPr>
        <p:spPr>
          <a:xfrm>
            <a:off x="3044826" y="2174875"/>
            <a:ext cx="7040563" cy="1588"/>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39" name="Shape 139">
            <a:extLst>
              <a:ext uri="{FF2B5EF4-FFF2-40B4-BE49-F238E27FC236}">
                <a16:creationId xmlns:a16="http://schemas.microsoft.com/office/drawing/2014/main" id="{42852487-A8F8-6F46-A109-B5C812ADCC9E}"/>
              </a:ext>
            </a:extLst>
          </p:cNvPr>
          <p:cNvSpPr/>
          <p:nvPr/>
        </p:nvSpPr>
        <p:spPr>
          <a:xfrm>
            <a:off x="3044826" y="1811339"/>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0" name="Shape 140">
            <a:extLst>
              <a:ext uri="{FF2B5EF4-FFF2-40B4-BE49-F238E27FC236}">
                <a16:creationId xmlns:a16="http://schemas.microsoft.com/office/drawing/2014/main" id="{DCAE211F-5E97-5E4A-8927-8A9E1BBBF360}"/>
              </a:ext>
            </a:extLst>
          </p:cNvPr>
          <p:cNvSpPr/>
          <p:nvPr/>
        </p:nvSpPr>
        <p:spPr>
          <a:xfrm>
            <a:off x="3044826" y="1446214"/>
            <a:ext cx="7040563" cy="1587"/>
          </a:xfrm>
          <a:prstGeom prst="line">
            <a:avLst/>
          </a:prstGeom>
          <a:ln w="3175">
            <a:solidFill>
              <a:srgbClr val="969696"/>
            </a:solidFill>
            <a:prstDash val="sysDot"/>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1" name="Shape 141">
            <a:extLst>
              <a:ext uri="{FF2B5EF4-FFF2-40B4-BE49-F238E27FC236}">
                <a16:creationId xmlns:a16="http://schemas.microsoft.com/office/drawing/2014/main" id="{25289067-56C3-B848-B578-A0A84E552C7F}"/>
              </a:ext>
            </a:extLst>
          </p:cNvPr>
          <p:cNvSpPr/>
          <p:nvPr/>
        </p:nvSpPr>
        <p:spPr>
          <a:xfrm>
            <a:off x="3044826" y="1446214"/>
            <a:ext cx="7040563" cy="3648075"/>
          </a:xfrm>
          <a:prstGeom prst="rect">
            <a:avLst/>
          </a:prstGeom>
          <a:ln w="12700">
            <a:solidFill/>
            <a:miter/>
          </a:ln>
        </p:spPr>
        <p:txBody>
          <a:bodyPr lIns="0" tIns="0" rIns="0" bIns="0"/>
          <a:lstStyle/>
          <a:p>
            <a:pPr>
              <a:defRPr/>
            </a:pPr>
            <a:endParaRPr kern="0">
              <a:solidFill>
                <a:sysClr val="windowText" lastClr="000000"/>
              </a:solidFill>
              <a:latin typeface="Calibri"/>
              <a:ea typeface="MS PGothic" charset="-128"/>
              <a:sym typeface="Calibri"/>
            </a:endParaRPr>
          </a:p>
        </p:txBody>
      </p:sp>
      <p:sp>
        <p:nvSpPr>
          <p:cNvPr id="142" name="Shape 142">
            <a:extLst>
              <a:ext uri="{FF2B5EF4-FFF2-40B4-BE49-F238E27FC236}">
                <a16:creationId xmlns:a16="http://schemas.microsoft.com/office/drawing/2014/main" id="{AA8B7149-ED71-B84E-A114-CBEA486AAE9F}"/>
              </a:ext>
            </a:extLst>
          </p:cNvPr>
          <p:cNvSpPr/>
          <p:nvPr/>
        </p:nvSpPr>
        <p:spPr>
          <a:xfrm>
            <a:off x="3044825" y="1446214"/>
            <a:ext cx="1588" cy="3648075"/>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3" name="Shape 143">
            <a:extLst>
              <a:ext uri="{FF2B5EF4-FFF2-40B4-BE49-F238E27FC236}">
                <a16:creationId xmlns:a16="http://schemas.microsoft.com/office/drawing/2014/main" id="{1C26EF45-9A48-B145-86BF-FEDAE8E324FB}"/>
              </a:ext>
            </a:extLst>
          </p:cNvPr>
          <p:cNvSpPr/>
          <p:nvPr/>
        </p:nvSpPr>
        <p:spPr>
          <a:xfrm>
            <a:off x="2981325" y="509428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4" name="Shape 144">
            <a:extLst>
              <a:ext uri="{FF2B5EF4-FFF2-40B4-BE49-F238E27FC236}">
                <a16:creationId xmlns:a16="http://schemas.microsoft.com/office/drawing/2014/main" id="{725814F6-51B5-E942-A5FE-54137A0DBFF3}"/>
              </a:ext>
            </a:extLst>
          </p:cNvPr>
          <p:cNvSpPr/>
          <p:nvPr/>
        </p:nvSpPr>
        <p:spPr>
          <a:xfrm>
            <a:off x="2981325" y="4730750"/>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5" name="Shape 145">
            <a:extLst>
              <a:ext uri="{FF2B5EF4-FFF2-40B4-BE49-F238E27FC236}">
                <a16:creationId xmlns:a16="http://schemas.microsoft.com/office/drawing/2014/main" id="{0A0E2930-1EFA-7949-A44E-14D7322845E5}"/>
              </a:ext>
            </a:extLst>
          </p:cNvPr>
          <p:cNvSpPr/>
          <p:nvPr/>
        </p:nvSpPr>
        <p:spPr>
          <a:xfrm>
            <a:off x="2981325" y="436403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6" name="Shape 146">
            <a:extLst>
              <a:ext uri="{FF2B5EF4-FFF2-40B4-BE49-F238E27FC236}">
                <a16:creationId xmlns:a16="http://schemas.microsoft.com/office/drawing/2014/main" id="{E6CA2AF5-9765-EE43-B600-0522DB52D5E7}"/>
              </a:ext>
            </a:extLst>
          </p:cNvPr>
          <p:cNvSpPr/>
          <p:nvPr/>
        </p:nvSpPr>
        <p:spPr>
          <a:xfrm>
            <a:off x="2981325" y="4000500"/>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7" name="Shape 147">
            <a:extLst>
              <a:ext uri="{FF2B5EF4-FFF2-40B4-BE49-F238E27FC236}">
                <a16:creationId xmlns:a16="http://schemas.microsoft.com/office/drawing/2014/main" id="{7DDF00CE-EFC6-3245-A730-129FEF42FC01}"/>
              </a:ext>
            </a:extLst>
          </p:cNvPr>
          <p:cNvSpPr/>
          <p:nvPr/>
        </p:nvSpPr>
        <p:spPr>
          <a:xfrm>
            <a:off x="2981325" y="3635375"/>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8" name="Shape 148">
            <a:extLst>
              <a:ext uri="{FF2B5EF4-FFF2-40B4-BE49-F238E27FC236}">
                <a16:creationId xmlns:a16="http://schemas.microsoft.com/office/drawing/2014/main" id="{439193EA-7000-6F4E-BC60-D8563E21F206}"/>
              </a:ext>
            </a:extLst>
          </p:cNvPr>
          <p:cNvSpPr/>
          <p:nvPr/>
        </p:nvSpPr>
        <p:spPr>
          <a:xfrm>
            <a:off x="2981325" y="3270250"/>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49" name="Shape 149">
            <a:extLst>
              <a:ext uri="{FF2B5EF4-FFF2-40B4-BE49-F238E27FC236}">
                <a16:creationId xmlns:a16="http://schemas.microsoft.com/office/drawing/2014/main" id="{B5CD3BCF-B60C-5345-BD05-CF9D06558979}"/>
              </a:ext>
            </a:extLst>
          </p:cNvPr>
          <p:cNvSpPr/>
          <p:nvPr/>
        </p:nvSpPr>
        <p:spPr>
          <a:xfrm>
            <a:off x="2981325" y="2905125"/>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0" name="Shape 150">
            <a:extLst>
              <a:ext uri="{FF2B5EF4-FFF2-40B4-BE49-F238E27FC236}">
                <a16:creationId xmlns:a16="http://schemas.microsoft.com/office/drawing/2014/main" id="{E49CD1BC-6352-B648-B088-BCA9CC735907}"/>
              </a:ext>
            </a:extLst>
          </p:cNvPr>
          <p:cNvSpPr/>
          <p:nvPr/>
        </p:nvSpPr>
        <p:spPr>
          <a:xfrm>
            <a:off x="2981325" y="254158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1" name="Shape 151">
            <a:extLst>
              <a:ext uri="{FF2B5EF4-FFF2-40B4-BE49-F238E27FC236}">
                <a16:creationId xmlns:a16="http://schemas.microsoft.com/office/drawing/2014/main" id="{C39EDE17-35B2-B64B-9A98-8B69DCAB9C64}"/>
              </a:ext>
            </a:extLst>
          </p:cNvPr>
          <p:cNvSpPr/>
          <p:nvPr/>
        </p:nvSpPr>
        <p:spPr>
          <a:xfrm>
            <a:off x="2981325" y="2174875"/>
            <a:ext cx="63500" cy="1588"/>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2" name="Shape 152">
            <a:extLst>
              <a:ext uri="{FF2B5EF4-FFF2-40B4-BE49-F238E27FC236}">
                <a16:creationId xmlns:a16="http://schemas.microsoft.com/office/drawing/2014/main" id="{8E609F3D-39D0-0049-8984-588CAF0EAB4D}"/>
              </a:ext>
            </a:extLst>
          </p:cNvPr>
          <p:cNvSpPr/>
          <p:nvPr/>
        </p:nvSpPr>
        <p:spPr>
          <a:xfrm>
            <a:off x="2981325" y="1811339"/>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3" name="Shape 153">
            <a:extLst>
              <a:ext uri="{FF2B5EF4-FFF2-40B4-BE49-F238E27FC236}">
                <a16:creationId xmlns:a16="http://schemas.microsoft.com/office/drawing/2014/main" id="{E2995AEE-ACB6-4843-B1E1-A8035A885466}"/>
              </a:ext>
            </a:extLst>
          </p:cNvPr>
          <p:cNvSpPr/>
          <p:nvPr/>
        </p:nvSpPr>
        <p:spPr>
          <a:xfrm>
            <a:off x="2981325" y="1446214"/>
            <a:ext cx="63500"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4" name="Shape 154">
            <a:extLst>
              <a:ext uri="{FF2B5EF4-FFF2-40B4-BE49-F238E27FC236}">
                <a16:creationId xmlns:a16="http://schemas.microsoft.com/office/drawing/2014/main" id="{A6651A7C-406B-F04F-998B-B95B271193BC}"/>
              </a:ext>
            </a:extLst>
          </p:cNvPr>
          <p:cNvSpPr/>
          <p:nvPr/>
        </p:nvSpPr>
        <p:spPr>
          <a:xfrm>
            <a:off x="3044826" y="5094289"/>
            <a:ext cx="7040563" cy="1587"/>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5" name="Shape 155">
            <a:extLst>
              <a:ext uri="{FF2B5EF4-FFF2-40B4-BE49-F238E27FC236}">
                <a16:creationId xmlns:a16="http://schemas.microsoft.com/office/drawing/2014/main" id="{D8C1CAE9-E622-9E4C-A944-1AB1A13E7FE3}"/>
              </a:ext>
            </a:extLst>
          </p:cNvPr>
          <p:cNvSpPr/>
          <p:nvPr/>
        </p:nvSpPr>
        <p:spPr>
          <a:xfrm flipV="1">
            <a:off x="3044825" y="5094288"/>
            <a:ext cx="1588" cy="61912"/>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sp>
        <p:nvSpPr>
          <p:cNvPr id="156" name="Shape 156">
            <a:extLst>
              <a:ext uri="{FF2B5EF4-FFF2-40B4-BE49-F238E27FC236}">
                <a16:creationId xmlns:a16="http://schemas.microsoft.com/office/drawing/2014/main" id="{4C2B90F1-6440-7845-90A4-DC88F9B813AB}"/>
              </a:ext>
            </a:extLst>
          </p:cNvPr>
          <p:cNvSpPr/>
          <p:nvPr/>
        </p:nvSpPr>
        <p:spPr>
          <a:xfrm flipV="1">
            <a:off x="10085389" y="5094288"/>
            <a:ext cx="1587" cy="61912"/>
          </a:xfrm>
          <a:prstGeom prst="line">
            <a:avLst/>
          </a:prstGeom>
          <a:ln w="3175">
            <a:solidFill/>
            <a:round/>
          </a:ln>
        </p:spPr>
        <p:txBody>
          <a:bodyPr lIns="0" tIns="0" rIns="0" bIns="0"/>
          <a:lstStyle/>
          <a:p>
            <a:pPr>
              <a:defRPr sz="1200">
                <a:latin typeface="+mj-lt"/>
                <a:ea typeface="+mj-ea"/>
                <a:cs typeface="+mj-cs"/>
                <a:sym typeface="Helvetica"/>
              </a:defRPr>
            </a:pPr>
            <a:endParaRPr sz="1200" kern="0">
              <a:solidFill>
                <a:sysClr val="windowText" lastClr="000000"/>
              </a:solidFill>
              <a:latin typeface="Helvetica"/>
              <a:ea typeface="+mj-ea"/>
              <a:cs typeface="Helvetica"/>
              <a:sym typeface="Helvetica"/>
            </a:endParaRPr>
          </a:p>
        </p:txBody>
      </p:sp>
      <p:grpSp>
        <p:nvGrpSpPr>
          <p:cNvPr id="36893" name="Group 159">
            <a:extLst>
              <a:ext uri="{FF2B5EF4-FFF2-40B4-BE49-F238E27FC236}">
                <a16:creationId xmlns:a16="http://schemas.microsoft.com/office/drawing/2014/main" id="{2E48E460-C050-7C47-B7EC-4A5D69B7AA83}"/>
              </a:ext>
            </a:extLst>
          </p:cNvPr>
          <p:cNvGrpSpPr>
            <a:grpSpLocks/>
          </p:cNvGrpSpPr>
          <p:nvPr/>
        </p:nvGrpSpPr>
        <p:grpSpPr bwMode="auto">
          <a:xfrm>
            <a:off x="3813175" y="3402014"/>
            <a:ext cx="1143000" cy="1692275"/>
            <a:chOff x="0" y="0"/>
            <a:chExt cx="1143000" cy="1692274"/>
          </a:xfrm>
        </p:grpSpPr>
        <p:sp>
          <p:nvSpPr>
            <p:cNvPr id="157" name="Shape 157">
              <a:extLst>
                <a:ext uri="{FF2B5EF4-FFF2-40B4-BE49-F238E27FC236}">
                  <a16:creationId xmlns:a16="http://schemas.microsoft.com/office/drawing/2014/main" id="{8815A573-A1B0-BB47-BCAA-906A05A22477}"/>
                </a:ext>
              </a:extLst>
            </p:cNvPr>
            <p:cNvSpPr/>
            <p:nvPr/>
          </p:nvSpPr>
          <p:spPr>
            <a:xfrm>
              <a:off x="0" y="366712"/>
              <a:ext cx="1143000" cy="1325562"/>
            </a:xfrm>
            <a:prstGeom prst="rect">
              <a:avLst/>
            </a:prstGeom>
            <a:solidFill>
              <a:srgbClr val="00FF00"/>
            </a:solidFill>
            <a:ln w="12700" cap="flat">
              <a:solidFill>
                <a:srgbClr val="000000"/>
              </a:solidFill>
              <a:prstDash val="solid"/>
              <a:miter lim="800000"/>
            </a:ln>
            <a:effectLst/>
          </p:spPr>
          <p:txBody>
            <a:bodyPr lIns="0" tIns="0" rIns="0" bIns="0"/>
            <a:lstStyle/>
            <a:p>
              <a:pPr>
                <a:defRPr/>
              </a:pPr>
              <a:endParaRPr kern="0">
                <a:solidFill>
                  <a:sysClr val="windowText" lastClr="000000"/>
                </a:solidFill>
                <a:latin typeface="Calibri"/>
                <a:ea typeface="MS PGothic" charset="-128"/>
                <a:sym typeface="Calibri"/>
              </a:endParaRPr>
            </a:p>
          </p:txBody>
        </p:sp>
        <p:sp>
          <p:nvSpPr>
            <p:cNvPr id="158" name="Shape 158">
              <a:extLst>
                <a:ext uri="{FF2B5EF4-FFF2-40B4-BE49-F238E27FC236}">
                  <a16:creationId xmlns:a16="http://schemas.microsoft.com/office/drawing/2014/main" id="{51020212-8FD1-A045-A29D-AFBA3DE28A9A}"/>
                </a:ext>
              </a:extLst>
            </p:cNvPr>
            <p:cNvSpPr>
              <a:spLocks noChangeArrowheads="1"/>
            </p:cNvSpPr>
            <p:nvPr/>
          </p:nvSpPr>
          <p:spPr bwMode="auto">
            <a:xfrm>
              <a:off x="384510" y="0"/>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36%</a:t>
              </a:r>
            </a:p>
          </p:txBody>
        </p:sp>
      </p:grpSp>
      <p:grpSp>
        <p:nvGrpSpPr>
          <p:cNvPr id="36894" name="Group 162">
            <a:extLst>
              <a:ext uri="{FF2B5EF4-FFF2-40B4-BE49-F238E27FC236}">
                <a16:creationId xmlns:a16="http://schemas.microsoft.com/office/drawing/2014/main" id="{FA0097D3-30E0-634E-8EC3-DDEF12CB1C89}"/>
              </a:ext>
            </a:extLst>
          </p:cNvPr>
          <p:cNvGrpSpPr>
            <a:grpSpLocks/>
          </p:cNvGrpSpPr>
          <p:nvPr/>
        </p:nvGrpSpPr>
        <p:grpSpPr bwMode="auto">
          <a:xfrm>
            <a:off x="5942013" y="2282826"/>
            <a:ext cx="1143000" cy="2811463"/>
            <a:chOff x="0" y="0"/>
            <a:chExt cx="1143000" cy="2811462"/>
          </a:xfrm>
        </p:grpSpPr>
        <p:sp>
          <p:nvSpPr>
            <p:cNvPr id="160" name="Shape 160">
              <a:extLst>
                <a:ext uri="{FF2B5EF4-FFF2-40B4-BE49-F238E27FC236}">
                  <a16:creationId xmlns:a16="http://schemas.microsoft.com/office/drawing/2014/main" id="{30C08814-3B8D-2A43-9F70-D6AFBDAB2E23}"/>
                </a:ext>
              </a:extLst>
            </p:cNvPr>
            <p:cNvSpPr/>
            <p:nvPr/>
          </p:nvSpPr>
          <p:spPr>
            <a:xfrm>
              <a:off x="0" y="404813"/>
              <a:ext cx="1143000" cy="2406649"/>
            </a:xfrm>
            <a:prstGeom prst="rect">
              <a:avLst/>
            </a:prstGeom>
            <a:solidFill>
              <a:srgbClr val="00FF00"/>
            </a:solidFill>
            <a:ln w="12700" cap="flat">
              <a:solidFill>
                <a:srgbClr val="000000"/>
              </a:solidFill>
              <a:prstDash val="solid"/>
              <a:miter lim="800000"/>
            </a:ln>
            <a:effectLst/>
          </p:spPr>
          <p:txBody>
            <a:bodyPr lIns="0" tIns="0" rIns="0" bIns="0"/>
            <a:lstStyle/>
            <a:p>
              <a:pPr>
                <a:defRPr/>
              </a:pPr>
              <a:endParaRPr kern="0">
                <a:solidFill>
                  <a:sysClr val="windowText" lastClr="000000"/>
                </a:solidFill>
                <a:latin typeface="Calibri"/>
                <a:ea typeface="MS PGothic" charset="-128"/>
                <a:sym typeface="Calibri"/>
              </a:endParaRPr>
            </a:p>
          </p:txBody>
        </p:sp>
        <p:sp>
          <p:nvSpPr>
            <p:cNvPr id="161" name="Shape 161">
              <a:extLst>
                <a:ext uri="{FF2B5EF4-FFF2-40B4-BE49-F238E27FC236}">
                  <a16:creationId xmlns:a16="http://schemas.microsoft.com/office/drawing/2014/main" id="{A1F3D4E8-92AB-814A-AA52-1BB0937739E7}"/>
                </a:ext>
              </a:extLst>
            </p:cNvPr>
            <p:cNvSpPr>
              <a:spLocks noChangeArrowheads="1"/>
            </p:cNvSpPr>
            <p:nvPr/>
          </p:nvSpPr>
          <p:spPr bwMode="auto">
            <a:xfrm>
              <a:off x="386097" y="0"/>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66%</a:t>
              </a:r>
            </a:p>
          </p:txBody>
        </p:sp>
      </p:grpSp>
      <p:grpSp>
        <p:nvGrpSpPr>
          <p:cNvPr id="36895" name="Group 165">
            <a:extLst>
              <a:ext uri="{FF2B5EF4-FFF2-40B4-BE49-F238E27FC236}">
                <a16:creationId xmlns:a16="http://schemas.microsoft.com/office/drawing/2014/main" id="{4DE391BC-CB03-234E-9761-0C43140447EC}"/>
              </a:ext>
            </a:extLst>
          </p:cNvPr>
          <p:cNvGrpSpPr>
            <a:grpSpLocks/>
          </p:cNvGrpSpPr>
          <p:nvPr/>
        </p:nvGrpSpPr>
        <p:grpSpPr bwMode="auto">
          <a:xfrm>
            <a:off x="8085138" y="1547814"/>
            <a:ext cx="1143000" cy="3546475"/>
            <a:chOff x="0" y="0"/>
            <a:chExt cx="1143000" cy="3546474"/>
          </a:xfrm>
        </p:grpSpPr>
        <p:sp>
          <p:nvSpPr>
            <p:cNvPr id="163" name="Shape 163">
              <a:extLst>
                <a:ext uri="{FF2B5EF4-FFF2-40B4-BE49-F238E27FC236}">
                  <a16:creationId xmlns:a16="http://schemas.microsoft.com/office/drawing/2014/main" id="{6F6B4791-39A7-9A48-89B9-433653AD43BB}"/>
                </a:ext>
              </a:extLst>
            </p:cNvPr>
            <p:cNvSpPr/>
            <p:nvPr/>
          </p:nvSpPr>
          <p:spPr>
            <a:xfrm>
              <a:off x="0" y="392112"/>
              <a:ext cx="1143000" cy="3154362"/>
            </a:xfrm>
            <a:prstGeom prst="rect">
              <a:avLst/>
            </a:prstGeom>
            <a:solidFill>
              <a:srgbClr val="00FF00"/>
            </a:solidFill>
            <a:ln w="12700" cap="flat">
              <a:solidFill>
                <a:srgbClr val="000000"/>
              </a:solidFill>
              <a:prstDash val="solid"/>
              <a:miter lim="800000"/>
            </a:ln>
            <a:effectLst/>
          </p:spPr>
          <p:txBody>
            <a:bodyPr lIns="0" tIns="0" rIns="0" bIns="0"/>
            <a:lstStyle/>
            <a:p>
              <a:pPr>
                <a:defRPr/>
              </a:pPr>
              <a:endParaRPr kern="0">
                <a:solidFill>
                  <a:sysClr val="windowText" lastClr="000000"/>
                </a:solidFill>
                <a:latin typeface="Calibri"/>
                <a:ea typeface="MS PGothic" charset="-128"/>
                <a:sym typeface="Calibri"/>
              </a:endParaRPr>
            </a:p>
          </p:txBody>
        </p:sp>
        <p:sp>
          <p:nvSpPr>
            <p:cNvPr id="164" name="Shape 164">
              <a:extLst>
                <a:ext uri="{FF2B5EF4-FFF2-40B4-BE49-F238E27FC236}">
                  <a16:creationId xmlns:a16="http://schemas.microsoft.com/office/drawing/2014/main" id="{A1F9527D-0818-9A41-AF10-D941F0CE3551}"/>
                </a:ext>
              </a:extLst>
            </p:cNvPr>
            <p:cNvSpPr>
              <a:spLocks noChangeArrowheads="1"/>
            </p:cNvSpPr>
            <p:nvPr/>
          </p:nvSpPr>
          <p:spPr bwMode="auto">
            <a:xfrm>
              <a:off x="384509" y="0"/>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86%</a:t>
              </a:r>
            </a:p>
          </p:txBody>
        </p:sp>
      </p:grpSp>
      <p:sp>
        <p:nvSpPr>
          <p:cNvPr id="166" name="Shape 166">
            <a:extLst>
              <a:ext uri="{FF2B5EF4-FFF2-40B4-BE49-F238E27FC236}">
                <a16:creationId xmlns:a16="http://schemas.microsoft.com/office/drawing/2014/main" id="{7721FC00-F15A-B349-9D2C-C9E4C2B46B79}"/>
              </a:ext>
            </a:extLst>
          </p:cNvPr>
          <p:cNvSpPr>
            <a:spLocks noChangeArrowheads="1"/>
          </p:cNvSpPr>
          <p:nvPr/>
        </p:nvSpPr>
        <p:spPr bwMode="auto">
          <a:xfrm>
            <a:off x="2644080" y="4978401"/>
            <a:ext cx="30777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0%</a:t>
            </a:r>
          </a:p>
        </p:txBody>
      </p:sp>
      <p:sp>
        <p:nvSpPr>
          <p:cNvPr id="167" name="Shape 167">
            <a:extLst>
              <a:ext uri="{FF2B5EF4-FFF2-40B4-BE49-F238E27FC236}">
                <a16:creationId xmlns:a16="http://schemas.microsoft.com/office/drawing/2014/main" id="{5EBFCFA0-3994-044F-B98C-884F45E9C83F}"/>
              </a:ext>
            </a:extLst>
          </p:cNvPr>
          <p:cNvSpPr>
            <a:spLocks noChangeArrowheads="1"/>
          </p:cNvSpPr>
          <p:nvPr/>
        </p:nvSpPr>
        <p:spPr bwMode="auto">
          <a:xfrm>
            <a:off x="2533986" y="4613276"/>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10%</a:t>
            </a:r>
          </a:p>
        </p:txBody>
      </p:sp>
      <p:sp>
        <p:nvSpPr>
          <p:cNvPr id="168" name="Shape 168">
            <a:extLst>
              <a:ext uri="{FF2B5EF4-FFF2-40B4-BE49-F238E27FC236}">
                <a16:creationId xmlns:a16="http://schemas.microsoft.com/office/drawing/2014/main" id="{214A518D-848B-D946-B149-E71CAB15AD00}"/>
              </a:ext>
            </a:extLst>
          </p:cNvPr>
          <p:cNvSpPr>
            <a:spLocks noChangeArrowheads="1"/>
          </p:cNvSpPr>
          <p:nvPr/>
        </p:nvSpPr>
        <p:spPr bwMode="auto">
          <a:xfrm>
            <a:off x="2533986" y="424815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20%</a:t>
            </a:r>
          </a:p>
        </p:txBody>
      </p:sp>
      <p:sp>
        <p:nvSpPr>
          <p:cNvPr id="169" name="Shape 169">
            <a:extLst>
              <a:ext uri="{FF2B5EF4-FFF2-40B4-BE49-F238E27FC236}">
                <a16:creationId xmlns:a16="http://schemas.microsoft.com/office/drawing/2014/main" id="{03DA7667-AEDE-D74E-AE0E-1C06E9A6D31A}"/>
              </a:ext>
            </a:extLst>
          </p:cNvPr>
          <p:cNvSpPr>
            <a:spLocks noChangeArrowheads="1"/>
          </p:cNvSpPr>
          <p:nvPr/>
        </p:nvSpPr>
        <p:spPr bwMode="auto">
          <a:xfrm>
            <a:off x="2533986" y="3884614"/>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30%</a:t>
            </a:r>
          </a:p>
        </p:txBody>
      </p:sp>
      <p:sp>
        <p:nvSpPr>
          <p:cNvPr id="170" name="Shape 170">
            <a:extLst>
              <a:ext uri="{FF2B5EF4-FFF2-40B4-BE49-F238E27FC236}">
                <a16:creationId xmlns:a16="http://schemas.microsoft.com/office/drawing/2014/main" id="{609FEE3C-5D28-794B-AA93-8525481601EB}"/>
              </a:ext>
            </a:extLst>
          </p:cNvPr>
          <p:cNvSpPr>
            <a:spLocks noChangeArrowheads="1"/>
          </p:cNvSpPr>
          <p:nvPr/>
        </p:nvSpPr>
        <p:spPr bwMode="auto">
          <a:xfrm>
            <a:off x="2533986" y="351790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40%</a:t>
            </a:r>
          </a:p>
        </p:txBody>
      </p:sp>
      <p:sp>
        <p:nvSpPr>
          <p:cNvPr id="171" name="Shape 171">
            <a:extLst>
              <a:ext uri="{FF2B5EF4-FFF2-40B4-BE49-F238E27FC236}">
                <a16:creationId xmlns:a16="http://schemas.microsoft.com/office/drawing/2014/main" id="{59C7701D-F34E-E844-8522-3174F2EC33A4}"/>
              </a:ext>
            </a:extLst>
          </p:cNvPr>
          <p:cNvSpPr>
            <a:spLocks noChangeArrowheads="1"/>
          </p:cNvSpPr>
          <p:nvPr/>
        </p:nvSpPr>
        <p:spPr bwMode="auto">
          <a:xfrm>
            <a:off x="2533986" y="3154364"/>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50%</a:t>
            </a:r>
          </a:p>
        </p:txBody>
      </p:sp>
      <p:sp>
        <p:nvSpPr>
          <p:cNvPr id="172" name="Shape 172">
            <a:extLst>
              <a:ext uri="{FF2B5EF4-FFF2-40B4-BE49-F238E27FC236}">
                <a16:creationId xmlns:a16="http://schemas.microsoft.com/office/drawing/2014/main" id="{77D90752-D7E1-E54A-BB6A-74994B050A85}"/>
              </a:ext>
            </a:extLst>
          </p:cNvPr>
          <p:cNvSpPr>
            <a:spLocks noChangeArrowheads="1"/>
          </p:cNvSpPr>
          <p:nvPr/>
        </p:nvSpPr>
        <p:spPr bwMode="auto">
          <a:xfrm>
            <a:off x="2533986" y="2789239"/>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60%</a:t>
            </a:r>
          </a:p>
        </p:txBody>
      </p:sp>
      <p:sp>
        <p:nvSpPr>
          <p:cNvPr id="173" name="Shape 173">
            <a:extLst>
              <a:ext uri="{FF2B5EF4-FFF2-40B4-BE49-F238E27FC236}">
                <a16:creationId xmlns:a16="http://schemas.microsoft.com/office/drawing/2014/main" id="{EB61C8AA-4B4F-8342-877F-A3AB34EAE20B}"/>
              </a:ext>
            </a:extLst>
          </p:cNvPr>
          <p:cNvSpPr>
            <a:spLocks noChangeArrowheads="1"/>
          </p:cNvSpPr>
          <p:nvPr/>
        </p:nvSpPr>
        <p:spPr bwMode="auto">
          <a:xfrm>
            <a:off x="2533986" y="242570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70%</a:t>
            </a:r>
          </a:p>
        </p:txBody>
      </p:sp>
      <p:sp>
        <p:nvSpPr>
          <p:cNvPr id="174" name="Shape 174">
            <a:extLst>
              <a:ext uri="{FF2B5EF4-FFF2-40B4-BE49-F238E27FC236}">
                <a16:creationId xmlns:a16="http://schemas.microsoft.com/office/drawing/2014/main" id="{8209910B-7879-6446-86F8-1FBAC7E0DF9D}"/>
              </a:ext>
            </a:extLst>
          </p:cNvPr>
          <p:cNvSpPr>
            <a:spLocks noChangeArrowheads="1"/>
          </p:cNvSpPr>
          <p:nvPr/>
        </p:nvSpPr>
        <p:spPr bwMode="auto">
          <a:xfrm>
            <a:off x="2533986" y="2058989"/>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80%</a:t>
            </a:r>
          </a:p>
        </p:txBody>
      </p:sp>
      <p:sp>
        <p:nvSpPr>
          <p:cNvPr id="175" name="Shape 175">
            <a:extLst>
              <a:ext uri="{FF2B5EF4-FFF2-40B4-BE49-F238E27FC236}">
                <a16:creationId xmlns:a16="http://schemas.microsoft.com/office/drawing/2014/main" id="{60087A8D-667F-E440-9927-17529A202B01}"/>
              </a:ext>
            </a:extLst>
          </p:cNvPr>
          <p:cNvSpPr>
            <a:spLocks noChangeArrowheads="1"/>
          </p:cNvSpPr>
          <p:nvPr/>
        </p:nvSpPr>
        <p:spPr bwMode="auto">
          <a:xfrm>
            <a:off x="2533986" y="1695451"/>
            <a:ext cx="4231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90%</a:t>
            </a:r>
          </a:p>
        </p:txBody>
      </p:sp>
      <p:sp>
        <p:nvSpPr>
          <p:cNvPr id="176" name="Shape 176">
            <a:extLst>
              <a:ext uri="{FF2B5EF4-FFF2-40B4-BE49-F238E27FC236}">
                <a16:creationId xmlns:a16="http://schemas.microsoft.com/office/drawing/2014/main" id="{99DB3DAA-56BA-3D43-8E0E-417CDF8FE9B9}"/>
              </a:ext>
            </a:extLst>
          </p:cNvPr>
          <p:cNvSpPr>
            <a:spLocks noChangeArrowheads="1"/>
          </p:cNvSpPr>
          <p:nvPr/>
        </p:nvSpPr>
        <p:spPr bwMode="auto">
          <a:xfrm>
            <a:off x="2425478" y="1330326"/>
            <a:ext cx="53860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latin typeface="times"/>
                <a:ea typeface="times"/>
                <a:cs typeface="times"/>
                <a:sym typeface="times"/>
              </a:defRPr>
            </a:lvl1pPr>
          </a:lstStyle>
          <a:p>
            <a:pPr>
              <a:defRPr sz="1800"/>
            </a:pPr>
            <a:r>
              <a:rPr sz="1800" kern="0">
                <a:solidFill>
                  <a:sysClr val="windowText" lastClr="000000"/>
                </a:solidFill>
              </a:rPr>
              <a:t>100%</a:t>
            </a:r>
          </a:p>
        </p:txBody>
      </p:sp>
      <p:sp>
        <p:nvSpPr>
          <p:cNvPr id="177" name="Shape 177">
            <a:extLst>
              <a:ext uri="{FF2B5EF4-FFF2-40B4-BE49-F238E27FC236}">
                <a16:creationId xmlns:a16="http://schemas.microsoft.com/office/drawing/2014/main" id="{E49C7920-F92E-1D43-BF2F-E2FC91FFD108}"/>
              </a:ext>
            </a:extLst>
          </p:cNvPr>
          <p:cNvSpPr>
            <a:spLocks noChangeArrowheads="1"/>
          </p:cNvSpPr>
          <p:nvPr/>
        </p:nvSpPr>
        <p:spPr bwMode="auto">
          <a:xfrm>
            <a:off x="3656491" y="5276851"/>
            <a:ext cx="137858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1 to 12 months</a:t>
            </a:r>
          </a:p>
        </p:txBody>
      </p:sp>
      <p:sp>
        <p:nvSpPr>
          <p:cNvPr id="178" name="Shape 178">
            <a:extLst>
              <a:ext uri="{FF2B5EF4-FFF2-40B4-BE49-F238E27FC236}">
                <a16:creationId xmlns:a16="http://schemas.microsoft.com/office/drawing/2014/main" id="{31BF1023-8313-5340-B9B5-506CD8FCA1DB}"/>
              </a:ext>
            </a:extLst>
          </p:cNvPr>
          <p:cNvSpPr>
            <a:spLocks noChangeArrowheads="1"/>
          </p:cNvSpPr>
          <p:nvPr/>
        </p:nvSpPr>
        <p:spPr bwMode="auto">
          <a:xfrm>
            <a:off x="5951916" y="5276851"/>
            <a:ext cx="10708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1 to 3 years</a:t>
            </a:r>
          </a:p>
        </p:txBody>
      </p:sp>
      <p:sp>
        <p:nvSpPr>
          <p:cNvPr id="179" name="Shape 179">
            <a:extLst>
              <a:ext uri="{FF2B5EF4-FFF2-40B4-BE49-F238E27FC236}">
                <a16:creationId xmlns:a16="http://schemas.microsoft.com/office/drawing/2014/main" id="{D83D9FD7-9A5E-F745-BFFC-A09DA4704CFD}"/>
              </a:ext>
            </a:extLst>
          </p:cNvPr>
          <p:cNvSpPr>
            <a:spLocks noChangeArrowheads="1"/>
          </p:cNvSpPr>
          <p:nvPr/>
        </p:nvSpPr>
        <p:spPr bwMode="auto">
          <a:xfrm>
            <a:off x="8118853" y="5276851"/>
            <a:ext cx="10708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4 to 7 years</a:t>
            </a:r>
          </a:p>
        </p:txBody>
      </p:sp>
      <p:sp>
        <p:nvSpPr>
          <p:cNvPr id="180" name="Shape 180">
            <a:extLst>
              <a:ext uri="{FF2B5EF4-FFF2-40B4-BE49-F238E27FC236}">
                <a16:creationId xmlns:a16="http://schemas.microsoft.com/office/drawing/2014/main" id="{ABBC2CEF-9AF3-4843-BE35-E66B5309FF57}"/>
              </a:ext>
            </a:extLst>
          </p:cNvPr>
          <p:cNvSpPr>
            <a:spLocks noChangeArrowheads="1"/>
          </p:cNvSpPr>
          <p:nvPr/>
        </p:nvSpPr>
        <p:spPr bwMode="auto">
          <a:xfrm>
            <a:off x="5382258" y="5765801"/>
            <a:ext cx="216726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2000">
                <a:latin typeface="times"/>
                <a:ea typeface="times"/>
                <a:cs typeface="times"/>
                <a:sym typeface="times"/>
              </a:defRPr>
            </a:lvl1pPr>
          </a:lstStyle>
          <a:p>
            <a:pPr>
              <a:defRPr sz="1800"/>
            </a:pPr>
            <a:r>
              <a:rPr sz="1800" kern="0">
                <a:solidFill>
                  <a:sysClr val="windowText" lastClr="000000"/>
                </a:solidFill>
              </a:rPr>
              <a:t>Duration of Abstinence</a:t>
            </a:r>
          </a:p>
        </p:txBody>
      </p:sp>
      <p:sp>
        <p:nvSpPr>
          <p:cNvPr id="181" name="Shape 181">
            <a:extLst>
              <a:ext uri="{FF2B5EF4-FFF2-40B4-BE49-F238E27FC236}">
                <a16:creationId xmlns:a16="http://schemas.microsoft.com/office/drawing/2014/main" id="{DDBF8EEA-6FF9-7048-BA73-BEE108785FCA}"/>
              </a:ext>
            </a:extLst>
          </p:cNvPr>
          <p:cNvSpPr>
            <a:spLocks noChangeArrowheads="1"/>
          </p:cNvSpPr>
          <p:nvPr/>
        </p:nvSpPr>
        <p:spPr bwMode="auto">
          <a:xfrm rot="16200000">
            <a:off x="1229045" y="3028111"/>
            <a:ext cx="2067874" cy="449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p>
            <a:pPr algn="ctr">
              <a:lnSpc>
                <a:spcPct val="90000"/>
              </a:lnSpc>
              <a:defRPr/>
            </a:pPr>
            <a:r>
              <a:rPr sz="1600" kern="0">
                <a:solidFill>
                  <a:sysClr val="windowText" lastClr="000000"/>
                </a:solidFill>
                <a:latin typeface="times"/>
                <a:ea typeface="times"/>
                <a:cs typeface="times"/>
                <a:sym typeface="times"/>
              </a:rPr>
              <a:t>% Sustaining Abstinence</a:t>
            </a:r>
          </a:p>
          <a:p>
            <a:pPr algn="ctr">
              <a:lnSpc>
                <a:spcPct val="90000"/>
              </a:lnSpc>
              <a:defRPr/>
            </a:pPr>
            <a:r>
              <a:rPr sz="1600" kern="0">
                <a:solidFill>
                  <a:sysClr val="windowText" lastClr="000000"/>
                </a:solidFill>
                <a:latin typeface="times"/>
                <a:ea typeface="times"/>
                <a:cs typeface="times"/>
                <a:sym typeface="times"/>
              </a:rPr>
              <a:t>Another Year   </a:t>
            </a:r>
          </a:p>
        </p:txBody>
      </p:sp>
      <p:sp>
        <p:nvSpPr>
          <p:cNvPr id="182" name="Shape 182">
            <a:extLst>
              <a:ext uri="{FF2B5EF4-FFF2-40B4-BE49-F238E27FC236}">
                <a16:creationId xmlns:a16="http://schemas.microsoft.com/office/drawing/2014/main" id="{41D4E0CD-76FE-0A44-82E4-E93E820E1A54}"/>
              </a:ext>
            </a:extLst>
          </p:cNvPr>
          <p:cNvSpPr>
            <a:spLocks noChangeArrowheads="1"/>
          </p:cNvSpPr>
          <p:nvPr/>
        </p:nvSpPr>
        <p:spPr bwMode="auto">
          <a:xfrm rot="16200000">
            <a:off x="2170628" y="1404551"/>
            <a:ext cx="5770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spAutoFit/>
          </a:bodyPr>
          <a:lstStyle>
            <a:lvl1pPr algn="ctr">
              <a:defRPr sz="1600">
                <a:solidFill>
                  <a:srgbClr val="FFFFFF"/>
                </a:solidFill>
                <a:latin typeface="times"/>
                <a:ea typeface="times"/>
                <a:cs typeface="times"/>
                <a:sym typeface="times"/>
              </a:defRPr>
            </a:lvl1pPr>
          </a:lstStyle>
          <a:p>
            <a:pPr>
              <a:defRPr sz="1800">
                <a:solidFill>
                  <a:srgbClr val="000000"/>
                </a:solidFill>
              </a:defRPr>
            </a:pPr>
            <a:r>
              <a:rPr sz="1800" kern="0">
                <a:solidFill>
                  <a:srgbClr val="000000"/>
                </a:solidFill>
              </a:rPr>
              <a:t>.</a:t>
            </a:r>
          </a:p>
        </p:txBody>
      </p:sp>
      <p:grpSp>
        <p:nvGrpSpPr>
          <p:cNvPr id="36913" name="Group 185">
            <a:extLst>
              <a:ext uri="{FF2B5EF4-FFF2-40B4-BE49-F238E27FC236}">
                <a16:creationId xmlns:a16="http://schemas.microsoft.com/office/drawing/2014/main" id="{BF8D0D7F-9C60-1D43-B0A6-E906FCA1DDE2}"/>
              </a:ext>
            </a:extLst>
          </p:cNvPr>
          <p:cNvGrpSpPr>
            <a:grpSpLocks/>
          </p:cNvGrpSpPr>
          <p:nvPr/>
        </p:nvGrpSpPr>
        <p:grpSpPr bwMode="auto">
          <a:xfrm>
            <a:off x="5472114" y="1162051"/>
            <a:ext cx="2422525" cy="1298575"/>
            <a:chOff x="0" y="80925"/>
            <a:chExt cx="2422525" cy="1297982"/>
          </a:xfrm>
        </p:grpSpPr>
        <p:sp>
          <p:nvSpPr>
            <p:cNvPr id="183" name="Shape 183">
              <a:extLst>
                <a:ext uri="{FF2B5EF4-FFF2-40B4-BE49-F238E27FC236}">
                  <a16:creationId xmlns:a16="http://schemas.microsoft.com/office/drawing/2014/main" id="{9D4B0EF1-EE7F-3D44-887B-8AB3C2DE3F4F}"/>
                </a:ext>
              </a:extLst>
            </p:cNvPr>
            <p:cNvSpPr/>
            <p:nvPr/>
          </p:nvSpPr>
          <p:spPr>
            <a:xfrm>
              <a:off x="0" y="80925"/>
              <a:ext cx="2422525" cy="129798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15263"/>
                  </a:lnTo>
                  <a:lnTo>
                    <a:pt x="9000" y="15263"/>
                  </a:lnTo>
                  <a:lnTo>
                    <a:pt x="6285" y="21600"/>
                  </a:lnTo>
                  <a:lnTo>
                    <a:pt x="3600" y="15263"/>
                  </a:lnTo>
                  <a:lnTo>
                    <a:pt x="0" y="15263"/>
                  </a:lnTo>
                  <a:lnTo>
                    <a:pt x="0" y="8903"/>
                  </a:lnTo>
                  <a:close/>
                </a:path>
              </a:pathLst>
            </a:custGeom>
            <a:solidFill>
              <a:srgbClr val="FFFFFF"/>
            </a:solidFill>
            <a:ln w="38100" cap="flat">
              <a:solidFill>
                <a:srgbClr val="0033CC"/>
              </a:solidFill>
              <a:prstDash val="solid"/>
              <a:miter lim="800000"/>
            </a:ln>
            <a:effectLst/>
          </p:spPr>
          <p:txBody>
            <a:bodyPr lIns="0" tIns="0" rIns="0" bIns="0" anchor="ctr"/>
            <a:lstStyle/>
            <a:p>
              <a:pPr algn="ctr">
                <a:lnSpc>
                  <a:spcPct val="90000"/>
                </a:lnSpc>
                <a:defRPr/>
              </a:pPr>
              <a:endParaRPr kern="0">
                <a:solidFill>
                  <a:sysClr val="windowText" lastClr="000000"/>
                </a:solidFill>
                <a:latin typeface="Calibri"/>
                <a:ea typeface="MS PGothic" charset="-128"/>
                <a:sym typeface="Calibri"/>
              </a:endParaRPr>
            </a:p>
          </p:txBody>
        </p:sp>
        <p:sp>
          <p:nvSpPr>
            <p:cNvPr id="184" name="Shape 184">
              <a:extLst>
                <a:ext uri="{FF2B5EF4-FFF2-40B4-BE49-F238E27FC236}">
                  <a16:creationId xmlns:a16="http://schemas.microsoft.com/office/drawing/2014/main" id="{CF7CEE32-7164-D748-B493-A22D221BEA25}"/>
                </a:ext>
              </a:extLst>
            </p:cNvPr>
            <p:cNvSpPr>
              <a:spLocks noChangeArrowheads="1"/>
            </p:cNvSpPr>
            <p:nvPr/>
          </p:nvSpPr>
          <p:spPr bwMode="auto">
            <a:xfrm>
              <a:off x="0" y="165725"/>
              <a:ext cx="2422525" cy="74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spAutoFit/>
            </a:bodyPr>
            <a:lstStyle>
              <a:lvl1pPr algn="ctr">
                <a:lnSpc>
                  <a:spcPct val="90000"/>
                </a:lnSpc>
              </a:lvl1pPr>
            </a:lstStyle>
            <a:p>
              <a:pPr>
                <a:defRPr/>
              </a:pPr>
              <a:r>
                <a:rPr kern="0">
                  <a:solidFill>
                    <a:sysClr val="windowText" lastClr="000000"/>
                  </a:solidFill>
                  <a:latin typeface="Calibri"/>
                  <a:ea typeface="MS PGothic" charset="-128"/>
                  <a:sym typeface="Calibri"/>
                </a:rPr>
                <a:t>After 1 to 3 years of abstinence, 2/3rds will make it another year</a:t>
              </a:r>
            </a:p>
          </p:txBody>
        </p:sp>
      </p:grpSp>
      <p:grpSp>
        <p:nvGrpSpPr>
          <p:cNvPr id="36914" name="Group 188">
            <a:extLst>
              <a:ext uri="{FF2B5EF4-FFF2-40B4-BE49-F238E27FC236}">
                <a16:creationId xmlns:a16="http://schemas.microsoft.com/office/drawing/2014/main" id="{951B3472-9DF8-0A4B-96D3-CDD16B4E1999}"/>
              </a:ext>
            </a:extLst>
          </p:cNvPr>
          <p:cNvGrpSpPr>
            <a:grpSpLocks/>
          </p:cNvGrpSpPr>
          <p:nvPr/>
        </p:nvGrpSpPr>
        <p:grpSpPr bwMode="auto">
          <a:xfrm>
            <a:off x="8672512" y="184151"/>
            <a:ext cx="2420937" cy="1560513"/>
            <a:chOff x="0" y="0"/>
            <a:chExt cx="1947846" cy="1560512"/>
          </a:xfrm>
        </p:grpSpPr>
        <p:sp>
          <p:nvSpPr>
            <p:cNvPr id="186" name="Shape 186">
              <a:extLst>
                <a:ext uri="{FF2B5EF4-FFF2-40B4-BE49-F238E27FC236}">
                  <a16:creationId xmlns:a16="http://schemas.microsoft.com/office/drawing/2014/main" id="{F8840825-8EC5-4942-ADB8-111A2073C8C1}"/>
                </a:ext>
              </a:extLst>
            </p:cNvPr>
            <p:cNvSpPr/>
            <p:nvPr/>
          </p:nvSpPr>
          <p:spPr>
            <a:xfrm>
              <a:off x="0" y="0"/>
              <a:ext cx="1947846" cy="1560512"/>
            </a:xfrm>
            <a:custGeom>
              <a:avLst/>
              <a:gdLst/>
              <a:ahLst/>
              <a:cxnLst>
                <a:cxn ang="0">
                  <a:pos x="wd2" y="hd2"/>
                </a:cxn>
                <a:cxn ang="5400000">
                  <a:pos x="wd2" y="hd2"/>
                </a:cxn>
                <a:cxn ang="10800000">
                  <a:pos x="wd2" y="hd2"/>
                </a:cxn>
                <a:cxn ang="16200000">
                  <a:pos x="wd2" y="hd2"/>
                </a:cxn>
              </a:cxnLst>
              <a:rect l="0" t="0" r="r" b="b"/>
              <a:pathLst>
                <a:path w="21600" h="21600" extrusionOk="0">
                  <a:moveTo>
                    <a:pt x="2746" y="0"/>
                  </a:moveTo>
                  <a:lnTo>
                    <a:pt x="21600" y="0"/>
                  </a:lnTo>
                  <a:lnTo>
                    <a:pt x="21600" y="21600"/>
                  </a:lnTo>
                  <a:lnTo>
                    <a:pt x="2746" y="21600"/>
                  </a:lnTo>
                  <a:lnTo>
                    <a:pt x="2746" y="18000"/>
                  </a:lnTo>
                  <a:lnTo>
                    <a:pt x="0" y="18150"/>
                  </a:lnTo>
                  <a:lnTo>
                    <a:pt x="2746" y="12600"/>
                  </a:lnTo>
                  <a:close/>
                </a:path>
              </a:pathLst>
            </a:custGeom>
            <a:solidFill>
              <a:srgbClr val="FFFFFF"/>
            </a:solidFill>
            <a:ln w="38100" cap="flat">
              <a:solidFill>
                <a:srgbClr val="0033CC"/>
              </a:solidFill>
              <a:prstDash val="solid"/>
              <a:miter lim="800000"/>
            </a:ln>
            <a:effectLst/>
          </p:spPr>
          <p:txBody>
            <a:bodyPr lIns="0" tIns="0" rIns="0" bIns="0" anchor="ctr"/>
            <a:lstStyle/>
            <a:p>
              <a:pPr algn="ctr">
                <a:defRPr/>
              </a:pPr>
              <a:endParaRPr kern="0">
                <a:solidFill>
                  <a:sysClr val="windowText" lastClr="000000"/>
                </a:solidFill>
                <a:latin typeface="Calibri"/>
                <a:ea typeface="MS PGothic" charset="-128"/>
                <a:sym typeface="Calibri"/>
              </a:endParaRPr>
            </a:p>
          </p:txBody>
        </p:sp>
        <p:sp>
          <p:nvSpPr>
            <p:cNvPr id="187" name="Shape 187">
              <a:extLst>
                <a:ext uri="{FF2B5EF4-FFF2-40B4-BE49-F238E27FC236}">
                  <a16:creationId xmlns:a16="http://schemas.microsoft.com/office/drawing/2014/main" id="{4C29DF56-7309-C742-970E-122AAD6E4ED1}"/>
                </a:ext>
              </a:extLst>
            </p:cNvPr>
            <p:cNvSpPr>
              <a:spLocks noChangeArrowheads="1"/>
            </p:cNvSpPr>
            <p:nvPr/>
          </p:nvSpPr>
          <p:spPr bwMode="auto">
            <a:xfrm>
              <a:off x="247648" y="226258"/>
              <a:ext cx="1700198" cy="1107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spAutoFit/>
            </a:bodyPr>
            <a:lstStyle>
              <a:lvl1pPr algn="ctr"/>
            </a:lstStyle>
            <a:p>
              <a:pPr>
                <a:defRPr/>
              </a:pPr>
              <a:r>
                <a:rPr kern="0">
                  <a:solidFill>
                    <a:sysClr val="windowText" lastClr="000000"/>
                  </a:solidFill>
                  <a:latin typeface="Calibri"/>
                  <a:ea typeface="MS PGothic" charset="-128"/>
                  <a:sym typeface="Calibri"/>
                </a:rPr>
                <a:t>After 4 years of abstinence, about 86% will make it another year</a:t>
              </a:r>
            </a:p>
          </p:txBody>
        </p:sp>
      </p:grpSp>
      <p:sp>
        <p:nvSpPr>
          <p:cNvPr id="189" name="Shape 189">
            <a:extLst>
              <a:ext uri="{FF2B5EF4-FFF2-40B4-BE49-F238E27FC236}">
                <a16:creationId xmlns:a16="http://schemas.microsoft.com/office/drawing/2014/main" id="{3A71E3BE-1757-9144-8268-21E86D0C84FA}"/>
              </a:ext>
            </a:extLst>
          </p:cNvPr>
          <p:cNvSpPr>
            <a:spLocks noChangeArrowheads="1"/>
          </p:cNvSpPr>
          <p:nvPr/>
        </p:nvSpPr>
        <p:spPr bwMode="auto">
          <a:xfrm>
            <a:off x="1924050" y="6445250"/>
            <a:ext cx="822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spcBef>
                <a:spcPts val="1000"/>
              </a:spcBef>
              <a:defRPr>
                <a:solidFill>
                  <a:srgbClr val="558ED5"/>
                </a:solidFill>
              </a:defRPr>
            </a:lvl1pPr>
          </a:lstStyle>
          <a:p>
            <a:pPr>
              <a:defRPr>
                <a:solidFill>
                  <a:srgbClr val="000000"/>
                </a:solidFill>
              </a:defRPr>
            </a:pPr>
            <a:r>
              <a:rPr kern="0" dirty="0">
                <a:solidFill>
                  <a:srgbClr val="000000"/>
                </a:solidFill>
                <a:latin typeface="Calibri"/>
                <a:ea typeface="MS PGothic" charset="-128"/>
                <a:sym typeface="Calibri"/>
              </a:rPr>
              <a:t>Source: </a:t>
            </a:r>
            <a:r>
              <a:rPr lang="en-US" kern="0" dirty="0">
                <a:solidFill>
                  <a:srgbClr val="000000"/>
                </a:solidFill>
                <a:latin typeface="Calibri"/>
                <a:ea typeface="MS PGothic" charset="-128"/>
                <a:sym typeface="Calibri"/>
              </a:rPr>
              <a:t> </a:t>
            </a:r>
            <a:r>
              <a:rPr kern="0" dirty="0">
                <a:solidFill>
                  <a:srgbClr val="000000"/>
                </a:solidFill>
                <a:latin typeface="Calibri"/>
                <a:ea typeface="MS PGothic" charset="-128"/>
                <a:sym typeface="Calibri"/>
              </a:rPr>
              <a:t>Dennis, Foss &amp; Scott (2007)</a:t>
            </a:r>
          </a:p>
        </p:txBody>
      </p:sp>
      <p:grpSp>
        <p:nvGrpSpPr>
          <p:cNvPr id="36916" name="Group 192">
            <a:extLst>
              <a:ext uri="{FF2B5EF4-FFF2-40B4-BE49-F238E27FC236}">
                <a16:creationId xmlns:a16="http://schemas.microsoft.com/office/drawing/2014/main" id="{B3B059CD-2256-3E4B-BF69-5758C5ECD101}"/>
              </a:ext>
            </a:extLst>
          </p:cNvPr>
          <p:cNvGrpSpPr>
            <a:grpSpLocks/>
          </p:cNvGrpSpPr>
          <p:nvPr/>
        </p:nvGrpSpPr>
        <p:grpSpPr bwMode="auto">
          <a:xfrm>
            <a:off x="3243264" y="1504950"/>
            <a:ext cx="2058987" cy="2101850"/>
            <a:chOff x="0" y="0"/>
            <a:chExt cx="2058985" cy="2101891"/>
          </a:xfrm>
        </p:grpSpPr>
        <p:sp>
          <p:nvSpPr>
            <p:cNvPr id="190" name="Shape 190">
              <a:extLst>
                <a:ext uri="{FF2B5EF4-FFF2-40B4-BE49-F238E27FC236}">
                  <a16:creationId xmlns:a16="http://schemas.microsoft.com/office/drawing/2014/main" id="{68CAC99F-A27D-1140-AACD-AF231AE8E581}"/>
                </a:ext>
              </a:extLst>
            </p:cNvPr>
            <p:cNvSpPr/>
            <p:nvPr/>
          </p:nvSpPr>
          <p:spPr>
            <a:xfrm>
              <a:off x="0" y="0"/>
              <a:ext cx="2058985" cy="210189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0"/>
                  </a:lnTo>
                  <a:lnTo>
                    <a:pt x="21600" y="18043"/>
                  </a:lnTo>
                  <a:lnTo>
                    <a:pt x="9000" y="18043"/>
                  </a:lnTo>
                  <a:lnTo>
                    <a:pt x="8710" y="21600"/>
                  </a:lnTo>
                  <a:lnTo>
                    <a:pt x="3600" y="18043"/>
                  </a:lnTo>
                  <a:lnTo>
                    <a:pt x="0" y="18043"/>
                  </a:lnTo>
                  <a:lnTo>
                    <a:pt x="0" y="10525"/>
                  </a:lnTo>
                  <a:close/>
                </a:path>
              </a:pathLst>
            </a:custGeom>
            <a:solidFill>
              <a:srgbClr val="FFFFFF"/>
            </a:solidFill>
            <a:ln w="38100" cap="flat">
              <a:solidFill>
                <a:srgbClr val="0033CC"/>
              </a:solidFill>
              <a:prstDash val="solid"/>
              <a:miter lim="800000"/>
            </a:ln>
            <a:effectLst/>
          </p:spPr>
          <p:txBody>
            <a:bodyPr lIns="0" tIns="0" rIns="0" bIns="0" anchor="ctr"/>
            <a:lstStyle/>
            <a:p>
              <a:pPr algn="ctr">
                <a:lnSpc>
                  <a:spcPct val="90000"/>
                </a:lnSpc>
                <a:defRPr/>
              </a:pPr>
              <a:endParaRPr kern="0">
                <a:solidFill>
                  <a:sysClr val="windowText" lastClr="000000"/>
                </a:solidFill>
                <a:latin typeface="Calibri"/>
                <a:ea typeface="MS PGothic" charset="-128"/>
                <a:sym typeface="Calibri"/>
              </a:endParaRPr>
            </a:p>
          </p:txBody>
        </p:sp>
        <p:sp>
          <p:nvSpPr>
            <p:cNvPr id="191" name="Shape 191">
              <a:extLst>
                <a:ext uri="{FF2B5EF4-FFF2-40B4-BE49-F238E27FC236}">
                  <a16:creationId xmlns:a16="http://schemas.microsoft.com/office/drawing/2014/main" id="{29EA538B-8CAE-D148-83C1-EE83950D6805}"/>
                </a:ext>
              </a:extLst>
            </p:cNvPr>
            <p:cNvSpPr>
              <a:spLocks noChangeArrowheads="1"/>
            </p:cNvSpPr>
            <p:nvPr/>
          </p:nvSpPr>
          <p:spPr bwMode="auto">
            <a:xfrm>
              <a:off x="0" y="129993"/>
              <a:ext cx="2058985" cy="1495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spAutoFit/>
            </a:bodyPr>
            <a:lstStyle/>
            <a:p>
              <a:pPr algn="ctr">
                <a:lnSpc>
                  <a:spcPct val="90000"/>
                </a:lnSpc>
                <a:defRPr/>
              </a:pPr>
              <a:r>
                <a:rPr kern="0" dirty="0">
                  <a:solidFill>
                    <a:sysClr val="windowText" lastClr="000000"/>
                  </a:solidFill>
                  <a:latin typeface="Calibri"/>
                  <a:ea typeface="MS PGothic" charset="-128"/>
                  <a:sym typeface="Calibri"/>
                </a:rPr>
                <a:t>Only a third of </a:t>
              </a:r>
              <a:r>
                <a:rPr lang="en-US" kern="0" dirty="0">
                  <a:solidFill>
                    <a:sysClr val="windowText" lastClr="000000"/>
                  </a:solidFill>
                  <a:latin typeface="Calibri"/>
                  <a:ea typeface="MS PGothic" charset="-128"/>
                  <a:sym typeface="Calibri"/>
                </a:rPr>
                <a:t/>
              </a:r>
              <a:br>
                <a:rPr lang="en-US" kern="0" dirty="0">
                  <a:solidFill>
                    <a:sysClr val="windowText" lastClr="000000"/>
                  </a:solidFill>
                  <a:latin typeface="Calibri"/>
                  <a:ea typeface="MS PGothic" charset="-128"/>
                  <a:sym typeface="Calibri"/>
                </a:rPr>
              </a:br>
              <a:r>
                <a:rPr kern="0" dirty="0">
                  <a:solidFill>
                    <a:sysClr val="windowText" lastClr="000000"/>
                  </a:solidFill>
                  <a:latin typeface="Calibri"/>
                  <a:ea typeface="MS PGothic" charset="-128"/>
                  <a:sym typeface="Calibri"/>
                </a:rPr>
                <a:t>people with </a:t>
              </a:r>
            </a:p>
            <a:p>
              <a:pPr algn="ctr">
                <a:lnSpc>
                  <a:spcPct val="90000"/>
                </a:lnSpc>
                <a:defRPr/>
              </a:pPr>
              <a:r>
                <a:rPr kern="0" dirty="0">
                  <a:solidFill>
                    <a:sysClr val="windowText" lastClr="000000"/>
                  </a:solidFill>
                  <a:latin typeface="Calibri"/>
                  <a:ea typeface="MS PGothic" charset="-128"/>
                  <a:sym typeface="Calibri"/>
                </a:rPr>
                <a:t>1 to 12 months of abstinence will sustain it </a:t>
              </a:r>
            </a:p>
            <a:p>
              <a:pPr algn="ctr">
                <a:lnSpc>
                  <a:spcPct val="90000"/>
                </a:lnSpc>
                <a:defRPr/>
              </a:pPr>
              <a:r>
                <a:rPr kern="0" dirty="0">
                  <a:solidFill>
                    <a:sysClr val="windowText" lastClr="000000"/>
                  </a:solidFill>
                  <a:latin typeface="Calibri"/>
                  <a:ea typeface="MS PGothic" charset="-128"/>
                  <a:sym typeface="Calibri"/>
                </a:rPr>
                <a:t>another year</a:t>
              </a:r>
            </a:p>
          </p:txBody>
        </p:sp>
      </p:grpSp>
      <p:grpSp>
        <p:nvGrpSpPr>
          <p:cNvPr id="36917" name="Group 195">
            <a:extLst>
              <a:ext uri="{FF2B5EF4-FFF2-40B4-BE49-F238E27FC236}">
                <a16:creationId xmlns:a16="http://schemas.microsoft.com/office/drawing/2014/main" id="{632632B7-6614-CA45-830B-658B0EC50138}"/>
              </a:ext>
            </a:extLst>
          </p:cNvPr>
          <p:cNvGrpSpPr>
            <a:grpSpLocks/>
          </p:cNvGrpSpPr>
          <p:nvPr/>
        </p:nvGrpSpPr>
        <p:grpSpPr bwMode="auto">
          <a:xfrm>
            <a:off x="8008939" y="5373689"/>
            <a:ext cx="3459164" cy="1258887"/>
            <a:chOff x="0" y="0"/>
            <a:chExt cx="2446336" cy="1259363"/>
          </a:xfrm>
        </p:grpSpPr>
        <p:sp>
          <p:nvSpPr>
            <p:cNvPr id="193" name="Shape 193">
              <a:extLst>
                <a:ext uri="{FF2B5EF4-FFF2-40B4-BE49-F238E27FC236}">
                  <a16:creationId xmlns:a16="http://schemas.microsoft.com/office/drawing/2014/main" id="{242106FE-2C54-BB47-A5CD-00346C8B1BDC}"/>
                </a:ext>
              </a:extLst>
            </p:cNvPr>
            <p:cNvSpPr/>
            <p:nvPr/>
          </p:nvSpPr>
          <p:spPr>
            <a:xfrm>
              <a:off x="0" y="0"/>
              <a:ext cx="2446336" cy="1259363"/>
            </a:xfrm>
            <a:custGeom>
              <a:avLst/>
              <a:gdLst/>
              <a:ahLst/>
              <a:cxnLst>
                <a:cxn ang="0">
                  <a:pos x="wd2" y="hd2"/>
                </a:cxn>
                <a:cxn ang="5400000">
                  <a:pos x="wd2" y="hd2"/>
                </a:cxn>
                <a:cxn ang="10800000">
                  <a:pos x="wd2" y="hd2"/>
                </a:cxn>
                <a:cxn ang="16200000">
                  <a:pos x="wd2" y="hd2"/>
                </a:cxn>
              </a:cxnLst>
              <a:rect l="0" t="0" r="r" b="b"/>
              <a:pathLst>
                <a:path w="21600" h="21600" extrusionOk="0">
                  <a:moveTo>
                    <a:pt x="0" y="6428"/>
                  </a:moveTo>
                  <a:lnTo>
                    <a:pt x="12600" y="6428"/>
                  </a:lnTo>
                  <a:lnTo>
                    <a:pt x="11424" y="0"/>
                  </a:lnTo>
                  <a:lnTo>
                    <a:pt x="18000" y="6428"/>
                  </a:lnTo>
                  <a:lnTo>
                    <a:pt x="21600" y="6428"/>
                  </a:lnTo>
                  <a:lnTo>
                    <a:pt x="21600" y="21600"/>
                  </a:lnTo>
                  <a:lnTo>
                    <a:pt x="0" y="21600"/>
                  </a:lnTo>
                  <a:lnTo>
                    <a:pt x="0" y="8957"/>
                  </a:lnTo>
                  <a:close/>
                </a:path>
              </a:pathLst>
            </a:custGeom>
            <a:solidFill>
              <a:srgbClr val="FFFFFF"/>
            </a:solidFill>
            <a:ln w="38100" cap="flat">
              <a:solidFill>
                <a:srgbClr val="0033CC"/>
              </a:solidFill>
              <a:prstDash val="solid"/>
              <a:miter lim="800000"/>
            </a:ln>
            <a:effectLst/>
          </p:spPr>
          <p:txBody>
            <a:bodyPr lIns="0" tIns="0" rIns="0" bIns="0" anchor="ctr"/>
            <a:lstStyle/>
            <a:p>
              <a:pPr algn="ctr">
                <a:defRPr/>
              </a:pPr>
              <a:endParaRPr kern="0">
                <a:solidFill>
                  <a:sysClr val="windowText" lastClr="000000"/>
                </a:solidFill>
                <a:latin typeface="Calibri"/>
                <a:ea typeface="MS PGothic" charset="-128"/>
                <a:sym typeface="Calibri"/>
              </a:endParaRPr>
            </a:p>
          </p:txBody>
        </p:sp>
        <p:sp>
          <p:nvSpPr>
            <p:cNvPr id="194" name="Shape 194">
              <a:extLst>
                <a:ext uri="{FF2B5EF4-FFF2-40B4-BE49-F238E27FC236}">
                  <a16:creationId xmlns:a16="http://schemas.microsoft.com/office/drawing/2014/main" id="{3AEE4D37-21FA-AE4E-9D32-37A6CC279DD1}"/>
                </a:ext>
              </a:extLst>
            </p:cNvPr>
            <p:cNvSpPr>
              <a:spLocks noChangeArrowheads="1"/>
            </p:cNvSpPr>
            <p:nvPr/>
          </p:nvSpPr>
          <p:spPr bwMode="auto">
            <a:xfrm>
              <a:off x="0" y="401422"/>
              <a:ext cx="2446336" cy="831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algn="ctr"/>
            </a:lstStyle>
            <a:p>
              <a:pPr>
                <a:defRPr/>
              </a:pPr>
              <a:r>
                <a:rPr kern="0" dirty="0">
                  <a:solidFill>
                    <a:sysClr val="windowText" lastClr="000000"/>
                  </a:solidFill>
                  <a:latin typeface="Calibri"/>
                  <a:ea typeface="MS PGothic" charset="-128"/>
                  <a:sym typeface="Calibri"/>
                </a:rPr>
                <a:t>But even after 7 years of abstinence, about 14% relapse each year</a:t>
              </a:r>
            </a:p>
          </p:txBody>
        </p:sp>
      </p:grpSp>
      <p:sp>
        <p:nvSpPr>
          <p:cNvPr id="68" name="Shape 130">
            <a:extLst>
              <a:ext uri="{FF2B5EF4-FFF2-40B4-BE49-F238E27FC236}">
                <a16:creationId xmlns:a16="http://schemas.microsoft.com/office/drawing/2014/main" id="{59AC193D-44D5-8D48-92B9-FD20B2C90324}"/>
              </a:ext>
            </a:extLst>
          </p:cNvPr>
          <p:cNvSpPr>
            <a:spLocks noGrp="1"/>
          </p:cNvSpPr>
          <p:nvPr>
            <p:ph type="title"/>
          </p:nvPr>
        </p:nvSpPr>
        <p:spPr>
          <a:xfrm>
            <a:off x="573087" y="281595"/>
            <a:ext cx="8766175" cy="989013"/>
          </a:xfrm>
        </p:spPr>
        <p:txBody>
          <a:bodyPr>
            <a:normAutofit/>
          </a:bodyPr>
          <a:lstStyle/>
          <a:p>
            <a:pPr defTabSz="452627">
              <a:defRPr sz="1800"/>
            </a:pPr>
            <a:r>
              <a:rPr sz="2475" dirty="0">
                <a:solidFill>
                  <a:srgbClr val="0070C0"/>
                </a:solidFill>
                <a:ea typeface="Arial"/>
                <a:cs typeface="Arial"/>
                <a:sym typeface="Arial"/>
              </a:rPr>
              <a:t>Likelihood of Sustaining Abstinence</a:t>
            </a:r>
            <a:r>
              <a:rPr lang="en-US" sz="2475" dirty="0">
                <a:solidFill>
                  <a:srgbClr val="0070C0"/>
                </a:solidFill>
                <a:ea typeface="Arial"/>
                <a:cs typeface="Arial"/>
                <a:sym typeface="Arial"/>
              </a:rPr>
              <a:t> </a:t>
            </a:r>
            <a:r>
              <a:rPr sz="2475" dirty="0">
                <a:solidFill>
                  <a:srgbClr val="0070C0"/>
                </a:solidFill>
                <a:ea typeface="Arial"/>
                <a:cs typeface="Arial"/>
                <a:sym typeface="Arial"/>
              </a:rPr>
              <a:t>Grows Over Time</a:t>
            </a:r>
          </a:p>
        </p:txBody>
      </p:sp>
    </p:spTree>
    <p:extLst>
      <p:ext uri="{BB962C8B-B14F-4D97-AF65-F5344CB8AC3E}">
        <p14:creationId xmlns:p14="http://schemas.microsoft.com/office/powerpoint/2010/main" val="2127585380"/>
      </p:ext>
    </p:extLst>
  </p:cSld>
  <p:clrMapOvr>
    <a:masterClrMapping/>
  </p:clrMapOvr>
  <p:transition spd="med"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 name="Shape 199">
            <a:extLst>
              <a:ext uri="{FF2B5EF4-FFF2-40B4-BE49-F238E27FC236}">
                <a16:creationId xmlns:a16="http://schemas.microsoft.com/office/drawing/2014/main" id="{B62BE841-1476-F742-8F42-AA2377790106}"/>
              </a:ext>
            </a:extLst>
          </p:cNvPr>
          <p:cNvSpPr>
            <a:spLocks noChangeArrowheads="1"/>
          </p:cNvSpPr>
          <p:nvPr/>
        </p:nvSpPr>
        <p:spPr bwMode="auto">
          <a:xfrm>
            <a:off x="1709738" y="5199064"/>
            <a:ext cx="2952750"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p>
            <a:pPr marL="169862" indent="-169862">
              <a:spcBef>
                <a:spcPts val="700"/>
              </a:spcBef>
              <a:defRPr/>
            </a:pPr>
            <a:r>
              <a:rPr sz="1200" kern="0">
                <a:solidFill>
                  <a:sysClr val="windowText" lastClr="000000"/>
                </a:solidFill>
                <a:latin typeface="Times"/>
                <a:ea typeface="Times"/>
                <a:cs typeface="Times"/>
                <a:sym typeface="Times"/>
              </a:rPr>
              <a:t>Dennis, M.L., Foss, M.A., &amp; Scott, C.K (2007). An eight-year perspective on the relationship between the duration of abstinence and other aspects of recovery. </a:t>
            </a:r>
            <a:r>
              <a:rPr sz="1200" i="1" kern="0">
                <a:solidFill>
                  <a:sysClr val="windowText" lastClr="000000"/>
                </a:solidFill>
                <a:latin typeface="Times"/>
                <a:ea typeface="Times"/>
                <a:cs typeface="Times"/>
                <a:sym typeface="Times"/>
              </a:rPr>
              <a:t>Evaluation Review</a:t>
            </a:r>
            <a:r>
              <a:rPr sz="1200" kern="0">
                <a:solidFill>
                  <a:sysClr val="windowText" lastClr="000000"/>
                </a:solidFill>
                <a:latin typeface="Times"/>
                <a:ea typeface="Times"/>
                <a:cs typeface="Times"/>
                <a:sym typeface="Times"/>
              </a:rPr>
              <a:t>, 31(6), 585-612.</a:t>
            </a:r>
          </a:p>
        </p:txBody>
      </p:sp>
      <p:grpSp>
        <p:nvGrpSpPr>
          <p:cNvPr id="43010" name="Group 204">
            <a:extLst>
              <a:ext uri="{FF2B5EF4-FFF2-40B4-BE49-F238E27FC236}">
                <a16:creationId xmlns:a16="http://schemas.microsoft.com/office/drawing/2014/main" id="{98A053C2-45F5-F34D-BAAD-3E2D7C571318}"/>
              </a:ext>
            </a:extLst>
          </p:cNvPr>
          <p:cNvGrpSpPr>
            <a:grpSpLocks/>
          </p:cNvGrpSpPr>
          <p:nvPr/>
        </p:nvGrpSpPr>
        <p:grpSpPr bwMode="auto">
          <a:xfrm>
            <a:off x="1854200" y="990601"/>
            <a:ext cx="8369300" cy="900113"/>
            <a:chOff x="0" y="0"/>
            <a:chExt cx="8369300" cy="900112"/>
          </a:xfrm>
        </p:grpSpPr>
        <p:sp>
          <p:nvSpPr>
            <p:cNvPr id="202" name="Shape 202">
              <a:extLst>
                <a:ext uri="{FF2B5EF4-FFF2-40B4-BE49-F238E27FC236}">
                  <a16:creationId xmlns:a16="http://schemas.microsoft.com/office/drawing/2014/main" id="{EB4FA281-BBED-F149-9CED-5C6F32E7E88E}"/>
                </a:ext>
              </a:extLst>
            </p:cNvPr>
            <p:cNvSpPr/>
            <p:nvPr/>
          </p:nvSpPr>
          <p:spPr>
            <a:xfrm>
              <a:off x="0" y="0"/>
              <a:ext cx="8369300" cy="900112"/>
            </a:xfrm>
            <a:prstGeom prst="rightArrow">
              <a:avLst>
                <a:gd name="adj1" fmla="val 65194"/>
                <a:gd name="adj2" fmla="val 74987"/>
              </a:avLst>
            </a:prstGeom>
            <a:solidFill>
              <a:schemeClr val="bg1">
                <a:lumMod val="95000"/>
              </a:schemeClr>
            </a:solidFill>
            <a:ln w="38100" cap="flat">
              <a:solidFill>
                <a:srgbClr val="00FF00"/>
              </a:solidFill>
              <a:prstDash val="solid"/>
              <a:miter lim="800000"/>
            </a:ln>
            <a:effectLst/>
          </p:spPr>
          <p:txBody>
            <a:bodyPr lIns="0" tIns="0" rIns="0" bIns="0" anchor="ctr"/>
            <a:lstStyle/>
            <a:p>
              <a:pPr>
                <a:defRPr sz="3600">
                  <a:solidFill>
                    <a:srgbClr val="FFFFFF"/>
                  </a:solidFill>
                  <a:latin typeface="Times"/>
                  <a:ea typeface="Times"/>
                  <a:cs typeface="Times"/>
                  <a:sym typeface="Times"/>
                </a:defRPr>
              </a:pPr>
              <a:endParaRPr sz="3600" kern="0">
                <a:solidFill>
                  <a:srgbClr val="FFFFFF"/>
                </a:solidFill>
                <a:latin typeface="Times"/>
                <a:ea typeface="Times"/>
                <a:cs typeface="Times"/>
                <a:sym typeface="Times"/>
              </a:endParaRPr>
            </a:p>
          </p:txBody>
        </p:sp>
        <p:sp>
          <p:nvSpPr>
            <p:cNvPr id="203" name="Shape 203">
              <a:extLst>
                <a:ext uri="{FF2B5EF4-FFF2-40B4-BE49-F238E27FC236}">
                  <a16:creationId xmlns:a16="http://schemas.microsoft.com/office/drawing/2014/main" id="{E60B1D5B-8D5E-5C42-ADD3-E10B80FAB287}"/>
                </a:ext>
              </a:extLst>
            </p:cNvPr>
            <p:cNvSpPr>
              <a:spLocks noChangeArrowheads="1"/>
            </p:cNvSpPr>
            <p:nvPr/>
          </p:nvSpPr>
          <p:spPr bwMode="auto">
            <a:xfrm>
              <a:off x="0" y="142280"/>
              <a:ext cx="7635360" cy="615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0" tIns="0" rIns="0" bIns="0" anchor="ct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r>
                <a:rPr lang="en-US" altLang="en-US" sz="2000" u="sng" dirty="0">
                  <a:solidFill>
                    <a:srgbClr val="008000"/>
                  </a:solidFill>
                  <a:latin typeface="times" pitchFamily="2" charset="0"/>
                  <a:ea typeface="times" pitchFamily="2" charset="0"/>
                  <a:cs typeface="times" pitchFamily="2" charset="0"/>
                  <a:sym typeface="times" pitchFamily="2" charset="0"/>
                </a:rPr>
                <a:t>Duration of Abstinence</a:t>
              </a:r>
              <a:endParaRPr lang="en-US" altLang="en-US" sz="3600" dirty="0">
                <a:solidFill>
                  <a:srgbClr val="FFFFFF"/>
                </a:solidFill>
                <a:latin typeface="times" pitchFamily="2" charset="0"/>
                <a:ea typeface="times" pitchFamily="2" charset="0"/>
                <a:cs typeface="times" pitchFamily="2" charset="0"/>
                <a:sym typeface="times" pitchFamily="2" charset="0"/>
              </a:endParaRPr>
            </a:p>
            <a:p>
              <a:r>
                <a:rPr lang="en-US" altLang="en-US" sz="2000" dirty="0">
                  <a:solidFill>
                    <a:srgbClr val="008000"/>
                  </a:solidFill>
                  <a:latin typeface="times" pitchFamily="2" charset="0"/>
                  <a:ea typeface="times" pitchFamily="2" charset="0"/>
                  <a:cs typeface="times" pitchFamily="2" charset="0"/>
                  <a:sym typeface="times" pitchFamily="2" charset="0"/>
                </a:rPr>
                <a:t>1–12 Months                               1–3 Years                                    4–7 Years</a:t>
              </a:r>
            </a:p>
          </p:txBody>
        </p:sp>
      </p:grpSp>
      <p:grpSp>
        <p:nvGrpSpPr>
          <p:cNvPr id="207" name="Group 207">
            <a:extLst>
              <a:ext uri="{FF2B5EF4-FFF2-40B4-BE49-F238E27FC236}">
                <a16:creationId xmlns:a16="http://schemas.microsoft.com/office/drawing/2014/main" id="{0FA9958A-5E54-BE48-AD7B-2EFDE3219E1C}"/>
              </a:ext>
            </a:extLst>
          </p:cNvPr>
          <p:cNvGrpSpPr/>
          <p:nvPr/>
        </p:nvGrpSpPr>
        <p:grpSpPr>
          <a:xfrm>
            <a:off x="5188742" y="1748434"/>
            <a:ext cx="6132850" cy="4905492"/>
            <a:chOff x="0" y="0"/>
            <a:chExt cx="5624514" cy="4905491"/>
          </a:xfrm>
          <a:solidFill>
            <a:schemeClr val="accent6">
              <a:lumMod val="20000"/>
              <a:lumOff val="80000"/>
            </a:schemeClr>
          </a:solidFill>
        </p:grpSpPr>
        <p:sp>
          <p:nvSpPr>
            <p:cNvPr id="205" name="Shape 205">
              <a:extLst>
                <a:ext uri="{FF2B5EF4-FFF2-40B4-BE49-F238E27FC236}">
                  <a16:creationId xmlns:a16="http://schemas.microsoft.com/office/drawing/2014/main" id="{66DEA0B8-A13D-9B4E-96A6-2FE07B4560A0}"/>
                </a:ext>
              </a:extLst>
            </p:cNvPr>
            <p:cNvSpPr/>
            <p:nvPr/>
          </p:nvSpPr>
          <p:spPr>
            <a:xfrm>
              <a:off x="0" y="0"/>
              <a:ext cx="5624514" cy="4905491"/>
            </a:xfrm>
            <a:custGeom>
              <a:avLst/>
              <a:gdLst/>
              <a:ahLst/>
              <a:cxnLst>
                <a:cxn ang="0">
                  <a:pos x="wd2" y="hd2"/>
                </a:cxn>
                <a:cxn ang="5400000">
                  <a:pos x="wd2" y="hd2"/>
                </a:cxn>
                <a:cxn ang="10800000">
                  <a:pos x="wd2" y="hd2"/>
                </a:cxn>
                <a:cxn ang="16200000">
                  <a:pos x="wd2" y="hd2"/>
                </a:cxn>
              </a:cxnLst>
              <a:rect l="0" t="0" r="r" b="b"/>
              <a:pathLst>
                <a:path w="21600" h="21600" extrusionOk="0">
                  <a:moveTo>
                    <a:pt x="0" y="11059"/>
                  </a:moveTo>
                  <a:lnTo>
                    <a:pt x="12600" y="11059"/>
                  </a:lnTo>
                  <a:lnTo>
                    <a:pt x="15742" y="0"/>
                  </a:lnTo>
                  <a:lnTo>
                    <a:pt x="18000" y="11059"/>
                  </a:lnTo>
                  <a:lnTo>
                    <a:pt x="21600" y="11059"/>
                  </a:lnTo>
                  <a:lnTo>
                    <a:pt x="21600" y="21600"/>
                  </a:lnTo>
                  <a:lnTo>
                    <a:pt x="0" y="21600"/>
                  </a:lnTo>
                  <a:lnTo>
                    <a:pt x="0" y="12816"/>
                  </a:lnTo>
                  <a:close/>
                </a:path>
              </a:pathLst>
            </a:custGeom>
            <a:solidFill>
              <a:schemeClr val="bg1">
                <a:lumMod val="95000"/>
              </a:schemeClr>
            </a:solidFill>
            <a:ln w="38100" cap="flat">
              <a:solidFill>
                <a:srgbClr val="0033CC"/>
              </a:solidFill>
              <a:prstDash val="solid"/>
              <a:miter lim="800000"/>
            </a:ln>
            <a:effectLst/>
          </p:spPr>
          <p:txBody>
            <a:bodyPr lIns="0" tIns="0" rIns="0" bIns="0" anchor="ctr"/>
            <a:lstStyle/>
            <a:p>
              <a:pPr>
                <a:lnSpc>
                  <a:spcPct val="90000"/>
                </a:lnSpc>
                <a:defRPr sz="3600">
                  <a:solidFill>
                    <a:srgbClr val="FFFFFF"/>
                  </a:solidFill>
                  <a:latin typeface="Times"/>
                  <a:ea typeface="Times"/>
                  <a:cs typeface="Times"/>
                  <a:sym typeface="Times"/>
                </a:defRPr>
              </a:pPr>
              <a:endParaRPr sz="3600" kern="0">
                <a:solidFill>
                  <a:srgbClr val="FFFFFF"/>
                </a:solidFill>
                <a:latin typeface="Times"/>
                <a:ea typeface="Times"/>
                <a:cs typeface="Times"/>
                <a:sym typeface="Times"/>
              </a:endParaRPr>
            </a:p>
          </p:txBody>
        </p:sp>
        <p:sp>
          <p:nvSpPr>
            <p:cNvPr id="206" name="Shape 206">
              <a:extLst>
                <a:ext uri="{FF2B5EF4-FFF2-40B4-BE49-F238E27FC236}">
                  <a16:creationId xmlns:a16="http://schemas.microsoft.com/office/drawing/2014/main" id="{E1862A3A-B42B-9C47-B085-52F230B9B3F3}"/>
                </a:ext>
              </a:extLst>
            </p:cNvPr>
            <p:cNvSpPr/>
            <p:nvPr/>
          </p:nvSpPr>
          <p:spPr>
            <a:xfrm>
              <a:off x="108856" y="2730233"/>
              <a:ext cx="5390241" cy="1956565"/>
            </a:xfrm>
            <a:prstGeom prst="rect">
              <a:avLst/>
            </a:prstGeom>
            <a:solidFill>
              <a:schemeClr val="bg1">
                <a:lumMod val="95000"/>
              </a:schemeClr>
            </a:solidFill>
            <a:ln w="12700" cap="flat">
              <a:noFill/>
              <a:miter lim="400000"/>
            </a:ln>
            <a:effectLst/>
            <a:extLst>
              <a:ext uri="{C572A759-6A51-4108-AA02-DFA0A04FC94B}">
                <ma14:wrappingTextBoxFlag xmlns:ma14="http://schemas.microsoft.com/office/mac/drawingml/2011/main" xmlns="" val="1"/>
              </a:ext>
            </a:extLst>
          </p:spPr>
          <p:txBody>
            <a:bodyPr wrap="square" lIns="0" tIns="0" rIns="0" bIns="0" anchor="ctr">
              <a:spAutoFit/>
            </a:bodyPr>
            <a:lstStyle/>
            <a:p>
              <a:pPr marL="342900" lvl="1" indent="-228600">
                <a:lnSpc>
                  <a:spcPct val="90000"/>
                </a:lnSpc>
                <a:buClr>
                  <a:srgbClr val="1F497D"/>
                </a:buClr>
                <a:buSzPct val="100000"/>
                <a:buFont typeface="Helvetica"/>
                <a:buChar char="✓"/>
                <a:defRPr/>
              </a:pPr>
              <a:r>
                <a:rPr sz="2000" kern="0" dirty="0">
                  <a:solidFill>
                    <a:srgbClr val="1F497D"/>
                  </a:solidFill>
                  <a:latin typeface="Times"/>
                  <a:ea typeface="Times"/>
                  <a:cs typeface="Times"/>
                  <a:sym typeface="Times"/>
                </a:rPr>
                <a:t>More social and spiritual support</a:t>
              </a:r>
              <a:endParaRPr sz="3600" kern="0" dirty="0">
                <a:solidFill>
                  <a:srgbClr val="FFFFFF"/>
                </a:solidFill>
                <a:latin typeface="Times"/>
                <a:ea typeface="Times"/>
                <a:cs typeface="Times"/>
                <a:sym typeface="Times"/>
              </a:endParaRPr>
            </a:p>
            <a:p>
              <a:pPr marL="342900" lvl="1" indent="-228600">
                <a:lnSpc>
                  <a:spcPct val="90000"/>
                </a:lnSpc>
                <a:buClr>
                  <a:srgbClr val="1F497D"/>
                </a:buClr>
                <a:buSzPct val="100000"/>
                <a:buFont typeface="Helvetica"/>
                <a:buChar char="✓"/>
                <a:defRPr/>
              </a:pPr>
              <a:r>
                <a:rPr sz="2000" kern="0" dirty="0">
                  <a:solidFill>
                    <a:srgbClr val="1F497D"/>
                  </a:solidFill>
                  <a:latin typeface="Times"/>
                  <a:ea typeface="Times"/>
                  <a:cs typeface="Times"/>
                  <a:sym typeface="Times"/>
                </a:rPr>
                <a:t>Better mental health </a:t>
              </a:r>
              <a:endParaRPr sz="3600" kern="0" dirty="0">
                <a:solidFill>
                  <a:srgbClr val="FFFFFF"/>
                </a:solidFill>
                <a:latin typeface="Times"/>
                <a:ea typeface="Times"/>
                <a:cs typeface="Times"/>
                <a:sym typeface="Times"/>
              </a:endParaRPr>
            </a:p>
            <a:p>
              <a:pPr marL="342900" lvl="1" indent="-228600">
                <a:lnSpc>
                  <a:spcPct val="90000"/>
                </a:lnSpc>
                <a:buClr>
                  <a:srgbClr val="1F497D"/>
                </a:buClr>
                <a:buSzPct val="100000"/>
                <a:buFont typeface="Helvetica"/>
                <a:buChar char="✓"/>
                <a:defRPr/>
              </a:pPr>
              <a:r>
                <a:rPr sz="2000" kern="0" dirty="0">
                  <a:solidFill>
                    <a:srgbClr val="1F497D"/>
                  </a:solidFill>
                  <a:latin typeface="Times"/>
                  <a:ea typeface="Times"/>
                  <a:cs typeface="Times"/>
                  <a:sym typeface="Times"/>
                </a:rPr>
                <a:t>Housing and living situations continue to improve  </a:t>
              </a:r>
              <a:endParaRPr sz="3600" kern="0" dirty="0">
                <a:solidFill>
                  <a:srgbClr val="FFFFFF"/>
                </a:solidFill>
                <a:latin typeface="Times"/>
                <a:ea typeface="Times"/>
                <a:cs typeface="Times"/>
                <a:sym typeface="Times"/>
              </a:endParaRPr>
            </a:p>
            <a:p>
              <a:pPr marL="342900" lvl="1" indent="-228600">
                <a:lnSpc>
                  <a:spcPct val="90000"/>
                </a:lnSpc>
                <a:buClr>
                  <a:srgbClr val="1F497D"/>
                </a:buClr>
                <a:buSzPct val="100000"/>
                <a:buFont typeface="Helvetica"/>
                <a:buChar char="✓"/>
                <a:defRPr/>
              </a:pPr>
              <a:r>
                <a:rPr sz="2000" kern="0" dirty="0">
                  <a:solidFill>
                    <a:srgbClr val="1F497D"/>
                  </a:solidFill>
                  <a:latin typeface="Times"/>
                  <a:ea typeface="Times"/>
                  <a:cs typeface="Times"/>
                  <a:sym typeface="Times"/>
                </a:rPr>
                <a:t>Dramatic rise in employment and income  </a:t>
              </a:r>
              <a:endParaRPr sz="3600" kern="0" dirty="0">
                <a:solidFill>
                  <a:srgbClr val="FFFFFF"/>
                </a:solidFill>
                <a:latin typeface="Times"/>
                <a:ea typeface="Times"/>
                <a:cs typeface="Times"/>
                <a:sym typeface="Times"/>
              </a:endParaRPr>
            </a:p>
            <a:p>
              <a:pPr marL="342900" lvl="1" indent="-228600">
                <a:lnSpc>
                  <a:spcPct val="90000"/>
                </a:lnSpc>
                <a:buClr>
                  <a:srgbClr val="1F497D"/>
                </a:buClr>
                <a:buSzPct val="100000"/>
                <a:buFont typeface="Helvetica"/>
                <a:buChar char="✓"/>
                <a:defRPr/>
              </a:pPr>
              <a:r>
                <a:rPr sz="2000" kern="0" dirty="0">
                  <a:solidFill>
                    <a:srgbClr val="1F497D"/>
                  </a:solidFill>
                  <a:latin typeface="Times"/>
                  <a:ea typeface="Times"/>
                  <a:cs typeface="Times"/>
                  <a:sym typeface="Times"/>
                </a:rPr>
                <a:t>Dramatic drop in people living below the poverty line</a:t>
              </a:r>
            </a:p>
          </p:txBody>
        </p:sp>
      </p:grpSp>
      <p:grpSp>
        <p:nvGrpSpPr>
          <p:cNvPr id="210" name="Group 210">
            <a:extLst>
              <a:ext uri="{FF2B5EF4-FFF2-40B4-BE49-F238E27FC236}">
                <a16:creationId xmlns:a16="http://schemas.microsoft.com/office/drawing/2014/main" id="{0118974C-3F80-3541-9B79-21DAE3ED0DDB}"/>
              </a:ext>
            </a:extLst>
          </p:cNvPr>
          <p:cNvGrpSpPr/>
          <p:nvPr/>
        </p:nvGrpSpPr>
        <p:grpSpPr>
          <a:xfrm>
            <a:off x="4724400" y="1796485"/>
            <a:ext cx="3276600" cy="2257071"/>
            <a:chOff x="0" y="0"/>
            <a:chExt cx="3276600" cy="2257069"/>
          </a:xfrm>
          <a:solidFill>
            <a:schemeClr val="accent6">
              <a:lumMod val="20000"/>
              <a:lumOff val="80000"/>
            </a:schemeClr>
          </a:solidFill>
        </p:grpSpPr>
        <p:sp>
          <p:nvSpPr>
            <p:cNvPr id="208" name="Shape 208">
              <a:extLst>
                <a:ext uri="{FF2B5EF4-FFF2-40B4-BE49-F238E27FC236}">
                  <a16:creationId xmlns:a16="http://schemas.microsoft.com/office/drawing/2014/main" id="{C627CC0F-4AA1-7742-BEC8-9A1795A17678}"/>
                </a:ext>
              </a:extLst>
            </p:cNvPr>
            <p:cNvSpPr/>
            <p:nvPr/>
          </p:nvSpPr>
          <p:spPr>
            <a:xfrm>
              <a:off x="0" y="0"/>
              <a:ext cx="3276600" cy="2250054"/>
            </a:xfrm>
            <a:custGeom>
              <a:avLst/>
              <a:gdLst/>
              <a:ahLst/>
              <a:cxnLst>
                <a:cxn ang="0">
                  <a:pos x="wd2" y="hd2"/>
                </a:cxn>
                <a:cxn ang="5400000">
                  <a:pos x="wd2" y="hd2"/>
                </a:cxn>
                <a:cxn ang="10800000">
                  <a:pos x="wd2" y="hd2"/>
                </a:cxn>
                <a:cxn ang="16200000">
                  <a:pos x="wd2" y="hd2"/>
                </a:cxn>
              </a:cxnLst>
              <a:rect l="0" t="0" r="r" b="b"/>
              <a:pathLst>
                <a:path w="21600" h="21600" extrusionOk="0">
                  <a:moveTo>
                    <a:pt x="0" y="2093"/>
                  </a:moveTo>
                  <a:lnTo>
                    <a:pt x="3600" y="2093"/>
                  </a:lnTo>
                  <a:lnTo>
                    <a:pt x="5783" y="0"/>
                  </a:lnTo>
                  <a:lnTo>
                    <a:pt x="9000" y="2093"/>
                  </a:lnTo>
                  <a:lnTo>
                    <a:pt x="21600" y="2093"/>
                  </a:lnTo>
                  <a:lnTo>
                    <a:pt x="21600" y="21600"/>
                  </a:lnTo>
                  <a:lnTo>
                    <a:pt x="0" y="21600"/>
                  </a:lnTo>
                  <a:lnTo>
                    <a:pt x="0" y="5344"/>
                  </a:lnTo>
                  <a:close/>
                </a:path>
              </a:pathLst>
            </a:custGeom>
            <a:grpFill/>
            <a:ln w="38100" cap="flat">
              <a:solidFill>
                <a:srgbClr val="0033CC"/>
              </a:solidFill>
              <a:prstDash val="solid"/>
              <a:miter lim="800000"/>
            </a:ln>
            <a:effectLst/>
          </p:spPr>
          <p:txBody>
            <a:bodyPr lIns="0" tIns="0" rIns="0" bIns="0"/>
            <a:lstStyle/>
            <a:p>
              <a:pPr>
                <a:lnSpc>
                  <a:spcPct val="90000"/>
                </a:lnSpc>
                <a:tabLst>
                  <a:tab pos="571500" algn="l"/>
                </a:tabLst>
                <a:defRPr sz="3600">
                  <a:solidFill>
                    <a:srgbClr val="FFFFFF"/>
                  </a:solidFill>
                  <a:latin typeface="Times"/>
                  <a:ea typeface="Times"/>
                  <a:cs typeface="Times"/>
                  <a:sym typeface="Times"/>
                </a:defRPr>
              </a:pPr>
              <a:endParaRPr sz="3600" kern="0">
                <a:solidFill>
                  <a:srgbClr val="FFFFFF"/>
                </a:solidFill>
                <a:latin typeface="Times"/>
                <a:ea typeface="Times"/>
                <a:cs typeface="Times"/>
                <a:sym typeface="Times"/>
              </a:endParaRPr>
            </a:p>
          </p:txBody>
        </p:sp>
        <p:sp>
          <p:nvSpPr>
            <p:cNvPr id="209" name="Shape 209">
              <a:extLst>
                <a:ext uri="{FF2B5EF4-FFF2-40B4-BE49-F238E27FC236}">
                  <a16:creationId xmlns:a16="http://schemas.microsoft.com/office/drawing/2014/main" id="{E1CA2981-597D-C14C-A5CC-02DE03599C1C}"/>
                </a:ext>
              </a:extLst>
            </p:cNvPr>
            <p:cNvSpPr/>
            <p:nvPr/>
          </p:nvSpPr>
          <p:spPr>
            <a:xfrm>
              <a:off x="0" y="218053"/>
              <a:ext cx="3276600" cy="2039016"/>
            </a:xfrm>
            <a:prstGeom prst="rect">
              <a:avLst/>
            </a:prstGeom>
            <a:solidFill>
              <a:schemeClr val="bg1">
                <a:lumMod val="95000"/>
              </a:schemeClr>
            </a:solidFill>
            <a:ln w="12700" cap="flat">
              <a:noFill/>
              <a:miter lim="400000"/>
            </a:ln>
            <a:effectLst/>
            <a:extLst>
              <a:ext uri="{C572A759-6A51-4108-AA02-DFA0A04FC94B}">
                <ma14:wrappingTextBoxFlag xmlns:ma14="http://schemas.microsoft.com/office/mac/drawingml/2011/main" xmlns="" val="1"/>
              </a:ext>
            </a:extLst>
          </p:spPr>
          <p:txBody>
            <a:bodyPr lIns="45719" tIns="45719" rIns="45719" bIns="45719">
              <a:spAutoFit/>
            </a:bodyPr>
            <a:lstStyle/>
            <a:p>
              <a:pPr marL="342900" lvl="1" indent="-228600">
                <a:lnSpc>
                  <a:spcPct val="90000"/>
                </a:lnSpc>
                <a:buClr>
                  <a:srgbClr val="1F497D"/>
                </a:buClr>
                <a:buSzPct val="100000"/>
                <a:buFont typeface="Helvetica"/>
                <a:buChar char="✓"/>
                <a:tabLst>
                  <a:tab pos="571500" algn="l"/>
                </a:tabLst>
                <a:defRPr/>
              </a:pPr>
              <a:r>
                <a:rPr lang="en-US" sz="2000" kern="0" dirty="0">
                  <a:solidFill>
                    <a:srgbClr val="1F497D"/>
                  </a:solidFill>
                  <a:latin typeface="Times"/>
                  <a:ea typeface="Times"/>
                  <a:cs typeface="Times"/>
                  <a:sym typeface="Times"/>
                </a:rPr>
                <a:t>Virtual elimination of illegal activity and illegal income </a:t>
              </a:r>
              <a:endParaRPr lang="en-US" sz="3600" kern="0" dirty="0">
                <a:solidFill>
                  <a:srgbClr val="FFFFFF"/>
                </a:solidFill>
                <a:latin typeface="Times"/>
                <a:ea typeface="Times"/>
                <a:cs typeface="Times"/>
                <a:sym typeface="Times"/>
              </a:endParaRPr>
            </a:p>
            <a:p>
              <a:pPr marL="342900" lvl="1" indent="-228600">
                <a:lnSpc>
                  <a:spcPct val="90000"/>
                </a:lnSpc>
                <a:buClr>
                  <a:srgbClr val="1F497D"/>
                </a:buClr>
                <a:buSzPct val="100000"/>
                <a:buFont typeface="Helvetica"/>
                <a:buChar char="✓"/>
                <a:tabLst>
                  <a:tab pos="571500" algn="l"/>
                </a:tabLst>
                <a:defRPr/>
              </a:pPr>
              <a:r>
                <a:rPr lang="en-US" sz="2000" kern="0" dirty="0">
                  <a:solidFill>
                    <a:srgbClr val="1F497D"/>
                  </a:solidFill>
                  <a:latin typeface="Times"/>
                  <a:ea typeface="Times"/>
                  <a:cs typeface="Times"/>
                  <a:sym typeface="Times"/>
                </a:rPr>
                <a:t>Better housing and living situations  </a:t>
              </a:r>
              <a:endParaRPr lang="en-US" sz="3600" kern="0" dirty="0">
                <a:solidFill>
                  <a:srgbClr val="FFFFFF"/>
                </a:solidFill>
                <a:latin typeface="Times"/>
                <a:ea typeface="Times"/>
                <a:cs typeface="Times"/>
                <a:sym typeface="Times"/>
              </a:endParaRPr>
            </a:p>
            <a:p>
              <a:pPr marL="342900" lvl="1" indent="-228600">
                <a:lnSpc>
                  <a:spcPct val="90000"/>
                </a:lnSpc>
                <a:buClr>
                  <a:srgbClr val="1F497D"/>
                </a:buClr>
                <a:buSzPct val="100000"/>
                <a:buFont typeface="Helvetica"/>
                <a:buChar char="✓"/>
                <a:tabLst>
                  <a:tab pos="571500" algn="l"/>
                </a:tabLst>
                <a:defRPr/>
              </a:pPr>
              <a:r>
                <a:rPr lang="en-US" sz="2000" kern="0" dirty="0">
                  <a:solidFill>
                    <a:srgbClr val="1F497D"/>
                  </a:solidFill>
                  <a:latin typeface="Times"/>
                  <a:ea typeface="Times"/>
                  <a:cs typeface="Times"/>
                  <a:sym typeface="Times"/>
                </a:rPr>
                <a:t>Increasing employment and income </a:t>
              </a:r>
            </a:p>
          </p:txBody>
        </p:sp>
      </p:grpSp>
      <p:grpSp>
        <p:nvGrpSpPr>
          <p:cNvPr id="43013" name="Group 213">
            <a:extLst>
              <a:ext uri="{FF2B5EF4-FFF2-40B4-BE49-F238E27FC236}">
                <a16:creationId xmlns:a16="http://schemas.microsoft.com/office/drawing/2014/main" id="{F4C9E609-314C-EB40-9C0A-9B37AD843112}"/>
              </a:ext>
            </a:extLst>
          </p:cNvPr>
          <p:cNvGrpSpPr>
            <a:grpSpLocks/>
          </p:cNvGrpSpPr>
          <p:nvPr/>
        </p:nvGrpSpPr>
        <p:grpSpPr bwMode="auto">
          <a:xfrm>
            <a:off x="1752600" y="1716088"/>
            <a:ext cx="2895600" cy="3414712"/>
            <a:chOff x="0" y="0"/>
            <a:chExt cx="2895600" cy="3414831"/>
          </a:xfrm>
        </p:grpSpPr>
        <p:sp>
          <p:nvSpPr>
            <p:cNvPr id="211" name="Shape 211">
              <a:extLst>
                <a:ext uri="{FF2B5EF4-FFF2-40B4-BE49-F238E27FC236}">
                  <a16:creationId xmlns:a16="http://schemas.microsoft.com/office/drawing/2014/main" id="{BD24E30C-E4F0-B340-B2DA-A7293B9CEA60}"/>
                </a:ext>
              </a:extLst>
            </p:cNvPr>
            <p:cNvSpPr/>
            <p:nvPr/>
          </p:nvSpPr>
          <p:spPr>
            <a:xfrm>
              <a:off x="0" y="0"/>
              <a:ext cx="2895600" cy="3414831"/>
            </a:xfrm>
            <a:custGeom>
              <a:avLst/>
              <a:gdLst/>
              <a:ahLst/>
              <a:cxnLst>
                <a:cxn ang="0">
                  <a:pos x="wd2" y="hd2"/>
                </a:cxn>
                <a:cxn ang="5400000">
                  <a:pos x="wd2" y="hd2"/>
                </a:cxn>
                <a:cxn ang="10800000">
                  <a:pos x="wd2" y="hd2"/>
                </a:cxn>
                <a:cxn ang="16200000">
                  <a:pos x="wd2" y="hd2"/>
                </a:cxn>
              </a:cxnLst>
              <a:rect l="0" t="0" r="r" b="b"/>
              <a:pathLst>
                <a:path w="21600" h="21600" extrusionOk="0">
                  <a:moveTo>
                    <a:pt x="0" y="1738"/>
                  </a:moveTo>
                  <a:lnTo>
                    <a:pt x="3600" y="1738"/>
                  </a:lnTo>
                  <a:lnTo>
                    <a:pt x="6532" y="0"/>
                  </a:lnTo>
                  <a:lnTo>
                    <a:pt x="9000" y="1738"/>
                  </a:lnTo>
                  <a:lnTo>
                    <a:pt x="21600" y="1738"/>
                  </a:lnTo>
                  <a:lnTo>
                    <a:pt x="21600" y="21600"/>
                  </a:lnTo>
                  <a:lnTo>
                    <a:pt x="0" y="21600"/>
                  </a:lnTo>
                  <a:lnTo>
                    <a:pt x="0" y="5048"/>
                  </a:lnTo>
                  <a:close/>
                </a:path>
              </a:pathLst>
            </a:custGeom>
            <a:solidFill>
              <a:schemeClr val="bg1">
                <a:lumMod val="95000"/>
              </a:schemeClr>
            </a:solidFill>
            <a:ln w="38100" cap="flat">
              <a:solidFill>
                <a:srgbClr val="0033CC"/>
              </a:solidFill>
              <a:prstDash val="solid"/>
              <a:miter lim="800000"/>
            </a:ln>
            <a:effectLst/>
          </p:spPr>
          <p:txBody>
            <a:bodyPr lIns="0" tIns="0" rIns="0" bIns="0"/>
            <a:lstStyle/>
            <a:p>
              <a:pPr>
                <a:lnSpc>
                  <a:spcPct val="90000"/>
                </a:lnSpc>
                <a:tabLst>
                  <a:tab pos="571500" algn="l"/>
                </a:tabLst>
                <a:defRPr sz="2000">
                  <a:solidFill>
                    <a:srgbClr val="1F497D"/>
                  </a:solidFill>
                  <a:latin typeface="Times"/>
                  <a:ea typeface="Times"/>
                  <a:cs typeface="Times"/>
                  <a:sym typeface="Times"/>
                </a:defRPr>
              </a:pPr>
              <a:endParaRPr sz="2000" kern="0">
                <a:solidFill>
                  <a:srgbClr val="1F497D"/>
                </a:solidFill>
                <a:latin typeface="Times"/>
                <a:ea typeface="Times"/>
                <a:cs typeface="Times"/>
                <a:sym typeface="Times"/>
              </a:endParaRPr>
            </a:p>
          </p:txBody>
        </p:sp>
        <p:sp>
          <p:nvSpPr>
            <p:cNvPr id="212" name="Shape 212">
              <a:extLst>
                <a:ext uri="{FF2B5EF4-FFF2-40B4-BE49-F238E27FC236}">
                  <a16:creationId xmlns:a16="http://schemas.microsoft.com/office/drawing/2014/main" id="{16585238-AD7D-3C45-9D2B-FDE77C200F89}"/>
                </a:ext>
              </a:extLst>
            </p:cNvPr>
            <p:cNvSpPr>
              <a:spLocks noChangeArrowheads="1"/>
            </p:cNvSpPr>
            <p:nvPr/>
          </p:nvSpPr>
          <p:spPr bwMode="auto">
            <a:xfrm>
              <a:off x="0" y="274647"/>
              <a:ext cx="2895600" cy="2862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tIns="45719" rIns="45719" bIns="45719">
              <a:spAutoFit/>
            </a:bodyPr>
            <a:lstStyle>
              <a:lvl1pPr marL="342900" indent="-342900">
                <a:tabLst>
                  <a:tab pos="571500" algn="l"/>
                </a:tabLst>
                <a:defRPr>
                  <a:solidFill>
                    <a:schemeClr val="tx1"/>
                  </a:solidFill>
                  <a:latin typeface="Calibri" panose="020F0502020204030204" pitchFamily="34" charset="0"/>
                  <a:ea typeface="MS PGothic" panose="020B0600070205080204" pitchFamily="34" charset="-128"/>
                </a:defRPr>
              </a:lvl1pPr>
              <a:lvl2pPr marL="114300">
                <a:tabLst>
                  <a:tab pos="571500" algn="l"/>
                </a:tabLst>
                <a:defRPr>
                  <a:solidFill>
                    <a:schemeClr val="tx1"/>
                  </a:solidFill>
                  <a:latin typeface="Calibri" panose="020F0502020204030204" pitchFamily="34" charset="0"/>
                  <a:ea typeface="MS PGothic" panose="020B0600070205080204" pitchFamily="34" charset="-128"/>
                </a:defRPr>
              </a:lvl2pPr>
              <a:lvl3pPr marL="1143000" indent="-228600">
                <a:tabLst>
                  <a:tab pos="571500" algn="l"/>
                </a:tabLst>
                <a:defRPr>
                  <a:solidFill>
                    <a:schemeClr val="tx1"/>
                  </a:solidFill>
                  <a:latin typeface="Calibri" panose="020F0502020204030204" pitchFamily="34" charset="0"/>
                  <a:ea typeface="MS PGothic" panose="020B0600070205080204" pitchFamily="34" charset="-128"/>
                </a:defRPr>
              </a:lvl3pPr>
              <a:lvl4pPr marL="1600200" indent="-228600">
                <a:tabLst>
                  <a:tab pos="571500" algn="l"/>
                </a:tabLst>
                <a:defRPr>
                  <a:solidFill>
                    <a:schemeClr val="tx1"/>
                  </a:solidFill>
                  <a:latin typeface="Calibri" panose="020F0502020204030204" pitchFamily="34" charset="0"/>
                  <a:ea typeface="MS PGothic" panose="020B0600070205080204" pitchFamily="34" charset="-128"/>
                </a:defRPr>
              </a:lvl4pPr>
              <a:lvl5pPr marL="2057400" indent="-228600">
                <a:tabLst>
                  <a:tab pos="571500" algn="l"/>
                </a:tabLst>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tabLst>
                  <a:tab pos="571500" algn="l"/>
                </a:tabLs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tabLst>
                  <a:tab pos="571500" algn="l"/>
                </a:tabLs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tabLst>
                  <a:tab pos="571500" algn="l"/>
                </a:tabLs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tabLst>
                  <a:tab pos="571500" algn="l"/>
                </a:tabLst>
                <a:defRPr>
                  <a:solidFill>
                    <a:schemeClr val="tx1"/>
                  </a:solidFill>
                  <a:latin typeface="Calibri" panose="020F0502020204030204" pitchFamily="34" charset="0"/>
                  <a:ea typeface="MS PGothic" panose="020B0600070205080204" pitchFamily="34" charset="-128"/>
                </a:defRPr>
              </a:lvl9pPr>
            </a:lstStyle>
            <a:p>
              <a:pPr marL="342900" lvl="1" indent="-228600">
                <a:lnSpc>
                  <a:spcPct val="90000"/>
                </a:lnSpc>
                <a:buClr>
                  <a:srgbClr val="1F497D"/>
                </a:buClr>
                <a:buSzPct val="100000"/>
                <a:buFont typeface="Helvetica" pitchFamily="2" charset="0"/>
                <a:buChar char="✓"/>
              </a:pPr>
              <a:r>
                <a:rPr lang="en-US" altLang="en-US" sz="2000" dirty="0">
                  <a:solidFill>
                    <a:srgbClr val="1F497D"/>
                  </a:solidFill>
                  <a:latin typeface="times" pitchFamily="2" charset="0"/>
                  <a:ea typeface="times" pitchFamily="2" charset="0"/>
                  <a:cs typeface="times" pitchFamily="2" charset="0"/>
                  <a:sym typeface="times" pitchFamily="2" charset="0"/>
                </a:rPr>
                <a:t>More clean and sober friends</a:t>
              </a:r>
              <a:endParaRPr lang="en-US" altLang="en-US" sz="2000" dirty="0">
                <a:solidFill>
                  <a:srgbClr val="FFFFFF"/>
                </a:solidFill>
                <a:latin typeface="times" pitchFamily="2" charset="0"/>
                <a:ea typeface="times" pitchFamily="2" charset="0"/>
                <a:cs typeface="times" pitchFamily="2" charset="0"/>
                <a:sym typeface="times" pitchFamily="2" charset="0"/>
              </a:endParaRPr>
            </a:p>
            <a:p>
              <a:pPr marL="342900" lvl="1" indent="-228600">
                <a:lnSpc>
                  <a:spcPct val="90000"/>
                </a:lnSpc>
                <a:buClr>
                  <a:srgbClr val="1F497D"/>
                </a:buClr>
                <a:buSzPct val="100000"/>
                <a:buFont typeface="Helvetica" pitchFamily="2" charset="0"/>
                <a:buChar char="✓"/>
              </a:pPr>
              <a:r>
                <a:rPr lang="en-US" altLang="en-US" sz="2000" dirty="0">
                  <a:solidFill>
                    <a:srgbClr val="1F497D"/>
                  </a:solidFill>
                  <a:latin typeface="times" pitchFamily="2" charset="0"/>
                  <a:ea typeface="times" pitchFamily="2" charset="0"/>
                  <a:cs typeface="times" pitchFamily="2" charset="0"/>
                  <a:sym typeface="times" pitchFamily="2" charset="0"/>
                </a:rPr>
                <a:t>Less illegal activity and incarceration </a:t>
              </a:r>
              <a:endParaRPr lang="en-US" altLang="en-US" sz="2000" dirty="0">
                <a:solidFill>
                  <a:srgbClr val="FFFFFF"/>
                </a:solidFill>
                <a:latin typeface="times" pitchFamily="2" charset="0"/>
                <a:ea typeface="times" pitchFamily="2" charset="0"/>
                <a:cs typeface="times" pitchFamily="2" charset="0"/>
                <a:sym typeface="times" pitchFamily="2" charset="0"/>
              </a:endParaRPr>
            </a:p>
            <a:p>
              <a:pPr marL="342900" lvl="1" indent="-228600">
                <a:lnSpc>
                  <a:spcPct val="90000"/>
                </a:lnSpc>
                <a:buClr>
                  <a:srgbClr val="1F497D"/>
                </a:buClr>
                <a:buSzPct val="100000"/>
                <a:buFont typeface="Helvetica" pitchFamily="2" charset="0"/>
                <a:buChar char="✓"/>
              </a:pPr>
              <a:r>
                <a:rPr lang="en-US" altLang="en-US" sz="2000" dirty="0">
                  <a:solidFill>
                    <a:srgbClr val="1F497D"/>
                  </a:solidFill>
                  <a:latin typeface="times" pitchFamily="2" charset="0"/>
                  <a:ea typeface="times" pitchFamily="2" charset="0"/>
                  <a:cs typeface="times" pitchFamily="2" charset="0"/>
                  <a:sym typeface="times" pitchFamily="2" charset="0"/>
                </a:rPr>
                <a:t>Less homelessness, violence, and victimization </a:t>
              </a:r>
              <a:endParaRPr lang="en-US" altLang="en-US" sz="2000" dirty="0">
                <a:solidFill>
                  <a:srgbClr val="FFFFFF"/>
                </a:solidFill>
                <a:latin typeface="times" pitchFamily="2" charset="0"/>
                <a:ea typeface="times" pitchFamily="2" charset="0"/>
                <a:cs typeface="times" pitchFamily="2" charset="0"/>
                <a:sym typeface="times" pitchFamily="2" charset="0"/>
              </a:endParaRPr>
            </a:p>
            <a:p>
              <a:pPr marL="342900" lvl="1" indent="-228600">
                <a:lnSpc>
                  <a:spcPct val="90000"/>
                </a:lnSpc>
                <a:buClr>
                  <a:srgbClr val="1F497D"/>
                </a:buClr>
                <a:buSzPct val="100000"/>
                <a:buFont typeface="Helvetica" pitchFamily="2" charset="0"/>
                <a:buChar char="✓"/>
              </a:pPr>
              <a:r>
                <a:rPr lang="en-US" altLang="en-US" sz="2000" dirty="0">
                  <a:solidFill>
                    <a:srgbClr val="1F497D"/>
                  </a:solidFill>
                  <a:latin typeface="times" pitchFamily="2" charset="0"/>
                  <a:ea typeface="times" pitchFamily="2" charset="0"/>
                  <a:cs typeface="times" pitchFamily="2" charset="0"/>
                  <a:sym typeface="times" pitchFamily="2" charset="0"/>
                </a:rPr>
                <a:t>Less use by others at home, work, and by social peers</a:t>
              </a:r>
            </a:p>
          </p:txBody>
        </p:sp>
      </p:grpSp>
      <p:sp>
        <p:nvSpPr>
          <p:cNvPr id="15" name="Title 1">
            <a:extLst>
              <a:ext uri="{FF2B5EF4-FFF2-40B4-BE49-F238E27FC236}">
                <a16:creationId xmlns:a16="http://schemas.microsoft.com/office/drawing/2014/main" id="{A90D5FE5-23AA-F94A-B242-E76EBAD63850}"/>
              </a:ext>
            </a:extLst>
          </p:cNvPr>
          <p:cNvSpPr>
            <a:spLocks noGrp="1"/>
          </p:cNvSpPr>
          <p:nvPr>
            <p:ph type="title"/>
          </p:nvPr>
        </p:nvSpPr>
        <p:spPr>
          <a:xfrm>
            <a:off x="598170" y="30354"/>
            <a:ext cx="10995660" cy="1325563"/>
          </a:xfrm>
        </p:spPr>
        <p:txBody>
          <a:bodyPr/>
          <a:lstStyle/>
          <a:p>
            <a:pPr algn="l"/>
            <a:r>
              <a:rPr lang="en-US" altLang="en-US" sz="2800" dirty="0">
                <a:solidFill>
                  <a:srgbClr val="0070C0"/>
                </a:solidFill>
              </a:rPr>
              <a:t>Average Progression of Recovery</a:t>
            </a:r>
          </a:p>
        </p:txBody>
      </p:sp>
    </p:spTree>
    <p:extLst>
      <p:ext uri="{BB962C8B-B14F-4D97-AF65-F5344CB8AC3E}">
        <p14:creationId xmlns:p14="http://schemas.microsoft.com/office/powerpoint/2010/main" val="892013434"/>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5993" y="1148316"/>
            <a:ext cx="10964636" cy="2859665"/>
          </a:xfrm>
        </p:spPr>
        <p:txBody>
          <a:bodyPr>
            <a:normAutofit fontScale="90000"/>
          </a:bodyPr>
          <a:lstStyle/>
          <a:p>
            <a:r>
              <a:rPr lang="en-US" dirty="0" smtClean="0"/>
              <a:t>Happy</a:t>
            </a:r>
            <a:br>
              <a:rPr lang="en-US" dirty="0" smtClean="0"/>
            </a:br>
            <a:r>
              <a:rPr lang="en-US" dirty="0" smtClean="0"/>
              <a:t>Recovery Month</a:t>
            </a:r>
            <a:br>
              <a:rPr lang="en-US" dirty="0" smtClean="0"/>
            </a:br>
            <a:r>
              <a:rPr lang="en-US" dirty="0" smtClean="0"/>
              <a:t>JOIN </a:t>
            </a:r>
            <a:r>
              <a:rPr lang="en-US" dirty="0"/>
              <a:t>THE VOICES FOR RECOVERY: </a:t>
            </a:r>
            <a:r>
              <a:rPr lang="en-US" b="1" dirty="0"/>
              <a:t>TOGETHER WE ARE STRONGER </a:t>
            </a:r>
            <a:endParaRPr lang="en-US" dirty="0"/>
          </a:p>
        </p:txBody>
      </p:sp>
      <p:sp>
        <p:nvSpPr>
          <p:cNvPr id="3" name="Subtitle 2"/>
          <p:cNvSpPr>
            <a:spLocks noGrp="1"/>
          </p:cNvSpPr>
          <p:nvPr>
            <p:ph type="subTitle" idx="1"/>
          </p:nvPr>
        </p:nvSpPr>
        <p:spPr/>
        <p:txBody>
          <a:bodyPr>
            <a:normAutofit fontScale="92500"/>
          </a:bodyPr>
          <a:lstStyle/>
          <a:p>
            <a:endParaRPr lang="en-US" dirty="0"/>
          </a:p>
          <a:p>
            <a:endParaRPr lang="en-US" dirty="0"/>
          </a:p>
          <a:p>
            <a:r>
              <a:rPr lang="en-US" sz="3200" dirty="0"/>
              <a:t> </a:t>
            </a:r>
            <a:r>
              <a:rPr lang="en-US" sz="3200" dirty="0" smtClean="0"/>
              <a:t>Are you attending any recovery events or sponsoring any events?</a:t>
            </a:r>
            <a:r>
              <a:rPr lang="en-US" sz="3200" b="1" dirty="0" smtClean="0"/>
              <a:t> </a:t>
            </a:r>
            <a:endParaRPr lang="en-US" sz="3200" dirty="0"/>
          </a:p>
        </p:txBody>
      </p:sp>
    </p:spTree>
    <p:extLst>
      <p:ext uri="{BB962C8B-B14F-4D97-AF65-F5344CB8AC3E}">
        <p14:creationId xmlns:p14="http://schemas.microsoft.com/office/powerpoint/2010/main" val="24405622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9"/>
          <p:cNvSpPr>
            <a:spLocks noGrp="1"/>
          </p:cNvSpPr>
          <p:nvPr>
            <p:ph idx="1"/>
          </p:nvPr>
        </p:nvSpPr>
        <p:spPr>
          <a:xfrm>
            <a:off x="483943" y="1761800"/>
            <a:ext cx="6888480" cy="4826126"/>
          </a:xfrm>
        </p:spPr>
        <p:txBody>
          <a:bodyPr>
            <a:normAutofit/>
          </a:bodyPr>
          <a:lstStyle/>
          <a:p>
            <a:r>
              <a:rPr lang="en-US" dirty="0"/>
              <a:t>Focuses on building trusting relationships </a:t>
            </a:r>
          </a:p>
          <a:p>
            <a:r>
              <a:rPr lang="en-US" dirty="0"/>
              <a:t>Promotes an individual’s choices and goals </a:t>
            </a:r>
          </a:p>
          <a:p>
            <a:r>
              <a:rPr lang="en-US" dirty="0"/>
              <a:t>Utilizes recovery community resources and assets</a:t>
            </a:r>
          </a:p>
          <a:p>
            <a:r>
              <a:rPr lang="en-US" dirty="0"/>
              <a:t>Provides entry and navigation to health and social service systems</a:t>
            </a:r>
          </a:p>
          <a:p>
            <a:r>
              <a:rPr lang="en-US" dirty="0"/>
              <a:t>Models the benefits and expectations of a life in recovery</a:t>
            </a:r>
          </a:p>
        </p:txBody>
      </p:sp>
      <p:sp>
        <p:nvSpPr>
          <p:cNvPr id="5" name="Title 4">
            <a:extLst>
              <a:ext uri="{FF2B5EF4-FFF2-40B4-BE49-F238E27FC236}">
                <a16:creationId xmlns:a16="http://schemas.microsoft.com/office/drawing/2014/main" id="{F60A3297-12C0-FC48-B506-E968E033AB9A}"/>
              </a:ext>
            </a:extLst>
          </p:cNvPr>
          <p:cNvSpPr>
            <a:spLocks noGrp="1"/>
          </p:cNvSpPr>
          <p:nvPr>
            <p:ph type="title"/>
          </p:nvPr>
        </p:nvSpPr>
        <p:spPr/>
        <p:txBody>
          <a:bodyPr/>
          <a:lstStyle/>
          <a:p>
            <a:r>
              <a:rPr lang="en-US" dirty="0"/>
              <a:t>Strengths of Peer Recovery Support Services</a:t>
            </a:r>
          </a:p>
        </p:txBody>
      </p:sp>
      <p:pic>
        <p:nvPicPr>
          <p:cNvPr id="2" name="Clip 2">
            <a:hlinkClick r:id="" action="ppaction://media"/>
          </p:cNvPr>
          <p:cNvPicPr>
            <a:picLocks noChangeAspect="1"/>
          </p:cNvPicPr>
          <p:nvPr>
            <a:audioFile r:link="rId3"/>
            <p:extLst>
              <p:ext uri="{DAA4B4D4-6D71-4841-9C94-3DE7FCFB9230}">
                <p14:media xmlns:p14="http://schemas.microsoft.com/office/powerpoint/2010/main" r:embed="rId2"/>
              </p:ext>
            </p:extLst>
          </p:nvPr>
        </p:nvPicPr>
        <p:blipFill>
          <a:blip r:embed="rId6"/>
          <a:stretch>
            <a:fillRect/>
          </a:stretch>
        </p:blipFill>
        <p:spPr>
          <a:xfrm>
            <a:off x="5851525" y="3184525"/>
            <a:ext cx="487363" cy="487363"/>
          </a:xfrm>
          <a:prstGeom prst="rect">
            <a:avLst/>
          </a:prstGeom>
        </p:spPr>
      </p:pic>
    </p:spTree>
    <p:custDataLst>
      <p:tags r:id="rId1"/>
    </p:custDataLst>
    <p:extLst>
      <p:ext uri="{BB962C8B-B14F-4D97-AF65-F5344CB8AC3E}">
        <p14:creationId xmlns:p14="http://schemas.microsoft.com/office/powerpoint/2010/main" val="370144043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30392" fill="hold"/>
                                        <p:tgtEl>
                                          <p:spTgt spid="2"/>
                                        </p:tgtEl>
                                      </p:cBhvr>
                                    </p:cmd>
                                  </p:childTnLst>
                                </p:cTn>
                              </p:par>
                            </p:childTnLst>
                          </p:cTn>
                        </p:par>
                      </p:childTnLst>
                    </p:cTn>
                  </p:par>
                </p:childTnLst>
              </p:cTn>
              <p:nextCondLst>
                <p:cond evt="onClick" delay="0">
                  <p:tgtEl>
                    <p:spTgt spid="2"/>
                  </p:tgtEl>
                </p:cond>
              </p:nextCondLst>
            </p:seq>
            <p:audio>
              <p:cMediaNode vol="80000">
                <p:cTn id="7" fill="hold" display="0">
                  <p:stCondLst>
                    <p:cond delay="indefinite"/>
                  </p:stCondLst>
                  <p:endCondLst>
                    <p:cond evt="onStopAudio" delay="0">
                      <p:tgtEl>
                        <p:sldTgt/>
                      </p:tgtEl>
                    </p:cond>
                  </p:endCondLst>
                </p:cTn>
                <p:tgtEl>
                  <p:spTgt spid="2"/>
                </p:tgtEl>
              </p:cMediaNode>
            </p:audio>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4247860-5C5B-614F-BE47-E8BDDF676796}"/>
              </a:ext>
            </a:extLst>
          </p:cNvPr>
          <p:cNvPicPr>
            <a:picLocks noGrp="1" noChangeAspect="1"/>
          </p:cNvPicPr>
          <p:nvPr>
            <p:ph idx="1"/>
          </p:nvPr>
        </p:nvPicPr>
        <p:blipFill>
          <a:blip r:embed="rId3"/>
          <a:stretch>
            <a:fillRect/>
          </a:stretch>
        </p:blipFill>
        <p:spPr>
          <a:xfrm>
            <a:off x="1303147" y="1257499"/>
            <a:ext cx="9585706" cy="4870912"/>
          </a:xfrm>
        </p:spPr>
      </p:pic>
      <p:sp>
        <p:nvSpPr>
          <p:cNvPr id="6" name="Title 5">
            <a:extLst>
              <a:ext uri="{FF2B5EF4-FFF2-40B4-BE49-F238E27FC236}">
                <a16:creationId xmlns:a16="http://schemas.microsoft.com/office/drawing/2014/main" id="{8DC47FBA-768C-434F-9399-6B51C47CE9AA}"/>
              </a:ext>
            </a:extLst>
          </p:cNvPr>
          <p:cNvSpPr>
            <a:spLocks noGrp="1"/>
          </p:cNvSpPr>
          <p:nvPr>
            <p:ph type="title"/>
          </p:nvPr>
        </p:nvSpPr>
        <p:spPr>
          <a:xfrm>
            <a:off x="612321" y="204484"/>
            <a:ext cx="10972800" cy="1325563"/>
          </a:xfrm>
        </p:spPr>
        <p:txBody>
          <a:bodyPr/>
          <a:lstStyle/>
          <a:p>
            <a:r>
              <a:rPr lang="en-US" dirty="0"/>
              <a:t>Peer Workers—Roles</a:t>
            </a:r>
          </a:p>
        </p:txBody>
      </p:sp>
    </p:spTree>
    <p:extLst>
      <p:ext uri="{BB962C8B-B14F-4D97-AF65-F5344CB8AC3E}">
        <p14:creationId xmlns:p14="http://schemas.microsoft.com/office/powerpoint/2010/main" val="28320865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06879" y="1666749"/>
            <a:ext cx="7330440" cy="4826126"/>
          </a:xfrm>
        </p:spPr>
        <p:txBody>
          <a:bodyPr/>
          <a:lstStyle/>
          <a:p>
            <a:r>
              <a:rPr lang="en-US" dirty="0"/>
              <a:t>Peer telephone continuing support </a:t>
            </a:r>
          </a:p>
          <a:p>
            <a:r>
              <a:rPr lang="en-US" dirty="0"/>
              <a:t>Peer-facilitated educational and support groups</a:t>
            </a:r>
          </a:p>
          <a:p>
            <a:r>
              <a:rPr lang="en-US" dirty="0"/>
              <a:t>Peer-connected and -navigated health and community supports</a:t>
            </a:r>
          </a:p>
          <a:p>
            <a:r>
              <a:rPr lang="en-US" dirty="0"/>
              <a:t>Peer-operated recovery residences</a:t>
            </a:r>
          </a:p>
          <a:p>
            <a:r>
              <a:rPr lang="en-US" dirty="0"/>
              <a:t>Recovery community centers</a:t>
            </a:r>
          </a:p>
          <a:p>
            <a:endParaRPr lang="en-US" dirty="0"/>
          </a:p>
        </p:txBody>
      </p:sp>
      <p:sp>
        <p:nvSpPr>
          <p:cNvPr id="4" name="Title 3">
            <a:extLst>
              <a:ext uri="{FF2B5EF4-FFF2-40B4-BE49-F238E27FC236}">
                <a16:creationId xmlns:a16="http://schemas.microsoft.com/office/drawing/2014/main" id="{3670DC16-11BD-564B-BFA9-997D88C90BB6}"/>
              </a:ext>
            </a:extLst>
          </p:cNvPr>
          <p:cNvSpPr>
            <a:spLocks noGrp="1"/>
          </p:cNvSpPr>
          <p:nvPr>
            <p:ph type="title"/>
          </p:nvPr>
        </p:nvSpPr>
        <p:spPr/>
        <p:txBody>
          <a:bodyPr/>
          <a:lstStyle/>
          <a:p>
            <a:r>
              <a:rPr lang="en-US" dirty="0"/>
              <a:t>PRSS:  NOT Just Recovery Coaches . . .</a:t>
            </a:r>
          </a:p>
        </p:txBody>
      </p:sp>
    </p:spTree>
    <p:custDataLst>
      <p:tags r:id="rId1"/>
    </p:custDataLst>
    <p:extLst>
      <p:ext uri="{BB962C8B-B14F-4D97-AF65-F5344CB8AC3E}">
        <p14:creationId xmlns:p14="http://schemas.microsoft.com/office/powerpoint/2010/main" val="19706287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708079" y="1524000"/>
            <a:ext cx="8305800" cy="762000"/>
          </a:xfrm>
          <a:prstGeom prst="rect">
            <a:avLst/>
          </a:prstGeom>
        </p:spPr>
        <p:txBody>
          <a:bodyPr vert="horz" lIns="91440" tIns="45720" rIns="91440" bIns="45720" rtlCol="0" anchor="b">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tab pos="171450" algn="l"/>
              </a:tabLst>
              <a:defRPr/>
            </a:pPr>
            <a:r>
              <a:rPr kumimoji="0" lang="en-US" sz="3200" b="0" i="0" u="none" strike="noStrike" kern="1200" cap="none" spc="0" normalizeH="0" baseline="0" noProof="0">
                <a:ln>
                  <a:noFill/>
                </a:ln>
                <a:solidFill>
                  <a:prstClr val="black"/>
                </a:solidFill>
                <a:effectLst/>
                <a:uLnTx/>
                <a:uFillTx/>
                <a:latin typeface="Calibri Light" panose="020F0302020204030204"/>
                <a:ea typeface="+mj-ea"/>
                <a:cs typeface="+mj-cs"/>
              </a:rPr>
              <a:t/>
            </a:r>
            <a:br>
              <a:rPr kumimoji="0" lang="en-US" sz="3200" b="0" i="0" u="none" strike="noStrike" kern="1200" cap="none" spc="0" normalizeH="0" baseline="0" noProof="0">
                <a:ln>
                  <a:noFill/>
                </a:ln>
                <a:solidFill>
                  <a:prstClr val="black"/>
                </a:solidFill>
                <a:effectLst/>
                <a:uLnTx/>
                <a:uFillTx/>
                <a:latin typeface="Calibri Light" panose="020F0302020204030204"/>
                <a:ea typeface="+mj-ea"/>
                <a:cs typeface="+mj-cs"/>
              </a:rPr>
            </a:br>
            <a:r>
              <a:rPr kumimoji="0" lang="en-US" sz="3200" b="0" i="0" u="none" strike="noStrike" kern="1200" cap="none" spc="0" normalizeH="0" baseline="0" noProof="0">
                <a:ln>
                  <a:noFill/>
                </a:ln>
                <a:solidFill>
                  <a:prstClr val="black"/>
                </a:solidFill>
                <a:effectLst/>
                <a:uLnTx/>
                <a:uFillTx/>
                <a:latin typeface="Calibri Light" panose="020F0302020204030204"/>
                <a:ea typeface="+mj-ea"/>
                <a:cs typeface="+mj-cs"/>
              </a:rPr>
              <a:t/>
            </a:r>
            <a:br>
              <a:rPr kumimoji="0" lang="en-US" sz="3200" b="0" i="0" u="none" strike="noStrike" kern="1200" cap="none" spc="0" normalizeH="0" baseline="0" noProof="0">
                <a:ln>
                  <a:noFill/>
                </a:ln>
                <a:solidFill>
                  <a:prstClr val="black"/>
                </a:solidFill>
                <a:effectLst/>
                <a:uLnTx/>
                <a:uFillTx/>
                <a:latin typeface="Calibri Light" panose="020F0302020204030204"/>
                <a:ea typeface="+mj-ea"/>
                <a:cs typeface="+mj-cs"/>
              </a:rPr>
            </a:br>
            <a:endParaRPr kumimoji="0" lang="en-US" sz="3200" b="0"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graphicFrame>
        <p:nvGraphicFramePr>
          <p:cNvPr id="6" name="Content Placeholder 6">
            <a:extLst>
              <a:ext uri="{FF2B5EF4-FFF2-40B4-BE49-F238E27FC236}">
                <a16:creationId xmlns:a16="http://schemas.microsoft.com/office/drawing/2014/main" id="{C585D721-33C6-2F48-BDE8-FDEBD3A57811}"/>
              </a:ext>
            </a:extLst>
          </p:cNvPr>
          <p:cNvGraphicFramePr>
            <a:graphicFrameLocks/>
          </p:cNvGraphicFramePr>
          <p:nvPr>
            <p:extLst>
              <p:ext uri="{D42A27DB-BD31-4B8C-83A1-F6EECF244321}">
                <p14:modId xmlns:p14="http://schemas.microsoft.com/office/powerpoint/2010/main" val="3991357890"/>
              </p:ext>
            </p:extLst>
          </p:nvPr>
        </p:nvGraphicFramePr>
        <p:xfrm>
          <a:off x="781590" y="1113671"/>
          <a:ext cx="10628820" cy="4733004"/>
        </p:xfrm>
        <a:graphic>
          <a:graphicData uri="http://schemas.openxmlformats.org/drawingml/2006/table">
            <a:tbl>
              <a:tblPr>
                <a:tableStyleId>{5C22544A-7EE6-4342-B048-85BDC9FD1C3A}</a:tableStyleId>
              </a:tblPr>
              <a:tblGrid>
                <a:gridCol w="1345594">
                  <a:extLst>
                    <a:ext uri="{9D8B030D-6E8A-4147-A177-3AD203B41FA5}">
                      <a16:colId xmlns:a16="http://schemas.microsoft.com/office/drawing/2014/main" val="20000"/>
                    </a:ext>
                  </a:extLst>
                </a:gridCol>
                <a:gridCol w="3165106">
                  <a:extLst>
                    <a:ext uri="{9D8B030D-6E8A-4147-A177-3AD203B41FA5}">
                      <a16:colId xmlns:a16="http://schemas.microsoft.com/office/drawing/2014/main" val="20001"/>
                    </a:ext>
                  </a:extLst>
                </a:gridCol>
                <a:gridCol w="2693773">
                  <a:extLst>
                    <a:ext uri="{9D8B030D-6E8A-4147-A177-3AD203B41FA5}">
                      <a16:colId xmlns:a16="http://schemas.microsoft.com/office/drawing/2014/main" val="20002"/>
                    </a:ext>
                  </a:extLst>
                </a:gridCol>
                <a:gridCol w="3424347">
                  <a:extLst>
                    <a:ext uri="{9D8B030D-6E8A-4147-A177-3AD203B41FA5}">
                      <a16:colId xmlns:a16="http://schemas.microsoft.com/office/drawing/2014/main" val="20003"/>
                    </a:ext>
                  </a:extLst>
                </a:gridCol>
              </a:tblGrid>
              <a:tr h="336646">
                <a:tc>
                  <a:txBody>
                    <a:bodyPr/>
                    <a:lstStyle/>
                    <a:p>
                      <a:pPr marL="0" marR="0" algn="l">
                        <a:lnSpc>
                          <a:spcPct val="150000"/>
                        </a:lnSpc>
                        <a:spcBef>
                          <a:spcPts val="0"/>
                        </a:spcBef>
                        <a:spcAft>
                          <a:spcPts val="0"/>
                        </a:spcAft>
                      </a:pPr>
                      <a:r>
                        <a:rPr lang="en-US" sz="1400" b="1" dirty="0">
                          <a:effectLst/>
                          <a:latin typeface="+mn-lt"/>
                        </a:rPr>
                        <a:t> Type  </a:t>
                      </a:r>
                      <a:endParaRPr lang="en-US" sz="1400" b="1" dirty="0">
                        <a:effectLst/>
                        <a:latin typeface="+mn-lt"/>
                        <a:ea typeface="Calibri" charset="0"/>
                        <a:cs typeface="Raavi" charset="0"/>
                      </a:endParaRPr>
                    </a:p>
                  </a:txBody>
                  <a:tcPr marL="34865" marR="34865" marT="4842" marB="0"/>
                </a:tc>
                <a:tc>
                  <a:txBody>
                    <a:bodyPr/>
                    <a:lstStyle/>
                    <a:p>
                      <a:pPr marL="0" marR="0" algn="l">
                        <a:lnSpc>
                          <a:spcPct val="150000"/>
                        </a:lnSpc>
                        <a:spcBef>
                          <a:spcPts val="0"/>
                        </a:spcBef>
                        <a:spcAft>
                          <a:spcPts val="0"/>
                        </a:spcAft>
                      </a:pPr>
                      <a:r>
                        <a:rPr lang="en-US" sz="1400" b="1" dirty="0">
                          <a:effectLst/>
                          <a:latin typeface="+mn-lt"/>
                        </a:rPr>
                        <a:t>Description</a:t>
                      </a:r>
                      <a:endParaRPr lang="en-US" sz="1400" b="1" dirty="0">
                        <a:effectLst/>
                        <a:latin typeface="+mn-lt"/>
                        <a:ea typeface="Calibri" charset="0"/>
                        <a:cs typeface="Raavi" charset="0"/>
                      </a:endParaRPr>
                    </a:p>
                  </a:txBody>
                  <a:tcPr marL="34865" marR="34865" marT="4842" marB="0"/>
                </a:tc>
                <a:tc>
                  <a:txBody>
                    <a:bodyPr/>
                    <a:lstStyle/>
                    <a:p>
                      <a:pPr marL="0" marR="0" algn="l">
                        <a:lnSpc>
                          <a:spcPct val="150000"/>
                        </a:lnSpc>
                        <a:spcBef>
                          <a:spcPts val="0"/>
                        </a:spcBef>
                        <a:spcAft>
                          <a:spcPts val="0"/>
                        </a:spcAft>
                      </a:pPr>
                      <a:r>
                        <a:rPr lang="en-US" sz="1400" b="1" dirty="0">
                          <a:effectLst/>
                          <a:latin typeface="+mn-lt"/>
                        </a:rPr>
                        <a:t> Peer Roles</a:t>
                      </a:r>
                      <a:endParaRPr lang="en-US" sz="1400" b="1" dirty="0">
                        <a:effectLst/>
                        <a:latin typeface="+mn-lt"/>
                        <a:ea typeface="Calibri" charset="0"/>
                        <a:cs typeface="Raavi" charset="0"/>
                      </a:endParaRPr>
                    </a:p>
                  </a:txBody>
                  <a:tcPr marL="34865" marR="34865" marT="4842" marB="0"/>
                </a:tc>
                <a:tc>
                  <a:txBody>
                    <a:bodyPr/>
                    <a:lstStyle/>
                    <a:p>
                      <a:pPr marL="0" marR="0" algn="l">
                        <a:lnSpc>
                          <a:spcPct val="150000"/>
                        </a:lnSpc>
                        <a:spcBef>
                          <a:spcPts val="0"/>
                        </a:spcBef>
                        <a:spcAft>
                          <a:spcPts val="0"/>
                        </a:spcAft>
                      </a:pPr>
                      <a:r>
                        <a:rPr lang="en-US" sz="1400" b="1" dirty="0">
                          <a:effectLst/>
                          <a:latin typeface="+mn-lt"/>
                          <a:ea typeface="Calibri" charset="0"/>
                          <a:cs typeface="Raavi" charset="0"/>
                        </a:rPr>
                        <a:t>Supports</a:t>
                      </a:r>
                    </a:p>
                  </a:txBody>
                  <a:tcPr marL="0" marR="0" marT="0" marB="0"/>
                </a:tc>
                <a:extLst>
                  <a:ext uri="{0D108BD9-81ED-4DB2-BD59-A6C34878D82A}">
                    <a16:rowId xmlns:a16="http://schemas.microsoft.com/office/drawing/2014/main" val="10000"/>
                  </a:ext>
                </a:extLst>
              </a:tr>
              <a:tr h="733139">
                <a:tc>
                  <a:txBody>
                    <a:bodyPr/>
                    <a:lstStyle/>
                    <a:p>
                      <a:pPr marL="0" marR="0" algn="l">
                        <a:lnSpc>
                          <a:spcPct val="100000"/>
                        </a:lnSpc>
                        <a:spcBef>
                          <a:spcPts val="0"/>
                        </a:spcBef>
                        <a:spcAft>
                          <a:spcPts val="1000"/>
                        </a:spcAft>
                      </a:pPr>
                      <a:r>
                        <a:rPr lang="en-US" sz="1400" dirty="0">
                          <a:effectLst/>
                          <a:latin typeface="+mn-lt"/>
                        </a:rPr>
                        <a:t>Emotional</a:t>
                      </a:r>
                      <a:endParaRPr lang="en-US" sz="1400" dirty="0">
                        <a:effectLst/>
                        <a:latin typeface="+mn-lt"/>
                        <a:ea typeface="Calibri" charset="0"/>
                        <a:cs typeface="Raavi" charset="0"/>
                      </a:endParaRPr>
                    </a:p>
                  </a:txBody>
                  <a:tcPr marL="34865" marR="34865" marT="4842" marB="0"/>
                </a:tc>
                <a:tc>
                  <a:txBody>
                    <a:bodyPr/>
                    <a:lstStyle/>
                    <a:p>
                      <a:pPr marL="0" marR="0" algn="l">
                        <a:lnSpc>
                          <a:spcPct val="100000"/>
                        </a:lnSpc>
                        <a:spcBef>
                          <a:spcPts val="0"/>
                        </a:spcBef>
                        <a:spcAft>
                          <a:spcPts val="1000"/>
                        </a:spcAft>
                      </a:pPr>
                      <a:r>
                        <a:rPr lang="en-US" sz="1400" dirty="0">
                          <a:effectLst/>
                          <a:latin typeface="+mn-lt"/>
                        </a:rPr>
                        <a:t>Demonstrate empathy, caring, or concern to bolster the person’s self-esteem and confidence</a:t>
                      </a:r>
                      <a:endParaRPr lang="en-US" sz="1400" dirty="0">
                        <a:effectLst/>
                        <a:latin typeface="+mn-lt"/>
                        <a:ea typeface="Calibri" charset="0"/>
                        <a:cs typeface="Raavi" charset="0"/>
                      </a:endParaRPr>
                    </a:p>
                  </a:txBody>
                  <a:tcPr marL="34865" marR="34865" marT="4842" marB="0"/>
                </a:tc>
                <a:tc>
                  <a:txBody>
                    <a:bodyPr/>
                    <a:lstStyle/>
                    <a:p>
                      <a:pPr marL="342900" marR="0" lvl="0" indent="-342900" algn="l">
                        <a:lnSpc>
                          <a:spcPct val="100000"/>
                        </a:lnSpc>
                        <a:spcBef>
                          <a:spcPts val="0"/>
                        </a:spcBef>
                        <a:spcAft>
                          <a:spcPts val="0"/>
                        </a:spcAft>
                        <a:buFont typeface="Symbol" charset="2"/>
                        <a:buChar char=""/>
                      </a:pPr>
                      <a:r>
                        <a:rPr lang="en-US" sz="1400">
                          <a:effectLst/>
                          <a:latin typeface="+mn-lt"/>
                        </a:rPr>
                        <a:t>Recovery coach</a:t>
                      </a:r>
                      <a:br>
                        <a:rPr lang="en-US" sz="1400">
                          <a:effectLst/>
                          <a:latin typeface="+mn-lt"/>
                        </a:rPr>
                      </a:br>
                      <a:endParaRPr lang="en-US" sz="1400">
                        <a:effectLst/>
                        <a:latin typeface="+mn-lt"/>
                      </a:endParaRPr>
                    </a:p>
                    <a:p>
                      <a:pPr marL="342900" marR="0" lvl="0" indent="-342900" algn="l">
                        <a:lnSpc>
                          <a:spcPct val="100000"/>
                        </a:lnSpc>
                        <a:spcBef>
                          <a:spcPts val="0"/>
                        </a:spcBef>
                        <a:spcAft>
                          <a:spcPts val="0"/>
                        </a:spcAft>
                        <a:buFont typeface="Symbol" charset="2"/>
                        <a:buChar char=""/>
                      </a:pPr>
                      <a:r>
                        <a:rPr lang="en-US" sz="1400">
                          <a:effectLst/>
                          <a:latin typeface="+mn-lt"/>
                        </a:rPr>
                        <a:t>Support group leader</a:t>
                      </a:r>
                      <a:br>
                        <a:rPr lang="en-US" sz="1400">
                          <a:effectLst/>
                          <a:latin typeface="+mn-lt"/>
                        </a:rPr>
                      </a:br>
                      <a:endParaRPr lang="en-US" sz="1400">
                        <a:effectLst/>
                        <a:latin typeface="+mn-lt"/>
                        <a:ea typeface="Calibri" charset="0"/>
                        <a:cs typeface="Raavi" charset="0"/>
                      </a:endParaRPr>
                    </a:p>
                  </a:txBody>
                  <a:tcPr marL="34865" marR="34865" marT="4842" marB="0"/>
                </a:tc>
                <a:tc>
                  <a:txBody>
                    <a:bodyPr/>
                    <a:lstStyle/>
                    <a:p>
                      <a:pPr marL="0" marR="0" algn="l">
                        <a:lnSpc>
                          <a:spcPct val="100000"/>
                        </a:lnSpc>
                        <a:spcBef>
                          <a:spcPts val="0"/>
                        </a:spcBef>
                        <a:spcAft>
                          <a:spcPts val="1000"/>
                        </a:spcAft>
                      </a:pPr>
                      <a:r>
                        <a:rPr lang="en-US" sz="1400">
                          <a:effectLst/>
                          <a:latin typeface="+mn-lt"/>
                        </a:rPr>
                        <a:t>Offering peer recovery coaching and varied peer-led support groups in an accessible, welcoming environment</a:t>
                      </a:r>
                      <a:endParaRPr lang="en-US" sz="1400">
                        <a:effectLst/>
                        <a:latin typeface="+mn-lt"/>
                        <a:ea typeface="Calibri" charset="0"/>
                        <a:cs typeface="Raavi" charset="0"/>
                      </a:endParaRPr>
                    </a:p>
                  </a:txBody>
                  <a:tcPr marL="0" marR="0" marT="0" marB="0"/>
                </a:tc>
                <a:extLst>
                  <a:ext uri="{0D108BD9-81ED-4DB2-BD59-A6C34878D82A}">
                    <a16:rowId xmlns:a16="http://schemas.microsoft.com/office/drawing/2014/main" val="10001"/>
                  </a:ext>
                </a:extLst>
              </a:tr>
              <a:tr h="1278696">
                <a:tc>
                  <a:txBody>
                    <a:bodyPr/>
                    <a:lstStyle/>
                    <a:p>
                      <a:pPr marL="0" marR="0" algn="l">
                        <a:lnSpc>
                          <a:spcPct val="100000"/>
                        </a:lnSpc>
                        <a:spcBef>
                          <a:spcPts val="0"/>
                        </a:spcBef>
                        <a:spcAft>
                          <a:spcPts val="1000"/>
                        </a:spcAft>
                      </a:pPr>
                      <a:r>
                        <a:rPr lang="en-US" sz="1400" dirty="0">
                          <a:effectLst/>
                          <a:latin typeface="+mn-lt"/>
                        </a:rPr>
                        <a:t>Informational</a:t>
                      </a:r>
                      <a:endParaRPr lang="en-US" sz="1400" dirty="0">
                        <a:effectLst/>
                        <a:latin typeface="+mn-lt"/>
                        <a:ea typeface="Calibri" charset="0"/>
                        <a:cs typeface="Raavi" charset="0"/>
                      </a:endParaRPr>
                    </a:p>
                  </a:txBody>
                  <a:tcPr marL="34865" marR="34865" marT="4842" marB="0"/>
                </a:tc>
                <a:tc>
                  <a:txBody>
                    <a:bodyPr/>
                    <a:lstStyle/>
                    <a:p>
                      <a:pPr marL="0" marR="0" algn="l">
                        <a:lnSpc>
                          <a:spcPct val="100000"/>
                        </a:lnSpc>
                        <a:spcBef>
                          <a:spcPts val="0"/>
                        </a:spcBef>
                        <a:spcAft>
                          <a:spcPts val="1000"/>
                        </a:spcAft>
                      </a:pPr>
                      <a:r>
                        <a:rPr lang="en-US" sz="1400" dirty="0">
                          <a:effectLst/>
                          <a:latin typeface="+mn-lt"/>
                        </a:rPr>
                        <a:t>Share knowledge and information and/or pro­vide life or vocational skills training</a:t>
                      </a:r>
                      <a:endParaRPr lang="en-US" sz="1400" dirty="0">
                        <a:effectLst/>
                        <a:latin typeface="+mn-lt"/>
                        <a:ea typeface="Calibri" charset="0"/>
                        <a:cs typeface="Raavi" charset="0"/>
                      </a:endParaRPr>
                    </a:p>
                  </a:txBody>
                  <a:tcPr marL="34865" marR="34865" marT="4842" marB="0"/>
                </a:tc>
                <a:tc>
                  <a:txBody>
                    <a:bodyPr/>
                    <a:lstStyle/>
                    <a:p>
                      <a:pPr marL="342900" marR="0" lvl="0" indent="-342900" algn="l">
                        <a:lnSpc>
                          <a:spcPct val="100000"/>
                        </a:lnSpc>
                        <a:spcBef>
                          <a:spcPts val="0"/>
                        </a:spcBef>
                        <a:spcAft>
                          <a:spcPts val="0"/>
                        </a:spcAft>
                        <a:buFont typeface="Symbol" charset="2"/>
                        <a:buChar char=""/>
                      </a:pPr>
                      <a:r>
                        <a:rPr lang="en-US" sz="1400" dirty="0">
                          <a:effectLst/>
                          <a:latin typeface="+mn-lt"/>
                        </a:rPr>
                        <a:t>Peer educator </a:t>
                      </a:r>
                      <a:br>
                        <a:rPr lang="en-US" sz="1400" dirty="0">
                          <a:effectLst/>
                          <a:latin typeface="+mn-lt"/>
                        </a:rPr>
                      </a:br>
                      <a:endParaRPr lang="en-US" sz="1400" dirty="0">
                        <a:effectLst/>
                        <a:latin typeface="+mn-lt"/>
                      </a:endParaRPr>
                    </a:p>
                    <a:p>
                      <a:pPr marL="342900" marR="0" lvl="0" indent="-342900" algn="l">
                        <a:lnSpc>
                          <a:spcPct val="100000"/>
                        </a:lnSpc>
                        <a:spcBef>
                          <a:spcPts val="0"/>
                        </a:spcBef>
                        <a:spcAft>
                          <a:spcPts val="0"/>
                        </a:spcAft>
                        <a:buFont typeface="Symbol" charset="2"/>
                        <a:buChar char=""/>
                      </a:pPr>
                      <a:r>
                        <a:rPr lang="en-US" sz="1400" dirty="0">
                          <a:effectLst/>
                          <a:latin typeface="+mn-lt"/>
                        </a:rPr>
                        <a:t>Peer community health worker</a:t>
                      </a:r>
                      <a:br>
                        <a:rPr lang="en-US" sz="1400" dirty="0">
                          <a:effectLst/>
                          <a:latin typeface="+mn-lt"/>
                        </a:rPr>
                      </a:br>
                      <a:endParaRPr lang="en-US" sz="1400" dirty="0">
                        <a:effectLst/>
                        <a:latin typeface="+mn-lt"/>
                      </a:endParaRPr>
                    </a:p>
                    <a:p>
                      <a:pPr marL="342900" marR="0" lvl="0" indent="-342900" algn="l">
                        <a:lnSpc>
                          <a:spcPct val="100000"/>
                        </a:lnSpc>
                        <a:spcBef>
                          <a:spcPts val="0"/>
                        </a:spcBef>
                        <a:spcAft>
                          <a:spcPts val="0"/>
                        </a:spcAft>
                        <a:buFont typeface="Symbol" charset="2"/>
                        <a:buChar char=""/>
                      </a:pPr>
                      <a:r>
                        <a:rPr lang="en-US" sz="1400" dirty="0">
                          <a:effectLst/>
                          <a:latin typeface="+mn-lt"/>
                        </a:rPr>
                        <a:t>Peer wellness coordinator</a:t>
                      </a:r>
                      <a:endParaRPr lang="en-US" sz="1400" dirty="0">
                        <a:effectLst/>
                        <a:latin typeface="+mn-lt"/>
                        <a:ea typeface="Calibri" charset="0"/>
                        <a:cs typeface="Raavi" charset="0"/>
                      </a:endParaRPr>
                    </a:p>
                  </a:txBody>
                  <a:tcPr marL="34865" marR="34865" marT="4842" marB="0"/>
                </a:tc>
                <a:tc>
                  <a:txBody>
                    <a:bodyPr/>
                    <a:lstStyle/>
                    <a:p>
                      <a:pPr marL="0" marR="0" algn="l">
                        <a:lnSpc>
                          <a:spcPct val="100000"/>
                        </a:lnSpc>
                        <a:spcBef>
                          <a:spcPts val="0"/>
                        </a:spcBef>
                        <a:spcAft>
                          <a:spcPts val="1000"/>
                        </a:spcAft>
                      </a:pPr>
                      <a:r>
                        <a:rPr lang="en-US" sz="1400">
                          <a:effectLst/>
                          <a:latin typeface="+mn-lt"/>
                        </a:rPr>
                        <a:t>Scheduling a complete calendar of training sessions—such as parenting classes, job readiness training, health education classes, and wellness sessions—based on participants’ identified needs</a:t>
                      </a:r>
                      <a:endParaRPr lang="en-US" sz="1400">
                        <a:effectLst/>
                        <a:latin typeface="+mn-lt"/>
                        <a:ea typeface="Calibri" charset="0"/>
                        <a:cs typeface="Raavi" charset="0"/>
                      </a:endParaRPr>
                    </a:p>
                  </a:txBody>
                  <a:tcPr marL="0" marR="0" marT="0" marB="0"/>
                </a:tc>
                <a:extLst>
                  <a:ext uri="{0D108BD9-81ED-4DB2-BD59-A6C34878D82A}">
                    <a16:rowId xmlns:a16="http://schemas.microsoft.com/office/drawing/2014/main" val="10002"/>
                  </a:ext>
                </a:extLst>
              </a:tr>
              <a:tr h="1091895">
                <a:tc>
                  <a:txBody>
                    <a:bodyPr/>
                    <a:lstStyle/>
                    <a:p>
                      <a:pPr marL="0" marR="0" algn="l">
                        <a:lnSpc>
                          <a:spcPct val="100000"/>
                        </a:lnSpc>
                        <a:spcBef>
                          <a:spcPts val="0"/>
                        </a:spcBef>
                        <a:spcAft>
                          <a:spcPts val="1000"/>
                        </a:spcAft>
                      </a:pPr>
                      <a:r>
                        <a:rPr lang="en-US" sz="1400" dirty="0">
                          <a:effectLst/>
                          <a:latin typeface="+mn-lt"/>
                        </a:rPr>
                        <a:t>Instrumental</a:t>
                      </a:r>
                      <a:endParaRPr lang="en-US" sz="1400" dirty="0">
                        <a:effectLst/>
                        <a:latin typeface="+mn-lt"/>
                        <a:ea typeface="Calibri" charset="0"/>
                        <a:cs typeface="Raavi" charset="0"/>
                      </a:endParaRPr>
                    </a:p>
                  </a:txBody>
                  <a:tcPr marL="34865" marR="34865" marT="4842" marB="0"/>
                </a:tc>
                <a:tc>
                  <a:txBody>
                    <a:bodyPr/>
                    <a:lstStyle/>
                    <a:p>
                      <a:pPr marL="0" marR="0" algn="l">
                        <a:lnSpc>
                          <a:spcPct val="100000"/>
                        </a:lnSpc>
                        <a:spcBef>
                          <a:spcPts val="0"/>
                        </a:spcBef>
                        <a:spcAft>
                          <a:spcPts val="1000"/>
                        </a:spcAft>
                      </a:pPr>
                      <a:r>
                        <a:rPr lang="en-US" sz="1400" dirty="0">
                          <a:effectLst/>
                          <a:latin typeface="+mn-lt"/>
                        </a:rPr>
                        <a:t>Provide concrete assistance to help others ac­complish tasks, such as connecting individuals to housing, employment support, and social services</a:t>
                      </a:r>
                      <a:endParaRPr lang="en-US" sz="1400" dirty="0">
                        <a:effectLst/>
                        <a:latin typeface="+mn-lt"/>
                        <a:ea typeface="Calibri" charset="0"/>
                        <a:cs typeface="Raavi" charset="0"/>
                      </a:endParaRPr>
                    </a:p>
                  </a:txBody>
                  <a:tcPr marL="34865" marR="34865" marT="4842" marB="0"/>
                </a:tc>
                <a:tc>
                  <a:txBody>
                    <a:bodyPr/>
                    <a:lstStyle/>
                    <a:p>
                      <a:pPr marL="342900" marR="0" lvl="0" indent="-342900" algn="l">
                        <a:lnSpc>
                          <a:spcPct val="100000"/>
                        </a:lnSpc>
                        <a:spcBef>
                          <a:spcPts val="0"/>
                        </a:spcBef>
                        <a:spcAft>
                          <a:spcPts val="1000"/>
                        </a:spcAft>
                        <a:buFont typeface="Symbol" charset="2"/>
                        <a:buChar char=""/>
                      </a:pPr>
                      <a:r>
                        <a:rPr lang="en-US" sz="1400" dirty="0">
                          <a:effectLst/>
                          <a:latin typeface="+mn-lt"/>
                        </a:rPr>
                        <a:t>Peer navigator </a:t>
                      </a:r>
                    </a:p>
                    <a:p>
                      <a:pPr marL="342900" marR="0" lvl="0" indent="-342900" algn="l">
                        <a:lnSpc>
                          <a:spcPct val="100000"/>
                        </a:lnSpc>
                        <a:spcBef>
                          <a:spcPts val="0"/>
                        </a:spcBef>
                        <a:spcAft>
                          <a:spcPts val="1000"/>
                        </a:spcAft>
                        <a:buFont typeface="Symbol" charset="2"/>
                        <a:buChar char=""/>
                      </a:pPr>
                      <a:r>
                        <a:rPr lang="en-US" sz="1400" dirty="0">
                          <a:effectLst/>
                          <a:latin typeface="+mn-lt"/>
                        </a:rPr>
                        <a:t>Peer advocate</a:t>
                      </a:r>
                    </a:p>
                    <a:p>
                      <a:pPr marL="342900" marR="0" lvl="0" indent="-342900" algn="l">
                        <a:lnSpc>
                          <a:spcPct val="100000"/>
                        </a:lnSpc>
                        <a:spcBef>
                          <a:spcPts val="0"/>
                        </a:spcBef>
                        <a:spcAft>
                          <a:spcPts val="1000"/>
                        </a:spcAft>
                        <a:buFont typeface="Symbol" charset="2"/>
                        <a:buChar char=""/>
                      </a:pPr>
                      <a:r>
                        <a:rPr lang="en-US" sz="1400" dirty="0">
                          <a:effectLst/>
                          <a:latin typeface="+mn-lt"/>
                        </a:rPr>
                        <a:t>Recovery residence manager</a:t>
                      </a:r>
                      <a:endParaRPr lang="en-US" sz="1400" dirty="0">
                        <a:effectLst/>
                        <a:latin typeface="+mn-lt"/>
                        <a:ea typeface="Calibri" charset="0"/>
                        <a:cs typeface="Raavi" charset="0"/>
                      </a:endParaRPr>
                    </a:p>
                  </a:txBody>
                  <a:tcPr marL="34865" marR="34865" marT="4842" marB="0"/>
                </a:tc>
                <a:tc>
                  <a:txBody>
                    <a:bodyPr/>
                    <a:lstStyle/>
                    <a:p>
                      <a:pPr marL="0" marR="0" algn="l">
                        <a:lnSpc>
                          <a:spcPct val="100000"/>
                        </a:lnSpc>
                        <a:spcBef>
                          <a:spcPts val="0"/>
                        </a:spcBef>
                        <a:spcAft>
                          <a:spcPts val="1000"/>
                        </a:spcAft>
                      </a:pPr>
                      <a:r>
                        <a:rPr lang="en-US" sz="1400" dirty="0">
                          <a:effectLst/>
                          <a:latin typeface="+mn-lt"/>
                        </a:rPr>
                        <a:t>Offering one-on-one or small-group assistance in locating providers, completing paperwork, making appointments, and negotiating barriers to accessing needed resources and services</a:t>
                      </a:r>
                      <a:endParaRPr lang="en-US" sz="1400" dirty="0">
                        <a:effectLst/>
                        <a:latin typeface="+mn-lt"/>
                        <a:ea typeface="Calibri" charset="0"/>
                        <a:cs typeface="Raavi" charset="0"/>
                      </a:endParaRPr>
                    </a:p>
                  </a:txBody>
                  <a:tcPr marL="0" marR="0" marT="0" marB="0"/>
                </a:tc>
                <a:extLst>
                  <a:ext uri="{0D108BD9-81ED-4DB2-BD59-A6C34878D82A}">
                    <a16:rowId xmlns:a16="http://schemas.microsoft.com/office/drawing/2014/main" val="10003"/>
                  </a:ext>
                </a:extLst>
              </a:tr>
              <a:tr h="1167485">
                <a:tc>
                  <a:txBody>
                    <a:bodyPr/>
                    <a:lstStyle/>
                    <a:p>
                      <a:pPr marL="0" marR="0" algn="l">
                        <a:lnSpc>
                          <a:spcPct val="100000"/>
                        </a:lnSpc>
                        <a:spcBef>
                          <a:spcPts val="0"/>
                        </a:spcBef>
                        <a:spcAft>
                          <a:spcPts val="1000"/>
                        </a:spcAft>
                      </a:pPr>
                      <a:r>
                        <a:rPr lang="en-US" sz="1400" dirty="0">
                          <a:effectLst/>
                          <a:latin typeface="+mn-lt"/>
                        </a:rPr>
                        <a:t>Interpersonal (</a:t>
                      </a:r>
                      <a:r>
                        <a:rPr lang="en-US" sz="1400" dirty="0" err="1">
                          <a:effectLst/>
                          <a:latin typeface="+mn-lt"/>
                        </a:rPr>
                        <a:t>Affiliational</a:t>
                      </a:r>
                      <a:r>
                        <a:rPr lang="en-US" sz="1400" dirty="0">
                          <a:effectLst/>
                          <a:latin typeface="+mn-lt"/>
                        </a:rPr>
                        <a:t>)</a:t>
                      </a:r>
                      <a:endParaRPr lang="en-US" sz="1400" dirty="0">
                        <a:effectLst/>
                        <a:latin typeface="+mn-lt"/>
                        <a:ea typeface="Calibri" charset="0"/>
                        <a:cs typeface="Raavi" charset="0"/>
                      </a:endParaRPr>
                    </a:p>
                  </a:txBody>
                  <a:tcPr marL="34865" marR="34865" marT="4842" marB="0"/>
                </a:tc>
                <a:tc>
                  <a:txBody>
                    <a:bodyPr/>
                    <a:lstStyle/>
                    <a:p>
                      <a:pPr marL="0" marR="0" algn="l">
                        <a:lnSpc>
                          <a:spcPct val="100000"/>
                        </a:lnSpc>
                        <a:spcBef>
                          <a:spcPts val="0"/>
                        </a:spcBef>
                        <a:spcAft>
                          <a:spcPts val="1000"/>
                        </a:spcAft>
                      </a:pPr>
                      <a:r>
                        <a:rPr lang="en-US" sz="1400" dirty="0">
                          <a:effectLst/>
                          <a:latin typeface="+mn-lt"/>
                        </a:rPr>
                        <a:t>Facilitate contacts with other people to pro­mote learning of social and recreational skills, create community, and acquire a sense of belonging</a:t>
                      </a:r>
                      <a:endParaRPr lang="en-US" sz="1400" dirty="0">
                        <a:effectLst/>
                        <a:latin typeface="+mn-lt"/>
                        <a:ea typeface="Calibri" charset="0"/>
                        <a:cs typeface="Raavi" charset="0"/>
                      </a:endParaRPr>
                    </a:p>
                  </a:txBody>
                  <a:tcPr marL="34865" marR="34865" marT="4842" marB="0"/>
                </a:tc>
                <a:tc>
                  <a:txBody>
                    <a:bodyPr/>
                    <a:lstStyle/>
                    <a:p>
                      <a:pPr marL="342900" marR="0" lvl="0" indent="-342900" algn="l">
                        <a:lnSpc>
                          <a:spcPct val="100000"/>
                        </a:lnSpc>
                        <a:spcBef>
                          <a:spcPts val="0"/>
                        </a:spcBef>
                        <a:spcAft>
                          <a:spcPts val="1000"/>
                        </a:spcAft>
                        <a:buFont typeface="Symbol" charset="2"/>
                        <a:buChar char=""/>
                      </a:pPr>
                      <a:r>
                        <a:rPr lang="en-US" sz="1400">
                          <a:effectLst/>
                          <a:latin typeface="+mn-lt"/>
                        </a:rPr>
                        <a:t>Recovery community center staff</a:t>
                      </a:r>
                    </a:p>
                    <a:p>
                      <a:pPr marL="342900" marR="0" lvl="0" indent="-342900" algn="l">
                        <a:lnSpc>
                          <a:spcPct val="100000"/>
                        </a:lnSpc>
                        <a:spcBef>
                          <a:spcPts val="0"/>
                        </a:spcBef>
                        <a:spcAft>
                          <a:spcPts val="1000"/>
                        </a:spcAft>
                        <a:buFont typeface="Symbol" charset="2"/>
                        <a:buChar char=""/>
                      </a:pPr>
                      <a:r>
                        <a:rPr lang="en-US" sz="1400">
                          <a:effectLst/>
                          <a:latin typeface="+mn-lt"/>
                        </a:rPr>
                        <a:t>Recovery activity coordinator</a:t>
                      </a:r>
                    </a:p>
                    <a:p>
                      <a:pPr marL="342900" marR="0" lvl="0" indent="-342900" algn="l">
                        <a:lnSpc>
                          <a:spcPct val="100000"/>
                        </a:lnSpc>
                        <a:spcBef>
                          <a:spcPts val="0"/>
                        </a:spcBef>
                        <a:spcAft>
                          <a:spcPts val="1000"/>
                        </a:spcAft>
                        <a:buFont typeface="Symbol" charset="2"/>
                        <a:buChar char=""/>
                      </a:pPr>
                      <a:r>
                        <a:rPr lang="en-US" sz="1400">
                          <a:effectLst/>
                          <a:latin typeface="+mn-lt"/>
                        </a:rPr>
                        <a:t>Sober active guide</a:t>
                      </a:r>
                      <a:endParaRPr lang="en-US" sz="1400">
                        <a:effectLst/>
                        <a:latin typeface="+mn-lt"/>
                        <a:ea typeface="Calibri" charset="0"/>
                        <a:cs typeface="Raavi" charset="0"/>
                      </a:endParaRPr>
                    </a:p>
                  </a:txBody>
                  <a:tcPr marL="34865" marR="34865" marT="4842" marB="0"/>
                </a:tc>
                <a:tc>
                  <a:txBody>
                    <a:bodyPr/>
                    <a:lstStyle/>
                    <a:p>
                      <a:pPr marL="0" marR="0" algn="l">
                        <a:lnSpc>
                          <a:spcPct val="100000"/>
                        </a:lnSpc>
                        <a:spcBef>
                          <a:spcPts val="0"/>
                        </a:spcBef>
                        <a:spcAft>
                          <a:spcPts val="1000"/>
                        </a:spcAft>
                      </a:pPr>
                      <a:r>
                        <a:rPr lang="en-US" sz="1400" dirty="0">
                          <a:effectLst/>
                          <a:latin typeface="+mn-lt"/>
                        </a:rPr>
                        <a:t>Providing space for sober social gatherings (e.g., sober Super Bowl party) and assisting participants in setting up social outings and sober sports leagues</a:t>
                      </a:r>
                      <a:endParaRPr lang="en-US" sz="1400" dirty="0">
                        <a:effectLst/>
                        <a:latin typeface="+mn-lt"/>
                        <a:ea typeface="Calibri" charset="0"/>
                        <a:cs typeface="Raavi" charset="0"/>
                      </a:endParaRPr>
                    </a:p>
                  </a:txBody>
                  <a:tcPr marL="0" marR="0" marT="0" marB="0"/>
                </a:tc>
                <a:extLst>
                  <a:ext uri="{0D108BD9-81ED-4DB2-BD59-A6C34878D82A}">
                    <a16:rowId xmlns:a16="http://schemas.microsoft.com/office/drawing/2014/main" val="10004"/>
                  </a:ext>
                </a:extLst>
              </a:tr>
            </a:tbl>
          </a:graphicData>
        </a:graphic>
      </p:graphicFrame>
      <p:sp>
        <p:nvSpPr>
          <p:cNvPr id="4" name="Title 3">
            <a:extLst>
              <a:ext uri="{FF2B5EF4-FFF2-40B4-BE49-F238E27FC236}">
                <a16:creationId xmlns:a16="http://schemas.microsoft.com/office/drawing/2014/main" id="{E10C7A0F-38B8-CC4F-8472-E760B1491557}"/>
              </a:ext>
            </a:extLst>
          </p:cNvPr>
          <p:cNvSpPr>
            <a:spLocks noGrp="1"/>
          </p:cNvSpPr>
          <p:nvPr>
            <p:ph type="title"/>
          </p:nvPr>
        </p:nvSpPr>
        <p:spPr>
          <a:xfrm>
            <a:off x="612321" y="31491"/>
            <a:ext cx="10972800" cy="1325563"/>
          </a:xfrm>
        </p:spPr>
        <p:txBody>
          <a:bodyPr/>
          <a:lstStyle/>
          <a:p>
            <a:r>
              <a:rPr lang="en-US" dirty="0"/>
              <a:t>Comprehensive Peer Supports - 1</a:t>
            </a:r>
          </a:p>
        </p:txBody>
      </p:sp>
    </p:spTree>
    <p:custDataLst>
      <p:tags r:id="rId1"/>
    </p:custDataLst>
    <p:extLst>
      <p:ext uri="{BB962C8B-B14F-4D97-AF65-F5344CB8AC3E}">
        <p14:creationId xmlns:p14="http://schemas.microsoft.com/office/powerpoint/2010/main" val="34211082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384640"/>
            <a:ext cx="10515600" cy="2852737"/>
          </a:xfrm>
        </p:spPr>
        <p:txBody>
          <a:bodyPr>
            <a:normAutofit/>
          </a:bodyPr>
          <a:lstStyle/>
          <a:p>
            <a:r>
              <a:rPr lang="en-US" b="1" dirty="0"/>
              <a:t>Different Models</a:t>
            </a:r>
            <a:r>
              <a:rPr lang="en-US" dirty="0"/>
              <a:t/>
            </a:r>
            <a:br>
              <a:rPr lang="en-US" dirty="0"/>
            </a:br>
            <a:endParaRPr lang="en-US" dirty="0"/>
          </a:p>
        </p:txBody>
      </p:sp>
      <p:sp>
        <p:nvSpPr>
          <p:cNvPr id="9" name="Text Placeholder 8">
            <a:extLst>
              <a:ext uri="{FF2B5EF4-FFF2-40B4-BE49-F238E27FC236}">
                <a16:creationId xmlns:a16="http://schemas.microsoft.com/office/drawing/2014/main" id="{91E9DA4E-452B-C741-8DE9-607640F96411}"/>
              </a:ext>
            </a:extLst>
          </p:cNvPr>
          <p:cNvSpPr>
            <a:spLocks noGrp="1"/>
          </p:cNvSpPr>
          <p:nvPr>
            <p:ph type="body" idx="1"/>
          </p:nvPr>
        </p:nvSpPr>
        <p:spPr/>
        <p:txBody>
          <a:bodyPr/>
          <a:lstStyle/>
          <a:p>
            <a:r>
              <a:rPr lang="en-US" b="1" dirty="0"/>
              <a:t>Examples of Peer Supports at Each Sequential Intercept</a:t>
            </a:r>
            <a:endParaRPr lang="en-US" dirty="0"/>
          </a:p>
        </p:txBody>
      </p:sp>
    </p:spTree>
    <p:extLst>
      <p:ext uri="{BB962C8B-B14F-4D97-AF65-F5344CB8AC3E}">
        <p14:creationId xmlns:p14="http://schemas.microsoft.com/office/powerpoint/2010/main" val="18659004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2321" y="1401392"/>
            <a:ext cx="6233160" cy="4401205"/>
          </a:xfrm>
          <a:prstGeom prst="rect">
            <a:avLst/>
          </a:prstGeom>
        </p:spPr>
        <p:txBody>
          <a:bodyPr wrap="square">
            <a:spAutoFit/>
          </a:bodyPr>
          <a:lstStyle/>
          <a:p>
            <a:pPr marL="457200" indent="-457200">
              <a:buFont typeface="Arial" panose="020B0604020202020204" pitchFamily="34" charset="0"/>
              <a:buChar char="•"/>
            </a:pPr>
            <a:r>
              <a:rPr lang="en-US" sz="2800" dirty="0">
                <a:latin typeface="Calibri" panose="020F0502020204030204" pitchFamily="34" charset="0"/>
              </a:rPr>
              <a:t>Peer supports offered services in conjunction with first responders</a:t>
            </a:r>
          </a:p>
          <a:p>
            <a:pPr marL="457200" indent="-457200">
              <a:buFont typeface="Arial" panose="020B0604020202020204" pitchFamily="34" charset="0"/>
              <a:buChar char="•"/>
            </a:pPr>
            <a:r>
              <a:rPr lang="en-US" sz="2800" dirty="0">
                <a:latin typeface="Calibri" panose="020F0502020204030204" pitchFamily="34" charset="0"/>
              </a:rPr>
              <a:t>Behavioral health first responders working with police. </a:t>
            </a:r>
          </a:p>
          <a:p>
            <a:pPr marL="457200" indent="-457200">
              <a:buFont typeface="Arial" panose="020B0604020202020204" pitchFamily="34" charset="0"/>
              <a:buChar char="•"/>
            </a:pPr>
            <a:r>
              <a:rPr lang="en-US" sz="2800" dirty="0">
                <a:latin typeface="Calibri" panose="020F0502020204030204" pitchFamily="34" charset="0"/>
              </a:rPr>
              <a:t>Services may include:</a:t>
            </a:r>
          </a:p>
          <a:p>
            <a:pPr marL="914400" lvl="1" indent="-457200">
              <a:buFont typeface="Arial" panose="020B0604020202020204" pitchFamily="34" charset="0"/>
              <a:buChar char="•"/>
            </a:pPr>
            <a:r>
              <a:rPr lang="en-US" sz="2800" dirty="0">
                <a:latin typeface="Calibri" panose="020F0502020204030204" pitchFamily="34" charset="0"/>
              </a:rPr>
              <a:t>Motivation</a:t>
            </a:r>
          </a:p>
          <a:p>
            <a:pPr marL="914400" lvl="1" indent="-457200">
              <a:buFont typeface="Arial" panose="020B0604020202020204" pitchFamily="34" charset="0"/>
              <a:buChar char="•"/>
            </a:pPr>
            <a:r>
              <a:rPr lang="en-US" sz="2800" dirty="0">
                <a:latin typeface="Calibri" panose="020F0502020204030204" pitchFamily="34" charset="0"/>
              </a:rPr>
              <a:t>Transportation </a:t>
            </a:r>
          </a:p>
          <a:p>
            <a:pPr marL="914400" lvl="1" indent="-457200">
              <a:buFont typeface="Arial" panose="020B0604020202020204" pitchFamily="34" charset="0"/>
              <a:buChar char="•"/>
            </a:pPr>
            <a:r>
              <a:rPr lang="en-US" sz="2800" dirty="0">
                <a:latin typeface="Calibri" panose="020F0502020204030204" pitchFamily="34" charset="0"/>
              </a:rPr>
              <a:t>Linkage to addiction treatment</a:t>
            </a:r>
          </a:p>
          <a:p>
            <a:pPr marL="914400" lvl="1" indent="-457200">
              <a:buFont typeface="Arial" panose="020B0604020202020204" pitchFamily="34" charset="0"/>
              <a:buChar char="•"/>
            </a:pPr>
            <a:r>
              <a:rPr lang="en-US" sz="2800" dirty="0">
                <a:latin typeface="Calibri" panose="020F0502020204030204" pitchFamily="34" charset="0"/>
              </a:rPr>
              <a:t>Linkage to  community recovery support groups</a:t>
            </a:r>
            <a:endParaRPr lang="en-US" sz="2800" dirty="0"/>
          </a:p>
        </p:txBody>
      </p:sp>
      <p:sp>
        <p:nvSpPr>
          <p:cNvPr id="7" name="Title 6">
            <a:extLst>
              <a:ext uri="{FF2B5EF4-FFF2-40B4-BE49-F238E27FC236}">
                <a16:creationId xmlns:a16="http://schemas.microsoft.com/office/drawing/2014/main" id="{1F895AE0-2051-C945-9BDC-44E0CF9A1F42}"/>
              </a:ext>
            </a:extLst>
          </p:cNvPr>
          <p:cNvSpPr>
            <a:spLocks noGrp="1"/>
          </p:cNvSpPr>
          <p:nvPr>
            <p:ph type="title"/>
          </p:nvPr>
        </p:nvSpPr>
        <p:spPr>
          <a:xfrm>
            <a:off x="612321" y="365125"/>
            <a:ext cx="3107063" cy="1325563"/>
          </a:xfrm>
        </p:spPr>
        <p:txBody>
          <a:bodyPr/>
          <a:lstStyle/>
          <a:p>
            <a:r>
              <a:rPr lang="en-US" dirty="0"/>
              <a:t>Arrest</a:t>
            </a:r>
          </a:p>
        </p:txBody>
      </p:sp>
    </p:spTree>
    <p:custDataLst>
      <p:tags r:id="rId1"/>
    </p:custDataLst>
    <p:extLst>
      <p:ext uri="{BB962C8B-B14F-4D97-AF65-F5344CB8AC3E}">
        <p14:creationId xmlns:p14="http://schemas.microsoft.com/office/powerpoint/2010/main" val="26569891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Detention/Arraignment</a:t>
            </a:r>
          </a:p>
        </p:txBody>
      </p:sp>
      <p:sp>
        <p:nvSpPr>
          <p:cNvPr id="3" name="Content Placeholder 2"/>
          <p:cNvSpPr>
            <a:spLocks noGrp="1"/>
          </p:cNvSpPr>
          <p:nvPr>
            <p:ph idx="1"/>
          </p:nvPr>
        </p:nvSpPr>
        <p:spPr>
          <a:xfrm>
            <a:off x="609600" y="1690688"/>
            <a:ext cx="10972800" cy="4351338"/>
          </a:xfrm>
        </p:spPr>
        <p:txBody>
          <a:bodyPr>
            <a:normAutofit/>
          </a:bodyPr>
          <a:lstStyle/>
          <a:p>
            <a:pPr marL="0" indent="0">
              <a:buNone/>
            </a:pPr>
            <a:r>
              <a:rPr lang="en-US" dirty="0"/>
              <a:t>In‐jail services and supports: </a:t>
            </a:r>
          </a:p>
          <a:p>
            <a:r>
              <a:rPr lang="en-US" dirty="0"/>
              <a:t>Advocacy for individuals who are experiencing physical and psychological impairments related to intoxication and withdrawal</a:t>
            </a:r>
          </a:p>
          <a:p>
            <a:r>
              <a:rPr lang="en-US" dirty="0"/>
              <a:t>Overdose risk education, especially for those addicted to opioids that experience a decline in tolerance while incarcerated </a:t>
            </a:r>
          </a:p>
          <a:p>
            <a:r>
              <a:rPr lang="en-US" dirty="0"/>
              <a:t>Pre‐release planning, goal setting, and maintaining compliance with conditions of release </a:t>
            </a:r>
          </a:p>
          <a:p>
            <a:r>
              <a:rPr lang="en-US" dirty="0"/>
              <a:t>Locating and engaging with treatment services upon release, including Medication Assisted Treatment for those dependent on opioids </a:t>
            </a:r>
          </a:p>
          <a:p>
            <a:endParaRPr lang="en-US" dirty="0"/>
          </a:p>
        </p:txBody>
      </p:sp>
    </p:spTree>
    <p:extLst>
      <p:ext uri="{BB962C8B-B14F-4D97-AF65-F5344CB8AC3E}">
        <p14:creationId xmlns:p14="http://schemas.microsoft.com/office/powerpoint/2010/main" val="15776177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20177"/>
            <a:ext cx="10972800" cy="1325563"/>
          </a:xfrm>
        </p:spPr>
        <p:txBody>
          <a:bodyPr/>
          <a:lstStyle/>
          <a:p>
            <a:r>
              <a:rPr lang="en-US" dirty="0"/>
              <a:t>Courts</a:t>
            </a:r>
          </a:p>
        </p:txBody>
      </p:sp>
      <p:sp>
        <p:nvSpPr>
          <p:cNvPr id="5" name="Rectangle 4"/>
          <p:cNvSpPr/>
          <p:nvPr/>
        </p:nvSpPr>
        <p:spPr>
          <a:xfrm>
            <a:off x="609600" y="1099775"/>
            <a:ext cx="6096000" cy="5693866"/>
          </a:xfrm>
          <a:prstGeom prst="rect">
            <a:avLst/>
          </a:prstGeom>
        </p:spPr>
        <p:txBody>
          <a:bodyPr>
            <a:spAutoFit/>
          </a:bodyPr>
          <a:lstStyle/>
          <a:p>
            <a:r>
              <a:rPr lang="en-US" sz="2800" i="1" dirty="0"/>
              <a:t>Conventional courts</a:t>
            </a:r>
          </a:p>
          <a:p>
            <a:pPr marL="457200" indent="-457200">
              <a:buFont typeface="Arial" panose="020B0604020202020204" pitchFamily="34" charset="0"/>
              <a:buChar char="•"/>
            </a:pPr>
            <a:r>
              <a:rPr lang="en-US" sz="2800" dirty="0"/>
              <a:t>Education about process</a:t>
            </a:r>
          </a:p>
          <a:p>
            <a:pPr marL="457200" indent="-457200">
              <a:buFont typeface="Arial" panose="020B0604020202020204" pitchFamily="34" charset="0"/>
              <a:buChar char="•"/>
            </a:pPr>
            <a:r>
              <a:rPr lang="en-US" sz="2800" dirty="0"/>
              <a:t>Reminders regarding appearances</a:t>
            </a:r>
          </a:p>
          <a:p>
            <a:pPr marL="457200" indent="-457200">
              <a:buFont typeface="Arial" panose="020B0604020202020204" pitchFamily="34" charset="0"/>
              <a:buChar char="•"/>
            </a:pPr>
            <a:r>
              <a:rPr lang="en-US" sz="2800" dirty="0"/>
              <a:t>Transportation</a:t>
            </a:r>
          </a:p>
          <a:p>
            <a:pPr marL="457200" indent="-457200">
              <a:buFont typeface="Arial" panose="020B0604020202020204" pitchFamily="34" charset="0"/>
              <a:buChar char="•"/>
            </a:pPr>
            <a:r>
              <a:rPr lang="en-US" sz="2800" dirty="0"/>
              <a:t>Advocacy for alternative sentencing, including SUD/ MH treatment</a:t>
            </a:r>
          </a:p>
          <a:p>
            <a:endParaRPr lang="en-US" sz="2800" dirty="0"/>
          </a:p>
          <a:p>
            <a:r>
              <a:rPr lang="en-US" sz="2800" i="1" dirty="0"/>
              <a:t>Specialty courts</a:t>
            </a:r>
          </a:p>
          <a:p>
            <a:pPr marL="457200" indent="-457200">
              <a:buFont typeface="Arial" panose="020B0604020202020204" pitchFamily="34" charset="0"/>
              <a:buChar char="•"/>
            </a:pPr>
            <a:r>
              <a:rPr lang="en-US" sz="2800" dirty="0"/>
              <a:t>One-on-one recovery coaching</a:t>
            </a:r>
          </a:p>
          <a:p>
            <a:pPr marL="457200" indent="-457200">
              <a:buFont typeface="Arial" panose="020B0604020202020204" pitchFamily="34" charset="0"/>
              <a:buChar char="•"/>
            </a:pPr>
            <a:r>
              <a:rPr lang="en-US" sz="2800" dirty="0"/>
              <a:t>Recovery planning</a:t>
            </a:r>
          </a:p>
          <a:p>
            <a:pPr marL="457200" indent="-457200">
              <a:buFont typeface="Arial" panose="020B0604020202020204" pitchFamily="34" charset="0"/>
              <a:buChar char="•"/>
            </a:pPr>
            <a:r>
              <a:rPr lang="en-US" sz="2800" dirty="0"/>
              <a:t>Linkage to community services</a:t>
            </a:r>
          </a:p>
          <a:p>
            <a:pPr marL="457200" indent="-457200">
              <a:buFont typeface="Arial" panose="020B0604020202020204" pitchFamily="34" charset="0"/>
              <a:buChar char="•"/>
            </a:pPr>
            <a:r>
              <a:rPr lang="en-US" sz="2800" dirty="0"/>
              <a:t>Linkage to recovery community</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28774253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Prison</a:t>
            </a:r>
          </a:p>
        </p:txBody>
      </p:sp>
      <p:sp>
        <p:nvSpPr>
          <p:cNvPr id="3" name="Content Placeholder 2"/>
          <p:cNvSpPr>
            <a:spLocks noGrp="1"/>
          </p:cNvSpPr>
          <p:nvPr>
            <p:ph idx="1"/>
          </p:nvPr>
        </p:nvSpPr>
        <p:spPr>
          <a:xfrm>
            <a:off x="606879" y="1528527"/>
            <a:ext cx="5554980" cy="4311535"/>
          </a:xfrm>
        </p:spPr>
        <p:txBody>
          <a:bodyPr/>
          <a:lstStyle/>
          <a:p>
            <a:r>
              <a:rPr lang="en-US" dirty="0"/>
              <a:t>Fostering recovery community “behind the walls”</a:t>
            </a:r>
          </a:p>
          <a:p>
            <a:r>
              <a:rPr lang="en-US" dirty="0"/>
              <a:t>One-on-one and group recovery coaching</a:t>
            </a:r>
          </a:p>
          <a:p>
            <a:r>
              <a:rPr lang="en-US" dirty="0"/>
              <a:t>Co-facilitate health and wellness educational sessions</a:t>
            </a:r>
          </a:p>
          <a:p>
            <a:r>
              <a:rPr lang="en-US" dirty="0"/>
              <a:t>Transition planning prior to release</a:t>
            </a:r>
          </a:p>
          <a:p>
            <a:pPr lvl="1"/>
            <a:r>
              <a:rPr lang="en-US" dirty="0"/>
              <a:t>Connection to recovery community</a:t>
            </a:r>
          </a:p>
          <a:p>
            <a:pPr lvl="1"/>
            <a:r>
              <a:rPr lang="en-US" dirty="0"/>
              <a:t>Linkage to resources</a:t>
            </a:r>
          </a:p>
        </p:txBody>
      </p:sp>
    </p:spTree>
    <p:extLst>
      <p:ext uri="{BB962C8B-B14F-4D97-AF65-F5344CB8AC3E}">
        <p14:creationId xmlns:p14="http://schemas.microsoft.com/office/powerpoint/2010/main" val="26778260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746BA-454B-2048-BEBB-6EDF768D7D6C}"/>
              </a:ext>
            </a:extLst>
          </p:cNvPr>
          <p:cNvSpPr>
            <a:spLocks noGrp="1"/>
          </p:cNvSpPr>
          <p:nvPr>
            <p:ph type="title"/>
          </p:nvPr>
        </p:nvSpPr>
        <p:spPr/>
        <p:txBody>
          <a:bodyPr>
            <a:normAutofit/>
          </a:bodyPr>
          <a:lstStyle/>
          <a:p>
            <a:r>
              <a:rPr lang="en-US" dirty="0"/>
              <a:t>Expertise </a:t>
            </a:r>
            <a:r>
              <a:rPr lang="en-US" dirty="0" smtClean="0"/>
              <a:t>from Western Tennessee</a:t>
            </a:r>
            <a:br>
              <a:rPr lang="en-US" dirty="0" smtClean="0"/>
            </a:br>
            <a:r>
              <a:rPr lang="en-US" sz="3200" dirty="0" smtClean="0"/>
              <a:t>Thomas </a:t>
            </a:r>
            <a:r>
              <a:rPr lang="en-US" sz="3200" dirty="0" err="1" smtClean="0"/>
              <a:t>Corman</a:t>
            </a:r>
            <a:r>
              <a:rPr lang="en-US" sz="3200" dirty="0" smtClean="0"/>
              <a:t>, LADAC II, QCS, MA</a:t>
            </a:r>
            <a:endParaRPr lang="en-US" sz="3200" dirty="0"/>
          </a:p>
        </p:txBody>
      </p:sp>
      <p:sp>
        <p:nvSpPr>
          <p:cNvPr id="3" name="Content Placeholder 2">
            <a:extLst>
              <a:ext uri="{FF2B5EF4-FFF2-40B4-BE49-F238E27FC236}">
                <a16:creationId xmlns:a16="http://schemas.microsoft.com/office/drawing/2014/main" id="{9E2D4F61-865C-D242-BD6C-5775753D922D}"/>
              </a:ext>
            </a:extLst>
          </p:cNvPr>
          <p:cNvSpPr>
            <a:spLocks noGrp="1"/>
          </p:cNvSpPr>
          <p:nvPr>
            <p:ph idx="1"/>
          </p:nvPr>
        </p:nvSpPr>
        <p:spPr>
          <a:xfrm>
            <a:off x="612321" y="1825625"/>
            <a:ext cx="6278673" cy="4351338"/>
          </a:xfrm>
        </p:spPr>
        <p:txBody>
          <a:bodyPr/>
          <a:lstStyle/>
          <a:p>
            <a:r>
              <a:rPr lang="en-US" dirty="0"/>
              <a:t>What are the challenges or barriers that you face in providing peer supports?</a:t>
            </a:r>
          </a:p>
          <a:p>
            <a:r>
              <a:rPr lang="en-US" dirty="0"/>
              <a:t>What have you done/ do you do to overcome those challenges?</a:t>
            </a:r>
          </a:p>
          <a:p>
            <a:endParaRPr lang="en-US" dirty="0"/>
          </a:p>
        </p:txBody>
      </p:sp>
    </p:spTree>
    <p:extLst>
      <p:ext uri="{BB962C8B-B14F-4D97-AF65-F5344CB8AC3E}">
        <p14:creationId xmlns:p14="http://schemas.microsoft.com/office/powerpoint/2010/main" val="29963189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CDE295E-7DEB-A34D-8971-5F3BF74B07E2}"/>
              </a:ext>
            </a:extLst>
          </p:cNvPr>
          <p:cNvSpPr>
            <a:spLocks noGrp="1"/>
          </p:cNvSpPr>
          <p:nvPr>
            <p:ph type="title"/>
          </p:nvPr>
        </p:nvSpPr>
        <p:spPr/>
        <p:txBody>
          <a:bodyPr/>
          <a:lstStyle/>
          <a:p>
            <a:r>
              <a:rPr lang="en-US" dirty="0"/>
              <a:t>Introduction</a:t>
            </a:r>
          </a:p>
        </p:txBody>
      </p:sp>
    </p:spTree>
    <p:extLst>
      <p:ext uri="{BB962C8B-B14F-4D97-AF65-F5344CB8AC3E}">
        <p14:creationId xmlns:p14="http://schemas.microsoft.com/office/powerpoint/2010/main" val="18899685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Community Corrections/ Re-entry</a:t>
            </a:r>
          </a:p>
        </p:txBody>
      </p:sp>
      <p:sp>
        <p:nvSpPr>
          <p:cNvPr id="3" name="Content Placeholder 2"/>
          <p:cNvSpPr>
            <a:spLocks noGrp="1"/>
          </p:cNvSpPr>
          <p:nvPr>
            <p:ph idx="1"/>
          </p:nvPr>
        </p:nvSpPr>
        <p:spPr>
          <a:xfrm>
            <a:off x="612321" y="1690688"/>
            <a:ext cx="10972800" cy="4351338"/>
          </a:xfrm>
        </p:spPr>
        <p:txBody>
          <a:bodyPr>
            <a:normAutofit/>
          </a:bodyPr>
          <a:lstStyle/>
          <a:p>
            <a:pPr marL="0" indent="0" defTabSz="457200">
              <a:spcBef>
                <a:spcPts val="0"/>
              </a:spcBef>
              <a:buNone/>
            </a:pPr>
            <a:r>
              <a:rPr lang="en-US" dirty="0"/>
              <a:t>Support and resources that help individuals meet the conditions of probation, post‐prison release, or parole: </a:t>
            </a:r>
          </a:p>
          <a:p>
            <a:pPr defTabSz="457200">
              <a:spcBef>
                <a:spcPts val="0"/>
              </a:spcBef>
            </a:pPr>
            <a:r>
              <a:rPr lang="en-US" dirty="0"/>
              <a:t>Find and maintain employment</a:t>
            </a:r>
          </a:p>
          <a:p>
            <a:pPr defTabSz="457200">
              <a:spcBef>
                <a:spcPts val="0"/>
              </a:spcBef>
            </a:pPr>
            <a:r>
              <a:rPr lang="en-US" dirty="0"/>
              <a:t>Enroll in higher education</a:t>
            </a:r>
          </a:p>
          <a:p>
            <a:pPr defTabSz="457200">
              <a:spcBef>
                <a:spcPts val="0"/>
              </a:spcBef>
            </a:pPr>
            <a:r>
              <a:rPr lang="en-US" dirty="0"/>
              <a:t>Maintain sobriety/ relapse and overdose prevention </a:t>
            </a:r>
          </a:p>
          <a:p>
            <a:pPr defTabSz="457200">
              <a:spcBef>
                <a:spcPts val="0"/>
              </a:spcBef>
            </a:pPr>
            <a:r>
              <a:rPr lang="en-US" dirty="0"/>
              <a:t>Support for avoiding any behaviors that may lead to probation and/or parole violation</a:t>
            </a:r>
          </a:p>
          <a:p>
            <a:pPr defTabSz="457200">
              <a:spcBef>
                <a:spcPts val="0"/>
              </a:spcBef>
            </a:pPr>
            <a:r>
              <a:rPr lang="en-US" dirty="0"/>
              <a:t>Engage in pro‐social activities</a:t>
            </a:r>
          </a:p>
          <a:p>
            <a:pPr defTabSz="457200">
              <a:spcBef>
                <a:spcPts val="0"/>
              </a:spcBef>
            </a:pPr>
            <a:r>
              <a:rPr lang="en-US" dirty="0"/>
              <a:t>Develop positive and supportive relationships </a:t>
            </a:r>
          </a:p>
          <a:p>
            <a:pPr defTabSz="457200">
              <a:spcBef>
                <a:spcPts val="0"/>
              </a:spcBef>
            </a:pPr>
            <a:r>
              <a:rPr lang="en-US" dirty="0"/>
              <a:t>Help individuals advocate for their own fair treatment</a:t>
            </a:r>
          </a:p>
        </p:txBody>
      </p:sp>
    </p:spTree>
    <p:extLst>
      <p:ext uri="{BB962C8B-B14F-4D97-AF65-F5344CB8AC3E}">
        <p14:creationId xmlns:p14="http://schemas.microsoft.com/office/powerpoint/2010/main" val="8358586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t>Department of Justice, Bureau of Justice Assistance initiative</a:t>
            </a:r>
          </a:p>
          <a:p>
            <a:pPr lvl="1"/>
            <a:r>
              <a:rPr lang="en-US" dirty="0"/>
              <a:t>More than 200 funded programs</a:t>
            </a:r>
          </a:p>
          <a:p>
            <a:pPr lvl="1"/>
            <a:r>
              <a:rPr lang="en-US" dirty="0"/>
              <a:t>Learn more </a:t>
            </a:r>
            <a:r>
              <a:rPr lang="en-US"/>
              <a:t>at </a:t>
            </a:r>
            <a:r>
              <a:rPr lang="en-US" smtClean="0">
                <a:hlinkClick r:id="rId4"/>
              </a:rPr>
              <a:t>www.COAPresources.org</a:t>
            </a:r>
            <a:endParaRPr lang="en-US" smtClean="0"/>
          </a:p>
          <a:p>
            <a:pPr marL="457200" lvl="1" indent="0">
              <a:buNone/>
            </a:pPr>
            <a:endParaRPr lang="en-US" dirty="0"/>
          </a:p>
          <a:p>
            <a:r>
              <a:rPr lang="en-US" dirty="0"/>
              <a:t>Peer Recovery Support Services Training and Technical Assistance Center</a:t>
            </a:r>
          </a:p>
          <a:p>
            <a:pPr lvl="1"/>
            <a:r>
              <a:rPr lang="en-US" dirty="0"/>
              <a:t>Funded by Bureau of Justice Assistance (BJA)</a:t>
            </a:r>
          </a:p>
          <a:p>
            <a:pPr lvl="1"/>
            <a:r>
              <a:rPr lang="en-US" dirty="0"/>
              <a:t>Provides support for COAP grantees—and others interested in implementing peer </a:t>
            </a:r>
            <a:r>
              <a:rPr lang="en-US" dirty="0" smtClean="0"/>
              <a:t>supports</a:t>
            </a:r>
          </a:p>
          <a:p>
            <a:pPr marL="457200" lvl="1" indent="0">
              <a:buNone/>
            </a:pPr>
            <a:endParaRPr lang="en-US" dirty="0" smtClean="0"/>
          </a:p>
          <a:p>
            <a:pPr lvl="2"/>
            <a:r>
              <a:rPr lang="en-US" dirty="0" smtClean="0"/>
              <a:t>COAP allocation</a:t>
            </a:r>
            <a:endParaRPr lang="en-US" dirty="0"/>
          </a:p>
          <a:p>
            <a:pPr lvl="1"/>
            <a:r>
              <a:rPr lang="en-US" dirty="0" smtClean="0"/>
              <a:t>2017 = $13 Million  2018 = $145 Million  2019 = $157 Million</a:t>
            </a:r>
            <a:endParaRPr lang="en-US" dirty="0"/>
          </a:p>
        </p:txBody>
      </p:sp>
      <p:sp>
        <p:nvSpPr>
          <p:cNvPr id="4" name="Title 3">
            <a:extLst>
              <a:ext uri="{FF2B5EF4-FFF2-40B4-BE49-F238E27FC236}">
                <a16:creationId xmlns:a16="http://schemas.microsoft.com/office/drawing/2014/main" id="{FC4C649B-B1E0-694E-B198-FFCA023F6D68}"/>
              </a:ext>
            </a:extLst>
          </p:cNvPr>
          <p:cNvSpPr>
            <a:spLocks noGrp="1"/>
          </p:cNvSpPr>
          <p:nvPr>
            <p:ph type="title"/>
          </p:nvPr>
        </p:nvSpPr>
        <p:spPr/>
        <p:txBody>
          <a:bodyPr/>
          <a:lstStyle/>
          <a:p>
            <a:r>
              <a:rPr lang="en-US" dirty="0"/>
              <a:t>Comprehensive Opioid Abuse Program (COAP)</a:t>
            </a:r>
          </a:p>
        </p:txBody>
      </p:sp>
    </p:spTree>
    <p:custDataLst>
      <p:tags r:id="rId1"/>
    </p:custDataLst>
    <p:extLst>
      <p:ext uri="{BB962C8B-B14F-4D97-AF65-F5344CB8AC3E}">
        <p14:creationId xmlns:p14="http://schemas.microsoft.com/office/powerpoint/2010/main" val="38380914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76D8D52-BB6A-8349-906F-999002317FC6}"/>
              </a:ext>
            </a:extLst>
          </p:cNvPr>
          <p:cNvSpPr>
            <a:spLocks noGrp="1"/>
          </p:cNvSpPr>
          <p:nvPr>
            <p:ph type="title"/>
          </p:nvPr>
        </p:nvSpPr>
        <p:spPr/>
        <p:txBody>
          <a:bodyPr/>
          <a:lstStyle/>
          <a:p>
            <a:r>
              <a:rPr lang="en-US" dirty="0"/>
              <a:t>Final Thoughts</a:t>
            </a:r>
          </a:p>
        </p:txBody>
      </p:sp>
      <p:sp>
        <p:nvSpPr>
          <p:cNvPr id="7" name="Text Placeholder 6">
            <a:extLst>
              <a:ext uri="{FF2B5EF4-FFF2-40B4-BE49-F238E27FC236}">
                <a16:creationId xmlns:a16="http://schemas.microsoft.com/office/drawing/2014/main" id="{233ED929-28F8-D34E-AD67-07E462C5455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536023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38200" y="1739518"/>
            <a:ext cx="10995660" cy="2946782"/>
          </a:xfrm>
        </p:spPr>
        <p:txBody>
          <a:bodyPr/>
          <a:lstStyle/>
          <a:p>
            <a:pPr lvl="1"/>
            <a:r>
              <a:rPr lang="en-US" strike="sngStrike" dirty="0">
                <a:solidFill>
                  <a:srgbClr val="3F649A"/>
                </a:solidFill>
                <a:effectLst>
                  <a:outerShdw blurRad="38100" dist="38100" dir="2700000" algn="tl">
                    <a:srgbClr val="000000">
                      <a:alpha val="43137"/>
                    </a:srgbClr>
                  </a:outerShdw>
                </a:effectLst>
              </a:rPr>
              <a:t>Recovery Works</a:t>
            </a:r>
          </a:p>
          <a:p>
            <a:pPr lvl="1"/>
            <a:r>
              <a:rPr lang="en-US" strike="sngStrike" dirty="0">
                <a:solidFill>
                  <a:srgbClr val="3F649A"/>
                </a:solidFill>
                <a:effectLst>
                  <a:outerShdw blurRad="38100" dist="38100" dir="2700000" algn="tl">
                    <a:srgbClr val="000000">
                      <a:alpha val="43137"/>
                    </a:srgbClr>
                  </a:outerShdw>
                </a:effectLst>
              </a:rPr>
              <a:t>Recovery is Possible</a:t>
            </a:r>
          </a:p>
          <a:p>
            <a:pPr lvl="1"/>
            <a:r>
              <a:rPr lang="en-US" b="1" dirty="0">
                <a:solidFill>
                  <a:srgbClr val="3F649A"/>
                </a:solidFill>
                <a:effectLst>
                  <a:outerShdw blurRad="38100" dist="38100" dir="2700000" algn="tl">
                    <a:srgbClr val="000000">
                      <a:alpha val="43137"/>
                    </a:srgbClr>
                  </a:outerShdw>
                </a:effectLst>
              </a:rPr>
              <a:t>Recovery Is an Expectation!</a:t>
            </a:r>
          </a:p>
        </p:txBody>
      </p:sp>
      <p:sp>
        <p:nvSpPr>
          <p:cNvPr id="4" name="Title 3">
            <a:extLst>
              <a:ext uri="{FF2B5EF4-FFF2-40B4-BE49-F238E27FC236}">
                <a16:creationId xmlns:a16="http://schemas.microsoft.com/office/drawing/2014/main" id="{C5852581-B331-1649-BDFB-DF482B6CF08A}"/>
              </a:ext>
            </a:extLst>
          </p:cNvPr>
          <p:cNvSpPr>
            <a:spLocks noGrp="1"/>
          </p:cNvSpPr>
          <p:nvPr>
            <p:ph type="title"/>
          </p:nvPr>
        </p:nvSpPr>
        <p:spPr/>
        <p:txBody>
          <a:bodyPr/>
          <a:lstStyle/>
          <a:p>
            <a:r>
              <a:rPr lang="en-US" dirty="0"/>
              <a:t>A Renewed Vision</a:t>
            </a:r>
          </a:p>
        </p:txBody>
      </p:sp>
    </p:spTree>
    <p:custDataLst>
      <p:tags r:id="rId1"/>
    </p:custDataLst>
    <p:extLst>
      <p:ext uri="{BB962C8B-B14F-4D97-AF65-F5344CB8AC3E}">
        <p14:creationId xmlns:p14="http://schemas.microsoft.com/office/powerpoint/2010/main" val="5736966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pPr marL="0" indent="0">
              <a:lnSpc>
                <a:spcPct val="120000"/>
              </a:lnSpc>
              <a:spcBef>
                <a:spcPts val="0"/>
              </a:spcBef>
              <a:buNone/>
            </a:pPr>
            <a:r>
              <a:rPr lang="en-US" dirty="0"/>
              <a:t>Over the past quarter century, we have learned that people who have substance use disorders may face a recovery journey that can last a lifetime.  During this journey, the person in recovery needs strong social supports that include a peer who also has undertaken the same journey (</a:t>
            </a:r>
            <a:r>
              <a:rPr lang="en-US" dirty="0" err="1"/>
              <a:t>Birtel</a:t>
            </a:r>
            <a:r>
              <a:rPr lang="en-US" dirty="0"/>
              <a:t>, Wood, and </a:t>
            </a:r>
            <a:r>
              <a:rPr lang="en-US" dirty="0" err="1"/>
              <a:t>Kempa</a:t>
            </a:r>
            <a:r>
              <a:rPr lang="en-US" dirty="0"/>
              <a:t>, 2017).  Peer-based recovery support is the “process of giving and receiving nonprofessional, nonclinical assistance to achieve long-term recovery from substance use disorders” (</a:t>
            </a:r>
            <a:r>
              <a:rPr lang="en-US" dirty="0" err="1"/>
              <a:t>Bassuk</a:t>
            </a:r>
            <a:r>
              <a:rPr lang="en-US" dirty="0"/>
              <a:t>, Hanson, Greene, Richard, and </a:t>
            </a:r>
            <a:r>
              <a:rPr lang="en-US" dirty="0" err="1"/>
              <a:t>Laudet</a:t>
            </a:r>
            <a:r>
              <a:rPr lang="en-US" dirty="0"/>
              <a:t>, 2016). </a:t>
            </a:r>
          </a:p>
        </p:txBody>
      </p:sp>
      <p:sp>
        <p:nvSpPr>
          <p:cNvPr id="4" name="Title 3">
            <a:extLst>
              <a:ext uri="{FF2B5EF4-FFF2-40B4-BE49-F238E27FC236}">
                <a16:creationId xmlns:a16="http://schemas.microsoft.com/office/drawing/2014/main" id="{31E142E6-BE7C-0E42-BAA9-B45D2F9FE1FA}"/>
              </a:ext>
            </a:extLst>
          </p:cNvPr>
          <p:cNvSpPr>
            <a:spLocks noGrp="1"/>
          </p:cNvSpPr>
          <p:nvPr>
            <p:ph type="title"/>
          </p:nvPr>
        </p:nvSpPr>
        <p:spPr/>
        <p:txBody>
          <a:bodyPr/>
          <a:lstStyle/>
          <a:p>
            <a:r>
              <a:rPr lang="en-US" dirty="0"/>
              <a:t>Food for Thought</a:t>
            </a:r>
          </a:p>
        </p:txBody>
      </p:sp>
    </p:spTree>
    <p:custDataLst>
      <p:tags r:id="rId1"/>
    </p:custDataLst>
    <p:extLst>
      <p:ext uri="{BB962C8B-B14F-4D97-AF65-F5344CB8AC3E}">
        <p14:creationId xmlns:p14="http://schemas.microsoft.com/office/powerpoint/2010/main" val="36867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pPr>
              <a:lnSpc>
                <a:spcPct val="120000"/>
              </a:lnSpc>
              <a:spcBef>
                <a:spcPts val="0"/>
              </a:spcBef>
            </a:pPr>
            <a:r>
              <a:rPr lang="en-US" dirty="0"/>
              <a:t>Defining Peer Recovery Support </a:t>
            </a:r>
          </a:p>
          <a:p>
            <a:pPr>
              <a:lnSpc>
                <a:spcPct val="120000"/>
              </a:lnSpc>
              <a:spcBef>
                <a:spcPts val="0"/>
              </a:spcBef>
            </a:pPr>
            <a:r>
              <a:rPr lang="en-US" dirty="0"/>
              <a:t>Different Models: Examples of Peer Supports at Each Intercept</a:t>
            </a:r>
          </a:p>
          <a:p>
            <a:pPr lvl="1">
              <a:lnSpc>
                <a:spcPct val="120000"/>
              </a:lnSpc>
              <a:spcBef>
                <a:spcPts val="0"/>
              </a:spcBef>
            </a:pPr>
            <a:r>
              <a:rPr lang="en-US" dirty="0"/>
              <a:t>Challenges</a:t>
            </a:r>
          </a:p>
          <a:p>
            <a:pPr lvl="1">
              <a:lnSpc>
                <a:spcPct val="120000"/>
              </a:lnSpc>
              <a:spcBef>
                <a:spcPts val="0"/>
              </a:spcBef>
            </a:pPr>
            <a:r>
              <a:rPr lang="en-US" dirty="0"/>
              <a:t>Strengths</a:t>
            </a:r>
          </a:p>
          <a:p>
            <a:pPr lvl="1">
              <a:lnSpc>
                <a:spcPct val="120000"/>
              </a:lnSpc>
              <a:spcBef>
                <a:spcPts val="0"/>
              </a:spcBef>
            </a:pPr>
            <a:r>
              <a:rPr lang="en-US" dirty="0"/>
              <a:t>Value of PRSS</a:t>
            </a:r>
          </a:p>
          <a:p>
            <a:pPr>
              <a:lnSpc>
                <a:spcPct val="120000"/>
              </a:lnSpc>
              <a:spcBef>
                <a:spcPts val="0"/>
              </a:spcBef>
            </a:pPr>
            <a:r>
              <a:rPr lang="en-US" dirty="0" smtClean="0"/>
              <a:t>COAP resources</a:t>
            </a:r>
            <a:endParaRPr lang="en-US" dirty="0"/>
          </a:p>
          <a:p>
            <a:pPr>
              <a:lnSpc>
                <a:spcPct val="120000"/>
              </a:lnSpc>
              <a:spcBef>
                <a:spcPts val="0"/>
              </a:spcBef>
            </a:pPr>
            <a:r>
              <a:rPr lang="en-US" dirty="0"/>
              <a:t>Final Thoughts</a:t>
            </a:r>
          </a:p>
          <a:p>
            <a:pPr>
              <a:lnSpc>
                <a:spcPct val="120000"/>
              </a:lnSpc>
              <a:spcBef>
                <a:spcPts val="0"/>
              </a:spcBef>
            </a:pPr>
            <a:endParaRPr lang="en-US" dirty="0"/>
          </a:p>
        </p:txBody>
      </p:sp>
      <p:sp>
        <p:nvSpPr>
          <p:cNvPr id="4" name="Title 3">
            <a:extLst>
              <a:ext uri="{FF2B5EF4-FFF2-40B4-BE49-F238E27FC236}">
                <a16:creationId xmlns:a16="http://schemas.microsoft.com/office/drawing/2014/main" id="{B4014461-9621-9A44-8594-4EB70B737B3A}"/>
              </a:ext>
            </a:extLst>
          </p:cNvPr>
          <p:cNvSpPr>
            <a:spLocks noGrp="1"/>
          </p:cNvSpPr>
          <p:nvPr>
            <p:ph type="title"/>
          </p:nvPr>
        </p:nvSpPr>
        <p:spPr/>
        <p:txBody>
          <a:bodyPr/>
          <a:lstStyle/>
          <a:p>
            <a:r>
              <a:rPr lang="en-US" dirty="0" smtClean="0"/>
              <a:t>Key items to get today</a:t>
            </a:r>
            <a:endParaRPr lang="en-US" dirty="0"/>
          </a:p>
        </p:txBody>
      </p:sp>
    </p:spTree>
    <p:custDataLst>
      <p:tags r:id="rId1"/>
    </p:custDataLst>
    <p:extLst>
      <p:ext uri="{BB962C8B-B14F-4D97-AF65-F5344CB8AC3E}">
        <p14:creationId xmlns:p14="http://schemas.microsoft.com/office/powerpoint/2010/main" val="31332971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US" dirty="0"/>
              <a:t>Define peer recovery and  peer recovery support services (PRSS) for persons with substance use and co-occurring disorders.</a:t>
            </a:r>
          </a:p>
          <a:p>
            <a:pPr lvl="0"/>
            <a:r>
              <a:rPr lang="en-US" dirty="0"/>
              <a:t>Compare and contrast strengths and challenges of different models of PRSS in Criminal Justice settings</a:t>
            </a:r>
            <a:r>
              <a:rPr lang="en-US" dirty="0" smtClean="0"/>
              <a:t>.</a:t>
            </a:r>
          </a:p>
          <a:p>
            <a:pPr lvl="0"/>
            <a:r>
              <a:rPr lang="en-US" dirty="0" smtClean="0"/>
              <a:t>Hear  from a colleague who is using peers in a program. </a:t>
            </a:r>
            <a:endParaRPr lang="en-US" dirty="0"/>
          </a:p>
          <a:p>
            <a:pPr lvl="0"/>
            <a:r>
              <a:rPr lang="en-US" dirty="0"/>
              <a:t>Discuss effective practices for the implementation of </a:t>
            </a:r>
            <a:r>
              <a:rPr lang="en-US" dirty="0" smtClean="0"/>
              <a:t>PRSS</a:t>
            </a:r>
            <a:r>
              <a:rPr lang="en-US" dirty="0"/>
              <a:t>.</a:t>
            </a:r>
            <a:r>
              <a:rPr lang="en-US" dirty="0" smtClean="0"/>
              <a:t> </a:t>
            </a:r>
            <a:endParaRPr lang="en-US" dirty="0"/>
          </a:p>
          <a:p>
            <a:pPr lvl="0"/>
            <a:r>
              <a:rPr lang="en-US" dirty="0"/>
              <a:t>Describe what the Comprehensive Opioid Addiction Program is and its connection to </a:t>
            </a:r>
            <a:r>
              <a:rPr lang="en-US" dirty="0" smtClean="0"/>
              <a:t>RSAT.</a:t>
            </a:r>
            <a:endParaRPr lang="en-US" dirty="0"/>
          </a:p>
          <a:p>
            <a:pPr lvl="0"/>
            <a:endParaRPr lang="en-US" dirty="0"/>
          </a:p>
        </p:txBody>
      </p:sp>
      <p:sp>
        <p:nvSpPr>
          <p:cNvPr id="5" name="Title 4">
            <a:extLst>
              <a:ext uri="{FF2B5EF4-FFF2-40B4-BE49-F238E27FC236}">
                <a16:creationId xmlns:a16="http://schemas.microsoft.com/office/drawing/2014/main" id="{58A7C368-C5EE-7C4C-BE75-C4532363E558}"/>
              </a:ext>
            </a:extLst>
          </p:cNvPr>
          <p:cNvSpPr>
            <a:spLocks noGrp="1"/>
          </p:cNvSpPr>
          <p:nvPr>
            <p:ph type="title"/>
          </p:nvPr>
        </p:nvSpPr>
        <p:spPr/>
        <p:txBody>
          <a:bodyPr/>
          <a:lstStyle/>
          <a:p>
            <a:r>
              <a:rPr lang="en-US" dirty="0"/>
              <a:t>Learning Outcomes</a:t>
            </a:r>
          </a:p>
        </p:txBody>
      </p:sp>
    </p:spTree>
    <p:custDataLst>
      <p:tags r:id="rId1"/>
    </p:custDataLst>
    <p:extLst>
      <p:ext uri="{BB962C8B-B14F-4D97-AF65-F5344CB8AC3E}">
        <p14:creationId xmlns:p14="http://schemas.microsoft.com/office/powerpoint/2010/main" val="7877223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242CEF4-B98B-FE44-B5D8-3D94867BDBB6}"/>
              </a:ext>
            </a:extLst>
          </p:cNvPr>
          <p:cNvSpPr>
            <a:spLocks noGrp="1"/>
          </p:cNvSpPr>
          <p:nvPr>
            <p:ph type="title"/>
          </p:nvPr>
        </p:nvSpPr>
        <p:spPr/>
        <p:txBody>
          <a:bodyPr/>
          <a:lstStyle/>
          <a:p>
            <a:r>
              <a:rPr lang="en-US" dirty="0"/>
              <a:t>Defining Peer Recovery Support</a:t>
            </a:r>
          </a:p>
        </p:txBody>
      </p:sp>
      <p:sp>
        <p:nvSpPr>
          <p:cNvPr id="7" name="Text Placeholder 6">
            <a:extLst>
              <a:ext uri="{FF2B5EF4-FFF2-40B4-BE49-F238E27FC236}">
                <a16:creationId xmlns:a16="http://schemas.microsoft.com/office/drawing/2014/main" id="{2F18BB4A-3EA2-CC4A-80A7-C53187E2A91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841330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526091" y="1366454"/>
            <a:ext cx="8901767" cy="4826126"/>
          </a:xfrm>
        </p:spPr>
        <p:txBody>
          <a:bodyPr>
            <a:normAutofit/>
          </a:bodyPr>
          <a:lstStyle/>
          <a:p>
            <a:pPr>
              <a:lnSpc>
                <a:spcPct val="120000"/>
              </a:lnSpc>
              <a:spcAft>
                <a:spcPts val="600"/>
              </a:spcAft>
            </a:pPr>
            <a:r>
              <a:rPr lang="en-US" sz="2400" dirty="0"/>
              <a:t>A process of change through which individuals improve their health and wellness, live self-directed lives, and strive to reach their full potential</a:t>
            </a:r>
          </a:p>
          <a:p>
            <a:pPr lvl="1">
              <a:lnSpc>
                <a:spcPct val="120000"/>
              </a:lnSpc>
              <a:spcAft>
                <a:spcPts val="600"/>
              </a:spcAft>
            </a:pPr>
            <a:r>
              <a:rPr lang="en-US" sz="2200" dirty="0"/>
              <a:t>Hope</a:t>
            </a:r>
          </a:p>
          <a:p>
            <a:pPr lvl="1">
              <a:lnSpc>
                <a:spcPct val="120000"/>
              </a:lnSpc>
              <a:spcAft>
                <a:spcPts val="600"/>
              </a:spcAft>
            </a:pPr>
            <a:r>
              <a:rPr lang="en-US" sz="2200" dirty="0"/>
              <a:t>Respect</a:t>
            </a:r>
          </a:p>
          <a:p>
            <a:pPr lvl="1">
              <a:lnSpc>
                <a:spcPct val="120000"/>
              </a:lnSpc>
              <a:spcAft>
                <a:spcPts val="600"/>
              </a:spcAft>
            </a:pPr>
            <a:r>
              <a:rPr lang="en-US" sz="2200" dirty="0"/>
              <a:t>Strengths/responsibility</a:t>
            </a:r>
          </a:p>
          <a:p>
            <a:pPr lvl="1">
              <a:lnSpc>
                <a:spcPct val="120000"/>
              </a:lnSpc>
              <a:spcAft>
                <a:spcPts val="600"/>
              </a:spcAft>
            </a:pPr>
            <a:r>
              <a:rPr lang="en-US" sz="2200" dirty="0"/>
              <a:t>Addresses trauma</a:t>
            </a:r>
          </a:p>
          <a:p>
            <a:pPr lvl="1">
              <a:lnSpc>
                <a:spcPct val="120000"/>
              </a:lnSpc>
              <a:spcAft>
                <a:spcPts val="600"/>
              </a:spcAft>
            </a:pPr>
            <a:r>
              <a:rPr lang="en-US" sz="2200" dirty="0"/>
              <a:t>Culture</a:t>
            </a:r>
          </a:p>
        </p:txBody>
      </p:sp>
      <p:sp>
        <p:nvSpPr>
          <p:cNvPr id="7" name="TextBox 6"/>
          <p:cNvSpPr txBox="1"/>
          <p:nvPr/>
        </p:nvSpPr>
        <p:spPr>
          <a:xfrm>
            <a:off x="276015" y="5866967"/>
            <a:ext cx="2078601" cy="338554"/>
          </a:xfrm>
          <a:prstGeom prst="rect">
            <a:avLst/>
          </a:prstGeom>
          <a:noFill/>
        </p:spPr>
        <p:txBody>
          <a:bodyPr wrap="square" rtlCol="0">
            <a:spAutoFit/>
          </a:bodyPr>
          <a:lstStyle/>
          <a:p>
            <a:pPr algn="r"/>
            <a:r>
              <a:rPr lang="en-US" sz="1600" dirty="0">
                <a:latin typeface="Arial Narrow" pitchFamily="34" charset="0"/>
              </a:rPr>
              <a:t>(SAMHSA, 2011)</a:t>
            </a:r>
          </a:p>
        </p:txBody>
      </p:sp>
      <p:sp>
        <p:nvSpPr>
          <p:cNvPr id="13" name="Rectangle 12"/>
          <p:cNvSpPr/>
          <p:nvPr/>
        </p:nvSpPr>
        <p:spPr>
          <a:xfrm>
            <a:off x="5273842" y="3327810"/>
            <a:ext cx="3238500" cy="2708434"/>
          </a:xfrm>
          <a:prstGeom prst="rect">
            <a:avLst/>
          </a:prstGeom>
        </p:spPr>
        <p:txBody>
          <a:bodyPr wrap="square">
            <a:spAutoFit/>
          </a:bodyPr>
          <a:lstStyle/>
          <a:p>
            <a:pPr lvl="1" indent="-457200">
              <a:spcAft>
                <a:spcPts val="1600"/>
              </a:spcAft>
              <a:buFont typeface="Arial" panose="020B0604020202020204" pitchFamily="34" charset="0"/>
              <a:buChar char="•"/>
            </a:pPr>
            <a:r>
              <a:rPr lang="en-US" sz="2200" dirty="0">
                <a:solidFill>
                  <a:srgbClr val="1B365D"/>
                </a:solidFill>
                <a:latin typeface="Open Sans" panose="020B0606030504020204" pitchFamily="34" charset="0"/>
                <a:ea typeface="Open Sans" panose="020B0606030504020204" pitchFamily="34" charset="0"/>
                <a:cs typeface="Open Sans" panose="020B0606030504020204" pitchFamily="34" charset="0"/>
              </a:rPr>
              <a:t>Relational</a:t>
            </a:r>
          </a:p>
          <a:p>
            <a:pPr lvl="1" indent="-457200">
              <a:spcAft>
                <a:spcPts val="1600"/>
              </a:spcAft>
              <a:buFont typeface="Arial" panose="020B0604020202020204" pitchFamily="34" charset="0"/>
              <a:buChar char="•"/>
            </a:pPr>
            <a:r>
              <a:rPr lang="en-US" sz="2200" dirty="0">
                <a:solidFill>
                  <a:srgbClr val="1B365D"/>
                </a:solidFill>
                <a:latin typeface="Open Sans" panose="020B0606030504020204" pitchFamily="34" charset="0"/>
                <a:ea typeface="Open Sans" panose="020B0606030504020204" pitchFamily="34" charset="0"/>
                <a:cs typeface="Open Sans" panose="020B0606030504020204" pitchFamily="34" charset="0"/>
              </a:rPr>
              <a:t>Peer support</a:t>
            </a:r>
          </a:p>
          <a:p>
            <a:pPr lvl="1" indent="-457200">
              <a:spcAft>
                <a:spcPts val="1600"/>
              </a:spcAft>
              <a:buFont typeface="Arial" panose="020B0604020202020204" pitchFamily="34" charset="0"/>
              <a:buChar char="•"/>
            </a:pPr>
            <a:r>
              <a:rPr lang="en-US" sz="2200" dirty="0">
                <a:solidFill>
                  <a:srgbClr val="1B365D"/>
                </a:solidFill>
                <a:latin typeface="Open Sans" panose="020B0606030504020204" pitchFamily="34" charset="0"/>
                <a:ea typeface="Open Sans" panose="020B0606030504020204" pitchFamily="34" charset="0"/>
                <a:cs typeface="Open Sans" panose="020B0606030504020204" pitchFamily="34" charset="0"/>
              </a:rPr>
              <a:t>Holistic</a:t>
            </a:r>
          </a:p>
          <a:p>
            <a:pPr lvl="1" indent="-457200">
              <a:spcAft>
                <a:spcPts val="1600"/>
              </a:spcAft>
              <a:buFont typeface="Arial" panose="020B0604020202020204" pitchFamily="34" charset="0"/>
              <a:buChar char="•"/>
            </a:pPr>
            <a:r>
              <a:rPr lang="en-US" sz="2200" dirty="0">
                <a:solidFill>
                  <a:srgbClr val="1B365D"/>
                </a:solidFill>
                <a:latin typeface="Open Sans" panose="020B0606030504020204" pitchFamily="34" charset="0"/>
                <a:ea typeface="Open Sans" panose="020B0606030504020204" pitchFamily="34" charset="0"/>
                <a:cs typeface="Open Sans" panose="020B0606030504020204" pitchFamily="34" charset="0"/>
              </a:rPr>
              <a:t>Many pathways</a:t>
            </a:r>
          </a:p>
          <a:p>
            <a:pPr lvl="1" indent="-457200">
              <a:spcAft>
                <a:spcPts val="1600"/>
              </a:spcAft>
              <a:buFont typeface="Arial" panose="020B0604020202020204" pitchFamily="34" charset="0"/>
              <a:buChar char="•"/>
            </a:pPr>
            <a:r>
              <a:rPr lang="en-US" sz="2200" dirty="0">
                <a:solidFill>
                  <a:srgbClr val="1B365D"/>
                </a:solidFill>
                <a:latin typeface="Open Sans" panose="020B0606030504020204" pitchFamily="34" charset="0"/>
                <a:ea typeface="Open Sans" panose="020B0606030504020204" pitchFamily="34" charset="0"/>
                <a:cs typeface="Open Sans" panose="020B0606030504020204" pitchFamily="34" charset="0"/>
              </a:rPr>
              <a:t>Person-driven</a:t>
            </a:r>
          </a:p>
        </p:txBody>
      </p:sp>
      <p:sp>
        <p:nvSpPr>
          <p:cNvPr id="3" name="Title 2">
            <a:extLst>
              <a:ext uri="{FF2B5EF4-FFF2-40B4-BE49-F238E27FC236}">
                <a16:creationId xmlns:a16="http://schemas.microsoft.com/office/drawing/2014/main" id="{CABB7E39-21A5-8146-9798-8B065335E799}"/>
              </a:ext>
            </a:extLst>
          </p:cNvPr>
          <p:cNvSpPr>
            <a:spLocks noGrp="1"/>
          </p:cNvSpPr>
          <p:nvPr>
            <p:ph type="title"/>
          </p:nvPr>
        </p:nvSpPr>
        <p:spPr/>
        <p:txBody>
          <a:bodyPr/>
          <a:lstStyle/>
          <a:p>
            <a:r>
              <a:rPr lang="en-US" dirty="0"/>
              <a:t>Recovery is…</a:t>
            </a:r>
          </a:p>
        </p:txBody>
      </p:sp>
    </p:spTree>
    <p:custDataLst>
      <p:tags r:id="rId1"/>
    </p:custDataLst>
    <p:extLst>
      <p:ext uri="{BB962C8B-B14F-4D97-AF65-F5344CB8AC3E}">
        <p14:creationId xmlns:p14="http://schemas.microsoft.com/office/powerpoint/2010/main" val="25700084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Ingredients for Sustained Recovery</a:t>
            </a:r>
            <a:br>
              <a:rPr lang="en-US" dirty="0"/>
            </a:br>
            <a:endParaRPr lang="en-US" dirty="0"/>
          </a:p>
        </p:txBody>
      </p:sp>
      <p:sp>
        <p:nvSpPr>
          <p:cNvPr id="13" name="Content Placeholder 12">
            <a:extLst>
              <a:ext uri="{FF2B5EF4-FFF2-40B4-BE49-F238E27FC236}">
                <a16:creationId xmlns:a16="http://schemas.microsoft.com/office/drawing/2014/main" id="{6E5B6453-E326-4541-9480-629CA0C35321}"/>
              </a:ext>
            </a:extLst>
          </p:cNvPr>
          <p:cNvSpPr>
            <a:spLocks noGrp="1"/>
          </p:cNvSpPr>
          <p:nvPr>
            <p:ph idx="1"/>
          </p:nvPr>
        </p:nvSpPr>
        <p:spPr>
          <a:xfrm>
            <a:off x="612321" y="1448553"/>
            <a:ext cx="10972800" cy="4351338"/>
          </a:xfrm>
        </p:spPr>
        <p:txBody>
          <a:bodyPr/>
          <a:lstStyle/>
          <a:p>
            <a:pPr marL="285750" indent="-285750"/>
            <a:r>
              <a:rPr lang="en-US" dirty="0"/>
              <a:t>Safe and affordable place to </a:t>
            </a:r>
            <a:r>
              <a:rPr lang="en-US" dirty="0" smtClean="0"/>
              <a:t>live</a:t>
            </a:r>
            <a:endParaRPr lang="en-US" dirty="0"/>
          </a:p>
          <a:p>
            <a:pPr marL="285750" indent="-285750"/>
            <a:r>
              <a:rPr lang="en-US" dirty="0"/>
              <a:t>Steady employment and job readiness</a:t>
            </a:r>
          </a:p>
          <a:p>
            <a:pPr marL="285750" indent="-285750"/>
            <a:r>
              <a:rPr lang="en-US" dirty="0"/>
              <a:t>Education and vocational skills</a:t>
            </a:r>
          </a:p>
          <a:p>
            <a:pPr marL="285750" indent="-285750"/>
            <a:r>
              <a:rPr lang="en-US" dirty="0"/>
              <a:t>Life and recovery skills</a:t>
            </a:r>
          </a:p>
          <a:p>
            <a:pPr marL="285750" indent="-285750"/>
            <a:r>
              <a:rPr lang="en-US" dirty="0"/>
              <a:t>Health and wellness</a:t>
            </a:r>
          </a:p>
          <a:p>
            <a:pPr marL="285750" indent="-285750"/>
            <a:r>
              <a:rPr lang="en-US" dirty="0"/>
              <a:t>Recovery support networks</a:t>
            </a:r>
          </a:p>
          <a:p>
            <a:pPr marL="285750" indent="-285750"/>
            <a:r>
              <a:rPr lang="en-US" dirty="0"/>
              <a:t>Sense of belonging and purpose</a:t>
            </a:r>
          </a:p>
          <a:p>
            <a:pPr marL="285750" indent="-285750"/>
            <a:r>
              <a:rPr lang="en-US" dirty="0"/>
              <a:t>Community and civic engagement</a:t>
            </a:r>
          </a:p>
        </p:txBody>
      </p:sp>
    </p:spTree>
    <p:extLst>
      <p:ext uri="{BB962C8B-B14F-4D97-AF65-F5344CB8AC3E}">
        <p14:creationId xmlns:p14="http://schemas.microsoft.com/office/powerpoint/2010/main" val="62829520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1957</TotalTime>
  <Words>2571</Words>
  <Application>Microsoft Office PowerPoint</Application>
  <PresentationFormat>Widescreen</PresentationFormat>
  <Paragraphs>380</Paragraphs>
  <Slides>33</Slides>
  <Notes>33</Notes>
  <HiddenSlides>0</HiddenSlides>
  <MMClips>2</MMClips>
  <ScaleCrop>false</ScaleCrop>
  <HeadingPairs>
    <vt:vector size="6" baseType="variant">
      <vt:variant>
        <vt:lpstr>Fonts Used</vt:lpstr>
      </vt:variant>
      <vt:variant>
        <vt:i4>13</vt:i4>
      </vt:variant>
      <vt:variant>
        <vt:lpstr>Theme</vt:lpstr>
      </vt:variant>
      <vt:variant>
        <vt:i4>3</vt:i4>
      </vt:variant>
      <vt:variant>
        <vt:lpstr>Slide Titles</vt:lpstr>
      </vt:variant>
      <vt:variant>
        <vt:i4>33</vt:i4>
      </vt:variant>
    </vt:vector>
  </HeadingPairs>
  <TitlesOfParts>
    <vt:vector size="49" baseType="lpstr">
      <vt:lpstr>Microsoft JhengHei</vt:lpstr>
      <vt:lpstr>ＭＳ Ｐゴシック</vt:lpstr>
      <vt:lpstr>ＭＳ Ｐゴシック</vt:lpstr>
      <vt:lpstr>Arial</vt:lpstr>
      <vt:lpstr>Arial Narrow</vt:lpstr>
      <vt:lpstr>Calibri</vt:lpstr>
      <vt:lpstr>Calibri Light</vt:lpstr>
      <vt:lpstr>Helvetica</vt:lpstr>
      <vt:lpstr>Open Sans</vt:lpstr>
      <vt:lpstr>Raavi</vt:lpstr>
      <vt:lpstr>Symbol</vt:lpstr>
      <vt:lpstr>Times</vt:lpstr>
      <vt:lpstr>Times</vt:lpstr>
      <vt:lpstr>Office Theme</vt:lpstr>
      <vt:lpstr>1_Office Theme</vt:lpstr>
      <vt:lpstr>2_Office Theme</vt:lpstr>
      <vt:lpstr>Peer Recovery Support Services</vt:lpstr>
      <vt:lpstr>Happy Recovery Month JOIN THE VOICES FOR RECOVERY: TOGETHER WE ARE STRONGER </vt:lpstr>
      <vt:lpstr>Introduction</vt:lpstr>
      <vt:lpstr>Food for Thought</vt:lpstr>
      <vt:lpstr>Key items to get today</vt:lpstr>
      <vt:lpstr>Learning Outcomes</vt:lpstr>
      <vt:lpstr>Defining Peer Recovery Support</vt:lpstr>
      <vt:lpstr>Recovery is…</vt:lpstr>
      <vt:lpstr>Essential Ingredients for Sustained Recovery </vt:lpstr>
      <vt:lpstr>Peer Recovery Support Services (PRSS)</vt:lpstr>
      <vt:lpstr>What PRSS Do #1:  Engage Individuals in Change</vt:lpstr>
      <vt:lpstr>What PRSS Do #2:  Build Recovery Capital</vt:lpstr>
      <vt:lpstr>What PRSS Do #3: Improve Outcomes</vt:lpstr>
      <vt:lpstr>What PRSS Do #4: Save Money</vt:lpstr>
      <vt:lpstr>Challenges of Peer Recovery Support Services</vt:lpstr>
      <vt:lpstr>Likelihood of Sustaining Abstinence Grows Over Time</vt:lpstr>
      <vt:lpstr>PowerPoint Presentation</vt:lpstr>
      <vt:lpstr>Likelihood of Sustaining Abstinence Grows Over Time</vt:lpstr>
      <vt:lpstr>Average Progression of Recovery</vt:lpstr>
      <vt:lpstr>Strengths of Peer Recovery Support Services</vt:lpstr>
      <vt:lpstr>Peer Workers—Roles</vt:lpstr>
      <vt:lpstr>PRSS:  NOT Just Recovery Coaches . . .</vt:lpstr>
      <vt:lpstr>Comprehensive Peer Supports - 1</vt:lpstr>
      <vt:lpstr>Different Models </vt:lpstr>
      <vt:lpstr>Arrest</vt:lpstr>
      <vt:lpstr>Detention/Arraignment</vt:lpstr>
      <vt:lpstr>Courts</vt:lpstr>
      <vt:lpstr>Prison</vt:lpstr>
      <vt:lpstr>Expertise from Western Tennessee Thomas Corman, LADAC II, QCS, MA</vt:lpstr>
      <vt:lpstr>Community Corrections/ Re-entry</vt:lpstr>
      <vt:lpstr>Comprehensive Opioid Abuse Program (COAP)</vt:lpstr>
      <vt:lpstr>Final Thoughts</vt:lpstr>
      <vt:lpstr>A Renewed Vision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Vannoy</dc:creator>
  <cp:lastModifiedBy>Diana Williams</cp:lastModifiedBy>
  <cp:revision>51</cp:revision>
  <cp:lastPrinted>2019-09-16T21:45:38Z</cp:lastPrinted>
  <dcterms:created xsi:type="dcterms:W3CDTF">2019-01-17T17:47:56Z</dcterms:created>
  <dcterms:modified xsi:type="dcterms:W3CDTF">2019-09-17T16:06:58Z</dcterms:modified>
</cp:coreProperties>
</file>