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handoutMasterIdLst>
    <p:handoutMasterId r:id="rId31"/>
  </p:handoutMasterIdLst>
  <p:sldIdLst>
    <p:sldId id="461" r:id="rId2"/>
    <p:sldId id="462" r:id="rId3"/>
    <p:sldId id="478" r:id="rId4"/>
    <p:sldId id="479" r:id="rId5"/>
    <p:sldId id="480" r:id="rId6"/>
    <p:sldId id="481" r:id="rId7"/>
    <p:sldId id="482" r:id="rId8"/>
    <p:sldId id="483" r:id="rId9"/>
    <p:sldId id="485" r:id="rId10"/>
    <p:sldId id="449" r:id="rId11"/>
    <p:sldId id="450" r:id="rId12"/>
    <p:sldId id="451" r:id="rId13"/>
    <p:sldId id="452" r:id="rId14"/>
    <p:sldId id="453" r:id="rId15"/>
    <p:sldId id="454" r:id="rId16"/>
    <p:sldId id="455" r:id="rId17"/>
    <p:sldId id="459" r:id="rId18"/>
    <p:sldId id="463" r:id="rId19"/>
    <p:sldId id="464" r:id="rId20"/>
    <p:sldId id="465" r:id="rId21"/>
    <p:sldId id="466" r:id="rId22"/>
    <p:sldId id="467" r:id="rId23"/>
    <p:sldId id="468" r:id="rId24"/>
    <p:sldId id="469" r:id="rId25"/>
    <p:sldId id="486" r:id="rId26"/>
    <p:sldId id="487" r:id="rId27"/>
    <p:sldId id="476" r:id="rId28"/>
    <p:sldId id="477" r:id="rId29"/>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0072576E-2524-4942-B19F-46B187D52AF6}">
          <p14:sldIdLst>
            <p14:sldId id="461"/>
            <p14:sldId id="462"/>
            <p14:sldId id="478"/>
            <p14:sldId id="479"/>
            <p14:sldId id="480"/>
            <p14:sldId id="481"/>
            <p14:sldId id="482"/>
            <p14:sldId id="483"/>
            <p14:sldId id="485"/>
            <p14:sldId id="449"/>
            <p14:sldId id="450"/>
            <p14:sldId id="451"/>
            <p14:sldId id="452"/>
            <p14:sldId id="453"/>
            <p14:sldId id="454"/>
            <p14:sldId id="455"/>
            <p14:sldId id="459"/>
            <p14:sldId id="463"/>
            <p14:sldId id="464"/>
            <p14:sldId id="465"/>
            <p14:sldId id="466"/>
            <p14:sldId id="467"/>
            <p14:sldId id="468"/>
            <p14:sldId id="469"/>
            <p14:sldId id="486"/>
            <p14:sldId id="487"/>
            <p14:sldId id="476"/>
            <p14:sldId id="47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k O'Brien" initials="MO"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11"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138"/>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80EDEB1E-CC36-4A64-BB10-0DCC20F29364}" type="datetimeFigureOut">
              <a:rPr lang="en-US" smtClean="0"/>
              <a:pPr/>
              <a:t>7/26/2016</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6A1CD8ED-E587-4FC3-8FFA-9A5B7CE9C53C}" type="slidenum">
              <a:rPr lang="en-US" smtClean="0"/>
              <a:pPr/>
              <a:t>‹#›</a:t>
            </a:fld>
            <a:endParaRPr lang="en-US"/>
          </a:p>
        </p:txBody>
      </p:sp>
    </p:spTree>
    <p:extLst>
      <p:ext uri="{BB962C8B-B14F-4D97-AF65-F5344CB8AC3E}">
        <p14:creationId xmlns:p14="http://schemas.microsoft.com/office/powerpoint/2010/main" val="1709710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3078892A-C430-4169-BE30-257B639AAA17}" type="datetimeFigureOut">
              <a:rPr lang="en-US" smtClean="0"/>
              <a:pPr/>
              <a:t>7/26/2016</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13F690B4-F63E-42A6-AE01-5A55AA5A431B}" type="slidenum">
              <a:rPr lang="en-US" smtClean="0"/>
              <a:pPr/>
              <a:t>‹#›</a:t>
            </a:fld>
            <a:endParaRPr lang="en-US"/>
          </a:p>
        </p:txBody>
      </p:sp>
    </p:spTree>
    <p:extLst>
      <p:ext uri="{BB962C8B-B14F-4D97-AF65-F5344CB8AC3E}">
        <p14:creationId xmlns:p14="http://schemas.microsoft.com/office/powerpoint/2010/main" val="566655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AF404C2-0001-4120-8E22-F7C67DF8F190}"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3DE6D-475C-4A93-A35E-8E38534166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7E9E5E-C71B-4987-A334-0743F5586C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CFEC0-E651-4624-A96A-3F97881B473D}"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C76FAFA-2332-496F-BF9E-A35733565B4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4C0F6-128F-4483-A7D2-61F470F9CF39}"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34E059-DBF4-4E17-9FCB-6466D20D83A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17C7DE-7A6A-4DE3-9FED-C007E4FE47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09E5B6-DDF2-4870-82EF-931764C678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12258-2650-48E9-B177-985D13CB4019}"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DE0693D-9FD5-4174-898C-FF465CA860BC}"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D25BFB4-11B3-4ADB-9CF0-01D537586D8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lac.org/" TargetMode="External"/><Relationship Id="rId2" Type="http://schemas.openxmlformats.org/officeDocument/2006/relationships/hyperlink" Target="mailto:gdelagueronniere@lac-dc.org" TargetMode="External"/><Relationship Id="rId1" Type="http://schemas.openxmlformats.org/officeDocument/2006/relationships/slideLayout" Target="../slideLayouts/slideLayout2.xml"/><Relationship Id="rId4" Type="http://schemas.openxmlformats.org/officeDocument/2006/relationships/hyperlink" Target="http://www.hirenetwork.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Gabrielle de la Guéronnière, Legal Action Center</a:t>
            </a:r>
          </a:p>
          <a:p>
            <a:r>
              <a:rPr lang="en-US" dirty="0" smtClean="0"/>
              <a:t>RSAT TTA Workshop</a:t>
            </a:r>
          </a:p>
          <a:p>
            <a:r>
              <a:rPr lang="en-US" dirty="0" smtClean="0"/>
              <a:t>July 26, 2016</a:t>
            </a:r>
            <a:endParaRPr lang="en-US" dirty="0"/>
          </a:p>
        </p:txBody>
      </p:sp>
      <p:sp>
        <p:nvSpPr>
          <p:cNvPr id="3" name="Slide Number Placeholder 2"/>
          <p:cNvSpPr>
            <a:spLocks noGrp="1"/>
          </p:cNvSpPr>
          <p:nvPr>
            <p:ph type="sldNum" sz="quarter" idx="12"/>
          </p:nvPr>
        </p:nvSpPr>
        <p:spPr/>
        <p:txBody>
          <a:bodyPr/>
          <a:lstStyle/>
          <a:p>
            <a:fld id="{5AF404C2-0001-4120-8E22-F7C67DF8F190}" type="slidenum">
              <a:rPr lang="en-US" smtClean="0"/>
              <a:pPr/>
              <a:t>1</a:t>
            </a:fld>
            <a:endParaRPr lang="en-US"/>
          </a:p>
        </p:txBody>
      </p:sp>
      <p:sp>
        <p:nvSpPr>
          <p:cNvPr id="4" name="Title 3"/>
          <p:cNvSpPr>
            <a:spLocks noGrp="1"/>
          </p:cNvSpPr>
          <p:nvPr>
            <p:ph type="ctrTitle"/>
          </p:nvPr>
        </p:nvSpPr>
        <p:spPr/>
        <p:txBody>
          <a:bodyPr>
            <a:normAutofit fontScale="90000"/>
          </a:bodyPr>
          <a:lstStyle/>
          <a:p>
            <a:r>
              <a:rPr lang="en-US" dirty="0" smtClean="0"/>
              <a:t>Federal Update: </a:t>
            </a:r>
            <a:br>
              <a:rPr lang="en-US" dirty="0" smtClean="0"/>
            </a:br>
            <a:r>
              <a:rPr lang="en-US" dirty="0" smtClean="0"/>
              <a:t>Regulatory Developments </a:t>
            </a:r>
            <a:br>
              <a:rPr lang="en-US" dirty="0" smtClean="0"/>
            </a:br>
            <a:r>
              <a:rPr lang="en-US" dirty="0" smtClean="0"/>
              <a:t>Important to Accessing SUD Care</a:t>
            </a:r>
            <a:endParaRPr lang="en-US" dirty="0"/>
          </a:p>
        </p:txBody>
      </p:sp>
    </p:spTree>
    <p:extLst>
      <p:ext uri="{BB962C8B-B14F-4D97-AF65-F5344CB8AC3E}">
        <p14:creationId xmlns:p14="http://schemas.microsoft.com/office/powerpoint/2010/main" val="356109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Update: Mental </a:t>
            </a:r>
            <a:r>
              <a:rPr lang="en-US" dirty="0"/>
              <a:t>Health and Substance Use Disorder </a:t>
            </a:r>
            <a:r>
              <a:rPr lang="en-US" dirty="0" smtClean="0"/>
              <a:t>Parity</a:t>
            </a:r>
            <a:endParaRPr lang="en-US" dirty="0"/>
          </a:p>
        </p:txBody>
      </p:sp>
      <p:sp>
        <p:nvSpPr>
          <p:cNvPr id="19459" name="Slide Number Placeholder 2"/>
          <p:cNvSpPr>
            <a:spLocks noGrp="1"/>
          </p:cNvSpPr>
          <p:nvPr>
            <p:ph type="sldNum" sz="quarter" idx="4294967295"/>
          </p:nvPr>
        </p:nvSpPr>
        <p:spPr bwMode="auto">
          <a:xfrm>
            <a:off x="146050" y="6210300"/>
            <a:ext cx="457200" cy="457200"/>
          </a:xfrm>
          <a:prstGeom prst="ellipse">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Font typeface="Arial" panose="020B0604020202020204" pitchFamily="34" charset="0"/>
              <a:buChar char="•"/>
              <a:defRPr sz="3000">
                <a:solidFill>
                  <a:schemeClr val="tx1"/>
                </a:solidFill>
                <a:latin typeface="Open Sans" charset="0"/>
                <a:ea typeface="MS PGothic" panose="020B0600070205080204" pitchFamily="34" charset="-128"/>
                <a:cs typeface="Open Sans" charset="0"/>
              </a:defRPr>
            </a:lvl1pPr>
            <a:lvl2pPr marL="742950" indent="-285750">
              <a:spcBef>
                <a:spcPct val="20000"/>
              </a:spcBef>
              <a:buFont typeface="Arial" panose="020B0604020202020204" pitchFamily="34" charset="0"/>
              <a:buChar char="–"/>
              <a:defRPr sz="2800">
                <a:solidFill>
                  <a:schemeClr val="tx1"/>
                </a:solidFill>
                <a:latin typeface="Open Sans" charset="0"/>
                <a:ea typeface="MS PGothic" panose="020B0600070205080204" pitchFamily="34" charset="-128"/>
                <a:cs typeface="Open Sans" charset="0"/>
              </a:defRPr>
            </a:lvl2pPr>
            <a:lvl3pPr marL="1143000" indent="-228600">
              <a:spcBef>
                <a:spcPct val="20000"/>
              </a:spcBef>
              <a:buFont typeface="Arial" panose="020B0604020202020204" pitchFamily="34" charset="0"/>
              <a:buChar char="•"/>
              <a:defRPr sz="2400">
                <a:solidFill>
                  <a:schemeClr val="tx1"/>
                </a:solidFill>
                <a:latin typeface="Open Sans" charset="0"/>
                <a:ea typeface="MS PGothic" panose="020B0600070205080204" pitchFamily="34" charset="-128"/>
                <a:cs typeface="Open Sans" charset="0"/>
              </a:defRPr>
            </a:lvl3pPr>
            <a:lvl4pPr marL="1600200" indent="-228600">
              <a:spcBef>
                <a:spcPct val="20000"/>
              </a:spcBef>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4pPr>
            <a:lvl5pPr marL="2057400" indent="-228600">
              <a:spcBef>
                <a:spcPct val="20000"/>
              </a:spcBef>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9pPr>
          </a:lstStyle>
          <a:p>
            <a:pPr>
              <a:spcBef>
                <a:spcPct val="0"/>
              </a:spcBef>
              <a:buFontTx/>
              <a:buNone/>
            </a:pPr>
            <a:fld id="{24070C25-B99A-4C0F-9EC2-12A9199013A2}" type="slidenum">
              <a:rPr lang="en-US" altLang="en-US" sz="1400" smtClean="0">
                <a:solidFill>
                  <a:schemeClr val="bg1"/>
                </a:solidFill>
                <a:latin typeface="Arial" panose="020B0604020202020204" pitchFamily="34" charset="0"/>
                <a:cs typeface="Arial" panose="020B0604020202020204" pitchFamily="34" charset="0"/>
              </a:rPr>
              <a:pPr>
                <a:spcBef>
                  <a:spcPct val="0"/>
                </a:spcBef>
                <a:buFontTx/>
                <a:buNone/>
              </a:pPr>
              <a:t>10</a:t>
            </a:fld>
            <a:endParaRPr lang="en-US" altLang="en-US" sz="1400" smtClean="0">
              <a:solidFill>
                <a:schemeClr val="bg1"/>
              </a:solidFill>
              <a:latin typeface="Arial" panose="020B0604020202020204" pitchFamily="34" charset="0"/>
              <a:cs typeface="Arial" panose="020B0604020202020204" pitchFamily="34" charset="0"/>
            </a:endParaRPr>
          </a:p>
        </p:txBody>
      </p:sp>
      <p:sp>
        <p:nvSpPr>
          <p:cNvPr id="19460" name="Content Placeholder 3"/>
          <p:cNvSpPr>
            <a:spLocks noGrp="1"/>
          </p:cNvSpPr>
          <p:nvPr>
            <p:ph sz="quarter" idx="1"/>
          </p:nvPr>
        </p:nvSpPr>
        <p:spPr/>
        <p:txBody>
          <a:bodyPr/>
          <a:lstStyle/>
          <a:p>
            <a:r>
              <a:rPr lang="en-US" altLang="en-US" sz="2800" dirty="0" smtClean="0">
                <a:latin typeface="Open Sans" charset="0"/>
                <a:cs typeface="Open Sans" charset="0"/>
              </a:rPr>
              <a:t>Final rule for Medicaid and CHIP released by CMS on March 30th</a:t>
            </a:r>
          </a:p>
          <a:p>
            <a:pPr lvl="1"/>
            <a:r>
              <a:rPr lang="en-US" altLang="en-US" sz="2400" dirty="0" smtClean="0">
                <a:latin typeface="Open Sans" charset="0"/>
                <a:cs typeface="Open Sans" charset="0"/>
              </a:rPr>
              <a:t>Follow-up to proposed rule issued in April 2015</a:t>
            </a:r>
          </a:p>
          <a:p>
            <a:r>
              <a:rPr lang="en-US" altLang="en-US" sz="2800" dirty="0" smtClean="0">
                <a:latin typeface="Open Sans" charset="0"/>
                <a:cs typeface="Open Sans" charset="0"/>
              </a:rPr>
              <a:t>Important similarities between the Final Medicaid/parity rule and the Final Rule on MHPAEA and commercial coverage</a:t>
            </a:r>
          </a:p>
          <a:p>
            <a:r>
              <a:rPr lang="en-US" altLang="en-US" sz="2800" dirty="0" smtClean="0">
                <a:latin typeface="Open Sans" charset="0"/>
                <a:cs typeface="Open Sans" charset="0"/>
              </a:rPr>
              <a:t>Certain differences between the commercial and proposed Medicaid/CHIP guidance </a:t>
            </a:r>
          </a:p>
        </p:txBody>
      </p:sp>
    </p:spTree>
    <p:extLst>
      <p:ext uri="{BB962C8B-B14F-4D97-AF65-F5344CB8AC3E}">
        <p14:creationId xmlns:p14="http://schemas.microsoft.com/office/powerpoint/2010/main" val="30522965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fontScale="90000"/>
          </a:bodyPr>
          <a:lstStyle/>
          <a:p>
            <a:r>
              <a:rPr lang="en-US" altLang="en-US" dirty="0" smtClean="0">
                <a:latin typeface="Open Sans" charset="0"/>
                <a:cs typeface="Open Sans" charset="0"/>
              </a:rPr>
              <a:t>Highlights of the Final </a:t>
            </a:r>
            <a:br>
              <a:rPr lang="en-US" altLang="en-US" dirty="0" smtClean="0">
                <a:latin typeface="Open Sans" charset="0"/>
                <a:cs typeface="Open Sans" charset="0"/>
              </a:rPr>
            </a:br>
            <a:r>
              <a:rPr lang="en-US" altLang="en-US" dirty="0" smtClean="0">
                <a:latin typeface="Open Sans" charset="0"/>
                <a:cs typeface="Open Sans" charset="0"/>
              </a:rPr>
              <a:t>Medicaid/CHIP Parity Rule</a:t>
            </a:r>
          </a:p>
        </p:txBody>
      </p:sp>
      <p:sp>
        <p:nvSpPr>
          <p:cNvPr id="20483" name="Content Placeholder 2"/>
          <p:cNvSpPr>
            <a:spLocks noGrp="1"/>
          </p:cNvSpPr>
          <p:nvPr>
            <p:ph idx="1"/>
          </p:nvPr>
        </p:nvSpPr>
        <p:spPr/>
        <p:txBody>
          <a:bodyPr>
            <a:normAutofit lnSpcReduction="10000"/>
          </a:bodyPr>
          <a:lstStyle/>
          <a:p>
            <a:r>
              <a:rPr lang="en-US" altLang="en-US" sz="2800" dirty="0" smtClean="0">
                <a:latin typeface="Open Sans" charset="0"/>
                <a:cs typeface="Open Sans" charset="0"/>
              </a:rPr>
              <a:t>Requirements of Final Medicaid/Parity Rule will apply to Medicaid managed care organizations, CHIP, and Medicaid Alternative Benefit Plans (ABPs), including those for the expansion population</a:t>
            </a:r>
          </a:p>
          <a:p>
            <a:r>
              <a:rPr lang="en-US" altLang="en-US" sz="2800" dirty="0" smtClean="0">
                <a:latin typeface="Open Sans" charset="0"/>
                <a:cs typeface="Open Sans" charset="0"/>
              </a:rPr>
              <a:t>Core parity test/framework is the same: financial requirements and treatment limitations for MH/SUD benefits are no more restrictive than the predominant financial requirements and treatment limitations applied to substantially all medical/surgical benefits</a:t>
            </a:r>
          </a:p>
          <a:p>
            <a:endParaRPr lang="en-US" altLang="en-US" sz="3200" dirty="0" smtClean="0">
              <a:latin typeface="Open Sans" charset="0"/>
              <a:cs typeface="Open Sans" charset="0"/>
            </a:endParaRPr>
          </a:p>
        </p:txBody>
      </p:sp>
    </p:spTree>
    <p:extLst>
      <p:ext uri="{BB962C8B-B14F-4D97-AF65-F5344CB8AC3E}">
        <p14:creationId xmlns:p14="http://schemas.microsoft.com/office/powerpoint/2010/main" val="163680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altLang="en-US" dirty="0" smtClean="0">
                <a:latin typeface="Open Sans" charset="0"/>
                <a:cs typeface="Open Sans" charset="0"/>
              </a:rPr>
              <a:t>Highlights of the Final </a:t>
            </a:r>
            <a:br>
              <a:rPr lang="en-US" altLang="en-US" dirty="0" smtClean="0">
                <a:latin typeface="Open Sans" charset="0"/>
                <a:cs typeface="Open Sans" charset="0"/>
              </a:rPr>
            </a:br>
            <a:r>
              <a:rPr lang="en-US" altLang="en-US" dirty="0" smtClean="0">
                <a:latin typeface="Open Sans" charset="0"/>
                <a:cs typeface="Open Sans" charset="0"/>
              </a:rPr>
              <a:t>Medicaid/CHIP Parity Rule </a:t>
            </a:r>
            <a:r>
              <a:rPr lang="en-US" altLang="en-US" i="1" dirty="0" smtClean="0">
                <a:latin typeface="Open Sans" charset="0"/>
                <a:cs typeface="Open Sans" charset="0"/>
              </a:rPr>
              <a:t>(cont’d)</a:t>
            </a:r>
          </a:p>
        </p:txBody>
      </p:sp>
      <p:sp>
        <p:nvSpPr>
          <p:cNvPr id="21507" name="Slide Number Placeholder 2"/>
          <p:cNvSpPr>
            <a:spLocks noGrp="1"/>
          </p:cNvSpPr>
          <p:nvPr>
            <p:ph type="sldNum" sz="quarter" idx="4294967295"/>
          </p:nvPr>
        </p:nvSpPr>
        <p:spPr bwMode="auto">
          <a:xfrm>
            <a:off x="146050" y="6210300"/>
            <a:ext cx="457200" cy="457200"/>
          </a:xfrm>
          <a:prstGeom prst="ellipse">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Font typeface="Arial" panose="020B0604020202020204" pitchFamily="34" charset="0"/>
              <a:buChar char="•"/>
              <a:defRPr sz="3000">
                <a:solidFill>
                  <a:schemeClr val="tx1"/>
                </a:solidFill>
                <a:latin typeface="Open Sans" charset="0"/>
                <a:ea typeface="MS PGothic" panose="020B0600070205080204" pitchFamily="34" charset="-128"/>
                <a:cs typeface="Open Sans" charset="0"/>
              </a:defRPr>
            </a:lvl1pPr>
            <a:lvl2pPr marL="742950" indent="-285750">
              <a:spcBef>
                <a:spcPct val="20000"/>
              </a:spcBef>
              <a:buFont typeface="Arial" panose="020B0604020202020204" pitchFamily="34" charset="0"/>
              <a:buChar char="–"/>
              <a:defRPr sz="2800">
                <a:solidFill>
                  <a:schemeClr val="tx1"/>
                </a:solidFill>
                <a:latin typeface="Open Sans" charset="0"/>
                <a:ea typeface="MS PGothic" panose="020B0600070205080204" pitchFamily="34" charset="-128"/>
                <a:cs typeface="Open Sans" charset="0"/>
              </a:defRPr>
            </a:lvl2pPr>
            <a:lvl3pPr marL="1143000" indent="-228600">
              <a:spcBef>
                <a:spcPct val="20000"/>
              </a:spcBef>
              <a:buFont typeface="Arial" panose="020B0604020202020204" pitchFamily="34" charset="0"/>
              <a:buChar char="•"/>
              <a:defRPr sz="2400">
                <a:solidFill>
                  <a:schemeClr val="tx1"/>
                </a:solidFill>
                <a:latin typeface="Open Sans" charset="0"/>
                <a:ea typeface="MS PGothic" panose="020B0600070205080204" pitchFamily="34" charset="-128"/>
                <a:cs typeface="Open Sans" charset="0"/>
              </a:defRPr>
            </a:lvl3pPr>
            <a:lvl4pPr marL="1600200" indent="-228600">
              <a:spcBef>
                <a:spcPct val="20000"/>
              </a:spcBef>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4pPr>
            <a:lvl5pPr marL="2057400" indent="-228600">
              <a:spcBef>
                <a:spcPct val="20000"/>
              </a:spcBef>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9pPr>
          </a:lstStyle>
          <a:p>
            <a:pPr>
              <a:spcBef>
                <a:spcPct val="0"/>
              </a:spcBef>
              <a:buFontTx/>
              <a:buNone/>
            </a:pPr>
            <a:fld id="{C7597337-F76E-4189-AE10-ACF4C7259A3F}" type="slidenum">
              <a:rPr lang="en-US" altLang="en-US" sz="1400" smtClean="0">
                <a:solidFill>
                  <a:schemeClr val="bg1"/>
                </a:solidFill>
                <a:latin typeface="Arial" panose="020B0604020202020204" pitchFamily="34" charset="0"/>
                <a:cs typeface="Arial" panose="020B0604020202020204" pitchFamily="34" charset="0"/>
              </a:rPr>
              <a:pPr>
                <a:spcBef>
                  <a:spcPct val="0"/>
                </a:spcBef>
                <a:buFontTx/>
                <a:buNone/>
              </a:pPr>
              <a:t>12</a:t>
            </a:fld>
            <a:endParaRPr lang="en-US" altLang="en-US" sz="1400" smtClean="0">
              <a:solidFill>
                <a:schemeClr val="bg1"/>
              </a:solidFill>
              <a:latin typeface="Arial" panose="020B0604020202020204" pitchFamily="34" charset="0"/>
              <a:cs typeface="Arial" panose="020B0604020202020204" pitchFamily="34" charset="0"/>
            </a:endParaRPr>
          </a:p>
        </p:txBody>
      </p:sp>
      <p:sp>
        <p:nvSpPr>
          <p:cNvPr id="21508" name="Content Placeholder 3"/>
          <p:cNvSpPr>
            <a:spLocks noGrp="1"/>
          </p:cNvSpPr>
          <p:nvPr>
            <p:ph sz="quarter" idx="1"/>
          </p:nvPr>
        </p:nvSpPr>
        <p:spPr/>
        <p:txBody>
          <a:bodyPr/>
          <a:lstStyle/>
          <a:p>
            <a:r>
              <a:rPr lang="en-US" altLang="en-US" sz="2800" dirty="0" smtClean="0">
                <a:latin typeface="Open Sans" charset="0"/>
                <a:cs typeface="Open Sans" charset="0"/>
              </a:rPr>
              <a:t>Builds on previous regulatory framework</a:t>
            </a:r>
          </a:p>
          <a:p>
            <a:pPr lvl="1"/>
            <a:r>
              <a:rPr lang="en-US" altLang="en-US" sz="2000" dirty="0" smtClean="0">
                <a:latin typeface="Open Sans" charset="0"/>
                <a:cs typeface="Open Sans" charset="0"/>
              </a:rPr>
              <a:t>Benefit categories: Inpatient, Outpatient, Emergency Care, Prescription Drugs</a:t>
            </a:r>
          </a:p>
          <a:p>
            <a:pPr lvl="1"/>
            <a:r>
              <a:rPr lang="en-US" altLang="en-US" sz="2000" dirty="0" smtClean="0">
                <a:latin typeface="Open Sans" charset="0"/>
                <a:cs typeface="Open Sans" charset="0"/>
              </a:rPr>
              <a:t>Removes in-network/out-of-network distinction to reflect Medicaid/CHIP cost-sharing and network protections</a:t>
            </a:r>
          </a:p>
          <a:p>
            <a:pPr lvl="1"/>
            <a:r>
              <a:rPr lang="en-US" altLang="en-US" sz="2000" dirty="0" smtClean="0">
                <a:latin typeface="Open Sans" charset="0"/>
                <a:cs typeface="Open Sans" charset="0"/>
              </a:rPr>
              <a:t>Similar proposed treatment of prescription drug classification into tiers based on reasonable factors and without regard for whether the drug is prescribed for MH, SUD or another health condition</a:t>
            </a:r>
          </a:p>
        </p:txBody>
      </p:sp>
    </p:spTree>
    <p:extLst>
      <p:ext uri="{BB962C8B-B14F-4D97-AF65-F5344CB8AC3E}">
        <p14:creationId xmlns:p14="http://schemas.microsoft.com/office/powerpoint/2010/main" val="1883965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fontScale="90000"/>
          </a:bodyPr>
          <a:lstStyle/>
          <a:p>
            <a:r>
              <a:rPr lang="en-US" altLang="en-US" dirty="0" smtClean="0">
                <a:latin typeface="Open Sans" charset="0"/>
                <a:cs typeface="Open Sans" charset="0"/>
              </a:rPr>
              <a:t>Highlights of the Final</a:t>
            </a:r>
            <a:br>
              <a:rPr lang="en-US" altLang="en-US" dirty="0" smtClean="0">
                <a:latin typeface="Open Sans" charset="0"/>
                <a:cs typeface="Open Sans" charset="0"/>
              </a:rPr>
            </a:br>
            <a:r>
              <a:rPr lang="en-US" altLang="en-US" dirty="0" smtClean="0">
                <a:latin typeface="Open Sans" charset="0"/>
                <a:cs typeface="Open Sans" charset="0"/>
              </a:rPr>
              <a:t>Medicaid/CHIP Parity Rule: MCOs</a:t>
            </a:r>
          </a:p>
        </p:txBody>
      </p:sp>
      <p:sp>
        <p:nvSpPr>
          <p:cNvPr id="22531" name="Content Placeholder 2"/>
          <p:cNvSpPr>
            <a:spLocks noGrp="1"/>
          </p:cNvSpPr>
          <p:nvPr>
            <p:ph idx="1"/>
          </p:nvPr>
        </p:nvSpPr>
        <p:spPr/>
        <p:txBody>
          <a:bodyPr>
            <a:normAutofit fontScale="92500"/>
          </a:bodyPr>
          <a:lstStyle/>
          <a:p>
            <a:r>
              <a:rPr lang="en-US" altLang="en-US" sz="2800" dirty="0" smtClean="0">
                <a:latin typeface="Open Sans" charset="0"/>
                <a:cs typeface="Open Sans" charset="0"/>
              </a:rPr>
              <a:t>Previous CMS guidance on the application of MHPAEA to MCOs:</a:t>
            </a:r>
          </a:p>
          <a:p>
            <a:pPr lvl="1"/>
            <a:r>
              <a:rPr lang="en-US" altLang="en-US" sz="2400" dirty="0" smtClean="0">
                <a:latin typeface="Open Sans" charset="0"/>
                <a:cs typeface="Open Sans" charset="0"/>
              </a:rPr>
              <a:t>Acknowledged variability in delivery models</a:t>
            </a:r>
          </a:p>
          <a:p>
            <a:pPr lvl="1"/>
            <a:r>
              <a:rPr lang="en-US" altLang="en-US" sz="2400" dirty="0" smtClean="0">
                <a:latin typeface="Open Sans" charset="0"/>
                <a:cs typeface="Open Sans" charset="0"/>
              </a:rPr>
              <a:t>Noted prevalence of MH/SUD services being “carved out” and delivered through FFS or prepaid health plans, and potential challenges in conducting a parity analysis</a:t>
            </a:r>
          </a:p>
          <a:p>
            <a:r>
              <a:rPr lang="en-US" altLang="en-US" sz="2800" dirty="0" smtClean="0">
                <a:latin typeface="Open Sans" charset="0"/>
                <a:cs typeface="Open Sans" charset="0"/>
              </a:rPr>
              <a:t>Consistent with the proposed rule, the Final Medicaid/Parity rule makes clear that MHPAEA protections apply to </a:t>
            </a:r>
            <a:r>
              <a:rPr lang="en-US" altLang="en-US" sz="2800" u="sng" dirty="0" smtClean="0">
                <a:latin typeface="Open Sans" charset="0"/>
                <a:cs typeface="Open Sans" charset="0"/>
              </a:rPr>
              <a:t>all</a:t>
            </a:r>
            <a:r>
              <a:rPr lang="en-US" altLang="en-US" sz="2800" dirty="0" smtClean="0">
                <a:latin typeface="Open Sans" charset="0"/>
                <a:cs typeface="Open Sans" charset="0"/>
              </a:rPr>
              <a:t> MCO enrollees regardless of how services are delivered</a:t>
            </a:r>
          </a:p>
        </p:txBody>
      </p:sp>
    </p:spTree>
    <p:extLst>
      <p:ext uri="{BB962C8B-B14F-4D97-AF65-F5344CB8AC3E}">
        <p14:creationId xmlns:p14="http://schemas.microsoft.com/office/powerpoint/2010/main" val="275672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61950" y="0"/>
            <a:ext cx="8229600" cy="1049338"/>
          </a:xfrm>
        </p:spPr>
        <p:txBody>
          <a:bodyPr/>
          <a:lstStyle/>
          <a:p>
            <a:r>
              <a:rPr lang="en-US" altLang="en-US" sz="2800" dirty="0" smtClean="0">
                <a:latin typeface="Open Sans" charset="0"/>
                <a:cs typeface="Open Sans" charset="0"/>
              </a:rPr>
              <a:t>Highlights of the Final Medicaid/CHIP Parity Rule: MCOs </a:t>
            </a:r>
            <a:r>
              <a:rPr lang="en-US" altLang="en-US" sz="2800" i="1" dirty="0" smtClean="0">
                <a:latin typeface="Open Sans" charset="0"/>
                <a:cs typeface="Open Sans" charset="0"/>
              </a:rPr>
              <a:t>(cont’d)</a:t>
            </a:r>
            <a:endParaRPr lang="en-US" altLang="en-US" sz="2800" dirty="0" smtClean="0">
              <a:latin typeface="Open Sans" charset="0"/>
              <a:cs typeface="Open Sans" charset="0"/>
            </a:endParaRPr>
          </a:p>
        </p:txBody>
      </p:sp>
      <p:sp>
        <p:nvSpPr>
          <p:cNvPr id="23555" name="Content Placeholder 2"/>
          <p:cNvSpPr>
            <a:spLocks noGrp="1"/>
          </p:cNvSpPr>
          <p:nvPr>
            <p:ph idx="1"/>
          </p:nvPr>
        </p:nvSpPr>
        <p:spPr/>
        <p:txBody>
          <a:bodyPr/>
          <a:lstStyle/>
          <a:p>
            <a:r>
              <a:rPr lang="en-US" altLang="en-US" sz="2400" smtClean="0">
                <a:latin typeface="Open Sans" charset="0"/>
                <a:cs typeface="Open Sans" charset="0"/>
              </a:rPr>
              <a:t>To come into compliance with parity, carve-out states can either:</a:t>
            </a:r>
          </a:p>
          <a:p>
            <a:pPr lvl="1"/>
            <a:r>
              <a:rPr lang="en-US" altLang="en-US" sz="2000" smtClean="0">
                <a:latin typeface="Open Sans" charset="0"/>
                <a:cs typeface="Open Sans" charset="0"/>
              </a:rPr>
              <a:t>Option 1: Amend their state plan to ensure FFS MH/SUD services meet parity compared to MCO-provided medical/surgical benefits</a:t>
            </a:r>
          </a:p>
          <a:p>
            <a:pPr lvl="2"/>
            <a:r>
              <a:rPr lang="en-US" altLang="en-US" sz="1800" smtClean="0">
                <a:latin typeface="Open Sans" charset="0"/>
                <a:cs typeface="Open Sans" charset="0"/>
              </a:rPr>
              <a:t>Parity would then indirectly be applied to FFS Medicaid beneficiaries  </a:t>
            </a:r>
          </a:p>
          <a:p>
            <a:pPr lvl="1"/>
            <a:r>
              <a:rPr lang="en-US" altLang="en-US" sz="2000" smtClean="0">
                <a:latin typeface="Open Sans" charset="0"/>
                <a:cs typeface="Open Sans" charset="0"/>
              </a:rPr>
              <a:t>Option 2: Include MH/SUD services in the MCO or prepaid health plan contract (MCO or health plan would be responsible for complying with parity)</a:t>
            </a:r>
          </a:p>
          <a:p>
            <a:r>
              <a:rPr lang="en-US" altLang="en-US" sz="2400" smtClean="0">
                <a:latin typeface="Open Sans" charset="0"/>
                <a:cs typeface="Open Sans" charset="0"/>
              </a:rPr>
              <a:t>CMS parity review under either option—SPA approval or approval of MCO contracts</a:t>
            </a:r>
          </a:p>
        </p:txBody>
      </p:sp>
    </p:spTree>
    <p:extLst>
      <p:ext uri="{BB962C8B-B14F-4D97-AF65-F5344CB8AC3E}">
        <p14:creationId xmlns:p14="http://schemas.microsoft.com/office/powerpoint/2010/main" val="1762052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z="2800" dirty="0" smtClean="0">
                <a:latin typeface="Open Sans" charset="0"/>
                <a:cs typeface="Open Sans" charset="0"/>
              </a:rPr>
              <a:t>Highlights of the Final Medicaid/CHIP Parity Rule: MCOs </a:t>
            </a:r>
            <a:r>
              <a:rPr lang="en-US" altLang="en-US" sz="2800" i="1" dirty="0" smtClean="0">
                <a:latin typeface="Open Sans" charset="0"/>
                <a:cs typeface="Open Sans" charset="0"/>
              </a:rPr>
              <a:t>(cont’d)</a:t>
            </a:r>
            <a:endParaRPr lang="en-US" altLang="en-US" sz="2800" dirty="0" smtClean="0">
              <a:latin typeface="Open Sans" charset="0"/>
              <a:cs typeface="Open Sans" charset="0"/>
            </a:endParaRPr>
          </a:p>
        </p:txBody>
      </p:sp>
      <p:sp>
        <p:nvSpPr>
          <p:cNvPr id="24579" name="Content Placeholder 2"/>
          <p:cNvSpPr>
            <a:spLocks noGrp="1"/>
          </p:cNvSpPr>
          <p:nvPr>
            <p:ph idx="1"/>
          </p:nvPr>
        </p:nvSpPr>
        <p:spPr/>
        <p:txBody>
          <a:bodyPr/>
          <a:lstStyle/>
          <a:p>
            <a:r>
              <a:rPr lang="en-US" altLang="en-US" dirty="0" smtClean="0">
                <a:latin typeface="Open Sans" charset="0"/>
                <a:cs typeface="Open Sans" charset="0"/>
              </a:rPr>
              <a:t>Carve-out states, state is responsible for doing the parity analysis</a:t>
            </a:r>
          </a:p>
          <a:p>
            <a:r>
              <a:rPr lang="en-US" altLang="en-US" dirty="0" smtClean="0">
                <a:latin typeface="Open Sans" charset="0"/>
                <a:cs typeface="Open Sans" charset="0"/>
              </a:rPr>
              <a:t>States where MCOs provide both medical/surgical and MH/SUD benefits, MCO would do a parity analysis and inform state of any changes in the MCO contract to meet MHPAEA</a:t>
            </a:r>
          </a:p>
        </p:txBody>
      </p:sp>
    </p:spTree>
    <p:extLst>
      <p:ext uri="{BB962C8B-B14F-4D97-AF65-F5344CB8AC3E}">
        <p14:creationId xmlns:p14="http://schemas.microsoft.com/office/powerpoint/2010/main" val="784983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z="2800" dirty="0" smtClean="0">
                <a:latin typeface="Open Sans" charset="0"/>
                <a:cs typeface="Open Sans" charset="0"/>
              </a:rPr>
              <a:t>Highlights of the Final Medicaid/CHIP Parity Rule: MCOs </a:t>
            </a:r>
            <a:r>
              <a:rPr lang="en-US" altLang="en-US" sz="2800" i="1" dirty="0" smtClean="0">
                <a:latin typeface="Open Sans" charset="0"/>
                <a:cs typeface="Open Sans" charset="0"/>
              </a:rPr>
              <a:t>(cont’d)</a:t>
            </a:r>
            <a:endParaRPr lang="en-US" altLang="en-US" sz="2800" dirty="0" smtClean="0">
              <a:latin typeface="Open Sans" charset="0"/>
              <a:cs typeface="Open Sans" charset="0"/>
            </a:endParaRPr>
          </a:p>
        </p:txBody>
      </p:sp>
      <p:sp>
        <p:nvSpPr>
          <p:cNvPr id="25603" name="Content Placeholder 2"/>
          <p:cNvSpPr>
            <a:spLocks noGrp="1"/>
          </p:cNvSpPr>
          <p:nvPr>
            <p:ph idx="1"/>
          </p:nvPr>
        </p:nvSpPr>
        <p:spPr/>
        <p:txBody>
          <a:bodyPr>
            <a:normAutofit lnSpcReduction="10000"/>
          </a:bodyPr>
          <a:lstStyle/>
          <a:p>
            <a:r>
              <a:rPr lang="en-US" altLang="en-US" dirty="0" smtClean="0">
                <a:latin typeface="Open Sans" charset="0"/>
                <a:cs typeface="Open Sans" charset="0"/>
              </a:rPr>
              <a:t>Discussion of costs</a:t>
            </a:r>
          </a:p>
          <a:p>
            <a:pPr lvl="1"/>
            <a:r>
              <a:rPr lang="en-US" altLang="en-US" dirty="0" smtClean="0">
                <a:latin typeface="Open Sans" charset="0"/>
                <a:cs typeface="Open Sans" charset="0"/>
              </a:rPr>
              <a:t>Consistent with the proposed rule, the Final Medicaid/Parity rule makes clear that states will be responsible for any increased costs associated with coming into parity compliance</a:t>
            </a:r>
          </a:p>
          <a:p>
            <a:pPr lvl="2"/>
            <a:r>
              <a:rPr lang="en-US" altLang="en-US" dirty="0" smtClean="0">
                <a:latin typeface="Open Sans"/>
                <a:cs typeface="Open Sans" charset="0"/>
              </a:rPr>
              <a:t>Any additional costs would be incorporated into rates paid to MCOs/prepaid health plans providing MH/SUD services</a:t>
            </a:r>
          </a:p>
          <a:p>
            <a:pPr lvl="2"/>
            <a:r>
              <a:rPr lang="en-US" altLang="en-US" dirty="0" smtClean="0">
                <a:latin typeface="Open Sans"/>
                <a:cs typeface="Open Sans" charset="0"/>
              </a:rPr>
              <a:t>Potential incentive for compliance…</a:t>
            </a:r>
          </a:p>
          <a:p>
            <a:pPr marL="342900" lvl="1" indent="-342900">
              <a:buFont typeface="Arial" panose="020B0604020202020204" pitchFamily="34" charset="0"/>
              <a:buChar char="•"/>
              <a:defRPr/>
            </a:pPr>
            <a:r>
              <a:rPr lang="en-US" dirty="0">
                <a:latin typeface="Open Sans"/>
              </a:rPr>
              <a:t>No cost exemption (as included in the commercial MHPAEA rule)</a:t>
            </a:r>
          </a:p>
          <a:p>
            <a:pPr lvl="1">
              <a:defRPr/>
            </a:pPr>
            <a:r>
              <a:rPr lang="en-US" dirty="0">
                <a:latin typeface="Open Sans"/>
              </a:rPr>
              <a:t>Plans not responsible for increased costs</a:t>
            </a:r>
          </a:p>
          <a:p>
            <a:pPr lvl="1">
              <a:defRPr/>
            </a:pPr>
            <a:r>
              <a:rPr lang="en-US" dirty="0" smtClean="0">
                <a:latin typeface="Open Sans"/>
              </a:rPr>
              <a:t>To date, there have been no </a:t>
            </a:r>
            <a:r>
              <a:rPr lang="en-US" dirty="0">
                <a:latin typeface="Open Sans"/>
              </a:rPr>
              <a:t>requests for cost exemption on the commercial side</a:t>
            </a:r>
          </a:p>
          <a:p>
            <a:pPr lvl="2"/>
            <a:endParaRPr lang="en-US" altLang="en-US" dirty="0" smtClean="0">
              <a:latin typeface="Open Sans"/>
              <a:cs typeface="Open Sans" charset="0"/>
            </a:endParaRPr>
          </a:p>
        </p:txBody>
      </p:sp>
    </p:spTree>
    <p:extLst>
      <p:ext uri="{BB962C8B-B14F-4D97-AF65-F5344CB8AC3E}">
        <p14:creationId xmlns:p14="http://schemas.microsoft.com/office/powerpoint/2010/main" val="3769469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normAutofit fontScale="90000"/>
          </a:bodyPr>
          <a:lstStyle/>
          <a:p>
            <a:r>
              <a:rPr lang="en-US" altLang="en-US" dirty="0" smtClean="0">
                <a:latin typeface="Open Sans" charset="0"/>
                <a:cs typeface="Open Sans" charset="0"/>
              </a:rPr>
              <a:t>Highlights of the Final</a:t>
            </a:r>
            <a:br>
              <a:rPr lang="en-US" altLang="en-US" dirty="0" smtClean="0">
                <a:latin typeface="Open Sans" charset="0"/>
                <a:cs typeface="Open Sans" charset="0"/>
              </a:rPr>
            </a:br>
            <a:r>
              <a:rPr lang="en-US" altLang="en-US" dirty="0" smtClean="0">
                <a:latin typeface="Open Sans" charset="0"/>
                <a:cs typeface="Open Sans" charset="0"/>
              </a:rPr>
              <a:t>Medicaid/CHIP Parity Rule</a:t>
            </a:r>
          </a:p>
        </p:txBody>
      </p:sp>
      <p:sp>
        <p:nvSpPr>
          <p:cNvPr id="3" name="Content Placeholder 2"/>
          <p:cNvSpPr>
            <a:spLocks noGrp="1"/>
          </p:cNvSpPr>
          <p:nvPr>
            <p:ph idx="1"/>
          </p:nvPr>
        </p:nvSpPr>
        <p:spPr/>
        <p:txBody>
          <a:bodyPr>
            <a:normAutofit/>
          </a:bodyPr>
          <a:lstStyle/>
          <a:p>
            <a:pPr marL="342900" lvl="1" indent="-342900">
              <a:buFont typeface="Arial" panose="020B0604020202020204" pitchFamily="34" charset="0"/>
              <a:buChar char="•"/>
              <a:defRPr/>
            </a:pPr>
            <a:r>
              <a:rPr lang="en-US" dirty="0" smtClean="0">
                <a:latin typeface="Open Sans" charset="0"/>
                <a:cs typeface="Open Sans" charset="0"/>
              </a:rPr>
              <a:t>Applies to all ABPs, including those provided through the ACA Medicaid expansion</a:t>
            </a:r>
          </a:p>
          <a:p>
            <a:pPr marL="342900" lvl="1" indent="-342900">
              <a:buFont typeface="Arial" panose="020B0604020202020204" pitchFamily="34" charset="0"/>
              <a:buChar char="•"/>
              <a:defRPr/>
            </a:pPr>
            <a:r>
              <a:rPr lang="en-US" dirty="0" smtClean="0">
                <a:latin typeface="Open Sans" charset="0"/>
                <a:cs typeface="Open Sans" charset="0"/>
              </a:rPr>
              <a:t>Coverage of long-term care services</a:t>
            </a:r>
          </a:p>
          <a:p>
            <a:pPr marL="617220" lvl="2" indent="-342900">
              <a:buFont typeface="Arial" panose="020B0604020202020204" pitchFamily="34" charset="0"/>
              <a:buChar char="•"/>
              <a:defRPr/>
            </a:pPr>
            <a:r>
              <a:rPr lang="en-US" dirty="0" smtClean="0">
                <a:latin typeface="Open Sans" charset="0"/>
                <a:cs typeface="Open Sans" charset="0"/>
              </a:rPr>
              <a:t>Although the proposed rule would have removed long-term services from a MH/SUD parity analysis, the final rule requires that coverage of long-term MH and SUD services </a:t>
            </a:r>
            <a:r>
              <a:rPr lang="en-US" u="sng" dirty="0" smtClean="0">
                <a:latin typeface="Open Sans" charset="0"/>
                <a:cs typeface="Open Sans" charset="0"/>
              </a:rPr>
              <a:t>must comply </a:t>
            </a:r>
            <a:r>
              <a:rPr lang="en-US" dirty="0" smtClean="0">
                <a:latin typeface="Open Sans" charset="0"/>
                <a:cs typeface="Open Sans" charset="0"/>
              </a:rPr>
              <a:t>with parity</a:t>
            </a:r>
          </a:p>
          <a:p>
            <a:pPr marL="342900" lvl="1" indent="-342900">
              <a:buFont typeface="Arial" panose="020B0604020202020204" pitchFamily="34" charset="0"/>
              <a:buChar char="•"/>
              <a:defRPr/>
            </a:pPr>
            <a:r>
              <a:rPr lang="en-US" dirty="0" smtClean="0">
                <a:latin typeface="Open Sans" charset="0"/>
                <a:cs typeface="Open Sans" charset="0"/>
              </a:rPr>
              <a:t>Disclosure provisions and appeals process</a:t>
            </a:r>
          </a:p>
          <a:p>
            <a:pPr marL="742950" lvl="2" indent="-342900">
              <a:defRPr/>
            </a:pPr>
            <a:r>
              <a:rPr lang="en-US" dirty="0" smtClean="0">
                <a:latin typeface="Open Sans" charset="0"/>
                <a:cs typeface="Open Sans" charset="0"/>
              </a:rPr>
              <a:t>Similar to final MHPAEA rule but noted much stronger appeals protections for Medicaid and CHIP enrollees</a:t>
            </a:r>
          </a:p>
        </p:txBody>
      </p:sp>
    </p:spTree>
    <p:extLst>
      <p:ext uri="{BB962C8B-B14F-4D97-AF65-F5344CB8AC3E}">
        <p14:creationId xmlns:p14="http://schemas.microsoft.com/office/powerpoint/2010/main" val="2049505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Implementing Parity for Medicaid Coverage: Next Steps</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18</a:t>
            </a:fld>
            <a:endParaRPr lang="en-US"/>
          </a:p>
        </p:txBody>
      </p:sp>
      <p:sp>
        <p:nvSpPr>
          <p:cNvPr id="4" name="Content Placeholder 3"/>
          <p:cNvSpPr>
            <a:spLocks noGrp="1"/>
          </p:cNvSpPr>
          <p:nvPr>
            <p:ph sz="quarter" idx="1"/>
          </p:nvPr>
        </p:nvSpPr>
        <p:spPr/>
        <p:txBody>
          <a:bodyPr>
            <a:normAutofit lnSpcReduction="10000"/>
          </a:bodyPr>
          <a:lstStyle/>
          <a:p>
            <a:pPr marL="342900" lvl="1" indent="-342900">
              <a:buClr>
                <a:srgbClr val="2DA2BF">
                  <a:tint val="60000"/>
                </a:srgbClr>
              </a:buClr>
              <a:buFont typeface="Arial" panose="020B0604020202020204" pitchFamily="34" charset="0"/>
              <a:buChar char="•"/>
              <a:defRPr/>
            </a:pPr>
            <a:r>
              <a:rPr lang="en-US" dirty="0" smtClean="0">
                <a:solidFill>
                  <a:prstClr val="black"/>
                </a:solidFill>
                <a:latin typeface="Open Sans" charset="0"/>
                <a:cs typeface="Open Sans" charset="0"/>
              </a:rPr>
              <a:t>The </a:t>
            </a:r>
            <a:r>
              <a:rPr lang="en-US" dirty="0">
                <a:solidFill>
                  <a:prstClr val="black"/>
                </a:solidFill>
                <a:latin typeface="Open Sans" charset="0"/>
                <a:cs typeface="Open Sans" charset="0"/>
              </a:rPr>
              <a:t>rule will become effective </a:t>
            </a:r>
            <a:r>
              <a:rPr lang="en-US" dirty="0" smtClean="0">
                <a:solidFill>
                  <a:prstClr val="black"/>
                </a:solidFill>
                <a:latin typeface="Open Sans" charset="0"/>
                <a:cs typeface="Open Sans" charset="0"/>
              </a:rPr>
              <a:t>18 months from the date </a:t>
            </a:r>
            <a:r>
              <a:rPr lang="en-US" dirty="0">
                <a:solidFill>
                  <a:prstClr val="black"/>
                </a:solidFill>
                <a:latin typeface="Open Sans" charset="0"/>
                <a:cs typeface="Open Sans" charset="0"/>
              </a:rPr>
              <a:t>of </a:t>
            </a:r>
            <a:r>
              <a:rPr lang="en-US" dirty="0" smtClean="0">
                <a:solidFill>
                  <a:prstClr val="black"/>
                </a:solidFill>
                <a:latin typeface="Open Sans" charset="0"/>
                <a:cs typeface="Open Sans" charset="0"/>
              </a:rPr>
              <a:t>publication (September 2017)</a:t>
            </a:r>
            <a:endParaRPr lang="en-US" dirty="0">
              <a:solidFill>
                <a:prstClr val="black"/>
              </a:solidFill>
              <a:latin typeface="Open Sans" charset="0"/>
              <a:cs typeface="Open Sans" charset="0"/>
            </a:endParaRPr>
          </a:p>
          <a:p>
            <a:pPr marL="342900" lvl="1" indent="-342900">
              <a:buClr>
                <a:srgbClr val="2DA2BF">
                  <a:tint val="60000"/>
                </a:srgbClr>
              </a:buClr>
              <a:buFont typeface="Arial" panose="020B0604020202020204" pitchFamily="34" charset="0"/>
              <a:buChar char="•"/>
              <a:defRPr/>
            </a:pPr>
            <a:r>
              <a:rPr lang="en-US" dirty="0">
                <a:solidFill>
                  <a:prstClr val="black"/>
                </a:solidFill>
                <a:latin typeface="Open Sans" charset="0"/>
                <a:cs typeface="Open Sans" charset="0"/>
              </a:rPr>
              <a:t>CMS will be providing technical assistance to the states as they </a:t>
            </a:r>
            <a:r>
              <a:rPr lang="en-US" dirty="0" smtClean="0">
                <a:solidFill>
                  <a:prstClr val="black"/>
                </a:solidFill>
                <a:latin typeface="Open Sans" charset="0"/>
                <a:cs typeface="Open Sans" charset="0"/>
              </a:rPr>
              <a:t>work </a:t>
            </a:r>
            <a:r>
              <a:rPr lang="en-US" dirty="0">
                <a:solidFill>
                  <a:prstClr val="black"/>
                </a:solidFill>
                <a:latin typeface="Open Sans" charset="0"/>
                <a:cs typeface="Open Sans" charset="0"/>
              </a:rPr>
              <a:t>to bring their coverage into </a:t>
            </a:r>
            <a:r>
              <a:rPr lang="en-US" dirty="0" smtClean="0">
                <a:solidFill>
                  <a:prstClr val="black"/>
                </a:solidFill>
                <a:latin typeface="Open Sans" charset="0"/>
                <a:cs typeface="Open Sans" charset="0"/>
              </a:rPr>
              <a:t>compliance</a:t>
            </a:r>
          </a:p>
          <a:p>
            <a:pPr marL="617220" lvl="2" indent="-342900">
              <a:buClr>
                <a:srgbClr val="2DA2BF">
                  <a:tint val="60000"/>
                </a:srgbClr>
              </a:buClr>
              <a:buFont typeface="Arial" panose="020B0604020202020204" pitchFamily="34" charset="0"/>
              <a:buChar char="•"/>
              <a:defRPr/>
            </a:pPr>
            <a:r>
              <a:rPr lang="en-US" dirty="0" smtClean="0">
                <a:solidFill>
                  <a:prstClr val="black"/>
                </a:solidFill>
                <a:latin typeface="Open Sans" charset="0"/>
                <a:cs typeface="Open Sans" charset="0"/>
              </a:rPr>
              <a:t>Huge opportunity to ensure there is strong coverage of SUD and MH services and medications</a:t>
            </a:r>
          </a:p>
          <a:p>
            <a:pPr marL="891540" lvl="3" indent="-342900">
              <a:buClr>
                <a:srgbClr val="2DA2BF">
                  <a:tint val="60000"/>
                </a:srgbClr>
              </a:buClr>
              <a:buFont typeface="Arial" panose="020B0604020202020204" pitchFamily="34" charset="0"/>
              <a:buChar char="•"/>
              <a:defRPr/>
            </a:pPr>
            <a:r>
              <a:rPr lang="en-US" dirty="0" smtClean="0">
                <a:solidFill>
                  <a:prstClr val="black"/>
                </a:solidFill>
                <a:latin typeface="Open Sans" charset="0"/>
                <a:cs typeface="Open Sans" charset="0"/>
              </a:rPr>
              <a:t>Continued coverage gaps for certain parts of the continuum: MAT, intermediate services, early interventions, recovery supports</a:t>
            </a:r>
          </a:p>
          <a:p>
            <a:pPr marL="891540" lvl="3" indent="-342900">
              <a:buClr>
                <a:srgbClr val="2DA2BF">
                  <a:tint val="60000"/>
                </a:srgbClr>
              </a:buClr>
              <a:buFont typeface="Arial" panose="020B0604020202020204" pitchFamily="34" charset="0"/>
              <a:buChar char="•"/>
              <a:defRPr/>
            </a:pPr>
            <a:r>
              <a:rPr lang="en-US" dirty="0" smtClean="0">
                <a:solidFill>
                  <a:prstClr val="black"/>
                </a:solidFill>
                <a:latin typeface="Open Sans" charset="0"/>
                <a:cs typeface="Open Sans" charset="0"/>
              </a:rPr>
              <a:t>Need for work with the state Medicaid agencies to bring coverage into compliance</a:t>
            </a:r>
          </a:p>
          <a:p>
            <a:pPr marL="342900" lvl="1" indent="-342900">
              <a:buClr>
                <a:srgbClr val="2DA2BF">
                  <a:tint val="60000"/>
                </a:srgbClr>
              </a:buClr>
              <a:buFont typeface="Arial" panose="020B0604020202020204" pitchFamily="34" charset="0"/>
              <a:buChar char="•"/>
              <a:defRPr/>
            </a:pPr>
            <a:r>
              <a:rPr lang="en-US" dirty="0" smtClean="0">
                <a:solidFill>
                  <a:prstClr val="black"/>
                </a:solidFill>
                <a:latin typeface="Open Sans" charset="0"/>
                <a:cs typeface="Open Sans" charset="0"/>
              </a:rPr>
              <a:t>Importance of ongoing oversight </a:t>
            </a:r>
            <a:r>
              <a:rPr lang="en-US" dirty="0">
                <a:solidFill>
                  <a:prstClr val="black"/>
                </a:solidFill>
                <a:latin typeface="Open Sans" charset="0"/>
                <a:cs typeface="Open Sans" charset="0"/>
              </a:rPr>
              <a:t>and </a:t>
            </a:r>
            <a:r>
              <a:rPr lang="en-US" dirty="0" smtClean="0">
                <a:solidFill>
                  <a:prstClr val="black"/>
                </a:solidFill>
                <a:latin typeface="Open Sans" charset="0"/>
                <a:cs typeface="Open Sans" charset="0"/>
              </a:rPr>
              <a:t>enforcement</a:t>
            </a:r>
          </a:p>
          <a:p>
            <a:pPr marL="617220" lvl="2" indent="-342900">
              <a:buClr>
                <a:srgbClr val="2DA2BF">
                  <a:tint val="60000"/>
                </a:srgbClr>
              </a:buClr>
              <a:buFont typeface="Arial" panose="020B0604020202020204" pitchFamily="34" charset="0"/>
              <a:buChar char="•"/>
              <a:defRPr/>
            </a:pPr>
            <a:r>
              <a:rPr lang="en-US" dirty="0" smtClean="0">
                <a:solidFill>
                  <a:prstClr val="black"/>
                </a:solidFill>
                <a:latin typeface="Open Sans" charset="0"/>
                <a:cs typeface="Open Sans" charset="0"/>
              </a:rPr>
              <a:t>Convening of the President’s Parity Task Force</a:t>
            </a:r>
            <a:endParaRPr lang="en-US" dirty="0">
              <a:solidFill>
                <a:prstClr val="black"/>
              </a:solidFill>
              <a:latin typeface="Open Sans" charset="0"/>
              <a:cs typeface="Open Sans" charset="0"/>
            </a:endParaRPr>
          </a:p>
          <a:p>
            <a:pPr marL="617220" lvl="2" indent="-342900">
              <a:buClr>
                <a:srgbClr val="2DA2BF">
                  <a:tint val="60000"/>
                </a:srgbClr>
              </a:buClr>
              <a:buFont typeface="Arial" panose="020B0604020202020204" pitchFamily="34" charset="0"/>
              <a:buChar char="•"/>
              <a:defRPr/>
            </a:pPr>
            <a:endParaRPr lang="en-US" dirty="0">
              <a:solidFill>
                <a:prstClr val="black"/>
              </a:solidFill>
              <a:latin typeface="Open Sans" charset="0"/>
              <a:cs typeface="Open Sans" charset="0"/>
            </a:endParaRPr>
          </a:p>
        </p:txBody>
      </p:sp>
    </p:spTree>
    <p:extLst>
      <p:ext uri="{BB962C8B-B14F-4D97-AF65-F5344CB8AC3E}">
        <p14:creationId xmlns:p14="http://schemas.microsoft.com/office/powerpoint/2010/main" val="1663360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Implementation of the Final Medicaid Managed Care Rule	</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19</a:t>
            </a:fld>
            <a:endParaRPr lang="en-US"/>
          </a:p>
        </p:txBody>
      </p:sp>
      <p:sp>
        <p:nvSpPr>
          <p:cNvPr id="4" name="Content Placeholder 3"/>
          <p:cNvSpPr>
            <a:spLocks noGrp="1"/>
          </p:cNvSpPr>
          <p:nvPr>
            <p:ph sz="quarter" idx="1"/>
          </p:nvPr>
        </p:nvSpPr>
        <p:spPr/>
        <p:txBody>
          <a:bodyPr>
            <a:normAutofit fontScale="85000" lnSpcReduction="10000"/>
          </a:bodyPr>
          <a:lstStyle/>
          <a:p>
            <a:r>
              <a:rPr lang="en-US" dirty="0" smtClean="0">
                <a:latin typeface="Open Sans"/>
              </a:rPr>
              <a:t>State Medicaid agencies working with managed care to bring coverage into compliance with the final MCO rule</a:t>
            </a:r>
          </a:p>
          <a:p>
            <a:r>
              <a:rPr lang="en-US" dirty="0" smtClean="0">
                <a:latin typeface="Open Sans"/>
              </a:rPr>
              <a:t>Key areas:</a:t>
            </a:r>
          </a:p>
          <a:p>
            <a:pPr lvl="1"/>
            <a:r>
              <a:rPr lang="en-US" dirty="0" smtClean="0">
                <a:latin typeface="Open Sans"/>
              </a:rPr>
              <a:t>Network adequacy</a:t>
            </a:r>
          </a:p>
          <a:p>
            <a:pPr lvl="2"/>
            <a:r>
              <a:rPr lang="en-US" dirty="0" smtClean="0">
                <a:latin typeface="Open Sans"/>
              </a:rPr>
              <a:t>Clarifies that both MH and SUD service providers are included</a:t>
            </a:r>
          </a:p>
          <a:p>
            <a:pPr lvl="2"/>
            <a:r>
              <a:rPr lang="en-US" dirty="0" smtClean="0">
                <a:latin typeface="Open Sans"/>
              </a:rPr>
              <a:t>Requirement that states establish time and distance standards (including for MH and SUD service providers)</a:t>
            </a:r>
          </a:p>
          <a:p>
            <a:pPr lvl="2"/>
            <a:r>
              <a:rPr lang="en-US" dirty="0" smtClean="0">
                <a:latin typeface="Open Sans"/>
              </a:rPr>
              <a:t>Specific transparency requirements on covered providers</a:t>
            </a:r>
          </a:p>
          <a:p>
            <a:pPr lvl="2"/>
            <a:r>
              <a:rPr lang="en-US" dirty="0" smtClean="0">
                <a:latin typeface="Open Sans"/>
              </a:rPr>
              <a:t>Stronger state monitoring and enforcement responsibilities </a:t>
            </a:r>
          </a:p>
          <a:p>
            <a:pPr lvl="1"/>
            <a:r>
              <a:rPr lang="en-US" dirty="0" smtClean="0">
                <a:latin typeface="Open Sans"/>
              </a:rPr>
              <a:t>Quality</a:t>
            </a:r>
          </a:p>
          <a:p>
            <a:pPr lvl="2"/>
            <a:r>
              <a:rPr lang="en-US" dirty="0" smtClean="0">
                <a:latin typeface="Open Sans"/>
              </a:rPr>
              <a:t>Broader definition of quality which goes beyond medical services to assess satisfaction or goal achievement from supportive services</a:t>
            </a:r>
          </a:p>
          <a:p>
            <a:pPr lvl="1"/>
            <a:r>
              <a:rPr lang="en-US" dirty="0" smtClean="0">
                <a:latin typeface="Open Sans"/>
              </a:rPr>
              <a:t>Grievances and appeals</a:t>
            </a:r>
          </a:p>
          <a:p>
            <a:pPr lvl="1"/>
            <a:r>
              <a:rPr lang="en-US" dirty="0" smtClean="0">
                <a:latin typeface="Open Sans"/>
              </a:rPr>
              <a:t>Provisions related to FFP for services in IMDs</a:t>
            </a:r>
            <a:endParaRPr lang="en-US" dirty="0">
              <a:latin typeface="Open Sans"/>
            </a:endParaRPr>
          </a:p>
        </p:txBody>
      </p:sp>
    </p:spTree>
    <p:extLst>
      <p:ext uri="{BB962C8B-B14F-4D97-AF65-F5344CB8AC3E}">
        <p14:creationId xmlns:p14="http://schemas.microsoft.com/office/powerpoint/2010/main" val="1060748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a:t>
            </a:r>
            <a:r>
              <a:rPr lang="en-US" dirty="0" smtClean="0"/>
              <a:t>Regulatory </a:t>
            </a:r>
            <a:r>
              <a:rPr lang="en-US" dirty="0" smtClean="0"/>
              <a:t>Activity</a:t>
            </a:r>
            <a:r>
              <a:rPr lang="en-US" dirty="0" smtClean="0"/>
              <a:t>	</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a:t>
            </a:fld>
            <a:endParaRPr lang="en-US"/>
          </a:p>
        </p:txBody>
      </p:sp>
      <p:sp>
        <p:nvSpPr>
          <p:cNvPr id="4" name="Content Placeholder 3"/>
          <p:cNvSpPr>
            <a:spLocks noGrp="1"/>
          </p:cNvSpPr>
          <p:nvPr>
            <p:ph sz="quarter" idx="1"/>
          </p:nvPr>
        </p:nvSpPr>
        <p:spPr/>
        <p:txBody>
          <a:bodyPr>
            <a:normAutofit fontScale="92500" lnSpcReduction="20000"/>
          </a:bodyPr>
          <a:lstStyle/>
          <a:p>
            <a:r>
              <a:rPr lang="en-US" dirty="0" smtClean="0">
                <a:latin typeface="Open Sans"/>
              </a:rPr>
              <a:t>CMS has recently issued final regulations and </a:t>
            </a:r>
            <a:r>
              <a:rPr lang="en-US" dirty="0" err="1" smtClean="0">
                <a:latin typeface="Open Sans"/>
              </a:rPr>
              <a:t>guidances</a:t>
            </a:r>
            <a:r>
              <a:rPr lang="en-US" dirty="0" smtClean="0">
                <a:latin typeface="Open Sans"/>
              </a:rPr>
              <a:t> in a number of key areas:</a:t>
            </a:r>
          </a:p>
          <a:p>
            <a:pPr lvl="1"/>
            <a:r>
              <a:rPr lang="en-US" dirty="0">
                <a:latin typeface="Open Sans"/>
              </a:rPr>
              <a:t>People involved in the criminal justice system</a:t>
            </a:r>
          </a:p>
          <a:p>
            <a:pPr lvl="1"/>
            <a:r>
              <a:rPr lang="en-US" dirty="0" smtClean="0">
                <a:latin typeface="Open Sans"/>
              </a:rPr>
              <a:t>MHPAEA (the federal MH/SUD parity law)</a:t>
            </a:r>
            <a:endParaRPr lang="en-US" dirty="0" smtClean="0">
              <a:latin typeface="Open Sans"/>
            </a:endParaRPr>
          </a:p>
          <a:p>
            <a:pPr lvl="1"/>
            <a:r>
              <a:rPr lang="en-US" dirty="0" smtClean="0">
                <a:latin typeface="Open Sans"/>
              </a:rPr>
              <a:t>Medicaid managed care </a:t>
            </a:r>
          </a:p>
          <a:p>
            <a:pPr lvl="1"/>
            <a:r>
              <a:rPr lang="en-US" dirty="0" smtClean="0">
                <a:latin typeface="Open Sans"/>
              </a:rPr>
              <a:t>Residential SUD treatment and the IMD exclusion</a:t>
            </a:r>
          </a:p>
          <a:p>
            <a:pPr lvl="1"/>
            <a:r>
              <a:rPr lang="en-US" dirty="0" smtClean="0">
                <a:latin typeface="Open Sans"/>
              </a:rPr>
              <a:t>Innovation</a:t>
            </a:r>
          </a:p>
          <a:p>
            <a:r>
              <a:rPr lang="en-US" dirty="0" smtClean="0">
                <a:latin typeface="Open Sans"/>
              </a:rPr>
              <a:t>Activities at SAMHSA </a:t>
            </a:r>
          </a:p>
          <a:p>
            <a:pPr lvl="1"/>
            <a:r>
              <a:rPr lang="en-US" dirty="0" smtClean="0">
                <a:latin typeface="Open Sans"/>
              </a:rPr>
              <a:t>Raising the buprenorphine prescriber cap</a:t>
            </a:r>
          </a:p>
          <a:p>
            <a:pPr lvl="1"/>
            <a:r>
              <a:rPr lang="en-US" dirty="0" smtClean="0">
                <a:latin typeface="Open Sans"/>
              </a:rPr>
              <a:t>Proposing changes to 42 CFR Part 2</a:t>
            </a:r>
            <a:r>
              <a:rPr lang="en-US" dirty="0" smtClean="0">
                <a:latin typeface="Open Sans"/>
              </a:rPr>
              <a:t> </a:t>
            </a:r>
            <a:endParaRPr lang="en-US" dirty="0" smtClean="0">
              <a:latin typeface="Open Sans"/>
            </a:endParaRPr>
          </a:p>
          <a:p>
            <a:r>
              <a:rPr lang="en-US" dirty="0" smtClean="0">
                <a:latin typeface="Open Sans"/>
              </a:rPr>
              <a:t>Importance of understanding the opportunities and major levers to improve access to SUD and MH care in each state’s Medicaid program</a:t>
            </a:r>
            <a:endParaRPr lang="en-US" dirty="0">
              <a:latin typeface="Open Sans"/>
            </a:endParaRPr>
          </a:p>
        </p:txBody>
      </p:sp>
    </p:spTree>
    <p:extLst>
      <p:ext uri="{BB962C8B-B14F-4D97-AF65-F5344CB8AC3E}">
        <p14:creationId xmlns:p14="http://schemas.microsoft.com/office/powerpoint/2010/main" val="4226404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Coverage of Residential SUD Care and Medicaid: Provisions in the MCO Rule</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20</a:t>
            </a:fld>
            <a:endParaRPr lang="en-US"/>
          </a:p>
        </p:txBody>
      </p:sp>
      <p:sp>
        <p:nvSpPr>
          <p:cNvPr id="4" name="Content Placeholder 3"/>
          <p:cNvSpPr>
            <a:spLocks noGrp="1"/>
          </p:cNvSpPr>
          <p:nvPr>
            <p:ph sz="quarter" idx="1"/>
          </p:nvPr>
        </p:nvSpPr>
        <p:spPr/>
        <p:txBody>
          <a:bodyPr>
            <a:normAutofit fontScale="85000" lnSpcReduction="20000"/>
          </a:bodyPr>
          <a:lstStyle/>
          <a:p>
            <a:r>
              <a:rPr lang="en-US" dirty="0" smtClean="0">
                <a:latin typeface="Open Sans"/>
              </a:rPr>
              <a:t>Coverage of crisis residential services</a:t>
            </a:r>
          </a:p>
          <a:p>
            <a:pPr lvl="1"/>
            <a:r>
              <a:rPr lang="en-US" sz="2600" dirty="0" smtClean="0">
                <a:latin typeface="Open Sans"/>
              </a:rPr>
              <a:t>Managed </a:t>
            </a:r>
            <a:r>
              <a:rPr lang="en-US" sz="2600" dirty="0">
                <a:latin typeface="Open Sans"/>
              </a:rPr>
              <a:t>care entities </a:t>
            </a:r>
            <a:r>
              <a:rPr lang="en-US" sz="2600" dirty="0" smtClean="0">
                <a:latin typeface="Open Sans"/>
              </a:rPr>
              <a:t>can </a:t>
            </a:r>
            <a:r>
              <a:rPr lang="en-US" sz="2600" dirty="0">
                <a:latin typeface="Open Sans"/>
              </a:rPr>
              <a:t>receive a capitation payment from the state for an enrollee aged 21 to 64 who is a patient in an IMD, “so long as the facility is a hospital providing psychiatric or substance use disorder inpatient care or subacute facility providing psychiatric or SUD crisis residential services and the stay in the IMD is for less than 15 days in that month</a:t>
            </a:r>
            <a:r>
              <a:rPr lang="en-US" sz="2600" dirty="0" smtClean="0">
                <a:latin typeface="Open Sans"/>
              </a:rPr>
              <a:t>.”</a:t>
            </a:r>
          </a:p>
          <a:p>
            <a:pPr lvl="1"/>
            <a:r>
              <a:rPr lang="en-US" sz="2600" dirty="0" smtClean="0">
                <a:latin typeface="Open Sans"/>
              </a:rPr>
              <a:t>Allows for federal </a:t>
            </a:r>
            <a:r>
              <a:rPr lang="en-US" sz="2600" dirty="0">
                <a:latin typeface="Open Sans"/>
              </a:rPr>
              <a:t>Medicaid reimbursement for up to 15 days in a month </a:t>
            </a:r>
            <a:r>
              <a:rPr lang="en-US" sz="2600" dirty="0" smtClean="0">
                <a:latin typeface="Open Sans"/>
              </a:rPr>
              <a:t>for </a:t>
            </a:r>
            <a:r>
              <a:rPr lang="en-US" sz="2600" dirty="0">
                <a:latin typeface="Open Sans"/>
              </a:rPr>
              <a:t>psychiatric or substance use disorder crisis residential services in a hospital or a subacute facility that is an IMD.  </a:t>
            </a:r>
          </a:p>
          <a:p>
            <a:pPr lvl="3"/>
            <a:r>
              <a:rPr lang="en-US" sz="2400" dirty="0" smtClean="0">
                <a:latin typeface="Open Sans"/>
              </a:rPr>
              <a:t>ASAM Level </a:t>
            </a:r>
            <a:r>
              <a:rPr lang="en-US" sz="2400" dirty="0">
                <a:latin typeface="Open Sans"/>
              </a:rPr>
              <a:t>4 detoxification/stabilization services. </a:t>
            </a:r>
            <a:endParaRPr lang="en-US" sz="2400" dirty="0" smtClean="0">
              <a:latin typeface="Open Sans"/>
            </a:endParaRPr>
          </a:p>
          <a:p>
            <a:pPr lvl="3"/>
            <a:r>
              <a:rPr lang="en-US" sz="2400" dirty="0" smtClean="0">
                <a:latin typeface="Open Sans"/>
              </a:rPr>
              <a:t>Length </a:t>
            </a:r>
            <a:r>
              <a:rPr lang="en-US" sz="2400" dirty="0">
                <a:latin typeface="Open Sans"/>
              </a:rPr>
              <a:t>of stay could be more than 15 days if it covers two consecutive calendar months.  </a:t>
            </a:r>
          </a:p>
          <a:p>
            <a:pPr lvl="1"/>
            <a:endParaRPr lang="en-US" dirty="0"/>
          </a:p>
        </p:txBody>
      </p:sp>
    </p:spTree>
    <p:extLst>
      <p:ext uri="{BB962C8B-B14F-4D97-AF65-F5344CB8AC3E}">
        <p14:creationId xmlns:p14="http://schemas.microsoft.com/office/powerpoint/2010/main" val="2619797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Coverage of Residential SUD Care and Medicaid: Provisions in the MCO </a:t>
            </a:r>
            <a:r>
              <a:rPr lang="en-US" sz="2800" dirty="0" smtClean="0"/>
              <a:t>Rule </a:t>
            </a:r>
            <a:r>
              <a:rPr lang="en-US" sz="2800" i="1" dirty="0" smtClean="0"/>
              <a:t>(cont’d)</a:t>
            </a:r>
            <a:endParaRPr lang="en-US" sz="2800" i="1"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21</a:t>
            </a:fld>
            <a:endParaRPr lang="en-US"/>
          </a:p>
        </p:txBody>
      </p:sp>
      <p:sp>
        <p:nvSpPr>
          <p:cNvPr id="4" name="Content Placeholder 3"/>
          <p:cNvSpPr>
            <a:spLocks noGrp="1"/>
          </p:cNvSpPr>
          <p:nvPr>
            <p:ph sz="quarter" idx="1"/>
          </p:nvPr>
        </p:nvSpPr>
        <p:spPr/>
        <p:txBody>
          <a:bodyPr>
            <a:normAutofit fontScale="70000" lnSpcReduction="20000"/>
          </a:bodyPr>
          <a:lstStyle/>
          <a:p>
            <a:r>
              <a:rPr lang="en-US" dirty="0" smtClean="0">
                <a:latin typeface="Open Sans"/>
              </a:rPr>
              <a:t>“In lieu of” coverage:</a:t>
            </a:r>
          </a:p>
          <a:p>
            <a:pPr lvl="1"/>
            <a:r>
              <a:rPr lang="en-US" dirty="0" smtClean="0">
                <a:latin typeface="Open Sans"/>
              </a:rPr>
              <a:t>Clarifies that MCOs must ensure </a:t>
            </a:r>
            <a:r>
              <a:rPr lang="en-US" dirty="0">
                <a:latin typeface="Open Sans"/>
              </a:rPr>
              <a:t>access and availability of services that are covered under the managed care contract that aren’t prohibited, even if the managed care entity must provide an alternative service or use an alternative setting “in lieu of” what’s covered under the Medicaid state plan.  </a:t>
            </a:r>
          </a:p>
          <a:p>
            <a:r>
              <a:rPr lang="en-US" dirty="0">
                <a:latin typeface="Open Sans"/>
              </a:rPr>
              <a:t>In lieu of settings and services </a:t>
            </a:r>
            <a:r>
              <a:rPr lang="en-US" dirty="0" smtClean="0">
                <a:latin typeface="Open Sans"/>
              </a:rPr>
              <a:t>= settings </a:t>
            </a:r>
            <a:r>
              <a:rPr lang="en-US" dirty="0">
                <a:latin typeface="Open Sans"/>
              </a:rPr>
              <a:t>and services that are medically appropriate, cost-effective substitutes to what’s included in the contract.  </a:t>
            </a:r>
            <a:endParaRPr lang="en-US" dirty="0" smtClean="0">
              <a:latin typeface="Open Sans"/>
            </a:endParaRPr>
          </a:p>
          <a:p>
            <a:pPr lvl="1"/>
            <a:r>
              <a:rPr lang="en-US" dirty="0" smtClean="0">
                <a:latin typeface="Open Sans"/>
              </a:rPr>
              <a:t>IMDS can be used to ensure that appropriate care is provided;  </a:t>
            </a:r>
            <a:r>
              <a:rPr lang="en-US" dirty="0">
                <a:latin typeface="Open Sans"/>
              </a:rPr>
              <a:t>if a residential SUD treatment benefit is included in the state plan and MCO contract, the MCO has the flexibility to use IMDs to provide those services if doing so is cost-effective, medically appropriate.  </a:t>
            </a:r>
          </a:p>
          <a:p>
            <a:r>
              <a:rPr lang="en-US" dirty="0">
                <a:latin typeface="Open Sans"/>
              </a:rPr>
              <a:t>All of the in lieu of flexibility goes to the </a:t>
            </a:r>
            <a:r>
              <a:rPr lang="en-US" dirty="0" smtClean="0">
                <a:latin typeface="Open Sans"/>
              </a:rPr>
              <a:t>MCO.  </a:t>
            </a:r>
            <a:r>
              <a:rPr lang="en-US" dirty="0">
                <a:latin typeface="Open Sans"/>
              </a:rPr>
              <a:t>S</a:t>
            </a:r>
            <a:r>
              <a:rPr lang="en-US" dirty="0" smtClean="0">
                <a:latin typeface="Open Sans"/>
              </a:rPr>
              <a:t>tates </a:t>
            </a:r>
            <a:r>
              <a:rPr lang="en-US" dirty="0">
                <a:latin typeface="Open Sans"/>
              </a:rPr>
              <a:t>can’t include “in lieu of” requirements in their MCO contracts, but states can include the benefits and the MCO then has the </a:t>
            </a:r>
            <a:r>
              <a:rPr lang="en-US" dirty="0" smtClean="0">
                <a:latin typeface="Open Sans"/>
              </a:rPr>
              <a:t>flexibility </a:t>
            </a:r>
            <a:r>
              <a:rPr lang="en-US" dirty="0">
                <a:latin typeface="Open Sans"/>
              </a:rPr>
              <a:t>to use residential facilities when appropriate.  </a:t>
            </a:r>
          </a:p>
          <a:p>
            <a:r>
              <a:rPr lang="en-US" dirty="0">
                <a:latin typeface="Open Sans"/>
              </a:rPr>
              <a:t>U</a:t>
            </a:r>
            <a:r>
              <a:rPr lang="en-US" dirty="0" smtClean="0">
                <a:latin typeface="Open Sans"/>
              </a:rPr>
              <a:t>nclear </a:t>
            </a:r>
            <a:r>
              <a:rPr lang="en-US" dirty="0">
                <a:latin typeface="Open Sans"/>
              </a:rPr>
              <a:t>how this “in lieu of” provision of the final MCO rule will be </a:t>
            </a:r>
            <a:r>
              <a:rPr lang="en-US" dirty="0" smtClean="0">
                <a:latin typeface="Open Sans"/>
              </a:rPr>
              <a:t>implemented; could </a:t>
            </a:r>
            <a:r>
              <a:rPr lang="en-US" dirty="0">
                <a:latin typeface="Open Sans"/>
              </a:rPr>
              <a:t>be a very significant way to use Medicaid to pay for residential SUD treatment services in a number of </a:t>
            </a:r>
            <a:r>
              <a:rPr lang="en-US" dirty="0" smtClean="0">
                <a:latin typeface="Open Sans"/>
              </a:rPr>
              <a:t>states.</a:t>
            </a:r>
            <a:endParaRPr lang="en-US" dirty="0">
              <a:latin typeface="Open Sans"/>
            </a:endParaRPr>
          </a:p>
          <a:p>
            <a:endParaRPr lang="en-US" dirty="0"/>
          </a:p>
        </p:txBody>
      </p:sp>
    </p:spTree>
    <p:extLst>
      <p:ext uri="{BB962C8B-B14F-4D97-AF65-F5344CB8AC3E}">
        <p14:creationId xmlns:p14="http://schemas.microsoft.com/office/powerpoint/2010/main" val="13989268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Additional Developments at CMS Related to Residential SUD Services </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22</a:t>
            </a:fld>
            <a:endParaRPr lang="en-US"/>
          </a:p>
        </p:txBody>
      </p:sp>
      <p:sp>
        <p:nvSpPr>
          <p:cNvPr id="4" name="Content Placeholder 3"/>
          <p:cNvSpPr>
            <a:spLocks noGrp="1"/>
          </p:cNvSpPr>
          <p:nvPr>
            <p:ph sz="quarter" idx="1"/>
          </p:nvPr>
        </p:nvSpPr>
        <p:spPr/>
        <p:txBody>
          <a:bodyPr>
            <a:normAutofit/>
          </a:bodyPr>
          <a:lstStyle/>
          <a:p>
            <a:r>
              <a:rPr lang="en-US" dirty="0">
                <a:latin typeface="Open Sans"/>
              </a:rPr>
              <a:t>July 27</a:t>
            </a:r>
            <a:r>
              <a:rPr lang="en-US" baseline="30000" dirty="0">
                <a:latin typeface="Open Sans"/>
              </a:rPr>
              <a:t>th</a:t>
            </a:r>
            <a:r>
              <a:rPr lang="en-US" dirty="0">
                <a:latin typeface="Open Sans"/>
              </a:rPr>
              <a:t>, </a:t>
            </a:r>
            <a:r>
              <a:rPr lang="en-US" dirty="0" smtClean="0">
                <a:latin typeface="Open Sans"/>
              </a:rPr>
              <a:t>2015</a:t>
            </a:r>
            <a:r>
              <a:rPr lang="en-US" baseline="30000" dirty="0" smtClean="0">
                <a:latin typeface="Open Sans"/>
              </a:rPr>
              <a:t>th</a:t>
            </a:r>
            <a:r>
              <a:rPr lang="en-US" dirty="0" smtClean="0">
                <a:latin typeface="Open Sans"/>
              </a:rPr>
              <a:t> SHO letter:</a:t>
            </a:r>
          </a:p>
          <a:p>
            <a:pPr lvl="1"/>
            <a:r>
              <a:rPr lang="en-US" dirty="0" smtClean="0">
                <a:latin typeface="Open Sans"/>
              </a:rPr>
              <a:t>Clarifies that CMS </a:t>
            </a:r>
            <a:r>
              <a:rPr lang="en-US" dirty="0">
                <a:latin typeface="Open Sans"/>
              </a:rPr>
              <a:t>will allow states to make use of section 1115 waivers to provide residential SUD services in IMDs under certain </a:t>
            </a:r>
            <a:r>
              <a:rPr lang="en-US" dirty="0" smtClean="0">
                <a:latin typeface="Open Sans"/>
              </a:rPr>
              <a:t>circumstances.</a:t>
            </a:r>
          </a:p>
          <a:p>
            <a:pPr lvl="2"/>
            <a:r>
              <a:rPr lang="en-US" dirty="0">
                <a:latin typeface="Open Sans"/>
              </a:rPr>
              <a:t>P</a:t>
            </a:r>
            <a:r>
              <a:rPr lang="en-US" dirty="0" smtClean="0">
                <a:latin typeface="Open Sans"/>
              </a:rPr>
              <a:t>roposed </a:t>
            </a:r>
            <a:r>
              <a:rPr lang="en-US" dirty="0">
                <a:latin typeface="Open Sans"/>
              </a:rPr>
              <a:t>changes would have to be part of a comprehensive, evidence-based transformation of a state’s SUD treatment system.  </a:t>
            </a:r>
            <a:endParaRPr lang="en-US" dirty="0" smtClean="0">
              <a:latin typeface="Open Sans"/>
            </a:endParaRPr>
          </a:p>
          <a:p>
            <a:pPr lvl="2"/>
            <a:r>
              <a:rPr lang="en-US" dirty="0">
                <a:latin typeface="Open Sans"/>
              </a:rPr>
              <a:t>T</a:t>
            </a:r>
            <a:r>
              <a:rPr lang="en-US" dirty="0" smtClean="0">
                <a:latin typeface="Open Sans"/>
              </a:rPr>
              <a:t>ransformation </a:t>
            </a:r>
            <a:r>
              <a:rPr lang="en-US" dirty="0">
                <a:latin typeface="Open Sans"/>
              </a:rPr>
              <a:t>would need to address the full continuum of SUD care, with residential being just one piece.  </a:t>
            </a:r>
            <a:endParaRPr lang="en-US" dirty="0" smtClean="0">
              <a:latin typeface="Open Sans"/>
            </a:endParaRPr>
          </a:p>
          <a:p>
            <a:pPr lvl="2"/>
            <a:r>
              <a:rPr lang="en-US" dirty="0" smtClean="0">
                <a:latin typeface="Open Sans"/>
              </a:rPr>
              <a:t>Includes lengthy list of expectations, including that the Medicaid agency would collaborate with the state’s SSA</a:t>
            </a:r>
            <a:endParaRPr lang="en-US" dirty="0">
              <a:latin typeface="Open Sans"/>
            </a:endParaRPr>
          </a:p>
          <a:p>
            <a:endParaRPr lang="en-US" dirty="0">
              <a:latin typeface="Open Sans"/>
            </a:endParaRPr>
          </a:p>
        </p:txBody>
      </p:sp>
    </p:spTree>
    <p:extLst>
      <p:ext uri="{BB962C8B-B14F-4D97-AF65-F5344CB8AC3E}">
        <p14:creationId xmlns:p14="http://schemas.microsoft.com/office/powerpoint/2010/main" val="4804581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Additional Developments at CMS Related to Residential SUD Services </a:t>
            </a:r>
            <a:r>
              <a:rPr lang="en-US" sz="3200" dirty="0" smtClean="0"/>
              <a:t> </a:t>
            </a:r>
            <a:r>
              <a:rPr lang="en-US" sz="3200" i="1" dirty="0" smtClean="0"/>
              <a:t>(cont’d)</a:t>
            </a:r>
            <a:endParaRPr lang="en-US" sz="3200" i="1"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23</a:t>
            </a:fld>
            <a:endParaRPr lang="en-US"/>
          </a:p>
        </p:txBody>
      </p:sp>
      <p:sp>
        <p:nvSpPr>
          <p:cNvPr id="4" name="Content Placeholder 3"/>
          <p:cNvSpPr>
            <a:spLocks noGrp="1"/>
          </p:cNvSpPr>
          <p:nvPr>
            <p:ph sz="quarter" idx="1"/>
          </p:nvPr>
        </p:nvSpPr>
        <p:spPr/>
        <p:txBody>
          <a:bodyPr>
            <a:normAutofit lnSpcReduction="10000"/>
          </a:bodyPr>
          <a:lstStyle/>
          <a:p>
            <a:r>
              <a:rPr lang="en-US" dirty="0" smtClean="0">
                <a:latin typeface="Open Sans"/>
              </a:rPr>
              <a:t>State activity</a:t>
            </a:r>
          </a:p>
          <a:p>
            <a:pPr lvl="1"/>
            <a:r>
              <a:rPr lang="en-US" dirty="0" smtClean="0">
                <a:latin typeface="Open Sans"/>
              </a:rPr>
              <a:t>Example: California’s </a:t>
            </a:r>
            <a:r>
              <a:rPr lang="en-US" dirty="0">
                <a:latin typeface="Open Sans"/>
              </a:rPr>
              <a:t>Drug </a:t>
            </a:r>
            <a:r>
              <a:rPr lang="en-US" dirty="0" err="1">
                <a:latin typeface="Open Sans"/>
              </a:rPr>
              <a:t>Medi</a:t>
            </a:r>
            <a:r>
              <a:rPr lang="en-US" dirty="0">
                <a:latin typeface="Open Sans"/>
              </a:rPr>
              <a:t>-Cal Organized Delivery System Waiver was approved in August 2015 </a:t>
            </a:r>
          </a:p>
          <a:p>
            <a:pPr lvl="2"/>
            <a:r>
              <a:rPr lang="en-US" dirty="0" smtClean="0">
                <a:latin typeface="Open Sans"/>
              </a:rPr>
              <a:t>Goal: “to </a:t>
            </a:r>
            <a:r>
              <a:rPr lang="en-US" dirty="0">
                <a:latin typeface="Open Sans"/>
              </a:rPr>
              <a:t>provide better coordination of care and a full continuum of care for substance use disorder treatment services, including residential treatment services which would be unavailable for most beneficiaries absent a waiver.”</a:t>
            </a:r>
          </a:p>
          <a:p>
            <a:pPr lvl="2"/>
            <a:r>
              <a:rPr lang="en-US" dirty="0">
                <a:latin typeface="Open Sans"/>
              </a:rPr>
              <a:t>Waiver of the IMD exclusion for </a:t>
            </a:r>
            <a:r>
              <a:rPr lang="en-US" dirty="0" smtClean="0">
                <a:latin typeface="Open Sans"/>
              </a:rPr>
              <a:t>people receiving SUD care </a:t>
            </a:r>
            <a:r>
              <a:rPr lang="en-US" dirty="0">
                <a:latin typeface="Open Sans"/>
              </a:rPr>
              <a:t>(ASAM levels 3 and </a:t>
            </a:r>
            <a:r>
              <a:rPr lang="en-US" dirty="0" smtClean="0">
                <a:latin typeface="Open Sans"/>
              </a:rPr>
              <a:t>4)</a:t>
            </a:r>
          </a:p>
          <a:p>
            <a:pPr lvl="2"/>
            <a:r>
              <a:rPr lang="en-US" dirty="0" smtClean="0">
                <a:latin typeface="Open Sans"/>
              </a:rPr>
              <a:t>No </a:t>
            </a:r>
            <a:r>
              <a:rPr lang="en-US" dirty="0">
                <a:latin typeface="Open Sans"/>
              </a:rPr>
              <a:t>bed capacity </a:t>
            </a:r>
            <a:r>
              <a:rPr lang="en-US" dirty="0" smtClean="0">
                <a:latin typeface="Open Sans"/>
              </a:rPr>
              <a:t>limit</a:t>
            </a:r>
          </a:p>
          <a:p>
            <a:pPr lvl="2"/>
            <a:r>
              <a:rPr lang="en-US" dirty="0" smtClean="0">
                <a:latin typeface="Open Sans"/>
              </a:rPr>
              <a:t>Length </a:t>
            </a:r>
            <a:r>
              <a:rPr lang="en-US" dirty="0">
                <a:latin typeface="Open Sans"/>
              </a:rPr>
              <a:t>of residential services range from 1 to 90 days with a 90 day maximum for adults</a:t>
            </a:r>
          </a:p>
          <a:p>
            <a:endParaRPr lang="en-US" dirty="0"/>
          </a:p>
        </p:txBody>
      </p:sp>
    </p:spTree>
    <p:extLst>
      <p:ext uri="{BB962C8B-B14F-4D97-AF65-F5344CB8AC3E}">
        <p14:creationId xmlns:p14="http://schemas.microsoft.com/office/powerpoint/2010/main" val="1928629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CMS’s Work to Incentivize Innovation</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24</a:t>
            </a:fld>
            <a:endParaRPr lang="en-US"/>
          </a:p>
        </p:txBody>
      </p:sp>
      <p:sp>
        <p:nvSpPr>
          <p:cNvPr id="4" name="Content Placeholder 3"/>
          <p:cNvSpPr>
            <a:spLocks noGrp="1"/>
          </p:cNvSpPr>
          <p:nvPr>
            <p:ph sz="quarter" idx="1"/>
          </p:nvPr>
        </p:nvSpPr>
        <p:spPr/>
        <p:txBody>
          <a:bodyPr>
            <a:normAutofit lnSpcReduction="10000"/>
          </a:bodyPr>
          <a:lstStyle/>
          <a:p>
            <a:r>
              <a:rPr lang="en-US" dirty="0" smtClean="0">
                <a:latin typeface="Open Sans"/>
              </a:rPr>
              <a:t>Innovation Accelerator Program (IAP)	</a:t>
            </a:r>
          </a:p>
          <a:p>
            <a:pPr lvl="1"/>
            <a:r>
              <a:rPr lang="en-US" dirty="0" smtClean="0">
                <a:latin typeface="Open Sans"/>
              </a:rPr>
              <a:t>First area of focus is SUD; high-intensity states: KY, LA, MI, MN, PA, TX, WA</a:t>
            </a:r>
          </a:p>
          <a:p>
            <a:pPr lvl="2"/>
            <a:r>
              <a:rPr lang="en-US" dirty="0" smtClean="0">
                <a:latin typeface="Open Sans"/>
              </a:rPr>
              <a:t>Covering the full continuum of SUD care (including residential), improving engagement in treatment and care transitions, use of health homes, improving care access to women and children, and using quality measures</a:t>
            </a:r>
          </a:p>
          <a:p>
            <a:pPr lvl="1"/>
            <a:r>
              <a:rPr lang="en-US" dirty="0" smtClean="0">
                <a:latin typeface="Open Sans"/>
              </a:rPr>
              <a:t>Beneficiaries with complex needs; physical and mental health integration; community integration: long-term services and supports</a:t>
            </a:r>
          </a:p>
          <a:p>
            <a:r>
              <a:rPr lang="en-US" dirty="0" smtClean="0">
                <a:latin typeface="Open Sans"/>
              </a:rPr>
              <a:t>Additional work through CMMI to improve outcomes and reduce costs (continued focus on high-utilizers)</a:t>
            </a:r>
            <a:endParaRPr lang="en-US" dirty="0">
              <a:latin typeface="Open Sans"/>
            </a:endParaRPr>
          </a:p>
        </p:txBody>
      </p:sp>
    </p:spTree>
    <p:extLst>
      <p:ext uri="{BB962C8B-B14F-4D97-AF65-F5344CB8AC3E}">
        <p14:creationId xmlns:p14="http://schemas.microsoft.com/office/powerpoint/2010/main" val="24554332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Work at SAMHSA and Other Federal Health Agencies</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25</a:t>
            </a:fld>
            <a:endParaRPr lang="en-US"/>
          </a:p>
        </p:txBody>
      </p:sp>
      <p:sp>
        <p:nvSpPr>
          <p:cNvPr id="4" name="Content Placeholder 3"/>
          <p:cNvSpPr>
            <a:spLocks noGrp="1"/>
          </p:cNvSpPr>
          <p:nvPr>
            <p:ph sz="quarter" idx="1"/>
          </p:nvPr>
        </p:nvSpPr>
        <p:spPr/>
        <p:txBody>
          <a:bodyPr/>
          <a:lstStyle/>
          <a:p>
            <a:r>
              <a:rPr lang="en-US" dirty="0" smtClean="0"/>
              <a:t>SAMHSA</a:t>
            </a:r>
          </a:p>
          <a:p>
            <a:pPr lvl="1"/>
            <a:r>
              <a:rPr lang="en-US" dirty="0" smtClean="0"/>
              <a:t>Final regulations released to raise the buprenorphine prescriber cap to 275</a:t>
            </a:r>
          </a:p>
          <a:p>
            <a:pPr lvl="1"/>
            <a:r>
              <a:rPr lang="en-US" dirty="0" smtClean="0"/>
              <a:t>Proposed rule to revise the regulations governing the federal addiction treatment confidentiality law (42 CFR Part 2)</a:t>
            </a:r>
          </a:p>
          <a:p>
            <a:r>
              <a:rPr lang="en-US" dirty="0" smtClean="0"/>
              <a:t>HRSA	</a:t>
            </a:r>
          </a:p>
          <a:p>
            <a:pPr lvl="1"/>
            <a:r>
              <a:rPr lang="en-US" dirty="0" smtClean="0"/>
              <a:t>Continued work to improve access of physical health, mental health, and substance use disorder care</a:t>
            </a:r>
          </a:p>
          <a:p>
            <a:pPr lvl="1"/>
            <a:r>
              <a:rPr lang="en-US" dirty="0" smtClean="0"/>
              <a:t>Strengthening the health workforce, including the SUD service workforce</a:t>
            </a:r>
          </a:p>
          <a:p>
            <a:endParaRPr lang="en-US" dirty="0" smtClean="0"/>
          </a:p>
          <a:p>
            <a:pPr lvl="1"/>
            <a:endParaRPr lang="en-US" dirty="0"/>
          </a:p>
        </p:txBody>
      </p:sp>
    </p:spTree>
    <p:extLst>
      <p:ext uri="{BB962C8B-B14F-4D97-AF65-F5344CB8AC3E}">
        <p14:creationId xmlns:p14="http://schemas.microsoft.com/office/powerpoint/2010/main" val="37106260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Recent and Potential Upcoming Activities in Congress	</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26</a:t>
            </a:fld>
            <a:endParaRPr lang="en-US"/>
          </a:p>
        </p:txBody>
      </p:sp>
      <p:sp>
        <p:nvSpPr>
          <p:cNvPr id="4" name="Content Placeholder 3"/>
          <p:cNvSpPr>
            <a:spLocks noGrp="1"/>
          </p:cNvSpPr>
          <p:nvPr>
            <p:ph sz="quarter" idx="1"/>
          </p:nvPr>
        </p:nvSpPr>
        <p:spPr/>
        <p:txBody>
          <a:bodyPr>
            <a:normAutofit fontScale="92500"/>
          </a:bodyPr>
          <a:lstStyle/>
          <a:p>
            <a:r>
              <a:rPr lang="en-US" dirty="0" smtClean="0"/>
              <a:t>Passage into law of CARA (the Comprehensive Addiction and Recovery Act)</a:t>
            </a:r>
          </a:p>
          <a:p>
            <a:pPr lvl="1"/>
            <a:r>
              <a:rPr lang="en-US" dirty="0" smtClean="0"/>
              <a:t>Focus on securing funding for CARA’s authorized grant programs</a:t>
            </a:r>
          </a:p>
          <a:p>
            <a:r>
              <a:rPr lang="en-US" dirty="0" smtClean="0"/>
              <a:t>Appropriations</a:t>
            </a:r>
          </a:p>
          <a:p>
            <a:pPr lvl="1"/>
            <a:r>
              <a:rPr lang="en-US" dirty="0" smtClean="0"/>
              <a:t>Proposals to dramatically expand funding for addiction treatment</a:t>
            </a:r>
          </a:p>
          <a:p>
            <a:pPr lvl="1"/>
            <a:r>
              <a:rPr lang="en-US" dirty="0" smtClean="0"/>
              <a:t>Timing and potential next steps</a:t>
            </a:r>
          </a:p>
          <a:p>
            <a:r>
              <a:rPr lang="en-US" dirty="0" smtClean="0"/>
              <a:t>Potential for mental health reform legislation</a:t>
            </a:r>
          </a:p>
          <a:p>
            <a:r>
              <a:rPr lang="en-US" dirty="0" smtClean="0"/>
              <a:t>Potential for criminal justice reform legislation</a:t>
            </a:r>
          </a:p>
          <a:p>
            <a:r>
              <a:rPr lang="en-US" dirty="0" smtClean="0"/>
              <a:t>Possible next steps for the remainder of this 114</a:t>
            </a:r>
            <a:r>
              <a:rPr lang="en-US" baseline="30000" dirty="0" smtClean="0"/>
              <a:t>th</a:t>
            </a:r>
            <a:r>
              <a:rPr lang="en-US" dirty="0" smtClean="0"/>
              <a:t> Congress</a:t>
            </a:r>
          </a:p>
          <a:p>
            <a:r>
              <a:rPr lang="en-US" dirty="0" smtClean="0"/>
              <a:t>Looking to the next Congress and the new administration</a:t>
            </a:r>
          </a:p>
        </p:txBody>
      </p:sp>
    </p:spTree>
    <p:extLst>
      <p:ext uri="{BB962C8B-B14F-4D97-AF65-F5344CB8AC3E}">
        <p14:creationId xmlns:p14="http://schemas.microsoft.com/office/powerpoint/2010/main" val="14448590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of Opportunities </a:t>
            </a:r>
            <a:r>
              <a:rPr lang="en-US" dirty="0" smtClean="0"/>
              <a:t>for Outreach to Improve Access to SUD Care</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27</a:t>
            </a:fld>
            <a:endParaRPr lang="en-US"/>
          </a:p>
        </p:txBody>
      </p:sp>
      <p:sp>
        <p:nvSpPr>
          <p:cNvPr id="4" name="Content Placeholder 3"/>
          <p:cNvSpPr>
            <a:spLocks noGrp="1"/>
          </p:cNvSpPr>
          <p:nvPr>
            <p:ph sz="quarter" idx="1"/>
          </p:nvPr>
        </p:nvSpPr>
        <p:spPr/>
        <p:txBody>
          <a:bodyPr>
            <a:normAutofit lnSpcReduction="10000"/>
          </a:bodyPr>
          <a:lstStyle/>
          <a:p>
            <a:r>
              <a:rPr lang="en-US" dirty="0" smtClean="0">
                <a:latin typeface="Open Sans"/>
              </a:rPr>
              <a:t>Work to bring Medicaid coverage into compliance with the final parity rule, the final MCO rule and the recent reentry guidance</a:t>
            </a:r>
          </a:p>
          <a:p>
            <a:pPr lvl="1"/>
            <a:r>
              <a:rPr lang="en-US" dirty="0" smtClean="0">
                <a:latin typeface="Open Sans"/>
              </a:rPr>
              <a:t>Huge need for </a:t>
            </a:r>
            <a:r>
              <a:rPr lang="en-US" dirty="0" smtClean="0">
                <a:latin typeface="Open Sans"/>
              </a:rPr>
              <a:t>criminal justice decision-makers</a:t>
            </a:r>
            <a:r>
              <a:rPr lang="en-US" dirty="0" smtClean="0">
                <a:latin typeface="Open Sans"/>
              </a:rPr>
              <a:t> </a:t>
            </a:r>
            <a:r>
              <a:rPr lang="en-US" dirty="0" smtClean="0">
                <a:latin typeface="Open Sans"/>
              </a:rPr>
              <a:t>to continue to inform coverage decisions about SUD and MH care</a:t>
            </a:r>
          </a:p>
          <a:p>
            <a:pPr lvl="1"/>
            <a:r>
              <a:rPr lang="en-US" dirty="0" smtClean="0">
                <a:latin typeface="Open Sans"/>
              </a:rPr>
              <a:t>Opportunity to address coverage gaps in MH and SUD services and medications and to improve access to care, service delivery and quality</a:t>
            </a:r>
          </a:p>
          <a:p>
            <a:r>
              <a:rPr lang="en-US" dirty="0" smtClean="0">
                <a:latin typeface="Open Sans"/>
              </a:rPr>
              <a:t>Work to highlight and strengthen support for innovation will continue into the next administration</a:t>
            </a:r>
          </a:p>
          <a:p>
            <a:pPr lvl="1"/>
            <a:endParaRPr lang="en-US" dirty="0"/>
          </a:p>
        </p:txBody>
      </p:sp>
    </p:spTree>
    <p:extLst>
      <p:ext uri="{BB962C8B-B14F-4D97-AF65-F5344CB8AC3E}">
        <p14:creationId xmlns:p14="http://schemas.microsoft.com/office/powerpoint/2010/main" val="3643063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Discussion		</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28</a:t>
            </a:fld>
            <a:endParaRPr lang="en-US"/>
          </a:p>
        </p:txBody>
      </p:sp>
      <p:sp>
        <p:nvSpPr>
          <p:cNvPr id="4" name="Content Placeholder 3"/>
          <p:cNvSpPr>
            <a:spLocks noGrp="1"/>
          </p:cNvSpPr>
          <p:nvPr>
            <p:ph sz="quarter" idx="1"/>
          </p:nvPr>
        </p:nvSpPr>
        <p:spPr/>
        <p:txBody>
          <a:bodyPr/>
          <a:lstStyle/>
          <a:p>
            <a:r>
              <a:rPr lang="en-US" dirty="0" smtClean="0">
                <a:latin typeface="Open Sans"/>
                <a:hlinkClick r:id="rId2"/>
              </a:rPr>
              <a:t>gdelagueronniere@lac-dc.org</a:t>
            </a:r>
            <a:endParaRPr lang="en-US" dirty="0" smtClean="0">
              <a:latin typeface="Open Sans"/>
            </a:endParaRPr>
          </a:p>
          <a:p>
            <a:r>
              <a:rPr lang="en-US" dirty="0" smtClean="0">
                <a:latin typeface="Open Sans"/>
              </a:rPr>
              <a:t>202-544-5478</a:t>
            </a:r>
          </a:p>
          <a:p>
            <a:r>
              <a:rPr lang="en-US" dirty="0" smtClean="0">
                <a:latin typeface="Open Sans"/>
                <a:hlinkClick r:id="rId3"/>
              </a:rPr>
              <a:t>www.lac.org</a:t>
            </a:r>
            <a:endParaRPr lang="en-US" dirty="0" smtClean="0">
              <a:latin typeface="Open Sans"/>
            </a:endParaRPr>
          </a:p>
          <a:p>
            <a:r>
              <a:rPr lang="en-US" dirty="0" smtClean="0">
                <a:latin typeface="Open Sans"/>
                <a:hlinkClick r:id="rId4"/>
              </a:rPr>
              <a:t>www.hirenetwork.org</a:t>
            </a:r>
            <a:r>
              <a:rPr lang="en-US" dirty="0" smtClean="0">
                <a:latin typeface="Open Sans"/>
              </a:rPr>
              <a:t> </a:t>
            </a:r>
            <a:endParaRPr lang="en-US" dirty="0">
              <a:latin typeface="Open Sans"/>
            </a:endParaRPr>
          </a:p>
        </p:txBody>
      </p:sp>
    </p:spTree>
    <p:extLst>
      <p:ext uri="{BB962C8B-B14F-4D97-AF65-F5344CB8AC3E}">
        <p14:creationId xmlns:p14="http://schemas.microsoft.com/office/powerpoint/2010/main" val="649531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CMS’s Focus on the Criminal Justice Population</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3</a:t>
            </a:fld>
            <a:endParaRPr lang="en-US"/>
          </a:p>
        </p:txBody>
      </p:sp>
      <p:sp>
        <p:nvSpPr>
          <p:cNvPr id="4" name="Content Placeholder 3"/>
          <p:cNvSpPr>
            <a:spLocks noGrp="1"/>
          </p:cNvSpPr>
          <p:nvPr>
            <p:ph sz="quarter" idx="1"/>
          </p:nvPr>
        </p:nvSpPr>
        <p:spPr/>
        <p:txBody>
          <a:bodyPr/>
          <a:lstStyle/>
          <a:p>
            <a:r>
              <a:rPr lang="en-US" dirty="0" smtClean="0">
                <a:latin typeface="Open Sans"/>
              </a:rPr>
              <a:t>Recognition of growing importance of Medicaid for justice-involved individuals</a:t>
            </a:r>
          </a:p>
          <a:p>
            <a:r>
              <a:rPr lang="en-US" dirty="0" smtClean="0">
                <a:latin typeface="Open Sans"/>
              </a:rPr>
              <a:t>Confusion about when FFP applies for people in different custodial arrangements/settings</a:t>
            </a:r>
          </a:p>
          <a:p>
            <a:r>
              <a:rPr lang="en-US" dirty="0" smtClean="0">
                <a:latin typeface="Open Sans"/>
              </a:rPr>
              <a:t>Questions about when and how justice-involved people can be enrolled in Medicaid</a:t>
            </a:r>
          </a:p>
          <a:p>
            <a:pPr lvl="1"/>
            <a:r>
              <a:rPr lang="en-US" dirty="0" smtClean="0">
                <a:latin typeface="Open Sans"/>
              </a:rPr>
              <a:t>Most states continue to terminate rather than suspend Medicaid during incarceration</a:t>
            </a:r>
          </a:p>
          <a:p>
            <a:r>
              <a:rPr lang="en-US" dirty="0" smtClean="0">
                <a:latin typeface="Open Sans"/>
              </a:rPr>
              <a:t>CMS reentry guidance released in April 2016 through a SHO letter</a:t>
            </a:r>
            <a:endParaRPr lang="en-US" dirty="0">
              <a:latin typeface="Open Sans"/>
            </a:endParaRPr>
          </a:p>
        </p:txBody>
      </p:sp>
    </p:spTree>
    <p:extLst>
      <p:ext uri="{BB962C8B-B14F-4D97-AF65-F5344CB8AC3E}">
        <p14:creationId xmlns:p14="http://schemas.microsoft.com/office/powerpoint/2010/main" val="3082122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CMS’s Recent Guidance on Medicaid and Justice-Involved People</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4</a:t>
            </a:fld>
            <a:endParaRPr lang="en-US"/>
          </a:p>
        </p:txBody>
      </p:sp>
      <p:sp>
        <p:nvSpPr>
          <p:cNvPr id="4" name="Content Placeholder 3"/>
          <p:cNvSpPr>
            <a:spLocks noGrp="1"/>
          </p:cNvSpPr>
          <p:nvPr>
            <p:ph sz="quarter" idx="1"/>
          </p:nvPr>
        </p:nvSpPr>
        <p:spPr/>
        <p:txBody>
          <a:bodyPr>
            <a:normAutofit fontScale="92500" lnSpcReduction="20000"/>
          </a:bodyPr>
          <a:lstStyle/>
          <a:p>
            <a:r>
              <a:rPr lang="en-US" dirty="0">
                <a:latin typeface="Open Sans"/>
              </a:rPr>
              <a:t>Incarcerated people CAN be screened for Medicaid eligibility and enrolled in coverage: </a:t>
            </a:r>
          </a:p>
          <a:p>
            <a:pPr lvl="1"/>
            <a:r>
              <a:rPr lang="en-US" dirty="0">
                <a:latin typeface="Open Sans"/>
              </a:rPr>
              <a:t>T</a:t>
            </a:r>
            <a:r>
              <a:rPr lang="en-US" dirty="0" smtClean="0">
                <a:latin typeface="Open Sans"/>
              </a:rPr>
              <a:t>he </a:t>
            </a:r>
            <a:r>
              <a:rPr lang="en-US" dirty="0">
                <a:latin typeface="Open Sans"/>
              </a:rPr>
              <a:t>inmate exclusion provision of the law precludes federal Medicaid reimbursement for health care services provided to incarcerated </a:t>
            </a:r>
            <a:r>
              <a:rPr lang="en-US" dirty="0" smtClean="0">
                <a:latin typeface="Open Sans"/>
              </a:rPr>
              <a:t>people but not screening </a:t>
            </a:r>
            <a:r>
              <a:rPr lang="en-US" dirty="0">
                <a:latin typeface="Open Sans"/>
              </a:rPr>
              <a:t>for Medicaid </a:t>
            </a:r>
            <a:r>
              <a:rPr lang="en-US" dirty="0" smtClean="0">
                <a:latin typeface="Open Sans"/>
              </a:rPr>
              <a:t>eligibility/enrollment in </a:t>
            </a:r>
            <a:r>
              <a:rPr lang="en-US" dirty="0">
                <a:latin typeface="Open Sans"/>
              </a:rPr>
              <a:t>appropriate coverage. </a:t>
            </a:r>
            <a:endParaRPr lang="en-US" dirty="0" smtClean="0">
              <a:latin typeface="Open Sans"/>
            </a:endParaRPr>
          </a:p>
          <a:p>
            <a:pPr lvl="1"/>
            <a:r>
              <a:rPr lang="en-US" dirty="0" smtClean="0">
                <a:latin typeface="Open Sans"/>
              </a:rPr>
              <a:t>Medicaid </a:t>
            </a:r>
            <a:r>
              <a:rPr lang="en-US" dirty="0">
                <a:latin typeface="Open Sans"/>
              </a:rPr>
              <a:t>screening and enrollment can occur during a period of </a:t>
            </a:r>
            <a:r>
              <a:rPr lang="en-US" dirty="0" smtClean="0">
                <a:latin typeface="Open Sans"/>
              </a:rPr>
              <a:t>incarceration.</a:t>
            </a:r>
          </a:p>
          <a:p>
            <a:pPr lvl="1"/>
            <a:r>
              <a:rPr lang="en-US" dirty="0">
                <a:latin typeface="Open Sans"/>
              </a:rPr>
              <a:t>S</a:t>
            </a:r>
            <a:r>
              <a:rPr lang="en-US" dirty="0" smtClean="0">
                <a:latin typeface="Open Sans"/>
              </a:rPr>
              <a:t>tate </a:t>
            </a:r>
            <a:r>
              <a:rPr lang="en-US" dirty="0">
                <a:latin typeface="Open Sans"/>
              </a:rPr>
              <a:t>Medicaid agencies must accept enrollment or renewal applications submitted during the time of a person’s </a:t>
            </a:r>
            <a:r>
              <a:rPr lang="en-US" dirty="0" smtClean="0">
                <a:latin typeface="Open Sans"/>
              </a:rPr>
              <a:t>incarceration.</a:t>
            </a:r>
            <a:endParaRPr lang="en-US" dirty="0">
              <a:latin typeface="Open Sans"/>
            </a:endParaRPr>
          </a:p>
          <a:p>
            <a:pPr lvl="1" fontAlgn="base"/>
            <a:r>
              <a:rPr lang="en-US" dirty="0">
                <a:latin typeface="Open Sans"/>
              </a:rPr>
              <a:t>I</a:t>
            </a:r>
            <a:r>
              <a:rPr lang="en-US" dirty="0" smtClean="0">
                <a:latin typeface="Open Sans"/>
              </a:rPr>
              <a:t>f </a:t>
            </a:r>
            <a:r>
              <a:rPr lang="en-US" dirty="0">
                <a:latin typeface="Open Sans"/>
              </a:rPr>
              <a:t>the incarcerated individual meets all of the Medicaid eligibility criteria, the state must enroll, or renew the enrollment of, the individual.</a:t>
            </a:r>
          </a:p>
        </p:txBody>
      </p:sp>
    </p:spTree>
    <p:extLst>
      <p:ext uri="{BB962C8B-B14F-4D97-AF65-F5344CB8AC3E}">
        <p14:creationId xmlns:p14="http://schemas.microsoft.com/office/powerpoint/2010/main" val="2746358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CMS’s Recent Guidance on Medicaid and Justice-Involved </a:t>
            </a:r>
            <a:r>
              <a:rPr lang="en-US" dirty="0" smtClean="0"/>
              <a:t>People </a:t>
            </a:r>
            <a:r>
              <a:rPr lang="en-US" i="1" dirty="0" smtClean="0"/>
              <a:t>(cont’d)</a:t>
            </a:r>
            <a:endParaRPr lang="en-US" i="1"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5</a:t>
            </a:fld>
            <a:endParaRPr lang="en-US"/>
          </a:p>
        </p:txBody>
      </p:sp>
      <p:sp>
        <p:nvSpPr>
          <p:cNvPr id="4" name="Content Placeholder 3"/>
          <p:cNvSpPr>
            <a:spLocks noGrp="1"/>
          </p:cNvSpPr>
          <p:nvPr>
            <p:ph sz="quarter" idx="1"/>
          </p:nvPr>
        </p:nvSpPr>
        <p:spPr/>
        <p:txBody>
          <a:bodyPr>
            <a:normAutofit fontScale="92500" lnSpcReduction="20000"/>
          </a:bodyPr>
          <a:lstStyle/>
          <a:p>
            <a:r>
              <a:rPr lang="en-US" dirty="0">
                <a:latin typeface="Open Sans"/>
              </a:rPr>
              <a:t>States can suspend, instead of terminate, an incarcerated person's Medicaid eligibility: </a:t>
            </a:r>
          </a:p>
          <a:p>
            <a:pPr lvl="1"/>
            <a:r>
              <a:rPr lang="en-US" dirty="0">
                <a:latin typeface="Open Sans"/>
              </a:rPr>
              <a:t>I</a:t>
            </a:r>
            <a:r>
              <a:rPr lang="en-US" dirty="0" smtClean="0">
                <a:latin typeface="Open Sans"/>
              </a:rPr>
              <a:t>nstead </a:t>
            </a:r>
            <a:r>
              <a:rPr lang="en-US" dirty="0">
                <a:latin typeface="Open Sans"/>
              </a:rPr>
              <a:t>of terminating an incarcerated individual's Medicaid eligibility, states may 1) place the individual in a suspended eligibility status during the period of incarceration or 2) suspend coverage by establishing markers and edits in the claims processing system to deny claims for excluded services. </a:t>
            </a:r>
            <a:endParaRPr lang="en-US" dirty="0" smtClean="0">
              <a:latin typeface="Open Sans"/>
            </a:endParaRPr>
          </a:p>
          <a:p>
            <a:r>
              <a:rPr lang="en-US" dirty="0" smtClean="0">
                <a:latin typeface="Open Sans"/>
              </a:rPr>
              <a:t>Medicaid </a:t>
            </a:r>
            <a:r>
              <a:rPr lang="en-US" dirty="0">
                <a:latin typeface="Open Sans"/>
              </a:rPr>
              <a:t>suspensions should be promptly lifted when the suspension status no longer applies:</a:t>
            </a:r>
          </a:p>
          <a:p>
            <a:pPr lvl="1"/>
            <a:r>
              <a:rPr lang="en-US" dirty="0">
                <a:latin typeface="Open Sans"/>
              </a:rPr>
              <a:t>CMS emphasizes that when this temporary suspension process is used, the suspension must be promptly lifted when the individual is released from incarceration or admitted under the inpatient care exception.  </a:t>
            </a:r>
          </a:p>
        </p:txBody>
      </p:sp>
    </p:spTree>
    <p:extLst>
      <p:ext uri="{BB962C8B-B14F-4D97-AF65-F5344CB8AC3E}">
        <p14:creationId xmlns:p14="http://schemas.microsoft.com/office/powerpoint/2010/main" val="1424177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CMS’s Recent Guidance on Medicaid and Justice-Involved People </a:t>
            </a:r>
            <a:r>
              <a:rPr lang="en-US" i="1" dirty="0"/>
              <a:t>(cont’d)</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6</a:t>
            </a:fld>
            <a:endParaRPr lang="en-US"/>
          </a:p>
        </p:txBody>
      </p:sp>
      <p:sp>
        <p:nvSpPr>
          <p:cNvPr id="4" name="Content Placeholder 3"/>
          <p:cNvSpPr>
            <a:spLocks noGrp="1"/>
          </p:cNvSpPr>
          <p:nvPr>
            <p:ph sz="quarter" idx="1"/>
          </p:nvPr>
        </p:nvSpPr>
        <p:spPr/>
        <p:txBody>
          <a:bodyPr>
            <a:normAutofit fontScale="85000" lnSpcReduction="10000"/>
          </a:bodyPr>
          <a:lstStyle/>
          <a:p>
            <a:r>
              <a:rPr lang="en-US" dirty="0" smtClean="0">
                <a:latin typeface="Open Sans"/>
              </a:rPr>
              <a:t>Federal Medicaid dollars (Federal Financial Participation or (“FFP”)) </a:t>
            </a:r>
            <a:r>
              <a:rPr lang="en-US" u="sng" dirty="0" smtClean="0">
                <a:latin typeface="Open Sans"/>
              </a:rPr>
              <a:t>ARE</a:t>
            </a:r>
            <a:r>
              <a:rPr lang="en-US" dirty="0" smtClean="0">
                <a:latin typeface="Open Sans"/>
              </a:rPr>
              <a:t> available for covered Medicaid services for a number of justice-involved individuals, including:</a:t>
            </a:r>
          </a:p>
          <a:p>
            <a:pPr lvl="1" fontAlgn="base"/>
            <a:r>
              <a:rPr lang="en-US" dirty="0">
                <a:latin typeface="Open Sans"/>
              </a:rPr>
              <a:t>People who are on parole;</a:t>
            </a:r>
          </a:p>
          <a:p>
            <a:pPr lvl="1" fontAlgn="base"/>
            <a:r>
              <a:rPr lang="en-US" dirty="0">
                <a:latin typeface="Open Sans"/>
              </a:rPr>
              <a:t>People who are on probation;</a:t>
            </a:r>
          </a:p>
          <a:p>
            <a:pPr lvl="1" fontAlgn="base"/>
            <a:r>
              <a:rPr lang="en-US" dirty="0">
                <a:latin typeface="Open Sans"/>
              </a:rPr>
              <a:t>People who have been released to the community pending trial, including those under pre-trial supervision;</a:t>
            </a:r>
          </a:p>
          <a:p>
            <a:pPr lvl="1" fontAlgn="base"/>
            <a:r>
              <a:rPr lang="en-US" dirty="0">
                <a:latin typeface="Open Sans"/>
              </a:rPr>
              <a:t>People who are living at home under home confinement; </a:t>
            </a:r>
          </a:p>
          <a:p>
            <a:pPr lvl="1" fontAlgn="base"/>
            <a:r>
              <a:rPr lang="en-US" dirty="0">
                <a:latin typeface="Open Sans"/>
              </a:rPr>
              <a:t>People who are living </a:t>
            </a:r>
            <a:r>
              <a:rPr lang="en-US" i="1" dirty="0">
                <a:latin typeface="Open Sans"/>
              </a:rPr>
              <a:t>voluntarily</a:t>
            </a:r>
            <a:r>
              <a:rPr lang="en-US" dirty="0">
                <a:latin typeface="Open Sans"/>
              </a:rPr>
              <a:t> in a detention center for a temporary period of time after his/her case has been adjudicated and arrangements are being made for a transfer to the community; and</a:t>
            </a:r>
          </a:p>
          <a:p>
            <a:pPr lvl="1"/>
            <a:r>
              <a:rPr lang="en-US" dirty="0">
                <a:latin typeface="Open Sans"/>
              </a:rPr>
              <a:t>People who are receiving care that falls under the inpatient exception to the general coverage exclusion for inmates. </a:t>
            </a:r>
          </a:p>
          <a:p>
            <a:endParaRPr lang="en-US" dirty="0"/>
          </a:p>
        </p:txBody>
      </p:sp>
    </p:spTree>
    <p:extLst>
      <p:ext uri="{BB962C8B-B14F-4D97-AF65-F5344CB8AC3E}">
        <p14:creationId xmlns:p14="http://schemas.microsoft.com/office/powerpoint/2010/main" val="999882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60990"/>
            <a:ext cx="7772400" cy="1143000"/>
          </a:xfrm>
        </p:spPr>
        <p:txBody>
          <a:bodyPr>
            <a:normAutofit fontScale="90000"/>
          </a:bodyPr>
          <a:lstStyle/>
          <a:p>
            <a:r>
              <a:rPr lang="en-US" dirty="0"/>
              <a:t>CMS’s Recent Guidance on Medicaid and Justice-Involved People </a:t>
            </a:r>
            <a:r>
              <a:rPr lang="en-US" i="1" dirty="0"/>
              <a:t>(cont’d)</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7</a:t>
            </a:fld>
            <a:endParaRPr lang="en-US"/>
          </a:p>
        </p:txBody>
      </p:sp>
      <p:sp>
        <p:nvSpPr>
          <p:cNvPr id="4" name="Content Placeholder 3"/>
          <p:cNvSpPr>
            <a:spLocks noGrp="1"/>
          </p:cNvSpPr>
          <p:nvPr>
            <p:ph sz="quarter" idx="1"/>
          </p:nvPr>
        </p:nvSpPr>
        <p:spPr/>
        <p:txBody>
          <a:bodyPr>
            <a:normAutofit fontScale="92500"/>
          </a:bodyPr>
          <a:lstStyle/>
          <a:p>
            <a:r>
              <a:rPr lang="en-US" dirty="0" smtClean="0">
                <a:latin typeface="Open Sans"/>
              </a:rPr>
              <a:t>FFP </a:t>
            </a:r>
            <a:r>
              <a:rPr lang="en-US" u="sng" dirty="0" smtClean="0">
                <a:latin typeface="Open Sans"/>
              </a:rPr>
              <a:t>MAY BE</a:t>
            </a:r>
            <a:r>
              <a:rPr lang="en-US" dirty="0" smtClean="0">
                <a:latin typeface="Open Sans"/>
              </a:rPr>
              <a:t> </a:t>
            </a:r>
            <a:r>
              <a:rPr lang="en-US" dirty="0">
                <a:latin typeface="Open Sans"/>
              </a:rPr>
              <a:t>available for covered Medicaid services </a:t>
            </a:r>
            <a:r>
              <a:rPr lang="en-US" dirty="0" smtClean="0">
                <a:latin typeface="Open Sans"/>
              </a:rPr>
              <a:t>for people </a:t>
            </a:r>
            <a:r>
              <a:rPr lang="en-US" dirty="0">
                <a:latin typeface="Open Sans"/>
              </a:rPr>
              <a:t>residing in correctional halfway houses who have “freedom of movement and association” while living in the facility.  </a:t>
            </a:r>
            <a:endParaRPr lang="en-US" dirty="0" smtClean="0">
              <a:latin typeface="Open Sans"/>
            </a:endParaRPr>
          </a:p>
          <a:p>
            <a:pPr lvl="1"/>
            <a:r>
              <a:rPr lang="en-US" dirty="0" smtClean="0">
                <a:latin typeface="Open Sans"/>
              </a:rPr>
              <a:t>The </a:t>
            </a:r>
            <a:r>
              <a:rPr lang="en-US" dirty="0">
                <a:latin typeface="Open Sans"/>
              </a:rPr>
              <a:t>CMS guidance defines “freedom of movement and association” as allowing halfway house residents to:</a:t>
            </a:r>
          </a:p>
          <a:p>
            <a:pPr lvl="2" fontAlgn="base"/>
            <a:r>
              <a:rPr lang="en-US" dirty="0">
                <a:latin typeface="Open Sans"/>
              </a:rPr>
              <a:t>work outside the facility in employment positions that are also available to people not under criminal justice supervision;</a:t>
            </a:r>
          </a:p>
          <a:p>
            <a:pPr lvl="2" fontAlgn="base"/>
            <a:r>
              <a:rPr lang="en-US" dirty="0">
                <a:latin typeface="Open Sans"/>
              </a:rPr>
              <a:t>use community resources, such as libraries, grocery stores, recreation and educational facilities at will, and; </a:t>
            </a:r>
          </a:p>
          <a:p>
            <a:pPr lvl="2" fontAlgn="base"/>
            <a:r>
              <a:rPr lang="en-US" dirty="0">
                <a:latin typeface="Open Sans"/>
              </a:rPr>
              <a:t>seek health care treatment in the community, just as other Medicaid enrollees are permitted to do</a:t>
            </a:r>
            <a:r>
              <a:rPr lang="en-US" dirty="0" smtClean="0">
                <a:latin typeface="Open Sans"/>
              </a:rPr>
              <a:t>.</a:t>
            </a:r>
          </a:p>
          <a:p>
            <a:pPr marL="594360" lvl="2" indent="0" fontAlgn="base">
              <a:buNone/>
            </a:pPr>
            <a:endParaRPr lang="en-US" dirty="0">
              <a:latin typeface="Open Sans"/>
            </a:endParaRPr>
          </a:p>
          <a:p>
            <a:endParaRPr lang="en-US" dirty="0">
              <a:latin typeface="Open Sans"/>
            </a:endParaRPr>
          </a:p>
        </p:txBody>
      </p:sp>
    </p:spTree>
    <p:extLst>
      <p:ext uri="{BB962C8B-B14F-4D97-AF65-F5344CB8AC3E}">
        <p14:creationId xmlns:p14="http://schemas.microsoft.com/office/powerpoint/2010/main" val="167518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CMS’s Recent Guidance on Medicaid and Justice-Involved People </a:t>
            </a:r>
            <a:r>
              <a:rPr lang="en-US" i="1" dirty="0"/>
              <a:t>(cont’d)</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8</a:t>
            </a:fld>
            <a:endParaRPr lang="en-US"/>
          </a:p>
        </p:txBody>
      </p:sp>
      <p:sp>
        <p:nvSpPr>
          <p:cNvPr id="4" name="Content Placeholder 3"/>
          <p:cNvSpPr>
            <a:spLocks noGrp="1"/>
          </p:cNvSpPr>
          <p:nvPr>
            <p:ph sz="quarter" idx="1"/>
          </p:nvPr>
        </p:nvSpPr>
        <p:spPr/>
        <p:txBody>
          <a:bodyPr>
            <a:normAutofit fontScale="85000" lnSpcReduction="10000"/>
          </a:bodyPr>
          <a:lstStyle/>
          <a:p>
            <a:r>
              <a:rPr lang="en-US" dirty="0">
                <a:latin typeface="Open Sans"/>
              </a:rPr>
              <a:t>FFP </a:t>
            </a:r>
            <a:r>
              <a:rPr lang="en-US" u="sng" dirty="0" smtClean="0">
                <a:latin typeface="Open Sans"/>
              </a:rPr>
              <a:t>NOT</a:t>
            </a:r>
            <a:r>
              <a:rPr lang="en-US" dirty="0" smtClean="0">
                <a:latin typeface="Open Sans"/>
              </a:rPr>
              <a:t> available for care provided to:</a:t>
            </a:r>
          </a:p>
          <a:p>
            <a:pPr lvl="1"/>
            <a:r>
              <a:rPr lang="en-US" dirty="0" smtClean="0">
                <a:latin typeface="Open Sans"/>
              </a:rPr>
              <a:t>Incarcerated </a:t>
            </a:r>
            <a:r>
              <a:rPr lang="en-US" dirty="0">
                <a:latin typeface="Open Sans"/>
              </a:rPr>
              <a:t>individuals in prisons and jails, regardless of whether care is provided by the institution or through a health care management entity under contract with the correctional institution or the government (except for services provided inpatient in a medical institution, as </a:t>
            </a:r>
            <a:r>
              <a:rPr lang="en-US" dirty="0" smtClean="0">
                <a:latin typeface="Open Sans"/>
              </a:rPr>
              <a:t>discussed).</a:t>
            </a:r>
            <a:endParaRPr lang="en-US" dirty="0">
              <a:latin typeface="Open Sans"/>
            </a:endParaRPr>
          </a:p>
          <a:p>
            <a:pPr lvl="1"/>
            <a:r>
              <a:rPr lang="en-US" dirty="0" smtClean="0">
                <a:latin typeface="Open Sans"/>
              </a:rPr>
              <a:t>People </a:t>
            </a:r>
            <a:r>
              <a:rPr lang="en-US" dirty="0">
                <a:latin typeface="Open Sans"/>
              </a:rPr>
              <a:t>incarcerated in residential Re-entry Centers, operated by the federal Bureau of Prisons (“BOP”).</a:t>
            </a:r>
          </a:p>
          <a:p>
            <a:pPr lvl="1"/>
            <a:r>
              <a:rPr lang="en-US" dirty="0" smtClean="0">
                <a:latin typeface="Open Sans"/>
              </a:rPr>
              <a:t>Individuals </a:t>
            </a:r>
            <a:r>
              <a:rPr lang="en-US" dirty="0">
                <a:latin typeface="Open Sans"/>
              </a:rPr>
              <a:t>who are involuntarily residing in a residential mental health or substance use disorder treatment facility, operated by law enforcement authorities (directly or by contract to a private entity).</a:t>
            </a:r>
          </a:p>
          <a:p>
            <a:pPr lvl="1"/>
            <a:r>
              <a:rPr lang="en-US" dirty="0" smtClean="0">
                <a:latin typeface="Open Sans"/>
              </a:rPr>
              <a:t>People </a:t>
            </a:r>
            <a:r>
              <a:rPr lang="en-US" dirty="0">
                <a:latin typeface="Open Sans"/>
              </a:rPr>
              <a:t>who are receiving care in hospitals, nursing facilities, or other medical institutions run primarily or exclusively for incarcerated individuals.</a:t>
            </a:r>
          </a:p>
          <a:p>
            <a:pPr lvl="1"/>
            <a:endParaRPr lang="en-US" dirty="0"/>
          </a:p>
        </p:txBody>
      </p:sp>
    </p:spTree>
    <p:extLst>
      <p:ext uri="{BB962C8B-B14F-4D97-AF65-F5344CB8AC3E}">
        <p14:creationId xmlns:p14="http://schemas.microsoft.com/office/powerpoint/2010/main" val="3109813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Strengthening Continuity of Coverage and Care for People in the Criminal Justice System</a:t>
            </a:r>
          </a:p>
        </p:txBody>
      </p:sp>
      <p:sp>
        <p:nvSpPr>
          <p:cNvPr id="3" name="Content Placeholder 2"/>
          <p:cNvSpPr>
            <a:spLocks noGrp="1"/>
          </p:cNvSpPr>
          <p:nvPr>
            <p:ph sz="quarter" idx="1"/>
          </p:nvPr>
        </p:nvSpPr>
        <p:spPr/>
        <p:txBody>
          <a:bodyPr>
            <a:normAutofit fontScale="92500" lnSpcReduction="20000"/>
          </a:bodyPr>
          <a:lstStyle/>
          <a:p>
            <a:pPr marL="205740" lvl="1" indent="-205740">
              <a:spcBef>
                <a:spcPts val="435"/>
              </a:spcBef>
              <a:buClr>
                <a:schemeClr val="accent1"/>
              </a:buClr>
            </a:pPr>
            <a:r>
              <a:rPr lang="en-US" sz="1900" dirty="0" smtClean="0">
                <a:latin typeface="Open Sans"/>
              </a:rPr>
              <a:t>States and localities are developing policies and practices that support Medicaid eligibility screening and enrollment at all stages of the criminal justice system—goal of supporting seamless Medicaid coverage</a:t>
            </a:r>
          </a:p>
          <a:p>
            <a:pPr marL="480060" lvl="2" indent="-205740">
              <a:spcBef>
                <a:spcPts val="435"/>
              </a:spcBef>
              <a:buClr>
                <a:schemeClr val="accent1"/>
              </a:buClr>
            </a:pPr>
            <a:r>
              <a:rPr lang="en-US" sz="1900" dirty="0" smtClean="0">
                <a:latin typeface="Open Sans"/>
              </a:rPr>
              <a:t>Examining different ways states suspend </a:t>
            </a:r>
            <a:r>
              <a:rPr lang="en-US" sz="1900" dirty="0" smtClean="0">
                <a:latin typeface="Open Sans"/>
              </a:rPr>
              <a:t>Medicaid, maximizing federal match </a:t>
            </a:r>
            <a:endParaRPr lang="en-US" sz="1900" dirty="0" smtClean="0">
              <a:latin typeface="Open Sans"/>
            </a:endParaRPr>
          </a:p>
          <a:p>
            <a:pPr marL="205740" lvl="1" indent="-205740">
              <a:spcBef>
                <a:spcPts val="435"/>
              </a:spcBef>
              <a:buClr>
                <a:schemeClr val="accent1"/>
              </a:buClr>
            </a:pPr>
            <a:r>
              <a:rPr lang="en-US" sz="1900" dirty="0" smtClean="0">
                <a:latin typeface="Open Sans"/>
              </a:rPr>
              <a:t>Growing focus on creating systems that provide continuous access to care and support people moving between the criminal justice system and the community  </a:t>
            </a:r>
          </a:p>
          <a:p>
            <a:r>
              <a:rPr lang="en-US" sz="1900" dirty="0">
                <a:latin typeface="Open Sans"/>
              </a:rPr>
              <a:t>Models that promote effective linkage with care:</a:t>
            </a:r>
          </a:p>
          <a:p>
            <a:pPr lvl="1"/>
            <a:r>
              <a:rPr lang="en-US" sz="1900" dirty="0">
                <a:latin typeface="Open Sans"/>
              </a:rPr>
              <a:t>Peers as community health workers enrolling individuals in health insurance and doing a warm handoff with community-based health care</a:t>
            </a:r>
          </a:p>
          <a:p>
            <a:pPr lvl="1"/>
            <a:r>
              <a:rPr lang="en-US" sz="1900" dirty="0">
                <a:latin typeface="Open Sans"/>
              </a:rPr>
              <a:t>Partnerships with corrections, </a:t>
            </a:r>
            <a:r>
              <a:rPr lang="en-US" sz="1900" dirty="0" err="1">
                <a:latin typeface="Open Sans"/>
              </a:rPr>
              <a:t>payors</a:t>
            </a:r>
            <a:r>
              <a:rPr lang="en-US" sz="1900" dirty="0">
                <a:latin typeface="Open Sans"/>
              </a:rPr>
              <a:t> and MH/SUD service providers </a:t>
            </a:r>
          </a:p>
          <a:p>
            <a:pPr lvl="2"/>
            <a:r>
              <a:rPr lang="en-US" sz="1900" dirty="0">
                <a:latin typeface="Open Sans"/>
              </a:rPr>
              <a:t>In-reach possibilities despite challenges with how to fund because of the current Medicaid inmate exclusion provision</a:t>
            </a:r>
          </a:p>
          <a:p>
            <a:r>
              <a:rPr lang="en-US" sz="1900" dirty="0">
                <a:latin typeface="Open Sans"/>
              </a:rPr>
              <a:t>Need for community health care (including FQHCs, health homes, innovation initiatives) to fully include and meet the needs of justice-involved individuals and to support greater use of diversion</a:t>
            </a:r>
          </a:p>
          <a:p>
            <a:endParaRPr lang="en-US" dirty="0"/>
          </a:p>
          <a:p>
            <a:endParaRPr lang="en-US" dirty="0"/>
          </a:p>
        </p:txBody>
      </p:sp>
      <p:sp>
        <p:nvSpPr>
          <p:cNvPr id="4" name="Slide Number Placeholder 3"/>
          <p:cNvSpPr>
            <a:spLocks noGrp="1"/>
          </p:cNvSpPr>
          <p:nvPr>
            <p:ph type="sldNum" sz="quarter" idx="12"/>
          </p:nvPr>
        </p:nvSpPr>
        <p:spPr/>
        <p:txBody>
          <a:bodyPr/>
          <a:lstStyle/>
          <a:p>
            <a:fld id="{6F6CAE8C-0842-4C5C-ADBF-DC1DAA73430A}" type="slidenum">
              <a:rPr lang="en-US" smtClean="0"/>
              <a:pPr/>
              <a:t>9</a:t>
            </a:fld>
            <a:endParaRPr lang="en-US"/>
          </a:p>
        </p:txBody>
      </p:sp>
    </p:spTree>
    <p:extLst>
      <p:ext uri="{BB962C8B-B14F-4D97-AF65-F5344CB8AC3E}">
        <p14:creationId xmlns:p14="http://schemas.microsoft.com/office/powerpoint/2010/main" val="33506661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15154</TotalTime>
  <Words>2511</Words>
  <Application>Microsoft Office PowerPoint</Application>
  <PresentationFormat>On-screen Show (4:3)</PresentationFormat>
  <Paragraphs>203</Paragraphs>
  <Slides>28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MS PGothic</vt:lpstr>
      <vt:lpstr>Arial</vt:lpstr>
      <vt:lpstr>Calibri</vt:lpstr>
      <vt:lpstr>Franklin Gothic Book</vt:lpstr>
      <vt:lpstr>Open Sans</vt:lpstr>
      <vt:lpstr>Perpetua</vt:lpstr>
      <vt:lpstr>Wingdings 2</vt:lpstr>
      <vt:lpstr>Equity</vt:lpstr>
      <vt:lpstr>Federal Update:  Regulatory Developments  Important to Accessing SUD Care</vt:lpstr>
      <vt:lpstr>Recent Regulatory Activity </vt:lpstr>
      <vt:lpstr>CMS’s Focus on the Criminal Justice Population</vt:lpstr>
      <vt:lpstr>CMS’s Recent Guidance on Medicaid and Justice-Involved People</vt:lpstr>
      <vt:lpstr>CMS’s Recent Guidance on Medicaid and Justice-Involved People (cont’d)</vt:lpstr>
      <vt:lpstr>CMS’s Recent Guidance on Medicaid and Justice-Involved People (cont’d)</vt:lpstr>
      <vt:lpstr>CMS’s Recent Guidance on Medicaid and Justice-Involved People (cont’d)</vt:lpstr>
      <vt:lpstr>CMS’s Recent Guidance on Medicaid and Justice-Involved People (cont’d)</vt:lpstr>
      <vt:lpstr>Strengthening Continuity of Coverage and Care for People in the Criminal Justice System</vt:lpstr>
      <vt:lpstr>Update: Mental Health and Substance Use Disorder Parity</vt:lpstr>
      <vt:lpstr>Highlights of the Final  Medicaid/CHIP Parity Rule</vt:lpstr>
      <vt:lpstr>Highlights of the Final  Medicaid/CHIP Parity Rule (cont’d)</vt:lpstr>
      <vt:lpstr>Highlights of the Final Medicaid/CHIP Parity Rule: MCOs</vt:lpstr>
      <vt:lpstr>Highlights of the Final Medicaid/CHIP Parity Rule: MCOs (cont’d)</vt:lpstr>
      <vt:lpstr>Highlights of the Final Medicaid/CHIP Parity Rule: MCOs (cont’d)</vt:lpstr>
      <vt:lpstr>Highlights of the Final Medicaid/CHIP Parity Rule: MCOs (cont’d)</vt:lpstr>
      <vt:lpstr>Highlights of the Final Medicaid/CHIP Parity Rule</vt:lpstr>
      <vt:lpstr>Implementing Parity for Medicaid Coverage: Next Steps</vt:lpstr>
      <vt:lpstr>Implementation of the Final Medicaid Managed Care Rule </vt:lpstr>
      <vt:lpstr>Coverage of Residential SUD Care and Medicaid: Provisions in the MCO Rule</vt:lpstr>
      <vt:lpstr>Coverage of Residential SUD Care and Medicaid: Provisions in the MCO Rule (cont’d)</vt:lpstr>
      <vt:lpstr>Additional Developments at CMS Related to Residential SUD Services </vt:lpstr>
      <vt:lpstr>Additional Developments at CMS Related to Residential SUD Services  (cont’d)</vt:lpstr>
      <vt:lpstr>CMS’s Work to Incentivize Innovation</vt:lpstr>
      <vt:lpstr>Work at SAMHSA and Other Federal Health Agencies</vt:lpstr>
      <vt:lpstr>Recent and Potential Upcoming Activities in Congress </vt:lpstr>
      <vt:lpstr>Summary of Opportunities for Outreach to Improve Access to SUD Care</vt:lpstr>
      <vt:lpstr>Questions and Discussion  </vt:lpstr>
    </vt:vector>
  </TitlesOfParts>
  <Company>legal action center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Policy—Parity, Healthcare Reform and Beyond</dc:title>
  <dc:creator>Gabrielle</dc:creator>
  <cp:lastModifiedBy>lacdclaptop</cp:lastModifiedBy>
  <cp:revision>500</cp:revision>
  <cp:lastPrinted>2016-04-04T16:21:38Z</cp:lastPrinted>
  <dcterms:created xsi:type="dcterms:W3CDTF">2010-07-09T21:50:29Z</dcterms:created>
  <dcterms:modified xsi:type="dcterms:W3CDTF">2016-07-26T13:49:12Z</dcterms:modified>
</cp:coreProperties>
</file>