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2" r:id="rId16"/>
    <p:sldId id="270" r:id="rId17"/>
    <p:sldId id="276" r:id="rId18"/>
    <p:sldId id="271" r:id="rId19"/>
    <p:sldId id="289" r:id="rId20"/>
    <p:sldId id="272" r:id="rId21"/>
    <p:sldId id="273" r:id="rId22"/>
    <p:sldId id="274" r:id="rId23"/>
    <p:sldId id="275" r:id="rId24"/>
    <p:sldId id="277" r:id="rId25"/>
    <p:sldId id="290" r:id="rId26"/>
    <p:sldId id="291" r:id="rId27"/>
    <p:sldId id="281" r:id="rId28"/>
    <p:sldId id="282" r:id="rId29"/>
    <p:sldId id="278" r:id="rId30"/>
    <p:sldId id="279" r:id="rId31"/>
    <p:sldId id="280" r:id="rId32"/>
    <p:sldId id="283" r:id="rId33"/>
    <p:sldId id="284" r:id="rId34"/>
    <p:sldId id="285" r:id="rId35"/>
    <p:sldId id="287"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notesViewPr>
    <p:cSldViewPr snapToGrid="0">
      <p:cViewPr varScale="1">
        <p:scale>
          <a:sx n="86" d="100"/>
          <a:sy n="86" d="100"/>
        </p:scale>
        <p:origin x="19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F6BCBB6-6BDF-4B57-92A0-AFB9A5767F3C}" type="datetimeFigureOut">
              <a:rPr lang="en-US" smtClean="0"/>
              <a:t>3/21/2016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2CE5965-AFDE-489D-B796-DF5AC5A9DEE8}" type="slidenum">
              <a:rPr lang="en-US" smtClean="0"/>
              <a:t>‹#›</a:t>
            </a:fld>
            <a:endParaRPr lang="en-US"/>
          </a:p>
        </p:txBody>
      </p:sp>
    </p:spTree>
    <p:extLst>
      <p:ext uri="{BB962C8B-B14F-4D97-AF65-F5344CB8AC3E}">
        <p14:creationId xmlns:p14="http://schemas.microsoft.com/office/powerpoint/2010/main" val="4902197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23AFA-6306-464E-AF2F-AAAD5401048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233249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3AFA-6306-464E-AF2F-AAAD5401048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102663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3AFA-6306-464E-AF2F-AAAD5401048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26925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3AFA-6306-464E-AF2F-AAAD5401048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9874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D023AFA-6306-464E-AF2F-AAAD54010480}" type="datetimeFigureOut">
              <a:rPr lang="en-US" smtClean="0"/>
              <a:t>3/21/2016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323871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23AFA-6306-464E-AF2F-AAAD5401048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87844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23AFA-6306-464E-AF2F-AAAD54010480}" type="datetimeFigureOut">
              <a:rPr lang="en-US" smtClean="0"/>
              <a:t>3/21/2016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367138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23AFA-6306-464E-AF2F-AAAD54010480}" type="datetimeFigureOut">
              <a:rPr lang="en-US" smtClean="0"/>
              <a:t>3/21/2016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258466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23AFA-6306-464E-AF2F-AAAD54010480}" type="datetimeFigureOut">
              <a:rPr lang="en-US" smtClean="0"/>
              <a:t>3/21/2016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376419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23AFA-6306-464E-AF2F-AAAD5401048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93943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D023AFA-6306-464E-AF2F-AAAD54010480}" type="datetimeFigureOut">
              <a:rPr lang="en-US" smtClean="0"/>
              <a:t>3/21/2016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76664-2642-4C1E-9556-B47894C3D4A4}" type="slidenum">
              <a:rPr lang="en-US" smtClean="0"/>
              <a:t>‹#›</a:t>
            </a:fld>
            <a:endParaRPr lang="en-US"/>
          </a:p>
        </p:txBody>
      </p:sp>
    </p:spTree>
    <p:extLst>
      <p:ext uri="{BB962C8B-B14F-4D97-AF65-F5344CB8AC3E}">
        <p14:creationId xmlns:p14="http://schemas.microsoft.com/office/powerpoint/2010/main" val="155870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23AFA-6306-464E-AF2F-AAAD54010480}" type="datetimeFigureOut">
              <a:rPr lang="en-US" smtClean="0"/>
              <a:t>3/21/2016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76664-2642-4C1E-9556-B47894C3D4A4}" type="slidenum">
              <a:rPr lang="en-US" smtClean="0"/>
              <a:t>‹#›</a:t>
            </a:fld>
            <a:endParaRPr lang="en-US"/>
          </a:p>
        </p:txBody>
      </p:sp>
    </p:spTree>
    <p:extLst>
      <p:ext uri="{BB962C8B-B14F-4D97-AF65-F5344CB8AC3E}">
        <p14:creationId xmlns:p14="http://schemas.microsoft.com/office/powerpoint/2010/main" val="3947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danceknox.com/wp-content/uploads/DM-Waltz.jpe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hannelnomics.eu/channelnomics-eu/news/2415923/telco-colt-exits-it-services-space" TargetMode="Externa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hyperlink" Target="https://www.google.com/imgres?imgurl=http://www.careersolvers.com/blog/wp-content/uploads/2012/01/exit.jpg&amp;imgrefurl=http://www.careersolvers.com/blog/2012/01/11/leaving-your-job-leave-your-id-badge-bathroom-key-and-twitter-handle-at-the-door/&amp;docid=jMn-RVrIzrDn9M&amp;tbnid=8Y1P3LgkazJsRM:&amp;w=225&amp;h=225&amp;ved=0ahUKEwigqY3buP_KAhWMND4KHWLGC3MQxiAIBSgD&amp;iact=c&amp;ictx=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imgres?imgurl=https%3A%2F%2Fi.kinja-img.com%2Fgawker-media%2Fimage%2Fupload%2Fs--KXTorVvw--%2Fc_fill%2Cfl_progressive%2Cg_north%2Ch_358%2Cq_80%2Cw_636%2F19c4ltgihwu5hjpg.jpg&amp;imgrefurl=http%3A%2F%2Fjezebel.com%2Fmen-killed-masculinity-all-by-their-big-strong-selves-1498667600&amp;docid=c49yuCh_cW5ZJM&amp;tbnid=07czg_awWMFPRM%3A&amp;w=636&amp;h=358&amp;ei=mA7wVviAB8qz-QHUpY2gCA"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kap.samhsa.gov/products/manuals/index.htm" TargetMode="External"/><Relationship Id="rId2" Type="http://schemas.openxmlformats.org/officeDocument/2006/relationships/hyperlink" Target="http://store.smahs.gov/"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google.com/imgres?imgurl=http://1nildown2oneup.net/wp-content/uploads/2013/09/angry-dad.jpg&amp;imgrefurl=http://1nildown2oneup.net/dont-let-twitter-tell-you-how-to-be-a-gunner-its-a-personal-thing-and-only-you-know-what-it-means-to-you/&amp;docid=qYFu0U5yqmkiSM&amp;tbnid=Pc9VvFF6qJGQmM:&amp;w=620&amp;h=413&amp;ved=0ahUKEwjtvavXv__KAhWBdT4KHZ8ZCnMQxiAIAygB&amp;iact=c&amp;ictx=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www.motivationalinterviewing.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imgres?imgurl=http%3A%2F%2Fdudeliving.com%2Fwp-content%2Fuploads%2F2014%2F10%2FBeer-Group-VDG.png&amp;imgrefurl=http%3A%2F%2Fdudeliving.com%2Fabout%2F&amp;docid=SGnovfiAZsQ_kM&amp;tbnid=QHTCUVt4cLqo5M%3A&amp;w=2180&amp;h=900&amp;ei=5A_wVo7ZBYKs-QGcj7mgC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Treating Men with Substance Use Disorders</a:t>
            </a:r>
            <a:endParaRPr lang="en-US" b="1" dirty="0"/>
          </a:p>
        </p:txBody>
      </p:sp>
      <p:sp>
        <p:nvSpPr>
          <p:cNvPr id="5" name="Content Placeholder 4"/>
          <p:cNvSpPr>
            <a:spLocks noGrp="1"/>
          </p:cNvSpPr>
          <p:nvPr>
            <p:ph sz="half" idx="1"/>
          </p:nvPr>
        </p:nvSpPr>
        <p:spPr/>
        <p:txBody>
          <a:bodyPr>
            <a:normAutofit fontScale="85000" lnSpcReduction="20000"/>
          </a:bodyPr>
          <a:lstStyle/>
          <a:p>
            <a:pPr marL="0" indent="0" algn="ctr">
              <a:buNone/>
            </a:pPr>
            <a:r>
              <a:rPr lang="en-US" b="1" dirty="0" smtClean="0"/>
              <a:t>The Male Client</a:t>
            </a:r>
          </a:p>
          <a:p>
            <a:pPr marL="0" indent="0">
              <a:buNone/>
            </a:pPr>
            <a:r>
              <a:rPr lang="en-US" i="1" dirty="0" smtClean="0"/>
              <a:t>Strong feelings of shame and in-adequacy may arise whenever the male client consciously or subconsciously perceives that he is not living up to socially defined norms of male behaviors, such as </a:t>
            </a:r>
            <a:r>
              <a:rPr lang="en-US" i="1" dirty="0" smtClean="0">
                <a:solidFill>
                  <a:srgbClr val="FF0000"/>
                </a:solidFill>
              </a:rPr>
              <a:t>not asking for help </a:t>
            </a:r>
            <a:r>
              <a:rPr lang="en-US" i="1" dirty="0" smtClean="0"/>
              <a:t>and </a:t>
            </a:r>
            <a:r>
              <a:rPr lang="en-US" i="1" dirty="0" smtClean="0">
                <a:solidFill>
                  <a:srgbClr val="FF0000"/>
                </a:solidFill>
              </a:rPr>
              <a:t>not being emotionally vulnerable.</a:t>
            </a:r>
          </a:p>
          <a:p>
            <a:pPr marL="0" indent="0">
              <a:buNone/>
            </a:pPr>
            <a:endParaRPr lang="en-US" i="1" dirty="0">
              <a:solidFill>
                <a:srgbClr val="FF0000"/>
              </a:solidFill>
            </a:endParaRPr>
          </a:p>
          <a:p>
            <a:pPr marL="0" indent="0">
              <a:buNone/>
            </a:pPr>
            <a:r>
              <a:rPr lang="en-US" dirty="0"/>
              <a:t>(Shamefully cribbed from </a:t>
            </a:r>
            <a:r>
              <a:rPr lang="en-US" i="1" u="sng" dirty="0"/>
              <a:t>A Treatment Improvement Protocol, Addressing the Specific behavioral Health Needs of Men, Tip 56</a:t>
            </a:r>
            <a:r>
              <a:rPr lang="en-US" i="1" dirty="0"/>
              <a:t>)</a:t>
            </a:r>
          </a:p>
          <a:p>
            <a:pPr marL="0" indent="0">
              <a:buNone/>
            </a:pPr>
            <a:r>
              <a:rPr lang="en-US" i="1" dirty="0"/>
              <a:t>SAMHAS, 2013</a:t>
            </a:r>
          </a:p>
          <a:p>
            <a:pPr marL="0" indent="0">
              <a:buNone/>
            </a:pPr>
            <a:endParaRPr lang="en-US" i="1"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p:txBody>
      </p:sp>
      <p:sp>
        <p:nvSpPr>
          <p:cNvPr id="6" name="Content Placeholder 5"/>
          <p:cNvSpPr>
            <a:spLocks noGrp="1"/>
          </p:cNvSpPr>
          <p:nvPr>
            <p:ph sz="half" idx="2"/>
          </p:nvPr>
        </p:nvSpPr>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i="1"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567466" y="1690687"/>
            <a:ext cx="4285017" cy="4661986"/>
          </a:xfrm>
          <a:prstGeom prst="rect">
            <a:avLst/>
          </a:prstGeom>
          <a:noFill/>
          <a:ln>
            <a:noFill/>
          </a:ln>
        </p:spPr>
      </p:pic>
    </p:spTree>
    <p:extLst>
      <p:ext uri="{BB962C8B-B14F-4D97-AF65-F5344CB8AC3E}">
        <p14:creationId xmlns:p14="http://schemas.microsoft.com/office/powerpoint/2010/main" val="357418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dirty="0"/>
          </a:p>
        </p:txBody>
      </p:sp>
      <p:sp>
        <p:nvSpPr>
          <p:cNvPr id="3" name="Content Placeholder 2"/>
          <p:cNvSpPr>
            <a:spLocks noGrp="1"/>
          </p:cNvSpPr>
          <p:nvPr>
            <p:ph sz="half" idx="1"/>
          </p:nvPr>
        </p:nvSpPr>
        <p:spPr/>
        <p:txBody>
          <a:bodyPr/>
          <a:lstStyle/>
          <a:p>
            <a:pPr marL="0" indent="0">
              <a:buNone/>
            </a:pPr>
            <a:r>
              <a:rPr lang="en-US" b="1" dirty="0" smtClean="0"/>
              <a:t>Independence &amp; Self Sufficiency</a:t>
            </a:r>
          </a:p>
          <a:p>
            <a:pPr marL="0" indent="0">
              <a:buNone/>
            </a:pPr>
            <a:r>
              <a:rPr lang="en-US" dirty="0" smtClean="0"/>
              <a:t>Help seeking implies dependence, vulnerability, submission to health care provider.</a:t>
            </a:r>
          </a:p>
          <a:p>
            <a:pPr marL="0" indent="0">
              <a:buNone/>
            </a:pPr>
            <a:r>
              <a:rPr lang="en-US" dirty="0" smtClean="0"/>
              <a:t>Self reliance can lead to increased psychological distress but </a:t>
            </a:r>
            <a:r>
              <a:rPr lang="en-US" dirty="0" smtClean="0"/>
              <a:t>decreased </a:t>
            </a:r>
            <a:r>
              <a:rPr lang="en-US" dirty="0" smtClean="0"/>
              <a:t>willingness to seek help for psychological problems.</a:t>
            </a:r>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p:txBody>
          <a:bodyPr/>
          <a:lstStyle/>
          <a:p>
            <a:pPr marL="0" indent="0">
              <a:buNone/>
            </a:pPr>
            <a:endParaRPr lang="en-US" sz="2400" dirty="0" smtClean="0"/>
          </a:p>
          <a:p>
            <a:pPr marL="0" indent="0">
              <a:buNone/>
            </a:pPr>
            <a:endParaRPr lang="en-US" sz="2400" dirty="0" smtClean="0"/>
          </a:p>
          <a:p>
            <a:pPr marL="0" indent="0">
              <a:buNone/>
            </a:pPr>
            <a:r>
              <a:rPr lang="en-US" sz="2400" i="1" dirty="0" smtClean="0"/>
              <a:t>Men less likely to see doctor, underutilize healthcare services.</a:t>
            </a:r>
          </a:p>
          <a:p>
            <a:pPr marL="0" indent="0">
              <a:buNone/>
            </a:pPr>
            <a:r>
              <a:rPr lang="en-US" sz="2400" i="1" dirty="0" smtClean="0"/>
              <a:t>Though men drink more, less likely to seek help for abuse, less likely to participate in medication assisted treatment for SUD.  </a:t>
            </a:r>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43248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Please Note:</a:t>
            </a:r>
            <a:endParaRPr lang="en-US" b="1" dirty="0"/>
          </a:p>
        </p:txBody>
      </p:sp>
      <p:sp>
        <p:nvSpPr>
          <p:cNvPr id="3" name="Content Placeholder 2"/>
          <p:cNvSpPr>
            <a:spLocks noGrp="1"/>
          </p:cNvSpPr>
          <p:nvPr>
            <p:ph sz="half" idx="1"/>
          </p:nvPr>
        </p:nvSpPr>
        <p:spPr/>
        <p:txBody>
          <a:bodyPr>
            <a:normAutofit/>
          </a:bodyPr>
          <a:lstStyle/>
          <a:p>
            <a:pPr marL="0" indent="0">
              <a:buNone/>
            </a:pPr>
            <a:r>
              <a:rPr lang="en-US" sz="3600" b="1" dirty="0" smtClean="0"/>
              <a:t>Gender roles also have value</a:t>
            </a:r>
            <a:endParaRPr lang="en-US" sz="3600" b="1" dirty="0"/>
          </a:p>
          <a:p>
            <a:pPr marL="0" indent="0">
              <a:buNone/>
            </a:pPr>
            <a:r>
              <a:rPr lang="en-US" sz="3200" i="1" dirty="0" smtClean="0"/>
              <a:t>(Viva la difference!)</a:t>
            </a:r>
          </a:p>
          <a:p>
            <a:pPr marL="0" indent="0">
              <a:buNone/>
            </a:pPr>
            <a:endParaRPr lang="en-US" sz="3200" i="1" dirty="0"/>
          </a:p>
          <a:p>
            <a:pPr marL="0" indent="0">
              <a:buNone/>
            </a:pPr>
            <a:endParaRPr lang="en-US" sz="3200" i="1" dirty="0"/>
          </a:p>
        </p:txBody>
      </p:sp>
      <p:sp>
        <p:nvSpPr>
          <p:cNvPr id="4" name="Content Placeholder 3"/>
          <p:cNvSpPr>
            <a:spLocks noGrp="1"/>
          </p:cNvSpPr>
          <p:nvPr>
            <p:ph sz="half" idx="2"/>
          </p:nvPr>
        </p:nvSpPr>
        <p:spPr/>
        <p:txBody>
          <a:bodyPr/>
          <a:lstStyle/>
          <a:p>
            <a:pPr marL="0" indent="0">
              <a:buNone/>
            </a:pPr>
            <a:r>
              <a:rPr lang="en-US" dirty="0" smtClean="0"/>
              <a:t/>
            </a:r>
            <a:br>
              <a:rPr lang="en-US" dirty="0" smtClean="0"/>
            </a:br>
            <a:r>
              <a:rPr lang="en-US" dirty="0" smtClean="0"/>
              <a:t>Concern with</a:t>
            </a:r>
          </a:p>
          <a:p>
            <a:pPr marL="0" indent="0">
              <a:buNone/>
            </a:pPr>
            <a:r>
              <a:rPr lang="en-US" i="1" dirty="0"/>
              <a:t>“Dark side of masculinity…”</a:t>
            </a:r>
          </a:p>
          <a:p>
            <a:pPr marL="0" indent="0">
              <a:buNone/>
            </a:pPr>
            <a:r>
              <a:rPr lang="en-US" dirty="0"/>
              <a:t>R</a:t>
            </a:r>
            <a:r>
              <a:rPr lang="en-US" dirty="0" smtClean="0"/>
              <a:t>igid, sexist gender roles that result in personal restrictions and devaluation of self or others, linked to shame, violence, depression, and anxiety and inhibit recovery.</a:t>
            </a:r>
          </a:p>
          <a:p>
            <a:pPr marL="0" indent="0">
              <a:buNone/>
            </a:pPr>
            <a:r>
              <a:rPr lang="en-US" dirty="0" smtClean="0"/>
              <a:t>(O’Neil et al 1986)</a:t>
            </a:r>
          </a:p>
          <a:p>
            <a:pPr marL="0" indent="0">
              <a:buNone/>
            </a:pPr>
            <a:endParaRPr lang="en-US" dirty="0"/>
          </a:p>
        </p:txBody>
      </p:sp>
      <p:pic>
        <p:nvPicPr>
          <p:cNvPr id="5" name="Picture 4" descr="Man and woman dancing the waltz">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1" y="3669957"/>
            <a:ext cx="3239530" cy="2641942"/>
          </a:xfrm>
          <a:prstGeom prst="rect">
            <a:avLst/>
          </a:prstGeom>
          <a:noFill/>
          <a:ln>
            <a:noFill/>
          </a:ln>
        </p:spPr>
      </p:pic>
    </p:spTree>
    <p:extLst>
      <p:ext uri="{BB962C8B-B14F-4D97-AF65-F5344CB8AC3E}">
        <p14:creationId xmlns:p14="http://schemas.microsoft.com/office/powerpoint/2010/main" val="4252486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Drugs and Gender</a:t>
            </a:r>
            <a:endParaRPr lang="en-US" b="1"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smtClean="0"/>
              <a:t>Neural responses differ by gender, men more likely to say that cocaine increases sex drive, more </a:t>
            </a:r>
            <a:r>
              <a:rPr lang="en-US" dirty="0" smtClean="0"/>
              <a:t>so </a:t>
            </a:r>
            <a:r>
              <a:rPr lang="en-US" dirty="0" smtClean="0"/>
              <a:t>than women report.</a:t>
            </a:r>
          </a:p>
          <a:p>
            <a:pPr marL="0" indent="0">
              <a:buNone/>
            </a:pPr>
            <a:r>
              <a:rPr lang="en-US" dirty="0" smtClean="0"/>
              <a:t>Also applies to methamphetamines and opioid use disorders.  Men show greater loss of mental faculties relating to executive function and memory than women, persisting even after abstinence.</a:t>
            </a:r>
          </a:p>
          <a:p>
            <a:pPr marL="0" indent="0">
              <a:buNone/>
            </a:pPr>
            <a:r>
              <a:rPr lang="en-US" dirty="0" smtClean="0"/>
              <a:t>(</a:t>
            </a:r>
            <a:r>
              <a:rPr lang="en-US" dirty="0" err="1" smtClean="0"/>
              <a:t>Ersche</a:t>
            </a:r>
            <a:r>
              <a:rPr lang="en-US" dirty="0" smtClean="0"/>
              <a:t> et al 2006)</a:t>
            </a:r>
            <a:endParaRPr lang="en-US" dirty="0"/>
          </a:p>
        </p:txBody>
      </p:sp>
      <p:sp>
        <p:nvSpPr>
          <p:cNvPr id="4" name="Content Placeholder 3"/>
          <p:cNvSpPr>
            <a:spLocks noGrp="1"/>
          </p:cNvSpPr>
          <p:nvPr>
            <p:ph sz="half" idx="2"/>
          </p:nvPr>
        </p:nvSpPr>
        <p:spPr/>
        <p:txBody>
          <a:bodyPr>
            <a:normAutofit fontScale="92500" lnSpcReduction="10000"/>
          </a:bodyPr>
          <a:lstStyle/>
          <a:p>
            <a:pPr marL="0" indent="0">
              <a:buNone/>
            </a:pPr>
            <a:r>
              <a:rPr lang="en-US" sz="2600" b="1" dirty="0" smtClean="0"/>
              <a:t>Executive Functions:</a:t>
            </a:r>
          </a:p>
          <a:p>
            <a:pPr marL="0" indent="0">
              <a:buNone/>
            </a:pPr>
            <a:r>
              <a:rPr lang="en-US" sz="2600" i="1" dirty="0" smtClean="0"/>
              <a:t>Plan, organize and complete tasks, including impulse control, emotional control flexible thinking, working memory, self-monitoring, planning &amp; prioritizing, task initiation, &amp; organization</a:t>
            </a:r>
            <a:endParaRPr lang="en-US" sz="2600" i="1" dirty="0" smtClean="0"/>
          </a:p>
          <a:p>
            <a:pPr marL="0" indent="0">
              <a:buNone/>
            </a:pPr>
            <a:endParaRPr lang="en-US" sz="4000" b="1" dirty="0"/>
          </a:p>
          <a:p>
            <a:pPr marL="0" indent="0">
              <a:buNone/>
            </a:pPr>
            <a:r>
              <a:rPr lang="en-US" sz="4000" b="1" dirty="0" smtClean="0"/>
              <a:t>Suggests usefulness of gender-specific treatment…</a:t>
            </a:r>
            <a:endParaRPr lang="en-US" sz="4000" b="1" dirty="0"/>
          </a:p>
        </p:txBody>
      </p:sp>
    </p:spTree>
    <p:extLst>
      <p:ext uri="{BB962C8B-B14F-4D97-AF65-F5344CB8AC3E}">
        <p14:creationId xmlns:p14="http://schemas.microsoft.com/office/powerpoint/2010/main" val="335583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SUD Treatment and Gender</a:t>
            </a:r>
            <a:endParaRPr lang="en-US" b="1" dirty="0"/>
          </a:p>
        </p:txBody>
      </p:sp>
      <p:sp>
        <p:nvSpPr>
          <p:cNvPr id="3" name="Content Placeholder 2"/>
          <p:cNvSpPr>
            <a:spLocks noGrp="1"/>
          </p:cNvSpPr>
          <p:nvPr>
            <p:ph sz="half" idx="1"/>
          </p:nvPr>
        </p:nvSpPr>
        <p:spPr/>
        <p:txBody>
          <a:bodyPr/>
          <a:lstStyle/>
          <a:p>
            <a:pPr marL="0" indent="0">
              <a:buNone/>
            </a:pPr>
            <a:r>
              <a:rPr lang="en-US" dirty="0" smtClean="0"/>
              <a:t>Regardless of age/ culture, men less likely to seek treatment than women,</a:t>
            </a:r>
            <a:r>
              <a:rPr lang="en-US" dirty="0"/>
              <a:t> </a:t>
            </a:r>
            <a:r>
              <a:rPr lang="en-US" dirty="0" smtClean="0"/>
              <a:t>more likely to leave treatment early.</a:t>
            </a:r>
          </a:p>
          <a:p>
            <a:pPr marL="0" indent="0">
              <a:buNone/>
            </a:pPr>
            <a:endParaRPr lang="en-US" dirty="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i="1" dirty="0" smtClean="0"/>
              <a:t>So </a:t>
            </a:r>
            <a:r>
              <a:rPr lang="en-US" b="1" i="1" dirty="0"/>
              <a:t>motivational interviewing</a:t>
            </a:r>
            <a:r>
              <a:rPr lang="en-US" i="1" dirty="0"/>
              <a:t>, </a:t>
            </a:r>
            <a:r>
              <a:rPr lang="en-US" b="1" i="1" dirty="0"/>
              <a:t>treatment engagement </a:t>
            </a:r>
            <a:r>
              <a:rPr lang="en-US" i="1" dirty="0" smtClean="0"/>
              <a:t>skills paramount for treaters of men.</a:t>
            </a:r>
            <a:endParaRPr lang="en-US" i="1" dirty="0"/>
          </a:p>
          <a:p>
            <a:pPr marL="0" indent="0">
              <a:buNone/>
            </a:pPr>
            <a:endParaRPr lang="en-US" dirty="0"/>
          </a:p>
        </p:txBody>
      </p:sp>
      <p:pic>
        <p:nvPicPr>
          <p:cNvPr id="5" name="Picture 4" descr="http://www.channelnomics.eu/IMG/042/269042/door-leaving-exit.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206961"/>
            <a:ext cx="4581525" cy="2324100"/>
          </a:xfrm>
          <a:prstGeom prst="rect">
            <a:avLst/>
          </a:prstGeom>
          <a:noFill/>
          <a:ln>
            <a:noFill/>
          </a:ln>
        </p:spPr>
      </p:pic>
      <p:pic>
        <p:nvPicPr>
          <p:cNvPr id="6" name="Picture 5" descr="Related imag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760043" y="1985319"/>
            <a:ext cx="1559011" cy="1721708"/>
          </a:xfrm>
          <a:prstGeom prst="rect">
            <a:avLst/>
          </a:prstGeom>
          <a:noFill/>
          <a:ln>
            <a:noFill/>
          </a:ln>
        </p:spPr>
      </p:pic>
    </p:spTree>
    <p:extLst>
      <p:ext uri="{BB962C8B-B14F-4D97-AF65-F5344CB8AC3E}">
        <p14:creationId xmlns:p14="http://schemas.microsoft.com/office/powerpoint/2010/main" val="5379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Assessing Personal </a:t>
            </a:r>
            <a:r>
              <a:rPr lang="en-US" b="1" dirty="0"/>
              <a:t>D</a:t>
            </a:r>
            <a:r>
              <a:rPr lang="en-US" b="1" dirty="0" smtClean="0"/>
              <a:t>efinition of Masculinity</a:t>
            </a:r>
            <a:endParaRPr lang="en-US" b="1" dirty="0"/>
          </a:p>
        </p:txBody>
      </p:sp>
      <p:sp>
        <p:nvSpPr>
          <p:cNvPr id="3" name="Content Placeholder 2"/>
          <p:cNvSpPr>
            <a:spLocks noGrp="1"/>
          </p:cNvSpPr>
          <p:nvPr>
            <p:ph sz="half" idx="1"/>
          </p:nvPr>
        </p:nvSpPr>
        <p:spPr/>
        <p:txBody>
          <a:bodyPr/>
          <a:lstStyle/>
          <a:p>
            <a:pPr marL="0" indent="0">
              <a:buNone/>
            </a:pPr>
            <a:r>
              <a:rPr lang="en-US" dirty="0" smtClean="0"/>
              <a:t>Clinician should assess client’s personal definition of Masculinity to explore both positive and negative functions it may play in treatment and recovery.</a:t>
            </a:r>
          </a:p>
          <a:p>
            <a:pPr marL="0" indent="0">
              <a:buNone/>
            </a:pPr>
            <a:endParaRPr lang="en-US" dirty="0"/>
          </a:p>
          <a:p>
            <a:pPr marL="0" indent="0">
              <a:buNone/>
            </a:pPr>
            <a:r>
              <a:rPr lang="en-US" dirty="0" smtClean="0"/>
              <a:t>Clinician and client together figure out what changes may be necessary for more effective treatment plan.</a:t>
            </a:r>
            <a:endParaRPr lang="en-US" dirty="0"/>
          </a:p>
        </p:txBody>
      </p:sp>
      <p:sp>
        <p:nvSpPr>
          <p:cNvPr id="4" name="Content Placeholder 3"/>
          <p:cNvSpPr>
            <a:spLocks noGrp="1"/>
          </p:cNvSpPr>
          <p:nvPr>
            <p:ph sz="half" idx="2"/>
          </p:nvPr>
        </p:nvSpPr>
        <p:spPr/>
        <p:txBody>
          <a:bodyPr/>
          <a:lstStyle/>
          <a:p>
            <a:pPr marL="0" indent="0">
              <a:buNone/>
            </a:pPr>
            <a:endParaRPr lang="en-US" dirty="0" smtClean="0"/>
          </a:p>
          <a:p>
            <a:pPr marL="0" indent="0">
              <a:buNone/>
            </a:pPr>
            <a:endParaRPr lang="en-US" dirty="0"/>
          </a:p>
          <a:p>
            <a:pPr marL="0" indent="0">
              <a:buNone/>
            </a:pPr>
            <a:r>
              <a:rPr lang="en-US" dirty="0" smtClean="0"/>
              <a:t>i.e.  </a:t>
            </a:r>
            <a:r>
              <a:rPr lang="en-US" i="1" dirty="0" smtClean="0"/>
              <a:t>Success at all costs?</a:t>
            </a:r>
          </a:p>
          <a:p>
            <a:pPr marL="0" indent="0">
              <a:buNone/>
            </a:pPr>
            <a:r>
              <a:rPr lang="en-US" i="1" dirty="0" smtClean="0"/>
              <a:t>Interferes with personal life?</a:t>
            </a:r>
          </a:p>
          <a:p>
            <a:pPr marL="0" indent="0">
              <a:buNone/>
            </a:pPr>
            <a:r>
              <a:rPr lang="en-US" i="1" dirty="0" smtClean="0"/>
              <a:t>Refuse to accept help?</a:t>
            </a:r>
          </a:p>
          <a:p>
            <a:pPr marL="0" indent="0">
              <a:buNone/>
            </a:pPr>
            <a:r>
              <a:rPr lang="en-US" i="1" dirty="0" smtClean="0"/>
              <a:t>Need for independence?</a:t>
            </a:r>
          </a:p>
          <a:p>
            <a:pPr marL="0" indent="0">
              <a:buNone/>
            </a:pPr>
            <a:endParaRPr lang="en-US" i="1" dirty="0"/>
          </a:p>
        </p:txBody>
      </p:sp>
    </p:spTree>
    <p:extLst>
      <p:ext uri="{BB962C8B-B14F-4D97-AF65-F5344CB8AC3E}">
        <p14:creationId xmlns:p14="http://schemas.microsoft.com/office/powerpoint/2010/main" val="46129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AA/NA Steps and Slogans</a:t>
            </a:r>
            <a:endParaRPr lang="en-US" b="1" dirty="0"/>
          </a:p>
        </p:txBody>
      </p:sp>
      <p:sp>
        <p:nvSpPr>
          <p:cNvPr id="3" name="Content Placeholder 2"/>
          <p:cNvSpPr>
            <a:spLocks noGrp="1"/>
          </p:cNvSpPr>
          <p:nvPr>
            <p:ph sz="half" idx="1"/>
          </p:nvPr>
        </p:nvSpPr>
        <p:spPr>
          <a:xfrm>
            <a:off x="774032" y="1533526"/>
            <a:ext cx="5181600" cy="4351338"/>
          </a:xfrm>
        </p:spPr>
        <p:txBody>
          <a:bodyPr>
            <a:normAutofit fontScale="92500" lnSpcReduction="20000"/>
          </a:bodyPr>
          <a:lstStyle/>
          <a:p>
            <a:pPr marL="0" indent="0" algn="ctr">
              <a:buNone/>
            </a:pPr>
            <a:r>
              <a:rPr lang="en-US" u="sng" dirty="0" smtClean="0"/>
              <a:t>AA Wisdom</a:t>
            </a:r>
          </a:p>
          <a:p>
            <a:pPr marL="0" indent="0">
              <a:buNone/>
            </a:pPr>
            <a:r>
              <a:rPr lang="en-US" i="1" dirty="0" smtClean="0"/>
              <a:t>→Live and Let Live</a:t>
            </a:r>
          </a:p>
          <a:p>
            <a:pPr marL="0" indent="0">
              <a:buNone/>
            </a:pPr>
            <a:r>
              <a:rPr lang="en-US" i="1" dirty="0"/>
              <a:t>→ </a:t>
            </a:r>
            <a:r>
              <a:rPr lang="en-US" i="1" dirty="0" smtClean="0"/>
              <a:t>Let Go, Let God</a:t>
            </a:r>
          </a:p>
          <a:p>
            <a:pPr marL="0" indent="0">
              <a:buNone/>
            </a:pPr>
            <a:r>
              <a:rPr lang="en-US" i="1" dirty="0" smtClean="0"/>
              <a:t>→Admitting to be powerless, lives unmanageable </a:t>
            </a:r>
          </a:p>
          <a:p>
            <a:pPr marL="0" indent="0">
              <a:buNone/>
            </a:pPr>
            <a:r>
              <a:rPr lang="en-US" i="1" dirty="0"/>
              <a:t>→ </a:t>
            </a:r>
            <a:r>
              <a:rPr lang="en-US" i="1" dirty="0" smtClean="0"/>
              <a:t>Need power greater than ourselves to restore us to sanity</a:t>
            </a:r>
          </a:p>
          <a:p>
            <a:pPr marL="0" indent="0">
              <a:buNone/>
            </a:pPr>
            <a:r>
              <a:rPr lang="en-US" i="1" dirty="0" smtClean="0"/>
              <a:t>→ Take cotton from our ears and put in our mouths</a:t>
            </a:r>
          </a:p>
          <a:p>
            <a:pPr marL="0" indent="0">
              <a:buNone/>
            </a:pPr>
            <a:r>
              <a:rPr lang="en-US" i="1" dirty="0" smtClean="0"/>
              <a:t>→Serenity is not absence of conflict but ability to cope with it</a:t>
            </a:r>
          </a:p>
          <a:p>
            <a:pPr marL="0" indent="0">
              <a:buNone/>
            </a:pPr>
            <a:r>
              <a:rPr lang="en-US" i="1" dirty="0" smtClean="0"/>
              <a:t>→Under every dress is a slip</a:t>
            </a:r>
          </a:p>
          <a:p>
            <a:pPr marL="0" indent="0">
              <a:buNone/>
            </a:pPr>
            <a:endParaRPr lang="en-US" dirty="0"/>
          </a:p>
        </p:txBody>
      </p:sp>
      <p:sp>
        <p:nvSpPr>
          <p:cNvPr id="4" name="Content Placeholder 3"/>
          <p:cNvSpPr>
            <a:spLocks noGrp="1"/>
          </p:cNvSpPr>
          <p:nvPr>
            <p:ph sz="half" idx="2"/>
          </p:nvPr>
        </p:nvSpPr>
        <p:spPr>
          <a:xfrm>
            <a:off x="6236368" y="2318083"/>
            <a:ext cx="5181600" cy="3406525"/>
          </a:xfrm>
        </p:spPr>
        <p:txBody>
          <a:bodyPr>
            <a:normAutofit fontScale="92500" lnSpcReduction="20000"/>
          </a:bodyPr>
          <a:lstStyle/>
          <a:p>
            <a:pPr marL="0" indent="0" algn="ctr">
              <a:buNone/>
            </a:pPr>
            <a:r>
              <a:rPr lang="en-US" u="sng" dirty="0" smtClean="0"/>
              <a:t>Dark Side of Masculinity Addressed</a:t>
            </a:r>
            <a:endParaRPr lang="en-US" u="sng" dirty="0"/>
          </a:p>
          <a:p>
            <a:pPr marL="0" indent="0">
              <a:buNone/>
            </a:pPr>
            <a:r>
              <a:rPr lang="en-US" dirty="0" smtClean="0"/>
              <a:t>→ Life is not zero sum game</a:t>
            </a:r>
            <a:endParaRPr lang="en-US" u="sng" dirty="0"/>
          </a:p>
          <a:p>
            <a:pPr marL="0" indent="0">
              <a:buNone/>
            </a:pPr>
            <a:r>
              <a:rPr lang="en-US" dirty="0" smtClean="0"/>
              <a:t>→ Need to ask for help</a:t>
            </a:r>
          </a:p>
          <a:p>
            <a:pPr marL="0" indent="0">
              <a:buNone/>
            </a:pPr>
            <a:r>
              <a:rPr lang="en-US" dirty="0" smtClean="0"/>
              <a:t>→ Need to depend on others</a:t>
            </a:r>
            <a:endParaRPr lang="en-US" u="sng" dirty="0"/>
          </a:p>
          <a:p>
            <a:pPr marL="0" indent="0">
              <a:buNone/>
            </a:pPr>
            <a:r>
              <a:rPr lang="en-US" dirty="0" smtClean="0"/>
              <a:t>→ Develop emotional range beyond aggression </a:t>
            </a:r>
          </a:p>
          <a:p>
            <a:pPr marL="0" indent="0">
              <a:buNone/>
            </a:pPr>
            <a:r>
              <a:rPr lang="en-US" dirty="0" smtClean="0"/>
              <a:t>→ Have to relearn how to relate to women</a:t>
            </a:r>
            <a:endParaRPr lang="en-US" u="sng" dirty="0"/>
          </a:p>
        </p:txBody>
      </p:sp>
    </p:spTree>
    <p:extLst>
      <p:ext uri="{BB962C8B-B14F-4D97-AF65-F5344CB8AC3E}">
        <p14:creationId xmlns:p14="http://schemas.microsoft.com/office/powerpoint/2010/main" val="111638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Assessment Instruments</a:t>
            </a:r>
            <a:endParaRPr lang="en-US" b="1" dirty="0"/>
          </a:p>
        </p:txBody>
      </p:sp>
      <p:sp>
        <p:nvSpPr>
          <p:cNvPr id="3" name="Content Placeholder 2"/>
          <p:cNvSpPr>
            <a:spLocks noGrp="1"/>
          </p:cNvSpPr>
          <p:nvPr>
            <p:ph sz="half" idx="1"/>
          </p:nvPr>
        </p:nvSpPr>
        <p:spPr/>
        <p:txBody>
          <a:bodyPr>
            <a:normAutofit fontScale="92500" lnSpcReduction="20000"/>
          </a:bodyPr>
          <a:lstStyle/>
          <a:p>
            <a:pPr lvl="0"/>
            <a:r>
              <a:rPr lang="en-US" b="1" dirty="0"/>
              <a:t>The Male Role Norms Scale </a:t>
            </a:r>
            <a:r>
              <a:rPr lang="en-US" dirty="0"/>
              <a:t>(Thomson &amp; Peck, 1986)</a:t>
            </a:r>
          </a:p>
          <a:p>
            <a:pPr lvl="0"/>
            <a:r>
              <a:rPr lang="en-US" b="1" dirty="0"/>
              <a:t>Gender Role Conflict Scale </a:t>
            </a:r>
            <a:r>
              <a:rPr lang="en-US" dirty="0" smtClean="0"/>
              <a:t>(</a:t>
            </a:r>
            <a:r>
              <a:rPr lang="en-US" dirty="0"/>
              <a:t>O’Neil et al 1995)</a:t>
            </a:r>
          </a:p>
          <a:p>
            <a:pPr lvl="0"/>
            <a:r>
              <a:rPr lang="en-US" b="1" dirty="0"/>
              <a:t>Masculine Gender Role Stress Scale </a:t>
            </a:r>
            <a:r>
              <a:rPr lang="en-US" dirty="0"/>
              <a:t>(</a:t>
            </a:r>
            <a:r>
              <a:rPr lang="en-US" dirty="0" err="1"/>
              <a:t>Eisler</a:t>
            </a:r>
            <a:r>
              <a:rPr lang="en-US" dirty="0"/>
              <a:t> 1995)</a:t>
            </a:r>
          </a:p>
          <a:p>
            <a:pPr lvl="0"/>
            <a:r>
              <a:rPr lang="en-US" b="1" dirty="0"/>
              <a:t>Brannon Masculinity Scale </a:t>
            </a:r>
            <a:r>
              <a:rPr lang="en-US" dirty="0"/>
              <a:t>(Brannon &amp; </a:t>
            </a:r>
            <a:r>
              <a:rPr lang="en-US" dirty="0" err="1"/>
              <a:t>Juni</a:t>
            </a:r>
            <a:r>
              <a:rPr lang="en-US" dirty="0"/>
              <a:t>, 1984)</a:t>
            </a:r>
          </a:p>
          <a:p>
            <a:pPr lvl="0"/>
            <a:r>
              <a:rPr lang="en-US" b="1" dirty="0"/>
              <a:t>Male Role Norms Inventory </a:t>
            </a:r>
            <a:r>
              <a:rPr lang="en-US" dirty="0"/>
              <a:t>(Levant et al 1992)</a:t>
            </a:r>
          </a:p>
          <a:p>
            <a:pPr lvl="0"/>
            <a:r>
              <a:rPr lang="en-US" b="1" dirty="0"/>
              <a:t>Conformity to Masculine Norms Inventory </a:t>
            </a:r>
            <a:r>
              <a:rPr lang="en-US" dirty="0"/>
              <a:t>(</a:t>
            </a:r>
            <a:r>
              <a:rPr lang="en-US" dirty="0" err="1"/>
              <a:t>Mahalik</a:t>
            </a:r>
            <a:r>
              <a:rPr lang="en-US" dirty="0"/>
              <a:t> et al </a:t>
            </a:r>
            <a:r>
              <a:rPr lang="en-US" dirty="0" smtClean="0"/>
              <a:t>2003)</a:t>
            </a:r>
            <a:endParaRPr lang="en-US" dirty="0"/>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endParaRPr lang="en-US" dirty="0" smtClean="0"/>
          </a:p>
          <a:p>
            <a:pPr marL="0" indent="0">
              <a:buNone/>
            </a:pPr>
            <a:endParaRPr lang="en-US" dirty="0"/>
          </a:p>
          <a:p>
            <a:pPr marL="0" indent="0">
              <a:buNone/>
            </a:pPr>
            <a:r>
              <a:rPr lang="en-US" dirty="0" smtClean="0"/>
              <a:t>Note: </a:t>
            </a:r>
            <a:r>
              <a:rPr lang="en-US" i="1" dirty="0" smtClean="0"/>
              <a:t>These used in research, no reliable normative data for any, but can be used to improve understanding of issues relating to masculine roles/norms.</a:t>
            </a:r>
            <a:endParaRPr lang="en-US" i="1" dirty="0"/>
          </a:p>
        </p:txBody>
      </p:sp>
    </p:spTree>
    <p:extLst>
      <p:ext uri="{BB962C8B-B14F-4D97-AF65-F5344CB8AC3E}">
        <p14:creationId xmlns:p14="http://schemas.microsoft.com/office/powerpoint/2010/main" val="377559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Conformity to Masculine Norms </a:t>
            </a:r>
            <a:r>
              <a:rPr lang="en-US" b="1" dirty="0" smtClean="0"/>
              <a:t>Inventory (CMNI)</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Winning </a:t>
            </a:r>
          </a:p>
          <a:p>
            <a:r>
              <a:rPr lang="en-US" dirty="0" smtClean="0"/>
              <a:t>Emotional </a:t>
            </a:r>
            <a:r>
              <a:rPr lang="en-US" dirty="0"/>
              <a:t>Control </a:t>
            </a:r>
            <a:endParaRPr lang="en-US" dirty="0" smtClean="0"/>
          </a:p>
          <a:p>
            <a:r>
              <a:rPr lang="en-US" dirty="0" smtClean="0"/>
              <a:t>Risk-Taking </a:t>
            </a:r>
          </a:p>
          <a:p>
            <a:r>
              <a:rPr lang="en-US" dirty="0" smtClean="0"/>
              <a:t>Violence </a:t>
            </a:r>
          </a:p>
          <a:p>
            <a:r>
              <a:rPr lang="en-US" dirty="0" smtClean="0"/>
              <a:t>Power </a:t>
            </a:r>
            <a:r>
              <a:rPr lang="en-US" dirty="0"/>
              <a:t>Over Women </a:t>
            </a:r>
            <a:endParaRPr lang="en-US" dirty="0" smtClean="0"/>
          </a:p>
          <a:p>
            <a:r>
              <a:rPr lang="en-US" dirty="0" smtClean="0"/>
              <a:t>Dominance </a:t>
            </a:r>
          </a:p>
          <a:p>
            <a:r>
              <a:rPr lang="en-US" dirty="0" smtClean="0"/>
              <a:t>Playboy </a:t>
            </a:r>
          </a:p>
          <a:p>
            <a:r>
              <a:rPr lang="en-US" dirty="0" smtClean="0"/>
              <a:t>Self-Reliance </a:t>
            </a:r>
          </a:p>
          <a:p>
            <a:r>
              <a:rPr lang="en-US" dirty="0" smtClean="0"/>
              <a:t>Primacy </a:t>
            </a:r>
            <a:r>
              <a:rPr lang="en-US" dirty="0"/>
              <a:t>of </a:t>
            </a:r>
            <a:r>
              <a:rPr lang="en-US" dirty="0" smtClean="0"/>
              <a:t>Work</a:t>
            </a:r>
          </a:p>
          <a:p>
            <a:r>
              <a:rPr lang="en-US" dirty="0" smtClean="0"/>
              <a:t>Disdain </a:t>
            </a:r>
            <a:r>
              <a:rPr lang="en-US" dirty="0"/>
              <a:t>for Homosexuals </a:t>
            </a:r>
          </a:p>
          <a:p>
            <a:r>
              <a:rPr lang="en-US" dirty="0"/>
              <a:t>Pursuit of Status</a:t>
            </a:r>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There </a:t>
            </a:r>
            <a:r>
              <a:rPr lang="en-US" dirty="0"/>
              <a:t>was strong support across all studies for </a:t>
            </a:r>
            <a:r>
              <a:rPr lang="en-US" dirty="0" smtClean="0"/>
              <a:t>the validity </a:t>
            </a:r>
            <a:r>
              <a:rPr lang="en-US" dirty="0"/>
              <a:t>of CMNI total score as it related to all </a:t>
            </a:r>
            <a:r>
              <a:rPr lang="en-US" dirty="0" smtClean="0"/>
              <a:t>the constructs </a:t>
            </a:r>
            <a:r>
              <a:rPr lang="en-US" dirty="0"/>
              <a:t>of interest</a:t>
            </a:r>
            <a:r>
              <a:rPr lang="en-US" dirty="0" smtClean="0"/>
              <a:t>...All </a:t>
            </a:r>
            <a:r>
              <a:rPr lang="en-US" dirty="0"/>
              <a:t>of the CMNI subscales were significantly and positively related to </a:t>
            </a:r>
            <a:r>
              <a:rPr lang="en-US" dirty="0" smtClean="0"/>
              <a:t>other masculinity-related </a:t>
            </a:r>
            <a:r>
              <a:rPr lang="en-US" dirty="0"/>
              <a:t>measures, with several subscales being </a:t>
            </a:r>
            <a:r>
              <a:rPr lang="en-US" dirty="0">
                <a:solidFill>
                  <a:srgbClr val="FF0000"/>
                </a:solidFill>
              </a:rPr>
              <a:t>related significantly and positively </a:t>
            </a:r>
            <a:r>
              <a:rPr lang="en-US" dirty="0" smtClean="0">
                <a:solidFill>
                  <a:srgbClr val="FF0000"/>
                </a:solidFill>
              </a:rPr>
              <a:t>to </a:t>
            </a:r>
            <a:r>
              <a:rPr lang="en-US" dirty="0" smtClean="0">
                <a:solidFill>
                  <a:srgbClr val="FF0000"/>
                </a:solidFill>
              </a:rPr>
              <a:t>psycho- logical </a:t>
            </a:r>
            <a:r>
              <a:rPr lang="en-US" dirty="0">
                <a:solidFill>
                  <a:srgbClr val="FF0000"/>
                </a:solidFill>
              </a:rPr>
              <a:t>distress, social dominance, aggression, and the desire to be more muscular, </a:t>
            </a:r>
            <a:r>
              <a:rPr lang="en-US" dirty="0" smtClean="0">
                <a:solidFill>
                  <a:srgbClr val="FF0000"/>
                </a:solidFill>
              </a:rPr>
              <a:t>and significantly </a:t>
            </a:r>
            <a:r>
              <a:rPr lang="en-US" dirty="0">
                <a:solidFill>
                  <a:srgbClr val="FF0000"/>
                </a:solidFill>
              </a:rPr>
              <a:t>and negatively to attitudes toward </a:t>
            </a:r>
            <a:r>
              <a:rPr lang="en-US" dirty="0" smtClean="0">
                <a:solidFill>
                  <a:srgbClr val="FF0000"/>
                </a:solidFill>
              </a:rPr>
              <a:t>psycho- logical </a:t>
            </a:r>
            <a:r>
              <a:rPr lang="en-US" dirty="0">
                <a:solidFill>
                  <a:srgbClr val="FF0000"/>
                </a:solidFill>
              </a:rPr>
              <a:t>help seeking and social </a:t>
            </a:r>
            <a:r>
              <a:rPr lang="en-US" dirty="0" smtClean="0">
                <a:solidFill>
                  <a:srgbClr val="FF0000"/>
                </a:solidFill>
              </a:rPr>
              <a:t>desirability…</a:t>
            </a:r>
            <a:endParaRPr lang="en-US" dirty="0">
              <a:solidFill>
                <a:srgbClr val="FF0000"/>
              </a:solidFill>
            </a:endParaRPr>
          </a:p>
          <a:p>
            <a:pPr marL="0" indent="0">
              <a:buNone/>
            </a:pPr>
            <a:r>
              <a:rPr lang="en-US" dirty="0" err="1" smtClean="0"/>
              <a:t>Mahalik</a:t>
            </a:r>
            <a:r>
              <a:rPr lang="en-US" dirty="0" smtClean="0"/>
              <a:t> et al 2003</a:t>
            </a:r>
            <a:endParaRPr lang="en-US" dirty="0"/>
          </a:p>
        </p:txBody>
      </p:sp>
    </p:spTree>
    <p:extLst>
      <p:ext uri="{BB962C8B-B14F-4D97-AF65-F5344CB8AC3E}">
        <p14:creationId xmlns:p14="http://schemas.microsoft.com/office/powerpoint/2010/main" val="889841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Assessment</a:t>
            </a:r>
            <a:endParaRPr lang="en-US" b="1"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smtClean="0"/>
              <a:t>Family history</a:t>
            </a:r>
          </a:p>
          <a:p>
            <a:pPr marL="0" indent="0">
              <a:buNone/>
            </a:pPr>
            <a:r>
              <a:rPr lang="en-US" b="1" dirty="0" smtClean="0"/>
              <a:t>History of childhood abuse and neglect</a:t>
            </a:r>
          </a:p>
          <a:p>
            <a:pPr marL="0" indent="0">
              <a:buNone/>
            </a:pPr>
            <a:r>
              <a:rPr lang="en-US" b="1" dirty="0" smtClean="0"/>
              <a:t>Current physical or sexual violence in family </a:t>
            </a:r>
            <a:r>
              <a:rPr lang="en-US" dirty="0" smtClean="0"/>
              <a:t>(SUD/ Domestic Violence </a:t>
            </a:r>
            <a:r>
              <a:rPr lang="en-US" dirty="0" smtClean="0"/>
              <a:t>Association!)</a:t>
            </a:r>
            <a:endParaRPr lang="en-US" dirty="0" smtClean="0"/>
          </a:p>
          <a:p>
            <a:pPr marL="0" indent="0">
              <a:buNone/>
            </a:pPr>
            <a:r>
              <a:rPr lang="en-US" b="1" dirty="0" smtClean="0"/>
              <a:t>Male sexuality  </a:t>
            </a:r>
            <a:r>
              <a:rPr lang="en-US" dirty="0" smtClean="0"/>
              <a:t>(genital combat vs. relationships)</a:t>
            </a:r>
          </a:p>
          <a:p>
            <a:pPr marL="0" indent="0">
              <a:buNone/>
            </a:pPr>
            <a:endParaRPr lang="en-US" b="1" dirty="0"/>
          </a:p>
          <a:p>
            <a:pPr marL="0" indent="0">
              <a:buNone/>
            </a:pPr>
            <a:r>
              <a:rPr lang="en-US" b="1" dirty="0" smtClean="0"/>
              <a:t>Shame</a:t>
            </a:r>
            <a:endParaRPr lang="en-US" b="1" dirty="0"/>
          </a:p>
        </p:txBody>
      </p:sp>
      <p:sp>
        <p:nvSpPr>
          <p:cNvPr id="4" name="Content Placeholder 3"/>
          <p:cNvSpPr>
            <a:spLocks noGrp="1"/>
          </p:cNvSpPr>
          <p:nvPr>
            <p:ph sz="half" idx="2"/>
          </p:nvPr>
        </p:nvSpPr>
        <p:spPr/>
        <p:txBody>
          <a:bodyPr>
            <a:normAutofit fontScale="85000" lnSpcReduction="20000"/>
          </a:bodyPr>
          <a:lstStyle/>
          <a:p>
            <a:pPr marL="0" indent="0" algn="ctr">
              <a:buNone/>
            </a:pPr>
            <a:r>
              <a:rPr lang="en-US" b="1" dirty="0" smtClean="0"/>
              <a:t>Assessing Shame</a:t>
            </a:r>
          </a:p>
          <a:p>
            <a:pPr lvl="0"/>
            <a:r>
              <a:rPr lang="en-US" b="1" dirty="0"/>
              <a:t>Test of Self-Conscious Affect-3 </a:t>
            </a:r>
            <a:r>
              <a:rPr lang="en-US" dirty="0"/>
              <a:t>(Tangney &amp; Dearing, 2002)</a:t>
            </a:r>
          </a:p>
          <a:p>
            <a:pPr lvl="0"/>
            <a:r>
              <a:rPr lang="en-US" b="1" dirty="0"/>
              <a:t>Differential Emotions Scale</a:t>
            </a:r>
          </a:p>
          <a:p>
            <a:pPr lvl="0"/>
            <a:r>
              <a:rPr lang="en-US" b="1" dirty="0"/>
              <a:t>Experimental Shame Scale</a:t>
            </a:r>
          </a:p>
          <a:p>
            <a:pPr lvl="0"/>
            <a:r>
              <a:rPr lang="en-US" b="1" dirty="0"/>
              <a:t>State Shame and Guilt Scale</a:t>
            </a:r>
          </a:p>
          <a:p>
            <a:pPr lvl="0"/>
            <a:r>
              <a:rPr lang="en-US" b="1" dirty="0"/>
              <a:t>Internalized Shame Scale </a:t>
            </a:r>
            <a:r>
              <a:rPr lang="en-US" dirty="0"/>
              <a:t>(Cook 2000</a:t>
            </a:r>
            <a:r>
              <a:rPr lang="en-US" dirty="0" smtClean="0"/>
              <a:t>)**</a:t>
            </a:r>
          </a:p>
          <a:p>
            <a:pPr lvl="0"/>
            <a:endParaRPr lang="en-US" dirty="0" smtClean="0"/>
          </a:p>
          <a:p>
            <a:pPr marL="0" lvl="0" indent="0">
              <a:buNone/>
            </a:pPr>
            <a:r>
              <a:rPr lang="en-US" dirty="0" smtClean="0"/>
              <a:t>**Reliability </a:t>
            </a:r>
            <a:r>
              <a:rPr lang="en-US" dirty="0"/>
              <a:t>and validity of the scale documented using men who </a:t>
            </a:r>
            <a:r>
              <a:rPr lang="en-US" dirty="0" smtClean="0"/>
              <a:t>w/SUDs. Used </a:t>
            </a:r>
            <a:r>
              <a:rPr lang="en-US" dirty="0"/>
              <a:t>to </a:t>
            </a:r>
            <a:r>
              <a:rPr lang="en-US" dirty="0" smtClean="0"/>
              <a:t>associate internalized </a:t>
            </a:r>
            <a:r>
              <a:rPr lang="en-US" dirty="0"/>
              <a:t>shame with male gender role conflict.</a:t>
            </a:r>
          </a:p>
          <a:p>
            <a:pPr marL="0" indent="0">
              <a:buNone/>
            </a:pPr>
            <a:endParaRPr lang="en-US" b="1" dirty="0"/>
          </a:p>
          <a:p>
            <a:endParaRPr lang="en-US" dirty="0"/>
          </a:p>
        </p:txBody>
      </p:sp>
    </p:spTree>
    <p:extLst>
      <p:ext uri="{BB962C8B-B14F-4D97-AF65-F5344CB8AC3E}">
        <p14:creationId xmlns:p14="http://schemas.microsoft.com/office/powerpoint/2010/main" val="192039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Assessing Shame</a:t>
            </a:r>
            <a:endParaRPr lang="en-US" b="1"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smtClean="0"/>
              <a:t>Internalized Shame Scale (ISS) </a:t>
            </a:r>
            <a:r>
              <a:rPr lang="en-US" dirty="0" smtClean="0"/>
              <a:t>measures shame as negative emotion, magnified and internalized as feelings of inferiority, worthlessness, inadequacy, and alienation.</a:t>
            </a:r>
          </a:p>
          <a:p>
            <a:pPr marL="0" indent="0">
              <a:buNone/>
            </a:pPr>
            <a:endParaRPr lang="en-US" dirty="0"/>
          </a:p>
          <a:p>
            <a:pPr marL="0" indent="0">
              <a:buNone/>
            </a:pPr>
            <a:r>
              <a:rPr lang="en-US" dirty="0" smtClean="0"/>
              <a:t>(Cook </a:t>
            </a:r>
            <a:r>
              <a:rPr lang="en-US" dirty="0"/>
              <a:t>DR. Internalized Shame Scale: Professional manual. </a:t>
            </a:r>
            <a:r>
              <a:rPr lang="en-US" dirty="0" err="1" smtClean="0"/>
              <a:t>Menomonie,WI</a:t>
            </a:r>
            <a:r>
              <a:rPr lang="en-US" dirty="0"/>
              <a:t>: Channel Press; </a:t>
            </a:r>
            <a:r>
              <a:rPr lang="en-US" dirty="0" smtClean="0"/>
              <a:t>1994;</a:t>
            </a:r>
            <a:r>
              <a:rPr lang="en-US" dirty="0"/>
              <a:t> </a:t>
            </a:r>
            <a:r>
              <a:rPr lang="en-US" dirty="0" smtClean="0"/>
              <a:t>Cook </a:t>
            </a:r>
            <a:r>
              <a:rPr lang="en-US" dirty="0"/>
              <a:t>DR. Empirical studies of shame and guilt: The </a:t>
            </a:r>
            <a:r>
              <a:rPr lang="en-US" dirty="0" smtClean="0"/>
              <a:t>Internalized Shame </a:t>
            </a:r>
            <a:r>
              <a:rPr lang="en-US" dirty="0"/>
              <a:t>Scale. In: </a:t>
            </a:r>
            <a:r>
              <a:rPr lang="en-US" dirty="0" err="1"/>
              <a:t>Nathanson</a:t>
            </a:r>
            <a:r>
              <a:rPr lang="en-US" dirty="0"/>
              <a:t> DL, editor. Affect, scripts and </a:t>
            </a:r>
            <a:r>
              <a:rPr lang="en-US" dirty="0" smtClean="0"/>
              <a:t>psychotherapy. New </a:t>
            </a:r>
            <a:r>
              <a:rPr lang="en-US" dirty="0"/>
              <a:t>York: Norton; 1996</a:t>
            </a:r>
            <a:r>
              <a:rPr lang="en-US" dirty="0" smtClean="0"/>
              <a:t>.)</a:t>
            </a:r>
            <a:endParaRPr lang="en-US" dirty="0"/>
          </a:p>
          <a:p>
            <a:pPr marL="0" indent="0">
              <a:buNone/>
            </a:pPr>
            <a:endParaRPr lang="en-US" dirty="0"/>
          </a:p>
        </p:txBody>
      </p:sp>
      <p:sp>
        <p:nvSpPr>
          <p:cNvPr id="4" name="Content Placeholder 3"/>
          <p:cNvSpPr>
            <a:spLocks noGrp="1"/>
          </p:cNvSpPr>
          <p:nvPr>
            <p:ph sz="half" idx="2"/>
          </p:nvPr>
        </p:nvSpPr>
        <p:spPr/>
        <p:txBody>
          <a:bodyPr>
            <a:normAutofit fontScale="85000" lnSpcReduction="20000"/>
          </a:bodyPr>
          <a:lstStyle/>
          <a:p>
            <a:pPr marL="514350" indent="-514350">
              <a:buAutoNum type="arabicPeriod"/>
            </a:pPr>
            <a:r>
              <a:rPr lang="en-US" i="1" dirty="0" smtClean="0"/>
              <a:t>I feel like I am never quite good enough</a:t>
            </a:r>
          </a:p>
          <a:p>
            <a:pPr marL="514350" indent="-514350">
              <a:buAutoNum type="arabicPeriod"/>
            </a:pPr>
            <a:r>
              <a:rPr lang="en-US" i="1" dirty="0" smtClean="0"/>
              <a:t>I feel somehow left out</a:t>
            </a:r>
          </a:p>
          <a:p>
            <a:pPr marL="514350" indent="-514350">
              <a:buAutoNum type="arabicPeriod"/>
            </a:pPr>
            <a:r>
              <a:rPr lang="en-US" i="1" dirty="0" smtClean="0"/>
              <a:t>I feel I have much to be proud of</a:t>
            </a:r>
          </a:p>
          <a:p>
            <a:pPr marL="514350" indent="-514350">
              <a:buAutoNum type="arabicPeriod"/>
            </a:pPr>
            <a:r>
              <a:rPr lang="en-US" i="1" dirty="0" smtClean="0"/>
              <a:t>I see myself as striving for perfection only to continually fall short.</a:t>
            </a:r>
          </a:p>
          <a:p>
            <a:pPr marL="514350" indent="-514350">
              <a:buAutoNum type="arabicPeriod"/>
            </a:pPr>
            <a:r>
              <a:rPr lang="en-US" i="1" dirty="0" smtClean="0"/>
              <a:t>I replay painful events over and over in my mind until I am overwhelmed</a:t>
            </a:r>
          </a:p>
          <a:p>
            <a:pPr marL="514350" indent="-514350">
              <a:buAutoNum type="arabicPeriod"/>
            </a:pPr>
            <a:r>
              <a:rPr lang="en-US" i="1" dirty="0" smtClean="0"/>
              <a:t>I take a positive attitude toward myself</a:t>
            </a:r>
          </a:p>
          <a:p>
            <a:pPr marL="0" indent="0">
              <a:buNone/>
            </a:pPr>
            <a:r>
              <a:rPr lang="en-US" dirty="0" smtClean="0"/>
              <a:t>30 measures in all…</a:t>
            </a:r>
            <a:endParaRPr lang="en-US" dirty="0"/>
          </a:p>
        </p:txBody>
      </p:sp>
    </p:spTree>
    <p:extLst>
      <p:ext uri="{BB962C8B-B14F-4D97-AF65-F5344CB8AC3E}">
        <p14:creationId xmlns:p14="http://schemas.microsoft.com/office/powerpoint/2010/main" val="119006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Assessing Male Clients</a:t>
            </a:r>
            <a:endParaRPr lang="en-US" b="1" dirty="0"/>
          </a:p>
        </p:txBody>
      </p:sp>
      <p:sp>
        <p:nvSpPr>
          <p:cNvPr id="3" name="Content Placeholder 2"/>
          <p:cNvSpPr>
            <a:spLocks noGrp="1"/>
          </p:cNvSpPr>
          <p:nvPr>
            <p:ph sz="half" idx="1"/>
          </p:nvPr>
        </p:nvSpPr>
        <p:spPr>
          <a:xfrm>
            <a:off x="838200" y="1612231"/>
            <a:ext cx="5181600" cy="4564732"/>
          </a:xfrm>
        </p:spPr>
        <p:txBody>
          <a:bodyPr>
            <a:normAutofit/>
          </a:bodyPr>
          <a:lstStyle/>
          <a:p>
            <a:pPr marL="0" indent="0" algn="ctr">
              <a:buNone/>
            </a:pPr>
            <a:r>
              <a:rPr lang="en-US" b="1" dirty="0" smtClean="0"/>
              <a:t>Assess Personal Definitions of Masculinity</a:t>
            </a:r>
          </a:p>
          <a:p>
            <a:pPr marL="0" indent="0">
              <a:buNone/>
            </a:pPr>
            <a:r>
              <a:rPr lang="en-US" dirty="0" smtClean="0"/>
              <a:t>Stereotypical roles that define men within a culture, called “male ideologies,” systems of beliefs, values, or ideas shared by a social group and often presumed to be natural or innately true….</a:t>
            </a:r>
          </a:p>
          <a:p>
            <a:pPr marL="0" indent="0">
              <a:buNone/>
            </a:pPr>
            <a:r>
              <a:rPr lang="en-US" dirty="0" smtClean="0"/>
              <a:t>(whether they are or are not)</a:t>
            </a:r>
            <a:endParaRPr lang="en-US" dirty="0"/>
          </a:p>
        </p:txBody>
      </p:sp>
      <p:sp>
        <p:nvSpPr>
          <p:cNvPr id="5" name="Content Placeholder 4"/>
          <p:cNvSpPr>
            <a:spLocks noGrp="1"/>
          </p:cNvSpPr>
          <p:nvPr>
            <p:ph sz="half" idx="2"/>
          </p:nvPr>
        </p:nvSpPr>
        <p:spPr>
          <a:xfrm>
            <a:off x="4576010" y="221415"/>
            <a:ext cx="5181600" cy="4351338"/>
          </a:xfrm>
        </p:spPr>
        <p:txBody>
          <a:bodyPr/>
          <a:lstStyle/>
          <a:p>
            <a:endParaRPr lang="en-US" dirty="0"/>
          </a:p>
        </p:txBody>
      </p:sp>
      <p:sp>
        <p:nvSpPr>
          <p:cNvPr id="7" name="Content Placeholder 3"/>
          <p:cNvSpPr txBox="1">
            <a:spLocks/>
          </p:cNvSpPr>
          <p:nvPr/>
        </p:nvSpPr>
        <p:spPr>
          <a:xfrm>
            <a:off x="6440904" y="2644495"/>
            <a:ext cx="4569736" cy="39914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sz="1800" i="1" dirty="0" smtClean="0"/>
          </a:p>
          <a:p>
            <a:pPr marL="0" indent="0">
              <a:buFont typeface="Arial" panose="020B0604020202020204" pitchFamily="34" charset="0"/>
              <a:buNone/>
            </a:pPr>
            <a:endParaRPr lang="en-US" sz="1800" i="1" dirty="0" smtClean="0"/>
          </a:p>
          <a:p>
            <a:pPr marL="0" indent="0">
              <a:buFont typeface="Arial" panose="020B0604020202020204" pitchFamily="34" charset="0"/>
              <a:buNone/>
            </a:pPr>
            <a:endParaRPr lang="en-US" sz="1800" i="1" dirty="0" smtClean="0"/>
          </a:p>
          <a:p>
            <a:pPr marL="0" indent="0">
              <a:buFont typeface="Arial" panose="020B0604020202020204" pitchFamily="34" charset="0"/>
              <a:buNone/>
            </a:pPr>
            <a:endParaRPr lang="en-US" sz="1800" i="1" dirty="0" smtClean="0"/>
          </a:p>
          <a:p>
            <a:pPr marL="0" indent="0">
              <a:buFont typeface="Arial" panose="020B0604020202020204" pitchFamily="34" charset="0"/>
              <a:buNone/>
            </a:pPr>
            <a:endParaRPr lang="en-US" sz="2000" i="1" dirty="0" smtClean="0"/>
          </a:p>
          <a:p>
            <a:pPr marL="0" indent="0">
              <a:buFont typeface="Arial" panose="020B0604020202020204" pitchFamily="34" charset="0"/>
              <a:buNone/>
            </a:pPr>
            <a:r>
              <a:rPr lang="en-US" sz="2000" i="1" dirty="0" smtClean="0"/>
              <a:t>Masculinity ideologies </a:t>
            </a:r>
            <a:r>
              <a:rPr lang="en-US" sz="2000" dirty="0" smtClean="0"/>
              <a:t>affect how many think and feel about themselves and influence how they behave. If not considered, may compromise the SUD treatment provided.</a:t>
            </a:r>
            <a:endParaRPr lang="en-US" sz="2000" dirty="0"/>
          </a:p>
        </p:txBody>
      </p:sp>
      <p:pic>
        <p:nvPicPr>
          <p:cNvPr id="8" name="Picture 2" descr="Image result for masculin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904" y="1612231"/>
            <a:ext cx="4689705" cy="332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56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Engaging Men in SUD Treatment</a:t>
            </a:r>
            <a:endParaRPr lang="en-US" b="1" dirty="0"/>
          </a:p>
        </p:txBody>
      </p:sp>
      <p:sp>
        <p:nvSpPr>
          <p:cNvPr id="3" name="Content Placeholder 2"/>
          <p:cNvSpPr>
            <a:spLocks noGrp="1"/>
          </p:cNvSpPr>
          <p:nvPr>
            <p:ph sz="half" idx="1"/>
          </p:nvPr>
        </p:nvSpPr>
        <p:spPr/>
        <p:txBody>
          <a:bodyPr>
            <a:normAutofit lnSpcReduction="10000"/>
          </a:bodyPr>
          <a:lstStyle/>
          <a:p>
            <a:pPr lvl="0"/>
            <a:r>
              <a:rPr lang="en-US" dirty="0"/>
              <a:t>Emphasize options and free choice, even when limited, to support men’s need for a sense of independence and autonomy</a:t>
            </a:r>
          </a:p>
          <a:p>
            <a:pPr lvl="0"/>
            <a:r>
              <a:rPr lang="en-US" dirty="0"/>
              <a:t>Don’t confront right/wrong, </a:t>
            </a:r>
            <a:r>
              <a:rPr lang="en-US" dirty="0" smtClean="0"/>
              <a:t>which just </a:t>
            </a:r>
            <a:r>
              <a:rPr lang="en-US" dirty="0"/>
              <a:t>increases resistance, use more subtle, less confrontational manner</a:t>
            </a:r>
          </a:p>
          <a:p>
            <a:pPr lvl="0"/>
            <a:r>
              <a:rPr lang="en-US" dirty="0"/>
              <a:t>Reframe coming to RSAT treatment as a success, sign of strength and courage</a:t>
            </a:r>
          </a:p>
          <a:p>
            <a:pPr marL="0" indent="0">
              <a:buNone/>
            </a:pPr>
            <a:endParaRPr lang="en-US" dirty="0"/>
          </a:p>
        </p:txBody>
      </p:sp>
      <p:sp>
        <p:nvSpPr>
          <p:cNvPr id="4" name="Content Placeholder 3"/>
          <p:cNvSpPr>
            <a:spLocks noGrp="1"/>
          </p:cNvSpPr>
          <p:nvPr>
            <p:ph sz="half" idx="2"/>
          </p:nvPr>
        </p:nvSpPr>
        <p:spPr>
          <a:xfrm>
            <a:off x="6172200" y="1496291"/>
            <a:ext cx="5181600" cy="4680672"/>
          </a:xfrm>
        </p:spPr>
        <p:txBody>
          <a:bodyPr>
            <a:normAutofit lnSpcReduction="10000"/>
          </a:bodyPr>
          <a:lstStyle/>
          <a:p>
            <a:pPr marL="0" lvl="0" indent="0">
              <a:buNone/>
            </a:pPr>
            <a:r>
              <a:rPr lang="en-US" dirty="0"/>
              <a:t> </a:t>
            </a:r>
            <a:endParaRPr lang="en-US" dirty="0" smtClean="0"/>
          </a:p>
          <a:p>
            <a:pPr marL="0" lvl="0" indent="0">
              <a:buNone/>
            </a:pPr>
            <a:r>
              <a:rPr lang="en-US" dirty="0" smtClean="0"/>
              <a:t>Since </a:t>
            </a:r>
            <a:r>
              <a:rPr lang="en-US" dirty="0"/>
              <a:t>men may have trouble identifying, discussing emotions, don’t push clients so as not to overwhelm them.  </a:t>
            </a:r>
            <a:endParaRPr lang="en-US" dirty="0" smtClean="0"/>
          </a:p>
          <a:p>
            <a:pPr marL="0" lvl="0" indent="0">
              <a:buNone/>
            </a:pPr>
            <a:r>
              <a:rPr lang="en-US" i="1" dirty="0" smtClean="0"/>
              <a:t>i.e. Talking </a:t>
            </a:r>
            <a:r>
              <a:rPr lang="en-US" i="1" dirty="0"/>
              <a:t>while walking may decreased intensity of direct eye contact and allow clients to dissipate excess energy</a:t>
            </a:r>
            <a:r>
              <a:rPr lang="en-US" dirty="0"/>
              <a:t>.</a:t>
            </a:r>
          </a:p>
          <a:p>
            <a:pPr marL="0" indent="0">
              <a:buNone/>
            </a:pPr>
            <a:endParaRPr lang="en-US" dirty="0"/>
          </a:p>
        </p:txBody>
      </p:sp>
    </p:spTree>
    <p:extLst>
      <p:ext uri="{BB962C8B-B14F-4D97-AF65-F5344CB8AC3E}">
        <p14:creationId xmlns:p14="http://schemas.microsoft.com/office/powerpoint/2010/main" val="223865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Engaging Men in SUD Treatment</a:t>
            </a:r>
          </a:p>
        </p:txBody>
      </p:sp>
      <p:sp>
        <p:nvSpPr>
          <p:cNvPr id="3" name="Content Placeholder 2"/>
          <p:cNvSpPr>
            <a:spLocks noGrp="1"/>
          </p:cNvSpPr>
          <p:nvPr>
            <p:ph sz="half" idx="1"/>
          </p:nvPr>
        </p:nvSpPr>
        <p:spPr>
          <a:xfrm>
            <a:off x="838200" y="3013075"/>
            <a:ext cx="5181600" cy="3163888"/>
          </a:xfrm>
        </p:spPr>
        <p:txBody>
          <a:bodyPr/>
          <a:lstStyle/>
          <a:p>
            <a:pPr lvl="0"/>
            <a:endParaRPr lang="en-US" b="1" dirty="0" smtClean="0"/>
          </a:p>
          <a:p>
            <a:pPr lvl="0"/>
            <a:endParaRPr lang="en-US" b="1" dirty="0"/>
          </a:p>
          <a:p>
            <a:pPr lvl="0"/>
            <a:r>
              <a:rPr lang="en-US" b="1" dirty="0" smtClean="0"/>
              <a:t>Some </a:t>
            </a:r>
            <a:r>
              <a:rPr lang="en-US" b="1" dirty="0"/>
              <a:t>men may find it easier to discuss problems using visual references, </a:t>
            </a:r>
            <a:r>
              <a:rPr lang="en-US" b="1" dirty="0" smtClean="0"/>
              <a:t>timelines </a:t>
            </a:r>
            <a:r>
              <a:rPr lang="en-US" dirty="0" smtClean="0"/>
              <a:t>(Halpern 1997)</a:t>
            </a:r>
          </a:p>
          <a:p>
            <a:pPr lvl="0"/>
            <a:endParaRPr lang="en-US" dirty="0"/>
          </a:p>
          <a:p>
            <a:pPr lvl="0"/>
            <a:endParaRPr lang="en-US" dirty="0" smtClean="0"/>
          </a:p>
          <a:p>
            <a:pPr lvl="0"/>
            <a:endParaRPr lang="en-US" dirty="0"/>
          </a:p>
          <a:p>
            <a:pPr lvl="0"/>
            <a:endParaRPr lang="en-US" dirty="0"/>
          </a:p>
          <a:p>
            <a:endParaRPr lang="en-US" dirty="0"/>
          </a:p>
        </p:txBody>
      </p:sp>
      <p:sp>
        <p:nvSpPr>
          <p:cNvPr id="4" name="Content Placeholder 3"/>
          <p:cNvSpPr>
            <a:spLocks noGrp="1"/>
          </p:cNvSpPr>
          <p:nvPr>
            <p:ph sz="half" idx="2"/>
          </p:nvPr>
        </p:nvSpPr>
        <p:spPr/>
        <p:txBody>
          <a:bodyPr/>
          <a:lstStyle/>
          <a:p>
            <a:pPr marL="0" lvl="0" indent="0">
              <a:buNone/>
            </a:pPr>
            <a:r>
              <a:rPr lang="en-US" dirty="0"/>
              <a:t>i</a:t>
            </a:r>
            <a:r>
              <a:rPr lang="en-US" dirty="0" smtClean="0"/>
              <a:t>.e. </a:t>
            </a:r>
            <a:r>
              <a:rPr lang="en-US" b="1" dirty="0"/>
              <a:t>node-link maps </a:t>
            </a:r>
            <a:r>
              <a:rPr lang="en-US" dirty="0"/>
              <a:t>(consequences of life choices) (</a:t>
            </a:r>
            <a:r>
              <a:rPr lang="en-US" dirty="0" err="1"/>
              <a:t>Czuchry</a:t>
            </a:r>
            <a:r>
              <a:rPr lang="en-US" dirty="0"/>
              <a:t> &amp; </a:t>
            </a:r>
            <a:r>
              <a:rPr lang="en-US" dirty="0" err="1"/>
              <a:t>Dansereau</a:t>
            </a:r>
            <a:r>
              <a:rPr lang="en-US" dirty="0"/>
              <a:t> 2003 NIDA 1996</a:t>
            </a:r>
            <a:r>
              <a:rPr lang="en-US" dirty="0" smtClean="0"/>
              <a:t>)</a:t>
            </a:r>
          </a:p>
          <a:p>
            <a:pPr marL="0" lvl="0" indent="0">
              <a:buNone/>
            </a:pPr>
            <a:r>
              <a:rPr lang="en-US" b="1" dirty="0" smtClean="0"/>
              <a:t>genograms </a:t>
            </a:r>
            <a:r>
              <a:rPr lang="en-US" dirty="0"/>
              <a:t>(</a:t>
            </a:r>
            <a:r>
              <a:rPr lang="en-US" dirty="0" err="1"/>
              <a:t>DeMaria</a:t>
            </a:r>
            <a:r>
              <a:rPr lang="en-US" dirty="0"/>
              <a:t> et al 1999; </a:t>
            </a:r>
            <a:r>
              <a:rPr lang="en-US" dirty="0" err="1"/>
              <a:t>McGoldrick</a:t>
            </a:r>
            <a:r>
              <a:rPr lang="en-US" dirty="0"/>
              <a:t> et al 2008</a:t>
            </a:r>
            <a:r>
              <a:rPr lang="en-US" dirty="0" smtClean="0"/>
              <a:t>)</a:t>
            </a:r>
          </a:p>
          <a:p>
            <a:pPr marL="0" lvl="0" indent="0">
              <a:buNone/>
            </a:pPr>
            <a:r>
              <a:rPr lang="en-US" b="1" dirty="0"/>
              <a:t>t</a:t>
            </a:r>
            <a:r>
              <a:rPr lang="en-US" b="1" dirty="0" smtClean="0"/>
              <a:t>imelines </a:t>
            </a:r>
            <a:r>
              <a:rPr lang="en-US" dirty="0" smtClean="0"/>
              <a:t>(</a:t>
            </a:r>
            <a:r>
              <a:rPr lang="en-US" dirty="0" err="1"/>
              <a:t>Suddaby</a:t>
            </a:r>
            <a:r>
              <a:rPr lang="en-US" dirty="0"/>
              <a:t> &amp; Landau, 1998)</a:t>
            </a:r>
          </a:p>
          <a:p>
            <a:pPr marL="0" indent="0">
              <a:buNone/>
            </a:pPr>
            <a:endParaRPr lang="en-US" dirty="0"/>
          </a:p>
        </p:txBody>
      </p:sp>
      <p:pic>
        <p:nvPicPr>
          <p:cNvPr id="2054" name="Picture 6" descr="http://marcscottvoiceover.com/wp-content/uploads/2013/06/thinking-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51284"/>
            <a:ext cx="22860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7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Node-Link Map</a:t>
            </a:r>
            <a:endParaRPr lang="en-US" b="1" dirty="0"/>
          </a:p>
        </p:txBody>
      </p:sp>
      <p:pic>
        <p:nvPicPr>
          <p:cNvPr id="7" name="Picture 6"/>
          <p:cNvPicPr>
            <a:picLocks noChangeAspect="1"/>
          </p:cNvPicPr>
          <p:nvPr/>
        </p:nvPicPr>
        <p:blipFill>
          <a:blip r:embed="rId2"/>
          <a:stretch>
            <a:fillRect/>
          </a:stretch>
        </p:blipFill>
        <p:spPr>
          <a:xfrm>
            <a:off x="-228597" y="-1571626"/>
            <a:ext cx="10478079" cy="14813280"/>
          </a:xfrm>
          <a:prstGeom prst="rect">
            <a:avLst/>
          </a:prstGeom>
        </p:spPr>
      </p:pic>
    </p:spTree>
    <p:extLst>
      <p:ext uri="{BB962C8B-B14F-4D97-AF65-F5344CB8AC3E}">
        <p14:creationId xmlns:p14="http://schemas.microsoft.com/office/powerpoint/2010/main" val="3815570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Other consequences</a:t>
            </a:r>
            <a:r>
              <a:rPr lang="en-US" b="1" dirty="0" smtClean="0"/>
              <a:t>…..</a:t>
            </a:r>
            <a:r>
              <a:rPr lang="en-US" b="1" i="1" dirty="0" smtClean="0"/>
              <a:t>in their own words</a:t>
            </a:r>
            <a:endParaRPr lang="en-US" b="1" i="1" dirty="0"/>
          </a:p>
        </p:txBody>
      </p:sp>
      <p:sp>
        <p:nvSpPr>
          <p:cNvPr id="4" name="Content Placeholder 3"/>
          <p:cNvSpPr>
            <a:spLocks noGrp="1"/>
          </p:cNvSpPr>
          <p:nvPr>
            <p:ph sz="half" idx="1"/>
          </p:nvPr>
        </p:nvSpPr>
        <p:spPr/>
        <p:txBody>
          <a:bodyPr>
            <a:normAutofit lnSpcReduction="10000"/>
          </a:bodyPr>
          <a:lstStyle/>
          <a:p>
            <a:pPr marL="0" indent="0">
              <a:buNone/>
            </a:pPr>
            <a:r>
              <a:rPr lang="en-US" b="1" dirty="0" smtClean="0"/>
              <a:t>Opioid use disorder</a:t>
            </a:r>
            <a:endParaRPr lang="en-US" dirty="0"/>
          </a:p>
          <a:p>
            <a:pPr marL="0" indent="0">
              <a:buNone/>
            </a:pPr>
            <a:r>
              <a:rPr lang="en-US" i="1" dirty="0" smtClean="0"/>
              <a:t>Risk of HIV/AIDS</a:t>
            </a:r>
          </a:p>
          <a:p>
            <a:pPr marL="0" indent="0">
              <a:buNone/>
            </a:pPr>
            <a:r>
              <a:rPr lang="en-US" i="1" dirty="0" smtClean="0"/>
              <a:t>Seeing friends die</a:t>
            </a:r>
            <a:endParaRPr lang="en-US" i="1" dirty="0" smtClean="0"/>
          </a:p>
          <a:p>
            <a:pPr marL="0" indent="0">
              <a:buNone/>
            </a:pPr>
            <a:r>
              <a:rPr lang="en-US" i="1" dirty="0" smtClean="0"/>
              <a:t>No pension plan for crime</a:t>
            </a:r>
          </a:p>
          <a:p>
            <a:pPr marL="0" indent="0">
              <a:buNone/>
            </a:pPr>
            <a:r>
              <a:rPr lang="en-US" i="1" dirty="0" smtClean="0"/>
              <a:t>Parents having to lie </a:t>
            </a:r>
            <a:r>
              <a:rPr lang="en-US" i="1" dirty="0" smtClean="0"/>
              <a:t>about </a:t>
            </a:r>
            <a:r>
              <a:rPr lang="en-US" i="1" dirty="0" smtClean="0"/>
              <a:t>you</a:t>
            </a:r>
            <a:r>
              <a:rPr lang="en-US" sz="2000" i="1" dirty="0" smtClean="0"/>
              <a:t> </a:t>
            </a:r>
          </a:p>
          <a:p>
            <a:pPr marL="0" indent="0">
              <a:buNone/>
            </a:pPr>
            <a:r>
              <a:rPr lang="en-US" sz="2000" i="1" dirty="0" smtClean="0"/>
              <a:t>(</a:t>
            </a:r>
            <a:r>
              <a:rPr lang="en-US" sz="2000" i="1" dirty="0" err="1" smtClean="0"/>
              <a:t>ie</a:t>
            </a:r>
            <a:r>
              <a:rPr lang="en-US" sz="2000" i="1" dirty="0" smtClean="0"/>
              <a:t> has apartment on South Shore)</a:t>
            </a:r>
            <a:endParaRPr lang="en-US" sz="2000" i="1" dirty="0" smtClean="0"/>
          </a:p>
          <a:p>
            <a:pPr marL="0" indent="0">
              <a:buNone/>
            </a:pPr>
            <a:r>
              <a:rPr lang="en-US" i="1" dirty="0" smtClean="0"/>
              <a:t>Growing to old for this s….</a:t>
            </a:r>
          </a:p>
          <a:p>
            <a:pPr marL="0" indent="0">
              <a:buNone/>
            </a:pPr>
            <a:r>
              <a:rPr lang="en-US" i="1" dirty="0" smtClean="0"/>
              <a:t>Fear of return to prison again</a:t>
            </a:r>
          </a:p>
          <a:p>
            <a:pPr marL="0" indent="0">
              <a:buNone/>
            </a:pPr>
            <a:r>
              <a:rPr lang="en-US" i="1" dirty="0" smtClean="0"/>
              <a:t>Nothing to show for it…</a:t>
            </a:r>
            <a:endParaRPr lang="en-US" i="1" dirty="0" smtClean="0"/>
          </a:p>
        </p:txBody>
      </p:sp>
      <p:sp>
        <p:nvSpPr>
          <p:cNvPr id="5" name="Content Placeholder 4"/>
          <p:cNvSpPr>
            <a:spLocks noGrp="1"/>
          </p:cNvSpPr>
          <p:nvPr>
            <p:ph sz="half" idx="2"/>
          </p:nvPr>
        </p:nvSpPr>
        <p:spPr/>
        <p:txBody>
          <a:bodyPr>
            <a:normAutofit lnSpcReduction="10000"/>
          </a:bodyPr>
          <a:lstStyle/>
          <a:p>
            <a:pPr marL="0" indent="0">
              <a:buNone/>
            </a:pPr>
            <a:r>
              <a:rPr lang="en-US" b="1" dirty="0" smtClean="0"/>
              <a:t>Recovery</a:t>
            </a:r>
          </a:p>
          <a:p>
            <a:pPr marL="0" indent="0">
              <a:buNone/>
            </a:pPr>
            <a:r>
              <a:rPr lang="en-US" i="1" dirty="0" smtClean="0"/>
              <a:t>Experience Joy</a:t>
            </a:r>
            <a:endParaRPr lang="en-US" i="1" dirty="0" smtClean="0"/>
          </a:p>
          <a:p>
            <a:pPr marL="0" indent="0">
              <a:buNone/>
            </a:pPr>
            <a:r>
              <a:rPr lang="en-US" i="1" dirty="0" smtClean="0"/>
              <a:t>Ability to smell the roses</a:t>
            </a:r>
          </a:p>
          <a:p>
            <a:pPr marL="0" indent="0">
              <a:buNone/>
            </a:pPr>
            <a:r>
              <a:rPr lang="en-US" i="1" dirty="0" smtClean="0"/>
              <a:t>Enjoying sex</a:t>
            </a:r>
          </a:p>
          <a:p>
            <a:pPr marL="0" indent="0">
              <a:buNone/>
            </a:pPr>
            <a:r>
              <a:rPr lang="en-US" i="1" dirty="0" smtClean="0"/>
              <a:t>Feel better</a:t>
            </a:r>
            <a:endParaRPr lang="en-US" i="1" dirty="0" smtClean="0"/>
          </a:p>
          <a:p>
            <a:pPr marL="0" indent="0">
              <a:buNone/>
            </a:pPr>
            <a:r>
              <a:rPr lang="en-US" i="1" dirty="0" smtClean="0"/>
              <a:t>Legit income for bubble bath</a:t>
            </a:r>
          </a:p>
          <a:p>
            <a:pPr marL="0" indent="0">
              <a:buNone/>
            </a:pPr>
            <a:r>
              <a:rPr lang="en-US" i="1" dirty="0" smtClean="0"/>
              <a:t>Better company</a:t>
            </a:r>
          </a:p>
          <a:p>
            <a:pPr marL="0" indent="0">
              <a:buNone/>
            </a:pPr>
            <a:r>
              <a:rPr lang="en-US" i="1" dirty="0" smtClean="0"/>
              <a:t>Sanity</a:t>
            </a:r>
          </a:p>
          <a:p>
            <a:pPr marL="0" indent="0">
              <a:buNone/>
            </a:pPr>
            <a:r>
              <a:rPr lang="en-US" i="1" dirty="0" smtClean="0"/>
              <a:t>Custody of child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885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Addressing Gender Bias and Stereotyping when working with male clients</a:t>
            </a:r>
            <a:endParaRPr lang="en-US" b="1"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b="1" dirty="0" smtClean="0"/>
              <a:t>Male Counselors:</a:t>
            </a:r>
          </a:p>
          <a:p>
            <a:pPr marL="0" indent="0">
              <a:buNone/>
            </a:pPr>
            <a:r>
              <a:rPr lang="en-US" dirty="0" smtClean="0"/>
              <a:t>Explore your own gender biases, refrain from stereotyping men</a:t>
            </a:r>
          </a:p>
          <a:p>
            <a:pPr marL="0" indent="0">
              <a:buNone/>
            </a:pPr>
            <a:r>
              <a:rPr lang="en-US" dirty="0" smtClean="0"/>
              <a:t>Don’t assume client’s lived experience based on gender</a:t>
            </a:r>
          </a:p>
          <a:p>
            <a:pPr marL="0" indent="0">
              <a:buNone/>
            </a:pPr>
            <a:r>
              <a:rPr lang="en-US" dirty="0" smtClean="0"/>
              <a:t>Be supportive and help male clients touch upon emotional content</a:t>
            </a:r>
          </a:p>
          <a:p>
            <a:pPr marL="0" indent="0">
              <a:buNone/>
            </a:pPr>
            <a:r>
              <a:rPr lang="en-US" dirty="0" smtClean="0"/>
              <a:t>Take client preference for counselor gender into consideration when possible</a:t>
            </a:r>
          </a:p>
          <a:p>
            <a:pPr marL="0" indent="0">
              <a:buNone/>
            </a:pPr>
            <a:r>
              <a:rPr lang="en-US" dirty="0" smtClean="0"/>
              <a:t>Raise issue of gender in assessment and as therapeutic issue</a:t>
            </a:r>
          </a:p>
          <a:p>
            <a:pPr marL="0" indent="0">
              <a:buNone/>
            </a:pPr>
            <a:r>
              <a:rPr lang="en-US" dirty="0" smtClean="0"/>
              <a:t>Explore your own countertransference issues in client supervision</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smtClean="0"/>
              <a:t>Female Counselors:</a:t>
            </a:r>
          </a:p>
          <a:p>
            <a:pPr marL="0" indent="0">
              <a:buNone/>
            </a:pPr>
            <a:r>
              <a:rPr lang="en-US" dirty="0" smtClean="0"/>
              <a:t>Ditto</a:t>
            </a:r>
          </a:p>
          <a:p>
            <a:pPr marL="0" indent="0">
              <a:buNone/>
            </a:pPr>
            <a:endParaRPr lang="en-US" dirty="0"/>
          </a:p>
          <a:p>
            <a:pPr marL="0" indent="0">
              <a:buNone/>
            </a:pPr>
            <a:r>
              <a:rPr lang="en-US" dirty="0" smtClean="0"/>
              <a:t>Ditto</a:t>
            </a:r>
          </a:p>
          <a:p>
            <a:pPr marL="0" indent="0">
              <a:buNone/>
            </a:pPr>
            <a:r>
              <a:rPr lang="en-US" dirty="0" smtClean="0"/>
              <a:t>Don’t be afraid to challenge male client’s psychological defenses and behavior in a nonjudgmental, non-shaming way</a:t>
            </a:r>
          </a:p>
          <a:p>
            <a:pPr marL="0" indent="0">
              <a:buNone/>
            </a:pPr>
            <a:r>
              <a:rPr lang="en-US" dirty="0" smtClean="0"/>
              <a:t>Ditto</a:t>
            </a:r>
          </a:p>
          <a:p>
            <a:pPr marL="0" indent="0">
              <a:buNone/>
            </a:pPr>
            <a:r>
              <a:rPr lang="en-US" dirty="0" smtClean="0"/>
              <a:t>Ditto</a:t>
            </a:r>
          </a:p>
          <a:p>
            <a:pPr marL="0" indent="0">
              <a:buNone/>
            </a:pPr>
            <a:endParaRPr lang="en-US" dirty="0"/>
          </a:p>
          <a:p>
            <a:pPr marL="0" indent="0">
              <a:buNone/>
            </a:pPr>
            <a:r>
              <a:rPr lang="en-US" dirty="0" smtClean="0"/>
              <a:t>Ditto</a:t>
            </a:r>
            <a:endParaRPr lang="en-US" dirty="0"/>
          </a:p>
        </p:txBody>
      </p:sp>
    </p:spTree>
    <p:extLst>
      <p:ext uri="{BB962C8B-B14F-4D97-AF65-F5344CB8AC3E}">
        <p14:creationId xmlns:p14="http://schemas.microsoft.com/office/powerpoint/2010/main" val="149412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Countertransference</a:t>
            </a:r>
            <a:endParaRPr lang="en-US" b="1" dirty="0"/>
          </a:p>
        </p:txBody>
      </p:sp>
      <p:sp>
        <p:nvSpPr>
          <p:cNvPr id="3" name="Content Placeholder 2"/>
          <p:cNvSpPr>
            <a:spLocks noGrp="1"/>
          </p:cNvSpPr>
          <p:nvPr>
            <p:ph sz="half" idx="1"/>
          </p:nvPr>
        </p:nvSpPr>
        <p:spPr/>
        <p:txBody>
          <a:bodyPr>
            <a:normAutofit lnSpcReduction="10000"/>
          </a:bodyPr>
          <a:lstStyle/>
          <a:p>
            <a:pPr marL="0" indent="0">
              <a:buNone/>
            </a:pPr>
            <a:r>
              <a:rPr lang="en-US" b="1" dirty="0"/>
              <a:t>Countertransference </a:t>
            </a:r>
            <a:r>
              <a:rPr lang="en-US" dirty="0"/>
              <a:t>reactions are the attributes counselors assign (from their histories) to their clients</a:t>
            </a:r>
          </a:p>
          <a:p>
            <a:pPr marL="0" indent="0">
              <a:buNone/>
            </a:pPr>
            <a:r>
              <a:rPr lang="en-US" b="1" dirty="0" smtClean="0"/>
              <a:t>For female counselors</a:t>
            </a:r>
            <a:r>
              <a:rPr lang="en-US" dirty="0" smtClean="0"/>
              <a:t>: If ever experienced  being belittled or ignored by men in authority, may experience unresolved anger. May subconsciously fear male client will ignore, judge, or belittle her, take over therapy from her or reject her help.  </a:t>
            </a:r>
            <a:endParaRPr lang="en-US" dirty="0"/>
          </a:p>
        </p:txBody>
      </p:sp>
      <p:sp>
        <p:nvSpPr>
          <p:cNvPr id="4" name="Content Placeholder 3"/>
          <p:cNvSpPr>
            <a:spLocks noGrp="1"/>
          </p:cNvSpPr>
          <p:nvPr>
            <p:ph sz="half" idx="2"/>
          </p:nvPr>
        </p:nvSpPr>
        <p:spPr/>
        <p:txBody>
          <a:bodyPr>
            <a:normAutofit lnSpcReduction="10000"/>
          </a:bodyPr>
          <a:lstStyle/>
          <a:p>
            <a:pPr marL="0" indent="0">
              <a:buNone/>
            </a:pPr>
            <a:endParaRPr lang="en-US" b="1" dirty="0" smtClean="0"/>
          </a:p>
          <a:p>
            <a:pPr marL="0" indent="0">
              <a:buNone/>
            </a:pPr>
            <a:endParaRPr lang="en-US" b="1" dirty="0" smtClean="0"/>
          </a:p>
          <a:p>
            <a:pPr marL="0" indent="0">
              <a:buNone/>
            </a:pPr>
            <a:r>
              <a:rPr lang="en-US" b="1" dirty="0" smtClean="0"/>
              <a:t>Challenge: </a:t>
            </a:r>
            <a:r>
              <a:rPr lang="en-US" i="1" dirty="0" smtClean="0"/>
              <a:t>walk line between being supportive, accepting and willing to (gently)challenge male client’s psychological defenses—denial &amp; minimization that drugs interfering with his </a:t>
            </a:r>
            <a:r>
              <a:rPr lang="en-US" i="1" dirty="0" smtClean="0"/>
              <a:t>life &amp; relationships</a:t>
            </a:r>
            <a:r>
              <a:rPr lang="en-US" i="1" dirty="0" smtClean="0"/>
              <a:t>.</a:t>
            </a:r>
          </a:p>
          <a:p>
            <a:endParaRPr lang="en-US" b="1" dirty="0"/>
          </a:p>
          <a:p>
            <a:pPr marL="0" indent="0">
              <a:buNone/>
            </a:pPr>
            <a:endParaRPr lang="en-US" b="1" dirty="0" smtClean="0"/>
          </a:p>
        </p:txBody>
      </p:sp>
    </p:spTree>
    <p:extLst>
      <p:ext uri="{BB962C8B-B14F-4D97-AF65-F5344CB8AC3E}">
        <p14:creationId xmlns:p14="http://schemas.microsoft.com/office/powerpoint/2010/main" val="3237720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Countertransference</a:t>
            </a:r>
          </a:p>
        </p:txBody>
      </p:sp>
      <p:sp>
        <p:nvSpPr>
          <p:cNvPr id="3" name="Content Placeholder 2"/>
          <p:cNvSpPr>
            <a:spLocks noGrp="1"/>
          </p:cNvSpPr>
          <p:nvPr>
            <p:ph sz="half" idx="1"/>
          </p:nvPr>
        </p:nvSpPr>
        <p:spPr/>
        <p:txBody>
          <a:bodyPr/>
          <a:lstStyle/>
          <a:p>
            <a:pPr marL="0" indent="0">
              <a:buNone/>
            </a:pPr>
            <a:r>
              <a:rPr lang="en-US" b="1" dirty="0"/>
              <a:t>For male counselors: </a:t>
            </a:r>
            <a:endParaRPr lang="en-US" b="1" dirty="0" smtClean="0"/>
          </a:p>
          <a:p>
            <a:pPr marL="0" indent="0">
              <a:buNone/>
            </a:pPr>
            <a:r>
              <a:rPr lang="en-US" dirty="0" smtClean="0"/>
              <a:t>If </a:t>
            </a:r>
            <a:r>
              <a:rPr lang="en-US" dirty="0" smtClean="0"/>
              <a:t>ever felt he didn’t measure up, i.e. disappointed </a:t>
            </a:r>
            <a:r>
              <a:rPr lang="en-US" dirty="0"/>
              <a:t>family for low wages, may feel belittled by client.</a:t>
            </a:r>
          </a:p>
          <a:p>
            <a:endParaRPr lang="en-US" dirty="0"/>
          </a:p>
        </p:txBody>
      </p:sp>
      <p:sp>
        <p:nvSpPr>
          <p:cNvPr id="4" name="Content Placeholder 3"/>
          <p:cNvSpPr>
            <a:spLocks noGrp="1"/>
          </p:cNvSpPr>
          <p:nvPr>
            <p:ph sz="half" idx="2"/>
          </p:nvPr>
        </p:nvSpPr>
        <p:spPr/>
        <p:txBody>
          <a:bodyPr/>
          <a:lstStyle/>
          <a:p>
            <a:pPr marL="0" indent="0">
              <a:buNone/>
            </a:pPr>
            <a:r>
              <a:rPr lang="en-US" b="1" dirty="0" smtClean="0"/>
              <a:t>Challenge: </a:t>
            </a:r>
            <a:r>
              <a:rPr lang="en-US" dirty="0" smtClean="0"/>
              <a:t>Realize client’s belittling behavior strategy of competitiveness as a way to hide client’s shame for addiction/need for treatment</a:t>
            </a:r>
            <a:endParaRPr lang="en-US" dirty="0"/>
          </a:p>
        </p:txBody>
      </p:sp>
    </p:spTree>
    <p:extLst>
      <p:ext uri="{BB962C8B-B14F-4D97-AF65-F5344CB8AC3E}">
        <p14:creationId xmlns:p14="http://schemas.microsoft.com/office/powerpoint/2010/main" val="2822014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Client Gender Preference for Counselors</a:t>
            </a:r>
            <a:endParaRPr lang="en-US" b="1" dirty="0"/>
          </a:p>
        </p:txBody>
      </p:sp>
      <p:sp>
        <p:nvSpPr>
          <p:cNvPr id="3" name="Content Placeholder 2"/>
          <p:cNvSpPr>
            <a:spLocks noGrp="1"/>
          </p:cNvSpPr>
          <p:nvPr>
            <p:ph sz="half" idx="1"/>
          </p:nvPr>
        </p:nvSpPr>
        <p:spPr/>
        <p:txBody>
          <a:bodyPr>
            <a:normAutofit/>
          </a:bodyPr>
          <a:lstStyle/>
          <a:p>
            <a:pPr marL="0" indent="0">
              <a:buNone/>
            </a:pPr>
            <a:r>
              <a:rPr lang="en-US" i="1" dirty="0" smtClean="0"/>
              <a:t>Studies find males prefer female counselors but when asked to list attributes, not gender specific</a:t>
            </a:r>
            <a:r>
              <a:rPr lang="en-US" dirty="0" smtClean="0"/>
              <a:t>.</a:t>
            </a:r>
          </a:p>
          <a:p>
            <a:pPr marL="0" indent="0">
              <a:buNone/>
            </a:pPr>
            <a:endParaRPr lang="en-US" dirty="0"/>
          </a:p>
          <a:p>
            <a:pPr marL="0" indent="0">
              <a:buNone/>
            </a:pPr>
            <a:endParaRPr lang="en-US" dirty="0"/>
          </a:p>
        </p:txBody>
      </p:sp>
      <p:pic>
        <p:nvPicPr>
          <p:cNvPr id="1026" name="Picture 2" descr="http://fitbottomedgirls.com/wp-content/uploads/2014/03/gender-roles-585.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7380" y="1825625"/>
            <a:ext cx="499124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2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US" b="1" dirty="0"/>
              <a:t>Challenges Female Counselors Face</a:t>
            </a:r>
            <a:br>
              <a:rPr lang="en-US" b="1" dirty="0"/>
            </a:b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Client may see male counselor as more real, powerful, important; female counselor lacks same authority, power, credibility</a:t>
            </a:r>
            <a:br>
              <a:rPr lang="en-US" dirty="0"/>
            </a:br>
            <a:endParaRPr lang="en-US" dirty="0" smtClean="0"/>
          </a:p>
          <a:p>
            <a:r>
              <a:rPr lang="en-US" b="1" dirty="0" smtClean="0"/>
              <a:t>Note: </a:t>
            </a:r>
            <a:r>
              <a:rPr lang="en-US" dirty="0" smtClean="0"/>
              <a:t>Inmate observe how </a:t>
            </a:r>
            <a:r>
              <a:rPr lang="en-US" dirty="0"/>
              <a:t>male COs treat female </a:t>
            </a:r>
            <a:r>
              <a:rPr lang="en-US" dirty="0" smtClean="0"/>
              <a:t>counselors, </a:t>
            </a:r>
            <a:r>
              <a:rPr lang="en-US" dirty="0"/>
              <a:t>may reinforce this (</a:t>
            </a:r>
            <a:r>
              <a:rPr lang="en-US" dirty="0" err="1"/>
              <a:t>ie</a:t>
            </a:r>
            <a:r>
              <a:rPr lang="en-US" dirty="0"/>
              <a:t> refer to female counselors as “</a:t>
            </a:r>
            <a:r>
              <a:rPr lang="en-US" dirty="0" smtClean="0"/>
              <a:t>girls”)</a:t>
            </a:r>
            <a:endParaRPr lang="en-US" dirty="0" smtClean="0"/>
          </a:p>
          <a:p>
            <a:r>
              <a:rPr lang="en-US" dirty="0" smtClean="0"/>
              <a:t>Male clients don’t “hear” women, not used to communicating w/women</a:t>
            </a:r>
          </a:p>
          <a:p>
            <a:r>
              <a:rPr lang="en-US" dirty="0" smtClean="0"/>
              <a:t>Antagonistic and biased against women in authority</a:t>
            </a:r>
            <a:r>
              <a:rPr lang="en-US" i="1" dirty="0"/>
              <a:t/>
            </a:r>
            <a:br>
              <a:rPr lang="en-US" i="1" dirty="0"/>
            </a:br>
            <a:endParaRPr lang="en-US"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b="1" dirty="0"/>
              <a:t>Betty Ford Center </a:t>
            </a:r>
            <a:r>
              <a:rPr lang="en-US" dirty="0"/>
              <a:t>and </a:t>
            </a:r>
            <a:r>
              <a:rPr lang="en-US" b="1" dirty="0" err="1"/>
              <a:t>Hazelden</a:t>
            </a:r>
            <a:r>
              <a:rPr lang="en-US" b="1" dirty="0"/>
              <a:t> Clinic </a:t>
            </a:r>
            <a:r>
              <a:rPr lang="en-US" dirty="0"/>
              <a:t>allow only male </a:t>
            </a:r>
            <a:r>
              <a:rPr lang="en-US" dirty="0" smtClean="0"/>
              <a:t>counselors </a:t>
            </a:r>
            <a:r>
              <a:rPr lang="en-US" dirty="0"/>
              <a:t>to work with all male treatment groups. </a:t>
            </a:r>
            <a:endParaRPr lang="en-US" dirty="0" smtClean="0"/>
          </a:p>
          <a:p>
            <a:pPr marL="0" indent="0">
              <a:buNone/>
            </a:pPr>
            <a:endParaRPr lang="en-US" dirty="0" smtClean="0"/>
          </a:p>
          <a:p>
            <a:pPr marL="0" indent="0">
              <a:buNone/>
            </a:pPr>
            <a:r>
              <a:rPr lang="en-US" i="1" dirty="0" smtClean="0"/>
              <a:t>Men </a:t>
            </a:r>
            <a:r>
              <a:rPr lang="en-US" i="1" dirty="0"/>
              <a:t>tend to address concrete tasks more readily with male </a:t>
            </a:r>
            <a:r>
              <a:rPr lang="en-US" i="1" dirty="0" smtClean="0"/>
              <a:t>counselors</a:t>
            </a:r>
            <a:r>
              <a:rPr lang="en-US" i="1" dirty="0"/>
              <a:t>, which may work more effectively in a treatment setting that uses task-oriented brief therapy, </a:t>
            </a:r>
            <a:r>
              <a:rPr lang="en-US" i="1" dirty="0" smtClean="0"/>
              <a:t>solution-focused techniques</a:t>
            </a:r>
            <a:r>
              <a:rPr lang="en-US" i="1" dirty="0"/>
              <a:t>, and motivational interviewing (Lyme et al 2008). </a:t>
            </a:r>
          </a:p>
          <a:p>
            <a:endParaRPr lang="en-US" dirty="0"/>
          </a:p>
        </p:txBody>
      </p:sp>
    </p:spTree>
    <p:extLst>
      <p:ext uri="{BB962C8B-B14F-4D97-AF65-F5344CB8AC3E}">
        <p14:creationId xmlns:p14="http://schemas.microsoft.com/office/powerpoint/2010/main" val="39856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Transference Issues for female counselors</a:t>
            </a:r>
            <a:endParaRPr lang="en-US" b="1"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b="1" dirty="0" smtClean="0"/>
              <a:t>Transference: </a:t>
            </a:r>
            <a:r>
              <a:rPr lang="en-US" dirty="0" smtClean="0"/>
              <a:t>Attributes clients assign to their counselors.</a:t>
            </a:r>
            <a:endParaRPr lang="en-US" dirty="0"/>
          </a:p>
          <a:p>
            <a:pPr marL="0" indent="0">
              <a:buNone/>
            </a:pPr>
            <a:endParaRPr lang="en-US" dirty="0"/>
          </a:p>
          <a:p>
            <a:pPr marL="0" indent="0">
              <a:buNone/>
            </a:pPr>
            <a:r>
              <a:rPr lang="en-US" b="1" dirty="0" smtClean="0"/>
              <a:t>Sexualized Transference</a:t>
            </a:r>
            <a:endParaRPr lang="en-US" b="1" dirty="0"/>
          </a:p>
          <a:p>
            <a:pPr marL="0" indent="0">
              <a:buNone/>
            </a:pPr>
            <a:r>
              <a:rPr lang="en-US" dirty="0" smtClean="0"/>
              <a:t>In therapy, counselor invites male client to engage in a kind of intimacy that may not be present in client’s other relationships. Client may feel emotional and/or sexual attraction for the counselor. (Exacerbated in prison/jail where may be only female around.)</a:t>
            </a:r>
          </a:p>
          <a:p>
            <a:pPr marL="0" indent="0">
              <a:buNone/>
            </a:pPr>
            <a:r>
              <a:rPr lang="en-US" dirty="0" smtClean="0"/>
              <a:t>Substance </a:t>
            </a:r>
            <a:r>
              <a:rPr lang="en-US" dirty="0"/>
              <a:t>a</a:t>
            </a:r>
            <a:r>
              <a:rPr lang="en-US" dirty="0" smtClean="0"/>
              <a:t>buse counselors may have little training in how to address client transference feelings, particularly sexual feelings. May take client adoration as the real thing</a:t>
            </a:r>
            <a:r>
              <a:rPr lang="en-US" dirty="0" smtClean="0"/>
              <a:t>.</a:t>
            </a:r>
            <a:endParaRPr lang="en-US" dirty="0"/>
          </a:p>
          <a:p>
            <a:pPr marL="0" indent="0">
              <a:buNone/>
            </a:pPr>
            <a:r>
              <a:rPr lang="en-US" dirty="0" smtClean="0"/>
              <a:t>RSAT staff must be firm about boundaries.</a:t>
            </a:r>
            <a:endParaRPr lang="en-US" dirty="0" smtClean="0"/>
          </a:p>
        </p:txBody>
      </p:sp>
      <p:sp>
        <p:nvSpPr>
          <p:cNvPr id="4" name="Content Placeholder 3"/>
          <p:cNvSpPr>
            <a:spLocks noGrp="1"/>
          </p:cNvSpPr>
          <p:nvPr>
            <p:ph sz="half" idx="2"/>
          </p:nvPr>
        </p:nvSpPr>
        <p:spPr/>
        <p:txBody>
          <a:bodyPr>
            <a:normAutofit fontScale="70000" lnSpcReduction="20000"/>
          </a:bodyPr>
          <a:lstStyle/>
          <a:p>
            <a:pPr marL="0" indent="0">
              <a:buNone/>
            </a:pPr>
            <a:r>
              <a:rPr lang="en-US" b="1" dirty="0" smtClean="0"/>
              <a:t>Key: </a:t>
            </a:r>
          </a:p>
          <a:p>
            <a:pPr marL="0" indent="0">
              <a:buNone/>
            </a:pPr>
            <a:r>
              <a:rPr lang="en-US" dirty="0"/>
              <a:t>S</a:t>
            </a:r>
            <a:r>
              <a:rPr lang="en-US" dirty="0" smtClean="0"/>
              <a:t>exualized transference is common part of counseling relationship, should be viewed as potentially useful therapeutic opportunity to help male client lessen impact of shame in his life while modeling healthful ways of expressing and managing intense feelings.</a:t>
            </a:r>
          </a:p>
          <a:p>
            <a:pPr marL="0" indent="0">
              <a:buNone/>
            </a:pPr>
            <a:endParaRPr lang="en-US" dirty="0"/>
          </a:p>
          <a:p>
            <a:pPr marL="0" indent="0">
              <a:buNone/>
            </a:pPr>
            <a:r>
              <a:rPr lang="en-US" b="1" dirty="0" smtClean="0"/>
              <a:t>i.e. </a:t>
            </a:r>
            <a:r>
              <a:rPr lang="en-US" dirty="0" smtClean="0"/>
              <a:t>acknowledge client’s attraction in nonjudgmental way, establish professional boundaries without shaming client, use disclosure to reinforce the idea that feelings and impulses do not have to be acted out in negative ways, but can be expressed in ways that support hopes and values.</a:t>
            </a:r>
          </a:p>
        </p:txBody>
      </p:sp>
    </p:spTree>
    <p:extLst>
      <p:ext uri="{BB962C8B-B14F-4D97-AF65-F5344CB8AC3E}">
        <p14:creationId xmlns:p14="http://schemas.microsoft.com/office/powerpoint/2010/main" val="299787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Assessing Male Clients</a:t>
            </a:r>
            <a:endParaRPr lang="en-US" b="1" dirty="0"/>
          </a:p>
        </p:txBody>
      </p:sp>
      <p:sp>
        <p:nvSpPr>
          <p:cNvPr id="3" name="Content Placeholder 2"/>
          <p:cNvSpPr>
            <a:spLocks noGrp="1"/>
          </p:cNvSpPr>
          <p:nvPr>
            <p:ph sz="half" idx="1"/>
          </p:nvPr>
        </p:nvSpPr>
        <p:spPr/>
        <p:txBody>
          <a:bodyPr/>
          <a:lstStyle/>
          <a:p>
            <a:pPr marL="0" indent="0">
              <a:buNone/>
            </a:pPr>
            <a:r>
              <a:rPr lang="en-US" dirty="0" smtClean="0"/>
              <a:t>Also may be overlooked in assessing male </a:t>
            </a:r>
            <a:r>
              <a:rPr lang="en-US" dirty="0" smtClean="0"/>
              <a:t>clients:</a:t>
            </a:r>
          </a:p>
          <a:p>
            <a:pPr marL="0" indent="0">
              <a:buNone/>
            </a:pPr>
            <a:endParaRPr lang="en-US" b="1" dirty="0"/>
          </a:p>
          <a:p>
            <a:pPr marL="0" indent="0">
              <a:buNone/>
            </a:pPr>
            <a:r>
              <a:rPr lang="en-US" b="1" dirty="0" smtClean="0"/>
              <a:t>                    Trauma</a:t>
            </a:r>
            <a:endParaRPr lang="en-US" b="1" dirty="0"/>
          </a:p>
        </p:txBody>
      </p:sp>
      <p:sp>
        <p:nvSpPr>
          <p:cNvPr id="4" name="Content Placeholder 3"/>
          <p:cNvSpPr>
            <a:spLocks noGrp="1"/>
          </p:cNvSpPr>
          <p:nvPr>
            <p:ph sz="half" idx="2"/>
          </p:nvPr>
        </p:nvSpPr>
        <p:spPr/>
        <p:txBody>
          <a:bodyPr/>
          <a:lstStyle/>
          <a:p>
            <a:pPr marL="0" indent="0">
              <a:buNone/>
            </a:pPr>
            <a:r>
              <a:rPr lang="en-US" dirty="0" smtClean="0"/>
              <a:t>Men with SUD often have experienced multiple traumatic events during their lives and SUD also increases their risk of trauma exposure. Those who have grown up with </a:t>
            </a:r>
            <a:r>
              <a:rPr lang="en-US" dirty="0" smtClean="0"/>
              <a:t>violence, been involved in gangs </a:t>
            </a:r>
            <a:r>
              <a:rPr lang="en-US" dirty="0" smtClean="0"/>
              <a:t>may suffer from undiagnosed traumatic brain injuries (TBI).</a:t>
            </a:r>
            <a:endParaRPr lang="en-US" dirty="0"/>
          </a:p>
        </p:txBody>
      </p:sp>
    </p:spTree>
    <p:extLst>
      <p:ext uri="{BB962C8B-B14F-4D97-AF65-F5344CB8AC3E}">
        <p14:creationId xmlns:p14="http://schemas.microsoft.com/office/powerpoint/2010/main" val="30153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Transference issues for male counselors</a:t>
            </a:r>
            <a:endParaRPr lang="en-US" b="1" dirty="0"/>
          </a:p>
        </p:txBody>
      </p:sp>
      <p:sp>
        <p:nvSpPr>
          <p:cNvPr id="3" name="Content Placeholder 2"/>
          <p:cNvSpPr>
            <a:spLocks noGrp="1"/>
          </p:cNvSpPr>
          <p:nvPr>
            <p:ph sz="half" idx="1"/>
          </p:nvPr>
        </p:nvSpPr>
        <p:spPr/>
        <p:txBody>
          <a:bodyPr>
            <a:normAutofit/>
          </a:bodyPr>
          <a:lstStyle/>
          <a:p>
            <a:pPr marL="0" indent="0">
              <a:buNone/>
            </a:pPr>
            <a:r>
              <a:rPr lang="en-US" dirty="0" smtClean="0"/>
              <a:t>When power elements surface, the male therapist goes into competitive mode, once he give that up, he begins to feel closer and more vulnerable to the client, which raises homophobic issues and necessitates a pulling back…</a:t>
            </a:r>
          </a:p>
          <a:p>
            <a:pPr marL="0" indent="0">
              <a:buNone/>
            </a:pPr>
            <a:r>
              <a:rPr lang="en-US" dirty="0" err="1" smtClean="0"/>
              <a:t>Scher</a:t>
            </a:r>
            <a:r>
              <a:rPr lang="en-US" dirty="0" smtClean="0"/>
              <a:t> 2005 (p.317)</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Key is for</a:t>
            </a:r>
            <a:r>
              <a:rPr lang="en-US" dirty="0"/>
              <a:t> </a:t>
            </a:r>
            <a:r>
              <a:rPr lang="en-US" i="1" dirty="0" smtClean="0"/>
              <a:t>male </a:t>
            </a:r>
            <a:r>
              <a:rPr lang="en-US" i="1" dirty="0" smtClean="0"/>
              <a:t>counselor </a:t>
            </a:r>
            <a:r>
              <a:rPr lang="en-US" i="1" dirty="0" smtClean="0"/>
              <a:t>to be </a:t>
            </a:r>
            <a:r>
              <a:rPr lang="en-US" i="1" dirty="0" smtClean="0"/>
              <a:t>supportive, model vulnerability, and develop intimacy required to establish strong therapeutic alliance without pulling away from the male client due to internalized homophobia or without becoming competitive and dictating treatment goals and plans from the position of the expert?</a:t>
            </a:r>
            <a:endParaRPr lang="en-US" i="1" dirty="0"/>
          </a:p>
        </p:txBody>
      </p:sp>
    </p:spTree>
    <p:extLst>
      <p:ext uri="{BB962C8B-B14F-4D97-AF65-F5344CB8AC3E}">
        <p14:creationId xmlns:p14="http://schemas.microsoft.com/office/powerpoint/2010/main" val="567863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Addressing Male Clients w/ Deficits in Emotional Expression</a:t>
            </a:r>
            <a:endParaRPr lang="en-US" b="1" dirty="0"/>
          </a:p>
        </p:txBody>
      </p:sp>
      <p:sp>
        <p:nvSpPr>
          <p:cNvPr id="3" name="Content Placeholder 2"/>
          <p:cNvSpPr>
            <a:spLocks noGrp="1"/>
          </p:cNvSpPr>
          <p:nvPr>
            <p:ph sz="half" idx="1"/>
          </p:nvPr>
        </p:nvSpPr>
        <p:spPr>
          <a:xfrm>
            <a:off x="838200" y="2060404"/>
            <a:ext cx="5181600" cy="4351338"/>
          </a:xfrm>
        </p:spPr>
        <p:txBody>
          <a:bodyPr>
            <a:normAutofit fontScale="92500" lnSpcReduction="20000"/>
          </a:bodyPr>
          <a:lstStyle/>
          <a:p>
            <a:r>
              <a:rPr lang="en-US" dirty="0" smtClean="0"/>
              <a:t>May respond to psychoeducational efforts to reduce problems related to feeling and expressing emotions for men (Levant et al 2009)</a:t>
            </a:r>
          </a:p>
          <a:p>
            <a:r>
              <a:rPr lang="en-US" dirty="0" smtClean="0"/>
              <a:t>Apply feeling words to their internal/physical </a:t>
            </a:r>
            <a:r>
              <a:rPr lang="en-US" dirty="0" smtClean="0"/>
              <a:t>experience</a:t>
            </a:r>
          </a:p>
          <a:p>
            <a:pPr marL="0" indent="0">
              <a:buNone/>
            </a:pPr>
            <a:r>
              <a:rPr lang="en-US" i="1" dirty="0" smtClean="0"/>
              <a:t>(“</a:t>
            </a:r>
            <a:r>
              <a:rPr lang="en-US" i="1" dirty="0" smtClean="0"/>
              <a:t>What I hear you saying</a:t>
            </a:r>
            <a:r>
              <a:rPr lang="en-US" dirty="0" smtClean="0"/>
              <a:t>…”)</a:t>
            </a:r>
            <a:endParaRPr lang="en-US" dirty="0" smtClean="0"/>
          </a:p>
          <a:p>
            <a:r>
              <a:rPr lang="en-US" dirty="0" smtClean="0"/>
              <a:t>Help client ID emotions that are most comfortable for him (</a:t>
            </a:r>
            <a:r>
              <a:rPr lang="en-US" i="1" dirty="0" err="1" smtClean="0"/>
              <a:t>ie</a:t>
            </a:r>
            <a:r>
              <a:rPr lang="en-US" dirty="0" smtClean="0"/>
              <a:t> being scared) and deal with these first</a:t>
            </a:r>
          </a:p>
          <a:p>
            <a:r>
              <a:rPr lang="en-US" dirty="0" smtClean="0"/>
              <a:t>Intervene if others in group confront him on his inability to express certain emotions</a:t>
            </a:r>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a:xfrm>
            <a:off x="6172200" y="2060404"/>
            <a:ext cx="5181600" cy="4351338"/>
          </a:xfrm>
        </p:spPr>
        <p:txBody>
          <a:bodyPr>
            <a:normAutofit fontScale="92500" lnSpcReduction="20000"/>
          </a:bodyPr>
          <a:lstStyle/>
          <a:p>
            <a:r>
              <a:rPr lang="en-US" dirty="0" smtClean="0"/>
              <a:t>Help client set goals for participation in group, particularly re emotions</a:t>
            </a:r>
          </a:p>
          <a:p>
            <a:r>
              <a:rPr lang="en-US" dirty="0" smtClean="0"/>
              <a:t>Develop self grounding techniques for use when he becomes anxious when others express powerful emotions</a:t>
            </a:r>
          </a:p>
          <a:p>
            <a:r>
              <a:rPr lang="en-US" dirty="0" smtClean="0"/>
              <a:t>Provide homework assignments to help him express his emotions in structured context (</a:t>
            </a:r>
            <a:r>
              <a:rPr lang="en-US" i="1" dirty="0" err="1" smtClean="0"/>
              <a:t>ie</a:t>
            </a:r>
            <a:r>
              <a:rPr lang="en-US" i="1" dirty="0" smtClean="0"/>
              <a:t> </a:t>
            </a:r>
            <a:r>
              <a:rPr lang="en-US" dirty="0" smtClean="0"/>
              <a:t>expressive writing </a:t>
            </a:r>
            <a:r>
              <a:rPr lang="en-US" dirty="0" smtClean="0"/>
              <a:t>assignments </a:t>
            </a:r>
            <a:r>
              <a:rPr lang="en-US" dirty="0" smtClean="0"/>
              <a:t>found to decrease emotional distress for men w/ restrictive emotionality (Wong et al 2006))</a:t>
            </a:r>
          </a:p>
          <a:p>
            <a:endParaRPr lang="en-US" dirty="0"/>
          </a:p>
        </p:txBody>
      </p:sp>
    </p:spTree>
    <p:extLst>
      <p:ext uri="{BB962C8B-B14F-4D97-AF65-F5344CB8AC3E}">
        <p14:creationId xmlns:p14="http://schemas.microsoft.com/office/powerpoint/2010/main" val="2326849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Anger Management</a:t>
            </a:r>
            <a:endParaRPr lang="en-US" b="1" dirty="0"/>
          </a:p>
        </p:txBody>
      </p:sp>
      <p:sp>
        <p:nvSpPr>
          <p:cNvPr id="3" name="Content Placeholder 2"/>
          <p:cNvSpPr>
            <a:spLocks noGrp="1"/>
          </p:cNvSpPr>
          <p:nvPr>
            <p:ph sz="half" idx="1"/>
          </p:nvPr>
        </p:nvSpPr>
        <p:spPr/>
        <p:txBody>
          <a:bodyPr>
            <a:normAutofit fontScale="92500" lnSpcReduction="20000"/>
          </a:bodyPr>
          <a:lstStyle/>
          <a:p>
            <a:pPr marL="0" indent="0">
              <a:buNone/>
            </a:pPr>
            <a:r>
              <a:rPr lang="en-US" dirty="0" smtClean="0"/>
              <a:t>Common problem for men with SUDs and it can be made worse by stress of early recovery. Anger may be one of the few emotions men feel comfortable expressing, use it to cover up other emotions (</a:t>
            </a:r>
            <a:r>
              <a:rPr lang="en-US" i="1" dirty="0" smtClean="0"/>
              <a:t>i.e.</a:t>
            </a:r>
            <a:r>
              <a:rPr lang="en-US" dirty="0" smtClean="0"/>
              <a:t> fear, grief, sadness) that they can’t express.  </a:t>
            </a:r>
          </a:p>
          <a:p>
            <a:pPr marL="0" indent="0">
              <a:buNone/>
            </a:pPr>
            <a:r>
              <a:rPr lang="en-US" dirty="0" smtClean="0"/>
              <a:t>Trait anger associated with SUDs as well as physical aggression. (</a:t>
            </a:r>
            <a:r>
              <a:rPr lang="en-US" dirty="0" err="1" smtClean="0"/>
              <a:t>Awalt</a:t>
            </a:r>
            <a:r>
              <a:rPr lang="en-US" dirty="0" smtClean="0"/>
              <a:t> et al 1999;Giancoloa 2002)</a:t>
            </a:r>
            <a:endParaRPr lang="en-US" dirty="0"/>
          </a:p>
          <a:p>
            <a:pPr marL="0" indent="0">
              <a:buNone/>
            </a:pPr>
            <a:r>
              <a:rPr lang="en-US" dirty="0"/>
              <a:t>Men with anger problems more likely to relapse (Kirby et al 1995; McKay et al 1995)</a:t>
            </a:r>
          </a:p>
          <a:p>
            <a:pPr marL="0" indent="0">
              <a:buNone/>
            </a:pPr>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b="1" dirty="0" smtClean="0"/>
              <a:t>Cognitive behavioral interventions </a:t>
            </a:r>
            <a:r>
              <a:rPr lang="en-US" dirty="0" smtClean="0"/>
              <a:t>work with men with SUDs (</a:t>
            </a:r>
            <a:r>
              <a:rPr lang="en-US" i="1" dirty="0" err="1" smtClean="0"/>
              <a:t>ie</a:t>
            </a:r>
            <a:r>
              <a:rPr lang="en-US" i="1" dirty="0" smtClean="0"/>
              <a:t> </a:t>
            </a:r>
            <a:r>
              <a:rPr lang="en-US" dirty="0" smtClean="0"/>
              <a:t>timeouts, cognitive restructuring, conflict resolution, relaxation training) (Reilly &amp; </a:t>
            </a:r>
            <a:r>
              <a:rPr lang="en-US" dirty="0" err="1" smtClean="0"/>
              <a:t>Shopshire</a:t>
            </a:r>
            <a:r>
              <a:rPr lang="en-US" dirty="0" smtClean="0"/>
              <a:t> 2000)</a:t>
            </a:r>
            <a:endParaRPr lang="en-US" dirty="0"/>
          </a:p>
          <a:p>
            <a:pPr marL="0" indent="0">
              <a:buNone/>
            </a:pPr>
            <a:r>
              <a:rPr lang="en-US" b="1" dirty="0" smtClean="0"/>
              <a:t>Motivational enhancement therapy </a:t>
            </a:r>
            <a:r>
              <a:rPr lang="en-US" dirty="0" smtClean="0"/>
              <a:t>or </a:t>
            </a:r>
            <a:r>
              <a:rPr lang="en-US" b="1" dirty="0" smtClean="0"/>
              <a:t>MI</a:t>
            </a:r>
            <a:r>
              <a:rPr lang="en-US" dirty="0" smtClean="0"/>
              <a:t> may be more effective than CB in reducing substance use for men with high level of anger. (Stout </a:t>
            </a:r>
            <a:r>
              <a:rPr lang="en-US" dirty="0"/>
              <a:t>e</a:t>
            </a:r>
            <a:r>
              <a:rPr lang="en-US" dirty="0" smtClean="0"/>
              <a:t>t al 2003)</a:t>
            </a:r>
          </a:p>
          <a:p>
            <a:pPr marL="0" indent="0">
              <a:buNone/>
            </a:pPr>
            <a:r>
              <a:rPr lang="en-US" dirty="0" smtClean="0"/>
              <a:t>But the latter may be that clients do better when counselors less directive as MET counselors are. (</a:t>
            </a:r>
            <a:r>
              <a:rPr lang="en-US" dirty="0" err="1" smtClean="0"/>
              <a:t>Karno</a:t>
            </a:r>
            <a:r>
              <a:rPr lang="en-US" dirty="0" smtClean="0"/>
              <a:t> &amp; </a:t>
            </a:r>
            <a:r>
              <a:rPr lang="en-US" dirty="0" err="1" smtClean="0"/>
              <a:t>Longabaugh</a:t>
            </a:r>
            <a:r>
              <a:rPr lang="en-US" dirty="0" smtClean="0"/>
              <a:t> 2004)</a:t>
            </a:r>
          </a:p>
        </p:txBody>
      </p:sp>
    </p:spTree>
    <p:extLst>
      <p:ext uri="{BB962C8B-B14F-4D97-AF65-F5344CB8AC3E}">
        <p14:creationId xmlns:p14="http://schemas.microsoft.com/office/powerpoint/2010/main" val="312860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SAMHSA Anger Management Curriculum</a:t>
            </a:r>
            <a:endParaRPr lang="en-US" b="1" dirty="0"/>
          </a:p>
        </p:txBody>
      </p:sp>
      <p:sp>
        <p:nvSpPr>
          <p:cNvPr id="3" name="Content Placeholder 2"/>
          <p:cNvSpPr>
            <a:spLocks noGrp="1"/>
          </p:cNvSpPr>
          <p:nvPr>
            <p:ph sz="half" idx="1"/>
          </p:nvPr>
        </p:nvSpPr>
        <p:spPr/>
        <p:txBody>
          <a:bodyPr/>
          <a:lstStyle/>
          <a:p>
            <a:pPr marL="0" indent="0">
              <a:buNone/>
            </a:pPr>
            <a:r>
              <a:rPr lang="en-US" dirty="0" smtClean="0"/>
              <a:t>SAMHSA Store</a:t>
            </a:r>
          </a:p>
          <a:p>
            <a:pPr marL="0" indent="0">
              <a:buNone/>
            </a:pPr>
            <a:r>
              <a:rPr lang="en-US" dirty="0" smtClean="0">
                <a:hlinkClick r:id="rId2"/>
              </a:rPr>
              <a:t>http://store.smahs.gov</a:t>
            </a:r>
            <a:endParaRPr lang="en-US" dirty="0" smtClean="0"/>
          </a:p>
          <a:p>
            <a:pPr marL="0" indent="0">
              <a:buNone/>
            </a:pPr>
            <a:endParaRPr lang="en-US" dirty="0"/>
          </a:p>
          <a:p>
            <a:pPr marL="0" indent="0">
              <a:buNone/>
            </a:pPr>
            <a:r>
              <a:rPr lang="en-US" dirty="0" smtClean="0"/>
              <a:t>Or download</a:t>
            </a:r>
          </a:p>
          <a:p>
            <a:pPr marL="0" indent="0">
              <a:buNone/>
            </a:pPr>
            <a:r>
              <a:rPr lang="en-US" dirty="0" smtClean="0">
                <a:hlinkClick r:id="rId3"/>
              </a:rPr>
              <a:t>http://kap.samhsa.gov/products/manuals/index.htm</a:t>
            </a:r>
            <a:endParaRPr lang="en-US" dirty="0" smtClean="0"/>
          </a:p>
          <a:p>
            <a:pPr marL="0" indent="0">
              <a:buNone/>
            </a:pPr>
            <a:endParaRPr lang="en-US" dirty="0"/>
          </a:p>
        </p:txBody>
      </p:sp>
      <p:pic>
        <p:nvPicPr>
          <p:cNvPr id="5" name="Content Placeholder 4" descr="Related image">
            <a:hlinkClick r:id="rId4"/>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870357" y="1964724"/>
            <a:ext cx="4483443" cy="3842952"/>
          </a:xfrm>
          <a:prstGeom prst="rect">
            <a:avLst/>
          </a:prstGeom>
          <a:noFill/>
          <a:ln>
            <a:noFill/>
          </a:ln>
        </p:spPr>
      </p:pic>
    </p:spTree>
    <p:extLst>
      <p:ext uri="{BB962C8B-B14F-4D97-AF65-F5344CB8AC3E}">
        <p14:creationId xmlns:p14="http://schemas.microsoft.com/office/powerpoint/2010/main" val="195427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“Male” Issue Challenges</a:t>
            </a:r>
            <a:endParaRPr lang="en-US" b="1"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b="1" dirty="0" smtClean="0"/>
              <a:t>Violence</a:t>
            </a:r>
          </a:p>
          <a:p>
            <a:pPr marL="0" indent="0">
              <a:buNone/>
            </a:pPr>
            <a:r>
              <a:rPr lang="en-US" dirty="0"/>
              <a:t>Violent crime strongly linked to alcohol and drug </a:t>
            </a:r>
            <a:r>
              <a:rPr lang="en-US" dirty="0" smtClean="0"/>
              <a:t>use. Many </a:t>
            </a:r>
            <a:r>
              <a:rPr lang="en-US" dirty="0"/>
              <a:t>perps have also been victims</a:t>
            </a:r>
          </a:p>
          <a:p>
            <a:pPr marL="0" indent="0">
              <a:buNone/>
            </a:pPr>
            <a:r>
              <a:rPr lang="en-US" b="1" dirty="0" smtClean="0"/>
              <a:t>Nurturing</a:t>
            </a:r>
            <a:endParaRPr lang="en-US" dirty="0"/>
          </a:p>
          <a:p>
            <a:pPr marL="0" indent="0">
              <a:buNone/>
            </a:pPr>
            <a:r>
              <a:rPr lang="en-US" dirty="0" smtClean="0"/>
              <a:t>SUD clients need to learn nurturing skills in their roles as husbands and fathers</a:t>
            </a:r>
            <a:endParaRPr lang="en-US" dirty="0"/>
          </a:p>
          <a:p>
            <a:pPr marL="0" indent="0">
              <a:buNone/>
            </a:pPr>
            <a:r>
              <a:rPr lang="en-US" dirty="0" smtClean="0"/>
              <a:t>Counselors can teach and model affirming, caring, nurturing, forgiving, and patience</a:t>
            </a:r>
          </a:p>
          <a:p>
            <a:pPr marL="0" indent="0">
              <a:buNone/>
            </a:pPr>
            <a:r>
              <a:rPr lang="en-US" dirty="0" smtClean="0"/>
              <a:t>Emotional vulnerability is critical and important to recovery.  </a:t>
            </a:r>
          </a:p>
          <a:p>
            <a:pPr marL="0" indent="0">
              <a:buNone/>
            </a:pPr>
            <a:r>
              <a:rPr lang="en-US" dirty="0" smtClean="0"/>
              <a:t>Encourage non-stereotypical activities that promote cooperation, etc. Encourage service activities</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b="1" dirty="0"/>
              <a:t>S</a:t>
            </a:r>
            <a:r>
              <a:rPr lang="en-US" b="1" dirty="0" smtClean="0"/>
              <a:t>hame</a:t>
            </a:r>
          </a:p>
          <a:p>
            <a:pPr marL="0" indent="0">
              <a:buNone/>
            </a:pPr>
            <a:r>
              <a:rPr lang="en-US" dirty="0" smtClean="0"/>
              <a:t>SUD clients in treatment </a:t>
            </a:r>
            <a:r>
              <a:rPr lang="en-US" dirty="0" smtClean="0"/>
              <a:t>rate high levels </a:t>
            </a:r>
            <a:r>
              <a:rPr lang="en-US" dirty="0" smtClean="0"/>
              <a:t>of </a:t>
            </a:r>
            <a:r>
              <a:rPr lang="en-US" dirty="0" smtClean="0"/>
              <a:t>shame, </a:t>
            </a:r>
            <a:r>
              <a:rPr lang="en-US" dirty="0" smtClean="0"/>
              <a:t>kept them from entering treatment…</a:t>
            </a:r>
          </a:p>
          <a:p>
            <a:pPr marL="0" indent="0">
              <a:buNone/>
            </a:pPr>
            <a:endParaRPr lang="en-US" dirty="0"/>
          </a:p>
          <a:p>
            <a:pPr marL="0" indent="0">
              <a:buNone/>
            </a:pPr>
            <a:r>
              <a:rPr lang="en-US" dirty="0" smtClean="0"/>
              <a:t>Shame barrier to recovery, prevents inward looking, self assessment, lead to </a:t>
            </a:r>
            <a:r>
              <a:rPr lang="en-US" dirty="0" smtClean="0">
                <a:solidFill>
                  <a:srgbClr val="FF0000"/>
                </a:solidFill>
              </a:rPr>
              <a:t>“white knuckle abstinence” </a:t>
            </a:r>
            <a:r>
              <a:rPr lang="en-US" dirty="0" smtClean="0"/>
              <a:t>with high likelihood of relapse.</a:t>
            </a:r>
            <a:endParaRPr lang="en-US" dirty="0"/>
          </a:p>
        </p:txBody>
      </p:sp>
    </p:spTree>
    <p:extLst>
      <p:ext uri="{BB962C8B-B14F-4D97-AF65-F5344CB8AC3E}">
        <p14:creationId xmlns:p14="http://schemas.microsoft.com/office/powerpoint/2010/main" val="2661909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Treatment</a:t>
            </a:r>
            <a:endParaRPr lang="en-US" b="1"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t>Enhancing Motivation </a:t>
            </a:r>
            <a:r>
              <a:rPr lang="en-US" dirty="0" smtClean="0"/>
              <a:t>– client centered, reflective approaches vs. authoritarian, adversarial, confrontational style</a:t>
            </a:r>
          </a:p>
          <a:p>
            <a:pPr marL="0" indent="0">
              <a:buNone/>
            </a:pPr>
            <a:r>
              <a:rPr lang="en-US" b="1" dirty="0" smtClean="0"/>
              <a:t>Motivational Interviewing- </a:t>
            </a:r>
            <a:r>
              <a:rPr lang="en-US" dirty="0" smtClean="0"/>
              <a:t>Focus on client strengths not weaknesses, strategies for change</a:t>
            </a:r>
          </a:p>
          <a:p>
            <a:pPr marL="0" indent="0">
              <a:buNone/>
            </a:pPr>
            <a:r>
              <a:rPr lang="en-US" sz="2400" dirty="0" smtClean="0">
                <a:hlinkClick r:id="rId2"/>
              </a:rPr>
              <a:t>www.motivationalinterviewing.org</a:t>
            </a:r>
            <a:endParaRPr lang="en-US" sz="2400" dirty="0" smtClean="0"/>
          </a:p>
          <a:p>
            <a:pPr marL="0" indent="0">
              <a:buNone/>
            </a:pPr>
            <a:r>
              <a:rPr lang="en-US" b="1" dirty="0" smtClean="0"/>
              <a:t>Coerced in treatment- </a:t>
            </a:r>
            <a:r>
              <a:rPr lang="en-US" dirty="0" smtClean="0"/>
              <a:t>clients do as well or better</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t>Relapse Prevention </a:t>
            </a:r>
            <a:r>
              <a:rPr lang="en-US" dirty="0" smtClean="0"/>
              <a:t>-Men have higher relapse rates for drugs than women</a:t>
            </a:r>
          </a:p>
          <a:p>
            <a:pPr marL="0" indent="0">
              <a:buNone/>
            </a:pPr>
            <a:r>
              <a:rPr lang="en-US" b="1" dirty="0" smtClean="0"/>
              <a:t>Relapse: interpersonal </a:t>
            </a:r>
            <a:r>
              <a:rPr lang="en-US" dirty="0" smtClean="0"/>
              <a:t>(social pressure) and </a:t>
            </a:r>
            <a:r>
              <a:rPr lang="en-US" b="1" dirty="0" smtClean="0"/>
              <a:t>intrapersonal</a:t>
            </a:r>
            <a:r>
              <a:rPr lang="en-US" dirty="0" smtClean="0"/>
              <a:t> (negative emotions like depression)</a:t>
            </a:r>
            <a:endParaRPr lang="en-US" dirty="0"/>
          </a:p>
          <a:p>
            <a:pPr marL="0" indent="0">
              <a:buNone/>
            </a:pPr>
            <a:r>
              <a:rPr lang="en-US" i="1" dirty="0" smtClean="0"/>
              <a:t>Men more likely to attribute relapse to interpersonal factors (but may be because men don’t ID intrapersonal factors)</a:t>
            </a:r>
          </a:p>
          <a:p>
            <a:pPr marL="0" indent="0">
              <a:buNone/>
            </a:pPr>
            <a:endParaRPr lang="en-US" dirty="0"/>
          </a:p>
        </p:txBody>
      </p:sp>
    </p:spTree>
    <p:extLst>
      <p:ext uri="{BB962C8B-B14F-4D97-AF65-F5344CB8AC3E}">
        <p14:creationId xmlns:p14="http://schemas.microsoft.com/office/powerpoint/2010/main" val="136719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42" y="128338"/>
            <a:ext cx="14289505" cy="2436646"/>
          </a:xfrm>
        </p:spPr>
        <p:txBody>
          <a:bodyPr/>
          <a:lstStyle/>
          <a:p>
            <a:r>
              <a:rPr lang="en-US" b="1" i="1" dirty="0" smtClean="0"/>
              <a:t>   Boys Learning to become men….</a:t>
            </a:r>
            <a:endParaRPr lang="en-US" b="1" i="1" dirty="0"/>
          </a:p>
        </p:txBody>
      </p:sp>
      <p:sp>
        <p:nvSpPr>
          <p:cNvPr id="3" name="Content Placeholder 2"/>
          <p:cNvSpPr>
            <a:spLocks noGrp="1"/>
          </p:cNvSpPr>
          <p:nvPr>
            <p:ph sz="half" idx="1"/>
          </p:nvPr>
        </p:nvSpPr>
        <p:spPr>
          <a:xfrm>
            <a:off x="830179" y="2106362"/>
            <a:ext cx="5181600" cy="4351338"/>
          </a:xfrm>
        </p:spPr>
        <p:txBody>
          <a:bodyPr>
            <a:normAutofit/>
          </a:bodyPr>
          <a:lstStyle/>
          <a:p>
            <a:pPr marL="0" indent="0">
              <a:buNone/>
            </a:pPr>
            <a:r>
              <a:rPr lang="en-US" b="1" dirty="0" smtClean="0"/>
              <a:t>Rituals of Male Passage</a:t>
            </a:r>
          </a:p>
          <a:p>
            <a:pPr marL="0" indent="0">
              <a:buNone/>
            </a:pPr>
            <a:r>
              <a:rPr lang="en-US" dirty="0" smtClean="0"/>
              <a:t>Men demonstrate their </a:t>
            </a:r>
            <a:r>
              <a:rPr lang="en-US" dirty="0" smtClean="0"/>
              <a:t>mas-</a:t>
            </a:r>
            <a:r>
              <a:rPr lang="en-US" dirty="0" err="1" smtClean="0"/>
              <a:t>culinity</a:t>
            </a:r>
            <a:r>
              <a:rPr lang="en-US" dirty="0" smtClean="0"/>
              <a:t> </a:t>
            </a:r>
            <a:r>
              <a:rPr lang="en-US" dirty="0" smtClean="0"/>
              <a:t>thru sports competition, speeding in cars, sexual conquests….</a:t>
            </a:r>
          </a:p>
          <a:p>
            <a:pPr marL="0" indent="0">
              <a:buNone/>
            </a:pPr>
            <a:r>
              <a:rPr lang="en-US" dirty="0" smtClean="0"/>
              <a:t>In our society, </a:t>
            </a:r>
            <a:r>
              <a:rPr lang="en-US" dirty="0" smtClean="0">
                <a:solidFill>
                  <a:srgbClr val="FF0000"/>
                </a:solidFill>
              </a:rPr>
              <a:t>manhood rituals lubricated with alcohol</a:t>
            </a:r>
            <a:r>
              <a:rPr lang="en-US" dirty="0" smtClean="0"/>
              <a:t>, eventually alcohol becomes an end in itself.</a:t>
            </a:r>
            <a:endParaRPr lang="en-US" dirty="0"/>
          </a:p>
          <a:p>
            <a:pPr marL="0" indent="0">
              <a:buNone/>
            </a:pPr>
            <a:r>
              <a:rPr lang="en-US" i="1" dirty="0" smtClean="0"/>
              <a:t>i.e. </a:t>
            </a:r>
            <a:r>
              <a:rPr lang="en-US" dirty="0" smtClean="0"/>
              <a:t>Binge drinking among youth has become ritualized behavior.</a:t>
            </a:r>
            <a:endParaRPr lang="en-US" dirty="0"/>
          </a:p>
        </p:txBody>
      </p:sp>
      <p:sp>
        <p:nvSpPr>
          <p:cNvPr id="4" name="Content Placeholder 3"/>
          <p:cNvSpPr>
            <a:spLocks noGrp="1"/>
          </p:cNvSpPr>
          <p:nvPr>
            <p:ph sz="half" idx="2"/>
          </p:nvPr>
        </p:nvSpPr>
        <p:spPr>
          <a:xfrm>
            <a:off x="6387766" y="2202614"/>
            <a:ext cx="5181600" cy="4351338"/>
          </a:xfrm>
        </p:spPr>
        <p:txBody>
          <a:bodyPr>
            <a:normAutofit/>
          </a:bodyPr>
          <a:lstStyle/>
          <a:p>
            <a:pPr marL="0" indent="0">
              <a:lnSpc>
                <a:spcPct val="100000"/>
              </a:lnSpc>
              <a:spcBef>
                <a:spcPts val="0"/>
              </a:spcBef>
              <a:buNone/>
            </a:pPr>
            <a:r>
              <a:rPr lang="en-US" sz="2400" dirty="0" smtClean="0"/>
              <a:t>Alcohol/drugs mark transitions in adulthood, such as turning 21, marriage, becoming a parent…</a:t>
            </a:r>
          </a:p>
          <a:p>
            <a:pPr marL="0" indent="0">
              <a:lnSpc>
                <a:spcPct val="100000"/>
              </a:lnSpc>
              <a:spcBef>
                <a:spcPts val="0"/>
              </a:spcBef>
              <a:buNone/>
            </a:pPr>
            <a:r>
              <a:rPr lang="en-US" sz="2400" dirty="0"/>
              <a:t>i</a:t>
            </a:r>
            <a:r>
              <a:rPr lang="en-US" sz="2400" dirty="0" smtClean="0"/>
              <a:t>n lieu of communicating with and learning from older </a:t>
            </a:r>
            <a:r>
              <a:rPr lang="en-US" sz="2400" dirty="0" smtClean="0"/>
              <a:t>men or wom</a:t>
            </a:r>
            <a:r>
              <a:rPr lang="en-US" sz="2400" dirty="0" smtClean="0"/>
              <a:t>en</a:t>
            </a:r>
            <a:r>
              <a:rPr lang="en-US" sz="2400" dirty="0" smtClean="0"/>
              <a:t>.</a:t>
            </a:r>
            <a:endParaRPr lang="en-US" sz="2400" dirty="0"/>
          </a:p>
          <a:p>
            <a:pPr marL="0" indent="0">
              <a:buNone/>
            </a:pPr>
            <a:endParaRPr lang="en-US" sz="2400" dirty="0" smtClean="0"/>
          </a:p>
          <a:p>
            <a:pPr marL="0" indent="0">
              <a:buNone/>
            </a:pPr>
            <a:r>
              <a:rPr lang="en-US" sz="2400" dirty="0" smtClean="0"/>
              <a:t>Why </a:t>
            </a:r>
            <a:r>
              <a:rPr lang="en-US" sz="2400" dirty="0" smtClean="0"/>
              <a:t>AA creates alternative (non-alcohol) methods of marking milestones…</a:t>
            </a:r>
            <a:endParaRPr lang="en-US" sz="2400" dirty="0"/>
          </a:p>
        </p:txBody>
      </p:sp>
      <p:pic>
        <p:nvPicPr>
          <p:cNvPr id="2052" name="Picture 4" descr="Image result for beer bottl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955" y="345405"/>
            <a:ext cx="333375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9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b="1" dirty="0"/>
          </a:p>
        </p:txBody>
      </p:sp>
      <p:sp>
        <p:nvSpPr>
          <p:cNvPr id="3" name="Content Placeholder 2"/>
          <p:cNvSpPr>
            <a:spLocks noGrp="1"/>
          </p:cNvSpPr>
          <p:nvPr>
            <p:ph sz="half" idx="1"/>
          </p:nvPr>
        </p:nvSpPr>
        <p:spPr/>
        <p:txBody>
          <a:bodyPr>
            <a:normAutofit/>
          </a:bodyPr>
          <a:lstStyle/>
          <a:p>
            <a:pPr marL="0" indent="0" algn="ctr">
              <a:buNone/>
            </a:pPr>
            <a:r>
              <a:rPr lang="en-US" sz="3200" b="1" dirty="0" smtClean="0"/>
              <a:t>Emotional Restraint</a:t>
            </a:r>
          </a:p>
          <a:p>
            <a:pPr marL="0" indent="0" algn="ctr">
              <a:buNone/>
            </a:pPr>
            <a:endParaRPr lang="en-US" sz="3200" b="1" dirty="0" smtClean="0"/>
          </a:p>
          <a:p>
            <a:pPr marL="0" indent="0">
              <a:buNone/>
            </a:pPr>
            <a:r>
              <a:rPr lang="en-US" sz="3200" dirty="0" smtClean="0"/>
              <a:t>Suppress feelings deemed to be feminine when </a:t>
            </a:r>
            <a:r>
              <a:rPr lang="en-US" sz="3200" dirty="0"/>
              <a:t>c</a:t>
            </a:r>
            <a:r>
              <a:rPr lang="en-US" sz="3200" dirty="0" smtClean="0"/>
              <a:t>onfronted with loss, grief, etc., resorts to drugs, not peers. </a:t>
            </a:r>
            <a:endParaRPr lang="en-US" sz="3200" dirty="0"/>
          </a:p>
        </p:txBody>
      </p:sp>
      <p:sp>
        <p:nvSpPr>
          <p:cNvPr id="4" name="Content Placeholder 3"/>
          <p:cNvSpPr>
            <a:spLocks noGrp="1"/>
          </p:cNvSpPr>
          <p:nvPr>
            <p:ph sz="half" idx="2"/>
          </p:nvPr>
        </p:nvSpPr>
        <p:spPr/>
        <p:txBody>
          <a:bodyPr/>
          <a:lstStyle/>
          <a:p>
            <a:pPr marL="0" indent="0">
              <a:buNone/>
            </a:pPr>
            <a:endParaRPr lang="en-US" dirty="0"/>
          </a:p>
          <a:p>
            <a:pPr marL="0" indent="0">
              <a:buNone/>
            </a:pPr>
            <a:endParaRPr lang="en-US" sz="2400" i="1" dirty="0" smtClean="0"/>
          </a:p>
          <a:p>
            <a:pPr marL="0" indent="0">
              <a:buNone/>
            </a:pPr>
            <a:r>
              <a:rPr lang="en-US" sz="2400" i="1" dirty="0" smtClean="0"/>
              <a:t>Even </a:t>
            </a:r>
            <a:r>
              <a:rPr lang="en-US" sz="2400" i="1" dirty="0" smtClean="0"/>
              <a:t>mild social male drinkers report significantly more alcohol cravings as the result of negative emotional status than women</a:t>
            </a:r>
            <a:r>
              <a:rPr lang="en-US" sz="2400" dirty="0" smtClean="0"/>
              <a:t>.</a:t>
            </a:r>
          </a:p>
          <a:p>
            <a:pPr marL="0" indent="0">
              <a:buNone/>
            </a:pPr>
            <a:r>
              <a:rPr lang="en-US" sz="2400" dirty="0"/>
              <a:t>(Chaplin et al 2008)</a:t>
            </a:r>
          </a:p>
          <a:p>
            <a:pPr marL="0" indent="0">
              <a:buNone/>
            </a:pPr>
            <a:endParaRPr lang="en-US" dirty="0"/>
          </a:p>
        </p:txBody>
      </p:sp>
    </p:spTree>
    <p:extLst>
      <p:ext uri="{BB962C8B-B14F-4D97-AF65-F5344CB8AC3E}">
        <p14:creationId xmlns:p14="http://schemas.microsoft.com/office/powerpoint/2010/main" val="140089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b="1" dirty="0" smtClean="0"/>
              <a:t>Emotional Restraint</a:t>
            </a:r>
            <a:endParaRPr lang="en-US" dirty="0" smtClean="0"/>
          </a:p>
          <a:p>
            <a:pPr marL="0" indent="0">
              <a:buNone/>
            </a:pPr>
            <a:r>
              <a:rPr lang="en-US" dirty="0" smtClean="0"/>
              <a:t>Men have trouble identifying &amp; expressing feelings, increasing anxiety, may express feeling nonverbally (</a:t>
            </a:r>
            <a:r>
              <a:rPr lang="en-US" dirty="0" smtClean="0"/>
              <a:t>violence/</a:t>
            </a:r>
            <a:r>
              <a:rPr lang="en-US" dirty="0" err="1" smtClean="0"/>
              <a:t>withdrawl</a:t>
            </a:r>
            <a:r>
              <a:rPr lang="en-US" dirty="0" smtClean="0"/>
              <a:t>) or suppress feelings with drugs.</a:t>
            </a:r>
          </a:p>
          <a:p>
            <a:pPr marL="0" indent="0">
              <a:buNone/>
            </a:pPr>
            <a:r>
              <a:rPr lang="en-US" dirty="0" smtClean="0"/>
              <a:t>Why </a:t>
            </a:r>
            <a:r>
              <a:rPr lang="en-US" i="1" dirty="0" smtClean="0"/>
              <a:t>sadness</a:t>
            </a:r>
            <a:r>
              <a:rPr lang="en-US" dirty="0" smtClean="0"/>
              <a:t> or </a:t>
            </a:r>
            <a:r>
              <a:rPr lang="en-US" i="1" dirty="0" smtClean="0"/>
              <a:t>anger</a:t>
            </a:r>
            <a:r>
              <a:rPr lang="en-US" dirty="0" smtClean="0"/>
              <a:t> may be predictive of violence.  </a:t>
            </a:r>
          </a:p>
          <a:p>
            <a:pPr marL="0" indent="0">
              <a:buNone/>
            </a:pPr>
            <a:r>
              <a:rPr lang="en-US" b="1" i="1" dirty="0" smtClean="0"/>
              <a:t>More pronounced among men with SUD</a:t>
            </a:r>
            <a:r>
              <a:rPr lang="en-US" dirty="0" smtClean="0"/>
              <a:t>.</a:t>
            </a:r>
            <a:endParaRPr lang="en-US" dirty="0"/>
          </a:p>
        </p:txBody>
      </p:sp>
      <p:sp>
        <p:nvSpPr>
          <p:cNvPr id="4" name="Content Placeholder 3"/>
          <p:cNvSpPr>
            <a:spLocks noGrp="1"/>
          </p:cNvSpPr>
          <p:nvPr>
            <p:ph sz="half" idx="2"/>
          </p:nvPr>
        </p:nvSpPr>
        <p:spPr>
          <a:xfrm>
            <a:off x="6404811" y="1448635"/>
            <a:ext cx="5181600" cy="4351338"/>
          </a:xfrm>
        </p:spPr>
        <p:txBody>
          <a:bodyPr>
            <a:normAutofit/>
          </a:bodyPr>
          <a:lstStyle/>
          <a:p>
            <a:pPr marL="0" indent="0">
              <a:buNone/>
            </a:pPr>
            <a:endParaRPr lang="en-US" dirty="0" smtClean="0"/>
          </a:p>
          <a:p>
            <a:pPr marL="0" indent="0">
              <a:buNone/>
            </a:pPr>
            <a:endParaRPr lang="en-US" dirty="0"/>
          </a:p>
          <a:p>
            <a:pPr marL="0" indent="0">
              <a:buNone/>
            </a:pPr>
            <a:r>
              <a:rPr lang="en-US" sz="2400" i="1" dirty="0" smtClean="0"/>
              <a:t>Alexithymia (inability to experience and/or communicate feelings) is not unusual in SUD treatment populations. In a study of alcohol treatment population, 30% so diagnosed.</a:t>
            </a:r>
          </a:p>
          <a:p>
            <a:pPr marL="0" indent="0">
              <a:buNone/>
            </a:pPr>
            <a:r>
              <a:rPr lang="en-US" sz="2400" i="1" dirty="0"/>
              <a:t>(</a:t>
            </a:r>
            <a:r>
              <a:rPr lang="en-US" sz="2400" i="1" dirty="0" err="1"/>
              <a:t>Evren</a:t>
            </a:r>
            <a:r>
              <a:rPr lang="en-US" sz="2400" i="1" dirty="0"/>
              <a:t> et al 2008)</a:t>
            </a:r>
          </a:p>
          <a:p>
            <a:pPr marL="0" indent="0">
              <a:buNone/>
            </a:pPr>
            <a:endParaRPr lang="en-US" dirty="0"/>
          </a:p>
        </p:txBody>
      </p:sp>
    </p:spTree>
    <p:extLst>
      <p:ext uri="{BB962C8B-B14F-4D97-AF65-F5344CB8AC3E}">
        <p14:creationId xmlns:p14="http://schemas.microsoft.com/office/powerpoint/2010/main" val="381685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dirty="0"/>
          </a:p>
        </p:txBody>
      </p:sp>
      <p:sp>
        <p:nvSpPr>
          <p:cNvPr id="3" name="Content Placeholder 2"/>
          <p:cNvSpPr>
            <a:spLocks noGrp="1"/>
          </p:cNvSpPr>
          <p:nvPr>
            <p:ph sz="half" idx="1"/>
          </p:nvPr>
        </p:nvSpPr>
        <p:spPr/>
        <p:txBody>
          <a:bodyPr>
            <a:normAutofit lnSpcReduction="10000"/>
          </a:bodyPr>
          <a:lstStyle/>
          <a:p>
            <a:pPr marL="0" indent="0" algn="ctr">
              <a:buNone/>
            </a:pPr>
            <a:r>
              <a:rPr lang="en-US" b="1" dirty="0" smtClean="0"/>
              <a:t>Competition</a:t>
            </a:r>
          </a:p>
          <a:p>
            <a:pPr marL="0" indent="0">
              <a:lnSpc>
                <a:spcPct val="110000"/>
              </a:lnSpc>
              <a:spcBef>
                <a:spcPts val="0"/>
              </a:spcBef>
              <a:buNone/>
            </a:pPr>
            <a:r>
              <a:rPr lang="en-US" dirty="0" smtClean="0"/>
              <a:t>Must get ahead, zero sum game.</a:t>
            </a:r>
          </a:p>
          <a:p>
            <a:pPr marL="0" indent="0">
              <a:lnSpc>
                <a:spcPct val="110000"/>
              </a:lnSpc>
              <a:spcBef>
                <a:spcPts val="0"/>
              </a:spcBef>
              <a:buNone/>
            </a:pPr>
            <a:r>
              <a:rPr lang="en-US" dirty="0" smtClean="0"/>
              <a:t>Inability to win makes males perceive themselves as failures, leads to insecurity, </a:t>
            </a:r>
          </a:p>
          <a:p>
            <a:pPr marL="0" indent="0">
              <a:lnSpc>
                <a:spcPct val="110000"/>
              </a:lnSpc>
              <a:spcBef>
                <a:spcPts val="0"/>
              </a:spcBef>
              <a:buNone/>
            </a:pPr>
            <a:r>
              <a:rPr lang="en-US" dirty="0" smtClean="0"/>
              <a:t>feelings suppressed with drugs.</a:t>
            </a:r>
          </a:p>
          <a:p>
            <a:pPr marL="0" indent="0">
              <a:lnSpc>
                <a:spcPct val="110000"/>
              </a:lnSpc>
              <a:spcBef>
                <a:spcPts val="0"/>
              </a:spcBef>
              <a:buNone/>
            </a:pPr>
            <a:endParaRPr lang="en-US" dirty="0"/>
          </a:p>
          <a:p>
            <a:pPr marL="0" indent="0">
              <a:lnSpc>
                <a:spcPct val="110000"/>
              </a:lnSpc>
              <a:spcBef>
                <a:spcPts val="0"/>
              </a:spcBef>
              <a:buNone/>
            </a:pPr>
            <a:r>
              <a:rPr lang="en-US" dirty="0" smtClean="0"/>
              <a:t>Ironically, reverse is also true, celebrate achievement with drugs</a:t>
            </a:r>
            <a:r>
              <a:rPr lang="en-US" dirty="0"/>
              <a:t>!</a:t>
            </a:r>
          </a:p>
        </p:txBody>
      </p:sp>
      <p:sp>
        <p:nvSpPr>
          <p:cNvPr id="4" name="Content Placeholder 3"/>
          <p:cNvSpPr>
            <a:spLocks noGrp="1"/>
          </p:cNvSpPr>
          <p:nvPr>
            <p:ph sz="half" idx="2"/>
          </p:nvPr>
        </p:nvSpPr>
        <p:spPr/>
        <p:txBody>
          <a:bodyPr>
            <a:normAutofit lnSpcReduction="10000"/>
          </a:bodyPr>
          <a:lstStyle/>
          <a:p>
            <a:pPr marL="0" indent="0">
              <a:buNone/>
            </a:pPr>
            <a:endParaRPr lang="en-US" sz="2400" dirty="0" smtClean="0"/>
          </a:p>
          <a:p>
            <a:pPr marL="0" indent="0">
              <a:buNone/>
            </a:pPr>
            <a:endParaRPr lang="en-US" sz="2400" dirty="0"/>
          </a:p>
          <a:p>
            <a:pPr marL="0" indent="0">
              <a:buNone/>
            </a:pPr>
            <a:endParaRPr lang="en-US" sz="2400" dirty="0" smtClean="0"/>
          </a:p>
          <a:p>
            <a:pPr marL="0" indent="0">
              <a:buNone/>
            </a:pPr>
            <a:r>
              <a:rPr lang="en-US" sz="2400" i="1" dirty="0" smtClean="0"/>
              <a:t>Male college athletes drink more than non-athletes</a:t>
            </a:r>
          </a:p>
          <a:p>
            <a:pPr marL="0" indent="0">
              <a:buNone/>
            </a:pPr>
            <a:r>
              <a:rPr lang="en-US" sz="2400" i="1" dirty="0"/>
              <a:t>(Martens et al 2006)</a:t>
            </a:r>
          </a:p>
          <a:p>
            <a:pPr marL="0" indent="0">
              <a:buNone/>
            </a:pPr>
            <a:endParaRPr lang="en-US" sz="2400" dirty="0"/>
          </a:p>
          <a:p>
            <a:pPr marL="0" indent="0">
              <a:buNone/>
            </a:pPr>
            <a:r>
              <a:rPr lang="en-US" sz="2400" b="1" dirty="0" smtClean="0"/>
              <a:t>AA Slogan</a:t>
            </a:r>
            <a:endParaRPr lang="en-US" sz="2400" b="1" dirty="0"/>
          </a:p>
          <a:p>
            <a:pPr marL="0" indent="0">
              <a:buNone/>
            </a:pPr>
            <a:r>
              <a:rPr lang="en-US" sz="2400" dirty="0" smtClean="0"/>
              <a:t>“Live and Let Live</a:t>
            </a:r>
            <a:r>
              <a:rPr lang="en-US" sz="2400" dirty="0" smtClean="0"/>
              <a:t>.”</a:t>
            </a:r>
          </a:p>
          <a:p>
            <a:pPr marL="0" indent="0">
              <a:buNone/>
            </a:pPr>
            <a:r>
              <a:rPr lang="en-US" sz="2400" i="1" dirty="0" smtClean="0"/>
              <a:t>(Life is not </a:t>
            </a:r>
            <a:r>
              <a:rPr lang="en-US" sz="2400" i="1" dirty="0"/>
              <a:t>z</a:t>
            </a:r>
            <a:r>
              <a:rPr lang="en-US" sz="2400" i="1" dirty="0" smtClean="0"/>
              <a:t>ero sum game!)</a:t>
            </a:r>
            <a:endParaRPr lang="en-US" sz="2400" i="1"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4681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dirty="0"/>
          </a:p>
        </p:txBody>
      </p:sp>
      <p:sp>
        <p:nvSpPr>
          <p:cNvPr id="3" name="Content Placeholder 2"/>
          <p:cNvSpPr>
            <a:spLocks noGrp="1"/>
          </p:cNvSpPr>
          <p:nvPr>
            <p:ph sz="half" idx="1"/>
          </p:nvPr>
        </p:nvSpPr>
        <p:spPr/>
        <p:txBody>
          <a:bodyPr>
            <a:normAutofit/>
          </a:bodyPr>
          <a:lstStyle/>
          <a:p>
            <a:pPr marL="0" indent="0" algn="ctr">
              <a:buNone/>
            </a:pPr>
            <a:r>
              <a:rPr lang="en-US" b="1" dirty="0" smtClean="0"/>
              <a:t>Aggression</a:t>
            </a:r>
          </a:p>
          <a:p>
            <a:pPr marL="0" indent="0">
              <a:buNone/>
            </a:pPr>
            <a:r>
              <a:rPr lang="en-US" dirty="0" smtClean="0"/>
              <a:t>Males socialized to be aggressive, fearless, invulnerable, take risks, including drink, drug use.</a:t>
            </a:r>
          </a:p>
          <a:p>
            <a:pPr marL="0" indent="0">
              <a:buNone/>
            </a:pPr>
            <a:endParaRPr lang="en-US" dirty="0"/>
          </a:p>
          <a:p>
            <a:pPr marL="0" indent="0">
              <a:buNone/>
            </a:pPr>
            <a:r>
              <a:rPr lang="en-US" dirty="0" smtClean="0"/>
              <a:t>Alcohol/ drugs stimulants make men more aggressive than women, </a:t>
            </a:r>
            <a:r>
              <a:rPr lang="en-US" dirty="0"/>
              <a:t>i</a:t>
            </a:r>
            <a:r>
              <a:rPr lang="en-US" dirty="0" smtClean="0"/>
              <a:t>ncreasing </a:t>
            </a:r>
            <a:r>
              <a:rPr lang="en-US" dirty="0" smtClean="0"/>
              <a:t>male risk </a:t>
            </a:r>
            <a:r>
              <a:rPr lang="en-US" dirty="0" smtClean="0"/>
              <a:t>behavior.</a:t>
            </a:r>
            <a:endParaRPr lang="en-US" dirty="0"/>
          </a:p>
        </p:txBody>
      </p:sp>
      <p:sp>
        <p:nvSpPr>
          <p:cNvPr id="4" name="Content Placeholder 3"/>
          <p:cNvSpPr>
            <a:spLocks noGrp="1"/>
          </p:cNvSpPr>
          <p:nvPr>
            <p:ph sz="half" idx="2"/>
          </p:nvPr>
        </p:nvSpPr>
        <p:spPr/>
        <p:txBody>
          <a:bodyPr>
            <a:normAutofit/>
          </a:bodyPr>
          <a:lstStyle/>
          <a:p>
            <a:pPr marL="0" indent="0">
              <a:buNone/>
            </a:pPr>
            <a:endParaRPr lang="en-US" sz="2400" dirty="0"/>
          </a:p>
          <a:p>
            <a:pPr marL="0" indent="0">
              <a:buNone/>
            </a:pPr>
            <a:r>
              <a:rPr lang="en-US" sz="2400" i="1" dirty="0" smtClean="0"/>
              <a:t>Men who are less risk adverse die younger and </a:t>
            </a:r>
            <a:r>
              <a:rPr lang="en-US" sz="2400" i="1" dirty="0" smtClean="0"/>
              <a:t>at greater </a:t>
            </a:r>
            <a:r>
              <a:rPr lang="en-US" sz="2400" i="1" dirty="0" smtClean="0"/>
              <a:t>rate than women,  </a:t>
            </a:r>
            <a:r>
              <a:rPr lang="en-US" sz="2400" i="1" dirty="0"/>
              <a:t>l</a:t>
            </a:r>
            <a:r>
              <a:rPr lang="en-US" sz="2400" i="1" dirty="0" smtClean="0"/>
              <a:t>ess likely to engage in preventative treatment.  </a:t>
            </a:r>
            <a:endParaRPr lang="en-US" sz="2400" i="1" dirty="0" smtClean="0"/>
          </a:p>
          <a:p>
            <a:pPr marL="0" indent="0">
              <a:buNone/>
            </a:pPr>
            <a:endParaRPr lang="en-US" sz="2400" i="1" dirty="0" smtClean="0"/>
          </a:p>
          <a:p>
            <a:pPr marL="0" indent="0">
              <a:buNone/>
            </a:pPr>
            <a:r>
              <a:rPr lang="en-US" sz="2400" i="1" dirty="0" smtClean="0"/>
              <a:t>Also </a:t>
            </a:r>
            <a:r>
              <a:rPr lang="en-US" sz="2400" i="1" dirty="0" smtClean="0"/>
              <a:t>increased stress increases medical </a:t>
            </a:r>
            <a:r>
              <a:rPr lang="en-US" sz="2400" i="1" dirty="0" smtClean="0"/>
              <a:t>conditions, i.e. men </a:t>
            </a:r>
            <a:r>
              <a:rPr lang="en-US" sz="2400" i="1" dirty="0" smtClean="0"/>
              <a:t>with more “feminine” traits less likely to die of </a:t>
            </a:r>
            <a:r>
              <a:rPr lang="en-US" sz="2400" i="1" dirty="0"/>
              <a:t>heart disease</a:t>
            </a:r>
            <a:r>
              <a:rPr lang="en-US" sz="2400" i="1" dirty="0" smtClean="0"/>
              <a:t>.</a:t>
            </a:r>
          </a:p>
          <a:p>
            <a:pPr marL="0" indent="0">
              <a:buNone/>
            </a:pPr>
            <a:r>
              <a:rPr lang="en-US" sz="2400" i="1" dirty="0"/>
              <a:t>(Hunt et al 2007</a:t>
            </a:r>
            <a:r>
              <a:rPr lang="en-US" sz="2400" dirty="0" smtClean="0"/>
              <a:t>)</a:t>
            </a:r>
            <a:endParaRPr lang="en-US" sz="2400" dirty="0"/>
          </a:p>
        </p:txBody>
      </p:sp>
    </p:spTree>
    <p:extLst>
      <p:ext uri="{BB962C8B-B14F-4D97-AF65-F5344CB8AC3E}">
        <p14:creationId xmlns:p14="http://schemas.microsoft.com/office/powerpoint/2010/main" val="144252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Characteristics of Masculinity</a:t>
            </a:r>
            <a:endParaRPr lang="en-US" b="1" dirty="0"/>
          </a:p>
        </p:txBody>
      </p:sp>
      <p:sp>
        <p:nvSpPr>
          <p:cNvPr id="3" name="Content Placeholder 2"/>
          <p:cNvSpPr>
            <a:spLocks noGrp="1"/>
          </p:cNvSpPr>
          <p:nvPr>
            <p:ph sz="half" idx="1"/>
          </p:nvPr>
        </p:nvSpPr>
        <p:spPr/>
        <p:txBody>
          <a:bodyPr>
            <a:normAutofit lnSpcReduction="10000"/>
          </a:bodyPr>
          <a:lstStyle/>
          <a:p>
            <a:pPr marL="0" indent="0" algn="ctr">
              <a:buNone/>
            </a:pPr>
            <a:r>
              <a:rPr lang="en-US" b="1" dirty="0" smtClean="0"/>
              <a:t>Sexual Accomplishment</a:t>
            </a:r>
          </a:p>
          <a:p>
            <a:pPr marL="0" indent="0">
              <a:buNone/>
            </a:pPr>
            <a:r>
              <a:rPr lang="en-US" dirty="0" smtClean="0"/>
              <a:t>Fear </a:t>
            </a:r>
            <a:r>
              <a:rPr lang="en-US" dirty="0"/>
              <a:t>of femininity causes men to become counter dependent and emotionally vulnerable to no one, view sex as an achievement or a goal, rather than </a:t>
            </a:r>
            <a:r>
              <a:rPr lang="en-US" dirty="0" smtClean="0"/>
              <a:t>element </a:t>
            </a:r>
            <a:r>
              <a:rPr lang="en-US" dirty="0"/>
              <a:t>of </a:t>
            </a:r>
            <a:r>
              <a:rPr lang="en-US" dirty="0" smtClean="0"/>
              <a:t>a relationship</a:t>
            </a:r>
            <a:r>
              <a:rPr lang="en-US" dirty="0"/>
              <a:t>. </a:t>
            </a:r>
            <a:endParaRPr lang="en-US" dirty="0" smtClean="0"/>
          </a:p>
          <a:p>
            <a:pPr marL="0" indent="0">
              <a:buNone/>
            </a:pPr>
            <a:r>
              <a:rPr lang="en-US" dirty="0" smtClean="0"/>
              <a:t>Drinking/drugs </a:t>
            </a:r>
            <a:r>
              <a:rPr lang="en-US" dirty="0"/>
              <a:t>may be linked to desire to fulfill male role expectation of power, dominance,  and control over women. </a:t>
            </a:r>
          </a:p>
        </p:txBody>
      </p:sp>
      <p:sp>
        <p:nvSpPr>
          <p:cNvPr id="4" name="Content Placeholder 3"/>
          <p:cNvSpPr>
            <a:spLocks noGrp="1"/>
          </p:cNvSpPr>
          <p:nvPr>
            <p:ph sz="half" idx="2"/>
          </p:nvPr>
        </p:nvSpPr>
        <p:spPr/>
        <p:txBody>
          <a:bodyPr>
            <a:normAutofit lnSpcReduction="10000"/>
          </a:bodyPr>
          <a:lstStyle/>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i="1" dirty="0" smtClean="0"/>
              <a:t>Homophobia</a:t>
            </a:r>
          </a:p>
          <a:p>
            <a:pPr marL="0" indent="0">
              <a:buNone/>
            </a:pPr>
            <a:r>
              <a:rPr lang="en-US" dirty="0" smtClean="0"/>
              <a:t>Confusing sexual orientation with gender identity, homosexuality is threatening, undermines gender stereotype behavior.</a:t>
            </a:r>
            <a:endParaRPr lang="en-US" dirty="0"/>
          </a:p>
        </p:txBody>
      </p:sp>
    </p:spTree>
    <p:extLst>
      <p:ext uri="{BB962C8B-B14F-4D97-AF65-F5344CB8AC3E}">
        <p14:creationId xmlns:p14="http://schemas.microsoft.com/office/powerpoint/2010/main" val="462611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2866</Words>
  <Application>Microsoft Office PowerPoint</Application>
  <PresentationFormat>Widescreen</PresentationFormat>
  <Paragraphs>328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Treating Men with Substance Use Disorders</vt:lpstr>
      <vt:lpstr>Assessing Male Clients</vt:lpstr>
      <vt:lpstr>Assessing Male Clients</vt:lpstr>
      <vt:lpstr>   Boys Learning to become men….</vt:lpstr>
      <vt:lpstr>Characteristics of Masculinity</vt:lpstr>
      <vt:lpstr>Characteristics of Masculinity</vt:lpstr>
      <vt:lpstr>Characteristics of Masculinity</vt:lpstr>
      <vt:lpstr>Characteristics of Masculinity</vt:lpstr>
      <vt:lpstr>Characteristics of Masculinity</vt:lpstr>
      <vt:lpstr>Characteristics of Masculinity</vt:lpstr>
      <vt:lpstr>Please Note:</vt:lpstr>
      <vt:lpstr>Drugs and Gender</vt:lpstr>
      <vt:lpstr>SUD Treatment and Gender</vt:lpstr>
      <vt:lpstr>Assessing Personal Definition of Masculinity</vt:lpstr>
      <vt:lpstr>AA/NA Steps and Slogans</vt:lpstr>
      <vt:lpstr>Assessment Instruments</vt:lpstr>
      <vt:lpstr>Conformity to Masculine Norms Inventory (CMNI)</vt:lpstr>
      <vt:lpstr>Assessment</vt:lpstr>
      <vt:lpstr>                        Assessing Shame</vt:lpstr>
      <vt:lpstr>Engaging Men in SUD Treatment</vt:lpstr>
      <vt:lpstr>Engaging Men in SUD Treatment</vt:lpstr>
      <vt:lpstr>Node-Link Map</vt:lpstr>
      <vt:lpstr>Other consequences…..in their own words</vt:lpstr>
      <vt:lpstr>Addressing Gender Bias and Stereotyping when working with male clients</vt:lpstr>
      <vt:lpstr>Countertransference</vt:lpstr>
      <vt:lpstr>Countertransference</vt:lpstr>
      <vt:lpstr>Client Gender Preference for Counselors</vt:lpstr>
      <vt:lpstr>Challenges Female Counselors Face </vt:lpstr>
      <vt:lpstr>Transference Issues for female counselors</vt:lpstr>
      <vt:lpstr>Transference issues for male counselors</vt:lpstr>
      <vt:lpstr>Addressing Male Clients w/ Deficits in Emotional Expression</vt:lpstr>
      <vt:lpstr>Anger Management</vt:lpstr>
      <vt:lpstr>     SAMHSA Anger Management Curriculum</vt:lpstr>
      <vt:lpstr>“Male” Issue Challenges</vt:lpstr>
      <vt:lpstr>Treatment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Treating Men with Substance Use Disorders</dc:title>
  <dc:creator>Andrew Klein</dc:creator>
  <cp:lastModifiedBy>Andrew Klein</cp:lastModifiedBy>
  <cp:revision>58</cp:revision>
  <cp:lastPrinted>2016-02-17T18:15:08Z</cp:lastPrinted>
  <dcterms:created xsi:type="dcterms:W3CDTF">2016-02-05T16:37:07Z</dcterms:created>
  <dcterms:modified xsi:type="dcterms:W3CDTF">2016-03-21T16:58:45Z</dcterms:modified>
</cp:coreProperties>
</file>