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Lst>
  <p:notesMasterIdLst>
    <p:notesMasterId r:id="rId34"/>
  </p:notesMasterIdLst>
  <p:handoutMasterIdLst>
    <p:handoutMasterId r:id="rId35"/>
  </p:handoutMasterIdLst>
  <p:sldIdLst>
    <p:sldId id="404" r:id="rId2"/>
    <p:sldId id="403" r:id="rId3"/>
    <p:sldId id="415" r:id="rId4"/>
    <p:sldId id="383" r:id="rId5"/>
    <p:sldId id="361" r:id="rId6"/>
    <p:sldId id="331" r:id="rId7"/>
    <p:sldId id="390" r:id="rId8"/>
    <p:sldId id="392" r:id="rId9"/>
    <p:sldId id="408" r:id="rId10"/>
    <p:sldId id="389" r:id="rId11"/>
    <p:sldId id="335" r:id="rId12"/>
    <p:sldId id="401" r:id="rId13"/>
    <p:sldId id="398" r:id="rId14"/>
    <p:sldId id="399" r:id="rId15"/>
    <p:sldId id="393" r:id="rId16"/>
    <p:sldId id="394" r:id="rId17"/>
    <p:sldId id="379" r:id="rId18"/>
    <p:sldId id="380" r:id="rId19"/>
    <p:sldId id="405" r:id="rId20"/>
    <p:sldId id="381" r:id="rId21"/>
    <p:sldId id="382" r:id="rId22"/>
    <p:sldId id="343" r:id="rId23"/>
    <p:sldId id="344" r:id="rId24"/>
    <p:sldId id="345" r:id="rId25"/>
    <p:sldId id="406" r:id="rId26"/>
    <p:sldId id="410" r:id="rId27"/>
    <p:sldId id="411" r:id="rId28"/>
    <p:sldId id="412" r:id="rId29"/>
    <p:sldId id="413" r:id="rId30"/>
    <p:sldId id="414" r:id="rId31"/>
    <p:sldId id="409" r:id="rId32"/>
    <p:sldId id="416" r:id="rId33"/>
  </p:sldIdLst>
  <p:sldSz cx="9144000" cy="6858000" type="letter"/>
  <p:notesSz cx="9144000" cy="6858000"/>
  <p:defaultTextStyle>
    <a:defPPr>
      <a:defRPr lang="en-US"/>
    </a:defPPr>
    <a:lvl1pPr algn="ctr" rtl="0" eaLnBrk="0" fontAlgn="base" hangingPunct="0">
      <a:spcBef>
        <a:spcPct val="0"/>
      </a:spcBef>
      <a:spcAft>
        <a:spcPct val="0"/>
      </a:spcAft>
      <a:defRPr sz="1000" kern="1200">
        <a:solidFill>
          <a:schemeClr val="tx1"/>
        </a:solidFill>
        <a:latin typeface="Candara" charset="0"/>
        <a:ea typeface="ＭＳ Ｐゴシック" charset="0"/>
        <a:cs typeface="ＭＳ Ｐゴシック" charset="0"/>
      </a:defRPr>
    </a:lvl1pPr>
    <a:lvl2pPr marL="457200" algn="ctr" rtl="0" eaLnBrk="0" fontAlgn="base" hangingPunct="0">
      <a:spcBef>
        <a:spcPct val="0"/>
      </a:spcBef>
      <a:spcAft>
        <a:spcPct val="0"/>
      </a:spcAft>
      <a:defRPr sz="1000" kern="1200">
        <a:solidFill>
          <a:schemeClr val="tx1"/>
        </a:solidFill>
        <a:latin typeface="Candara" charset="0"/>
        <a:ea typeface="ＭＳ Ｐゴシック" charset="0"/>
        <a:cs typeface="ＭＳ Ｐゴシック" charset="0"/>
      </a:defRPr>
    </a:lvl2pPr>
    <a:lvl3pPr marL="914400" algn="ctr" rtl="0" eaLnBrk="0" fontAlgn="base" hangingPunct="0">
      <a:spcBef>
        <a:spcPct val="0"/>
      </a:spcBef>
      <a:spcAft>
        <a:spcPct val="0"/>
      </a:spcAft>
      <a:defRPr sz="1000" kern="1200">
        <a:solidFill>
          <a:schemeClr val="tx1"/>
        </a:solidFill>
        <a:latin typeface="Candara" charset="0"/>
        <a:ea typeface="ＭＳ Ｐゴシック" charset="0"/>
        <a:cs typeface="ＭＳ Ｐゴシック" charset="0"/>
      </a:defRPr>
    </a:lvl3pPr>
    <a:lvl4pPr marL="1371600" algn="ctr" rtl="0" eaLnBrk="0" fontAlgn="base" hangingPunct="0">
      <a:spcBef>
        <a:spcPct val="0"/>
      </a:spcBef>
      <a:spcAft>
        <a:spcPct val="0"/>
      </a:spcAft>
      <a:defRPr sz="1000" kern="1200">
        <a:solidFill>
          <a:schemeClr val="tx1"/>
        </a:solidFill>
        <a:latin typeface="Candara" charset="0"/>
        <a:ea typeface="ＭＳ Ｐゴシック" charset="0"/>
        <a:cs typeface="ＭＳ Ｐゴシック" charset="0"/>
      </a:defRPr>
    </a:lvl4pPr>
    <a:lvl5pPr marL="1828800" algn="ctr" rtl="0" eaLnBrk="0" fontAlgn="base" hangingPunct="0">
      <a:spcBef>
        <a:spcPct val="0"/>
      </a:spcBef>
      <a:spcAft>
        <a:spcPct val="0"/>
      </a:spcAft>
      <a:defRPr sz="1000" kern="1200">
        <a:solidFill>
          <a:schemeClr val="tx1"/>
        </a:solidFill>
        <a:latin typeface="Candara" charset="0"/>
        <a:ea typeface="ＭＳ Ｐゴシック" charset="0"/>
        <a:cs typeface="ＭＳ Ｐゴシック" charset="0"/>
      </a:defRPr>
    </a:lvl5pPr>
    <a:lvl6pPr marL="2286000" algn="l" defTabSz="457200" rtl="0" eaLnBrk="1" latinLnBrk="0" hangingPunct="1">
      <a:defRPr sz="1000" kern="1200">
        <a:solidFill>
          <a:schemeClr val="tx1"/>
        </a:solidFill>
        <a:latin typeface="Candara" charset="0"/>
        <a:ea typeface="ＭＳ Ｐゴシック" charset="0"/>
        <a:cs typeface="ＭＳ Ｐゴシック" charset="0"/>
      </a:defRPr>
    </a:lvl6pPr>
    <a:lvl7pPr marL="2743200" algn="l" defTabSz="457200" rtl="0" eaLnBrk="1" latinLnBrk="0" hangingPunct="1">
      <a:defRPr sz="1000" kern="1200">
        <a:solidFill>
          <a:schemeClr val="tx1"/>
        </a:solidFill>
        <a:latin typeface="Candara" charset="0"/>
        <a:ea typeface="ＭＳ Ｐゴシック" charset="0"/>
        <a:cs typeface="ＭＳ Ｐゴシック" charset="0"/>
      </a:defRPr>
    </a:lvl7pPr>
    <a:lvl8pPr marL="3200400" algn="l" defTabSz="457200" rtl="0" eaLnBrk="1" latinLnBrk="0" hangingPunct="1">
      <a:defRPr sz="1000" kern="1200">
        <a:solidFill>
          <a:schemeClr val="tx1"/>
        </a:solidFill>
        <a:latin typeface="Candara" charset="0"/>
        <a:ea typeface="ＭＳ Ｐゴシック" charset="0"/>
        <a:cs typeface="ＭＳ Ｐゴシック" charset="0"/>
      </a:defRPr>
    </a:lvl8pPr>
    <a:lvl9pPr marL="3657600" algn="l" defTabSz="457200" rtl="0" eaLnBrk="1" latinLnBrk="0" hangingPunct="1">
      <a:defRPr sz="1000" kern="1200">
        <a:solidFill>
          <a:schemeClr val="tx1"/>
        </a:solidFill>
        <a:latin typeface="Candar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FF08"/>
    <a:srgbClr val="DC7B19"/>
    <a:srgbClr val="FF8420"/>
    <a:srgbClr val="D88325"/>
    <a:srgbClr val="CE7625"/>
    <a:srgbClr val="FFF32B"/>
    <a:srgbClr val="FFFFFF"/>
    <a:srgbClr val="FFFEF0"/>
    <a:srgbClr val="FFF7DC"/>
    <a:srgbClr val="FFF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38" autoAdjust="0"/>
  </p:normalViewPr>
  <p:slideViewPr>
    <p:cSldViewPr>
      <p:cViewPr>
        <p:scale>
          <a:sx n="103" d="100"/>
          <a:sy n="103" d="100"/>
        </p:scale>
        <p:origin x="-204"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E725B-7537-D14E-AEF4-D1E5EE503766}" type="doc">
      <dgm:prSet loTypeId="urn:microsoft.com/office/officeart/2005/8/layout/pyramid1" loCatId="" qsTypeId="urn:microsoft.com/office/officeart/2005/8/quickstyle/3D2" qsCatId="3D" csTypeId="urn:microsoft.com/office/officeart/2005/8/colors/accent1_2" csCatId="accent1" phldr="1"/>
      <dgm:spPr/>
    </dgm:pt>
    <dgm:pt modelId="{4AA9EF57-61D9-5A45-9244-43A3CE85AD3A}">
      <dgm:prSet phldrT="[Text]" custT="1"/>
      <dgm:spPr>
        <a:solidFill>
          <a:schemeClr val="accent2">
            <a:lumMod val="60000"/>
            <a:lumOff val="40000"/>
          </a:schemeClr>
        </a:solidFill>
      </dgm:spPr>
      <dgm:t>
        <a:bodyPr/>
        <a:lstStyle/>
        <a:p>
          <a:pPr algn="ctr"/>
          <a:endParaRPr lang="en-US" sz="2400" dirty="0" smtClean="0"/>
        </a:p>
        <a:p>
          <a:pPr algn="ctr"/>
          <a:r>
            <a:rPr lang="en-US" sz="1500" b="1" dirty="0" smtClean="0">
              <a:solidFill>
                <a:srgbClr val="FBFCFF"/>
              </a:solidFill>
              <a:latin typeface="Georgia"/>
              <a:cs typeface="Georgia"/>
            </a:rPr>
            <a:t>Chance</a:t>
          </a:r>
          <a:endParaRPr lang="en-US" sz="1500" b="1" dirty="0">
            <a:solidFill>
              <a:srgbClr val="FBFCFF"/>
            </a:solidFill>
            <a:latin typeface="Georgia"/>
            <a:cs typeface="Georgia"/>
          </a:endParaRPr>
        </a:p>
      </dgm:t>
    </dgm:pt>
    <dgm:pt modelId="{5D5C7A9F-B1EE-6844-9C1A-5C4CEC6D4280}" type="parTrans" cxnId="{70DB12F7-0F20-244D-8429-7A2728AADD04}">
      <dgm:prSet/>
      <dgm:spPr/>
      <dgm:t>
        <a:bodyPr/>
        <a:lstStyle/>
        <a:p>
          <a:pPr algn="ctr"/>
          <a:endParaRPr lang="en-US"/>
        </a:p>
      </dgm:t>
    </dgm:pt>
    <dgm:pt modelId="{AC9A319E-A7E1-D64A-881F-3E71D09369F2}" type="sibTrans" cxnId="{70DB12F7-0F20-244D-8429-7A2728AADD04}">
      <dgm:prSet/>
      <dgm:spPr/>
      <dgm:t>
        <a:bodyPr/>
        <a:lstStyle/>
        <a:p>
          <a:pPr algn="ctr"/>
          <a:endParaRPr lang="en-US"/>
        </a:p>
      </dgm:t>
    </dgm:pt>
    <dgm:pt modelId="{0BFEE01E-9F8F-6E43-8164-723114F9C02E}">
      <dgm:prSet phldrT="[Text]" custT="1"/>
      <dgm:spPr>
        <a:solidFill>
          <a:schemeClr val="tx2">
            <a:lumMod val="50000"/>
            <a:lumOff val="50000"/>
          </a:schemeClr>
        </a:solidFill>
      </dgm:spPr>
      <dgm:t>
        <a:bodyPr/>
        <a:lstStyle/>
        <a:p>
          <a:pPr algn="ctr"/>
          <a:r>
            <a:rPr lang="en-US" sz="2800" b="1" dirty="0" smtClean="0">
              <a:solidFill>
                <a:srgbClr val="FBFCFF"/>
              </a:solidFill>
              <a:latin typeface="Georgia"/>
              <a:cs typeface="Georgia"/>
            </a:rPr>
            <a:t>Skill</a:t>
          </a:r>
          <a:endParaRPr lang="en-US" sz="2800" b="1" dirty="0">
            <a:solidFill>
              <a:srgbClr val="FBFCFF"/>
            </a:solidFill>
            <a:latin typeface="Georgia"/>
            <a:cs typeface="Georgia"/>
          </a:endParaRPr>
        </a:p>
      </dgm:t>
    </dgm:pt>
    <dgm:pt modelId="{7C2F9929-2711-6B4F-9F86-8A3E99A0E4AC}" type="parTrans" cxnId="{0F7B42DC-5EF3-D14C-901C-07F79EF1F32B}">
      <dgm:prSet/>
      <dgm:spPr/>
      <dgm:t>
        <a:bodyPr/>
        <a:lstStyle/>
        <a:p>
          <a:pPr algn="ctr"/>
          <a:endParaRPr lang="en-US"/>
        </a:p>
      </dgm:t>
    </dgm:pt>
    <dgm:pt modelId="{A4210F6D-F631-024D-9ADE-E58D72194548}" type="sibTrans" cxnId="{0F7B42DC-5EF3-D14C-901C-07F79EF1F32B}">
      <dgm:prSet/>
      <dgm:spPr/>
      <dgm:t>
        <a:bodyPr/>
        <a:lstStyle/>
        <a:p>
          <a:pPr algn="ctr"/>
          <a:endParaRPr lang="en-US"/>
        </a:p>
      </dgm:t>
    </dgm:pt>
    <dgm:pt modelId="{69AC8ED2-BD44-C14D-A0AF-9B1CCBAB92E6}">
      <dgm:prSet phldrT="[Text]" custT="1"/>
      <dgm:spPr>
        <a:solidFill>
          <a:srgbClr val="000090"/>
        </a:solidFill>
        <a:sp3d contourW="12700" prstMaterial="metal">
          <a:bevelT w="127000" h="63500" prst="relaxedInset"/>
          <a:bevelB w="0" h="0"/>
          <a:contourClr>
            <a:srgbClr val="FBFCFF"/>
          </a:contourClr>
        </a:sp3d>
      </dgm:spPr>
      <dgm:t>
        <a:bodyPr/>
        <a:lstStyle/>
        <a:p>
          <a:pPr algn="ctr"/>
          <a:r>
            <a:rPr lang="en-US" sz="3200" b="1" dirty="0" smtClean="0">
              <a:solidFill>
                <a:schemeClr val="bg1"/>
              </a:solidFill>
              <a:latin typeface="Georgia"/>
              <a:cs typeface="Georgia"/>
            </a:rPr>
            <a:t>Preparation</a:t>
          </a:r>
          <a:endParaRPr lang="en-US" sz="3200" b="1" dirty="0">
            <a:solidFill>
              <a:schemeClr val="bg1"/>
            </a:solidFill>
            <a:latin typeface="Georgia"/>
            <a:cs typeface="Georgia"/>
          </a:endParaRPr>
        </a:p>
      </dgm:t>
    </dgm:pt>
    <dgm:pt modelId="{C3C5213A-6217-9E4D-B72B-C214628E2C99}" type="parTrans" cxnId="{A7FA90A6-454F-5746-8E5A-3F254BDBF69A}">
      <dgm:prSet/>
      <dgm:spPr/>
      <dgm:t>
        <a:bodyPr/>
        <a:lstStyle/>
        <a:p>
          <a:pPr algn="ctr"/>
          <a:endParaRPr lang="en-US"/>
        </a:p>
      </dgm:t>
    </dgm:pt>
    <dgm:pt modelId="{1A6536FB-1DDC-A44D-8675-55DBA4AB07E0}" type="sibTrans" cxnId="{A7FA90A6-454F-5746-8E5A-3F254BDBF69A}">
      <dgm:prSet/>
      <dgm:spPr/>
      <dgm:t>
        <a:bodyPr/>
        <a:lstStyle/>
        <a:p>
          <a:pPr algn="ctr"/>
          <a:endParaRPr lang="en-US"/>
        </a:p>
      </dgm:t>
    </dgm:pt>
    <dgm:pt modelId="{F6E4FD22-6616-2D44-94E1-E441B1B4C0C8}" type="pres">
      <dgm:prSet presAssocID="{8EDE725B-7537-D14E-AEF4-D1E5EE503766}" presName="Name0" presStyleCnt="0">
        <dgm:presLayoutVars>
          <dgm:dir/>
          <dgm:animLvl val="lvl"/>
          <dgm:resizeHandles val="exact"/>
        </dgm:presLayoutVars>
      </dgm:prSet>
      <dgm:spPr/>
    </dgm:pt>
    <dgm:pt modelId="{548ED0D9-A5C3-9A4A-A9E4-1A382B96E302}" type="pres">
      <dgm:prSet presAssocID="{4AA9EF57-61D9-5A45-9244-43A3CE85AD3A}" presName="Name8" presStyleCnt="0"/>
      <dgm:spPr/>
    </dgm:pt>
    <dgm:pt modelId="{6006061A-873E-E240-BB6C-6350E688A0E5}" type="pres">
      <dgm:prSet presAssocID="{4AA9EF57-61D9-5A45-9244-43A3CE85AD3A}" presName="level" presStyleLbl="node1" presStyleIdx="0" presStyleCnt="3" custScaleY="132576">
        <dgm:presLayoutVars>
          <dgm:chMax val="1"/>
          <dgm:bulletEnabled val="1"/>
        </dgm:presLayoutVars>
      </dgm:prSet>
      <dgm:spPr/>
      <dgm:t>
        <a:bodyPr/>
        <a:lstStyle/>
        <a:p>
          <a:endParaRPr lang="en-US"/>
        </a:p>
      </dgm:t>
    </dgm:pt>
    <dgm:pt modelId="{6B4EA44F-0E06-0C4B-8A4C-19CF36424FDB}" type="pres">
      <dgm:prSet presAssocID="{4AA9EF57-61D9-5A45-9244-43A3CE85AD3A}" presName="levelTx" presStyleLbl="revTx" presStyleIdx="0" presStyleCnt="0">
        <dgm:presLayoutVars>
          <dgm:chMax val="1"/>
          <dgm:bulletEnabled val="1"/>
        </dgm:presLayoutVars>
      </dgm:prSet>
      <dgm:spPr/>
      <dgm:t>
        <a:bodyPr/>
        <a:lstStyle/>
        <a:p>
          <a:endParaRPr lang="en-US"/>
        </a:p>
      </dgm:t>
    </dgm:pt>
    <dgm:pt modelId="{13A9C6C9-F4C0-354B-85BE-76601DCDC3DD}" type="pres">
      <dgm:prSet presAssocID="{0BFEE01E-9F8F-6E43-8164-723114F9C02E}" presName="Name8" presStyleCnt="0"/>
      <dgm:spPr/>
    </dgm:pt>
    <dgm:pt modelId="{51DD14B6-220F-AE46-BEFC-E2C3A6285D97}" type="pres">
      <dgm:prSet presAssocID="{0BFEE01E-9F8F-6E43-8164-723114F9C02E}" presName="level" presStyleLbl="node1" presStyleIdx="1" presStyleCnt="3" custScaleY="149964" custLinFactNeighborY="-2554">
        <dgm:presLayoutVars>
          <dgm:chMax val="1"/>
          <dgm:bulletEnabled val="1"/>
        </dgm:presLayoutVars>
      </dgm:prSet>
      <dgm:spPr/>
      <dgm:t>
        <a:bodyPr/>
        <a:lstStyle/>
        <a:p>
          <a:endParaRPr lang="en-US"/>
        </a:p>
      </dgm:t>
    </dgm:pt>
    <dgm:pt modelId="{83D6CDD0-4F39-CC4B-8021-A646624CC299}" type="pres">
      <dgm:prSet presAssocID="{0BFEE01E-9F8F-6E43-8164-723114F9C02E}" presName="levelTx" presStyleLbl="revTx" presStyleIdx="0" presStyleCnt="0">
        <dgm:presLayoutVars>
          <dgm:chMax val="1"/>
          <dgm:bulletEnabled val="1"/>
        </dgm:presLayoutVars>
      </dgm:prSet>
      <dgm:spPr/>
      <dgm:t>
        <a:bodyPr/>
        <a:lstStyle/>
        <a:p>
          <a:endParaRPr lang="en-US"/>
        </a:p>
      </dgm:t>
    </dgm:pt>
    <dgm:pt modelId="{FD3675BA-36B7-C547-BA6E-ACE2020C2CDA}" type="pres">
      <dgm:prSet presAssocID="{69AC8ED2-BD44-C14D-A0AF-9B1CCBAB92E6}" presName="Name8" presStyleCnt="0"/>
      <dgm:spPr/>
    </dgm:pt>
    <dgm:pt modelId="{7F6E15BF-0DD5-1949-9B24-3526793AE522}" type="pres">
      <dgm:prSet presAssocID="{69AC8ED2-BD44-C14D-A0AF-9B1CCBAB92E6}" presName="level" presStyleLbl="node1" presStyleIdx="2" presStyleCnt="3" custScaleY="248110">
        <dgm:presLayoutVars>
          <dgm:chMax val="1"/>
          <dgm:bulletEnabled val="1"/>
        </dgm:presLayoutVars>
      </dgm:prSet>
      <dgm:spPr/>
      <dgm:t>
        <a:bodyPr/>
        <a:lstStyle/>
        <a:p>
          <a:endParaRPr lang="en-US"/>
        </a:p>
      </dgm:t>
    </dgm:pt>
    <dgm:pt modelId="{1097F770-EBFA-1547-8831-36A2F7A93C6D}" type="pres">
      <dgm:prSet presAssocID="{69AC8ED2-BD44-C14D-A0AF-9B1CCBAB92E6}" presName="levelTx" presStyleLbl="revTx" presStyleIdx="0" presStyleCnt="0">
        <dgm:presLayoutVars>
          <dgm:chMax val="1"/>
          <dgm:bulletEnabled val="1"/>
        </dgm:presLayoutVars>
      </dgm:prSet>
      <dgm:spPr/>
      <dgm:t>
        <a:bodyPr/>
        <a:lstStyle/>
        <a:p>
          <a:endParaRPr lang="en-US"/>
        </a:p>
      </dgm:t>
    </dgm:pt>
  </dgm:ptLst>
  <dgm:cxnLst>
    <dgm:cxn modelId="{5B4F5011-9BCB-6844-8588-018007529B67}" type="presOf" srcId="{8EDE725B-7537-D14E-AEF4-D1E5EE503766}" destId="{F6E4FD22-6616-2D44-94E1-E441B1B4C0C8}" srcOrd="0" destOrd="0" presId="urn:microsoft.com/office/officeart/2005/8/layout/pyramid1"/>
    <dgm:cxn modelId="{7D951442-6448-4646-A929-E48CDA415DE9}" type="presOf" srcId="{0BFEE01E-9F8F-6E43-8164-723114F9C02E}" destId="{83D6CDD0-4F39-CC4B-8021-A646624CC299}" srcOrd="1" destOrd="0" presId="urn:microsoft.com/office/officeart/2005/8/layout/pyramid1"/>
    <dgm:cxn modelId="{68613C0F-F77C-A840-9069-E34FA73AC835}" type="presOf" srcId="{4AA9EF57-61D9-5A45-9244-43A3CE85AD3A}" destId="{6B4EA44F-0E06-0C4B-8A4C-19CF36424FDB}" srcOrd="1" destOrd="0" presId="urn:microsoft.com/office/officeart/2005/8/layout/pyramid1"/>
    <dgm:cxn modelId="{1CA73031-6FA7-EF49-82C1-71F9978CB643}" type="presOf" srcId="{4AA9EF57-61D9-5A45-9244-43A3CE85AD3A}" destId="{6006061A-873E-E240-BB6C-6350E688A0E5}" srcOrd="0" destOrd="0" presId="urn:microsoft.com/office/officeart/2005/8/layout/pyramid1"/>
    <dgm:cxn modelId="{A7FA90A6-454F-5746-8E5A-3F254BDBF69A}" srcId="{8EDE725B-7537-D14E-AEF4-D1E5EE503766}" destId="{69AC8ED2-BD44-C14D-A0AF-9B1CCBAB92E6}" srcOrd="2" destOrd="0" parTransId="{C3C5213A-6217-9E4D-B72B-C214628E2C99}" sibTransId="{1A6536FB-1DDC-A44D-8675-55DBA4AB07E0}"/>
    <dgm:cxn modelId="{70DB12F7-0F20-244D-8429-7A2728AADD04}" srcId="{8EDE725B-7537-D14E-AEF4-D1E5EE503766}" destId="{4AA9EF57-61D9-5A45-9244-43A3CE85AD3A}" srcOrd="0" destOrd="0" parTransId="{5D5C7A9F-B1EE-6844-9C1A-5C4CEC6D4280}" sibTransId="{AC9A319E-A7E1-D64A-881F-3E71D09369F2}"/>
    <dgm:cxn modelId="{4CD64938-57AE-154A-91BB-5150BDE630AE}" type="presOf" srcId="{69AC8ED2-BD44-C14D-A0AF-9B1CCBAB92E6}" destId="{1097F770-EBFA-1547-8831-36A2F7A93C6D}" srcOrd="1" destOrd="0" presId="urn:microsoft.com/office/officeart/2005/8/layout/pyramid1"/>
    <dgm:cxn modelId="{0F7B42DC-5EF3-D14C-901C-07F79EF1F32B}" srcId="{8EDE725B-7537-D14E-AEF4-D1E5EE503766}" destId="{0BFEE01E-9F8F-6E43-8164-723114F9C02E}" srcOrd="1" destOrd="0" parTransId="{7C2F9929-2711-6B4F-9F86-8A3E99A0E4AC}" sibTransId="{A4210F6D-F631-024D-9ADE-E58D72194548}"/>
    <dgm:cxn modelId="{EFAD9B92-A373-2442-BBF9-B012F88D533B}" type="presOf" srcId="{0BFEE01E-9F8F-6E43-8164-723114F9C02E}" destId="{51DD14B6-220F-AE46-BEFC-E2C3A6285D97}" srcOrd="0" destOrd="0" presId="urn:microsoft.com/office/officeart/2005/8/layout/pyramid1"/>
    <dgm:cxn modelId="{A8F76BDE-BFF3-994B-B494-A878EF7B9002}" type="presOf" srcId="{69AC8ED2-BD44-C14D-A0AF-9B1CCBAB92E6}" destId="{7F6E15BF-0DD5-1949-9B24-3526793AE522}" srcOrd="0" destOrd="0" presId="urn:microsoft.com/office/officeart/2005/8/layout/pyramid1"/>
    <dgm:cxn modelId="{36189A80-7DAD-F947-9219-E608370737C6}" type="presParOf" srcId="{F6E4FD22-6616-2D44-94E1-E441B1B4C0C8}" destId="{548ED0D9-A5C3-9A4A-A9E4-1A382B96E302}" srcOrd="0" destOrd="0" presId="urn:microsoft.com/office/officeart/2005/8/layout/pyramid1"/>
    <dgm:cxn modelId="{A0A8E104-0CA6-A143-BFE9-49B05AB5CC22}" type="presParOf" srcId="{548ED0D9-A5C3-9A4A-A9E4-1A382B96E302}" destId="{6006061A-873E-E240-BB6C-6350E688A0E5}" srcOrd="0" destOrd="0" presId="urn:microsoft.com/office/officeart/2005/8/layout/pyramid1"/>
    <dgm:cxn modelId="{88DA2B0D-230C-B24D-B1C5-CE9F3450BE73}" type="presParOf" srcId="{548ED0D9-A5C3-9A4A-A9E4-1A382B96E302}" destId="{6B4EA44F-0E06-0C4B-8A4C-19CF36424FDB}" srcOrd="1" destOrd="0" presId="urn:microsoft.com/office/officeart/2005/8/layout/pyramid1"/>
    <dgm:cxn modelId="{52C3E5D4-3052-DD43-8766-3BAD7AB9F64E}" type="presParOf" srcId="{F6E4FD22-6616-2D44-94E1-E441B1B4C0C8}" destId="{13A9C6C9-F4C0-354B-85BE-76601DCDC3DD}" srcOrd="1" destOrd="0" presId="urn:microsoft.com/office/officeart/2005/8/layout/pyramid1"/>
    <dgm:cxn modelId="{78310F6E-FBDC-4548-9E02-F8C5F719BCAD}" type="presParOf" srcId="{13A9C6C9-F4C0-354B-85BE-76601DCDC3DD}" destId="{51DD14B6-220F-AE46-BEFC-E2C3A6285D97}" srcOrd="0" destOrd="0" presId="urn:microsoft.com/office/officeart/2005/8/layout/pyramid1"/>
    <dgm:cxn modelId="{67AE6662-E9E9-9248-A6DB-F00B9DBB75CF}" type="presParOf" srcId="{13A9C6C9-F4C0-354B-85BE-76601DCDC3DD}" destId="{83D6CDD0-4F39-CC4B-8021-A646624CC299}" srcOrd="1" destOrd="0" presId="urn:microsoft.com/office/officeart/2005/8/layout/pyramid1"/>
    <dgm:cxn modelId="{72D6004F-E12D-414D-9DB8-FD56D6BBDF25}" type="presParOf" srcId="{F6E4FD22-6616-2D44-94E1-E441B1B4C0C8}" destId="{FD3675BA-36B7-C547-BA6E-ACE2020C2CDA}" srcOrd="2" destOrd="0" presId="urn:microsoft.com/office/officeart/2005/8/layout/pyramid1"/>
    <dgm:cxn modelId="{70E73451-61AF-F049-B698-A8772C18DDC8}" type="presParOf" srcId="{FD3675BA-36B7-C547-BA6E-ACE2020C2CDA}" destId="{7F6E15BF-0DD5-1949-9B24-3526793AE522}" srcOrd="0" destOrd="0" presId="urn:microsoft.com/office/officeart/2005/8/layout/pyramid1"/>
    <dgm:cxn modelId="{C157D5F4-22EB-B14E-BEDD-56699BFF00E2}" type="presParOf" srcId="{FD3675BA-36B7-C547-BA6E-ACE2020C2CDA}" destId="{1097F770-EBFA-1547-8831-36A2F7A93C6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F3370-6E58-C545-AF1F-03E622B79767}" type="doc">
      <dgm:prSet loTypeId="urn:microsoft.com/office/officeart/2005/8/layout/gear1" loCatId="" qsTypeId="urn:microsoft.com/office/officeart/2005/8/quickstyle/simple5" qsCatId="simple" csTypeId="urn:microsoft.com/office/officeart/2005/8/colors/accent1_2" csCatId="accent1" phldr="1"/>
      <dgm:spPr/>
      <dgm:t>
        <a:bodyPr/>
        <a:lstStyle/>
        <a:p>
          <a:endParaRPr lang="en-US"/>
        </a:p>
      </dgm:t>
    </dgm:pt>
    <dgm:pt modelId="{125B1880-1C5D-CF45-9F76-2A120F9BBC81}">
      <dgm:prSet phldrT="[Text]"/>
      <dgm:spPr>
        <a:gradFill flip="none" rotWithShape="1">
          <a:gsLst>
            <a:gs pos="0">
              <a:schemeClr val="accent1">
                <a:hueOff val="0"/>
                <a:satOff val="0"/>
                <a:lumOff val="0"/>
                <a:alphaOff val="0"/>
                <a:tint val="100000"/>
                <a:shade val="100000"/>
                <a:satMod val="130000"/>
              </a:schemeClr>
            </a:gs>
            <a:gs pos="45000">
              <a:schemeClr val="accent1">
                <a:hueOff val="0"/>
                <a:satOff val="0"/>
                <a:lumOff val="0"/>
                <a:tint val="50000"/>
                <a:shade val="100000"/>
                <a:satMod val="350000"/>
                <a:alpha val="43000"/>
              </a:schemeClr>
            </a:gs>
          </a:gsLst>
          <a:lin ang="0" scaled="1"/>
          <a:tileRect/>
        </a:gradFill>
      </dgm:spPr>
      <dgm:t>
        <a:bodyPr/>
        <a:lstStyle/>
        <a:p>
          <a:endParaRPr lang="en-US" dirty="0"/>
        </a:p>
      </dgm:t>
    </dgm:pt>
    <dgm:pt modelId="{0B77010C-2FE3-8C41-8C5C-808C6EEFF311}" type="parTrans" cxnId="{43987207-2113-5C41-9B49-F35817883B27}">
      <dgm:prSet/>
      <dgm:spPr/>
      <dgm:t>
        <a:bodyPr/>
        <a:lstStyle/>
        <a:p>
          <a:endParaRPr lang="en-US"/>
        </a:p>
      </dgm:t>
    </dgm:pt>
    <dgm:pt modelId="{3D32E981-E641-8B4A-9C94-864C6C17997E}" type="sibTrans" cxnId="{43987207-2113-5C41-9B49-F35817883B27}">
      <dgm:prSet/>
      <dgm:spPr/>
      <dgm:t>
        <a:bodyPr/>
        <a:lstStyle/>
        <a:p>
          <a:endParaRPr lang="en-US"/>
        </a:p>
      </dgm:t>
    </dgm:pt>
    <dgm:pt modelId="{2BD56464-E201-E44C-A455-DF6D05AB9B25}" type="pres">
      <dgm:prSet presAssocID="{446F3370-6E58-C545-AF1F-03E622B79767}" presName="composite" presStyleCnt="0">
        <dgm:presLayoutVars>
          <dgm:chMax val="3"/>
          <dgm:animLvl val="lvl"/>
          <dgm:resizeHandles val="exact"/>
        </dgm:presLayoutVars>
      </dgm:prSet>
      <dgm:spPr/>
      <dgm:t>
        <a:bodyPr/>
        <a:lstStyle/>
        <a:p>
          <a:endParaRPr lang="en-US"/>
        </a:p>
      </dgm:t>
    </dgm:pt>
    <dgm:pt modelId="{24928176-2FD6-AD47-9A31-0E2C9323056C}" type="pres">
      <dgm:prSet presAssocID="{125B1880-1C5D-CF45-9F76-2A120F9BBC81}" presName="gear1" presStyleLbl="node1" presStyleIdx="0" presStyleCnt="1" custScaleX="173961" custScaleY="167796" custLinFactNeighborX="-2388" custLinFactNeighborY="7011">
        <dgm:presLayoutVars>
          <dgm:chMax val="1"/>
          <dgm:bulletEnabled val="1"/>
        </dgm:presLayoutVars>
      </dgm:prSet>
      <dgm:spPr/>
      <dgm:t>
        <a:bodyPr/>
        <a:lstStyle/>
        <a:p>
          <a:endParaRPr lang="en-US"/>
        </a:p>
      </dgm:t>
    </dgm:pt>
    <dgm:pt modelId="{1C87B31D-9043-2E41-9966-69D057345304}" type="pres">
      <dgm:prSet presAssocID="{125B1880-1C5D-CF45-9F76-2A120F9BBC81}" presName="gear1srcNode" presStyleLbl="node1" presStyleIdx="0" presStyleCnt="1"/>
      <dgm:spPr/>
      <dgm:t>
        <a:bodyPr/>
        <a:lstStyle/>
        <a:p>
          <a:endParaRPr lang="en-US"/>
        </a:p>
      </dgm:t>
    </dgm:pt>
    <dgm:pt modelId="{342F39C3-D42F-A143-B121-E7A5BCD4E2C0}" type="pres">
      <dgm:prSet presAssocID="{125B1880-1C5D-CF45-9F76-2A120F9BBC81}" presName="gear1dstNode" presStyleLbl="node1" presStyleIdx="0" presStyleCnt="1"/>
      <dgm:spPr/>
      <dgm:t>
        <a:bodyPr/>
        <a:lstStyle/>
        <a:p>
          <a:endParaRPr lang="en-US"/>
        </a:p>
      </dgm:t>
    </dgm:pt>
    <dgm:pt modelId="{FB7EC02B-EB29-4B4D-92A0-67FD455630B3}" type="pres">
      <dgm:prSet presAssocID="{3D32E981-E641-8B4A-9C94-864C6C17997E}" presName="connector1" presStyleLbl="sibTrans2D1" presStyleIdx="0" presStyleCnt="1" custFlipVert="1" custFlipHor="1" custScaleX="14960" custScaleY="1706" custLinFactNeighborX="34219" custLinFactNeighborY="15033"/>
      <dgm:spPr/>
      <dgm:t>
        <a:bodyPr/>
        <a:lstStyle/>
        <a:p>
          <a:endParaRPr lang="en-US"/>
        </a:p>
      </dgm:t>
    </dgm:pt>
  </dgm:ptLst>
  <dgm:cxnLst>
    <dgm:cxn modelId="{16CBBAC1-FD0C-D047-96BD-F22D282D6917}" type="presOf" srcId="{125B1880-1C5D-CF45-9F76-2A120F9BBC81}" destId="{1C87B31D-9043-2E41-9966-69D057345304}" srcOrd="1" destOrd="0" presId="urn:microsoft.com/office/officeart/2005/8/layout/gear1"/>
    <dgm:cxn modelId="{43987207-2113-5C41-9B49-F35817883B27}" srcId="{446F3370-6E58-C545-AF1F-03E622B79767}" destId="{125B1880-1C5D-CF45-9F76-2A120F9BBC81}" srcOrd="0" destOrd="0" parTransId="{0B77010C-2FE3-8C41-8C5C-808C6EEFF311}" sibTransId="{3D32E981-E641-8B4A-9C94-864C6C17997E}"/>
    <dgm:cxn modelId="{1A93EF94-BF98-6B44-BB84-8BEA171883F7}" type="presOf" srcId="{125B1880-1C5D-CF45-9F76-2A120F9BBC81}" destId="{24928176-2FD6-AD47-9A31-0E2C9323056C}" srcOrd="0" destOrd="0" presId="urn:microsoft.com/office/officeart/2005/8/layout/gear1"/>
    <dgm:cxn modelId="{D33464B1-D827-CF45-A37E-8361BE3BA84C}" type="presOf" srcId="{446F3370-6E58-C545-AF1F-03E622B79767}" destId="{2BD56464-E201-E44C-A455-DF6D05AB9B25}" srcOrd="0" destOrd="0" presId="urn:microsoft.com/office/officeart/2005/8/layout/gear1"/>
    <dgm:cxn modelId="{425EFB2A-A445-8440-B565-EBC6F32B0A39}" type="presOf" srcId="{125B1880-1C5D-CF45-9F76-2A120F9BBC81}" destId="{342F39C3-D42F-A143-B121-E7A5BCD4E2C0}" srcOrd="2" destOrd="0" presId="urn:microsoft.com/office/officeart/2005/8/layout/gear1"/>
    <dgm:cxn modelId="{852123C7-FDFB-5B4B-A73B-1003AA1F8D21}" type="presOf" srcId="{3D32E981-E641-8B4A-9C94-864C6C17997E}" destId="{FB7EC02B-EB29-4B4D-92A0-67FD455630B3}" srcOrd="0" destOrd="0" presId="urn:microsoft.com/office/officeart/2005/8/layout/gear1"/>
    <dgm:cxn modelId="{BE6BB18B-2DAD-8749-910A-F622AE0EF79E}" type="presParOf" srcId="{2BD56464-E201-E44C-A455-DF6D05AB9B25}" destId="{24928176-2FD6-AD47-9A31-0E2C9323056C}" srcOrd="0" destOrd="0" presId="urn:microsoft.com/office/officeart/2005/8/layout/gear1"/>
    <dgm:cxn modelId="{876EDD3C-02B3-744C-AA85-9E313B269B22}" type="presParOf" srcId="{2BD56464-E201-E44C-A455-DF6D05AB9B25}" destId="{1C87B31D-9043-2E41-9966-69D057345304}" srcOrd="1" destOrd="0" presId="urn:microsoft.com/office/officeart/2005/8/layout/gear1"/>
    <dgm:cxn modelId="{EDE6560B-A6FE-9E4D-9548-C09BDD094C6F}" type="presParOf" srcId="{2BD56464-E201-E44C-A455-DF6D05AB9B25}" destId="{342F39C3-D42F-A143-B121-E7A5BCD4E2C0}" srcOrd="2" destOrd="0" presId="urn:microsoft.com/office/officeart/2005/8/layout/gear1"/>
    <dgm:cxn modelId="{4B34C418-4000-C541-8E4F-A9156E97170B}" type="presParOf" srcId="{2BD56464-E201-E44C-A455-DF6D05AB9B25}" destId="{FB7EC02B-EB29-4B4D-92A0-67FD455630B3}"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F3370-6E58-C545-AF1F-03E622B79767}" type="doc">
      <dgm:prSet loTypeId="urn:microsoft.com/office/officeart/2005/8/layout/gear1" loCatId="" qsTypeId="urn:microsoft.com/office/officeart/2005/8/quickstyle/simple5" qsCatId="simple" csTypeId="urn:microsoft.com/office/officeart/2005/8/colors/accent1_2" csCatId="accent1" phldr="1"/>
      <dgm:spPr/>
      <dgm:t>
        <a:bodyPr/>
        <a:lstStyle/>
        <a:p>
          <a:endParaRPr lang="en-US"/>
        </a:p>
      </dgm:t>
    </dgm:pt>
    <dgm:pt modelId="{125B1880-1C5D-CF45-9F76-2A120F9BBC81}">
      <dgm:prSet phldrT="[Text]"/>
      <dgm:spPr>
        <a:gradFill flip="none" rotWithShape="1">
          <a:gsLst>
            <a:gs pos="0">
              <a:schemeClr val="accent1">
                <a:hueOff val="0"/>
                <a:satOff val="0"/>
                <a:lumOff val="0"/>
                <a:alphaOff val="0"/>
                <a:tint val="100000"/>
                <a:shade val="100000"/>
                <a:satMod val="130000"/>
              </a:schemeClr>
            </a:gs>
            <a:gs pos="45000">
              <a:schemeClr val="accent1">
                <a:hueOff val="0"/>
                <a:satOff val="0"/>
                <a:lumOff val="0"/>
                <a:tint val="50000"/>
                <a:shade val="100000"/>
                <a:satMod val="350000"/>
                <a:alpha val="43000"/>
              </a:schemeClr>
            </a:gs>
          </a:gsLst>
          <a:lin ang="0" scaled="1"/>
          <a:tileRect/>
        </a:gradFill>
      </dgm:spPr>
      <dgm:t>
        <a:bodyPr/>
        <a:lstStyle/>
        <a:p>
          <a:endParaRPr lang="en-US" dirty="0"/>
        </a:p>
      </dgm:t>
    </dgm:pt>
    <dgm:pt modelId="{0B77010C-2FE3-8C41-8C5C-808C6EEFF311}" type="parTrans" cxnId="{43987207-2113-5C41-9B49-F35817883B27}">
      <dgm:prSet/>
      <dgm:spPr/>
      <dgm:t>
        <a:bodyPr/>
        <a:lstStyle/>
        <a:p>
          <a:endParaRPr lang="en-US"/>
        </a:p>
      </dgm:t>
    </dgm:pt>
    <dgm:pt modelId="{3D32E981-E641-8B4A-9C94-864C6C17997E}" type="sibTrans" cxnId="{43987207-2113-5C41-9B49-F35817883B27}">
      <dgm:prSet/>
      <dgm:spPr/>
      <dgm:t>
        <a:bodyPr/>
        <a:lstStyle/>
        <a:p>
          <a:endParaRPr lang="en-US"/>
        </a:p>
      </dgm:t>
    </dgm:pt>
    <dgm:pt modelId="{2BD56464-E201-E44C-A455-DF6D05AB9B25}" type="pres">
      <dgm:prSet presAssocID="{446F3370-6E58-C545-AF1F-03E622B79767}" presName="composite" presStyleCnt="0">
        <dgm:presLayoutVars>
          <dgm:chMax val="3"/>
          <dgm:animLvl val="lvl"/>
          <dgm:resizeHandles val="exact"/>
        </dgm:presLayoutVars>
      </dgm:prSet>
      <dgm:spPr/>
      <dgm:t>
        <a:bodyPr/>
        <a:lstStyle/>
        <a:p>
          <a:endParaRPr lang="en-US"/>
        </a:p>
      </dgm:t>
    </dgm:pt>
    <dgm:pt modelId="{24928176-2FD6-AD47-9A31-0E2C9323056C}" type="pres">
      <dgm:prSet presAssocID="{125B1880-1C5D-CF45-9F76-2A120F9BBC81}" presName="gear1" presStyleLbl="node1" presStyleIdx="0" presStyleCnt="1" custScaleX="173961" custScaleY="167796" custLinFactNeighborX="-2388" custLinFactNeighborY="7011">
        <dgm:presLayoutVars>
          <dgm:chMax val="1"/>
          <dgm:bulletEnabled val="1"/>
        </dgm:presLayoutVars>
      </dgm:prSet>
      <dgm:spPr/>
      <dgm:t>
        <a:bodyPr/>
        <a:lstStyle/>
        <a:p>
          <a:endParaRPr lang="en-US"/>
        </a:p>
      </dgm:t>
    </dgm:pt>
    <dgm:pt modelId="{1C87B31D-9043-2E41-9966-69D057345304}" type="pres">
      <dgm:prSet presAssocID="{125B1880-1C5D-CF45-9F76-2A120F9BBC81}" presName="gear1srcNode" presStyleLbl="node1" presStyleIdx="0" presStyleCnt="1"/>
      <dgm:spPr/>
      <dgm:t>
        <a:bodyPr/>
        <a:lstStyle/>
        <a:p>
          <a:endParaRPr lang="en-US"/>
        </a:p>
      </dgm:t>
    </dgm:pt>
    <dgm:pt modelId="{342F39C3-D42F-A143-B121-E7A5BCD4E2C0}" type="pres">
      <dgm:prSet presAssocID="{125B1880-1C5D-CF45-9F76-2A120F9BBC81}" presName="gear1dstNode" presStyleLbl="node1" presStyleIdx="0" presStyleCnt="1"/>
      <dgm:spPr/>
      <dgm:t>
        <a:bodyPr/>
        <a:lstStyle/>
        <a:p>
          <a:endParaRPr lang="en-US"/>
        </a:p>
      </dgm:t>
    </dgm:pt>
    <dgm:pt modelId="{FB7EC02B-EB29-4B4D-92A0-67FD455630B3}" type="pres">
      <dgm:prSet presAssocID="{3D32E981-E641-8B4A-9C94-864C6C17997E}" presName="connector1" presStyleLbl="sibTrans2D1" presStyleIdx="0" presStyleCnt="1" custFlipVert="1" custFlipHor="1" custScaleX="14960" custScaleY="1706" custLinFactNeighborX="34219" custLinFactNeighborY="15033"/>
      <dgm:spPr/>
      <dgm:t>
        <a:bodyPr/>
        <a:lstStyle/>
        <a:p>
          <a:endParaRPr lang="en-US"/>
        </a:p>
      </dgm:t>
    </dgm:pt>
  </dgm:ptLst>
  <dgm:cxnLst>
    <dgm:cxn modelId="{43987207-2113-5C41-9B49-F35817883B27}" srcId="{446F3370-6E58-C545-AF1F-03E622B79767}" destId="{125B1880-1C5D-CF45-9F76-2A120F9BBC81}" srcOrd="0" destOrd="0" parTransId="{0B77010C-2FE3-8C41-8C5C-808C6EEFF311}" sibTransId="{3D32E981-E641-8B4A-9C94-864C6C17997E}"/>
    <dgm:cxn modelId="{57CC4D9E-380A-154A-A29E-286122BE1B0A}" type="presOf" srcId="{446F3370-6E58-C545-AF1F-03E622B79767}" destId="{2BD56464-E201-E44C-A455-DF6D05AB9B25}" srcOrd="0" destOrd="0" presId="urn:microsoft.com/office/officeart/2005/8/layout/gear1"/>
    <dgm:cxn modelId="{C4B53870-2702-5748-B3AD-6768EB217D11}" type="presOf" srcId="{125B1880-1C5D-CF45-9F76-2A120F9BBC81}" destId="{24928176-2FD6-AD47-9A31-0E2C9323056C}" srcOrd="0" destOrd="0" presId="urn:microsoft.com/office/officeart/2005/8/layout/gear1"/>
    <dgm:cxn modelId="{13B597D2-7AD7-DA48-810E-36BC7BB73AB1}" type="presOf" srcId="{125B1880-1C5D-CF45-9F76-2A120F9BBC81}" destId="{1C87B31D-9043-2E41-9966-69D057345304}" srcOrd="1" destOrd="0" presId="urn:microsoft.com/office/officeart/2005/8/layout/gear1"/>
    <dgm:cxn modelId="{05A8451A-E926-694A-9254-FA2280CEA3B9}" type="presOf" srcId="{3D32E981-E641-8B4A-9C94-864C6C17997E}" destId="{FB7EC02B-EB29-4B4D-92A0-67FD455630B3}" srcOrd="0" destOrd="0" presId="urn:microsoft.com/office/officeart/2005/8/layout/gear1"/>
    <dgm:cxn modelId="{210F8473-E882-3C4C-80A9-6916CA012522}" type="presOf" srcId="{125B1880-1C5D-CF45-9F76-2A120F9BBC81}" destId="{342F39C3-D42F-A143-B121-E7A5BCD4E2C0}" srcOrd="2" destOrd="0" presId="urn:microsoft.com/office/officeart/2005/8/layout/gear1"/>
    <dgm:cxn modelId="{539BCAAB-2DBA-2E46-A286-EC2945C0916E}" type="presParOf" srcId="{2BD56464-E201-E44C-A455-DF6D05AB9B25}" destId="{24928176-2FD6-AD47-9A31-0E2C9323056C}" srcOrd="0" destOrd="0" presId="urn:microsoft.com/office/officeart/2005/8/layout/gear1"/>
    <dgm:cxn modelId="{9D5825E8-D57D-BF49-82B3-C2B005A8FB4C}" type="presParOf" srcId="{2BD56464-E201-E44C-A455-DF6D05AB9B25}" destId="{1C87B31D-9043-2E41-9966-69D057345304}" srcOrd="1" destOrd="0" presId="urn:microsoft.com/office/officeart/2005/8/layout/gear1"/>
    <dgm:cxn modelId="{0A7C4DD2-9FA0-BC44-80BF-20280DB51E1D}" type="presParOf" srcId="{2BD56464-E201-E44C-A455-DF6D05AB9B25}" destId="{342F39C3-D42F-A143-B121-E7A5BCD4E2C0}" srcOrd="2" destOrd="0" presId="urn:microsoft.com/office/officeart/2005/8/layout/gear1"/>
    <dgm:cxn modelId="{5C8C9BEC-D7AA-874D-9DD9-3F996BC558E1}" type="presParOf" srcId="{2BD56464-E201-E44C-A455-DF6D05AB9B25}" destId="{FB7EC02B-EB29-4B4D-92A0-67FD455630B3}"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6061A-873E-E240-BB6C-6350E688A0E5}">
      <dsp:nvSpPr>
        <dsp:cNvPr id="0" name=""/>
        <dsp:cNvSpPr/>
      </dsp:nvSpPr>
      <dsp:spPr>
        <a:xfrm>
          <a:off x="2229334" y="0"/>
          <a:ext cx="1484931" cy="1161292"/>
        </a:xfrm>
        <a:prstGeom prst="trapezoid">
          <a:avLst>
            <a:gd name="adj" fmla="val 63934"/>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1500" b="1" kern="1200" dirty="0" smtClean="0">
              <a:solidFill>
                <a:srgbClr val="FBFCFF"/>
              </a:solidFill>
              <a:latin typeface="Georgia"/>
              <a:cs typeface="Georgia"/>
            </a:rPr>
            <a:t>Chance</a:t>
          </a:r>
          <a:endParaRPr lang="en-US" sz="1500" b="1" kern="1200" dirty="0">
            <a:solidFill>
              <a:srgbClr val="FBFCFF"/>
            </a:solidFill>
            <a:latin typeface="Georgia"/>
            <a:cs typeface="Georgia"/>
          </a:endParaRPr>
        </a:p>
      </dsp:txBody>
      <dsp:txXfrm>
        <a:off x="2229334" y="0"/>
        <a:ext cx="1484931" cy="1161292"/>
      </dsp:txXfrm>
    </dsp:sp>
    <dsp:sp modelId="{51DD14B6-220F-AE46-BEFC-E2C3A6285D97}">
      <dsp:nvSpPr>
        <dsp:cNvPr id="0" name=""/>
        <dsp:cNvSpPr/>
      </dsp:nvSpPr>
      <dsp:spPr>
        <a:xfrm>
          <a:off x="1389490" y="1138920"/>
          <a:ext cx="3164618" cy="1313601"/>
        </a:xfrm>
        <a:prstGeom prst="trapezoid">
          <a:avLst>
            <a:gd name="adj" fmla="val 63934"/>
          </a:avLst>
        </a:prstGeom>
        <a:solidFill>
          <a:schemeClr val="tx2">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BFCFF"/>
              </a:solidFill>
              <a:latin typeface="Georgia"/>
              <a:cs typeface="Georgia"/>
            </a:rPr>
            <a:t>Skill</a:t>
          </a:r>
          <a:endParaRPr lang="en-US" sz="2800" b="1" kern="1200" dirty="0">
            <a:solidFill>
              <a:srgbClr val="FBFCFF"/>
            </a:solidFill>
            <a:latin typeface="Georgia"/>
            <a:cs typeface="Georgia"/>
          </a:endParaRPr>
        </a:p>
      </dsp:txBody>
      <dsp:txXfrm>
        <a:off x="1943299" y="1138920"/>
        <a:ext cx="2057001" cy="1313601"/>
      </dsp:txXfrm>
    </dsp:sp>
    <dsp:sp modelId="{7F6E15BF-0DD5-1949-9B24-3526793AE522}">
      <dsp:nvSpPr>
        <dsp:cNvPr id="0" name=""/>
        <dsp:cNvSpPr/>
      </dsp:nvSpPr>
      <dsp:spPr>
        <a:xfrm>
          <a:off x="0" y="2474893"/>
          <a:ext cx="5943600" cy="2173306"/>
        </a:xfrm>
        <a:prstGeom prst="trapezoid">
          <a:avLst>
            <a:gd name="adj" fmla="val 63934"/>
          </a:avLst>
        </a:prstGeom>
        <a:solidFill>
          <a:srgbClr val="00009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contourW="12700" prstMaterial="metal">
          <a:bevelT w="127000" h="63500" prst="relaxedInset"/>
          <a:bevelB w="0" h="0"/>
          <a:contourClr>
            <a:srgbClr val="FBFCFF"/>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latin typeface="Georgia"/>
              <a:cs typeface="Georgia"/>
            </a:rPr>
            <a:t>Preparation</a:t>
          </a:r>
          <a:endParaRPr lang="en-US" sz="3200" b="1" kern="1200" dirty="0">
            <a:solidFill>
              <a:schemeClr val="bg1"/>
            </a:solidFill>
            <a:latin typeface="Georgia"/>
            <a:cs typeface="Georgia"/>
          </a:endParaRPr>
        </a:p>
      </dsp:txBody>
      <dsp:txXfrm>
        <a:off x="1040129" y="2474893"/>
        <a:ext cx="3863340" cy="2173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28176-2FD6-AD47-9A31-0E2C9323056C}">
      <dsp:nvSpPr>
        <dsp:cNvPr id="0" name=""/>
        <dsp:cNvSpPr/>
      </dsp:nvSpPr>
      <dsp:spPr>
        <a:xfrm>
          <a:off x="838194" y="346722"/>
          <a:ext cx="4301516" cy="4149074"/>
        </a:xfrm>
        <a:prstGeom prst="gear9">
          <a:avLst/>
        </a:prstGeom>
        <a:gradFill flip="none" rotWithShape="1">
          <a:gsLst>
            <a:gs pos="0">
              <a:schemeClr val="accent1">
                <a:hueOff val="0"/>
                <a:satOff val="0"/>
                <a:lumOff val="0"/>
                <a:alphaOff val="0"/>
                <a:tint val="100000"/>
                <a:shade val="100000"/>
                <a:satMod val="130000"/>
              </a:schemeClr>
            </a:gs>
            <a:gs pos="45000">
              <a:schemeClr val="accent1">
                <a:hueOff val="0"/>
                <a:satOff val="0"/>
                <a:lumOff val="0"/>
                <a:tint val="50000"/>
                <a:shade val="100000"/>
                <a:satMod val="350000"/>
                <a:alpha val="43000"/>
              </a:scheme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691597" y="1318623"/>
        <a:ext cx="2594710" cy="2132709"/>
      </dsp:txXfrm>
    </dsp:sp>
    <dsp:sp modelId="{FB7EC02B-EB29-4B4D-92A0-67FD455630B3}">
      <dsp:nvSpPr>
        <dsp:cNvPr id="0" name=""/>
        <dsp:cNvSpPr/>
      </dsp:nvSpPr>
      <dsp:spPr>
        <a:xfrm flipH="1" flipV="1">
          <a:off x="4268295" y="2537834"/>
          <a:ext cx="454994" cy="51886"/>
        </a:xfrm>
        <a:prstGeom prst="leftCircularArrow">
          <a:avLst>
            <a:gd name="adj1" fmla="val 4878"/>
            <a:gd name="adj2" fmla="val 312630"/>
            <a:gd name="adj3" fmla="val 3165293"/>
            <a:gd name="adj4" fmla="val 15190799"/>
            <a:gd name="adj5" fmla="val 569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28176-2FD6-AD47-9A31-0E2C9323056C}">
      <dsp:nvSpPr>
        <dsp:cNvPr id="0" name=""/>
        <dsp:cNvSpPr/>
      </dsp:nvSpPr>
      <dsp:spPr>
        <a:xfrm>
          <a:off x="838194" y="346722"/>
          <a:ext cx="4301516" cy="4149074"/>
        </a:xfrm>
        <a:prstGeom prst="gear9">
          <a:avLst/>
        </a:prstGeom>
        <a:gradFill flip="none" rotWithShape="1">
          <a:gsLst>
            <a:gs pos="0">
              <a:schemeClr val="accent1">
                <a:hueOff val="0"/>
                <a:satOff val="0"/>
                <a:lumOff val="0"/>
                <a:alphaOff val="0"/>
                <a:tint val="100000"/>
                <a:shade val="100000"/>
                <a:satMod val="130000"/>
              </a:schemeClr>
            </a:gs>
            <a:gs pos="45000">
              <a:schemeClr val="accent1">
                <a:hueOff val="0"/>
                <a:satOff val="0"/>
                <a:lumOff val="0"/>
                <a:tint val="50000"/>
                <a:shade val="100000"/>
                <a:satMod val="350000"/>
                <a:alpha val="43000"/>
              </a:scheme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691597" y="1318623"/>
        <a:ext cx="2594710" cy="2132709"/>
      </dsp:txXfrm>
    </dsp:sp>
    <dsp:sp modelId="{FB7EC02B-EB29-4B4D-92A0-67FD455630B3}">
      <dsp:nvSpPr>
        <dsp:cNvPr id="0" name=""/>
        <dsp:cNvSpPr/>
      </dsp:nvSpPr>
      <dsp:spPr>
        <a:xfrm flipH="1" flipV="1">
          <a:off x="4268295" y="2537834"/>
          <a:ext cx="454994" cy="51886"/>
        </a:xfrm>
        <a:prstGeom prst="leftCircularArrow">
          <a:avLst>
            <a:gd name="adj1" fmla="val 4878"/>
            <a:gd name="adj2" fmla="val 312630"/>
            <a:gd name="adj3" fmla="val 3165293"/>
            <a:gd name="adj4" fmla="val 15190799"/>
            <a:gd name="adj5" fmla="val 569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84D05ED1-0C79-5F42-BAF2-09B85A486D0E}" type="datetimeFigureOut">
              <a:rPr lang="en-US"/>
              <a:pPr>
                <a:defRPr/>
              </a:pPr>
              <a:t>6/20/2012</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65308FD1-270C-A743-AFD3-212BBC81446F}" type="slidenum">
              <a:rPr lang="en-US"/>
              <a:pPr>
                <a:defRPr/>
              </a:pPr>
              <a:t>‹#›</a:t>
            </a:fld>
            <a:endParaRPr lang="en-US"/>
          </a:p>
        </p:txBody>
      </p:sp>
    </p:spTree>
    <p:extLst>
      <p:ext uri="{BB962C8B-B14F-4D97-AF65-F5344CB8AC3E}">
        <p14:creationId xmlns:p14="http://schemas.microsoft.com/office/powerpoint/2010/main" val="4069630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3011" name="Rectangle 3"/>
          <p:cNvSpPr>
            <a:spLocks noGrp="1" noChangeArrowheads="1"/>
          </p:cNvSpPr>
          <p:nvPr>
            <p:ph type="dt" idx="1"/>
          </p:nvPr>
        </p:nvSpPr>
        <p:spPr bwMode="auto">
          <a:xfrm>
            <a:off x="5181600"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3015" name="Rectangle 7"/>
          <p:cNvSpPr>
            <a:spLocks noGrp="1" noChangeArrowheads="1"/>
          </p:cNvSpPr>
          <p:nvPr>
            <p:ph type="sldNum" sz="quarter" idx="5"/>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4135FB4A-2421-134E-B0F4-C8078F73A4D4}" type="slidenum">
              <a:rPr lang="en-US"/>
              <a:pPr>
                <a:defRPr/>
              </a:pPr>
              <a:t>‹#›</a:t>
            </a:fld>
            <a:endParaRPr lang="en-US"/>
          </a:p>
        </p:txBody>
      </p:sp>
    </p:spTree>
    <p:extLst>
      <p:ext uri="{BB962C8B-B14F-4D97-AF65-F5344CB8AC3E}">
        <p14:creationId xmlns:p14="http://schemas.microsoft.com/office/powerpoint/2010/main" val="12238884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3250" name="Notes Placeholder 2"/>
          <p:cNvSpPr>
            <a:spLocks noGrp="1"/>
          </p:cNvSpPr>
          <p:nvPr>
            <p:ph type="body" idx="1"/>
          </p:nvPr>
        </p:nvSpPr>
        <p:spPr>
          <a:noFill/>
        </p:spPr>
        <p:txBody>
          <a:bodyPr/>
          <a:lstStyle/>
          <a:p>
            <a:r>
              <a:rPr lang="en-US" dirty="0" smtClean="0"/>
              <a:t>First</a:t>
            </a:r>
            <a:r>
              <a:rPr lang="en-US" baseline="0" dirty="0" smtClean="0"/>
              <a:t> this: cognizant of the tension between me wanting to interact somehow,. Be with my collegial audience, and you want to have something more than a screen.</a:t>
            </a:r>
          </a:p>
          <a:p>
            <a:endParaRPr lang="en-US" baseline="0" dirty="0" smtClean="0"/>
          </a:p>
          <a:p>
            <a:r>
              <a:rPr lang="en-US" baseline="0" dirty="0" smtClean="0"/>
              <a:t>And the tension between making the screen stuff interesting, since I’m absent, and not challenging everybody’s network connection and equipment.</a:t>
            </a:r>
          </a:p>
          <a:p>
            <a:endParaRPr lang="en-US" baseline="0" dirty="0" smtClean="0"/>
          </a:p>
          <a:p>
            <a:r>
              <a:rPr lang="en-US" baseline="0" dirty="0" smtClean="0"/>
              <a:t>I’m a people person, a counselor and clinical type and although I love the tech, there are times when it helps but also very much gets in the way.  So be it.</a:t>
            </a:r>
          </a:p>
          <a:p>
            <a:endParaRPr lang="en-US" baseline="0" dirty="0" smtClean="0"/>
          </a:p>
          <a:p>
            <a:endParaRPr lang="en-US" dirty="0"/>
          </a:p>
          <a:p>
            <a:r>
              <a:rPr lang="en-US" dirty="0"/>
              <a:t>----- Meeting Notes (6/19/12 21:17) -----</a:t>
            </a:r>
          </a:p>
          <a:p>
            <a:r>
              <a:rPr lang="en-US" dirty="0"/>
              <a:t>Hello RSAT webinarians and friends</a:t>
            </a:r>
          </a:p>
        </p:txBody>
      </p:sp>
      <p:sp>
        <p:nvSpPr>
          <p:cNvPr id="53251" name="Slide Number Placeholder 3"/>
          <p:cNvSpPr>
            <a:spLocks noGrp="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05F642C7-AF37-9148-B8EE-226DF8978B58}"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REALLY KNOW NEXT STEPS, DIRECTION,</a:t>
            </a:r>
            <a:r>
              <a:rPr lang="en-US" baseline="0" dirty="0" smtClean="0"/>
              <a:t> ETC</a:t>
            </a:r>
            <a:endParaRPr lang="en-US" dirty="0" smtClean="0"/>
          </a:p>
          <a:p>
            <a:endParaRPr lang="en-US" dirty="0" smtClean="0"/>
          </a:p>
          <a:p>
            <a:r>
              <a:rPr lang="en-US" dirty="0" smtClean="0"/>
              <a:t>GENUINE  AUTHENTIC  EMPATHY,</a:t>
            </a:r>
            <a:r>
              <a:rPr lang="en-US" baseline="0" dirty="0" smtClean="0"/>
              <a:t>  MORE THAN REFLECTION, CLIENT-CENTERED BUT NOT MR ROGERS </a:t>
            </a:r>
            <a:endParaRPr lang="en-US" dirty="0" smtClean="0"/>
          </a:p>
          <a:p>
            <a:endParaRPr lang="en-US" dirty="0" smtClean="0"/>
          </a:p>
          <a:p>
            <a:r>
              <a:rPr lang="en-US" dirty="0" smtClean="0"/>
              <a:t>SOME REAL SUCCESS BUT ALSO A FEW STEPS AHEAD</a:t>
            </a:r>
          </a:p>
          <a:p>
            <a:endParaRPr lang="en-US" dirty="0" smtClean="0"/>
          </a:p>
          <a:p>
            <a:r>
              <a:rPr lang="en-US" dirty="0" smtClean="0"/>
              <a:t>TUNED</a:t>
            </a:r>
            <a:r>
              <a:rPr lang="en-US" baseline="0" dirty="0" smtClean="0"/>
              <a:t> IN BY YOURSELF?  PROBABLY NOT,</a:t>
            </a:r>
            <a:endParaRPr lang="en-US" dirty="0" smtClean="0"/>
          </a:p>
          <a:p>
            <a:endParaRPr lang="en-US" dirty="0" smtClean="0"/>
          </a:p>
          <a:p>
            <a:r>
              <a:rPr lang="en-US" dirty="0" smtClean="0"/>
              <a:t>IMAGINE YOU ARE BACK IN</a:t>
            </a:r>
            <a:r>
              <a:rPr lang="en-US" baseline="0" dirty="0" smtClean="0"/>
              <a:t> HS</a:t>
            </a:r>
          </a:p>
          <a:p>
            <a:endParaRPr lang="en-US" baseline="0" dirty="0" smtClean="0"/>
          </a:p>
          <a:p>
            <a:r>
              <a:rPr lang="en-US" baseline="0" dirty="0" smtClean="0"/>
              <a:t>That’s how important it is.</a:t>
            </a:r>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10</a:t>
            </a:fld>
            <a:endParaRPr lang="en-US"/>
          </a:p>
        </p:txBody>
      </p:sp>
    </p:spTree>
    <p:extLst>
      <p:ext uri="{BB962C8B-B14F-4D97-AF65-F5344CB8AC3E}">
        <p14:creationId xmlns:p14="http://schemas.microsoft.com/office/powerpoint/2010/main" val="147332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7D337976-1E4B-3949-9EFC-A5D5098A8BED}" type="slidenum">
              <a:rPr lang="en-US" sz="1200"/>
              <a:pPr/>
              <a:t>11</a:t>
            </a:fld>
            <a:endParaRPr lang="en-US" sz="1200"/>
          </a:p>
        </p:txBody>
      </p:sp>
      <p:sp>
        <p:nvSpPr>
          <p:cNvPr id="1464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Candara" charset="0"/>
              </a:rPr>
              <a:t>“SL SL SL”  No single</a:t>
            </a:r>
            <a:r>
              <a:rPr lang="en-US" baseline="0" dirty="0" smtClean="0">
                <a:latin typeface="Candara" charset="0"/>
              </a:rPr>
              <a:t> part of </a:t>
            </a:r>
            <a:r>
              <a:rPr lang="en-US" baseline="0" dirty="0" err="1" smtClean="0">
                <a:latin typeface="Candara" charset="0"/>
              </a:rPr>
              <a:t>wbnar</a:t>
            </a:r>
            <a:r>
              <a:rPr lang="en-US" baseline="0" dirty="0" smtClean="0">
                <a:latin typeface="Candara" charset="0"/>
              </a:rPr>
              <a:t> is more important than that groups need to be concentrated spaces of recovery-specific SL. </a:t>
            </a:r>
            <a:endParaRPr lang="en-US" dirty="0">
              <a:latin typeface="Candar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5298" name="Notes Placeholder 2"/>
          <p:cNvSpPr>
            <a:spLocks noGrp="1"/>
          </p:cNvSpPr>
          <p:nvPr>
            <p:ph type="body" idx="1"/>
          </p:nvPr>
        </p:nvSpPr>
        <p:spPr>
          <a:noFill/>
        </p:spPr>
        <p:txBody>
          <a:bodyPr/>
          <a:lstStyle/>
          <a:p>
            <a:r>
              <a:rPr lang="en-US" dirty="0" smtClean="0"/>
              <a:t>It matters to know which you</a:t>
            </a:r>
            <a:r>
              <a:rPr lang="en-US" baseline="0" dirty="0" smtClean="0"/>
              <a:t> are doing.  </a:t>
            </a:r>
          </a:p>
          <a:p>
            <a:r>
              <a:rPr lang="en-US" baseline="0" dirty="0" smtClean="0"/>
              <a:t>single group session combines these categories, but segments need to be distinct for best effect.</a:t>
            </a:r>
          </a:p>
          <a:p>
            <a:r>
              <a:rPr lang="en-US" baseline="0" dirty="0" smtClean="0"/>
              <a:t>----- Meeting Notes (6/20/12 02:39) -----</a:t>
            </a:r>
          </a:p>
          <a:p>
            <a:r>
              <a:rPr lang="en-US" baseline="0" dirty="0" smtClean="0"/>
              <a:t>10 min</a:t>
            </a:r>
            <a:endParaRPr lang="en-US" dirty="0"/>
          </a:p>
        </p:txBody>
      </p:sp>
      <p:sp>
        <p:nvSpPr>
          <p:cNvPr id="55299" name="Slide Number Placeholder 3"/>
          <p:cNvSpPr>
            <a:spLocks noGrp="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0D02E095-3703-A04B-9D57-143FF004E4F7}"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a:t>
            </a:r>
            <a:r>
              <a:rPr lang="en-US" baseline="0" dirty="0" smtClean="0"/>
              <a:t> of the things that good groups can do more specifically ..</a:t>
            </a:r>
          </a:p>
          <a:p>
            <a:endParaRPr lang="en-US" baseline="0" dirty="0" smtClean="0"/>
          </a:p>
          <a:p>
            <a:r>
              <a:rPr lang="en-US" baseline="0" dirty="0" smtClean="0"/>
              <a:t>And they SHOULD do these things, not in every session, if we looked at several group sessions in any given program we would want to see almost all of these</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13</a:t>
            </a:fld>
            <a:endParaRPr lang="en-US"/>
          </a:p>
        </p:txBody>
      </p:sp>
    </p:spTree>
    <p:extLst>
      <p:ext uri="{BB962C8B-B14F-4D97-AF65-F5344CB8AC3E}">
        <p14:creationId xmlns:p14="http://schemas.microsoft.com/office/powerpoint/2010/main" val="105184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therapeutic </a:t>
            </a:r>
            <a:r>
              <a:rPr lang="en-US" dirty="0" err="1" smtClean="0"/>
              <a:t>directlyt</a:t>
            </a:r>
            <a:r>
              <a:rPr lang="en-US" dirty="0" smtClean="0"/>
              <a:t> or necessarily</a:t>
            </a:r>
            <a:r>
              <a:rPr lang="en-US" baseline="0" dirty="0" smtClean="0"/>
              <a:t> but t</a:t>
            </a:r>
            <a:r>
              <a:rPr lang="en-US" dirty="0" smtClean="0"/>
              <a:t>hese things are about keeping an environment</a:t>
            </a:r>
            <a:r>
              <a:rPr lang="en-US" baseline="0" dirty="0" smtClean="0"/>
              <a:t> adequately communal and manageable and </a:t>
            </a:r>
            <a:r>
              <a:rPr lang="en-US" dirty="0" smtClean="0"/>
              <a:t>sometimes can be therapeutic.</a:t>
            </a:r>
          </a:p>
          <a:p>
            <a:endParaRPr lang="en-US" dirty="0" smtClean="0"/>
          </a:p>
          <a:p>
            <a:r>
              <a:rPr lang="en-US" dirty="0" smtClean="0"/>
              <a:t>Certainly</a:t>
            </a:r>
            <a:r>
              <a:rPr lang="en-US" baseline="0" dirty="0" smtClean="0"/>
              <a:t> they can be anti-therapeutic if not done sensitively.</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14</a:t>
            </a:fld>
            <a:endParaRPr lang="en-US"/>
          </a:p>
        </p:txBody>
      </p:sp>
    </p:spTree>
    <p:extLst>
      <p:ext uri="{BB962C8B-B14F-4D97-AF65-F5344CB8AC3E}">
        <p14:creationId xmlns:p14="http://schemas.microsoft.com/office/powerpoint/2010/main" val="2485138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a:t>
            </a:r>
            <a:r>
              <a:rPr lang="en-US" baseline="0" dirty="0" smtClean="0"/>
              <a:t> prep prevents poor </a:t>
            </a:r>
            <a:r>
              <a:rPr lang="en-US" baseline="0" dirty="0" err="1" smtClean="0"/>
              <a:t>perf</a:t>
            </a:r>
            <a:r>
              <a:rPr lang="en-US" baseline="0" dirty="0" smtClean="0"/>
              <a:t>.</a:t>
            </a:r>
          </a:p>
          <a:p>
            <a:r>
              <a:rPr lang="en-US" baseline="0" dirty="0" smtClean="0"/>
              <a:t>Proper prep promotes peak </a:t>
            </a:r>
            <a:r>
              <a:rPr lang="en-US" baseline="0" dirty="0" err="1" smtClean="0"/>
              <a:t>perf</a:t>
            </a:r>
            <a:r>
              <a:rPr lang="en-US" baseline="0" dirty="0" smtClean="0"/>
              <a:t>.  Etc.,</a:t>
            </a:r>
          </a:p>
          <a:p>
            <a:endParaRPr lang="en-US" baseline="0" dirty="0" smtClean="0"/>
          </a:p>
          <a:p>
            <a:r>
              <a:rPr lang="en-US" baseline="0" dirty="0" smtClean="0"/>
              <a:t>I like to think I’m a very skilled group facilitator, but too often I was just dancing, vamping.  Temporarily impressive, but not important.</a:t>
            </a:r>
          </a:p>
          <a:p>
            <a:endParaRPr lang="en-US" baseline="0" dirty="0" smtClean="0"/>
          </a:p>
          <a:p>
            <a:r>
              <a:rPr lang="en-US" baseline="0" dirty="0" smtClean="0"/>
              <a:t>I’ve learned.  This my best estimate.  </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15</a:t>
            </a:fld>
            <a:endParaRPr lang="en-US"/>
          </a:p>
        </p:txBody>
      </p:sp>
    </p:spTree>
    <p:extLst>
      <p:ext uri="{BB962C8B-B14F-4D97-AF65-F5344CB8AC3E}">
        <p14:creationId xmlns:p14="http://schemas.microsoft.com/office/powerpoint/2010/main" val="412512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analogy.  If you were a driver, and your group were a car.</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16</a:t>
            </a:fld>
            <a:endParaRPr lang="en-US"/>
          </a:p>
        </p:txBody>
      </p:sp>
    </p:spTree>
    <p:extLst>
      <p:ext uri="{BB962C8B-B14F-4D97-AF65-F5344CB8AC3E}">
        <p14:creationId xmlns:p14="http://schemas.microsoft.com/office/powerpoint/2010/main" val="328357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2" name="Notes Placeholder 2"/>
          <p:cNvSpPr>
            <a:spLocks noGrp="1"/>
          </p:cNvSpPr>
          <p:nvPr>
            <p:ph type="body" idx="1"/>
          </p:nvPr>
        </p:nvSpPr>
        <p:spPr>
          <a:noFill/>
        </p:spPr>
        <p:txBody>
          <a:bodyPr/>
          <a:lstStyle/>
          <a:p>
            <a:r>
              <a:rPr lang="en-US" dirty="0" smtClean="0"/>
              <a:t>So,</a:t>
            </a:r>
            <a:r>
              <a:rPr lang="en-US" baseline="0" dirty="0" smtClean="0"/>
              <a:t> here’s the stuff about group treatment for SAO and offender tx generally, that I’ve decided to hang my hat on.</a:t>
            </a:r>
          </a:p>
          <a:p>
            <a:endParaRPr lang="en-US" baseline="0" dirty="0" smtClean="0"/>
          </a:p>
          <a:p>
            <a:r>
              <a:rPr lang="en-US" baseline="0" dirty="0" smtClean="0"/>
              <a:t>You know about these things, it’s that—at least I think—they don’t get operationalized emphatically enough.  They really matter.  </a:t>
            </a:r>
          </a:p>
          <a:p>
            <a:endParaRPr lang="en-US" baseline="0" dirty="0" smtClean="0"/>
          </a:p>
          <a:p>
            <a:r>
              <a:rPr lang="en-US" baseline="0" dirty="0" smtClean="0"/>
              <a:t>My experience, learning, wisdom, readings tell me they really matter.  Let look at each.</a:t>
            </a:r>
          </a:p>
          <a:p>
            <a:r>
              <a:rPr lang="en-US" baseline="0" dirty="0" smtClean="0"/>
              <a:t>----- Meeting Notes (6/20/12 02:42) -----</a:t>
            </a:r>
          </a:p>
          <a:p>
            <a:r>
              <a:rPr lang="en-US" baseline="0" dirty="0" smtClean="0"/>
              <a:t>15 min</a:t>
            </a:r>
            <a:endParaRPr lang="en-US" dirty="0"/>
          </a:p>
        </p:txBody>
      </p:sp>
      <p:sp>
        <p:nvSpPr>
          <p:cNvPr id="30723" name="Slide Number Placeholder 3"/>
          <p:cNvSpPr>
            <a:spLocks noGrp="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07F1C9DC-044F-D642-A674-944BAF033244}" type="slidenum">
              <a:rPr lang="en-US" sz="120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mbria"/>
                <a:cs typeface="Cambria"/>
              </a:rPr>
              <a:t>TSFs are like congregations, all welcome</a:t>
            </a:r>
            <a:r>
              <a:rPr lang="en-US" baseline="0" dirty="0" smtClean="0">
                <a:latin typeface="Cambria"/>
                <a:cs typeface="Cambria"/>
              </a:rPr>
              <a:t> no matter stage of spiritual growth, needs etc.  Church of abstinence;</a:t>
            </a:r>
          </a:p>
          <a:p>
            <a:endParaRPr lang="en-US" baseline="0" dirty="0" smtClean="0"/>
          </a:p>
          <a:p>
            <a:r>
              <a:rPr lang="en-US" sz="2000" b="1" baseline="0" dirty="0" smtClean="0"/>
              <a:t>Tx Groups are diff.  Like schools.  People need to be focused on the issues appropriate to their rec. development.</a:t>
            </a:r>
          </a:p>
          <a:p>
            <a:endParaRPr lang="en-US" baseline="0" dirty="0" smtClean="0"/>
          </a:p>
          <a:p>
            <a:r>
              <a:rPr lang="en-US" baseline="0" dirty="0" smtClean="0"/>
              <a:t>And so they need to be able to do that!!</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18</a:t>
            </a:fld>
            <a:endParaRPr lang="en-US"/>
          </a:p>
        </p:txBody>
      </p:sp>
    </p:spTree>
    <p:extLst>
      <p:ext uri="{BB962C8B-B14F-4D97-AF65-F5344CB8AC3E}">
        <p14:creationId xmlns:p14="http://schemas.microsoft.com/office/powerpoint/2010/main" val="949163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typical</a:t>
            </a:r>
            <a:r>
              <a:rPr lang="en-US" baseline="0" dirty="0" smtClean="0"/>
              <a:t> rules are generalizable to almost any kind of group.</a:t>
            </a:r>
          </a:p>
          <a:p>
            <a:endParaRPr lang="en-US" baseline="0" dirty="0" smtClean="0"/>
          </a:p>
          <a:p>
            <a:r>
              <a:rPr lang="en-US" baseline="0" dirty="0" smtClean="0"/>
              <a:t>They suggest a base structure.  But just a base.</a:t>
            </a:r>
          </a:p>
          <a:p>
            <a:endParaRPr lang="en-US" baseline="0" dirty="0" smtClean="0"/>
          </a:p>
          <a:p>
            <a:r>
              <a:rPr lang="en-US" baseline="0" dirty="0" smtClean="0"/>
              <a:t>And they are for your group members.  But what should be YOUR rules?</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19</a:t>
            </a:fld>
            <a:endParaRPr lang="en-US"/>
          </a:p>
        </p:txBody>
      </p:sp>
    </p:spTree>
    <p:extLst>
      <p:ext uri="{BB962C8B-B14F-4D97-AF65-F5344CB8AC3E}">
        <p14:creationId xmlns:p14="http://schemas.microsoft.com/office/powerpoint/2010/main" val="352426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4274" name="Notes Placeholder 2"/>
          <p:cNvSpPr>
            <a:spLocks noGrp="1"/>
          </p:cNvSpPr>
          <p:nvPr>
            <p:ph type="body" idx="1"/>
          </p:nvPr>
        </p:nvSpPr>
        <p:spPr>
          <a:noFill/>
        </p:spPr>
        <p:txBody>
          <a:bodyPr/>
          <a:lstStyle/>
          <a:p>
            <a:endParaRPr lang="en-US" sz="24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dirty="0" smtClean="0"/>
              <a:t>Analogy fix on </a:t>
            </a:r>
            <a:r>
              <a:rPr lang="en-US" sz="2400" baseline="0" dirty="0" smtClean="0"/>
              <a:t>focus here.  Aint </a:t>
            </a:r>
            <a:r>
              <a:rPr lang="en-US" sz="2400" dirty="0" smtClean="0"/>
              <a:t>perfect, but</a:t>
            </a:r>
            <a:r>
              <a:rPr lang="en-US" sz="2400" baseline="0" dirty="0" smtClean="0"/>
              <a:t> helpful.</a:t>
            </a:r>
          </a:p>
          <a:p>
            <a:endParaRPr lang="en-US" sz="2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dirty="0" smtClean="0"/>
              <a:t>Apps all the stuff that's written down somewhere.</a:t>
            </a:r>
          </a:p>
          <a:p>
            <a:endParaRPr lang="en-US" sz="2400" baseline="0" dirty="0" smtClean="0"/>
          </a:p>
          <a:p>
            <a:r>
              <a:rPr lang="en-US" sz="2400" baseline="0" dirty="0" smtClean="0"/>
              <a:t>OS is social/therapeutic context that enables particulars to work.  What makes it a tx program beyond the components.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dirty="0" smtClean="0"/>
              <a:t>A TC is one kind of programmatic OS.  </a:t>
            </a:r>
          </a:p>
          <a:p>
            <a:endParaRPr lang="en-US" sz="2400" baseline="0" dirty="0" smtClean="0"/>
          </a:p>
          <a:p>
            <a:r>
              <a:rPr lang="en-US" sz="2400" baseline="0" dirty="0" smtClean="0"/>
              <a:t>Better OS empowers every app </a:t>
            </a:r>
            <a:r>
              <a:rPr lang="en-US" sz="2400" dirty="0" smtClean="0"/>
              <a:t>NEEDS MORE ATTENTION, Not even close to what’s appropriate to how important the OS</a:t>
            </a:r>
            <a:r>
              <a:rPr lang="en-US" sz="2400" baseline="0" dirty="0" smtClean="0"/>
              <a:t> is.</a:t>
            </a:r>
            <a:endParaRPr lang="en-US" sz="2400" dirty="0" smtClean="0"/>
          </a:p>
          <a:p>
            <a:endParaRPr lang="en-US" sz="2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dirty="0" smtClean="0"/>
              <a:t>I wrote EB Apps.  They are vital.</a:t>
            </a:r>
            <a:r>
              <a:rPr lang="en-US" sz="2400" baseline="0" dirty="0" smtClean="0"/>
              <a:t> should be developed and improved and used forever.</a:t>
            </a:r>
            <a:endParaRPr lang="en-US" sz="2400" dirty="0" smtClean="0"/>
          </a:p>
          <a:p>
            <a:endParaRPr lang="en-US" sz="2400" dirty="0" smtClean="0"/>
          </a:p>
          <a:p>
            <a:r>
              <a:rPr lang="en-US" sz="2400" dirty="0" smtClean="0"/>
              <a:t>there are App-landers and OS-landers.</a:t>
            </a:r>
            <a:r>
              <a:rPr lang="en-US" sz="2400" baseline="0" dirty="0" smtClean="0"/>
              <a:t> </a:t>
            </a:r>
            <a:r>
              <a:rPr lang="en-US" sz="2400" dirty="0" smtClean="0"/>
              <a:t>I’m</a:t>
            </a:r>
            <a:r>
              <a:rPr lang="en-US" sz="2400" baseline="0" dirty="0" smtClean="0"/>
              <a:t> an OS-land guy</a:t>
            </a:r>
            <a:endParaRPr lang="en-US" sz="2400" dirty="0" smtClean="0"/>
          </a:p>
        </p:txBody>
      </p:sp>
      <p:sp>
        <p:nvSpPr>
          <p:cNvPr id="54275" name="Slide Number Placeholder 3"/>
          <p:cNvSpPr>
            <a:spLocks noGrp="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EC0D7EF1-F1BE-EC4C-8AE4-E61129A69B08}"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Predetermined  For fairness, focus, and good prep  select issues</a:t>
            </a:r>
            <a:r>
              <a:rPr lang="en-US" baseline="0" dirty="0" smtClean="0"/>
              <a:t> prior.  </a:t>
            </a:r>
          </a:p>
          <a:p>
            <a:endParaRPr lang="en-US" baseline="0" dirty="0" smtClean="0"/>
          </a:p>
          <a:p>
            <a:r>
              <a:rPr lang="en-US" baseline="0" dirty="0" smtClean="0"/>
              <a:t>For PF groups.  Let person (s)  know</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20</a:t>
            </a:fld>
            <a:endParaRPr lang="en-US"/>
          </a:p>
        </p:txBody>
      </p:sp>
    </p:spTree>
    <p:extLst>
      <p:ext uri="{BB962C8B-B14F-4D97-AF65-F5344CB8AC3E}">
        <p14:creationId xmlns:p14="http://schemas.microsoft.com/office/powerpoint/2010/main" val="811809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Stick to content; be dedicated to it. bit of a fanatic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Try to turn every distraction back to or into content related issue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One example:  HS </a:t>
            </a:r>
            <a:r>
              <a:rPr lang="en-US" baseline="0" dirty="0" err="1" smtClean="0"/>
              <a:t>vs</a:t>
            </a:r>
            <a:r>
              <a:rPr lang="en-US" baseline="0" dirty="0" smtClean="0"/>
              <a:t> TS  “that’s a HS—how to get into you TS”</a:t>
            </a:r>
            <a:endParaRPr lang="en-US" dirty="0" smtClean="0"/>
          </a:p>
          <a:p>
            <a:endParaRPr lang="en-US" baseline="0" dirty="0" smtClean="0"/>
          </a:p>
          <a:p>
            <a:r>
              <a:rPr lang="en-US" baseline="0" dirty="0" smtClean="0"/>
              <a:t>Side note:  most staff should know content and stay alert to support outside of groups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21</a:t>
            </a:fld>
            <a:endParaRPr lang="en-US"/>
          </a:p>
        </p:txBody>
      </p:sp>
    </p:spTree>
    <p:extLst>
      <p:ext uri="{BB962C8B-B14F-4D97-AF65-F5344CB8AC3E}">
        <p14:creationId xmlns:p14="http://schemas.microsoft.com/office/powerpoint/2010/main" val="2284964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a:t>
            </a:r>
            <a:r>
              <a:rPr lang="en-US" baseline="0" dirty="0" smtClean="0"/>
              <a:t> content to be with group, not with papers or anxiety</a:t>
            </a:r>
            <a:endParaRPr lang="en-US" dirty="0" smtClean="0"/>
          </a:p>
          <a:p>
            <a:endParaRPr lang="en-US" dirty="0" smtClean="0"/>
          </a:p>
          <a:p>
            <a:r>
              <a:rPr lang="en-US" dirty="0" smtClean="0"/>
              <a:t>Stay</a:t>
            </a:r>
            <a:r>
              <a:rPr lang="en-US" baseline="0" dirty="0" smtClean="0"/>
              <a:t> focused on content not </a:t>
            </a:r>
            <a:r>
              <a:rPr lang="en-US" baseline="0" dirty="0" err="1" smtClean="0"/>
              <a:t>indiv</a:t>
            </a:r>
            <a:r>
              <a:rPr lang="en-US" baseline="0" dirty="0" smtClean="0"/>
              <a:t>. Personalities etc..</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22</a:t>
            </a:fld>
            <a:endParaRPr lang="en-US"/>
          </a:p>
        </p:txBody>
      </p:sp>
    </p:spTree>
    <p:extLst>
      <p:ext uri="{BB962C8B-B14F-4D97-AF65-F5344CB8AC3E}">
        <p14:creationId xmlns:p14="http://schemas.microsoft.com/office/powerpoint/2010/main" val="2644944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a:t>
            </a:r>
            <a:r>
              <a:rPr lang="en-US" dirty="0"/>
              <a:t>---- Meeting Notes (6/20/12 02:48) -----</a:t>
            </a:r>
          </a:p>
          <a:p>
            <a:r>
              <a:rPr lang="en-US" dirty="0"/>
              <a:t>30 min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23</a:t>
            </a:fld>
            <a:endParaRPr lang="en-US"/>
          </a:p>
        </p:txBody>
      </p:sp>
    </p:spTree>
    <p:extLst>
      <p:ext uri="{BB962C8B-B14F-4D97-AF65-F5344CB8AC3E}">
        <p14:creationId xmlns:p14="http://schemas.microsoft.com/office/powerpoint/2010/main" val="3513114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with webinars is cant do any of </a:t>
            </a:r>
            <a:r>
              <a:rPr lang="en-US" dirty="0" err="1" smtClean="0"/>
              <a:t>ths</a:t>
            </a:r>
            <a:r>
              <a:rPr lang="en-US" dirty="0" smtClean="0"/>
              <a:t> with you</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24</a:t>
            </a:fld>
            <a:endParaRPr lang="en-US"/>
          </a:p>
        </p:txBody>
      </p:sp>
    </p:spTree>
    <p:extLst>
      <p:ext uri="{BB962C8B-B14F-4D97-AF65-F5344CB8AC3E}">
        <p14:creationId xmlns:p14="http://schemas.microsoft.com/office/powerpoint/2010/main" val="1475782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authenticity</a:t>
            </a:r>
          </a:p>
          <a:p>
            <a:endParaRPr lang="en-US" dirty="0" smtClean="0"/>
          </a:p>
          <a:p>
            <a:r>
              <a:rPr lang="en-US" dirty="0" smtClean="0"/>
              <a:t>You are not an ambulance, you’re a vehicle on the recovery</a:t>
            </a:r>
            <a:r>
              <a:rPr lang="en-US" baseline="0" dirty="0" smtClean="0"/>
              <a:t> journey</a:t>
            </a:r>
          </a:p>
          <a:p>
            <a:endParaRPr lang="en-US" baseline="0" dirty="0" smtClean="0"/>
          </a:p>
          <a:p>
            <a:r>
              <a:rPr lang="en-US" baseline="0" dirty="0" smtClean="0"/>
              <a:t>Life tragedy not  “One day at a time”</a:t>
            </a:r>
          </a:p>
          <a:p>
            <a:endParaRPr lang="en-US" baseline="0" dirty="0" smtClean="0"/>
          </a:p>
          <a:p>
            <a:r>
              <a:rPr lang="en-US" baseline="0" dirty="0" smtClean="0"/>
              <a:t>Tears “now we’re getting somewhere”</a:t>
            </a:r>
            <a:endParaRPr lang="en-US" dirty="0" smtClean="0"/>
          </a:p>
          <a:p>
            <a:endParaRPr lang="en-US" i="1" dirty="0" smtClean="0"/>
          </a:p>
          <a:p>
            <a:r>
              <a:rPr lang="en-US" i="1" dirty="0" err="1" smtClean="0"/>
              <a:t>Adaptin</a:t>
            </a:r>
            <a:r>
              <a:rPr lang="en-US" baseline="0" dirty="0" smtClean="0"/>
              <a:t> ain’t </a:t>
            </a:r>
            <a:r>
              <a:rPr lang="en-US" baseline="0" dirty="0" err="1" smtClean="0"/>
              <a:t>learnin</a:t>
            </a:r>
            <a:r>
              <a:rPr lang="en-US" baseline="0" dirty="0" smtClean="0"/>
              <a:t>:  many adapt fine to new environments and rules</a:t>
            </a:r>
          </a:p>
          <a:p>
            <a:endParaRPr lang="en-US" baseline="0" dirty="0" smtClean="0"/>
          </a:p>
          <a:p>
            <a:r>
              <a:rPr lang="en-US" baseline="0" dirty="0" smtClean="0"/>
              <a:t>That’s the problem with old TCs:  Great in OS-land, but you need to move through  App-land:  that’s where the content is to get to enter and live in the free-world.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25</a:t>
            </a:fld>
            <a:endParaRPr lang="en-US"/>
          </a:p>
        </p:txBody>
      </p:sp>
    </p:spTree>
    <p:extLst>
      <p:ext uri="{BB962C8B-B14F-4D97-AF65-F5344CB8AC3E}">
        <p14:creationId xmlns:p14="http://schemas.microsoft.com/office/powerpoint/2010/main" val="290792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May include epiphanies, great moments, but change itself is </a:t>
            </a:r>
            <a:r>
              <a:rPr lang="en-US" dirty="0" smtClean="0"/>
              <a:t>Incremental, neural,</a:t>
            </a:r>
            <a:r>
              <a:rPr lang="en-US" baseline="0" dirty="0" smtClean="0"/>
              <a:t> physiological, psycho-social, spiritual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Similar achievements means similar recovery goals:  certain kinds of cog skills, social affiliations, stress tolerance, etc.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HAS IMPLICATIONS for who should be in groups, what they should work on and when, how progress is marked.</a:t>
            </a:r>
          </a:p>
          <a:p>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26</a:t>
            </a:fld>
            <a:endParaRPr lang="en-US"/>
          </a:p>
        </p:txBody>
      </p:sp>
    </p:spTree>
    <p:extLst>
      <p:ext uri="{BB962C8B-B14F-4D97-AF65-F5344CB8AC3E}">
        <p14:creationId xmlns:p14="http://schemas.microsoft.com/office/powerpoint/2010/main" val="1583724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8434" name="Notes Placeholder 2"/>
          <p:cNvSpPr>
            <a:spLocks noGrp="1"/>
          </p:cNvSpPr>
          <p:nvPr>
            <p:ph type="body" idx="1"/>
          </p:nvPr>
        </p:nvSpPr>
        <p:spPr>
          <a:noFill/>
        </p:spPr>
        <p:txBody>
          <a:bodyPr/>
          <a:lstStyle/>
          <a:p>
            <a:r>
              <a:rPr lang="en-US" dirty="0" smtClean="0"/>
              <a:t>One big thing.  Fundamental reality.  World-wide.  Most problems</a:t>
            </a:r>
            <a:r>
              <a:rPr lang="en-US" baseline="0" dirty="0" smtClean="0"/>
              <a:t> with other people is ignoring this truth.</a:t>
            </a:r>
          </a:p>
          <a:p>
            <a:endParaRPr lang="en-US" baseline="0" dirty="0" smtClean="0"/>
          </a:p>
          <a:p>
            <a:r>
              <a:rPr lang="en-US" baseline="0" dirty="0" smtClean="0"/>
              <a:t>When you “addicts/criminals are like this” I hope what’s meant is it only seems that way because …”</a:t>
            </a:r>
          </a:p>
          <a:p>
            <a:endParaRPr lang="en-US" baseline="0" dirty="0" smtClean="0"/>
          </a:p>
          <a:p>
            <a:r>
              <a:rPr lang="en-US" baseline="0" dirty="0" smtClean="0"/>
              <a:t>So we can address troubling particulars, but from the point of view of the whole person, the inner reality</a:t>
            </a:r>
          </a:p>
          <a:p>
            <a:endParaRPr lang="en-US" baseline="0" dirty="0" smtClean="0"/>
          </a:p>
          <a:p>
            <a:r>
              <a:rPr lang="en-US" baseline="0" dirty="0" smtClean="0"/>
              <a:t> </a:t>
            </a:r>
            <a:endParaRPr lang="en-US" dirty="0"/>
          </a:p>
        </p:txBody>
      </p:sp>
      <p:sp>
        <p:nvSpPr>
          <p:cNvPr id="18435" name="Slide Number Placeholder 3"/>
          <p:cNvSpPr>
            <a:spLocks noGrp="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30D9D621-8872-F44B-8421-FB3D73B4508A}" type="slidenum">
              <a:rPr lang="en-US" sz="1200"/>
              <a:pPr/>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REMEMBER   THEY</a:t>
            </a:r>
            <a:r>
              <a:rPr lang="en-US" baseline="0" dirty="0" smtClean="0"/>
              <a:t> ARE US   </a:t>
            </a:r>
          </a:p>
          <a:p>
            <a:r>
              <a:rPr lang="en-US" baseline="0" dirty="0" smtClean="0"/>
              <a:t>SO WHEN YOU ARE PLANNING RUNNING OBSERVING YOUR GROUP</a:t>
            </a:r>
          </a:p>
          <a:p>
            <a:r>
              <a:rPr lang="en-US" baseline="0" dirty="0" smtClean="0"/>
              <a:t>Got one or more these things at work?</a:t>
            </a:r>
          </a:p>
          <a:p>
            <a:endParaRPr lang="en-US" baseline="0" dirty="0" smtClean="0"/>
          </a:p>
          <a:p>
            <a:endParaRPr lang="en-US" dirty="0" smtClean="0"/>
          </a:p>
          <a:p>
            <a:r>
              <a:rPr lang="en-US" dirty="0" smtClean="0"/>
              <a:t>----- Meeting Notes (6/20/12 02:35) -----</a:t>
            </a:r>
          </a:p>
          <a:p>
            <a:r>
              <a:rPr lang="en-US" dirty="0" smtClean="0"/>
              <a:t>5 </a:t>
            </a:r>
            <a:r>
              <a:rPr lang="en-US" dirty="0" err="1" smtClean="0"/>
              <a:t>mins</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28</a:t>
            </a:fld>
            <a:endParaRPr lang="en-US"/>
          </a:p>
        </p:txBody>
      </p:sp>
    </p:spTree>
    <p:extLst>
      <p:ext uri="{BB962C8B-B14F-4D97-AF65-F5344CB8AC3E}">
        <p14:creationId xmlns:p14="http://schemas.microsoft.com/office/powerpoint/2010/main" val="1803077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REALLY KNOW NEXT STEPS, DIRECTION,</a:t>
            </a:r>
            <a:r>
              <a:rPr lang="en-US" baseline="0" dirty="0" smtClean="0"/>
              <a:t> ETC</a:t>
            </a:r>
            <a:endParaRPr lang="en-US" dirty="0" smtClean="0"/>
          </a:p>
          <a:p>
            <a:endParaRPr lang="en-US" dirty="0" smtClean="0"/>
          </a:p>
          <a:p>
            <a:r>
              <a:rPr lang="en-US" dirty="0" smtClean="0"/>
              <a:t>GENUINE  AUTHENTIC  EMPATHY,</a:t>
            </a:r>
            <a:r>
              <a:rPr lang="en-US" baseline="0" dirty="0" smtClean="0"/>
              <a:t>  MORE THAN REFLECTION, CLIENT-CENTERED BUT NOT MR ROGERS </a:t>
            </a:r>
            <a:endParaRPr lang="en-US" dirty="0" smtClean="0"/>
          </a:p>
          <a:p>
            <a:endParaRPr lang="en-US" dirty="0" smtClean="0"/>
          </a:p>
          <a:p>
            <a:r>
              <a:rPr lang="en-US" dirty="0" smtClean="0"/>
              <a:t>SOME REAL SUCCESS BUT ALSO A FEW STEPS AHEAD</a:t>
            </a:r>
          </a:p>
          <a:p>
            <a:endParaRPr lang="en-US" dirty="0" smtClean="0"/>
          </a:p>
          <a:p>
            <a:r>
              <a:rPr lang="en-US" dirty="0" smtClean="0"/>
              <a:t>TUNED</a:t>
            </a:r>
            <a:r>
              <a:rPr lang="en-US" baseline="0" dirty="0" smtClean="0"/>
              <a:t> IN BY YOURSELF?  PROBABLY NOT,</a:t>
            </a:r>
            <a:endParaRPr lang="en-US" dirty="0" smtClean="0"/>
          </a:p>
          <a:p>
            <a:endParaRPr lang="en-US" dirty="0" smtClean="0"/>
          </a:p>
          <a:p>
            <a:r>
              <a:rPr lang="en-US" dirty="0" smtClean="0"/>
              <a:t>IMAGINE YOU ARE BACK IN</a:t>
            </a:r>
            <a:r>
              <a:rPr lang="en-US" baseline="0" dirty="0" smtClean="0"/>
              <a:t> HS</a:t>
            </a:r>
          </a:p>
          <a:p>
            <a:endParaRPr lang="en-US" baseline="0" dirty="0" smtClean="0"/>
          </a:p>
          <a:p>
            <a:r>
              <a:rPr lang="en-US" baseline="0" dirty="0" smtClean="0"/>
              <a:t>That’s how important it is.</a:t>
            </a:r>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29</a:t>
            </a:fld>
            <a:endParaRPr lang="en-US"/>
          </a:p>
        </p:txBody>
      </p:sp>
    </p:spTree>
    <p:extLst>
      <p:ext uri="{BB962C8B-B14F-4D97-AF65-F5344CB8AC3E}">
        <p14:creationId xmlns:p14="http://schemas.microsoft.com/office/powerpoint/2010/main" val="147332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FF0000"/>
                </a:solidFill>
                <a:latin typeface="Arial" charset="0"/>
                <a:ea typeface="ＭＳ Ｐゴシック" charset="0"/>
                <a:cs typeface="ＭＳ Ｐゴシック" charset="0"/>
              </a:rPr>
              <a:t>Bigger.      Older. </a:t>
            </a:r>
          </a:p>
          <a:p>
            <a:r>
              <a:rPr lang="en-US" sz="1200" kern="1200" dirty="0" smtClean="0">
                <a:solidFill>
                  <a:srgbClr val="FF0000"/>
                </a:solidFill>
                <a:latin typeface="Arial" charset="0"/>
                <a:ea typeface="ＭＳ Ｐゴシック" charset="0"/>
                <a:cs typeface="ＭＳ Ｐゴシック" charset="0"/>
              </a:rPr>
              <a:t>Based on more treatment </a:t>
            </a:r>
          </a:p>
          <a:p>
            <a:r>
              <a:rPr lang="en-US" sz="1200" kern="1200" dirty="0" smtClean="0">
                <a:solidFill>
                  <a:srgbClr val="FF0000"/>
                </a:solidFill>
                <a:latin typeface="Arial" charset="0"/>
                <a:ea typeface="ＭＳ Ｐゴシック" charset="0"/>
                <a:cs typeface="ＭＳ Ｐゴシック" charset="0"/>
              </a:rPr>
              <a:t>and everyday life experience</a:t>
            </a:r>
            <a:endParaRPr lang="en-US" sz="1200" kern="1200" dirty="0">
              <a:solidFill>
                <a:schemeClr val="tx1"/>
              </a:solidFill>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3</a:t>
            </a:fld>
            <a:endParaRPr lang="en-US"/>
          </a:p>
        </p:txBody>
      </p:sp>
    </p:spTree>
    <p:extLst>
      <p:ext uri="{BB962C8B-B14F-4D97-AF65-F5344CB8AC3E}">
        <p14:creationId xmlns:p14="http://schemas.microsoft.com/office/powerpoint/2010/main" val="70514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2" name="Notes Placeholder 2"/>
          <p:cNvSpPr>
            <a:spLocks noGrp="1"/>
          </p:cNvSpPr>
          <p:nvPr>
            <p:ph type="body" idx="1"/>
          </p:nvPr>
        </p:nvSpPr>
        <p:spPr>
          <a:noFill/>
        </p:spPr>
        <p:txBody>
          <a:bodyPr/>
          <a:lstStyle/>
          <a:p>
            <a:r>
              <a:rPr lang="en-US" dirty="0" smtClean="0"/>
              <a:t>So,</a:t>
            </a:r>
            <a:r>
              <a:rPr lang="en-US" baseline="0" dirty="0" smtClean="0"/>
              <a:t> here’s the stuff about group treatment for SAO and offender tx generally, that I’ve decided to hang my hat on.</a:t>
            </a:r>
          </a:p>
          <a:p>
            <a:endParaRPr lang="en-US" baseline="0" dirty="0" smtClean="0"/>
          </a:p>
          <a:p>
            <a:r>
              <a:rPr lang="en-US" baseline="0" dirty="0" smtClean="0"/>
              <a:t>You know about these things, it’s that—at least I think—they don’t get operationalized emphatically enough.  They really matter.  </a:t>
            </a:r>
          </a:p>
          <a:p>
            <a:endParaRPr lang="en-US" baseline="0" dirty="0" smtClean="0"/>
          </a:p>
          <a:p>
            <a:r>
              <a:rPr lang="en-US" baseline="0" dirty="0" smtClean="0"/>
              <a:t>My experience, learning, wisdom, readings tell me they really matter.  Let look at each.</a:t>
            </a:r>
          </a:p>
          <a:p>
            <a:r>
              <a:rPr lang="en-US" baseline="0" dirty="0" smtClean="0"/>
              <a:t>----- Meeting Notes (6/20/12 02:42) -----</a:t>
            </a:r>
          </a:p>
          <a:p>
            <a:r>
              <a:rPr lang="en-US" baseline="0" dirty="0" smtClean="0"/>
              <a:t>15 min</a:t>
            </a:r>
            <a:endParaRPr lang="en-US" dirty="0"/>
          </a:p>
        </p:txBody>
      </p:sp>
      <p:sp>
        <p:nvSpPr>
          <p:cNvPr id="30723" name="Slide Number Placeholder 3"/>
          <p:cNvSpPr>
            <a:spLocks noGrp="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07F1C9DC-044F-D642-A674-944BAF033244}" type="slidenum">
              <a:rPr lang="en-US" sz="1200"/>
              <a:pPr/>
              <a:t>30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I’m a </a:t>
            </a:r>
            <a:r>
              <a:rPr lang="en-US" sz="1200" dirty="0" err="1" smtClean="0"/>
              <a:t>philospher</a:t>
            </a:r>
            <a:r>
              <a:rPr lang="en-US" sz="1200" dirty="0" smtClean="0"/>
              <a:t> type, and now I can be the old Philosopher if not the wise old phil.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endless thinking about how and why</a:t>
            </a:r>
            <a:r>
              <a:rPr lang="en-US" sz="1200" baseline="0" dirty="0" smtClean="0"/>
              <a:t> we do what we do, and what our assumptions are. etc</a:t>
            </a:r>
            <a:r>
              <a:rPr lang="en-US" sz="1200" dirty="0" smtClean="0"/>
              <a:t>.  </a:t>
            </a:r>
            <a:endParaRPr lang="en-US" dirty="0" smtClean="0"/>
          </a:p>
          <a:p>
            <a:r>
              <a:rPr lang="en-US" dirty="0" smtClean="0"/>
              <a:t>These are things we know,</a:t>
            </a:r>
            <a:r>
              <a:rPr lang="en-US" baseline="0" dirty="0" smtClean="0"/>
              <a:t> or at least are beyond dispute to me.</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Even if we have different approaches, etc.  This should be common ground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Should inform, be consistent with everything we do.  And everything that follows.  I’m going to get pretty specific and prescriptive, and should be able to support everything on the basis of 1</a:t>
            </a:r>
            <a:r>
              <a:rPr lang="en-US" baseline="30000" dirty="0" smtClean="0"/>
              <a:t>st</a:t>
            </a:r>
            <a:r>
              <a:rPr lang="en-US" baseline="0" dirty="0" smtClean="0"/>
              <a:t> Principles</a:t>
            </a:r>
          </a:p>
          <a:p>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4</a:t>
            </a:fld>
            <a:endParaRPr lang="en-US"/>
          </a:p>
        </p:txBody>
      </p:sp>
    </p:spTree>
    <p:extLst>
      <p:ext uri="{BB962C8B-B14F-4D97-AF65-F5344CB8AC3E}">
        <p14:creationId xmlns:p14="http://schemas.microsoft.com/office/powerpoint/2010/main" val="249844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May include epiphanies, great moments, but change itself is </a:t>
            </a:r>
            <a:r>
              <a:rPr lang="en-US" dirty="0" smtClean="0"/>
              <a:t>Incremental, neural,</a:t>
            </a:r>
            <a:r>
              <a:rPr lang="en-US" baseline="0" dirty="0" smtClean="0"/>
              <a:t> physiological, psycho-social, spiritual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Similar achievements means similar recovery goals:  certain kinds of cog skills, social affiliations, stress tolerance, etc.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HAS IMPLICATIONS for who should be in groups, what they should work on and when, how progress is marked.</a:t>
            </a:r>
          </a:p>
          <a:p>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5</a:t>
            </a:fld>
            <a:endParaRPr lang="en-US"/>
          </a:p>
        </p:txBody>
      </p:sp>
    </p:spTree>
    <p:extLst>
      <p:ext uri="{BB962C8B-B14F-4D97-AF65-F5344CB8AC3E}">
        <p14:creationId xmlns:p14="http://schemas.microsoft.com/office/powerpoint/2010/main" val="158372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8434" name="Notes Placeholder 2"/>
          <p:cNvSpPr>
            <a:spLocks noGrp="1"/>
          </p:cNvSpPr>
          <p:nvPr>
            <p:ph type="body" idx="1"/>
          </p:nvPr>
        </p:nvSpPr>
        <p:spPr>
          <a:noFill/>
        </p:spPr>
        <p:txBody>
          <a:bodyPr/>
          <a:lstStyle/>
          <a:p>
            <a:r>
              <a:rPr lang="en-US" dirty="0" smtClean="0"/>
              <a:t>One big thing.  Fundamental reality.  World-wide.  Most problems</a:t>
            </a:r>
            <a:r>
              <a:rPr lang="en-US" baseline="0" dirty="0" smtClean="0"/>
              <a:t> with other people is ignoring this truth.</a:t>
            </a:r>
          </a:p>
          <a:p>
            <a:endParaRPr lang="en-US" baseline="0" dirty="0" smtClean="0"/>
          </a:p>
          <a:p>
            <a:r>
              <a:rPr lang="en-US" baseline="0" dirty="0" smtClean="0"/>
              <a:t>When you “addicts/criminals are like this” I hope what’s meant is it only seems that way because …”</a:t>
            </a:r>
          </a:p>
          <a:p>
            <a:endParaRPr lang="en-US" baseline="0" dirty="0" smtClean="0"/>
          </a:p>
          <a:p>
            <a:r>
              <a:rPr lang="en-US" baseline="0" dirty="0" smtClean="0"/>
              <a:t>So we can address troubling particulars, but from the point of view of the whole person, the inner reality</a:t>
            </a:r>
          </a:p>
          <a:p>
            <a:endParaRPr lang="en-US" baseline="0" dirty="0" smtClean="0"/>
          </a:p>
          <a:p>
            <a:r>
              <a:rPr lang="en-US" baseline="0" dirty="0" smtClean="0"/>
              <a:t> </a:t>
            </a:r>
            <a:endParaRPr lang="en-US" dirty="0"/>
          </a:p>
        </p:txBody>
      </p:sp>
      <p:sp>
        <p:nvSpPr>
          <p:cNvPr id="18435" name="Slide Number Placeholder 3"/>
          <p:cNvSpPr>
            <a:spLocks noGrp="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30D9D621-8872-F44B-8421-FB3D73B4508A}"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REMEMBER   THEY</a:t>
            </a:r>
            <a:r>
              <a:rPr lang="en-US" baseline="0" dirty="0" smtClean="0"/>
              <a:t> ARE US   </a:t>
            </a:r>
          </a:p>
          <a:p>
            <a:r>
              <a:rPr lang="en-US" baseline="0" dirty="0" smtClean="0"/>
              <a:t>SO WHEN YOU ARE PLANNING RUNNING OBSERVING YOUR GROUP</a:t>
            </a:r>
          </a:p>
          <a:p>
            <a:r>
              <a:rPr lang="en-US" baseline="0" dirty="0" smtClean="0"/>
              <a:t>Got one or more these things at work?</a:t>
            </a:r>
          </a:p>
          <a:p>
            <a:endParaRPr lang="en-US" baseline="0" dirty="0" smtClean="0"/>
          </a:p>
          <a:p>
            <a:endParaRPr lang="en-US" dirty="0" smtClean="0"/>
          </a:p>
          <a:p>
            <a:r>
              <a:rPr lang="en-US" dirty="0" smtClean="0"/>
              <a:t>----- Meeting Notes (6/20/12 02:35) -----</a:t>
            </a:r>
          </a:p>
          <a:p>
            <a:r>
              <a:rPr lang="en-US" dirty="0" smtClean="0"/>
              <a:t>5 </a:t>
            </a:r>
            <a:r>
              <a:rPr lang="en-US" dirty="0" err="1" smtClean="0"/>
              <a:t>mins</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7</a:t>
            </a:fld>
            <a:endParaRPr lang="en-US"/>
          </a:p>
        </p:txBody>
      </p:sp>
    </p:spTree>
    <p:extLst>
      <p:ext uri="{BB962C8B-B14F-4D97-AF65-F5344CB8AC3E}">
        <p14:creationId xmlns:p14="http://schemas.microsoft.com/office/powerpoint/2010/main" val="180307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give you moment …</a:t>
            </a:r>
          </a:p>
          <a:p>
            <a:r>
              <a:rPr lang="en-US" dirty="0" smtClean="0"/>
              <a:t>Shout</a:t>
            </a:r>
            <a:r>
              <a:rPr lang="en-US" baseline="0" dirty="0" smtClean="0"/>
              <a:t> it out if you think you know. I’ll pretend I hear you.</a:t>
            </a:r>
          </a:p>
          <a:p>
            <a:r>
              <a:rPr lang="en-US" baseline="0" dirty="0" smtClean="0"/>
              <a:t>Yes!  It’s this!</a:t>
            </a:r>
          </a:p>
          <a:p>
            <a:r>
              <a:rPr lang="en-US" baseline="0" dirty="0" smtClean="0"/>
              <a:t>This is how we are.  This is the way it is.</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8</a:t>
            </a:fld>
            <a:endParaRPr lang="en-US"/>
          </a:p>
        </p:txBody>
      </p:sp>
    </p:spTree>
    <p:extLst>
      <p:ext uri="{BB962C8B-B14F-4D97-AF65-F5344CB8AC3E}">
        <p14:creationId xmlns:p14="http://schemas.microsoft.com/office/powerpoint/2010/main" val="3908587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about certain</a:t>
            </a:r>
            <a:r>
              <a:rPr lang="en-US" baseline="0" dirty="0" smtClean="0"/>
              <a:t> kind of learning. Actually big-part of the human learning pie</a:t>
            </a:r>
          </a:p>
          <a:p>
            <a:endParaRPr lang="en-US" baseline="0" dirty="0" smtClean="0"/>
          </a:p>
          <a:p>
            <a:r>
              <a:rPr lang="en-US" dirty="0" smtClean="0"/>
              <a:t>Recovery is largely about SL.  So is the onset of drug abuse.</a:t>
            </a:r>
          </a:p>
          <a:p>
            <a:endParaRPr lang="en-US" dirty="0" smtClean="0"/>
          </a:p>
          <a:p>
            <a:r>
              <a:rPr lang="en-US" dirty="0" smtClean="0"/>
              <a:t>SL is what we are really geared to,</a:t>
            </a:r>
            <a:r>
              <a:rPr lang="en-US" baseline="0" dirty="0" smtClean="0"/>
              <a:t> adapted to, adapted by</a:t>
            </a:r>
          </a:p>
          <a:p>
            <a:endParaRPr lang="en-US" baseline="0" dirty="0" smtClean="0"/>
          </a:p>
          <a:p>
            <a:r>
              <a:rPr lang="en-US" baseline="0" dirty="0" smtClean="0"/>
              <a:t>Involved theories (Bandura) covers lots of ground.</a:t>
            </a:r>
          </a:p>
          <a:p>
            <a:endParaRPr lang="en-US" baseline="0" dirty="0" smtClean="0"/>
          </a:p>
          <a:p>
            <a:r>
              <a:rPr lang="en-US" baseline="0" dirty="0" smtClean="0"/>
              <a:t>STIMULATING SL  --  HEART OF WHAT YOU ARE DOING</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9</a:t>
            </a:fld>
            <a:endParaRPr lang="en-US"/>
          </a:p>
        </p:txBody>
      </p:sp>
    </p:spTree>
    <p:extLst>
      <p:ext uri="{BB962C8B-B14F-4D97-AF65-F5344CB8AC3E}">
        <p14:creationId xmlns:p14="http://schemas.microsoft.com/office/powerpoint/2010/main" val="258932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8763000" y="6492875"/>
            <a:ext cx="381000" cy="246063"/>
          </a:xfrm>
          <a:prstGeom prst="rect">
            <a:avLst/>
          </a:prstGeom>
          <a:solidFill>
            <a:schemeClr val="bg1"/>
          </a:solidFill>
        </p:spPr>
        <p:txBody>
          <a:bodyPr lIns="91440" rIns="91440">
            <a:spAutoFit/>
          </a:bodyPr>
          <a:lstStyle>
            <a:lvl1pPr algn="l">
              <a:defRPr b="1" smtClean="0">
                <a:latin typeface="Arial"/>
                <a:cs typeface="Arial"/>
              </a:defRPr>
            </a:lvl1pPr>
          </a:lstStyle>
          <a:p>
            <a:pPr>
              <a:defRPr/>
            </a:pPr>
            <a:fld id="{669674C3-CF8F-7446-809A-63AAF8751635}" type="slidenum">
              <a:rPr lang="en-US"/>
              <a:pPr>
                <a:defRPr/>
              </a:pPr>
              <a:t>‹#›</a:t>
            </a:fld>
            <a:endParaRPr lang="en-US" dirty="0"/>
          </a:p>
        </p:txBody>
      </p:sp>
    </p:spTree>
    <p:extLst>
      <p:ext uri="{BB962C8B-B14F-4D97-AF65-F5344CB8AC3E}">
        <p14:creationId xmlns:p14="http://schemas.microsoft.com/office/powerpoint/2010/main" val="1092823332"/>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71E76EC-7A35-9647-B677-2EB80D5E9E01}" type="slidenum">
              <a:rPr lang="en-US"/>
              <a:pPr>
                <a:defRPr/>
              </a:pPr>
              <a:t>‹#›</a:t>
            </a:fld>
            <a:endParaRPr lang="en-US"/>
          </a:p>
        </p:txBody>
      </p:sp>
    </p:spTree>
    <p:extLst>
      <p:ext uri="{BB962C8B-B14F-4D97-AF65-F5344CB8AC3E}">
        <p14:creationId xmlns:p14="http://schemas.microsoft.com/office/powerpoint/2010/main" val="806993722"/>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9058072-08B1-924C-AE74-DC0D934724AC}" type="slidenum">
              <a:rPr lang="en-US"/>
              <a:pPr>
                <a:defRPr/>
              </a:pPr>
              <a:t>‹#›</a:t>
            </a:fld>
            <a:endParaRPr lang="en-US"/>
          </a:p>
        </p:txBody>
      </p:sp>
    </p:spTree>
    <p:extLst>
      <p:ext uri="{BB962C8B-B14F-4D97-AF65-F5344CB8AC3E}">
        <p14:creationId xmlns:p14="http://schemas.microsoft.com/office/powerpoint/2010/main" val="3372712391"/>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95261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503343311"/>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D385BD7-DCF5-9E4D-8B7D-F34617FD1FF0}" type="slidenum">
              <a:rPr lang="en-US"/>
              <a:pPr>
                <a:defRPr/>
              </a:pPr>
              <a:t>‹#›</a:t>
            </a:fld>
            <a:endParaRPr lang="en-US"/>
          </a:p>
        </p:txBody>
      </p:sp>
    </p:spTree>
    <p:extLst>
      <p:ext uri="{BB962C8B-B14F-4D97-AF65-F5344CB8AC3E}">
        <p14:creationId xmlns:p14="http://schemas.microsoft.com/office/powerpoint/2010/main" val="3162137643"/>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46FD2D-4DC4-BC42-B6E0-3DFE69065A29}" type="slidenum">
              <a:rPr lang="en-US"/>
              <a:pPr>
                <a:defRPr/>
              </a:pPr>
              <a:t>‹#›</a:t>
            </a:fld>
            <a:endParaRPr lang="en-US"/>
          </a:p>
        </p:txBody>
      </p:sp>
    </p:spTree>
    <p:extLst>
      <p:ext uri="{BB962C8B-B14F-4D97-AF65-F5344CB8AC3E}">
        <p14:creationId xmlns:p14="http://schemas.microsoft.com/office/powerpoint/2010/main" val="219768499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7FA9DAA-0C42-724C-9381-3273B88304C3}" type="slidenum">
              <a:rPr lang="en-US"/>
              <a:pPr>
                <a:defRPr/>
              </a:pPr>
              <a:t>‹#›</a:t>
            </a:fld>
            <a:endParaRPr lang="en-US"/>
          </a:p>
        </p:txBody>
      </p:sp>
    </p:spTree>
    <p:extLst>
      <p:ext uri="{BB962C8B-B14F-4D97-AF65-F5344CB8AC3E}">
        <p14:creationId xmlns:p14="http://schemas.microsoft.com/office/powerpoint/2010/main" val="5481133"/>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E96C486-E208-F248-8E8C-E5E3D268D78A}" type="slidenum">
              <a:rPr lang="en-US"/>
              <a:pPr>
                <a:defRPr/>
              </a:pPr>
              <a:t>‹#›</a:t>
            </a:fld>
            <a:endParaRPr lang="en-US"/>
          </a:p>
        </p:txBody>
      </p:sp>
    </p:spTree>
    <p:extLst>
      <p:ext uri="{BB962C8B-B14F-4D97-AF65-F5344CB8AC3E}">
        <p14:creationId xmlns:p14="http://schemas.microsoft.com/office/powerpoint/2010/main" val="3594807504"/>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D8893C1-A6E8-2640-BFC2-9C21AD27DB8F}" type="slidenum">
              <a:rPr lang="en-US"/>
              <a:pPr>
                <a:defRPr/>
              </a:pPr>
              <a:t>‹#›</a:t>
            </a:fld>
            <a:endParaRPr lang="en-US"/>
          </a:p>
        </p:txBody>
      </p:sp>
    </p:spTree>
    <p:extLst>
      <p:ext uri="{BB962C8B-B14F-4D97-AF65-F5344CB8AC3E}">
        <p14:creationId xmlns:p14="http://schemas.microsoft.com/office/powerpoint/2010/main" val="243533430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997D363-5CC3-CB49-A64B-5A482998BB20}" type="slidenum">
              <a:rPr lang="en-US"/>
              <a:pPr>
                <a:defRPr/>
              </a:pPr>
              <a:t>‹#›</a:t>
            </a:fld>
            <a:endParaRPr lang="en-US"/>
          </a:p>
        </p:txBody>
      </p:sp>
    </p:spTree>
    <p:extLst>
      <p:ext uri="{BB962C8B-B14F-4D97-AF65-F5344CB8AC3E}">
        <p14:creationId xmlns:p14="http://schemas.microsoft.com/office/powerpoint/2010/main" val="1466410256"/>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421EAED-6C0B-3645-BA8B-3CAEBC3AD331}" type="slidenum">
              <a:rPr lang="en-US"/>
              <a:pPr>
                <a:defRPr/>
              </a:pPr>
              <a:t>‹#›</a:t>
            </a:fld>
            <a:endParaRPr lang="en-US"/>
          </a:p>
        </p:txBody>
      </p:sp>
    </p:spTree>
    <p:extLst>
      <p:ext uri="{BB962C8B-B14F-4D97-AF65-F5344CB8AC3E}">
        <p14:creationId xmlns:p14="http://schemas.microsoft.com/office/powerpoint/2010/main" val="4104676290"/>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gs>
            <a:gs pos="95000">
              <a:schemeClr val="tx2">
                <a:lumMod val="75000"/>
                <a:lumOff val="25000"/>
                <a:alpha val="50000"/>
              </a:schemeClr>
            </a:gs>
            <a:gs pos="100000">
              <a:schemeClr val="tx2">
                <a:lumMod val="75000"/>
                <a:lumOff val="2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026" name="TextBox 1"/>
          <p:cNvSpPr txBox="1">
            <a:spLocks noChangeArrowheads="1"/>
          </p:cNvSpPr>
          <p:nvPr userDrawn="1"/>
        </p:nvSpPr>
        <p:spPr bwMode="auto">
          <a:xfrm>
            <a:off x="4267200" y="6553200"/>
            <a:ext cx="441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defRPr/>
            </a:pPr>
            <a:r>
              <a:rPr lang="en-US" sz="900" i="1" dirty="0" smtClean="0">
                <a:latin typeface="Times New Roman" charset="0"/>
                <a:cs typeface="Times New Roman" charset="0"/>
              </a:rPr>
              <a:t>© 2011 Fred Zackon   Permission granted for use by BJA funded RSAT programs</a:t>
            </a:r>
          </a:p>
        </p:txBody>
      </p:sp>
      <p:sp>
        <p:nvSpPr>
          <p:cNvPr id="1027" name="TextBox 2"/>
          <p:cNvSpPr txBox="1">
            <a:spLocks noChangeArrowheads="1"/>
          </p:cNvSpPr>
          <p:nvPr userDrawn="1"/>
        </p:nvSpPr>
        <p:spPr bwMode="auto">
          <a:xfrm>
            <a:off x="8761413" y="6477000"/>
            <a:ext cx="341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9B096671-6764-1149-B2AC-569D3A1BBDDE}" type="slidenum">
              <a:rPr lang="en-US" b="1">
                <a:latin typeface="Arial" charset="0"/>
                <a:cs typeface="Arial" charset="0"/>
              </a:rPr>
              <a:pPr/>
              <a:t>‹#›</a:t>
            </a:fld>
            <a:endParaRPr lang="en-US" b="1">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025" r:id="rId1"/>
    <p:sldLayoutId id="2147484023"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24" r:id="rId12"/>
  </p:sldLayoutIdLst>
  <p:transition spd="slow">
    <p:push/>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ctrTitle"/>
          </p:nvPr>
        </p:nvSpPr>
        <p:spPr bwMode="auto">
          <a:xfrm>
            <a:off x="762000" y="2111375"/>
            <a:ext cx="60960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b="1" dirty="0">
                <a:solidFill>
                  <a:srgbClr val="006892"/>
                </a:solidFill>
                <a:latin typeface="Cambria" charset="0"/>
                <a:cs typeface="Cambria" charset="0"/>
              </a:rPr>
              <a:t>Running MUCH Better </a:t>
            </a:r>
            <a:r>
              <a:rPr lang="en-US" b="1" dirty="0" smtClean="0">
                <a:solidFill>
                  <a:srgbClr val="006892"/>
                </a:solidFill>
                <a:latin typeface="Cambria" charset="0"/>
                <a:cs typeface="Cambria" charset="0"/>
              </a:rPr>
              <a:t>Treatment Groups</a:t>
            </a:r>
            <a:endParaRPr lang="en-US" b="1" dirty="0">
              <a:solidFill>
                <a:srgbClr val="006892"/>
              </a:solidFill>
              <a:latin typeface="Cambria" charset="0"/>
              <a:cs typeface="Cambria" charset="0"/>
            </a:endParaRPr>
          </a:p>
        </p:txBody>
      </p:sp>
      <p:pic>
        <p:nvPicPr>
          <p:cNvPr id="5120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6081713"/>
            <a:ext cx="9144001"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022850"/>
            <a:ext cx="588803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8" descr="Zackon-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124200"/>
            <a:ext cx="1828800" cy="1493838"/>
          </a:xfrm>
          <a:prstGeom prst="rect">
            <a:avLst/>
          </a:prstGeom>
          <a:noFill/>
          <a:ln w="63500">
            <a:solidFill>
              <a:srgbClr val="268088"/>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48200" y="3984625"/>
            <a:ext cx="1944688" cy="815975"/>
          </a:xfrm>
          <a:prstGeom prst="rect">
            <a:avLst/>
          </a:prstGeom>
          <a:noFill/>
        </p:spPr>
        <p:txBody>
          <a:bodyPr wrap="none">
            <a:spAutoFit/>
          </a:bodyPr>
          <a:lstStyle/>
          <a:p>
            <a:pPr algn="l">
              <a:defRPr/>
            </a:pPr>
            <a:r>
              <a:rPr lang="en-US" sz="1800" b="1" dirty="0">
                <a:solidFill>
                  <a:srgbClr val="2C7C9F"/>
                </a:solidFill>
                <a:latin typeface="+mn-lt"/>
              </a:rPr>
              <a:t>Fred Zackon </a:t>
            </a:r>
            <a:r>
              <a:rPr lang="en-US" sz="1600" b="1" dirty="0">
                <a:solidFill>
                  <a:srgbClr val="2C7C9F"/>
                </a:solidFill>
                <a:latin typeface="+mn-lt"/>
              </a:rPr>
              <a:t>M.Ed</a:t>
            </a:r>
            <a:r>
              <a:rPr lang="en-US" sz="1600" dirty="0">
                <a:solidFill>
                  <a:srgbClr val="2C7C9F"/>
                </a:solidFill>
                <a:latin typeface="+mn-lt"/>
              </a:rPr>
              <a:t>.</a:t>
            </a:r>
            <a:endParaRPr lang="en-US" sz="1800" dirty="0">
              <a:solidFill>
                <a:srgbClr val="2C7C9F"/>
              </a:solidFill>
              <a:latin typeface="+mn-lt"/>
            </a:endParaRPr>
          </a:p>
          <a:p>
            <a:pPr algn="l">
              <a:defRPr/>
            </a:pPr>
            <a:endParaRPr lang="en-US" sz="900" b="1" dirty="0">
              <a:solidFill>
                <a:srgbClr val="2C7C9F"/>
              </a:solidFill>
              <a:latin typeface="+mn-lt"/>
            </a:endParaRPr>
          </a:p>
          <a:p>
            <a:pPr algn="l">
              <a:defRPr/>
            </a:pPr>
            <a:r>
              <a:rPr lang="en-US" sz="1800" b="1" dirty="0">
                <a:solidFill>
                  <a:srgbClr val="2C7C9F"/>
                </a:solidFill>
                <a:latin typeface="+mn-lt"/>
              </a:rPr>
              <a:t>June 20 2012</a:t>
            </a: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228600"/>
            <a:ext cx="85344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9" name="TextBox 8"/>
          <p:cNvSpPr txBox="1"/>
          <p:nvPr/>
        </p:nvSpPr>
        <p:spPr>
          <a:xfrm>
            <a:off x="914400" y="1094530"/>
            <a:ext cx="7467600" cy="4696670"/>
          </a:xfrm>
          <a:prstGeom prst="rect">
            <a:avLst/>
          </a:prstGeom>
          <a:noFill/>
          <a:effectLst>
            <a:glow>
              <a:srgbClr val="FFFFFF"/>
            </a:glow>
          </a:effectLst>
        </p:spPr>
        <p:txBody>
          <a:bodyPr tIns="91440" bIns="91440" anchor="ctr">
            <a:spAutoFit/>
          </a:bodyPr>
          <a:lstStyle/>
          <a:p>
            <a:pPr algn="l">
              <a:defRPr/>
            </a:pPr>
            <a:r>
              <a:rPr lang="en-US" b="1" dirty="0">
                <a:ln/>
                <a:solidFill>
                  <a:schemeClr val="accent3"/>
                </a:solidFill>
              </a:rPr>
              <a:t> </a:t>
            </a:r>
          </a:p>
          <a:p>
            <a:pPr algn="l">
              <a:defRPr/>
            </a:pPr>
            <a:r>
              <a:rPr lang="en-US" sz="3200" b="1" dirty="0">
                <a:ln/>
                <a:solidFill>
                  <a:srgbClr val="D88325"/>
                </a:solidFill>
                <a:latin typeface="Cambria"/>
                <a:cs typeface="Cambria"/>
              </a:rPr>
              <a:t>Four Drivers of Social Learning</a:t>
            </a:r>
          </a:p>
          <a:p>
            <a:pPr algn="l">
              <a:lnSpc>
                <a:spcPct val="120000"/>
              </a:lnSpc>
              <a:spcAft>
                <a:spcPts val="1200"/>
              </a:spcAft>
              <a:buSzPct val="300000"/>
              <a:defRPr/>
            </a:pPr>
            <a:endParaRPr lang="en-US" sz="1400" b="1" dirty="0">
              <a:ln/>
              <a:solidFill>
                <a:schemeClr val="accent3"/>
              </a:solidFill>
            </a:endParaRPr>
          </a:p>
          <a:p>
            <a:pPr algn="l">
              <a:lnSpc>
                <a:spcPct val="120000"/>
              </a:lnSpc>
              <a:spcAft>
                <a:spcPts val="2400"/>
              </a:spcAft>
              <a:buSzPct val="300000"/>
              <a:defRPr/>
            </a:pPr>
            <a:r>
              <a:rPr lang="en-US" sz="2800" b="1" dirty="0">
                <a:ln/>
                <a:solidFill>
                  <a:schemeClr val="accent3"/>
                </a:solidFill>
              </a:rPr>
              <a:t>          </a:t>
            </a:r>
            <a:r>
              <a:rPr lang="en-US" sz="2800" b="1" dirty="0">
                <a:ln/>
                <a:solidFill>
                  <a:srgbClr val="000090"/>
                </a:solidFill>
              </a:rPr>
              <a:t> </a:t>
            </a:r>
            <a:r>
              <a:rPr lang="en-US" sz="2800" b="1" dirty="0">
                <a:ln/>
                <a:solidFill>
                  <a:srgbClr val="000090"/>
                </a:solidFill>
                <a:latin typeface="+mj-lt"/>
              </a:rPr>
              <a:t>Practical Guidance &amp; Modeling</a:t>
            </a:r>
          </a:p>
          <a:p>
            <a:pPr algn="l">
              <a:lnSpc>
                <a:spcPct val="120000"/>
              </a:lnSpc>
              <a:spcAft>
                <a:spcPts val="2400"/>
              </a:spcAft>
              <a:buSzPct val="300000"/>
              <a:defRPr/>
            </a:pPr>
            <a:r>
              <a:rPr lang="en-US" sz="2800" b="1" dirty="0">
                <a:ln/>
                <a:solidFill>
                  <a:srgbClr val="000090"/>
                </a:solidFill>
                <a:latin typeface="+mj-lt"/>
              </a:rPr>
              <a:t>           Sincere Encouragement &amp; Approval</a:t>
            </a:r>
          </a:p>
          <a:p>
            <a:pPr algn="l">
              <a:lnSpc>
                <a:spcPct val="120000"/>
              </a:lnSpc>
              <a:spcAft>
                <a:spcPts val="2400"/>
              </a:spcAft>
              <a:buSzPct val="300000"/>
              <a:defRPr/>
            </a:pPr>
            <a:r>
              <a:rPr lang="en-US" sz="2800" b="1" dirty="0">
                <a:ln/>
                <a:solidFill>
                  <a:srgbClr val="000090"/>
                </a:solidFill>
                <a:latin typeface="+mj-lt"/>
              </a:rPr>
              <a:t>           Role Models with Whom to Identify</a:t>
            </a:r>
          </a:p>
          <a:p>
            <a:pPr algn="l">
              <a:lnSpc>
                <a:spcPct val="120000"/>
              </a:lnSpc>
              <a:spcAft>
                <a:spcPts val="2400"/>
              </a:spcAft>
              <a:buSzPct val="300000"/>
              <a:defRPr/>
            </a:pPr>
            <a:r>
              <a:rPr lang="en-US" sz="2800" b="1" dirty="0">
                <a:ln/>
                <a:solidFill>
                  <a:srgbClr val="000090"/>
                </a:solidFill>
                <a:latin typeface="+mj-lt"/>
              </a:rPr>
              <a:t>           Peers Sharing the Learning Experience</a:t>
            </a:r>
          </a:p>
          <a:p>
            <a:pPr algn="l">
              <a:spcAft>
                <a:spcPts val="1800"/>
              </a:spcAft>
              <a:defRPr/>
            </a:pPr>
            <a:r>
              <a:rPr lang="en-US" b="1" dirty="0">
                <a:ln/>
                <a:solidFill>
                  <a:schemeClr val="accent3"/>
                </a:solidFill>
              </a:rPr>
              <a:t>   </a:t>
            </a:r>
          </a:p>
        </p:txBody>
      </p:sp>
      <p:pic>
        <p:nvPicPr>
          <p:cNvPr id="1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 y="2209800"/>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0438" y="3048000"/>
            <a:ext cx="639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 y="3886200"/>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 y="4724400"/>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65000" y="5715000"/>
            <a:ext cx="5378896" cy="400110"/>
          </a:xfrm>
          <a:prstGeom prst="rect">
            <a:avLst/>
          </a:prstGeom>
          <a:noFill/>
        </p:spPr>
        <p:txBody>
          <a:bodyPr wrap="none" rtlCol="0">
            <a:spAutoFit/>
          </a:bodyPr>
          <a:lstStyle/>
          <a:p>
            <a:r>
              <a:rPr lang="en-US" sz="2000" b="1" dirty="0" smtClean="0">
                <a:solidFill>
                  <a:srgbClr val="CE7625"/>
                </a:solidFill>
                <a:latin typeface="Cambria"/>
                <a:cs typeface="Cambria"/>
              </a:rPr>
              <a:t>This is the essential stuff of effective groups. </a:t>
            </a:r>
            <a:endParaRPr lang="en-US" sz="2000" b="1" dirty="0">
              <a:solidFill>
                <a:srgbClr val="CE7625"/>
              </a:solidFill>
              <a:latin typeface="Cambria"/>
              <a:cs typeface="Cambri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9">
                                            <p:txEl>
                                              <p:pRg st="3" end="3"/>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3" end="3"/>
                                            </p:txEl>
                                          </p:spTgt>
                                        </p:tgtEl>
                                        <p:attrNameLst>
                                          <p:attrName>ppt_w</p:attrName>
                                        </p:attrNameLst>
                                      </p:cBhvr>
                                    </p:anim>
                                    <p:anim by="(#ppt_w*0.50)" calcmode="lin" valueType="num">
                                      <p:cBhvr>
                                        <p:cTn id="8" dur="500" decel="50000" autoRev="1" fill="hold">
                                          <p:stCondLst>
                                            <p:cond delay="0"/>
                                          </p:stCondLst>
                                        </p:cTn>
                                        <p:tgtEl>
                                          <p:spTgt spid="9">
                                            <p:txEl>
                                              <p:pRg st="3" end="3"/>
                                            </p:txEl>
                                          </p:spTgt>
                                        </p:tgtEl>
                                        <p:attrNameLst>
                                          <p:attrName>ppt_x</p:attrName>
                                        </p:attrNameLst>
                                      </p:cBhvr>
                                    </p:anim>
                                    <p:anim from="(-#ppt_h/2)" to="(#ppt_y)" calcmode="lin" valueType="num">
                                      <p:cBhvr>
                                        <p:cTn id="9" dur="1000" fill="hold">
                                          <p:stCondLst>
                                            <p:cond delay="0"/>
                                          </p:stCondLst>
                                        </p:cTn>
                                        <p:tgtEl>
                                          <p:spTgt spid="9">
                                            <p:txEl>
                                              <p:pRg st="3" end="3"/>
                                            </p:txEl>
                                          </p:spTgt>
                                        </p:tgtEl>
                                        <p:attrNameLst>
                                          <p:attrName>ppt_y</p:attrName>
                                        </p:attrNameLst>
                                      </p:cBhvr>
                                    </p:anim>
                                    <p:animRot by="21600000">
                                      <p:cBhvr>
                                        <p:cTn id="10" dur="1000" fill="hold">
                                          <p:stCondLst>
                                            <p:cond delay="0"/>
                                          </p:stCondLst>
                                        </p:cTn>
                                        <p:tgtEl>
                                          <p:spTgt spid="9">
                                            <p:txEl>
                                              <p:pRg st="3" end="3"/>
                                            </p:txEl>
                                          </p:spTgt>
                                        </p:tgtEl>
                                        <p:attrNameLst>
                                          <p:attrName>r</p:attrName>
                                        </p:attrNameLst>
                                      </p:cBhvr>
                                    </p:animRot>
                                  </p:childTnLst>
                                </p:cTn>
                              </p:par>
                            </p:childTnLst>
                          </p:cTn>
                        </p:par>
                        <p:par>
                          <p:cTn id="11" fill="hold">
                            <p:stCondLst>
                              <p:cond delay="3500"/>
                            </p:stCondLst>
                            <p:childTnLst>
                              <p:par>
                                <p:cTn id="12" presetID="49" presetClass="entr" presetSubtype="0" decel="100000" fill="hold" nodeType="afterEffect">
                                  <p:stCondLst>
                                    <p:cond delay="10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fltVal val="0"/>
                                          </p:val>
                                        </p:tav>
                                        <p:tav tm="100000">
                                          <p:val>
                                            <p:strVal val="#ppt_w"/>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 calcmode="lin" valueType="num">
                                      <p:cBhvr>
                                        <p:cTn id="16" dur="2000" fill="hold"/>
                                        <p:tgtEl>
                                          <p:spTgt spid="11"/>
                                        </p:tgtEl>
                                        <p:attrNameLst>
                                          <p:attrName>style.rotation</p:attrName>
                                        </p:attrNameLst>
                                      </p:cBhvr>
                                      <p:tavLst>
                                        <p:tav tm="0">
                                          <p:val>
                                            <p:fltVal val="360"/>
                                          </p:val>
                                        </p:tav>
                                        <p:tav tm="100000">
                                          <p:val>
                                            <p:fltVal val="0"/>
                                          </p:val>
                                        </p:tav>
                                      </p:tavLst>
                                    </p:anim>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9">
                                            <p:txEl>
                                              <p:pRg st="4" end="4"/>
                                            </p:txEl>
                                          </p:spTgt>
                                        </p:tgtEl>
                                        <p:attrNameLst>
                                          <p:attrName>style.visibility</p:attrName>
                                        </p:attrNameLst>
                                      </p:cBhvr>
                                      <p:to>
                                        <p:strVal val="visible"/>
                                      </p:to>
                                    </p:set>
                                    <p:anim by="(-#ppt_w*2)" calcmode="lin" valueType="num">
                                      <p:cBhvr rctx="PPT">
                                        <p:cTn id="22" dur="500" autoRev="1" fill="hold">
                                          <p:stCondLst>
                                            <p:cond delay="0"/>
                                          </p:stCondLst>
                                        </p:cTn>
                                        <p:tgtEl>
                                          <p:spTgt spid="9">
                                            <p:txEl>
                                              <p:pRg st="4" end="4"/>
                                            </p:txEl>
                                          </p:spTgt>
                                        </p:tgtEl>
                                        <p:attrNameLst>
                                          <p:attrName>ppt_w</p:attrName>
                                        </p:attrNameLst>
                                      </p:cBhvr>
                                    </p:anim>
                                    <p:anim by="(#ppt_w*0.50)" calcmode="lin" valueType="num">
                                      <p:cBhvr>
                                        <p:cTn id="23" dur="500" decel="50000" autoRev="1" fill="hold">
                                          <p:stCondLst>
                                            <p:cond delay="0"/>
                                          </p:stCondLst>
                                        </p:cTn>
                                        <p:tgtEl>
                                          <p:spTgt spid="9">
                                            <p:txEl>
                                              <p:pRg st="4" end="4"/>
                                            </p:txEl>
                                          </p:spTgt>
                                        </p:tgtEl>
                                        <p:attrNameLst>
                                          <p:attrName>ppt_x</p:attrName>
                                        </p:attrNameLst>
                                      </p:cBhvr>
                                    </p:anim>
                                    <p:anim from="(-#ppt_h/2)" to="(#ppt_y)" calcmode="lin" valueType="num">
                                      <p:cBhvr>
                                        <p:cTn id="24" dur="1000" fill="hold">
                                          <p:stCondLst>
                                            <p:cond delay="0"/>
                                          </p:stCondLst>
                                        </p:cTn>
                                        <p:tgtEl>
                                          <p:spTgt spid="9">
                                            <p:txEl>
                                              <p:pRg st="4" end="4"/>
                                            </p:txEl>
                                          </p:spTgt>
                                        </p:tgtEl>
                                        <p:attrNameLst>
                                          <p:attrName>ppt_y</p:attrName>
                                        </p:attrNameLst>
                                      </p:cBhvr>
                                    </p:anim>
                                    <p:animRot by="21600000">
                                      <p:cBhvr>
                                        <p:cTn id="25" dur="1000" fill="hold">
                                          <p:stCondLst>
                                            <p:cond delay="0"/>
                                          </p:stCondLst>
                                        </p:cTn>
                                        <p:tgtEl>
                                          <p:spTgt spid="9">
                                            <p:txEl>
                                              <p:pRg st="4" end="4"/>
                                            </p:txEl>
                                          </p:spTgt>
                                        </p:tgtEl>
                                        <p:attrNameLst>
                                          <p:attrName>r</p:attrName>
                                        </p:attrNameLst>
                                      </p:cBhvr>
                                    </p:animRot>
                                  </p:childTnLst>
                                </p:cTn>
                              </p:par>
                            </p:childTnLst>
                          </p:cTn>
                        </p:par>
                        <p:par>
                          <p:cTn id="26" fill="hold">
                            <p:stCondLst>
                              <p:cond delay="3800"/>
                            </p:stCondLst>
                            <p:childTnLst>
                              <p:par>
                                <p:cTn id="27" presetID="49" presetClass="entr" presetSubtype="0" decel="100000" fill="hold" nodeType="afterEffect">
                                  <p:stCondLst>
                                    <p:cond delay="10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2000" fill="hold"/>
                                        <p:tgtEl>
                                          <p:spTgt spid="12"/>
                                        </p:tgtEl>
                                        <p:attrNameLst>
                                          <p:attrName>ppt_w</p:attrName>
                                        </p:attrNameLst>
                                      </p:cBhvr>
                                      <p:tavLst>
                                        <p:tav tm="0">
                                          <p:val>
                                            <p:fltVal val="0"/>
                                          </p:val>
                                        </p:tav>
                                        <p:tav tm="100000">
                                          <p:val>
                                            <p:strVal val="#ppt_w"/>
                                          </p:val>
                                        </p:tav>
                                      </p:tavLst>
                                    </p:anim>
                                    <p:anim calcmode="lin" valueType="num">
                                      <p:cBhvr>
                                        <p:cTn id="30" dur="2000" fill="hold"/>
                                        <p:tgtEl>
                                          <p:spTgt spid="12"/>
                                        </p:tgtEl>
                                        <p:attrNameLst>
                                          <p:attrName>ppt_h</p:attrName>
                                        </p:attrNameLst>
                                      </p:cBhvr>
                                      <p:tavLst>
                                        <p:tav tm="0">
                                          <p:val>
                                            <p:fltVal val="0"/>
                                          </p:val>
                                        </p:tav>
                                        <p:tav tm="100000">
                                          <p:val>
                                            <p:strVal val="#ppt_h"/>
                                          </p:val>
                                        </p:tav>
                                      </p:tavLst>
                                    </p:anim>
                                    <p:anim calcmode="lin" valueType="num">
                                      <p:cBhvr>
                                        <p:cTn id="31" dur="2000" fill="hold"/>
                                        <p:tgtEl>
                                          <p:spTgt spid="12"/>
                                        </p:tgtEl>
                                        <p:attrNameLst>
                                          <p:attrName>style.rotation</p:attrName>
                                        </p:attrNameLst>
                                      </p:cBhvr>
                                      <p:tavLst>
                                        <p:tav tm="0">
                                          <p:val>
                                            <p:fltVal val="360"/>
                                          </p:val>
                                        </p:tav>
                                        <p:tav tm="100000">
                                          <p:val>
                                            <p:fltVal val="0"/>
                                          </p:val>
                                        </p:tav>
                                      </p:tavLst>
                                    </p:anim>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nodeType="clickEffect">
                                  <p:stCondLst>
                                    <p:cond delay="0"/>
                                  </p:stCondLst>
                                  <p:iterate type="lt">
                                    <p:tmPct val="10000"/>
                                  </p:iterate>
                                  <p:childTnLst>
                                    <p:set>
                                      <p:cBhvr>
                                        <p:cTn id="36" dur="1" fill="hold">
                                          <p:stCondLst>
                                            <p:cond delay="0"/>
                                          </p:stCondLst>
                                        </p:cTn>
                                        <p:tgtEl>
                                          <p:spTgt spid="9">
                                            <p:txEl>
                                              <p:pRg st="5" end="5"/>
                                            </p:txEl>
                                          </p:spTgt>
                                        </p:tgtEl>
                                        <p:attrNameLst>
                                          <p:attrName>style.visibility</p:attrName>
                                        </p:attrNameLst>
                                      </p:cBhvr>
                                      <p:to>
                                        <p:strVal val="visible"/>
                                      </p:to>
                                    </p:set>
                                    <p:anim by="(-#ppt_w*2)" calcmode="lin" valueType="num">
                                      <p:cBhvr rctx="PPT">
                                        <p:cTn id="37" dur="500" autoRev="1" fill="hold">
                                          <p:stCondLst>
                                            <p:cond delay="0"/>
                                          </p:stCondLst>
                                        </p:cTn>
                                        <p:tgtEl>
                                          <p:spTgt spid="9">
                                            <p:txEl>
                                              <p:pRg st="5" end="5"/>
                                            </p:txEl>
                                          </p:spTgt>
                                        </p:tgtEl>
                                        <p:attrNameLst>
                                          <p:attrName>ppt_w</p:attrName>
                                        </p:attrNameLst>
                                      </p:cBhvr>
                                    </p:anim>
                                    <p:anim by="(#ppt_w*0.50)" calcmode="lin" valueType="num">
                                      <p:cBhvr>
                                        <p:cTn id="38" dur="500" decel="50000" autoRev="1" fill="hold">
                                          <p:stCondLst>
                                            <p:cond delay="0"/>
                                          </p:stCondLst>
                                        </p:cTn>
                                        <p:tgtEl>
                                          <p:spTgt spid="9">
                                            <p:txEl>
                                              <p:pRg st="5" end="5"/>
                                            </p:txEl>
                                          </p:spTgt>
                                        </p:tgtEl>
                                        <p:attrNameLst>
                                          <p:attrName>ppt_x</p:attrName>
                                        </p:attrNameLst>
                                      </p:cBhvr>
                                    </p:anim>
                                    <p:anim from="(-#ppt_h/2)" to="(#ppt_y)" calcmode="lin" valueType="num">
                                      <p:cBhvr>
                                        <p:cTn id="39" dur="1000" fill="hold">
                                          <p:stCondLst>
                                            <p:cond delay="0"/>
                                          </p:stCondLst>
                                        </p:cTn>
                                        <p:tgtEl>
                                          <p:spTgt spid="9">
                                            <p:txEl>
                                              <p:pRg st="5" end="5"/>
                                            </p:txEl>
                                          </p:spTgt>
                                        </p:tgtEl>
                                        <p:attrNameLst>
                                          <p:attrName>ppt_y</p:attrName>
                                        </p:attrNameLst>
                                      </p:cBhvr>
                                    </p:anim>
                                    <p:animRot by="21600000">
                                      <p:cBhvr>
                                        <p:cTn id="40" dur="1000" fill="hold">
                                          <p:stCondLst>
                                            <p:cond delay="0"/>
                                          </p:stCondLst>
                                        </p:cTn>
                                        <p:tgtEl>
                                          <p:spTgt spid="9">
                                            <p:txEl>
                                              <p:pRg st="5" end="5"/>
                                            </p:txEl>
                                          </p:spTgt>
                                        </p:tgtEl>
                                        <p:attrNameLst>
                                          <p:attrName>r</p:attrName>
                                        </p:attrNameLst>
                                      </p:cBhvr>
                                    </p:animRot>
                                  </p:childTnLst>
                                </p:cTn>
                              </p:par>
                            </p:childTnLst>
                          </p:cTn>
                        </p:par>
                        <p:par>
                          <p:cTn id="41" fill="hold">
                            <p:stCondLst>
                              <p:cond delay="3700"/>
                            </p:stCondLst>
                            <p:childTnLst>
                              <p:par>
                                <p:cTn id="42" presetID="49" presetClass="entr" presetSubtype="0" decel="100000" fill="hold" nodeType="afterEffect">
                                  <p:stCondLst>
                                    <p:cond delay="10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2000" fill="hold"/>
                                        <p:tgtEl>
                                          <p:spTgt spid="14"/>
                                        </p:tgtEl>
                                        <p:attrNameLst>
                                          <p:attrName>ppt_w</p:attrName>
                                        </p:attrNameLst>
                                      </p:cBhvr>
                                      <p:tavLst>
                                        <p:tav tm="0">
                                          <p:val>
                                            <p:fltVal val="0"/>
                                          </p:val>
                                        </p:tav>
                                        <p:tav tm="100000">
                                          <p:val>
                                            <p:strVal val="#ppt_w"/>
                                          </p:val>
                                        </p:tav>
                                      </p:tavLst>
                                    </p:anim>
                                    <p:anim calcmode="lin" valueType="num">
                                      <p:cBhvr>
                                        <p:cTn id="45" dur="2000" fill="hold"/>
                                        <p:tgtEl>
                                          <p:spTgt spid="14"/>
                                        </p:tgtEl>
                                        <p:attrNameLst>
                                          <p:attrName>ppt_h</p:attrName>
                                        </p:attrNameLst>
                                      </p:cBhvr>
                                      <p:tavLst>
                                        <p:tav tm="0">
                                          <p:val>
                                            <p:fltVal val="0"/>
                                          </p:val>
                                        </p:tav>
                                        <p:tav tm="100000">
                                          <p:val>
                                            <p:strVal val="#ppt_h"/>
                                          </p:val>
                                        </p:tav>
                                      </p:tavLst>
                                    </p:anim>
                                    <p:anim calcmode="lin" valueType="num">
                                      <p:cBhvr>
                                        <p:cTn id="46" dur="2000" fill="hold"/>
                                        <p:tgtEl>
                                          <p:spTgt spid="14"/>
                                        </p:tgtEl>
                                        <p:attrNameLst>
                                          <p:attrName>style.rotation</p:attrName>
                                        </p:attrNameLst>
                                      </p:cBhvr>
                                      <p:tavLst>
                                        <p:tav tm="0">
                                          <p:val>
                                            <p:fltVal val="360"/>
                                          </p:val>
                                        </p:tav>
                                        <p:tav tm="100000">
                                          <p:val>
                                            <p:fltVal val="0"/>
                                          </p:val>
                                        </p:tav>
                                      </p:tavLst>
                                    </p:anim>
                                    <p:animEffect transition="in" filter="fade">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nodeType="clickEffect">
                                  <p:stCondLst>
                                    <p:cond delay="0"/>
                                  </p:stCondLst>
                                  <p:iterate type="lt">
                                    <p:tmPct val="10000"/>
                                  </p:iterate>
                                  <p:childTnLst>
                                    <p:set>
                                      <p:cBhvr>
                                        <p:cTn id="51" dur="1" fill="hold">
                                          <p:stCondLst>
                                            <p:cond delay="0"/>
                                          </p:stCondLst>
                                        </p:cTn>
                                        <p:tgtEl>
                                          <p:spTgt spid="9">
                                            <p:txEl>
                                              <p:pRg st="6" end="6"/>
                                            </p:txEl>
                                          </p:spTgt>
                                        </p:tgtEl>
                                        <p:attrNameLst>
                                          <p:attrName>style.visibility</p:attrName>
                                        </p:attrNameLst>
                                      </p:cBhvr>
                                      <p:to>
                                        <p:strVal val="visible"/>
                                      </p:to>
                                    </p:set>
                                    <p:anim by="(-#ppt_w*2)" calcmode="lin" valueType="num">
                                      <p:cBhvr rctx="PPT">
                                        <p:cTn id="52" dur="500" autoRev="1" fill="hold">
                                          <p:stCondLst>
                                            <p:cond delay="0"/>
                                          </p:stCondLst>
                                        </p:cTn>
                                        <p:tgtEl>
                                          <p:spTgt spid="9">
                                            <p:txEl>
                                              <p:pRg st="6" end="6"/>
                                            </p:txEl>
                                          </p:spTgt>
                                        </p:tgtEl>
                                        <p:attrNameLst>
                                          <p:attrName>ppt_w</p:attrName>
                                        </p:attrNameLst>
                                      </p:cBhvr>
                                    </p:anim>
                                    <p:anim by="(#ppt_w*0.50)" calcmode="lin" valueType="num">
                                      <p:cBhvr>
                                        <p:cTn id="53" dur="500" decel="50000" autoRev="1" fill="hold">
                                          <p:stCondLst>
                                            <p:cond delay="0"/>
                                          </p:stCondLst>
                                        </p:cTn>
                                        <p:tgtEl>
                                          <p:spTgt spid="9">
                                            <p:txEl>
                                              <p:pRg st="6" end="6"/>
                                            </p:txEl>
                                          </p:spTgt>
                                        </p:tgtEl>
                                        <p:attrNameLst>
                                          <p:attrName>ppt_x</p:attrName>
                                        </p:attrNameLst>
                                      </p:cBhvr>
                                    </p:anim>
                                    <p:anim from="(-#ppt_h/2)" to="(#ppt_y)" calcmode="lin" valueType="num">
                                      <p:cBhvr>
                                        <p:cTn id="54" dur="1000" fill="hold">
                                          <p:stCondLst>
                                            <p:cond delay="0"/>
                                          </p:stCondLst>
                                        </p:cTn>
                                        <p:tgtEl>
                                          <p:spTgt spid="9">
                                            <p:txEl>
                                              <p:pRg st="6" end="6"/>
                                            </p:txEl>
                                          </p:spTgt>
                                        </p:tgtEl>
                                        <p:attrNameLst>
                                          <p:attrName>ppt_y</p:attrName>
                                        </p:attrNameLst>
                                      </p:cBhvr>
                                    </p:anim>
                                    <p:animRot by="21600000">
                                      <p:cBhvr>
                                        <p:cTn id="55" dur="1000" fill="hold">
                                          <p:stCondLst>
                                            <p:cond delay="0"/>
                                          </p:stCondLst>
                                        </p:cTn>
                                        <p:tgtEl>
                                          <p:spTgt spid="9">
                                            <p:txEl>
                                              <p:pRg st="6" end="6"/>
                                            </p:txEl>
                                          </p:spTgt>
                                        </p:tgtEl>
                                        <p:attrNameLst>
                                          <p:attrName>r</p:attrName>
                                        </p:attrNameLst>
                                      </p:cBhvr>
                                    </p:animRot>
                                  </p:childTnLst>
                                </p:cTn>
                              </p:par>
                            </p:childTnLst>
                          </p:cTn>
                        </p:par>
                        <p:par>
                          <p:cTn id="56" fill="hold">
                            <p:stCondLst>
                              <p:cond delay="4200"/>
                            </p:stCondLst>
                            <p:childTnLst>
                              <p:par>
                                <p:cTn id="57" presetID="49" presetClass="entr" presetSubtype="0" decel="100000" fill="hold" nodeType="afterEffect">
                                  <p:stCondLst>
                                    <p:cond delay="10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2000" fill="hold"/>
                                        <p:tgtEl>
                                          <p:spTgt spid="15"/>
                                        </p:tgtEl>
                                        <p:attrNameLst>
                                          <p:attrName>ppt_w</p:attrName>
                                        </p:attrNameLst>
                                      </p:cBhvr>
                                      <p:tavLst>
                                        <p:tav tm="0">
                                          <p:val>
                                            <p:fltVal val="0"/>
                                          </p:val>
                                        </p:tav>
                                        <p:tav tm="100000">
                                          <p:val>
                                            <p:strVal val="#ppt_w"/>
                                          </p:val>
                                        </p:tav>
                                      </p:tavLst>
                                    </p:anim>
                                    <p:anim calcmode="lin" valueType="num">
                                      <p:cBhvr>
                                        <p:cTn id="60" dur="2000" fill="hold"/>
                                        <p:tgtEl>
                                          <p:spTgt spid="15"/>
                                        </p:tgtEl>
                                        <p:attrNameLst>
                                          <p:attrName>ppt_h</p:attrName>
                                        </p:attrNameLst>
                                      </p:cBhvr>
                                      <p:tavLst>
                                        <p:tav tm="0">
                                          <p:val>
                                            <p:fltVal val="0"/>
                                          </p:val>
                                        </p:tav>
                                        <p:tav tm="100000">
                                          <p:val>
                                            <p:strVal val="#ppt_h"/>
                                          </p:val>
                                        </p:tav>
                                      </p:tavLst>
                                    </p:anim>
                                    <p:anim calcmode="lin" valueType="num">
                                      <p:cBhvr>
                                        <p:cTn id="61" dur="2000" fill="hold"/>
                                        <p:tgtEl>
                                          <p:spTgt spid="15"/>
                                        </p:tgtEl>
                                        <p:attrNameLst>
                                          <p:attrName>style.rotation</p:attrName>
                                        </p:attrNameLst>
                                      </p:cBhvr>
                                      <p:tavLst>
                                        <p:tav tm="0">
                                          <p:val>
                                            <p:fltVal val="360"/>
                                          </p:val>
                                        </p:tav>
                                        <p:tav tm="100000">
                                          <p:val>
                                            <p:fltVal val="0"/>
                                          </p:val>
                                        </p:tav>
                                      </p:tavLst>
                                    </p:anim>
                                    <p:animEffect transition="in" filter="fade">
                                      <p:cBhvr>
                                        <p:cTn id="62" dur="2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3000"/>
                                        <p:tgtEl>
                                          <p:spTgt spid="2"/>
                                        </p:tgtEl>
                                      </p:cBhvr>
                                    </p:animEffect>
                                    <p:anim calcmode="lin" valueType="num">
                                      <p:cBhvr>
                                        <p:cTn id="68" dur="3000" fill="hold"/>
                                        <p:tgtEl>
                                          <p:spTgt spid="2"/>
                                        </p:tgtEl>
                                        <p:attrNameLst>
                                          <p:attrName>ppt_x</p:attrName>
                                        </p:attrNameLst>
                                      </p:cBhvr>
                                      <p:tavLst>
                                        <p:tav tm="0">
                                          <p:val>
                                            <p:strVal val="#ppt_x"/>
                                          </p:val>
                                        </p:tav>
                                        <p:tav tm="100000">
                                          <p:val>
                                            <p:strVal val="#ppt_x"/>
                                          </p:val>
                                        </p:tav>
                                      </p:tavLst>
                                    </p:anim>
                                    <p:anim calcmode="lin" valueType="num">
                                      <p:cBhvr>
                                        <p:cTn id="69" dur="2700" decel="100000" fill="hold"/>
                                        <p:tgtEl>
                                          <p:spTgt spid="2"/>
                                        </p:tgtEl>
                                        <p:attrNameLst>
                                          <p:attrName>ppt_y</p:attrName>
                                        </p:attrNameLst>
                                      </p:cBhvr>
                                      <p:tavLst>
                                        <p:tav tm="0">
                                          <p:val>
                                            <p:strVal val="#ppt_y+1"/>
                                          </p:val>
                                        </p:tav>
                                        <p:tav tm="100000">
                                          <p:val>
                                            <p:strVal val="#ppt_y-.03"/>
                                          </p:val>
                                        </p:tav>
                                      </p:tavLst>
                                    </p:anim>
                                    <p:anim calcmode="lin" valueType="num">
                                      <p:cBhvr>
                                        <p:cTn id="70" dur="300" accel="100000" fill="hold">
                                          <p:stCondLst>
                                            <p:cond delay="27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19" y="152400"/>
            <a:ext cx="8725481" cy="6553200"/>
          </a:xfrm>
          <a:prstGeom prst="rect">
            <a:avLst/>
          </a:prstGeom>
          <a:noFill/>
          <a:ln w="9525">
            <a:solidFill>
              <a:schemeClr val="bg1"/>
            </a:solidFill>
            <a:miter lim="800000"/>
            <a:headEnd/>
            <a:tailEnd/>
          </a:ln>
          <a:effectLst>
            <a:outerShdw blurRad="63500" dist="38099" dir="2700000" algn="ctr" rotWithShape="0">
              <a:srgbClr val="000000">
                <a:alpha val="74998"/>
              </a:srgbClr>
            </a:outerShdw>
            <a:softEdge rad="152400"/>
          </a:effectLst>
          <a:extLst>
            <a:ext uri="{909E8E84-426E-40DD-AFC4-6F175D3DCCD1}">
              <a14:hiddenFill xmlns:a14="http://schemas.microsoft.com/office/drawing/2010/main">
                <a:solidFill>
                  <a:schemeClr val="accent1"/>
                </a:solidFill>
              </a14:hiddenFill>
            </a:ext>
          </a:extLst>
        </p:spPr>
      </p:pic>
      <p:sp>
        <p:nvSpPr>
          <p:cNvPr id="28674" name="TextBox 3"/>
          <p:cNvSpPr txBox="1">
            <a:spLocks noChangeArrowheads="1"/>
          </p:cNvSpPr>
          <p:nvPr/>
        </p:nvSpPr>
        <p:spPr bwMode="auto">
          <a:xfrm>
            <a:off x="457200" y="457200"/>
            <a:ext cx="7924800" cy="1384995"/>
          </a:xfrm>
          <a:prstGeom prst="rect">
            <a:avLst/>
          </a:prstGeom>
          <a:solidFill>
            <a:srgbClr val="FFFAC9"/>
          </a:solidFill>
          <a:ln>
            <a:noFill/>
          </a:ln>
        </p:spPr>
        <p:txBody>
          <a:bodyPr wrap="square"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defRPr/>
            </a:pPr>
            <a:r>
              <a:rPr lang="en-US" sz="2600" b="1" dirty="0" smtClean="0">
                <a:solidFill>
                  <a:srgbClr val="000090"/>
                </a:solidFill>
                <a:latin typeface="+mj-lt"/>
              </a:rPr>
              <a:t>The 4 drivers of social learning, when appropriately utilized, can make a group an extraordinarily rugged and powerful recovery vehicle.</a:t>
            </a:r>
          </a:p>
        </p:txBody>
      </p:sp>
      <p:pic>
        <p:nvPicPr>
          <p:cNvPr id="286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29313">
            <a:off x="2436263" y="1692074"/>
            <a:ext cx="347186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91000"/>
            <a:ext cx="3113088" cy="2332038"/>
          </a:xfrm>
          <a:prstGeom prst="rect">
            <a:avLst/>
          </a:prstGeom>
          <a:noFill/>
          <a:ln w="63500">
            <a:solidFill>
              <a:srgbClr val="14A609"/>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72138" y="4191000"/>
            <a:ext cx="2176462" cy="400050"/>
          </a:xfrm>
          <a:prstGeom prst="rect">
            <a:avLst/>
          </a:prstGeom>
          <a:solidFill>
            <a:srgbClr val="FFF8C0"/>
          </a:solidFill>
          <a:ln>
            <a:solidFill>
              <a:srgbClr val="14A609"/>
            </a:solidFill>
          </a:ln>
        </p:spPr>
        <p:txBody>
          <a:bodyPr wrap="none">
            <a:spAutoFit/>
          </a:bodyPr>
          <a:lstStyle/>
          <a:p>
            <a:pPr>
              <a:defRPr/>
            </a:pPr>
            <a:r>
              <a:rPr lang="en-US" sz="2000" b="1" dirty="0">
                <a:solidFill>
                  <a:srgbClr val="000090"/>
                </a:solidFill>
                <a:latin typeface="+mj-lt"/>
              </a:rPr>
              <a:t>Even a small group</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anim calcmode="lin" valueType="num">
                                      <p:cBhvr>
                                        <p:cTn id="8" dur="2000" fill="hold"/>
                                        <p:tgtEl>
                                          <p:spTgt spid="28674"/>
                                        </p:tgtEl>
                                        <p:attrNameLst>
                                          <p:attrName>ppt_x</p:attrName>
                                        </p:attrNameLst>
                                      </p:cBhvr>
                                      <p:tavLst>
                                        <p:tav tm="0">
                                          <p:val>
                                            <p:strVal val="#ppt_x"/>
                                          </p:val>
                                        </p:tav>
                                        <p:tav tm="100000">
                                          <p:val>
                                            <p:strVal val="#ppt_x"/>
                                          </p:val>
                                        </p:tav>
                                      </p:tavLst>
                                    </p:anim>
                                    <p:anim calcmode="lin" valueType="num">
                                      <p:cBhvr>
                                        <p:cTn id="9" dur="2000" fill="hold"/>
                                        <p:tgtEl>
                                          <p:spTgt spid="2867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2" presetClass="entr" presetSubtype="12" fill="hold" nodeType="afterEffect">
                                  <p:stCondLst>
                                    <p:cond delay="1000"/>
                                  </p:stCondLst>
                                  <p:childTnLst>
                                    <p:set>
                                      <p:cBhvr>
                                        <p:cTn id="12" dur="1" fill="hold">
                                          <p:stCondLst>
                                            <p:cond delay="0"/>
                                          </p:stCondLst>
                                        </p:cTn>
                                        <p:tgtEl>
                                          <p:spTgt spid="28675"/>
                                        </p:tgtEl>
                                        <p:attrNameLst>
                                          <p:attrName>style.visibility</p:attrName>
                                        </p:attrNameLst>
                                      </p:cBhvr>
                                      <p:to>
                                        <p:strVal val="visible"/>
                                      </p:to>
                                    </p:set>
                                    <p:anim calcmode="lin" valueType="num">
                                      <p:cBhvr additive="base">
                                        <p:cTn id="13" dur="5000" fill="hold"/>
                                        <p:tgtEl>
                                          <p:spTgt spid="28675"/>
                                        </p:tgtEl>
                                        <p:attrNameLst>
                                          <p:attrName>ppt_x</p:attrName>
                                        </p:attrNameLst>
                                      </p:cBhvr>
                                      <p:tavLst>
                                        <p:tav tm="0">
                                          <p:val>
                                            <p:strVal val="0-#ppt_w/2"/>
                                          </p:val>
                                        </p:tav>
                                        <p:tav tm="100000">
                                          <p:val>
                                            <p:strVal val="#ppt_x"/>
                                          </p:val>
                                        </p:tav>
                                      </p:tavLst>
                                    </p:anim>
                                    <p:anim calcmode="lin" valueType="num">
                                      <p:cBhvr additive="base">
                                        <p:cTn id="14" dur="50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9"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24578" name="TextBox 2"/>
          <p:cNvSpPr txBox="1">
            <a:spLocks noChangeArrowheads="1"/>
          </p:cNvSpPr>
          <p:nvPr/>
        </p:nvSpPr>
        <p:spPr bwMode="auto">
          <a:xfrm>
            <a:off x="685800" y="457200"/>
            <a:ext cx="74025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2800" b="1">
                <a:latin typeface="Cambria" charset="0"/>
                <a:cs typeface="Cambria" charset="0"/>
              </a:rPr>
              <a:t>Two general categories of treatment groups</a:t>
            </a:r>
          </a:p>
        </p:txBody>
      </p:sp>
      <p:grpSp>
        <p:nvGrpSpPr>
          <p:cNvPr id="21" name="Group 20"/>
          <p:cNvGrpSpPr>
            <a:grpSpLocks/>
          </p:cNvGrpSpPr>
          <p:nvPr/>
        </p:nvGrpSpPr>
        <p:grpSpPr bwMode="auto">
          <a:xfrm>
            <a:off x="2438400" y="3810000"/>
            <a:ext cx="4191000" cy="2133600"/>
            <a:chOff x="2209800" y="3967843"/>
            <a:chExt cx="4572000" cy="2286000"/>
          </a:xfrm>
        </p:grpSpPr>
        <p:sp>
          <p:nvSpPr>
            <p:cNvPr id="17" name="Oval 16"/>
            <p:cNvSpPr/>
            <p:nvPr/>
          </p:nvSpPr>
          <p:spPr>
            <a:xfrm>
              <a:off x="2209800" y="3967843"/>
              <a:ext cx="4572000" cy="2286000"/>
            </a:xfrm>
            <a:prstGeom prst="ellipse">
              <a:avLst/>
            </a:prstGeom>
            <a:solidFill>
              <a:srgbClr val="FEFFBE"/>
            </a:solidFill>
            <a:ln w="12700">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2" name="TextBox 11"/>
            <p:cNvSpPr txBox="1"/>
            <p:nvPr/>
          </p:nvSpPr>
          <p:spPr>
            <a:xfrm>
              <a:off x="2791691" y="4394654"/>
              <a:ext cx="3711575" cy="1450975"/>
            </a:xfrm>
            <a:prstGeom prst="rect">
              <a:avLst/>
            </a:prstGeom>
            <a:noFill/>
          </p:spPr>
          <p:txBody>
            <a:bodyPr wrap="none">
              <a:spAutoFit/>
            </a:bodyPr>
            <a:lstStyle/>
            <a:p>
              <a:pPr algn="l">
                <a:lnSpc>
                  <a:spcPct val="150000"/>
                </a:lnSpc>
                <a:spcBef>
                  <a:spcPts val="0"/>
                </a:spcBef>
                <a:defRPr/>
              </a:pPr>
              <a:r>
                <a:rPr lang="en-US" sz="2000" b="1" dirty="0">
                  <a:solidFill>
                    <a:srgbClr val="008000"/>
                  </a:solidFill>
                  <a:latin typeface="+mj-lt"/>
                </a:rPr>
                <a:t>Community Management</a:t>
              </a:r>
            </a:p>
            <a:p>
              <a:pPr algn="l">
                <a:lnSpc>
                  <a:spcPct val="150000"/>
                </a:lnSpc>
                <a:spcBef>
                  <a:spcPts val="0"/>
                </a:spcBef>
                <a:defRPr/>
              </a:pPr>
              <a:r>
                <a:rPr lang="en-US" sz="2000" b="1" dirty="0">
                  <a:solidFill>
                    <a:srgbClr val="008000"/>
                  </a:solidFill>
                  <a:latin typeface="+mj-lt"/>
                </a:rPr>
                <a:t>Twelve Step Fellowship Meetings</a:t>
              </a:r>
            </a:p>
            <a:p>
              <a:pPr algn="l">
                <a:lnSpc>
                  <a:spcPct val="150000"/>
                </a:lnSpc>
                <a:spcBef>
                  <a:spcPts val="0"/>
                </a:spcBef>
                <a:defRPr/>
              </a:pPr>
              <a:r>
                <a:rPr lang="en-US" sz="2000" b="1" dirty="0">
                  <a:solidFill>
                    <a:srgbClr val="008000"/>
                  </a:solidFill>
                  <a:latin typeface="+mj-lt"/>
                </a:rPr>
                <a:t>Content or Issue “Processing”</a:t>
              </a:r>
            </a:p>
          </p:txBody>
        </p:sp>
        <p:sp>
          <p:nvSpPr>
            <p:cNvPr id="24590" name="TextBox 10"/>
            <p:cNvSpPr txBox="1">
              <a:spLocks noChangeArrowheads="1"/>
            </p:cNvSpPr>
            <p:nvPr/>
          </p:nvSpPr>
          <p:spPr bwMode="auto">
            <a:xfrm>
              <a:off x="3981504" y="3996035"/>
              <a:ext cx="1137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400" b="1" dirty="0">
                  <a:solidFill>
                    <a:srgbClr val="008000"/>
                  </a:solidFill>
                  <a:latin typeface="Cambria" charset="0"/>
                  <a:cs typeface="Cambria" charset="0"/>
                </a:rPr>
                <a:t>MIXED</a:t>
              </a:r>
              <a:endParaRPr lang="en-US" sz="2800" b="1" dirty="0">
                <a:solidFill>
                  <a:srgbClr val="008000"/>
                </a:solidFill>
                <a:latin typeface="Cambria" charset="0"/>
                <a:cs typeface="Cambria" charset="0"/>
              </a:endParaRPr>
            </a:p>
          </p:txBody>
        </p:sp>
      </p:grpSp>
      <p:grpSp>
        <p:nvGrpSpPr>
          <p:cNvPr id="20" name="Group 19"/>
          <p:cNvGrpSpPr>
            <a:grpSpLocks/>
          </p:cNvGrpSpPr>
          <p:nvPr/>
        </p:nvGrpSpPr>
        <p:grpSpPr bwMode="auto">
          <a:xfrm>
            <a:off x="4191000" y="1524000"/>
            <a:ext cx="4572000" cy="2743200"/>
            <a:chOff x="4191000" y="1524000"/>
            <a:chExt cx="4572000" cy="2743200"/>
          </a:xfrm>
        </p:grpSpPr>
        <p:sp>
          <p:nvSpPr>
            <p:cNvPr id="16" name="Oval 15"/>
            <p:cNvSpPr/>
            <p:nvPr/>
          </p:nvSpPr>
          <p:spPr>
            <a:xfrm>
              <a:off x="4191000" y="1524000"/>
              <a:ext cx="4572000" cy="2743200"/>
            </a:xfrm>
            <a:prstGeom prst="ellipse">
              <a:avLst/>
            </a:prstGeom>
            <a:solidFill>
              <a:srgbClr val="FEFFBE"/>
            </a:solidFill>
            <a:ln w="127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TextBox 9"/>
            <p:cNvSpPr txBox="1"/>
            <p:nvPr/>
          </p:nvSpPr>
          <p:spPr>
            <a:xfrm>
              <a:off x="4894263" y="2362200"/>
              <a:ext cx="3563937" cy="1323975"/>
            </a:xfrm>
            <a:prstGeom prst="rect">
              <a:avLst/>
            </a:prstGeom>
            <a:noFill/>
          </p:spPr>
          <p:txBody>
            <a:bodyPr wrap="none">
              <a:spAutoFit/>
            </a:bodyPr>
            <a:lstStyle/>
            <a:p>
              <a:pPr algn="l">
                <a:spcAft>
                  <a:spcPts val="1200"/>
                </a:spcAft>
                <a:defRPr/>
              </a:pPr>
              <a:r>
                <a:rPr lang="en-US" sz="2000" b="1" dirty="0">
                  <a:solidFill>
                    <a:srgbClr val="0000FF"/>
                  </a:solidFill>
                  <a:latin typeface="+mj-lt"/>
                </a:rPr>
                <a:t>Personal Issues Discussion</a:t>
              </a:r>
            </a:p>
            <a:p>
              <a:pPr algn="l">
                <a:spcAft>
                  <a:spcPts val="1200"/>
                </a:spcAft>
                <a:defRPr/>
              </a:pPr>
              <a:r>
                <a:rPr lang="en-US" sz="2000" b="1" dirty="0">
                  <a:solidFill>
                    <a:srgbClr val="0000FF"/>
                  </a:solidFill>
                  <a:latin typeface="+mj-lt"/>
                </a:rPr>
                <a:t>Inter-personal Issues Discussion</a:t>
              </a:r>
            </a:p>
            <a:p>
              <a:pPr algn="l">
                <a:spcAft>
                  <a:spcPts val="1200"/>
                </a:spcAft>
                <a:defRPr/>
              </a:pPr>
              <a:r>
                <a:rPr lang="en-US" sz="2000" b="1" dirty="0">
                  <a:solidFill>
                    <a:srgbClr val="0000FF"/>
                  </a:solidFill>
                  <a:latin typeface="+mj-lt"/>
                </a:rPr>
                <a:t>Community Issues Discussion</a:t>
              </a:r>
            </a:p>
          </p:txBody>
        </p:sp>
        <p:sp>
          <p:nvSpPr>
            <p:cNvPr id="24584" name="TextBox 4"/>
            <p:cNvSpPr txBox="1">
              <a:spLocks noChangeArrowheads="1"/>
            </p:cNvSpPr>
            <p:nvPr/>
          </p:nvSpPr>
          <p:spPr bwMode="auto">
            <a:xfrm>
              <a:off x="5181600" y="1900535"/>
              <a:ext cx="2700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400" b="1">
                  <a:solidFill>
                    <a:srgbClr val="0000FF"/>
                  </a:solidFill>
                  <a:latin typeface="Cambria" charset="0"/>
                  <a:cs typeface="Cambria" charset="0"/>
                </a:rPr>
                <a:t>PERSONAL FOCUS</a:t>
              </a:r>
            </a:p>
          </p:txBody>
        </p:sp>
      </p:grpSp>
      <p:grpSp>
        <p:nvGrpSpPr>
          <p:cNvPr id="19" name="Group 18"/>
          <p:cNvGrpSpPr>
            <a:grpSpLocks/>
          </p:cNvGrpSpPr>
          <p:nvPr/>
        </p:nvGrpSpPr>
        <p:grpSpPr bwMode="auto">
          <a:xfrm>
            <a:off x="381000" y="1524000"/>
            <a:ext cx="4572000" cy="2743200"/>
            <a:chOff x="381000" y="1524000"/>
            <a:chExt cx="4572000" cy="2743200"/>
          </a:xfrm>
        </p:grpSpPr>
        <p:sp>
          <p:nvSpPr>
            <p:cNvPr id="14" name="Oval 13"/>
            <p:cNvSpPr/>
            <p:nvPr/>
          </p:nvSpPr>
          <p:spPr>
            <a:xfrm>
              <a:off x="381000" y="1524000"/>
              <a:ext cx="4572000" cy="2743200"/>
            </a:xfrm>
            <a:prstGeom prst="ellipse">
              <a:avLst/>
            </a:prstGeom>
            <a:solidFill>
              <a:srgbClr val="FEFFBE"/>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4586" name="TextBox 8"/>
            <p:cNvSpPr txBox="1">
              <a:spLocks noChangeArrowheads="1"/>
            </p:cNvSpPr>
            <p:nvPr/>
          </p:nvSpPr>
          <p:spPr bwMode="auto">
            <a:xfrm>
              <a:off x="1066800" y="1899047"/>
              <a:ext cx="306661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400" b="1">
                  <a:solidFill>
                    <a:srgbClr val="FF0000"/>
                  </a:solidFill>
                  <a:latin typeface="Cambria" charset="0"/>
                  <a:cs typeface="Cambria" charset="0"/>
                </a:rPr>
                <a:t>CONTENT DELIVERY</a:t>
              </a:r>
            </a:p>
            <a:p>
              <a:endParaRPr lang="en-US"/>
            </a:p>
          </p:txBody>
        </p:sp>
        <p:sp>
          <p:nvSpPr>
            <p:cNvPr id="4" name="TextBox 3"/>
            <p:cNvSpPr txBox="1"/>
            <p:nvPr/>
          </p:nvSpPr>
          <p:spPr>
            <a:xfrm>
              <a:off x="835025" y="2392363"/>
              <a:ext cx="3660552" cy="1323439"/>
            </a:xfrm>
            <a:prstGeom prst="rect">
              <a:avLst/>
            </a:prstGeom>
            <a:noFill/>
          </p:spPr>
          <p:txBody>
            <a:bodyPr wrap="none">
              <a:spAutoFit/>
            </a:bodyPr>
            <a:lstStyle/>
            <a:p>
              <a:pPr algn="l">
                <a:spcAft>
                  <a:spcPts val="1200"/>
                </a:spcAft>
                <a:defRPr/>
              </a:pPr>
              <a:r>
                <a:rPr lang="en-US" sz="2000" b="1" dirty="0">
                  <a:solidFill>
                    <a:srgbClr val="FF0000"/>
                  </a:solidFill>
                  <a:cs typeface="Cambria"/>
                </a:rPr>
                <a:t>Issue Presentation</a:t>
              </a:r>
              <a:endParaRPr lang="en-US" sz="2000" b="1" dirty="0">
                <a:solidFill>
                  <a:srgbClr val="FF0000"/>
                </a:solidFill>
                <a:latin typeface="Cambria"/>
                <a:cs typeface="Cambria"/>
              </a:endParaRPr>
            </a:p>
            <a:p>
              <a:pPr algn="l">
                <a:spcAft>
                  <a:spcPts val="1200"/>
                </a:spcAft>
                <a:defRPr/>
              </a:pPr>
              <a:r>
                <a:rPr lang="en-US" sz="2000" b="1" dirty="0" smtClean="0">
                  <a:solidFill>
                    <a:srgbClr val="FF0000"/>
                  </a:solidFill>
                  <a:latin typeface="+mj-lt"/>
                  <a:cs typeface="Cambria"/>
                </a:rPr>
                <a:t>Concept </a:t>
              </a:r>
              <a:r>
                <a:rPr lang="en-US" sz="2000" b="1" dirty="0">
                  <a:solidFill>
                    <a:srgbClr val="FF0000"/>
                  </a:solidFill>
                  <a:latin typeface="+mj-lt"/>
                  <a:cs typeface="Cambria"/>
                </a:rPr>
                <a:t>or Information Teaching</a:t>
              </a:r>
            </a:p>
            <a:p>
              <a:pPr algn="l">
                <a:spcAft>
                  <a:spcPts val="1200"/>
                </a:spcAft>
                <a:defRPr/>
              </a:pPr>
              <a:r>
                <a:rPr lang="en-US" sz="2000" b="1" dirty="0">
                  <a:solidFill>
                    <a:srgbClr val="FF0000"/>
                  </a:solidFill>
                  <a:latin typeface="+mj-lt"/>
                  <a:cs typeface="Cambria"/>
                </a:rPr>
                <a:t>Skills Training or </a:t>
              </a:r>
              <a:r>
                <a:rPr lang="en-US" sz="2000" b="1" dirty="0" smtClean="0">
                  <a:solidFill>
                    <a:srgbClr val="FF0000"/>
                  </a:solidFill>
                  <a:latin typeface="+mj-lt"/>
                  <a:cs typeface="Cambria"/>
                </a:rPr>
                <a:t>Coaching</a:t>
              </a:r>
              <a:endParaRPr lang="en-US" sz="2000" b="1" dirty="0">
                <a:solidFill>
                  <a:srgbClr val="FF0000"/>
                </a:solidFill>
                <a:latin typeface="+mj-lt"/>
                <a:cs typeface="Cambria"/>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870">
                                          <p:stCondLst>
                                            <p:cond delay="0"/>
                                          </p:stCondLst>
                                        </p:cTn>
                                        <p:tgtEl>
                                          <p:spTgt spid="19"/>
                                        </p:tgtEl>
                                      </p:cBhvr>
                                    </p:animEffect>
                                    <p:anim calcmode="lin" valueType="num">
                                      <p:cBhvr>
                                        <p:cTn id="8" dur="2733"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19"/>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19"/>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19"/>
                                        </p:tgtEl>
                                        <p:attrNameLst>
                                          <p:attrName>ppt_y</p:attrName>
                                        </p:attrNameLst>
                                      </p:cBhvr>
                                      <p:tavLst>
                                        <p:tav tm="0" fmla="#ppt_y-sin(pi*$)/81">
                                          <p:val>
                                            <p:fltVal val="0"/>
                                          </p:val>
                                        </p:tav>
                                        <p:tav tm="100000">
                                          <p:val>
                                            <p:fltVal val="1"/>
                                          </p:val>
                                        </p:tav>
                                      </p:tavLst>
                                    </p:anim>
                                    <p:animScale>
                                      <p:cBhvr>
                                        <p:cTn id="13" dur="39">
                                          <p:stCondLst>
                                            <p:cond delay="975"/>
                                          </p:stCondLst>
                                        </p:cTn>
                                        <p:tgtEl>
                                          <p:spTgt spid="19"/>
                                        </p:tgtEl>
                                      </p:cBhvr>
                                      <p:to x="100000" y="60000"/>
                                    </p:animScale>
                                    <p:animScale>
                                      <p:cBhvr>
                                        <p:cTn id="14" dur="249" decel="50000">
                                          <p:stCondLst>
                                            <p:cond delay="1014"/>
                                          </p:stCondLst>
                                        </p:cTn>
                                        <p:tgtEl>
                                          <p:spTgt spid="19"/>
                                        </p:tgtEl>
                                      </p:cBhvr>
                                      <p:to x="100000" y="100000"/>
                                    </p:animScale>
                                    <p:animScale>
                                      <p:cBhvr>
                                        <p:cTn id="15" dur="39">
                                          <p:stCondLst>
                                            <p:cond delay="1968"/>
                                          </p:stCondLst>
                                        </p:cTn>
                                        <p:tgtEl>
                                          <p:spTgt spid="19"/>
                                        </p:tgtEl>
                                      </p:cBhvr>
                                      <p:to x="100000" y="80000"/>
                                    </p:animScale>
                                    <p:animScale>
                                      <p:cBhvr>
                                        <p:cTn id="16" dur="249" decel="50000">
                                          <p:stCondLst>
                                            <p:cond delay="2007"/>
                                          </p:stCondLst>
                                        </p:cTn>
                                        <p:tgtEl>
                                          <p:spTgt spid="19"/>
                                        </p:tgtEl>
                                      </p:cBhvr>
                                      <p:to x="100000" y="100000"/>
                                    </p:animScale>
                                    <p:animScale>
                                      <p:cBhvr>
                                        <p:cTn id="17" dur="39">
                                          <p:stCondLst>
                                            <p:cond delay="2463"/>
                                          </p:stCondLst>
                                        </p:cTn>
                                        <p:tgtEl>
                                          <p:spTgt spid="19"/>
                                        </p:tgtEl>
                                      </p:cBhvr>
                                      <p:to x="100000" y="90000"/>
                                    </p:animScale>
                                    <p:animScale>
                                      <p:cBhvr>
                                        <p:cTn id="18" dur="249" decel="50000">
                                          <p:stCondLst>
                                            <p:cond delay="2502"/>
                                          </p:stCondLst>
                                        </p:cTn>
                                        <p:tgtEl>
                                          <p:spTgt spid="19"/>
                                        </p:tgtEl>
                                      </p:cBhvr>
                                      <p:to x="100000" y="100000"/>
                                    </p:animScale>
                                    <p:animScale>
                                      <p:cBhvr>
                                        <p:cTn id="19" dur="39">
                                          <p:stCondLst>
                                            <p:cond delay="2712"/>
                                          </p:stCondLst>
                                        </p:cTn>
                                        <p:tgtEl>
                                          <p:spTgt spid="19"/>
                                        </p:tgtEl>
                                      </p:cBhvr>
                                      <p:to x="100000" y="95000"/>
                                    </p:animScale>
                                    <p:animScale>
                                      <p:cBhvr>
                                        <p:cTn id="20" dur="249" decel="50000">
                                          <p:stCondLst>
                                            <p:cond delay="2751"/>
                                          </p:stCondLst>
                                        </p:cTn>
                                        <p:tgtEl>
                                          <p:spTgt spid="1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870">
                                          <p:stCondLst>
                                            <p:cond delay="0"/>
                                          </p:stCondLst>
                                        </p:cTn>
                                        <p:tgtEl>
                                          <p:spTgt spid="20"/>
                                        </p:tgtEl>
                                      </p:cBhvr>
                                    </p:animEffect>
                                    <p:anim calcmode="lin" valueType="num">
                                      <p:cBhvr>
                                        <p:cTn id="26" dur="2733"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99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996" tmFilter="0, 0; 0.125,0.2665; 0.25,0.4; 0.375,0.465; 0.5,0.5;  0.625,0.535; 0.75,0.6; 0.875,0.7335; 1,1">
                                          <p:stCondLst>
                                            <p:cond delay="996"/>
                                          </p:stCondLst>
                                        </p:cTn>
                                        <p:tgtEl>
                                          <p:spTgt spid="20"/>
                                        </p:tgtEl>
                                        <p:attrNameLst>
                                          <p:attrName>ppt_y</p:attrName>
                                        </p:attrNameLst>
                                      </p:cBhvr>
                                      <p:tavLst>
                                        <p:tav tm="0" fmla="#ppt_y-sin(pi*$)/9">
                                          <p:val>
                                            <p:fltVal val="0"/>
                                          </p:val>
                                        </p:tav>
                                        <p:tav tm="100000">
                                          <p:val>
                                            <p:fltVal val="1"/>
                                          </p:val>
                                        </p:tav>
                                      </p:tavLst>
                                    </p:anim>
                                    <p:anim calcmode="lin" valueType="num">
                                      <p:cBhvr>
                                        <p:cTn id="29" dur="498" tmFilter="0, 0; 0.125,0.2665; 0.25,0.4; 0.375,0.465; 0.5,0.5;  0.625,0.535; 0.75,0.6; 0.875,0.7335; 1,1">
                                          <p:stCondLst>
                                            <p:cond delay="1986"/>
                                          </p:stCondLst>
                                        </p:cTn>
                                        <p:tgtEl>
                                          <p:spTgt spid="20"/>
                                        </p:tgtEl>
                                        <p:attrNameLst>
                                          <p:attrName>ppt_y</p:attrName>
                                        </p:attrNameLst>
                                      </p:cBhvr>
                                      <p:tavLst>
                                        <p:tav tm="0" fmla="#ppt_y-sin(pi*$)/27">
                                          <p:val>
                                            <p:fltVal val="0"/>
                                          </p:val>
                                        </p:tav>
                                        <p:tav tm="100000">
                                          <p:val>
                                            <p:fltVal val="1"/>
                                          </p:val>
                                        </p:tav>
                                      </p:tavLst>
                                    </p:anim>
                                    <p:anim calcmode="lin" valueType="num">
                                      <p:cBhvr>
                                        <p:cTn id="30" dur="246" tmFilter="0, 0; 0.125,0.2665; 0.25,0.4; 0.375,0.465; 0.5,0.5;  0.625,0.535; 0.75,0.6; 0.875,0.7335; 1,1">
                                          <p:stCondLst>
                                            <p:cond delay="2484"/>
                                          </p:stCondLst>
                                        </p:cTn>
                                        <p:tgtEl>
                                          <p:spTgt spid="20"/>
                                        </p:tgtEl>
                                        <p:attrNameLst>
                                          <p:attrName>ppt_y</p:attrName>
                                        </p:attrNameLst>
                                      </p:cBhvr>
                                      <p:tavLst>
                                        <p:tav tm="0" fmla="#ppt_y-sin(pi*$)/81">
                                          <p:val>
                                            <p:fltVal val="0"/>
                                          </p:val>
                                        </p:tav>
                                        <p:tav tm="100000">
                                          <p:val>
                                            <p:fltVal val="1"/>
                                          </p:val>
                                        </p:tav>
                                      </p:tavLst>
                                    </p:anim>
                                    <p:animScale>
                                      <p:cBhvr>
                                        <p:cTn id="31" dur="39">
                                          <p:stCondLst>
                                            <p:cond delay="975"/>
                                          </p:stCondLst>
                                        </p:cTn>
                                        <p:tgtEl>
                                          <p:spTgt spid="20"/>
                                        </p:tgtEl>
                                      </p:cBhvr>
                                      <p:to x="100000" y="60000"/>
                                    </p:animScale>
                                    <p:animScale>
                                      <p:cBhvr>
                                        <p:cTn id="32" dur="249" decel="50000">
                                          <p:stCondLst>
                                            <p:cond delay="1014"/>
                                          </p:stCondLst>
                                        </p:cTn>
                                        <p:tgtEl>
                                          <p:spTgt spid="20"/>
                                        </p:tgtEl>
                                      </p:cBhvr>
                                      <p:to x="100000" y="100000"/>
                                    </p:animScale>
                                    <p:animScale>
                                      <p:cBhvr>
                                        <p:cTn id="33" dur="39">
                                          <p:stCondLst>
                                            <p:cond delay="1968"/>
                                          </p:stCondLst>
                                        </p:cTn>
                                        <p:tgtEl>
                                          <p:spTgt spid="20"/>
                                        </p:tgtEl>
                                      </p:cBhvr>
                                      <p:to x="100000" y="80000"/>
                                    </p:animScale>
                                    <p:animScale>
                                      <p:cBhvr>
                                        <p:cTn id="34" dur="249" decel="50000">
                                          <p:stCondLst>
                                            <p:cond delay="2007"/>
                                          </p:stCondLst>
                                        </p:cTn>
                                        <p:tgtEl>
                                          <p:spTgt spid="20"/>
                                        </p:tgtEl>
                                      </p:cBhvr>
                                      <p:to x="100000" y="100000"/>
                                    </p:animScale>
                                    <p:animScale>
                                      <p:cBhvr>
                                        <p:cTn id="35" dur="39">
                                          <p:stCondLst>
                                            <p:cond delay="2463"/>
                                          </p:stCondLst>
                                        </p:cTn>
                                        <p:tgtEl>
                                          <p:spTgt spid="20"/>
                                        </p:tgtEl>
                                      </p:cBhvr>
                                      <p:to x="100000" y="90000"/>
                                    </p:animScale>
                                    <p:animScale>
                                      <p:cBhvr>
                                        <p:cTn id="36" dur="249" decel="50000">
                                          <p:stCondLst>
                                            <p:cond delay="2502"/>
                                          </p:stCondLst>
                                        </p:cTn>
                                        <p:tgtEl>
                                          <p:spTgt spid="20"/>
                                        </p:tgtEl>
                                      </p:cBhvr>
                                      <p:to x="100000" y="100000"/>
                                    </p:animScale>
                                    <p:animScale>
                                      <p:cBhvr>
                                        <p:cTn id="37" dur="39">
                                          <p:stCondLst>
                                            <p:cond delay="2712"/>
                                          </p:stCondLst>
                                        </p:cTn>
                                        <p:tgtEl>
                                          <p:spTgt spid="20"/>
                                        </p:tgtEl>
                                      </p:cBhvr>
                                      <p:to x="100000" y="95000"/>
                                    </p:animScale>
                                    <p:animScale>
                                      <p:cBhvr>
                                        <p:cTn id="38" dur="249" decel="50000">
                                          <p:stCondLst>
                                            <p:cond delay="2751"/>
                                          </p:stCondLst>
                                        </p:cTn>
                                        <p:tgtEl>
                                          <p:spTgt spid="20"/>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9" presetClass="entr" presetSubtype="1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3000" fill="hold"/>
                                        <p:tgtEl>
                                          <p:spTgt spid="21"/>
                                        </p:tgtEl>
                                        <p:attrNameLst>
                                          <p:attrName>ppt_w</p:attrName>
                                        </p:attrNameLst>
                                      </p:cBhvr>
                                      <p:tavLst>
                                        <p:tav tm="0" fmla="#ppt_w*sin(2.5*pi*$)">
                                          <p:val>
                                            <p:fltVal val="0"/>
                                          </p:val>
                                        </p:tav>
                                        <p:tav tm="100000">
                                          <p:val>
                                            <p:fltVal val="1"/>
                                          </p:val>
                                        </p:tav>
                                      </p:tavLst>
                                    </p:anim>
                                    <p:anim calcmode="lin" valueType="num">
                                      <p:cBhvr>
                                        <p:cTn id="44" dur="3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43010" name="Rectangle 1"/>
          <p:cNvSpPr>
            <a:spLocks noChangeArrowheads="1"/>
          </p:cNvSpPr>
          <p:nvPr/>
        </p:nvSpPr>
        <p:spPr bwMode="auto">
          <a:xfrm>
            <a:off x="685800" y="457200"/>
            <a:ext cx="7848600" cy="5940425"/>
          </a:xfrm>
          <a:prstGeom prst="rect">
            <a:avLst/>
          </a:prstGeom>
          <a:solidFill>
            <a:schemeClr val="bg1">
              <a:alpha val="33000"/>
            </a:schemeClr>
          </a:solidFill>
          <a:ln>
            <a:noFill/>
          </a:ln>
        </p:spPr>
        <p:txBody>
          <a:bodyPr tIns="91440" bIns="91440">
            <a:spAutoFit/>
          </a:bodyPr>
          <a:lstStyle/>
          <a:p>
            <a:pPr algn="l">
              <a:defRPr/>
            </a:pPr>
            <a:r>
              <a:rPr lang="en-US" sz="3200" b="1" dirty="0">
                <a:solidFill>
                  <a:srgbClr val="FF0000"/>
                </a:solidFill>
                <a:latin typeface="Cambria"/>
                <a:cs typeface="Cambria"/>
              </a:rPr>
              <a:t>Treatment Groups can</a:t>
            </a:r>
            <a:endParaRPr lang="en-US" sz="3200" dirty="0">
              <a:solidFill>
                <a:srgbClr val="FF0000"/>
              </a:solidFill>
              <a:latin typeface="Cambria"/>
              <a:cs typeface="Cambria"/>
            </a:endParaRPr>
          </a:p>
          <a:p>
            <a:pPr algn="l">
              <a:defRPr/>
            </a:pPr>
            <a:r>
              <a:rPr lang="en-US" sz="2400" b="1" dirty="0"/>
              <a:t> </a:t>
            </a:r>
            <a:endParaRPr lang="en-US" sz="2400" dirty="0"/>
          </a:p>
          <a:p>
            <a:pPr marL="342900" indent="-342900" algn="l">
              <a:spcAft>
                <a:spcPts val="1800"/>
              </a:spcAft>
              <a:buFont typeface="Arial"/>
              <a:buChar char="•"/>
              <a:defRPr/>
            </a:pPr>
            <a:r>
              <a:rPr lang="en-US" sz="2200" dirty="0">
                <a:latin typeface="+mj-lt"/>
              </a:rPr>
              <a:t>Teach important ideas and concepts helpful for recovery</a:t>
            </a:r>
          </a:p>
          <a:p>
            <a:pPr marL="342900" indent="-342900" algn="l">
              <a:spcAft>
                <a:spcPts val="1800"/>
              </a:spcAft>
              <a:buFont typeface="Arial"/>
              <a:buChar char="•"/>
              <a:defRPr/>
            </a:pPr>
            <a:r>
              <a:rPr lang="en-US" sz="2200" dirty="0">
                <a:latin typeface="+mj-lt"/>
              </a:rPr>
              <a:t>Instruct and train in skills especially important for recovery</a:t>
            </a:r>
          </a:p>
          <a:p>
            <a:pPr marL="342900" indent="-342900" algn="l">
              <a:spcAft>
                <a:spcPts val="1800"/>
              </a:spcAft>
              <a:buFont typeface="Arial"/>
              <a:buChar char="•"/>
              <a:defRPr/>
            </a:pPr>
            <a:r>
              <a:rPr lang="en-US" sz="2200" dirty="0">
                <a:latin typeface="+mj-lt"/>
              </a:rPr>
              <a:t>Deepen learning through discussion and exchanges with peers</a:t>
            </a:r>
          </a:p>
          <a:p>
            <a:pPr marL="342900" indent="-342900" algn="l">
              <a:spcAft>
                <a:spcPts val="1800"/>
              </a:spcAft>
              <a:buFont typeface="Arial"/>
              <a:buChar char="•"/>
              <a:defRPr/>
            </a:pPr>
            <a:r>
              <a:rPr lang="en-US" sz="2200" dirty="0">
                <a:latin typeface="+mj-lt"/>
              </a:rPr>
              <a:t>Allow application of learning in order to solve problems together</a:t>
            </a:r>
          </a:p>
          <a:p>
            <a:pPr marL="342900" indent="-342900" algn="l">
              <a:spcAft>
                <a:spcPts val="1800"/>
              </a:spcAft>
              <a:buFont typeface="Arial"/>
              <a:buChar char="•"/>
              <a:defRPr/>
            </a:pPr>
            <a:r>
              <a:rPr lang="en-US" sz="2200" dirty="0">
                <a:latin typeface="+mj-lt"/>
              </a:rPr>
              <a:t>Stimulate moral reasoning and moral insight</a:t>
            </a:r>
          </a:p>
          <a:p>
            <a:pPr marL="342900" indent="-342900" algn="l">
              <a:spcAft>
                <a:spcPts val="1800"/>
              </a:spcAft>
              <a:buFont typeface="Arial"/>
              <a:buChar char="•"/>
              <a:defRPr/>
            </a:pPr>
            <a:r>
              <a:rPr lang="en-US" sz="2200" dirty="0">
                <a:latin typeface="+mj-lt"/>
              </a:rPr>
              <a:t>Provide empathy, support, and healing perspectives</a:t>
            </a:r>
          </a:p>
          <a:p>
            <a:pPr marL="342900" indent="-342900" algn="l">
              <a:spcAft>
                <a:spcPts val="1800"/>
              </a:spcAft>
              <a:buFont typeface="Arial"/>
              <a:buChar char="•"/>
              <a:defRPr/>
            </a:pPr>
            <a:r>
              <a:rPr lang="en-US" sz="2200" dirty="0">
                <a:latin typeface="+mj-lt"/>
              </a:rPr>
              <a:t>Elicit “moments of truth” and the resolve to resolve them</a:t>
            </a:r>
          </a:p>
          <a:p>
            <a:pPr marL="342900" indent="-342900" algn="l">
              <a:spcAft>
                <a:spcPts val="1800"/>
              </a:spcAft>
              <a:buFont typeface="Arial"/>
              <a:buChar char="•"/>
              <a:defRPr/>
            </a:pPr>
            <a:r>
              <a:rPr lang="en-US" sz="2200" dirty="0">
                <a:latin typeface="+mj-lt"/>
              </a:rPr>
              <a:t>Enable peer evaluation and therapeutic confrontation </a:t>
            </a:r>
          </a:p>
          <a:p>
            <a:pPr marL="342900" indent="-342900" algn="l">
              <a:spcAft>
                <a:spcPts val="1800"/>
              </a:spcAft>
              <a:buFont typeface="Arial"/>
              <a:buChar char="•"/>
              <a:defRPr/>
            </a:pPr>
            <a:r>
              <a:rPr lang="en-US" sz="2200" dirty="0">
                <a:latin typeface="+mj-lt"/>
              </a:rPr>
              <a:t>Enable deliberative group decision-making …</a:t>
            </a:r>
            <a:endParaRPr lang="en-US" sz="2400" dirty="0"/>
          </a:p>
        </p:txBody>
      </p:sp>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44033" name="Rectangle 1"/>
          <p:cNvSpPr>
            <a:spLocks noChangeArrowheads="1"/>
          </p:cNvSpPr>
          <p:nvPr/>
        </p:nvSpPr>
        <p:spPr bwMode="auto">
          <a:xfrm>
            <a:off x="533400" y="1804988"/>
            <a:ext cx="8001000" cy="2462213"/>
          </a:xfrm>
          <a:prstGeom prst="rect">
            <a:avLst/>
          </a:prstGeom>
          <a:solidFill>
            <a:schemeClr val="bg1">
              <a:alpha val="36000"/>
            </a:schemeClr>
          </a:solidFill>
          <a:ln>
            <a:noFill/>
          </a:ln>
        </p:spPr>
        <p:txBody>
          <a:bodyPr>
            <a:spAutoFit/>
          </a:bodyPr>
          <a:lstStyle/>
          <a:p>
            <a:pPr algn="l">
              <a:defRPr/>
            </a:pPr>
            <a:r>
              <a:rPr lang="en-US" sz="2800" b="1" dirty="0">
                <a:latin typeface="Cambria"/>
                <a:cs typeface="Cambria"/>
              </a:rPr>
              <a:t>… and groups can also perform </a:t>
            </a:r>
            <a:r>
              <a:rPr lang="en-US" sz="2800" b="1" i="1" dirty="0">
                <a:solidFill>
                  <a:srgbClr val="FF0000"/>
                </a:solidFill>
                <a:latin typeface="Cambria"/>
                <a:cs typeface="Cambria"/>
              </a:rPr>
              <a:t>House-keeping</a:t>
            </a:r>
          </a:p>
          <a:p>
            <a:pPr algn="l">
              <a:defRPr/>
            </a:pPr>
            <a:r>
              <a:rPr lang="en-US" sz="2400" dirty="0"/>
              <a:t> </a:t>
            </a:r>
            <a:endParaRPr lang="en-US" sz="2400" dirty="0">
              <a:latin typeface="+mn-lt"/>
            </a:endParaRPr>
          </a:p>
          <a:p>
            <a:pPr marL="342900" indent="-342900" algn="l">
              <a:spcAft>
                <a:spcPts val="1800"/>
              </a:spcAft>
              <a:buFont typeface="Arial"/>
              <a:buChar char="•"/>
              <a:defRPr/>
            </a:pPr>
            <a:r>
              <a:rPr lang="en-US" sz="2400" dirty="0">
                <a:latin typeface="+mn-lt"/>
              </a:rPr>
              <a:t>Get important or urgent information to everyone</a:t>
            </a:r>
          </a:p>
          <a:p>
            <a:pPr marL="342900" indent="-342900" algn="l">
              <a:spcAft>
                <a:spcPts val="1800"/>
              </a:spcAft>
              <a:buFont typeface="Arial"/>
              <a:buChar char="•"/>
              <a:defRPr/>
            </a:pPr>
            <a:r>
              <a:rPr lang="en-US" sz="2400" dirty="0">
                <a:latin typeface="+mn-lt"/>
              </a:rPr>
              <a:t>Allow for safe venting of potentially destructive emotions</a:t>
            </a:r>
          </a:p>
          <a:p>
            <a:pPr marL="342900" indent="-342900" algn="l">
              <a:spcAft>
                <a:spcPts val="1800"/>
              </a:spcAft>
              <a:buFont typeface="Arial"/>
              <a:buChar char="•"/>
              <a:defRPr/>
            </a:pPr>
            <a:r>
              <a:rPr lang="en-US" sz="2400" dirty="0" smtClean="0">
                <a:latin typeface="+mn-lt"/>
              </a:rPr>
              <a:t>Address issues </a:t>
            </a:r>
            <a:r>
              <a:rPr lang="en-US" sz="2400" dirty="0">
                <a:latin typeface="+mn-lt"/>
              </a:rPr>
              <a:t>that need urgent community attention</a:t>
            </a:r>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27650" name="TextBox 6"/>
          <p:cNvSpPr txBox="1">
            <a:spLocks noChangeArrowheads="1"/>
          </p:cNvSpPr>
          <p:nvPr/>
        </p:nvSpPr>
        <p:spPr bwMode="auto">
          <a:xfrm>
            <a:off x="-804863" y="5772150"/>
            <a:ext cx="184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endParaRPr lang="en-US"/>
          </a:p>
        </p:txBody>
      </p:sp>
      <p:sp>
        <p:nvSpPr>
          <p:cNvPr id="32770" name="Rectangle 1"/>
          <p:cNvSpPr>
            <a:spLocks noChangeArrowheads="1"/>
          </p:cNvSpPr>
          <p:nvPr/>
        </p:nvSpPr>
        <p:spPr bwMode="auto">
          <a:xfrm>
            <a:off x="685800" y="685800"/>
            <a:ext cx="7239000" cy="492125"/>
          </a:xfrm>
          <a:prstGeom prst="rect">
            <a:avLst/>
          </a:prstGeom>
          <a:solidFill>
            <a:srgbClr val="FEFFBE">
              <a:alpha val="75000"/>
            </a:srgbClr>
          </a:solidFill>
          <a:ln>
            <a:noFill/>
          </a:ln>
        </p:spPr>
        <p:txBody>
          <a:bodyPr>
            <a:spAutoFit/>
          </a:bodyPr>
          <a:lstStyle/>
          <a:p>
            <a:pPr algn="l">
              <a:defRPr/>
            </a:pPr>
            <a:r>
              <a:rPr lang="en-US" sz="2600" b="1" spc="-50" dirty="0">
                <a:solidFill>
                  <a:srgbClr val="FF0000"/>
                </a:solidFill>
                <a:latin typeface="Cambria"/>
                <a:cs typeface="Cambria"/>
              </a:rPr>
              <a:t>What makes treatment group sessions effective?</a:t>
            </a:r>
            <a:endParaRPr lang="en-US" sz="2600" spc="-50" dirty="0">
              <a:latin typeface="Cambria"/>
              <a:cs typeface="Cambria"/>
            </a:endParaRPr>
          </a:p>
        </p:txBody>
      </p:sp>
      <p:grpSp>
        <p:nvGrpSpPr>
          <p:cNvPr id="11" name="Group 10"/>
          <p:cNvGrpSpPr>
            <a:grpSpLocks/>
          </p:cNvGrpSpPr>
          <p:nvPr/>
        </p:nvGrpSpPr>
        <p:grpSpPr bwMode="auto">
          <a:xfrm>
            <a:off x="1524000" y="1524000"/>
            <a:ext cx="5943600" cy="4648200"/>
            <a:chOff x="1524000" y="1524000"/>
            <a:chExt cx="5943600" cy="4648200"/>
          </a:xfrm>
        </p:grpSpPr>
        <p:graphicFrame>
          <p:nvGraphicFramePr>
            <p:cNvPr id="5" name="Diagram 4"/>
            <p:cNvGraphicFramePr/>
            <p:nvPr/>
          </p:nvGraphicFramePr>
          <p:xfrm>
            <a:off x="1524000" y="1524000"/>
            <a:ext cx="5943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3703638" y="2667000"/>
              <a:ext cx="1563687" cy="0"/>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 name="Left Arrow 12"/>
          <p:cNvSpPr/>
          <p:nvPr/>
        </p:nvSpPr>
        <p:spPr>
          <a:xfrm>
            <a:off x="6650038" y="3703638"/>
            <a:ext cx="1362075" cy="485775"/>
          </a:xfrm>
          <a:prstGeom prst="leftArrow">
            <a:avLst/>
          </a:prstGeom>
          <a:solidFill>
            <a:srgbClr val="FFFAC9"/>
          </a:solidFill>
          <a:ln/>
        </p:spPr>
        <p:style>
          <a:lnRef idx="1">
            <a:schemeClr val="accent1"/>
          </a:lnRef>
          <a:fillRef idx="3">
            <a:schemeClr val="accent1"/>
          </a:fillRef>
          <a:effectRef idx="2">
            <a:schemeClr val="accent1"/>
          </a:effectRef>
          <a:fontRef idx="minor">
            <a:schemeClr val="lt1"/>
          </a:fontRef>
        </p:style>
        <p:txBody>
          <a:bodyPr lIns="0" tIns="0" rIns="0" bIns="0" anchor="ctr">
            <a:normAutofit/>
          </a:bodyPr>
          <a:lstStyle/>
          <a:p>
            <a:pPr algn="l">
              <a:defRPr/>
            </a:pPr>
            <a:r>
              <a:rPr lang="en-US" dirty="0">
                <a:solidFill>
                  <a:srgbClr val="FF0000"/>
                </a:solidFill>
                <a:latin typeface="Marker Felt"/>
                <a:cs typeface="Marker Felt"/>
              </a:rPr>
              <a:t>   FZ’s best estimate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0" fill="hold"/>
                                        <p:tgtEl>
                                          <p:spTgt spid="11"/>
                                        </p:tgtEl>
                                        <p:attrNameLst>
                                          <p:attrName>ppt_x</p:attrName>
                                        </p:attrNameLst>
                                      </p:cBhvr>
                                      <p:tavLst>
                                        <p:tav tm="0">
                                          <p:val>
                                            <p:strVal val="#ppt_x"/>
                                          </p:val>
                                        </p:tav>
                                        <p:tav tm="100000">
                                          <p:val>
                                            <p:strVal val="#ppt_x"/>
                                          </p:val>
                                        </p:tav>
                                      </p:tavLst>
                                    </p:anim>
                                    <p:anim calcmode="lin" valueType="num">
                                      <p:cBhvr additive="base">
                                        <p:cTn id="8" dur="10000" fill="hold"/>
                                        <p:tgtEl>
                                          <p:spTgt spid="1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0"/>
                            </p:stCondLst>
                            <p:childTnLst>
                              <p:par>
                                <p:cTn id="10" presetID="12" presetClass="entr" presetSubtype="2" fill="hold" grpId="0" nodeType="after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p:tgtEl>
                                          <p:spTgt spid="13"/>
                                        </p:tgtEl>
                                        <p:attrNameLst>
                                          <p:attrName>ppt_x</p:attrName>
                                        </p:attrNameLst>
                                      </p:cBhvr>
                                      <p:tavLst>
                                        <p:tav tm="0">
                                          <p:val>
                                            <p:strVal val="#ppt_x+#ppt_w*1.125000"/>
                                          </p:val>
                                        </p:tav>
                                        <p:tav tm="100000">
                                          <p:val>
                                            <p:strVal val="#ppt_x"/>
                                          </p:val>
                                        </p:tav>
                                      </p:tavLst>
                                    </p:anim>
                                    <p:animEffect transition="in" filter="wipe(left)">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228600"/>
            <a:ext cx="84582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pic>
        <p:nvPicPr>
          <p:cNvPr id="286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7400"/>
            <a:ext cx="3163888" cy="2743200"/>
          </a:xfrm>
          <a:prstGeom prst="rect">
            <a:avLst/>
          </a:prstGeom>
          <a:noFill/>
          <a:ln w="38100">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20001" t="-20" r="9332" b="7558"/>
          <a:stretch>
            <a:fillRect/>
          </a:stretch>
        </p:blipFill>
        <p:spPr bwMode="auto">
          <a:xfrm>
            <a:off x="1219200" y="1524000"/>
            <a:ext cx="2522538" cy="2322513"/>
          </a:xfrm>
          <a:prstGeom prst="rect">
            <a:avLst/>
          </a:prstGeom>
          <a:noFill/>
          <a:ln w="38100">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54175"/>
            <a:ext cx="3581400" cy="2466975"/>
          </a:xfrm>
          <a:prstGeom prst="rect">
            <a:avLst/>
          </a:prstGeom>
          <a:noFill/>
          <a:ln w="38100">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343400"/>
            <a:ext cx="2743200" cy="2057400"/>
          </a:xfrm>
          <a:prstGeom prst="rect">
            <a:avLst/>
          </a:prstGeom>
          <a:noFill/>
          <a:ln w="38100">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810000"/>
            <a:ext cx="3289300" cy="2463800"/>
          </a:xfrm>
          <a:prstGeom prst="rect">
            <a:avLst/>
          </a:prstGeom>
          <a:noFill/>
          <a:ln w="38100">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49513" y="2057400"/>
            <a:ext cx="4179887" cy="2781300"/>
          </a:xfrm>
          <a:prstGeom prst="rect">
            <a:avLst/>
          </a:prstGeom>
          <a:noFill/>
          <a:ln w="38100">
            <a:solidFill>
              <a:srgbClr val="000090"/>
            </a:solidFill>
            <a:miter lim="800000"/>
            <a:headEnd/>
            <a:tailEnd/>
          </a:ln>
          <a:extLst>
            <a:ext uri="{909E8E84-426E-40DD-AFC4-6F175D3DCCD1}">
              <a14:hiddenFill xmlns:a14="http://schemas.microsoft.com/office/drawing/2010/main">
                <a:solidFill>
                  <a:srgbClr val="FFFFFF"/>
                </a:solidFill>
              </a14:hiddenFill>
            </a:ext>
          </a:extLst>
        </p:spPr>
      </p:pic>
      <p:sp>
        <p:nvSpPr>
          <p:cNvPr id="28680" name="TextBox 2"/>
          <p:cNvSpPr txBox="1">
            <a:spLocks noChangeArrowheads="1"/>
          </p:cNvSpPr>
          <p:nvPr/>
        </p:nvSpPr>
        <p:spPr bwMode="auto">
          <a:xfrm>
            <a:off x="685800" y="457200"/>
            <a:ext cx="8001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200" b="1">
                <a:solidFill>
                  <a:srgbClr val="FF0000"/>
                </a:solidFill>
                <a:latin typeface="Cambria" charset="0"/>
                <a:cs typeface="Cambria" charset="0"/>
              </a:rPr>
              <a:t>The Counselor’s Skills Are Secondary 	</a:t>
            </a:r>
            <a:endParaRPr lang="en-US" sz="1400" b="1">
              <a:latin typeface="Cambria" charset="0"/>
              <a:cs typeface="Cambria" charset="0"/>
            </a:endParaRPr>
          </a:p>
        </p:txBody>
      </p:sp>
      <p:sp>
        <p:nvSpPr>
          <p:cNvPr id="2" name="TextBox 1"/>
          <p:cNvSpPr txBox="1">
            <a:spLocks noChangeArrowheads="1"/>
          </p:cNvSpPr>
          <p:nvPr/>
        </p:nvSpPr>
        <p:spPr bwMode="auto">
          <a:xfrm>
            <a:off x="1825625" y="5143500"/>
            <a:ext cx="5718175" cy="800219"/>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2000" dirty="0">
                <a:solidFill>
                  <a:schemeClr val="bg1"/>
                </a:solidFill>
              </a:rPr>
              <a:t>Even great drivers can get nowhere </a:t>
            </a:r>
            <a:r>
              <a:rPr lang="en-US" sz="2000" dirty="0" smtClean="0">
                <a:solidFill>
                  <a:schemeClr val="bg1"/>
                </a:solidFill>
              </a:rPr>
              <a:t>with </a:t>
            </a:r>
            <a:r>
              <a:rPr lang="en-US" sz="2000" dirty="0">
                <a:solidFill>
                  <a:schemeClr val="bg1"/>
                </a:solidFill>
              </a:rPr>
              <a:t>a </a:t>
            </a:r>
            <a:r>
              <a:rPr lang="en-US" sz="2000" dirty="0" smtClean="0">
                <a:solidFill>
                  <a:schemeClr val="bg1"/>
                </a:solidFill>
              </a:rPr>
              <a:t>faulty vehicle</a:t>
            </a:r>
            <a:r>
              <a:rPr lang="en-US" sz="2000" dirty="0">
                <a:solidFill>
                  <a:schemeClr val="bg1"/>
                </a:solidFill>
              </a:rPr>
              <a:t>, </a:t>
            </a:r>
            <a:r>
              <a:rPr lang="en-US" sz="2000" dirty="0" smtClean="0">
                <a:solidFill>
                  <a:schemeClr val="bg1"/>
                </a:solidFill>
              </a:rPr>
              <a:t>or on </a:t>
            </a:r>
            <a:r>
              <a:rPr lang="en-US" sz="2000" dirty="0">
                <a:solidFill>
                  <a:schemeClr val="bg1"/>
                </a:solidFill>
              </a:rPr>
              <a:t>confusing roads, </a:t>
            </a:r>
            <a:r>
              <a:rPr lang="en-US" sz="2000" dirty="0" smtClean="0">
                <a:solidFill>
                  <a:schemeClr val="bg1"/>
                </a:solidFill>
              </a:rPr>
              <a:t>or in </a:t>
            </a:r>
            <a:r>
              <a:rPr lang="en-US" sz="2000" dirty="0">
                <a:solidFill>
                  <a:schemeClr val="bg1"/>
                </a:solidFill>
              </a:rPr>
              <a:t>bad conditions.</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2000" fill="hold"/>
                                        <p:tgtEl>
                                          <p:spTgt spid="15"/>
                                        </p:tgtEl>
                                        <p:attrNameLst>
                                          <p:attrName>ppt_w</p:attrName>
                                        </p:attrNameLst>
                                      </p:cBhvr>
                                      <p:tavLst>
                                        <p:tav tm="0">
                                          <p:val>
                                            <p:fltVal val="0"/>
                                          </p:val>
                                        </p:tav>
                                        <p:tav tm="100000">
                                          <p:val>
                                            <p:strVal val="#ppt_w"/>
                                          </p:val>
                                        </p:tav>
                                      </p:tavLst>
                                    </p:anim>
                                    <p:anim calcmode="lin" valueType="num">
                                      <p:cBhvr>
                                        <p:cTn id="36" dur="2000" fill="hold"/>
                                        <p:tgtEl>
                                          <p:spTgt spid="1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3000"/>
                                        <p:tgtEl>
                                          <p:spTgt spid="10"/>
                                        </p:tgtEl>
                                      </p:cBhvr>
                                    </p:animEffect>
                                    <p:anim calcmode="lin" valueType="num">
                                      <p:cBhvr>
                                        <p:cTn id="42" dur="3000" fill="hold"/>
                                        <p:tgtEl>
                                          <p:spTgt spid="10"/>
                                        </p:tgtEl>
                                        <p:attrNameLst>
                                          <p:attrName>ppt_x</p:attrName>
                                        </p:attrNameLst>
                                      </p:cBhvr>
                                      <p:tavLst>
                                        <p:tav tm="0">
                                          <p:val>
                                            <p:strVal val="#ppt_x"/>
                                          </p:val>
                                        </p:tav>
                                        <p:tav tm="100000">
                                          <p:val>
                                            <p:strVal val="#ppt_x"/>
                                          </p:val>
                                        </p:tav>
                                      </p:tavLst>
                                    </p:anim>
                                    <p:anim calcmode="lin" valueType="num">
                                      <p:cBhvr>
                                        <p:cTn id="43" dur="2700" decel="100000" fill="hold"/>
                                        <p:tgtEl>
                                          <p:spTgt spid="10"/>
                                        </p:tgtEl>
                                        <p:attrNameLst>
                                          <p:attrName>ppt_y</p:attrName>
                                        </p:attrNameLst>
                                      </p:cBhvr>
                                      <p:tavLst>
                                        <p:tav tm="0">
                                          <p:val>
                                            <p:strVal val="#ppt_y+1"/>
                                          </p:val>
                                        </p:tav>
                                        <p:tav tm="100000">
                                          <p:val>
                                            <p:strVal val="#ppt_y-.03"/>
                                          </p:val>
                                        </p:tav>
                                      </p:tavLst>
                                    </p:anim>
                                    <p:anim calcmode="lin" valueType="num">
                                      <p:cBhvr>
                                        <p:cTn id="44" dur="300" accel="100000" fill="hold">
                                          <p:stCondLst>
                                            <p:cond delay="2700"/>
                                          </p:stCondLst>
                                        </p:cTn>
                                        <p:tgtEl>
                                          <p:spTgt spid="10"/>
                                        </p:tgtEl>
                                        <p:attrNameLst>
                                          <p:attrName>ppt_y</p:attrName>
                                        </p:attrNameLst>
                                      </p:cBhvr>
                                      <p:tavLst>
                                        <p:tav tm="0">
                                          <p:val>
                                            <p:strVal val="#ppt_y-.03"/>
                                          </p:val>
                                        </p:tav>
                                        <p:tav tm="100000">
                                          <p:val>
                                            <p:strVal val="#ppt_y"/>
                                          </p:val>
                                        </p:tav>
                                      </p:tavLst>
                                    </p:anim>
                                  </p:childTnLst>
                                </p:cTn>
                              </p:par>
                              <p:par>
                                <p:cTn id="45" presetID="5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Scale>
                                      <p:cBhvr>
                                        <p:cTn id="47" dur="3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3000" decel="50000" fill="hold">
                                          <p:stCondLst>
                                            <p:cond delay="0"/>
                                          </p:stCondLst>
                                        </p:cTn>
                                        <p:tgtEl>
                                          <p:spTgt spid="2"/>
                                        </p:tgtEl>
                                        <p:attrNameLst>
                                          <p:attrName>ppt_x</p:attrName>
                                          <p:attrName>ppt_y</p:attrName>
                                        </p:attrNameLst>
                                      </p:cBhvr>
                                    </p:animMotion>
                                    <p:animEffect transition="in" filter="fade">
                                      <p:cBhvr>
                                        <p:cTn id="4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4800" y="228600"/>
            <a:ext cx="8534400" cy="6324600"/>
          </a:xfrm>
          <a:prstGeom prst="rect">
            <a:avLst/>
          </a:prstGeom>
          <a:solidFill>
            <a:srgbClr val="FFFEF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 name="Oval 2"/>
          <p:cNvSpPr>
            <a:spLocks noChangeAspect="1"/>
          </p:cNvSpPr>
          <p:nvPr/>
        </p:nvSpPr>
        <p:spPr>
          <a:xfrm>
            <a:off x="2133600" y="1219200"/>
            <a:ext cx="5029200" cy="5029200"/>
          </a:xfrm>
          <a:prstGeom prst="ellipse">
            <a:avLst/>
          </a:prstGeom>
          <a:noFill/>
          <a:ln w="190500" cap="sq">
            <a:solidFill>
              <a:srgbClr val="0000FF"/>
            </a:solidFill>
            <a:prstDash val="lgDash"/>
            <a:beve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aphicFrame>
        <p:nvGraphicFramePr>
          <p:cNvPr id="9" name="Diagram 8"/>
          <p:cNvGraphicFramePr/>
          <p:nvPr/>
        </p:nvGraphicFramePr>
        <p:xfrm>
          <a:off x="1676400" y="1295400"/>
          <a:ext cx="6096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a:spLocks noChangeAspect="1"/>
          </p:cNvSpPr>
          <p:nvPr/>
        </p:nvSpPr>
        <p:spPr>
          <a:xfrm>
            <a:off x="3352800" y="2362200"/>
            <a:ext cx="2743200" cy="2743200"/>
          </a:xfrm>
          <a:prstGeom prst="ellipse">
            <a:avLst/>
          </a:prstGeom>
          <a:solidFill>
            <a:srgbClr val="FFF25A"/>
          </a:solidFill>
          <a:ln>
            <a:noFill/>
          </a:ln>
          <a:effectLst>
            <a:glow rad="1905000">
              <a:srgbClr val="FFEC4B">
                <a:alpha val="18000"/>
              </a:srgbClr>
            </a:glow>
            <a:outerShdw blurRad="40000" dist="23000" dir="5400000" rotWithShape="0">
              <a:srgbClr val="000000">
                <a:alpha val="35000"/>
              </a:srgbClr>
            </a:outerShdw>
            <a:softEdge rad="292100"/>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a:p>
            <a:pPr>
              <a:defRPr/>
            </a:pPr>
            <a:endParaRPr lang="en-US" dirty="0"/>
          </a:p>
          <a:p>
            <a:pPr>
              <a:defRPr/>
            </a:pPr>
            <a:endParaRPr lang="en-US" dirty="0"/>
          </a:p>
        </p:txBody>
      </p:sp>
      <p:grpSp>
        <p:nvGrpSpPr>
          <p:cNvPr id="7" name="Group 6"/>
          <p:cNvGrpSpPr>
            <a:grpSpLocks/>
          </p:cNvGrpSpPr>
          <p:nvPr/>
        </p:nvGrpSpPr>
        <p:grpSpPr bwMode="auto">
          <a:xfrm>
            <a:off x="536575" y="4465638"/>
            <a:ext cx="2136775" cy="1746250"/>
            <a:chOff x="536313" y="4465638"/>
            <a:chExt cx="2137299" cy="1746269"/>
          </a:xfrm>
        </p:grpSpPr>
        <p:sp>
          <p:nvSpPr>
            <p:cNvPr id="29715" name="TextBox 9"/>
            <p:cNvSpPr txBox="1">
              <a:spLocks noChangeArrowheads="1"/>
            </p:cNvSpPr>
            <p:nvPr/>
          </p:nvSpPr>
          <p:spPr bwMode="auto">
            <a:xfrm>
              <a:off x="536313" y="5257800"/>
              <a:ext cx="21372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800" b="1">
                  <a:solidFill>
                    <a:srgbClr val="FF0000"/>
                  </a:solidFill>
                </a:rPr>
                <a:t>Membership </a:t>
              </a:r>
            </a:p>
            <a:p>
              <a:r>
                <a:rPr lang="en-US" sz="2800" b="1">
                  <a:solidFill>
                    <a:srgbClr val="FF0000"/>
                  </a:solidFill>
                </a:rPr>
                <a:t>Standards</a:t>
              </a:r>
            </a:p>
          </p:txBody>
        </p:sp>
        <p:sp>
          <p:nvSpPr>
            <p:cNvPr id="22" name="Bent Arrow 21"/>
            <p:cNvSpPr/>
            <p:nvPr/>
          </p:nvSpPr>
          <p:spPr>
            <a:xfrm>
              <a:off x="1395362" y="4465638"/>
              <a:ext cx="814587" cy="86837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grpSp>
      <p:sp>
        <p:nvSpPr>
          <p:cNvPr id="2" name="TextBox 1"/>
          <p:cNvSpPr txBox="1"/>
          <p:nvPr/>
        </p:nvSpPr>
        <p:spPr>
          <a:xfrm>
            <a:off x="152400" y="457200"/>
            <a:ext cx="8730425" cy="800219"/>
          </a:xfrm>
          <a:prstGeom prst="rect">
            <a:avLst/>
          </a:prstGeom>
          <a:noFill/>
        </p:spPr>
        <p:txBody>
          <a:bodyPr tIns="91440" bIns="9144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4000" b="1" dirty="0">
                <a:ln/>
                <a:solidFill>
                  <a:srgbClr val="000090"/>
                </a:solidFill>
                <a:latin typeface="Cambria"/>
                <a:cs typeface="Cambria"/>
              </a:rPr>
              <a:t>3 Vital Elements of Effective Groups</a:t>
            </a:r>
          </a:p>
        </p:txBody>
      </p:sp>
      <p:sp>
        <p:nvSpPr>
          <p:cNvPr id="25" name="Oval 24"/>
          <p:cNvSpPr/>
          <p:nvPr/>
        </p:nvSpPr>
        <p:spPr>
          <a:xfrm>
            <a:off x="4267200" y="3276600"/>
            <a:ext cx="914400" cy="914400"/>
          </a:xfrm>
          <a:prstGeom prst="ellipse">
            <a:avLst/>
          </a:prstGeom>
          <a:solidFill>
            <a:srgbClr val="FFD10B"/>
          </a:solidFill>
          <a:ln>
            <a:noFill/>
          </a:ln>
          <a:effectLst>
            <a:glow rad="647700">
              <a:srgbClr val="FFDE1C">
                <a:alpha val="89000"/>
              </a:srgbClr>
            </a:glow>
            <a:outerShdw blurRad="40000" dist="23000" dir="5400000" rotWithShape="0">
              <a:srgbClr val="000000">
                <a:alpha val="35000"/>
              </a:srgbClr>
            </a:outerShdw>
            <a:softEdge rad="190500"/>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nvGrpSpPr>
          <p:cNvPr id="8" name="Group 7"/>
          <p:cNvGrpSpPr>
            <a:grpSpLocks/>
          </p:cNvGrpSpPr>
          <p:nvPr/>
        </p:nvGrpSpPr>
        <p:grpSpPr bwMode="auto">
          <a:xfrm>
            <a:off x="4495800" y="4614863"/>
            <a:ext cx="3743325" cy="1709737"/>
            <a:chOff x="4495800" y="4615412"/>
            <a:chExt cx="3743712" cy="1709537"/>
          </a:xfrm>
        </p:grpSpPr>
        <p:sp>
          <p:nvSpPr>
            <p:cNvPr id="29713" name="TextBox 11"/>
            <p:cNvSpPr txBox="1">
              <a:spLocks noChangeArrowheads="1"/>
            </p:cNvSpPr>
            <p:nvPr/>
          </p:nvSpPr>
          <p:spPr bwMode="auto">
            <a:xfrm>
              <a:off x="5791200" y="5370842"/>
              <a:ext cx="24483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800" b="1">
                  <a:solidFill>
                    <a:srgbClr val="FF0000"/>
                  </a:solidFill>
                </a:rPr>
                <a:t>Content &amp;</a:t>
              </a:r>
            </a:p>
            <a:p>
              <a:r>
                <a:rPr lang="en-US" sz="2800" b="1">
                  <a:solidFill>
                    <a:srgbClr val="FF0000"/>
                  </a:solidFill>
                </a:rPr>
                <a:t>Objectives</a:t>
              </a:r>
            </a:p>
          </p:txBody>
        </p:sp>
        <p:sp>
          <p:nvSpPr>
            <p:cNvPr id="13" name="Bent Arrow 12"/>
            <p:cNvSpPr/>
            <p:nvPr/>
          </p:nvSpPr>
          <p:spPr>
            <a:xfrm rot="5400000" flipH="1" flipV="1">
              <a:off x="4745978" y="4365234"/>
              <a:ext cx="1100008" cy="1600365"/>
            </a:xfrm>
            <a:prstGeom prst="bentArrow">
              <a:avLst>
                <a:gd name="adj1" fmla="val 20085"/>
                <a:gd name="adj2" fmla="val 25000"/>
                <a:gd name="adj3" fmla="val 25000"/>
                <a:gd name="adj4" fmla="val 43750"/>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grpSp>
      <p:grpSp>
        <p:nvGrpSpPr>
          <p:cNvPr id="11" name="Group 10"/>
          <p:cNvGrpSpPr>
            <a:grpSpLocks/>
          </p:cNvGrpSpPr>
          <p:nvPr/>
        </p:nvGrpSpPr>
        <p:grpSpPr bwMode="auto">
          <a:xfrm>
            <a:off x="4953000" y="1600200"/>
            <a:ext cx="3886200" cy="954088"/>
            <a:chOff x="4953000" y="1484293"/>
            <a:chExt cx="3886200" cy="954107"/>
          </a:xfrm>
        </p:grpSpPr>
        <p:sp>
          <p:nvSpPr>
            <p:cNvPr id="29711" name="TextBox 10"/>
            <p:cNvSpPr txBox="1">
              <a:spLocks noChangeArrowheads="1"/>
            </p:cNvSpPr>
            <p:nvPr/>
          </p:nvSpPr>
          <p:spPr bwMode="auto">
            <a:xfrm>
              <a:off x="6324600" y="1484293"/>
              <a:ext cx="251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800" b="1">
                  <a:solidFill>
                    <a:srgbClr val="FF0000"/>
                  </a:solidFill>
                </a:rPr>
                <a:t>Structure</a:t>
              </a:r>
            </a:p>
            <a:p>
              <a:r>
                <a:rPr lang="en-US" sz="2800" b="1">
                  <a:solidFill>
                    <a:srgbClr val="FF0000"/>
                  </a:solidFill>
                </a:rPr>
                <a:t> &amp; Norms</a:t>
              </a:r>
            </a:p>
          </p:txBody>
        </p:sp>
        <p:sp>
          <p:nvSpPr>
            <p:cNvPr id="10" name="Left Arrow 9"/>
            <p:cNvSpPr/>
            <p:nvPr/>
          </p:nvSpPr>
          <p:spPr>
            <a:xfrm>
              <a:off x="4953000" y="1676385"/>
              <a:ext cx="1752600" cy="38100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sp>
        <p:nvSpPr>
          <p:cNvPr id="29710" name="TextBox 4"/>
          <p:cNvSpPr txBox="1">
            <a:spLocks noChangeArrowheads="1"/>
          </p:cNvSpPr>
          <p:nvPr/>
        </p:nvSpPr>
        <p:spPr bwMode="auto">
          <a:xfrm>
            <a:off x="379413" y="1544638"/>
            <a:ext cx="184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3300"/>
                                        <p:tgtEl>
                                          <p:spTgt spid="3"/>
                                        </p:tgtEl>
                                      </p:cBhvr>
                                    </p:animEffect>
                                  </p:childTnLst>
                                </p:cTn>
                              </p:par>
                            </p:childTnLst>
                          </p:cTn>
                        </p:par>
                        <p:par>
                          <p:cTn id="8" fill="hold" nodeType="afterGroup">
                            <p:stCondLst>
                              <p:cond delay="33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ppt_x</p:attrName>
                                        </p:attrNameLst>
                                      </p:cBhvr>
                                      <p:tavLst>
                                        <p:tav tm="0">
                                          <p:val>
                                            <p:strVal val="#ppt_x"/>
                                          </p:val>
                                        </p:tav>
                                        <p:tav tm="100000">
                                          <p:val>
                                            <p:strVal val="#ppt_x"/>
                                          </p:val>
                                        </p:tav>
                                      </p:tavLst>
                                    </p:anim>
                                    <p:anim calcmode="lin" valueType="num">
                                      <p:cBhvr>
                                        <p:cTn id="13" dur="1800" decel="100000" fill="hold"/>
                                        <p:tgtEl>
                                          <p:spTgt spid="7"/>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0" fill="hold"/>
                                        <p:tgtEl>
                                          <p:spTgt spid="9"/>
                                        </p:tgtEl>
                                        <p:attrNameLst>
                                          <p:attrName>ppt_w</p:attrName>
                                        </p:attrNameLst>
                                      </p:cBhvr>
                                      <p:tavLst>
                                        <p:tav tm="0">
                                          <p:val>
                                            <p:fltVal val="0"/>
                                          </p:val>
                                        </p:tav>
                                        <p:tav tm="100000">
                                          <p:val>
                                            <p:strVal val="#ppt_w"/>
                                          </p:val>
                                        </p:tav>
                                      </p:tavLst>
                                    </p:anim>
                                    <p:anim calcmode="lin" valueType="num">
                                      <p:cBhvr>
                                        <p:cTn id="20" dur="5000" fill="hold"/>
                                        <p:tgtEl>
                                          <p:spTgt spid="9"/>
                                        </p:tgtEl>
                                        <p:attrNameLst>
                                          <p:attrName>ppt_h</p:attrName>
                                        </p:attrNameLst>
                                      </p:cBhvr>
                                      <p:tavLst>
                                        <p:tav tm="0">
                                          <p:val>
                                            <p:fltVal val="0"/>
                                          </p:val>
                                        </p:tav>
                                        <p:tav tm="100000">
                                          <p:val>
                                            <p:strVal val="#ppt_h"/>
                                          </p:val>
                                        </p:tav>
                                      </p:tavLst>
                                    </p:anim>
                                    <p:anim calcmode="lin" valueType="num">
                                      <p:cBhvr>
                                        <p:cTn id="21" dur="5000" fill="hold"/>
                                        <p:tgtEl>
                                          <p:spTgt spid="9"/>
                                        </p:tgtEl>
                                        <p:attrNameLst>
                                          <p:attrName>style.rotation</p:attrName>
                                        </p:attrNameLst>
                                      </p:cBhvr>
                                      <p:tavLst>
                                        <p:tav tm="0">
                                          <p:val>
                                            <p:fltVal val="360"/>
                                          </p:val>
                                        </p:tav>
                                        <p:tav tm="100000">
                                          <p:val>
                                            <p:fltVal val="0"/>
                                          </p:val>
                                        </p:tav>
                                      </p:tavLst>
                                    </p:anim>
                                    <p:animEffect transition="in" filter="fade">
                                      <p:cBhvr>
                                        <p:cTn id="22" dur="5000"/>
                                        <p:tgtEl>
                                          <p:spTgt spid="9"/>
                                        </p:tgtEl>
                                      </p:cBhvr>
                                    </p:animEffect>
                                  </p:childTnLst>
                                </p:cTn>
                              </p:par>
                            </p:childTnLst>
                          </p:cTn>
                        </p:par>
                        <p:par>
                          <p:cTn id="23" fill="hold" nodeType="afterGroup">
                            <p:stCondLst>
                              <p:cond delay="5000"/>
                            </p:stCondLst>
                            <p:childTnLst>
                              <p:par>
                                <p:cTn id="24" presetID="2" presetClass="entr" presetSubtype="4" accel="5000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000" fill="hold"/>
                                        <p:tgtEl>
                                          <p:spTgt spid="11"/>
                                        </p:tgtEl>
                                        <p:attrNameLst>
                                          <p:attrName>ppt_x</p:attrName>
                                        </p:attrNameLst>
                                      </p:cBhvr>
                                      <p:tavLst>
                                        <p:tav tm="0">
                                          <p:val>
                                            <p:strVal val="#ppt_x"/>
                                          </p:val>
                                        </p:tav>
                                        <p:tav tm="100000">
                                          <p:val>
                                            <p:strVal val="#ppt_x"/>
                                          </p:val>
                                        </p:tav>
                                      </p:tavLst>
                                    </p:anim>
                                    <p:anim calcmode="lin" valueType="num">
                                      <p:cBhvr additive="base">
                                        <p:cTn id="27"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0" fill="hold"/>
                                        <p:tgtEl>
                                          <p:spTgt spid="25"/>
                                        </p:tgtEl>
                                        <p:attrNameLst>
                                          <p:attrName>ppt_w</p:attrName>
                                        </p:attrNameLst>
                                      </p:cBhvr>
                                      <p:tavLst>
                                        <p:tav tm="0">
                                          <p:val>
                                            <p:fltVal val="0"/>
                                          </p:val>
                                        </p:tav>
                                        <p:tav tm="100000">
                                          <p:val>
                                            <p:strVal val="#ppt_w"/>
                                          </p:val>
                                        </p:tav>
                                      </p:tavLst>
                                    </p:anim>
                                    <p:anim calcmode="lin" valueType="num">
                                      <p:cBhvr>
                                        <p:cTn id="33" dur="5000" fill="hold"/>
                                        <p:tgtEl>
                                          <p:spTgt spid="25"/>
                                        </p:tgtEl>
                                        <p:attrNameLst>
                                          <p:attrName>ppt_h</p:attrName>
                                        </p:attrNameLst>
                                      </p:cBhvr>
                                      <p:tavLst>
                                        <p:tav tm="0">
                                          <p:val>
                                            <p:fltVal val="0"/>
                                          </p:val>
                                        </p:tav>
                                        <p:tav tm="100000">
                                          <p:val>
                                            <p:strVal val="#ppt_h"/>
                                          </p:val>
                                        </p:tav>
                                      </p:tavLst>
                                    </p:anim>
                                    <p:anim calcmode="lin" valueType="num">
                                      <p:cBhvr>
                                        <p:cTn id="34" dur="5000" fill="hold"/>
                                        <p:tgtEl>
                                          <p:spTgt spid="25"/>
                                        </p:tgtEl>
                                        <p:attrNameLst>
                                          <p:attrName>style.rotation</p:attrName>
                                        </p:attrNameLst>
                                      </p:cBhvr>
                                      <p:tavLst>
                                        <p:tav tm="0">
                                          <p:val>
                                            <p:fltVal val="360"/>
                                          </p:val>
                                        </p:tav>
                                        <p:tav tm="100000">
                                          <p:val>
                                            <p:fltVal val="0"/>
                                          </p:val>
                                        </p:tav>
                                      </p:tavLst>
                                    </p:anim>
                                    <p:animEffect transition="in" filter="fade">
                                      <p:cBhvr>
                                        <p:cTn id="35" dur="5000"/>
                                        <p:tgtEl>
                                          <p:spTgt spid="25"/>
                                        </p:tgtEl>
                                      </p:cBhvr>
                                    </p:animEffect>
                                  </p:childTnLst>
                                </p:cTn>
                              </p:par>
                            </p:childTnLst>
                          </p:cTn>
                        </p:par>
                        <p:par>
                          <p:cTn id="36" fill="hold" nodeType="afterGroup">
                            <p:stCondLst>
                              <p:cond delay="5000"/>
                            </p:stCondLst>
                            <p:childTnLst>
                              <p:par>
                                <p:cTn id="37" presetID="55" presetClass="entr" presetSubtype="0" fill="hold" nodeType="afterEffect">
                                  <p:stCondLst>
                                    <p:cond delay="1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0" fill="hold"/>
                                        <p:tgtEl>
                                          <p:spTgt spid="4"/>
                                        </p:tgtEl>
                                        <p:attrNameLst>
                                          <p:attrName>ppt_w</p:attrName>
                                        </p:attrNameLst>
                                      </p:cBhvr>
                                      <p:tavLst>
                                        <p:tav tm="0">
                                          <p:val>
                                            <p:strVal val="#ppt_w*0.70"/>
                                          </p:val>
                                        </p:tav>
                                        <p:tav tm="100000">
                                          <p:val>
                                            <p:strVal val="#ppt_w"/>
                                          </p:val>
                                        </p:tav>
                                      </p:tavLst>
                                    </p:anim>
                                    <p:anim calcmode="lin" valueType="num">
                                      <p:cBhvr>
                                        <p:cTn id="40" dur="5000" fill="hold"/>
                                        <p:tgtEl>
                                          <p:spTgt spid="4"/>
                                        </p:tgtEl>
                                        <p:attrNameLst>
                                          <p:attrName>ppt_h</p:attrName>
                                        </p:attrNameLst>
                                      </p:cBhvr>
                                      <p:tavLst>
                                        <p:tav tm="0">
                                          <p:val>
                                            <p:strVal val="#ppt_h"/>
                                          </p:val>
                                        </p:tav>
                                        <p:tav tm="100000">
                                          <p:val>
                                            <p:strVal val="#ppt_h"/>
                                          </p:val>
                                        </p:tav>
                                      </p:tavLst>
                                    </p:anim>
                                    <p:animEffect transition="in" filter="fade">
                                      <p:cBhvr>
                                        <p:cTn id="41" dur="5000"/>
                                        <p:tgtEl>
                                          <p:spTgt spid="4"/>
                                        </p:tgtEl>
                                      </p:cBhvr>
                                    </p:animEffect>
                                  </p:childTnLst>
                                </p:cTn>
                              </p:par>
                            </p:childTnLst>
                          </p:cTn>
                        </p:par>
                        <p:par>
                          <p:cTn id="42" fill="hold" nodeType="afterGroup">
                            <p:stCondLst>
                              <p:cond delay="11000"/>
                            </p:stCondLst>
                            <p:childTnLst>
                              <p:par>
                                <p:cTn id="43" presetID="4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0"/>
                                        <p:tgtEl>
                                          <p:spTgt spid="8"/>
                                        </p:tgtEl>
                                      </p:cBhvr>
                                    </p:animEffect>
                                    <p:anim calcmode="lin" valueType="num">
                                      <p:cBhvr>
                                        <p:cTn id="46" dur="5000" fill="hold"/>
                                        <p:tgtEl>
                                          <p:spTgt spid="8"/>
                                        </p:tgtEl>
                                        <p:attrNameLst>
                                          <p:attrName>ppt_x</p:attrName>
                                        </p:attrNameLst>
                                      </p:cBhvr>
                                      <p:tavLst>
                                        <p:tav tm="0">
                                          <p:val>
                                            <p:strVal val="#ppt_x"/>
                                          </p:val>
                                        </p:tav>
                                        <p:tav tm="100000">
                                          <p:val>
                                            <p:strVal val="#ppt_x"/>
                                          </p:val>
                                        </p:tav>
                                      </p:tavLst>
                                    </p:anim>
                                    <p:anim calcmode="lin" valueType="num">
                                      <p:cBhvr>
                                        <p:cTn id="47" dur="5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5842" name="Rectangle 4"/>
          <p:cNvSpPr>
            <a:spLocks noChangeArrowheads="1"/>
          </p:cNvSpPr>
          <p:nvPr/>
        </p:nvSpPr>
        <p:spPr bwMode="auto">
          <a:xfrm>
            <a:off x="685800" y="457200"/>
            <a:ext cx="6172200" cy="5155257"/>
          </a:xfrm>
          <a:prstGeom prst="rect">
            <a:avLst/>
          </a:prstGeom>
          <a:solidFill>
            <a:srgbClr val="FFFEF0"/>
          </a:solidFill>
          <a:ln>
            <a:noFill/>
          </a:ln>
        </p:spPr>
        <p:txBody>
          <a:bodyPr wrap="square" tIns="91440" bIns="91440">
            <a:spAutoFit/>
          </a:bodyPr>
          <a:lstStyle/>
          <a:p>
            <a:pPr algn="l">
              <a:defRPr/>
            </a:pPr>
            <a:r>
              <a:rPr lang="en-US" sz="3200" b="1" dirty="0">
                <a:solidFill>
                  <a:srgbClr val="FF0000"/>
                </a:solidFill>
                <a:latin typeface="Cambria"/>
                <a:cs typeface="Cambria"/>
              </a:rPr>
              <a:t>Membership Standards</a:t>
            </a:r>
            <a:r>
              <a:rPr lang="en-US" sz="2400" b="1" dirty="0">
                <a:latin typeface="Cambria"/>
                <a:cs typeface="Cambria"/>
              </a:rPr>
              <a:t>    </a:t>
            </a:r>
            <a:r>
              <a:rPr lang="en-US" sz="2400" b="1" i="1" dirty="0">
                <a:latin typeface="Cambria"/>
                <a:cs typeface="Cambria"/>
              </a:rPr>
              <a:t>Who’s In</a:t>
            </a:r>
            <a:endParaRPr lang="en-US" sz="2400" dirty="0">
              <a:latin typeface="Cambria"/>
              <a:cs typeface="Cambria"/>
            </a:endParaRPr>
          </a:p>
          <a:p>
            <a:pPr algn="l">
              <a:defRPr/>
            </a:pPr>
            <a:endParaRPr lang="en-US" sz="2400" dirty="0"/>
          </a:p>
          <a:p>
            <a:pPr algn="l">
              <a:defRPr/>
            </a:pPr>
            <a:endParaRPr lang="en-US" sz="2400" dirty="0"/>
          </a:p>
          <a:p>
            <a:pPr algn="l">
              <a:spcAft>
                <a:spcPts val="3000"/>
              </a:spcAft>
              <a:defRPr/>
            </a:pPr>
            <a:r>
              <a:rPr lang="en-US" sz="2400" dirty="0" smtClean="0">
                <a:latin typeface="+mj-lt"/>
              </a:rPr>
              <a:t>Every </a:t>
            </a:r>
            <a:r>
              <a:rPr lang="en-US" sz="2400" dirty="0">
                <a:latin typeface="+mj-lt"/>
              </a:rPr>
              <a:t>member is in an appropriate recovery or treatment status relative to the intended therapeutic content.</a:t>
            </a:r>
          </a:p>
          <a:p>
            <a:pPr algn="l">
              <a:spcAft>
                <a:spcPts val="3000"/>
              </a:spcAft>
              <a:defRPr/>
            </a:pPr>
            <a:r>
              <a:rPr lang="en-US" sz="2400" dirty="0" smtClean="0">
                <a:latin typeface="+mj-lt"/>
              </a:rPr>
              <a:t>Every </a:t>
            </a:r>
            <a:r>
              <a:rPr lang="en-US" sz="2400" dirty="0">
                <a:latin typeface="+mj-lt"/>
              </a:rPr>
              <a:t>member demonstrates capacity to participate respectfully.</a:t>
            </a:r>
          </a:p>
          <a:p>
            <a:pPr algn="l">
              <a:spcAft>
                <a:spcPts val="3000"/>
              </a:spcAft>
              <a:defRPr/>
            </a:pPr>
            <a:r>
              <a:rPr lang="en-US" sz="2400" dirty="0">
                <a:latin typeface="+mj-lt"/>
              </a:rPr>
              <a:t>Every member abides by the group rules. </a:t>
            </a:r>
          </a:p>
          <a:p>
            <a:pPr algn="l">
              <a:spcAft>
                <a:spcPts val="1800"/>
              </a:spcAft>
              <a:defRPr/>
            </a:pPr>
            <a:r>
              <a:rPr lang="en-US" sz="2400" dirty="0">
                <a:latin typeface="+mj-lt"/>
              </a:rPr>
              <a:t>Every member prepares appropriately.</a:t>
            </a:r>
          </a:p>
        </p:txBody>
      </p:sp>
      <p:pic>
        <p:nvPicPr>
          <p:cNvPr id="31747" name="Picture 2"/>
          <p:cNvPicPr>
            <a:picLocks noChangeAspect="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6172200" y="3581400"/>
            <a:ext cx="2436812" cy="18288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5842">
                                            <p:txEl>
                                              <p:pRg st="3" end="3"/>
                                            </p:txEl>
                                          </p:spTgt>
                                        </p:tgtEl>
                                        <p:attrNameLst>
                                          <p:attrName>style.visibility</p:attrName>
                                        </p:attrNameLst>
                                      </p:cBhvr>
                                      <p:to>
                                        <p:strVal val="visible"/>
                                      </p:to>
                                    </p:set>
                                    <p:animEffect transition="in" filter="fade">
                                      <p:cBhvr>
                                        <p:cTn id="7" dur="1000"/>
                                        <p:tgtEl>
                                          <p:spTgt spid="35842">
                                            <p:txEl>
                                              <p:pRg st="3" end="3"/>
                                            </p:txEl>
                                          </p:spTgt>
                                        </p:tgtEl>
                                      </p:cBhvr>
                                    </p:animEffect>
                                    <p:anim calcmode="lin" valueType="num">
                                      <p:cBhvr>
                                        <p:cTn id="8" dur="1000" fill="hold"/>
                                        <p:tgtEl>
                                          <p:spTgt spid="3584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58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842">
                                            <p:txEl>
                                              <p:pRg st="4" end="4"/>
                                            </p:txEl>
                                          </p:spTgt>
                                        </p:tgtEl>
                                        <p:attrNameLst>
                                          <p:attrName>style.visibility</p:attrName>
                                        </p:attrNameLst>
                                      </p:cBhvr>
                                      <p:to>
                                        <p:strVal val="visible"/>
                                      </p:to>
                                    </p:set>
                                    <p:animEffect transition="in" filter="fade">
                                      <p:cBhvr>
                                        <p:cTn id="14" dur="1000"/>
                                        <p:tgtEl>
                                          <p:spTgt spid="35842">
                                            <p:txEl>
                                              <p:pRg st="4" end="4"/>
                                            </p:txEl>
                                          </p:spTgt>
                                        </p:tgtEl>
                                      </p:cBhvr>
                                    </p:animEffect>
                                    <p:anim calcmode="lin" valueType="num">
                                      <p:cBhvr>
                                        <p:cTn id="15" dur="10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58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5842">
                                            <p:txEl>
                                              <p:pRg st="5" end="5"/>
                                            </p:txEl>
                                          </p:spTgt>
                                        </p:tgtEl>
                                        <p:attrNameLst>
                                          <p:attrName>style.visibility</p:attrName>
                                        </p:attrNameLst>
                                      </p:cBhvr>
                                      <p:to>
                                        <p:strVal val="visible"/>
                                      </p:to>
                                    </p:set>
                                    <p:animEffect transition="in" filter="fade">
                                      <p:cBhvr>
                                        <p:cTn id="21" dur="1000"/>
                                        <p:tgtEl>
                                          <p:spTgt spid="35842">
                                            <p:txEl>
                                              <p:pRg st="5" end="5"/>
                                            </p:txEl>
                                          </p:spTgt>
                                        </p:tgtEl>
                                      </p:cBhvr>
                                    </p:animEffect>
                                    <p:anim calcmode="lin" valueType="num">
                                      <p:cBhvr>
                                        <p:cTn id="22" dur="1000" fill="hold"/>
                                        <p:tgtEl>
                                          <p:spTgt spid="3584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58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5842">
                                            <p:txEl>
                                              <p:pRg st="6" end="6"/>
                                            </p:txEl>
                                          </p:spTgt>
                                        </p:tgtEl>
                                        <p:attrNameLst>
                                          <p:attrName>style.visibility</p:attrName>
                                        </p:attrNameLst>
                                      </p:cBhvr>
                                      <p:to>
                                        <p:strVal val="visible"/>
                                      </p:to>
                                    </p:set>
                                    <p:animEffect transition="in" filter="fade">
                                      <p:cBhvr>
                                        <p:cTn id="28" dur="1000"/>
                                        <p:tgtEl>
                                          <p:spTgt spid="35842">
                                            <p:txEl>
                                              <p:pRg st="6" end="6"/>
                                            </p:txEl>
                                          </p:spTgt>
                                        </p:tgtEl>
                                      </p:cBhvr>
                                    </p:animEffect>
                                    <p:anim calcmode="lin" valueType="num">
                                      <p:cBhvr>
                                        <p:cTn id="29" dur="1000" fill="hold"/>
                                        <p:tgtEl>
                                          <p:spTgt spid="3584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584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28600"/>
            <a:ext cx="85344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5" name="Rectangle 2"/>
          <p:cNvSpPr>
            <a:spLocks noChangeArrowheads="1"/>
          </p:cNvSpPr>
          <p:nvPr/>
        </p:nvSpPr>
        <p:spPr bwMode="auto">
          <a:xfrm>
            <a:off x="685800" y="474662"/>
            <a:ext cx="8001000" cy="6154738"/>
          </a:xfrm>
          <a:prstGeom prst="rect">
            <a:avLst/>
          </a:prstGeom>
          <a:noFill/>
          <a:ln>
            <a:noFill/>
          </a:ln>
        </p:spPr>
        <p:txBody>
          <a:bodyPr tIns="91440" bIns="91440">
            <a:spAutoFit/>
          </a:bodyPr>
          <a:lstStyle/>
          <a:p>
            <a:pPr algn="l">
              <a:defRPr/>
            </a:pPr>
            <a:r>
              <a:rPr lang="en-US" sz="3200" b="1" dirty="0">
                <a:solidFill>
                  <a:srgbClr val="FF0000"/>
                </a:solidFill>
                <a:latin typeface="Cambria"/>
                <a:cs typeface="Cambria"/>
              </a:rPr>
              <a:t>Structure &amp; Norms</a:t>
            </a:r>
            <a:r>
              <a:rPr lang="en-US" sz="3200" b="1" dirty="0">
                <a:latin typeface="Cambria"/>
                <a:cs typeface="Cambria"/>
              </a:rPr>
              <a:t>   </a:t>
            </a:r>
            <a:r>
              <a:rPr lang="en-US" sz="2400" b="1" i="1" dirty="0">
                <a:latin typeface="Cambria"/>
                <a:cs typeface="Cambria"/>
              </a:rPr>
              <a:t>How the session runs</a:t>
            </a:r>
            <a:endParaRPr lang="en-US" sz="2400" b="1" i="1" dirty="0">
              <a:latin typeface="+mn-lt"/>
              <a:cs typeface="Cambria"/>
            </a:endParaRPr>
          </a:p>
          <a:p>
            <a:pPr algn="l">
              <a:defRPr/>
            </a:pPr>
            <a:endParaRPr lang="en-US" sz="2400" b="1" i="1" dirty="0">
              <a:latin typeface="+mn-lt"/>
            </a:endParaRPr>
          </a:p>
          <a:p>
            <a:pPr algn="l">
              <a:defRPr/>
            </a:pPr>
            <a:endParaRPr lang="en-US" sz="2400" b="1" i="1" dirty="0">
              <a:latin typeface="+mn-lt"/>
            </a:endParaRPr>
          </a:p>
          <a:p>
            <a:pPr algn="l">
              <a:defRPr/>
            </a:pPr>
            <a:endParaRPr lang="en-US" sz="2400" b="1" i="1" dirty="0">
              <a:latin typeface="+mn-lt"/>
            </a:endParaRPr>
          </a:p>
          <a:p>
            <a:pPr algn="l">
              <a:defRPr/>
            </a:pPr>
            <a:endParaRPr lang="en-US" sz="2400" b="1" i="1" dirty="0">
              <a:latin typeface="+mn-lt"/>
            </a:endParaRPr>
          </a:p>
          <a:p>
            <a:pPr algn="l">
              <a:defRPr/>
            </a:pPr>
            <a:endParaRPr lang="en-US" sz="2400" b="1" i="1" dirty="0">
              <a:latin typeface="+mn-lt"/>
            </a:endParaRPr>
          </a:p>
          <a:p>
            <a:pPr algn="l">
              <a:defRPr/>
            </a:pPr>
            <a:endParaRPr lang="en-US" sz="2000" b="1" i="1" dirty="0"/>
          </a:p>
          <a:p>
            <a:pPr algn="l">
              <a:defRPr/>
            </a:pPr>
            <a:endParaRPr lang="en-US" sz="2400" b="1" i="1" dirty="0"/>
          </a:p>
          <a:p>
            <a:pPr algn="l">
              <a:defRPr/>
            </a:pPr>
            <a:endParaRPr lang="en-US" sz="2400" b="1" i="1" dirty="0"/>
          </a:p>
          <a:p>
            <a:pPr algn="l">
              <a:defRPr/>
            </a:pPr>
            <a:endParaRPr lang="en-US" sz="2400" b="1" i="1" dirty="0"/>
          </a:p>
          <a:p>
            <a:pPr algn="l">
              <a:defRPr/>
            </a:pPr>
            <a:endParaRPr lang="en-US" sz="2400" b="1" i="1" dirty="0"/>
          </a:p>
          <a:p>
            <a:pPr algn="l">
              <a:defRPr/>
            </a:pPr>
            <a:endParaRPr lang="en-US" sz="2400" b="1" i="1" dirty="0"/>
          </a:p>
          <a:p>
            <a:pPr algn="l">
              <a:defRPr/>
            </a:pPr>
            <a:endParaRPr lang="en-US" sz="2400" b="1" i="1" dirty="0"/>
          </a:p>
          <a:p>
            <a:pPr algn="l">
              <a:defRPr/>
            </a:pPr>
            <a:endParaRPr lang="en-US" sz="2400" b="1" i="1" dirty="0"/>
          </a:p>
          <a:p>
            <a:pPr algn="l">
              <a:defRPr/>
            </a:pPr>
            <a:endParaRPr lang="en-US" sz="2400" b="1" i="1" dirty="0"/>
          </a:p>
          <a:p>
            <a:pPr algn="l">
              <a:defRPr/>
            </a:pPr>
            <a:endParaRPr lang="en-US" sz="2400" dirty="0"/>
          </a:p>
        </p:txBody>
      </p:sp>
      <p:sp>
        <p:nvSpPr>
          <p:cNvPr id="4" name="Text Box 217"/>
          <p:cNvSpPr txBox="1">
            <a:spLocks noChangeArrowheads="1"/>
          </p:cNvSpPr>
          <p:nvPr/>
        </p:nvSpPr>
        <p:spPr bwMode="auto">
          <a:xfrm>
            <a:off x="1905000" y="1410434"/>
            <a:ext cx="3733800" cy="4867999"/>
          </a:xfrm>
          <a:prstGeom prst="rect">
            <a:avLst/>
          </a:prstGeom>
          <a:solidFill>
            <a:schemeClr val="accent1"/>
          </a:solidFill>
          <a:ln w="38100">
            <a:noFill/>
          </a:ln>
          <a:scene3d>
            <a:camera prst="orthographicFront"/>
            <a:lightRig rig="threePt" dir="t"/>
          </a:scene3d>
          <a:sp3d extrusionH="31750" contourW="31750" prstMaterial="metal">
            <a:bevelT w="107950" h="107950" prst="relaxedInset"/>
            <a:bevelB w="107950" h="120650" prst="relaxedInset"/>
            <a:contourClr>
              <a:schemeClr val="bg2"/>
            </a:contourClr>
          </a:sp3d>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txBody>
          <a:bodyPr wrap="square" lIns="274320" tIns="91440" rIns="274320" bIns="91440" upright="1">
            <a:spAutoFit/>
          </a:bodyPr>
          <a:lstStyle/>
          <a:p>
            <a:pPr algn="l">
              <a:lnSpc>
                <a:spcPct val="150000"/>
              </a:lnSpc>
              <a:spcBef>
                <a:spcPts val="0"/>
              </a:spcBef>
              <a:spcAft>
                <a:spcPts val="0"/>
              </a:spcAft>
              <a:defRPr/>
            </a:pPr>
            <a:r>
              <a:rPr lang="en-US" sz="2400" b="1" dirty="0" smtClean="0">
                <a:solidFill>
                  <a:schemeClr val="bg1"/>
                </a:solidFill>
                <a:latin typeface="Chalkboard"/>
                <a:ea typeface="ＭＳ 明朝"/>
                <a:cs typeface="Chalkboard"/>
              </a:rPr>
              <a:t>Useful Group Rules</a:t>
            </a:r>
            <a:endParaRPr lang="en-US" sz="2400" dirty="0" smtClean="0">
              <a:solidFill>
                <a:schemeClr val="bg1"/>
              </a:solidFill>
              <a:latin typeface="Chalkboard"/>
              <a:ea typeface="ＭＳ 明朝"/>
              <a:cs typeface="Chalkboard"/>
            </a:endParaRPr>
          </a:p>
          <a:p>
            <a:pPr algn="l">
              <a:lnSpc>
                <a:spcPct val="150000"/>
              </a:lnSpc>
              <a:spcBef>
                <a:spcPts val="0"/>
              </a:spcBef>
              <a:spcAft>
                <a:spcPts val="0"/>
              </a:spcAft>
              <a:defRPr/>
            </a:pPr>
            <a:r>
              <a:rPr lang="en-US" sz="2000" dirty="0" smtClean="0">
                <a:solidFill>
                  <a:schemeClr val="bg1"/>
                </a:solidFill>
                <a:latin typeface="Chalkboard"/>
                <a:ea typeface="ＭＳ 明朝"/>
                <a:cs typeface="Chalkboard"/>
              </a:rPr>
              <a:t>Listen and think.</a:t>
            </a:r>
          </a:p>
          <a:p>
            <a:pPr algn="l">
              <a:lnSpc>
                <a:spcPct val="150000"/>
              </a:lnSpc>
              <a:spcBef>
                <a:spcPts val="0"/>
              </a:spcBef>
              <a:spcAft>
                <a:spcPts val="0"/>
              </a:spcAft>
              <a:defRPr/>
            </a:pPr>
            <a:r>
              <a:rPr lang="en-US" sz="2000" dirty="0" smtClean="0">
                <a:solidFill>
                  <a:schemeClr val="bg1"/>
                </a:solidFill>
                <a:latin typeface="Chalkboard"/>
                <a:ea typeface="ＭＳ 明朝"/>
                <a:cs typeface="Chalkboard"/>
              </a:rPr>
              <a:t>Look for the value.</a:t>
            </a:r>
          </a:p>
          <a:p>
            <a:pPr algn="l">
              <a:lnSpc>
                <a:spcPct val="150000"/>
              </a:lnSpc>
              <a:spcBef>
                <a:spcPts val="0"/>
              </a:spcBef>
              <a:spcAft>
                <a:spcPts val="0"/>
              </a:spcAft>
              <a:defRPr/>
            </a:pPr>
            <a:r>
              <a:rPr lang="en-US" sz="2000" dirty="0" smtClean="0">
                <a:solidFill>
                  <a:schemeClr val="bg1"/>
                </a:solidFill>
                <a:latin typeface="Chalkboard"/>
                <a:ea typeface="ＭＳ 明朝"/>
                <a:cs typeface="Chalkboard"/>
              </a:rPr>
              <a:t>Ask for clarity.</a:t>
            </a:r>
          </a:p>
          <a:p>
            <a:pPr algn="l">
              <a:lnSpc>
                <a:spcPct val="150000"/>
              </a:lnSpc>
              <a:spcBef>
                <a:spcPts val="0"/>
              </a:spcBef>
              <a:spcAft>
                <a:spcPts val="0"/>
              </a:spcAft>
              <a:defRPr/>
            </a:pPr>
            <a:r>
              <a:rPr lang="en-US" sz="2000" dirty="0" smtClean="0">
                <a:solidFill>
                  <a:schemeClr val="bg1"/>
                </a:solidFill>
                <a:latin typeface="Chalkboard"/>
                <a:ea typeface="ＭＳ 明朝"/>
                <a:cs typeface="Chalkboard"/>
              </a:rPr>
              <a:t>Be prepared to participate.</a:t>
            </a:r>
          </a:p>
          <a:p>
            <a:pPr algn="l">
              <a:lnSpc>
                <a:spcPct val="150000"/>
              </a:lnSpc>
              <a:spcBef>
                <a:spcPts val="0"/>
              </a:spcBef>
              <a:spcAft>
                <a:spcPts val="0"/>
              </a:spcAft>
              <a:defRPr/>
            </a:pPr>
            <a:r>
              <a:rPr lang="en-US" sz="2000" dirty="0" smtClean="0">
                <a:solidFill>
                  <a:schemeClr val="bg1"/>
                </a:solidFill>
                <a:latin typeface="Chalkboard"/>
                <a:ea typeface="ＭＳ 明朝"/>
                <a:cs typeface="Chalkboard"/>
              </a:rPr>
              <a:t>Keep to the topic.</a:t>
            </a:r>
          </a:p>
          <a:p>
            <a:pPr algn="l">
              <a:lnSpc>
                <a:spcPct val="150000"/>
              </a:lnSpc>
              <a:spcBef>
                <a:spcPts val="0"/>
              </a:spcBef>
              <a:spcAft>
                <a:spcPts val="0"/>
              </a:spcAft>
              <a:defRPr/>
            </a:pPr>
            <a:r>
              <a:rPr lang="en-US" sz="2000" dirty="0" smtClean="0">
                <a:solidFill>
                  <a:schemeClr val="bg1"/>
                </a:solidFill>
                <a:latin typeface="Chalkboard"/>
                <a:ea typeface="ＭＳ 明朝"/>
                <a:cs typeface="Chalkboard"/>
              </a:rPr>
              <a:t>Don’t hijack the discussion.</a:t>
            </a:r>
          </a:p>
          <a:p>
            <a:pPr algn="l">
              <a:lnSpc>
                <a:spcPct val="150000"/>
              </a:lnSpc>
              <a:spcBef>
                <a:spcPts val="0"/>
              </a:spcBef>
              <a:spcAft>
                <a:spcPts val="0"/>
              </a:spcAft>
              <a:defRPr/>
            </a:pPr>
            <a:r>
              <a:rPr lang="en-US" sz="2000" dirty="0" smtClean="0">
                <a:solidFill>
                  <a:schemeClr val="bg1"/>
                </a:solidFill>
                <a:latin typeface="Chalkboard"/>
                <a:ea typeface="ＭＳ 明朝"/>
                <a:cs typeface="Chalkboard"/>
              </a:rPr>
              <a:t>Be respectful to all.</a:t>
            </a:r>
          </a:p>
          <a:p>
            <a:pPr algn="l">
              <a:lnSpc>
                <a:spcPct val="150000"/>
              </a:lnSpc>
              <a:spcBef>
                <a:spcPts val="0"/>
              </a:spcBef>
              <a:spcAft>
                <a:spcPts val="0"/>
              </a:spcAft>
              <a:defRPr/>
            </a:pPr>
            <a:r>
              <a:rPr lang="en-US" sz="2000" dirty="0" smtClean="0">
                <a:solidFill>
                  <a:schemeClr val="bg1"/>
                </a:solidFill>
                <a:latin typeface="Chalkboard"/>
                <a:ea typeface="ＭＳ 明朝"/>
                <a:cs typeface="Chalkboard"/>
              </a:rPr>
              <a:t>Don’t cross talk.</a:t>
            </a:r>
          </a:p>
          <a:p>
            <a:pPr algn="l">
              <a:lnSpc>
                <a:spcPct val="150000"/>
              </a:lnSpc>
              <a:spcBef>
                <a:spcPts val="0"/>
              </a:spcBef>
              <a:spcAft>
                <a:spcPts val="0"/>
              </a:spcAft>
              <a:defRPr/>
            </a:pPr>
            <a:r>
              <a:rPr lang="en-US" sz="2000" dirty="0" smtClean="0">
                <a:solidFill>
                  <a:schemeClr val="bg1"/>
                </a:solidFill>
                <a:latin typeface="Chalkboard"/>
                <a:ea typeface="ＭＳ 明朝"/>
                <a:cs typeface="Chalkboard"/>
              </a:rPr>
              <a:t>Remain seated.</a:t>
            </a:r>
            <a:r>
              <a:rPr lang="en-US" sz="2000" dirty="0" smtClean="0">
                <a:latin typeface="Chalkboard"/>
                <a:ea typeface="ＭＳ 明朝"/>
                <a:cs typeface="Chalkboard"/>
              </a:rPr>
              <a:t> </a:t>
            </a:r>
            <a:endParaRPr lang="en-US" sz="2000" dirty="0">
              <a:latin typeface="Chalkboard"/>
              <a:ea typeface="ＭＳ 明朝"/>
              <a:cs typeface="Chalkboard"/>
            </a:endParaRPr>
          </a:p>
        </p:txBody>
      </p:sp>
      <p:pic>
        <p:nvPicPr>
          <p:cNvPr id="32774" name="Picture 2"/>
          <p:cNvPicPr>
            <a:picLocks noChangeAspect="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6096000" y="2209800"/>
            <a:ext cx="2436813" cy="18288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a:spLocks noChangeAspect="1"/>
          </p:cNvSpPr>
          <p:nvPr/>
        </p:nvSpPr>
        <p:spPr>
          <a:xfrm>
            <a:off x="7543800" y="4953000"/>
            <a:ext cx="914400" cy="1295400"/>
          </a:xfrm>
          <a:prstGeom prst="rightArrow">
            <a:avLst>
              <a:gd name="adj1" fmla="val 65923"/>
              <a:gd name="adj2" fmla="val 100000"/>
            </a:avLst>
          </a:prstGeom>
          <a:solidFill>
            <a:srgbClr val="FFF8C0"/>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876800" y="5257800"/>
            <a:ext cx="2971800" cy="677108"/>
          </a:xfrm>
          <a:prstGeom prst="rect">
            <a:avLst/>
          </a:prstGeom>
          <a:solidFill>
            <a:srgbClr val="FFF8C0"/>
          </a:solidFill>
          <a:ln>
            <a:noFill/>
          </a:ln>
        </p:spPr>
        <p:txBody>
          <a:bodyPr wrap="square" lIns="91440" tIns="91440" rIns="0" bIns="91440" rtlCol="0" anchor="ctr" anchorCtr="0">
            <a:spAutoFit/>
          </a:bodyPr>
          <a:lstStyle/>
          <a:p>
            <a:pPr algn="l"/>
            <a:r>
              <a:rPr lang="en-US" sz="1600" b="1" dirty="0" smtClean="0">
                <a:solidFill>
                  <a:schemeClr val="accent1"/>
                </a:solidFill>
                <a:latin typeface="+mj-lt"/>
              </a:rPr>
              <a:t>Obviously these are for group members.  And for the counselor?</a:t>
            </a:r>
            <a:endParaRPr lang="en-US" sz="1600" b="1" dirty="0">
              <a:solidFill>
                <a:schemeClr val="accent1"/>
              </a:solidFill>
              <a:latin typeface="+mj-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0"/>
                                        <p:tgtEl>
                                          <p:spTgt spid="4">
                                            <p:txEl>
                                              <p:pRg st="0" end="0"/>
                                            </p:txEl>
                                          </p:spTgt>
                                        </p:tgtEl>
                                      </p:cBhvr>
                                    </p:animEffect>
                                    <p:anim calcmode="lin" valueType="num">
                                      <p:cBhvr>
                                        <p:cTn id="8" dur="10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0" accel="100000" fill="hold">
                                          <p:stCondLst>
                                            <p:cond delay="90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0"/>
                                        <p:tgtEl>
                                          <p:spTgt spid="4">
                                            <p:txEl>
                                              <p:pRg st="1" end="1"/>
                                            </p:txEl>
                                          </p:spTgt>
                                        </p:tgtEl>
                                      </p:cBhvr>
                                    </p:animEffect>
                                    <p:anim calcmode="lin" valueType="num">
                                      <p:cBhvr>
                                        <p:cTn id="14" dur="10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0" accel="100000" fill="hold">
                                          <p:stCondLst>
                                            <p:cond delay="90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0"/>
                                        <p:tgtEl>
                                          <p:spTgt spid="4">
                                            <p:txEl>
                                              <p:pRg st="2" end="2"/>
                                            </p:txEl>
                                          </p:spTgt>
                                        </p:tgtEl>
                                      </p:cBhvr>
                                    </p:animEffect>
                                    <p:anim calcmode="lin" valueType="num">
                                      <p:cBhvr>
                                        <p:cTn id="20" dur="10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90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2" dur="1000" accel="100000" fill="hold">
                                          <p:stCondLst>
                                            <p:cond delay="90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0"/>
                                        <p:tgtEl>
                                          <p:spTgt spid="4">
                                            <p:txEl>
                                              <p:pRg st="3" end="3"/>
                                            </p:txEl>
                                          </p:spTgt>
                                        </p:tgtEl>
                                      </p:cBhvr>
                                    </p:animEffect>
                                    <p:anim calcmode="lin" valueType="num">
                                      <p:cBhvr>
                                        <p:cTn id="26" dur="10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90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8" dur="1000" accel="100000" fill="hold">
                                          <p:stCondLst>
                                            <p:cond delay="90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0"/>
                                        <p:tgtEl>
                                          <p:spTgt spid="4">
                                            <p:txEl>
                                              <p:pRg st="4" end="4"/>
                                            </p:txEl>
                                          </p:spTgt>
                                        </p:tgtEl>
                                      </p:cBhvr>
                                    </p:animEffect>
                                    <p:anim calcmode="lin" valueType="num">
                                      <p:cBhvr>
                                        <p:cTn id="32" dur="10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90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4" dur="1000" accel="100000" fill="hold">
                                          <p:stCondLst>
                                            <p:cond delay="9000"/>
                                          </p:stCondLst>
                                        </p:cTn>
                                        <p:tgtEl>
                                          <p:spTgt spid="4">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0"/>
                                        <p:tgtEl>
                                          <p:spTgt spid="4">
                                            <p:txEl>
                                              <p:pRg st="5" end="5"/>
                                            </p:txEl>
                                          </p:spTgt>
                                        </p:tgtEl>
                                      </p:cBhvr>
                                    </p:animEffect>
                                    <p:anim calcmode="lin" valueType="num">
                                      <p:cBhvr>
                                        <p:cTn id="38" dur="10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90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40" dur="1000" accel="100000" fill="hold">
                                          <p:stCondLst>
                                            <p:cond delay="9000"/>
                                          </p:stCondLst>
                                        </p:cTn>
                                        <p:tgtEl>
                                          <p:spTgt spid="4">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0"/>
                                        <p:tgtEl>
                                          <p:spTgt spid="4">
                                            <p:txEl>
                                              <p:pRg st="6" end="6"/>
                                            </p:txEl>
                                          </p:spTgt>
                                        </p:tgtEl>
                                      </p:cBhvr>
                                    </p:animEffect>
                                    <p:anim calcmode="lin" valueType="num">
                                      <p:cBhvr>
                                        <p:cTn id="44" dur="10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90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46" dur="1000" accel="100000" fill="hold">
                                          <p:stCondLst>
                                            <p:cond delay="9000"/>
                                          </p:stCondLst>
                                        </p:cTn>
                                        <p:tgtEl>
                                          <p:spTgt spid="4">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0"/>
                                        <p:tgtEl>
                                          <p:spTgt spid="4">
                                            <p:txEl>
                                              <p:pRg st="7" end="7"/>
                                            </p:txEl>
                                          </p:spTgt>
                                        </p:tgtEl>
                                      </p:cBhvr>
                                    </p:animEffect>
                                    <p:anim calcmode="lin" valueType="num">
                                      <p:cBhvr>
                                        <p:cTn id="50" dur="10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90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52" dur="1000" accel="100000" fill="hold">
                                          <p:stCondLst>
                                            <p:cond delay="9000"/>
                                          </p:stCondLst>
                                        </p:cTn>
                                        <p:tgtEl>
                                          <p:spTgt spid="4">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0000"/>
                                        <p:tgtEl>
                                          <p:spTgt spid="4">
                                            <p:txEl>
                                              <p:pRg st="8" end="8"/>
                                            </p:txEl>
                                          </p:spTgt>
                                        </p:tgtEl>
                                      </p:cBhvr>
                                    </p:animEffect>
                                    <p:anim calcmode="lin" valueType="num">
                                      <p:cBhvr>
                                        <p:cTn id="56" dur="10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90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58" dur="1000" accel="100000" fill="hold">
                                          <p:stCondLst>
                                            <p:cond delay="9000"/>
                                          </p:stCondLst>
                                        </p:cTn>
                                        <p:tgtEl>
                                          <p:spTgt spid="4">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fade">
                                      <p:cBhvr>
                                        <p:cTn id="61" dur="10000"/>
                                        <p:tgtEl>
                                          <p:spTgt spid="4">
                                            <p:txEl>
                                              <p:pRg st="9" end="9"/>
                                            </p:txEl>
                                          </p:spTgt>
                                        </p:tgtEl>
                                      </p:cBhvr>
                                    </p:animEffect>
                                    <p:anim calcmode="lin" valueType="num">
                                      <p:cBhvr>
                                        <p:cTn id="62" dur="10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3" dur="90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64" dur="1000" accel="100000" fill="hold">
                                          <p:stCondLst>
                                            <p:cond delay="90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par>
                          <p:cTn id="69" fill="hold">
                            <p:stCondLst>
                              <p:cond delay="0"/>
                            </p:stCondLst>
                            <p:childTnLst>
                              <p:par>
                                <p:cTn id="70" presetID="49" presetClass="entr" presetSubtype="0" decel="100000" fill="hold" grpId="0" nodeType="afterEffect">
                                  <p:stCondLst>
                                    <p:cond delay="2000"/>
                                  </p:stCondLst>
                                  <p:childTnLst>
                                    <p:set>
                                      <p:cBhvr>
                                        <p:cTn id="71" dur="1" fill="hold">
                                          <p:stCondLst>
                                            <p:cond delay="0"/>
                                          </p:stCondLst>
                                        </p:cTn>
                                        <p:tgtEl>
                                          <p:spTgt spid="9"/>
                                        </p:tgtEl>
                                        <p:attrNameLst>
                                          <p:attrName>style.visibility</p:attrName>
                                        </p:attrNameLst>
                                      </p:cBhvr>
                                      <p:to>
                                        <p:strVal val="visible"/>
                                      </p:to>
                                    </p:set>
                                    <p:anim calcmode="lin" valueType="num">
                                      <p:cBhvr>
                                        <p:cTn id="72" dur="2000" fill="hold"/>
                                        <p:tgtEl>
                                          <p:spTgt spid="9"/>
                                        </p:tgtEl>
                                        <p:attrNameLst>
                                          <p:attrName>ppt_w</p:attrName>
                                        </p:attrNameLst>
                                      </p:cBhvr>
                                      <p:tavLst>
                                        <p:tav tm="0">
                                          <p:val>
                                            <p:fltVal val="0"/>
                                          </p:val>
                                        </p:tav>
                                        <p:tav tm="100000">
                                          <p:val>
                                            <p:strVal val="#ppt_w"/>
                                          </p:val>
                                        </p:tav>
                                      </p:tavLst>
                                    </p:anim>
                                    <p:anim calcmode="lin" valueType="num">
                                      <p:cBhvr>
                                        <p:cTn id="73" dur="2000" fill="hold"/>
                                        <p:tgtEl>
                                          <p:spTgt spid="9"/>
                                        </p:tgtEl>
                                        <p:attrNameLst>
                                          <p:attrName>ppt_h</p:attrName>
                                        </p:attrNameLst>
                                      </p:cBhvr>
                                      <p:tavLst>
                                        <p:tav tm="0">
                                          <p:val>
                                            <p:fltVal val="0"/>
                                          </p:val>
                                        </p:tav>
                                        <p:tav tm="100000">
                                          <p:val>
                                            <p:strVal val="#ppt_h"/>
                                          </p:val>
                                        </p:tav>
                                      </p:tavLst>
                                    </p:anim>
                                    <p:anim calcmode="lin" valueType="num">
                                      <p:cBhvr>
                                        <p:cTn id="74" dur="2000" fill="hold"/>
                                        <p:tgtEl>
                                          <p:spTgt spid="9"/>
                                        </p:tgtEl>
                                        <p:attrNameLst>
                                          <p:attrName>style.rotation</p:attrName>
                                        </p:attrNameLst>
                                      </p:cBhvr>
                                      <p:tavLst>
                                        <p:tav tm="0">
                                          <p:val>
                                            <p:fltVal val="360"/>
                                          </p:val>
                                        </p:tav>
                                        <p:tav tm="100000">
                                          <p:val>
                                            <p:fltVal val="0"/>
                                          </p:val>
                                        </p:tav>
                                      </p:tavLst>
                                    </p:anim>
                                    <p:animEffect transition="in" filter="fade">
                                      <p:cBhvr>
                                        <p:cTn id="7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14338" name="TextBox 3"/>
          <p:cNvSpPr txBox="1">
            <a:spLocks noChangeArrowheads="1"/>
          </p:cNvSpPr>
          <p:nvPr/>
        </p:nvSpPr>
        <p:spPr bwMode="auto">
          <a:xfrm>
            <a:off x="1565275" y="2308225"/>
            <a:ext cx="184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endParaRPr lang="en-US"/>
          </a:p>
        </p:txBody>
      </p:sp>
      <p:sp>
        <p:nvSpPr>
          <p:cNvPr id="7" name="TextBox 6"/>
          <p:cNvSpPr txBox="1">
            <a:spLocks noChangeAspect="1"/>
          </p:cNvSpPr>
          <p:nvPr/>
        </p:nvSpPr>
        <p:spPr>
          <a:xfrm>
            <a:off x="663575" y="3962400"/>
            <a:ext cx="4594225" cy="2338388"/>
          </a:xfrm>
          <a:prstGeom prst="rect">
            <a:avLst/>
          </a:prstGeom>
          <a:noFill/>
        </p:spPr>
        <p:txBody>
          <a:bodyPr tIns="91440" bIns="91440">
            <a:spAutoFit/>
          </a:bodyPr>
          <a:lstStyle/>
          <a:p>
            <a:pPr algn="l">
              <a:defRPr/>
            </a:pPr>
            <a:r>
              <a:rPr lang="en-US" sz="2000" spc="-40" dirty="0">
                <a:solidFill>
                  <a:srgbClr val="FF0000"/>
                </a:solidFill>
                <a:latin typeface="+mn-lt"/>
              </a:rPr>
              <a:t>Staff, facilities, building, physical things, …  </a:t>
            </a:r>
            <a:r>
              <a:rPr lang="en-US" sz="2000" b="1" dirty="0">
                <a:latin typeface="+mn-lt"/>
              </a:rPr>
              <a:t>	</a:t>
            </a:r>
          </a:p>
          <a:p>
            <a:pPr algn="l">
              <a:lnSpc>
                <a:spcPts val="2400"/>
              </a:lnSpc>
              <a:defRPr/>
            </a:pPr>
            <a:r>
              <a:rPr lang="en-US" sz="2000" dirty="0">
                <a:solidFill>
                  <a:srgbClr val="0000FF"/>
                </a:solidFill>
                <a:latin typeface="+mn-lt"/>
              </a:rPr>
              <a:t>Program components—evidence-based, traditional, institution-specific, etc., …</a:t>
            </a:r>
            <a:r>
              <a:rPr lang="en-US" sz="2000" b="1" dirty="0">
                <a:latin typeface="+mn-lt"/>
              </a:rPr>
              <a:t>		</a:t>
            </a:r>
          </a:p>
          <a:p>
            <a:pPr algn="l">
              <a:lnSpc>
                <a:spcPts val="2400"/>
              </a:lnSpc>
              <a:defRPr/>
            </a:pPr>
            <a:r>
              <a:rPr lang="en-US" sz="2000" spc="-50" dirty="0">
                <a:solidFill>
                  <a:srgbClr val="008000"/>
                </a:solidFill>
                <a:latin typeface="+mn-lt"/>
              </a:rPr>
              <a:t>Therapeutic culture, orientation, norms, procedures, structural organization, etc., …</a:t>
            </a:r>
            <a:endParaRPr lang="en-US" sz="2000" dirty="0">
              <a:solidFill>
                <a:srgbClr val="0000FF"/>
              </a:solidFill>
              <a:latin typeface="+mn-lt"/>
            </a:endParaRPr>
          </a:p>
        </p:txBody>
      </p:sp>
      <p:sp>
        <p:nvSpPr>
          <p:cNvPr id="14340" name="TextBox 8"/>
          <p:cNvSpPr txBox="1">
            <a:spLocks noChangeArrowheads="1"/>
          </p:cNvSpPr>
          <p:nvPr/>
        </p:nvSpPr>
        <p:spPr bwMode="auto">
          <a:xfrm>
            <a:off x="685800" y="457200"/>
            <a:ext cx="8001000" cy="92392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2400" b="1" dirty="0">
                <a:latin typeface="Cambria" charset="0"/>
                <a:cs typeface="Cambria" charset="0"/>
              </a:rPr>
              <a:t>This presentation is about how groups are run from the perspective of your program’s </a:t>
            </a:r>
            <a:r>
              <a:rPr lang="en-US" sz="2400" b="1" i="1" dirty="0">
                <a:solidFill>
                  <a:srgbClr val="008000"/>
                </a:solidFill>
                <a:latin typeface="Cambria" charset="0"/>
                <a:cs typeface="Cambria" charset="0"/>
              </a:rPr>
              <a:t>OPERATING SYSTEM.</a:t>
            </a:r>
            <a:endParaRPr lang="en-US" sz="1200" b="1" dirty="0">
              <a:solidFill>
                <a:srgbClr val="008000"/>
              </a:solidFill>
              <a:latin typeface="Cambria" charset="0"/>
              <a:cs typeface="Cambri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28800"/>
            <a:ext cx="29845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981200"/>
            <a:ext cx="333216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447800" y="1447800"/>
            <a:ext cx="2695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000" b="1" dirty="0">
                <a:latin typeface="Cambria" charset="0"/>
                <a:cs typeface="Cambria" charset="0"/>
              </a:rPr>
              <a:t>So if your program  …</a:t>
            </a:r>
          </a:p>
          <a:p>
            <a:endParaRPr lang="en-US" sz="2000" dirty="0"/>
          </a:p>
        </p:txBody>
      </p:sp>
      <p:sp>
        <p:nvSpPr>
          <p:cNvPr id="10" name="TextBox 9"/>
          <p:cNvSpPr txBox="1"/>
          <p:nvPr/>
        </p:nvSpPr>
        <p:spPr>
          <a:xfrm>
            <a:off x="5337175" y="3962400"/>
            <a:ext cx="3003550" cy="461963"/>
          </a:xfrm>
          <a:prstGeom prst="rect">
            <a:avLst/>
          </a:prstGeom>
          <a:noFill/>
        </p:spPr>
        <p:txBody>
          <a:bodyPr wrap="none">
            <a:spAutoFit/>
          </a:bodyPr>
          <a:lstStyle/>
          <a:p>
            <a:pPr>
              <a:defRPr/>
            </a:pPr>
            <a:r>
              <a:rPr lang="en-US" sz="2000" spc="-40" dirty="0">
                <a:solidFill>
                  <a:srgbClr val="FF0000"/>
                </a:solidFill>
                <a:latin typeface="+mn-lt"/>
              </a:rPr>
              <a:t>would be your </a:t>
            </a:r>
            <a:r>
              <a:rPr lang="en-US" sz="2400" b="1" dirty="0">
                <a:solidFill>
                  <a:srgbClr val="FF0000"/>
                </a:solidFill>
                <a:latin typeface="+mn-lt"/>
              </a:rPr>
              <a:t>Hardware.</a:t>
            </a:r>
            <a:endParaRPr lang="en-US" sz="2000" dirty="0">
              <a:latin typeface="+mn-lt"/>
            </a:endParaRPr>
          </a:p>
        </p:txBody>
      </p:sp>
      <p:sp>
        <p:nvSpPr>
          <p:cNvPr id="11" name="TextBox 10"/>
          <p:cNvSpPr txBox="1"/>
          <p:nvPr/>
        </p:nvSpPr>
        <p:spPr>
          <a:xfrm>
            <a:off x="5327650" y="4876800"/>
            <a:ext cx="3359150" cy="461963"/>
          </a:xfrm>
          <a:prstGeom prst="rect">
            <a:avLst/>
          </a:prstGeom>
          <a:noFill/>
        </p:spPr>
        <p:txBody>
          <a:bodyPr wrap="none">
            <a:spAutoFit/>
          </a:bodyPr>
          <a:lstStyle/>
          <a:p>
            <a:pPr>
              <a:defRPr/>
            </a:pPr>
            <a:r>
              <a:rPr lang="en-US" sz="2000" dirty="0">
                <a:solidFill>
                  <a:srgbClr val="0000FF"/>
                </a:solidFill>
                <a:latin typeface="+mn-lt"/>
              </a:rPr>
              <a:t>your </a:t>
            </a:r>
            <a:r>
              <a:rPr lang="en-US" sz="2400" b="1" dirty="0">
                <a:solidFill>
                  <a:srgbClr val="0000FF"/>
                </a:solidFill>
                <a:latin typeface="+mn-lt"/>
              </a:rPr>
              <a:t>Applications</a:t>
            </a:r>
            <a:r>
              <a:rPr lang="en-US" sz="2000" b="1" dirty="0">
                <a:solidFill>
                  <a:srgbClr val="0000FF"/>
                </a:solidFill>
                <a:latin typeface="+mn-lt"/>
              </a:rPr>
              <a:t> (“apps”).</a:t>
            </a:r>
            <a:endParaRPr lang="en-US" sz="2000" dirty="0">
              <a:latin typeface="+mn-lt"/>
            </a:endParaRPr>
          </a:p>
        </p:txBody>
      </p:sp>
      <p:sp>
        <p:nvSpPr>
          <p:cNvPr id="12" name="TextBox 11"/>
          <p:cNvSpPr txBox="1"/>
          <p:nvPr/>
        </p:nvSpPr>
        <p:spPr>
          <a:xfrm>
            <a:off x="5414963" y="5786438"/>
            <a:ext cx="2890837" cy="461962"/>
          </a:xfrm>
          <a:prstGeom prst="rect">
            <a:avLst/>
          </a:prstGeom>
          <a:noFill/>
        </p:spPr>
        <p:txBody>
          <a:bodyPr wrap="none">
            <a:spAutoFit/>
          </a:bodyPr>
          <a:lstStyle/>
          <a:p>
            <a:pPr>
              <a:defRPr/>
            </a:pPr>
            <a:r>
              <a:rPr lang="en-US" sz="2000" spc="-50" dirty="0">
                <a:solidFill>
                  <a:srgbClr val="008000"/>
                </a:solidFill>
                <a:latin typeface="+mj-lt"/>
              </a:rPr>
              <a:t>the</a:t>
            </a:r>
            <a:r>
              <a:rPr lang="en-US" sz="2000" b="1" spc="-50" dirty="0">
                <a:solidFill>
                  <a:srgbClr val="008000"/>
                </a:solidFill>
                <a:latin typeface="+mj-lt"/>
              </a:rPr>
              <a:t> </a:t>
            </a:r>
            <a:r>
              <a:rPr lang="en-US" sz="2400" b="1" dirty="0">
                <a:solidFill>
                  <a:srgbClr val="008000"/>
                </a:solidFill>
                <a:latin typeface="+mj-lt"/>
              </a:rPr>
              <a:t>Operating System</a:t>
            </a:r>
            <a:r>
              <a:rPr lang="en-US" sz="2000" b="1" dirty="0">
                <a:solidFill>
                  <a:srgbClr val="008000"/>
                </a:solidFill>
                <a:latin typeface="+mj-lt"/>
              </a:rPr>
              <a:t>. </a:t>
            </a:r>
            <a:endParaRPr lang="en-US" dirty="0"/>
          </a:p>
        </p:txBody>
      </p:sp>
      <p:sp>
        <p:nvSpPr>
          <p:cNvPr id="17" name="TextBox 16"/>
          <p:cNvSpPr txBox="1">
            <a:spLocks noChangeArrowheads="1"/>
          </p:cNvSpPr>
          <p:nvPr/>
        </p:nvSpPr>
        <p:spPr bwMode="auto">
          <a:xfrm>
            <a:off x="5521325" y="1447800"/>
            <a:ext cx="2251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000" b="1" dirty="0">
                <a:latin typeface="Cambria" charset="0"/>
                <a:cs typeface="Cambria" charset="0"/>
              </a:rPr>
              <a:t>were a computer:</a:t>
            </a:r>
          </a:p>
          <a:p>
            <a:endParaRPr lang="en-US" sz="20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2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additive="base">
                                        <p:cTn id="32"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 calcmode="lin" valueType="num">
                                      <p:cBhvr additive="base">
                                        <p:cTn id="38"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 calcmode="lin" valueType="num">
                                      <p:cBhvr additive="base">
                                        <p:cTn id="44"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iterate type="lt">
                                    <p:tmPct val="0"/>
                                  </p:iterate>
                                  <p:childTnLst>
                                    <p:set>
                                      <p:cBhvr>
                                        <p:cTn id="49" dur="1" fill="hold">
                                          <p:stCondLst>
                                            <p:cond delay="0"/>
                                          </p:stCondLst>
                                        </p:cTn>
                                        <p:tgtEl>
                                          <p:spTgt spid="7">
                                            <p:txEl>
                                              <p:pRg st="2" end="2"/>
                                            </p:txEl>
                                          </p:spTgt>
                                        </p:tgtEl>
                                        <p:attrNameLst>
                                          <p:attrName>style.visibility</p:attrName>
                                        </p:attrNameLst>
                                      </p:cBhvr>
                                      <p:to>
                                        <p:strVal val="visible"/>
                                      </p:to>
                                    </p:set>
                                    <p:anim calcmode="lin" valueType="num">
                                      <p:cBhvr additive="base">
                                        <p:cTn id="50"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iterate type="lt">
                                    <p:tmPct val="0"/>
                                  </p:iterate>
                                  <p:childTnLst>
                                    <p:set>
                                      <p:cBhvr>
                                        <p:cTn id="55" dur="1" fill="hold">
                                          <p:stCondLst>
                                            <p:cond delay="0"/>
                                          </p:stCondLst>
                                        </p:cTn>
                                        <p:tgtEl>
                                          <p:spTgt spid="12">
                                            <p:txEl>
                                              <p:pRg st="0" end="0"/>
                                            </p:txEl>
                                          </p:spTgt>
                                        </p:tgtEl>
                                        <p:attrNameLst>
                                          <p:attrName>style.visibility</p:attrName>
                                        </p:attrNameLst>
                                      </p:cBhvr>
                                      <p:to>
                                        <p:strVal val="visible"/>
                                      </p:to>
                                    </p:set>
                                    <p:anim calcmode="lin" valueType="num">
                                      <p:cBhvr additive="base">
                                        <p:cTn id="56"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7" dur="2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2000"/>
                            </p:stCondLst>
                            <p:childTnLst>
                              <p:par>
                                <p:cTn id="59" presetID="36" presetClass="emph" presetSubtype="0" repeatCount="3000" fill="hold" nodeType="afterEffect">
                                  <p:stCondLst>
                                    <p:cond delay="0"/>
                                  </p:stCondLst>
                                  <p:iterate type="lt">
                                    <p:tmPct val="10000"/>
                                  </p:iterate>
                                  <p:childTnLst>
                                    <p:animScale>
                                      <p:cBhvr>
                                        <p:cTn id="60" dur="500" autoRev="1" fill="hold">
                                          <p:stCondLst>
                                            <p:cond delay="0"/>
                                          </p:stCondLst>
                                        </p:cTn>
                                        <p:tgtEl>
                                          <p:spTgt spid="7">
                                            <p:txEl>
                                              <p:pRg st="2" end="2"/>
                                            </p:txEl>
                                          </p:spTgt>
                                        </p:tgtEl>
                                      </p:cBhvr>
                                      <p:to x="80000" y="100000"/>
                                    </p:animScale>
                                    <p:anim by="(#ppt_w*0.10)" calcmode="lin" valueType="num">
                                      <p:cBhvr>
                                        <p:cTn id="61" dur="500" autoRev="1" fill="hold">
                                          <p:stCondLst>
                                            <p:cond delay="0"/>
                                          </p:stCondLst>
                                        </p:cTn>
                                        <p:tgtEl>
                                          <p:spTgt spid="7">
                                            <p:txEl>
                                              <p:pRg st="2" end="2"/>
                                            </p:txEl>
                                          </p:spTgt>
                                        </p:tgtEl>
                                        <p:attrNameLst>
                                          <p:attrName>ppt_x</p:attrName>
                                        </p:attrNameLst>
                                      </p:cBhvr>
                                    </p:anim>
                                    <p:anim by="(-#ppt_w*0.10)" calcmode="lin" valueType="num">
                                      <p:cBhvr>
                                        <p:cTn id="62" dur="500" autoRev="1" fill="hold">
                                          <p:stCondLst>
                                            <p:cond delay="0"/>
                                          </p:stCondLst>
                                        </p:cTn>
                                        <p:tgtEl>
                                          <p:spTgt spid="7">
                                            <p:txEl>
                                              <p:pRg st="2" end="2"/>
                                            </p:txEl>
                                          </p:spTgt>
                                        </p:tgtEl>
                                        <p:attrNameLst>
                                          <p:attrName>ppt_y</p:attrName>
                                        </p:attrNameLst>
                                      </p:cBhvr>
                                    </p:anim>
                                    <p:animRot by="-480000">
                                      <p:cBhvr>
                                        <p:cTn id="63" dur="500" autoRev="1" fill="hold">
                                          <p:stCondLst>
                                            <p:cond delay="0"/>
                                          </p:stCondLst>
                                        </p:cTn>
                                        <p:tgtEl>
                                          <p:spTgt spid="7">
                                            <p:txEl>
                                              <p:pRg st="2" end="2"/>
                                            </p:txEl>
                                          </p:spTgt>
                                        </p:tgtEl>
                                        <p:attrNameLst>
                                          <p:attrName>r</p:attrName>
                                        </p:attrNameLst>
                                      </p:cBhvr>
                                    </p:animRot>
                                  </p:childTnLst>
                                </p:cTn>
                              </p:par>
                              <p:par>
                                <p:cTn id="64" presetID="36" presetClass="emph" presetSubtype="0" repeatCount="3000" fill="hold" nodeType="withEffect">
                                  <p:stCondLst>
                                    <p:cond delay="0"/>
                                  </p:stCondLst>
                                  <p:iterate type="lt">
                                    <p:tmPct val="10000"/>
                                  </p:iterate>
                                  <p:childTnLst>
                                    <p:animScale>
                                      <p:cBhvr>
                                        <p:cTn id="65" dur="500" autoRev="1" fill="hold">
                                          <p:stCondLst>
                                            <p:cond delay="0"/>
                                          </p:stCondLst>
                                        </p:cTn>
                                        <p:tgtEl>
                                          <p:spTgt spid="12">
                                            <p:txEl>
                                              <p:pRg st="0" end="0"/>
                                            </p:txEl>
                                          </p:spTgt>
                                        </p:tgtEl>
                                      </p:cBhvr>
                                      <p:to x="80000" y="100000"/>
                                    </p:animScale>
                                    <p:anim by="(#ppt_w*0.10)" calcmode="lin" valueType="num">
                                      <p:cBhvr>
                                        <p:cTn id="66" dur="500" autoRev="1" fill="hold">
                                          <p:stCondLst>
                                            <p:cond delay="0"/>
                                          </p:stCondLst>
                                        </p:cTn>
                                        <p:tgtEl>
                                          <p:spTgt spid="12">
                                            <p:txEl>
                                              <p:pRg st="0" end="0"/>
                                            </p:txEl>
                                          </p:spTgt>
                                        </p:tgtEl>
                                        <p:attrNameLst>
                                          <p:attrName>ppt_x</p:attrName>
                                        </p:attrNameLst>
                                      </p:cBhvr>
                                    </p:anim>
                                    <p:anim by="(-#ppt_w*0.10)" calcmode="lin" valueType="num">
                                      <p:cBhvr>
                                        <p:cTn id="67" dur="500" autoRev="1" fill="hold">
                                          <p:stCondLst>
                                            <p:cond delay="0"/>
                                          </p:stCondLst>
                                        </p:cTn>
                                        <p:tgtEl>
                                          <p:spTgt spid="12">
                                            <p:txEl>
                                              <p:pRg st="0" end="0"/>
                                            </p:txEl>
                                          </p:spTgt>
                                        </p:tgtEl>
                                        <p:attrNameLst>
                                          <p:attrName>ppt_y</p:attrName>
                                        </p:attrNameLst>
                                      </p:cBhvr>
                                    </p:anim>
                                    <p:animRot by="-480000">
                                      <p:cBhvr>
                                        <p:cTn id="68" dur="500" autoRev="1" fill="hold">
                                          <p:stCondLst>
                                            <p:cond delay="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6867" name="Rectangle 2"/>
          <p:cNvSpPr>
            <a:spLocks noChangeArrowheads="1"/>
          </p:cNvSpPr>
          <p:nvPr/>
        </p:nvSpPr>
        <p:spPr bwMode="auto">
          <a:xfrm>
            <a:off x="685800" y="457200"/>
            <a:ext cx="8001000" cy="5847755"/>
          </a:xfrm>
          <a:prstGeom prst="rect">
            <a:avLst/>
          </a:prstGeom>
          <a:noFill/>
          <a:ln>
            <a:noFill/>
          </a:ln>
        </p:spPr>
        <p:txBody>
          <a:bodyPr tIns="91440" bIns="0">
            <a:spAutoFit/>
          </a:bodyPr>
          <a:lstStyle/>
          <a:p>
            <a:pPr algn="l">
              <a:defRPr/>
            </a:pPr>
            <a:r>
              <a:rPr lang="en-US" sz="3200" b="1" dirty="0">
                <a:solidFill>
                  <a:srgbClr val="FF0000"/>
                </a:solidFill>
                <a:latin typeface="Cambria"/>
                <a:cs typeface="Cambria"/>
              </a:rPr>
              <a:t>Structure &amp; Norms</a:t>
            </a:r>
            <a:r>
              <a:rPr lang="en-US" sz="3200" b="1" dirty="0">
                <a:latin typeface="Cambria"/>
                <a:cs typeface="Cambria"/>
              </a:rPr>
              <a:t>   </a:t>
            </a:r>
            <a:r>
              <a:rPr lang="en-US" sz="2400" b="1" i="1" dirty="0">
                <a:latin typeface="Cambria"/>
                <a:cs typeface="Cambria"/>
              </a:rPr>
              <a:t>How the session runs</a:t>
            </a:r>
            <a:endParaRPr lang="en-US" sz="2400" dirty="0">
              <a:latin typeface="Cambria"/>
              <a:cs typeface="Cambria"/>
            </a:endParaRPr>
          </a:p>
          <a:p>
            <a:pPr algn="l">
              <a:spcAft>
                <a:spcPts val="1200"/>
              </a:spcAft>
              <a:defRPr/>
            </a:pPr>
            <a:endParaRPr lang="en-US" sz="1100" dirty="0" smtClean="0">
              <a:latin typeface="+mn-lt"/>
            </a:endParaRPr>
          </a:p>
          <a:p>
            <a:pPr algn="l">
              <a:spcAft>
                <a:spcPts val="1200"/>
              </a:spcAft>
              <a:defRPr/>
            </a:pPr>
            <a:endParaRPr lang="en-US" sz="1100" dirty="0">
              <a:latin typeface="+mn-lt"/>
            </a:endParaRPr>
          </a:p>
          <a:p>
            <a:pPr algn="l">
              <a:spcAft>
                <a:spcPts val="1800"/>
              </a:spcAft>
              <a:defRPr/>
            </a:pPr>
            <a:r>
              <a:rPr lang="en-US" sz="2000" dirty="0">
                <a:latin typeface="+mn-lt"/>
              </a:rPr>
              <a:t>The session has a clear </a:t>
            </a:r>
            <a:r>
              <a:rPr lang="en-US" sz="2000" dirty="0" smtClean="0">
                <a:latin typeface="+mn-lt"/>
              </a:rPr>
              <a:t>beginning.</a:t>
            </a:r>
          </a:p>
          <a:p>
            <a:pPr algn="l">
              <a:spcAft>
                <a:spcPts val="1800"/>
              </a:spcAft>
              <a:defRPr/>
            </a:pPr>
            <a:r>
              <a:rPr lang="en-US" sz="2000" dirty="0" smtClean="0">
                <a:latin typeface="+mn-lt"/>
              </a:rPr>
              <a:t>The </a:t>
            </a:r>
            <a:r>
              <a:rPr lang="en-US" sz="2000" dirty="0">
                <a:latin typeface="+mn-lt"/>
              </a:rPr>
              <a:t>Group’s name and purpose is stated.</a:t>
            </a:r>
          </a:p>
          <a:p>
            <a:pPr algn="l">
              <a:spcAft>
                <a:spcPts val="1800"/>
              </a:spcAft>
              <a:defRPr/>
            </a:pPr>
            <a:r>
              <a:rPr lang="en-US" sz="2000" dirty="0">
                <a:latin typeface="+mn-lt"/>
              </a:rPr>
              <a:t>Group rules are </a:t>
            </a:r>
            <a:r>
              <a:rPr lang="en-US" sz="2000" dirty="0" smtClean="0">
                <a:latin typeface="+mn-lt"/>
              </a:rPr>
              <a:t>referenced.</a:t>
            </a:r>
          </a:p>
          <a:p>
            <a:pPr algn="l">
              <a:spcAft>
                <a:spcPts val="1800"/>
              </a:spcAft>
              <a:defRPr/>
            </a:pPr>
            <a:r>
              <a:rPr lang="en-US" sz="2000" dirty="0" smtClean="0">
                <a:latin typeface="+mn-lt"/>
              </a:rPr>
              <a:t>Issues </a:t>
            </a:r>
            <a:r>
              <a:rPr lang="en-US" sz="2000" dirty="0">
                <a:latin typeface="+mn-lt"/>
              </a:rPr>
              <a:t>to be engaged (preferably pre-determined) are stated</a:t>
            </a:r>
            <a:r>
              <a:rPr lang="en-US" sz="2000" dirty="0" smtClean="0">
                <a:latin typeface="+mn-lt"/>
              </a:rPr>
              <a:t>.</a:t>
            </a:r>
            <a:endParaRPr lang="en-US" sz="1400" dirty="0">
              <a:latin typeface="+mn-lt"/>
            </a:endParaRPr>
          </a:p>
          <a:p>
            <a:pPr algn="l">
              <a:spcAft>
                <a:spcPts val="1800"/>
              </a:spcAft>
              <a:defRPr/>
            </a:pPr>
            <a:r>
              <a:rPr lang="en-US" sz="2000" dirty="0">
                <a:latin typeface="+mn-lt"/>
              </a:rPr>
              <a:t>Allotted time for each issue is </a:t>
            </a:r>
            <a:r>
              <a:rPr lang="en-US" sz="2000" dirty="0" smtClean="0">
                <a:latin typeface="+mn-lt"/>
              </a:rPr>
              <a:t>stated.</a:t>
            </a:r>
          </a:p>
          <a:p>
            <a:pPr algn="l">
              <a:spcAft>
                <a:spcPts val="1800"/>
              </a:spcAft>
              <a:defRPr/>
            </a:pPr>
            <a:r>
              <a:rPr lang="en-US" sz="2000" dirty="0" smtClean="0">
                <a:latin typeface="+mn-lt"/>
              </a:rPr>
              <a:t>Issues </a:t>
            </a:r>
            <a:r>
              <a:rPr lang="en-US" sz="2000" dirty="0">
                <a:latin typeface="+mn-lt"/>
              </a:rPr>
              <a:t>are engaged according to an appropriate </a:t>
            </a:r>
            <a:r>
              <a:rPr lang="en-US" sz="2000" i="1" dirty="0">
                <a:latin typeface="+mn-lt"/>
              </a:rPr>
              <a:t>standardized format.</a:t>
            </a:r>
            <a:endParaRPr lang="en-US" sz="2000" dirty="0">
              <a:latin typeface="+mn-lt"/>
            </a:endParaRPr>
          </a:p>
          <a:p>
            <a:pPr algn="l">
              <a:spcAft>
                <a:spcPts val="1800"/>
              </a:spcAft>
              <a:defRPr/>
            </a:pPr>
            <a:r>
              <a:rPr lang="en-US" sz="2000" dirty="0">
                <a:latin typeface="+mn-lt"/>
              </a:rPr>
              <a:t>Respectful, consistent methods are used to control divergent discussion. </a:t>
            </a:r>
          </a:p>
          <a:p>
            <a:pPr algn="l">
              <a:spcAft>
                <a:spcPts val="1800"/>
              </a:spcAft>
              <a:defRPr/>
            </a:pPr>
            <a:r>
              <a:rPr lang="en-US" sz="2000" dirty="0">
                <a:latin typeface="+mn-lt"/>
              </a:rPr>
              <a:t>Clear, consistent limits are maintained and time </a:t>
            </a:r>
            <a:r>
              <a:rPr lang="en-US" sz="2000" dirty="0" smtClean="0">
                <a:latin typeface="+mn-lt"/>
              </a:rPr>
              <a:t>schedules </a:t>
            </a:r>
            <a:r>
              <a:rPr lang="en-US" sz="2000" dirty="0">
                <a:latin typeface="+mn-lt"/>
              </a:rPr>
              <a:t>are </a:t>
            </a:r>
            <a:r>
              <a:rPr lang="en-US" sz="2000" dirty="0" smtClean="0">
                <a:latin typeface="+mn-lt"/>
              </a:rPr>
              <a:t>honored. </a:t>
            </a:r>
            <a:endParaRPr lang="en-US" sz="1200" dirty="0">
              <a:latin typeface="+mn-lt"/>
            </a:endParaRPr>
          </a:p>
          <a:p>
            <a:pPr algn="l">
              <a:spcAft>
                <a:spcPts val="1800"/>
              </a:spcAft>
              <a:defRPr/>
            </a:pPr>
            <a:r>
              <a:rPr lang="en-US" sz="2000" dirty="0" smtClean="0">
                <a:latin typeface="+mn-lt"/>
              </a:rPr>
              <a:t>The </a:t>
            </a:r>
            <a:r>
              <a:rPr lang="en-US" sz="2000" dirty="0">
                <a:latin typeface="+mn-lt"/>
              </a:rPr>
              <a:t>session has a clear </a:t>
            </a:r>
            <a:r>
              <a:rPr lang="en-US" sz="2000" dirty="0" smtClean="0">
                <a:latin typeface="+mn-lt"/>
              </a:rPr>
              <a:t>wrap-up and conclusion</a:t>
            </a:r>
            <a:r>
              <a:rPr lang="en-US" sz="2000" dirty="0">
                <a:latin typeface="+mn-lt"/>
              </a:rPr>
              <a:t>.</a:t>
            </a:r>
            <a:endParaRPr lang="en-US" sz="2400" dirty="0">
              <a:latin typeface="+mn-lt"/>
            </a:endParaRPr>
          </a:p>
        </p:txBody>
      </p:sp>
      <p:pic>
        <p:nvPicPr>
          <p:cNvPr id="33795" name="Picture 2"/>
          <p:cNvPicPr>
            <a:picLocks noChangeAspect="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6019800" y="1295400"/>
            <a:ext cx="2436813" cy="18288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chemeClr val="bg1"/>
            </a:gs>
            <a:gs pos="95000">
              <a:schemeClr val="tx2">
                <a:lumMod val="75000"/>
                <a:lumOff val="25000"/>
                <a:alpha val="50000"/>
              </a:schemeClr>
            </a:gs>
            <a:gs pos="100000">
              <a:schemeClr val="tx2">
                <a:lumMod val="75000"/>
                <a:lumOff val="2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7890" name="TextBox 1"/>
          <p:cNvSpPr txBox="1">
            <a:spLocks noChangeArrowheads="1"/>
          </p:cNvSpPr>
          <p:nvPr/>
        </p:nvSpPr>
        <p:spPr bwMode="auto">
          <a:xfrm>
            <a:off x="609600" y="419100"/>
            <a:ext cx="8153400" cy="5981124"/>
          </a:xfrm>
          <a:prstGeom prst="rect">
            <a:avLst/>
          </a:prstGeom>
          <a:solidFill>
            <a:srgbClr val="FFFEF0"/>
          </a:solidFill>
          <a:ln>
            <a:noFill/>
          </a:ln>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defRPr/>
            </a:pPr>
            <a:r>
              <a:rPr lang="en-US" sz="3200" b="1" dirty="0" smtClean="0">
                <a:solidFill>
                  <a:srgbClr val="FF0000"/>
                </a:solidFill>
                <a:latin typeface="Cambria"/>
                <a:cs typeface="Cambria"/>
              </a:rPr>
              <a:t>Content &amp; Objectives</a:t>
            </a:r>
            <a:r>
              <a:rPr lang="en-US" sz="3200" dirty="0" smtClean="0">
                <a:latin typeface="Cambria"/>
                <a:cs typeface="Cambria"/>
              </a:rPr>
              <a:t>   </a:t>
            </a:r>
            <a:r>
              <a:rPr lang="en-US" sz="2400" b="1" i="1" dirty="0" smtClean="0">
                <a:latin typeface="Cambria"/>
                <a:cs typeface="Cambria"/>
              </a:rPr>
              <a:t>What the session is about</a:t>
            </a:r>
            <a:r>
              <a:rPr lang="en-US" sz="2400" dirty="0" smtClean="0">
                <a:latin typeface="Cambria"/>
                <a:cs typeface="Cambria"/>
              </a:rPr>
              <a:t> </a:t>
            </a:r>
          </a:p>
          <a:p>
            <a:pPr algn="l">
              <a:spcAft>
                <a:spcPts val="1200"/>
              </a:spcAft>
              <a:defRPr/>
            </a:pPr>
            <a:r>
              <a:rPr lang="en-US" sz="2000" dirty="0" smtClean="0"/>
              <a:t> </a:t>
            </a:r>
            <a:endParaRPr lang="en-US" sz="400" dirty="0" smtClean="0"/>
          </a:p>
          <a:p>
            <a:pPr algn="l">
              <a:spcAft>
                <a:spcPts val="2000"/>
              </a:spcAft>
              <a:defRPr/>
            </a:pPr>
            <a:r>
              <a:rPr lang="en-US" sz="2200" dirty="0" smtClean="0">
                <a:latin typeface="+mj-lt"/>
              </a:rPr>
              <a:t>Content is clearly relevant to members’ recoveries or needs. </a:t>
            </a:r>
            <a:endParaRPr lang="en-US" sz="2000" dirty="0" smtClean="0">
              <a:latin typeface="+mj-lt"/>
            </a:endParaRPr>
          </a:p>
          <a:p>
            <a:pPr algn="l">
              <a:spcAft>
                <a:spcPts val="2000"/>
              </a:spcAft>
              <a:defRPr/>
            </a:pPr>
            <a:r>
              <a:rPr lang="en-US" sz="2200" dirty="0" smtClean="0">
                <a:latin typeface="+mj-lt"/>
              </a:rPr>
              <a:t>Content is suited to group members’ state of recovery or treatment.</a:t>
            </a:r>
            <a:endParaRPr lang="en-US" sz="2000" dirty="0" smtClean="0">
              <a:latin typeface="+mj-lt"/>
            </a:endParaRPr>
          </a:p>
          <a:p>
            <a:pPr algn="l">
              <a:spcAft>
                <a:spcPts val="2000"/>
              </a:spcAft>
              <a:defRPr/>
            </a:pPr>
            <a:r>
              <a:rPr lang="en-US" sz="2200" dirty="0" smtClean="0">
                <a:latin typeface="+mj-lt"/>
              </a:rPr>
              <a:t>Objectives are specific.</a:t>
            </a:r>
            <a:endParaRPr lang="en-US" sz="2000" dirty="0" smtClean="0">
              <a:latin typeface="+mj-lt"/>
            </a:endParaRPr>
          </a:p>
          <a:p>
            <a:pPr algn="l">
              <a:spcAft>
                <a:spcPts val="2000"/>
              </a:spcAft>
              <a:defRPr/>
            </a:pPr>
            <a:r>
              <a:rPr lang="en-US" sz="2200" dirty="0" smtClean="0">
                <a:latin typeface="+mj-lt"/>
              </a:rPr>
              <a:t>Content is formatted similarly to all similar content.</a:t>
            </a:r>
            <a:endParaRPr lang="en-US" sz="2000" dirty="0" smtClean="0">
              <a:latin typeface="+mj-lt"/>
            </a:endParaRPr>
          </a:p>
          <a:p>
            <a:pPr algn="l">
              <a:spcAft>
                <a:spcPts val="2000"/>
              </a:spcAft>
              <a:defRPr/>
            </a:pPr>
            <a:r>
              <a:rPr lang="en-US" sz="2200" dirty="0" smtClean="0">
                <a:latin typeface="+mj-lt"/>
              </a:rPr>
              <a:t>Content builds on or reinforces prior content.</a:t>
            </a:r>
          </a:p>
          <a:p>
            <a:pPr algn="l">
              <a:spcAft>
                <a:spcPts val="2000"/>
              </a:spcAft>
              <a:defRPr/>
            </a:pPr>
            <a:r>
              <a:rPr lang="en-US" sz="2200" dirty="0">
                <a:latin typeface="+mj-lt"/>
              </a:rPr>
              <a:t>Content uses/connects tools and precepts that                                      are </a:t>
            </a:r>
            <a:r>
              <a:rPr lang="en-US" sz="2200" dirty="0"/>
              <a:t>used and reinforced throughout </a:t>
            </a:r>
            <a:r>
              <a:rPr lang="en-US" sz="2200" dirty="0" smtClean="0"/>
              <a:t>program.</a:t>
            </a:r>
            <a:endParaRPr lang="en-US" sz="2200" dirty="0"/>
          </a:p>
          <a:p>
            <a:pPr algn="l">
              <a:spcAft>
                <a:spcPts val="2000"/>
              </a:spcAft>
              <a:defRPr/>
            </a:pPr>
            <a:r>
              <a:rPr lang="en-US" sz="2200" dirty="0">
                <a:latin typeface="+mj-lt"/>
              </a:rPr>
              <a:t>Member progress can be assessed.</a:t>
            </a:r>
            <a:endParaRPr lang="en-US" sz="2400" dirty="0">
              <a:latin typeface="+mj-lt"/>
            </a:endParaRPr>
          </a:p>
          <a:p>
            <a:pPr algn="l">
              <a:spcAft>
                <a:spcPts val="2000"/>
              </a:spcAft>
              <a:defRPr/>
            </a:pPr>
            <a:r>
              <a:rPr lang="en-US" sz="2200" dirty="0" smtClean="0">
                <a:latin typeface="+mj-lt"/>
              </a:rPr>
              <a:t>Content aims to enhance abilities, not disparage persons.</a:t>
            </a:r>
          </a:p>
        </p:txBody>
      </p:sp>
      <p:pic>
        <p:nvPicPr>
          <p:cNvPr id="34820" name="Picture 2"/>
          <p:cNvPicPr>
            <a:picLocks noChangeAspect="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6249987" y="3733800"/>
            <a:ext cx="2436813" cy="18288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9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5842" name="Rectangle 2"/>
          <p:cNvSpPr>
            <a:spLocks noChangeArrowheads="1"/>
          </p:cNvSpPr>
          <p:nvPr/>
        </p:nvSpPr>
        <p:spPr bwMode="auto">
          <a:xfrm>
            <a:off x="685800" y="457200"/>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p>
            <a:pPr algn="l"/>
            <a:r>
              <a:rPr lang="en-US" sz="2000" b="1" dirty="0">
                <a:latin typeface="Cambria" charset="0"/>
                <a:cs typeface="Cambria" charset="0"/>
              </a:rPr>
              <a:t>Some Specifics for Leading </a:t>
            </a:r>
          </a:p>
          <a:p>
            <a:pPr algn="l"/>
            <a:r>
              <a:rPr lang="en-US" sz="2800" b="1" dirty="0">
                <a:solidFill>
                  <a:srgbClr val="FF0000"/>
                </a:solidFill>
                <a:latin typeface="Cambria" charset="0"/>
                <a:cs typeface="Cambria" charset="0"/>
              </a:rPr>
              <a:t>Content Delivery Groups </a:t>
            </a:r>
            <a:r>
              <a:rPr lang="en-US" sz="1600" b="1" dirty="0">
                <a:solidFill>
                  <a:srgbClr val="FF0000"/>
                </a:solidFill>
                <a:latin typeface="Cambria" charset="0"/>
                <a:cs typeface="Cambria" charset="0"/>
              </a:rPr>
              <a:t>(Didactic/Instructional/Training)</a:t>
            </a:r>
            <a:endParaRPr lang="en-US" sz="1600" dirty="0">
              <a:latin typeface="Cambria" charset="0"/>
              <a:cs typeface="Cambria" charset="0"/>
            </a:endParaRPr>
          </a:p>
        </p:txBody>
      </p:sp>
      <p:sp>
        <p:nvSpPr>
          <p:cNvPr id="2" name="TextBox 1"/>
          <p:cNvSpPr txBox="1"/>
          <p:nvPr/>
        </p:nvSpPr>
        <p:spPr>
          <a:xfrm>
            <a:off x="762000" y="1600200"/>
            <a:ext cx="6955750" cy="4955203"/>
          </a:xfrm>
          <a:prstGeom prst="rect">
            <a:avLst/>
          </a:prstGeom>
          <a:solidFill>
            <a:srgbClr val="FFFEF0"/>
          </a:solidFill>
        </p:spPr>
        <p:txBody>
          <a:bodyPr wrap="none" tIns="91440" bIns="91440">
            <a:spAutoFit/>
          </a:bodyPr>
          <a:lstStyle/>
          <a:p>
            <a:pPr marL="342900" indent="-342900" algn="l">
              <a:spcAft>
                <a:spcPts val="1200"/>
              </a:spcAft>
              <a:buFont typeface="Arial"/>
              <a:buChar char="•"/>
              <a:defRPr/>
            </a:pPr>
            <a:r>
              <a:rPr lang="en-US" sz="2000" dirty="0">
                <a:latin typeface="+mn-lt"/>
              </a:rPr>
              <a:t>Know the content well.</a:t>
            </a:r>
          </a:p>
          <a:p>
            <a:pPr marL="342900" indent="-342900" algn="l">
              <a:spcAft>
                <a:spcPts val="1200"/>
              </a:spcAft>
              <a:buFont typeface="Arial"/>
              <a:buChar char="•"/>
              <a:defRPr/>
            </a:pPr>
            <a:r>
              <a:rPr lang="en-US" sz="2000" dirty="0" smtClean="0">
                <a:latin typeface="+mn-lt"/>
              </a:rPr>
              <a:t>Know the content well.  </a:t>
            </a:r>
            <a:r>
              <a:rPr lang="en-US" sz="1400" i="1" dirty="0" smtClean="0">
                <a:latin typeface="+mn-lt"/>
              </a:rPr>
              <a:t>(This isn’t a typo.)</a:t>
            </a:r>
          </a:p>
          <a:p>
            <a:pPr marL="342900" indent="-342900" algn="l">
              <a:spcAft>
                <a:spcPts val="1200"/>
              </a:spcAft>
              <a:buFont typeface="Arial"/>
              <a:buChar char="•"/>
              <a:defRPr/>
            </a:pPr>
            <a:r>
              <a:rPr lang="en-US" sz="2000" dirty="0" smtClean="0">
                <a:latin typeface="+mn-lt"/>
              </a:rPr>
              <a:t>Know </a:t>
            </a:r>
            <a:r>
              <a:rPr lang="en-US" sz="2000" dirty="0">
                <a:latin typeface="+mn-lt"/>
              </a:rPr>
              <a:t>the content well</a:t>
            </a:r>
            <a:r>
              <a:rPr lang="en-US" sz="2000" dirty="0" smtClean="0">
                <a:latin typeface="+mn-lt"/>
              </a:rPr>
              <a:t>.  </a:t>
            </a:r>
            <a:r>
              <a:rPr lang="en-US" sz="1400" i="1" dirty="0" smtClean="0">
                <a:latin typeface="+mn-lt"/>
              </a:rPr>
              <a:t>(Neither is this.</a:t>
            </a:r>
            <a:r>
              <a:rPr lang="en-US" sz="1400" i="1" dirty="0">
                <a:latin typeface="+mn-lt"/>
              </a:rPr>
              <a:t>)</a:t>
            </a:r>
          </a:p>
          <a:p>
            <a:pPr marL="342900" indent="-342900" algn="l">
              <a:spcAft>
                <a:spcPts val="1200"/>
              </a:spcAft>
              <a:buFont typeface="Arial"/>
              <a:buChar char="•"/>
              <a:defRPr/>
            </a:pPr>
            <a:r>
              <a:rPr lang="en-US" sz="2000" dirty="0">
                <a:latin typeface="+mn-lt"/>
              </a:rPr>
              <a:t>Follow the approved format.</a:t>
            </a:r>
          </a:p>
          <a:p>
            <a:pPr marL="342900" indent="-342900" algn="l">
              <a:spcAft>
                <a:spcPts val="1200"/>
              </a:spcAft>
              <a:buFont typeface="Arial"/>
              <a:buChar char="•"/>
              <a:defRPr/>
            </a:pPr>
            <a:r>
              <a:rPr lang="en-US" sz="2000" dirty="0">
                <a:latin typeface="+mn-lt"/>
              </a:rPr>
              <a:t>Have several ways to demonstrate or explain the idea or skill.</a:t>
            </a:r>
          </a:p>
          <a:p>
            <a:pPr marL="342900" indent="-342900" algn="l">
              <a:spcAft>
                <a:spcPts val="1200"/>
              </a:spcAft>
              <a:buFont typeface="Arial"/>
              <a:buChar char="•"/>
              <a:defRPr/>
            </a:pPr>
            <a:r>
              <a:rPr lang="en-US" sz="2000" dirty="0">
                <a:latin typeface="+mn-lt"/>
              </a:rPr>
              <a:t>Have several ways to show the content’s relevance and value.</a:t>
            </a:r>
          </a:p>
          <a:p>
            <a:pPr marL="342900" indent="-342900" algn="l">
              <a:spcAft>
                <a:spcPts val="1200"/>
              </a:spcAft>
              <a:buFont typeface="Arial"/>
              <a:buChar char="•"/>
              <a:defRPr/>
            </a:pPr>
            <a:r>
              <a:rPr lang="en-US" sz="2000" dirty="0">
                <a:latin typeface="+mn-lt"/>
              </a:rPr>
              <a:t>Be ready to respond to likely questions and concerns. </a:t>
            </a:r>
          </a:p>
          <a:p>
            <a:pPr marL="342900" indent="-342900" algn="l">
              <a:spcAft>
                <a:spcPts val="1200"/>
              </a:spcAft>
              <a:buFont typeface="Arial"/>
              <a:buChar char="•"/>
              <a:defRPr/>
            </a:pPr>
            <a:r>
              <a:rPr lang="en-US" sz="2000" dirty="0">
                <a:latin typeface="+mn-lt"/>
              </a:rPr>
              <a:t>Have ways to gauge progress toward learning/skill acquisition.</a:t>
            </a:r>
          </a:p>
          <a:p>
            <a:pPr marL="342900" indent="-342900" algn="l">
              <a:spcAft>
                <a:spcPts val="1200"/>
              </a:spcAft>
              <a:buFont typeface="Arial"/>
              <a:buChar char="•"/>
              <a:defRPr/>
            </a:pPr>
            <a:r>
              <a:rPr lang="en-US" sz="2000" dirty="0">
                <a:latin typeface="+mn-lt"/>
              </a:rPr>
              <a:t>Know the source or legitimacy of any claim you make.</a:t>
            </a:r>
          </a:p>
          <a:p>
            <a:pPr marL="342900" indent="-342900" algn="l">
              <a:spcAft>
                <a:spcPts val="1200"/>
              </a:spcAft>
              <a:buFont typeface="Arial"/>
              <a:buChar char="•"/>
              <a:defRPr/>
            </a:pPr>
            <a:r>
              <a:rPr lang="en-US" sz="2000" dirty="0" smtClean="0">
                <a:latin typeface="+mn-lt"/>
              </a:rPr>
              <a:t>Stay </a:t>
            </a:r>
            <a:r>
              <a:rPr lang="en-US" sz="2000" dirty="0">
                <a:latin typeface="+mn-lt"/>
              </a:rPr>
              <a:t>focused on the content, not on individuals.</a:t>
            </a:r>
          </a:p>
          <a:p>
            <a:pPr>
              <a:defRPr/>
            </a:pPr>
            <a:endParaRPr lang="en-US" dirty="0"/>
          </a:p>
        </p:txBody>
      </p:sp>
      <p:pic>
        <p:nvPicPr>
          <p:cNvPr id="35844" name="Picture 2"/>
          <p:cNvPicPr>
            <a:picLocks noChangeAspect="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6019800" y="1524000"/>
            <a:ext cx="2436812" cy="18288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6866" name="Rectangle 1"/>
          <p:cNvSpPr>
            <a:spLocks noChangeArrowheads="1"/>
          </p:cNvSpPr>
          <p:nvPr/>
        </p:nvSpPr>
        <p:spPr bwMode="auto">
          <a:xfrm>
            <a:off x="685800" y="457200"/>
            <a:ext cx="7162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p>
            <a:pPr algn="l"/>
            <a:r>
              <a:rPr lang="en-US" sz="2000" b="1" dirty="0">
                <a:latin typeface="Cambria" charset="0"/>
                <a:cs typeface="Cambria" charset="0"/>
              </a:rPr>
              <a:t>Some Specifics for Facilitating </a:t>
            </a:r>
          </a:p>
          <a:p>
            <a:pPr algn="l"/>
            <a:r>
              <a:rPr lang="en-US" sz="2800" b="1" dirty="0">
                <a:solidFill>
                  <a:srgbClr val="FF0000"/>
                </a:solidFill>
                <a:latin typeface="Cambria" charset="0"/>
                <a:cs typeface="Cambria" charset="0"/>
              </a:rPr>
              <a:t>Personal Focus Groups </a:t>
            </a:r>
            <a:r>
              <a:rPr lang="en-US" sz="1600" b="1" dirty="0">
                <a:solidFill>
                  <a:srgbClr val="FF0000"/>
                </a:solidFill>
                <a:latin typeface="Cambria" charset="0"/>
                <a:cs typeface="Cambria" charset="0"/>
              </a:rPr>
              <a:t>(addressing members’ situations)</a:t>
            </a:r>
            <a:endParaRPr lang="en-US" sz="900" b="1" dirty="0">
              <a:solidFill>
                <a:srgbClr val="FF0000"/>
              </a:solidFill>
              <a:latin typeface="Cambria" charset="0"/>
              <a:cs typeface="Cambria" charset="0"/>
            </a:endParaRPr>
          </a:p>
          <a:p>
            <a:pPr algn="l"/>
            <a:endParaRPr lang="en-US" sz="900" b="1" dirty="0">
              <a:solidFill>
                <a:srgbClr val="FF0000"/>
              </a:solidFill>
              <a:latin typeface="Georgia" charset="0"/>
              <a:cs typeface="Georgia" charset="0"/>
            </a:endParaRPr>
          </a:p>
        </p:txBody>
      </p:sp>
      <p:sp>
        <p:nvSpPr>
          <p:cNvPr id="2" name="TextBox 1"/>
          <p:cNvSpPr txBox="1"/>
          <p:nvPr/>
        </p:nvSpPr>
        <p:spPr>
          <a:xfrm>
            <a:off x="762000" y="1835150"/>
            <a:ext cx="7010400" cy="4108450"/>
          </a:xfrm>
          <a:prstGeom prst="rect">
            <a:avLst/>
          </a:prstGeom>
          <a:solidFill>
            <a:srgbClr val="FFFEF0"/>
          </a:solidFill>
        </p:spPr>
        <p:txBody>
          <a:bodyPr tIns="91440" bIns="91440">
            <a:spAutoFit/>
          </a:bodyPr>
          <a:lstStyle/>
          <a:p>
            <a:pPr marL="342900" indent="-342900" algn="l">
              <a:spcAft>
                <a:spcPts val="1800"/>
              </a:spcAft>
              <a:buFont typeface="Arial"/>
              <a:buChar char="•"/>
              <a:defRPr/>
            </a:pPr>
            <a:r>
              <a:rPr lang="en-US" sz="2000" dirty="0">
                <a:latin typeface="+mj-lt"/>
              </a:rPr>
              <a:t>Be prepared to listen and learn.</a:t>
            </a:r>
          </a:p>
          <a:p>
            <a:pPr marL="342900" indent="-342900" algn="l">
              <a:spcAft>
                <a:spcPts val="1800"/>
              </a:spcAft>
              <a:buFont typeface="Arial"/>
              <a:buChar char="•"/>
              <a:defRPr/>
            </a:pPr>
            <a:r>
              <a:rPr lang="en-US" sz="2000" dirty="0">
                <a:latin typeface="+mj-lt"/>
              </a:rPr>
              <a:t>Do not presume you know a good solution before the facts are gathered.</a:t>
            </a:r>
          </a:p>
          <a:p>
            <a:pPr marL="342900" indent="-342900" algn="l">
              <a:spcAft>
                <a:spcPts val="1800"/>
              </a:spcAft>
              <a:buFont typeface="Arial"/>
              <a:buChar char="•"/>
              <a:defRPr/>
            </a:pPr>
            <a:r>
              <a:rPr lang="en-US" sz="2000" dirty="0">
                <a:latin typeface="+mj-lt"/>
              </a:rPr>
              <a:t>Look for appropriate applications or illustrations of learning content.</a:t>
            </a:r>
          </a:p>
          <a:p>
            <a:pPr marL="347472" indent="-342900" algn="l">
              <a:spcAft>
                <a:spcPts val="0"/>
              </a:spcAft>
              <a:buFont typeface="Arial"/>
              <a:buChar char="•"/>
              <a:defRPr/>
            </a:pPr>
            <a:r>
              <a:rPr lang="en-US" sz="2000" dirty="0">
                <a:latin typeface="+mj-lt"/>
              </a:rPr>
              <a:t>Focus more on </a:t>
            </a:r>
            <a:r>
              <a:rPr lang="en-US" sz="2000" i="1" dirty="0">
                <a:latin typeface="+mj-lt"/>
              </a:rPr>
              <a:t>how</a:t>
            </a:r>
            <a:r>
              <a:rPr lang="en-US" sz="2000" dirty="0">
                <a:latin typeface="+mj-lt"/>
              </a:rPr>
              <a:t> to solve the problem </a:t>
            </a:r>
            <a:r>
              <a:rPr lang="en-US" sz="2000" dirty="0" smtClean="0">
                <a:latin typeface="+mj-lt"/>
              </a:rPr>
              <a:t>                               than </a:t>
            </a:r>
            <a:r>
              <a:rPr lang="en-US" sz="2000" dirty="0">
                <a:latin typeface="+mj-lt"/>
              </a:rPr>
              <a:t>on a given solution.</a:t>
            </a:r>
          </a:p>
          <a:p>
            <a:pPr marL="347472" indent="-342900" algn="l">
              <a:spcAft>
                <a:spcPts val="0"/>
              </a:spcAft>
              <a:buFont typeface="Arial"/>
              <a:buChar char="•"/>
              <a:defRPr/>
            </a:pPr>
            <a:endParaRPr lang="en-US" sz="2000" dirty="0">
              <a:latin typeface="+mj-lt"/>
            </a:endParaRPr>
          </a:p>
          <a:p>
            <a:pPr marL="342900" indent="-342900" algn="l">
              <a:spcAft>
                <a:spcPts val="0"/>
              </a:spcAft>
              <a:buFont typeface="Arial"/>
              <a:buChar char="•"/>
              <a:defRPr/>
            </a:pPr>
            <a:r>
              <a:rPr lang="en-US" sz="2000" dirty="0">
                <a:latin typeface="+mj-lt"/>
              </a:rPr>
              <a:t>Use standard procedures and tools so that                     problem-solving methods can be learned.</a:t>
            </a:r>
          </a:p>
          <a:p>
            <a:pPr>
              <a:defRPr/>
            </a:pPr>
            <a:endParaRPr lang="en-US" dirty="0"/>
          </a:p>
        </p:txBody>
      </p:sp>
      <p:pic>
        <p:nvPicPr>
          <p:cNvPr id="36868" name="Picture 2"/>
          <p:cNvPicPr>
            <a:picLocks noChangeAspect="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6021388" y="3886200"/>
            <a:ext cx="2436812" cy="18288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7890" name="Rectangle 1"/>
          <p:cNvSpPr>
            <a:spLocks noChangeArrowheads="1"/>
          </p:cNvSpPr>
          <p:nvPr/>
        </p:nvSpPr>
        <p:spPr bwMode="auto">
          <a:xfrm>
            <a:off x="685800" y="457200"/>
            <a:ext cx="807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p>
            <a:pPr algn="l"/>
            <a:r>
              <a:rPr lang="en-US" sz="2000" b="1" dirty="0">
                <a:latin typeface="Cambria" charset="0"/>
                <a:cs typeface="Cambria" charset="0"/>
              </a:rPr>
              <a:t>Some Specifics for Facilitating </a:t>
            </a:r>
          </a:p>
          <a:p>
            <a:pPr algn="l"/>
            <a:r>
              <a:rPr lang="en-US" sz="2800" b="1" dirty="0">
                <a:solidFill>
                  <a:srgbClr val="FF0000"/>
                </a:solidFill>
                <a:latin typeface="Cambria" charset="0"/>
                <a:cs typeface="Cambria" charset="0"/>
              </a:rPr>
              <a:t>Any Inmate Group</a:t>
            </a:r>
            <a:endParaRPr lang="en-US" sz="2800" dirty="0">
              <a:solidFill>
                <a:srgbClr val="FF0000"/>
              </a:solidFill>
              <a:latin typeface="Cambria" charset="0"/>
              <a:cs typeface="Cambria" charset="0"/>
            </a:endParaRPr>
          </a:p>
        </p:txBody>
      </p:sp>
      <p:sp>
        <p:nvSpPr>
          <p:cNvPr id="2" name="TextBox 1"/>
          <p:cNvSpPr txBox="1"/>
          <p:nvPr/>
        </p:nvSpPr>
        <p:spPr>
          <a:xfrm>
            <a:off x="685800" y="1371600"/>
            <a:ext cx="7696200" cy="5016500"/>
          </a:xfrm>
          <a:prstGeom prst="rect">
            <a:avLst/>
          </a:prstGeom>
          <a:solidFill>
            <a:srgbClr val="FFFEF0"/>
          </a:solidFill>
        </p:spPr>
        <p:txBody>
          <a:bodyPr tIns="91440" bIns="91440">
            <a:spAutoFit/>
          </a:bodyPr>
          <a:lstStyle/>
          <a:p>
            <a:pPr algn="l">
              <a:defRPr/>
            </a:pPr>
            <a:r>
              <a:rPr lang="en-US" sz="2400" b="1" dirty="0">
                <a:solidFill>
                  <a:srgbClr val="008000"/>
                </a:solidFill>
                <a:latin typeface="+mj-lt"/>
              </a:rPr>
              <a:t>DO</a:t>
            </a:r>
          </a:p>
          <a:p>
            <a:pPr algn="l">
              <a:defRPr/>
            </a:pPr>
            <a:endParaRPr lang="en-US" sz="2000" b="1" dirty="0">
              <a:solidFill>
                <a:srgbClr val="008000"/>
              </a:solidFill>
              <a:latin typeface="+mj-lt"/>
            </a:endParaRPr>
          </a:p>
          <a:p>
            <a:pPr marL="342900" indent="-342900" algn="l">
              <a:buFont typeface="Arial"/>
              <a:buChar char="•"/>
              <a:defRPr/>
            </a:pPr>
            <a:r>
              <a:rPr lang="en-US" sz="2000" dirty="0">
                <a:solidFill>
                  <a:srgbClr val="008000"/>
                </a:solidFill>
                <a:latin typeface="+mj-lt"/>
              </a:rPr>
              <a:t>Commend—without faked enthusiasm—constructive participation.</a:t>
            </a:r>
          </a:p>
          <a:p>
            <a:pPr marL="285750" indent="-285750" algn="l">
              <a:buFont typeface="Arial"/>
              <a:buChar char="•"/>
              <a:defRPr/>
            </a:pPr>
            <a:endParaRPr lang="en-US" sz="1400" dirty="0">
              <a:solidFill>
                <a:srgbClr val="008000"/>
              </a:solidFill>
              <a:latin typeface="+mj-lt"/>
            </a:endParaRPr>
          </a:p>
          <a:p>
            <a:pPr marL="342900" indent="-342900" algn="l">
              <a:buFont typeface="Arial"/>
              <a:buChar char="•"/>
              <a:defRPr/>
            </a:pPr>
            <a:r>
              <a:rPr lang="en-US" sz="2000" dirty="0">
                <a:solidFill>
                  <a:srgbClr val="008000"/>
                </a:solidFill>
                <a:latin typeface="+mj-lt"/>
              </a:rPr>
              <a:t>Solicit </a:t>
            </a:r>
            <a:r>
              <a:rPr lang="en-US" sz="2000" i="1" dirty="0">
                <a:solidFill>
                  <a:srgbClr val="008000"/>
                </a:solidFill>
                <a:latin typeface="+mj-lt"/>
              </a:rPr>
              <a:t>some</a:t>
            </a:r>
            <a:r>
              <a:rPr lang="en-US" sz="2000" dirty="0">
                <a:solidFill>
                  <a:srgbClr val="008000"/>
                </a:solidFill>
                <a:latin typeface="+mj-lt"/>
              </a:rPr>
              <a:t> participation from every member.</a:t>
            </a:r>
          </a:p>
          <a:p>
            <a:pPr marL="285750" indent="-285750" algn="l">
              <a:buFont typeface="Arial"/>
              <a:buChar char="•"/>
              <a:defRPr/>
            </a:pPr>
            <a:endParaRPr lang="en-US" sz="1400" dirty="0">
              <a:solidFill>
                <a:srgbClr val="008000"/>
              </a:solidFill>
              <a:latin typeface="+mj-lt"/>
            </a:endParaRPr>
          </a:p>
          <a:p>
            <a:pPr marL="342900" indent="-342900" algn="l">
              <a:buFont typeface="Arial"/>
              <a:buChar char="•"/>
              <a:defRPr/>
            </a:pPr>
            <a:r>
              <a:rPr lang="en-US" sz="2000" dirty="0">
                <a:solidFill>
                  <a:srgbClr val="008000"/>
                </a:solidFill>
                <a:latin typeface="+mj-lt"/>
              </a:rPr>
              <a:t>Respectfully confront violations of, or encroachments against, the rules or norms.</a:t>
            </a:r>
          </a:p>
          <a:p>
            <a:pPr marL="285750" indent="-285750" algn="l">
              <a:buFont typeface="Arial"/>
              <a:buChar char="•"/>
              <a:defRPr/>
            </a:pPr>
            <a:endParaRPr lang="en-US" sz="1400" dirty="0">
              <a:solidFill>
                <a:srgbClr val="008000"/>
              </a:solidFill>
              <a:latin typeface="+mj-lt"/>
            </a:endParaRPr>
          </a:p>
          <a:p>
            <a:pPr marL="342900" indent="-342900" algn="l">
              <a:buFont typeface="Arial"/>
              <a:buChar char="•"/>
              <a:defRPr/>
            </a:pPr>
            <a:r>
              <a:rPr lang="en-US" sz="2000" dirty="0">
                <a:solidFill>
                  <a:srgbClr val="008000"/>
                </a:solidFill>
                <a:latin typeface="+mj-lt"/>
              </a:rPr>
              <a:t>Re-orient promptly any member who strays </a:t>
            </a:r>
            <a:r>
              <a:rPr lang="en-US" sz="2000" dirty="0" smtClean="0">
                <a:solidFill>
                  <a:srgbClr val="008000"/>
                </a:solidFill>
                <a:latin typeface="+mj-lt"/>
              </a:rPr>
              <a:t>                                      from </a:t>
            </a:r>
            <a:r>
              <a:rPr lang="en-US" sz="2000" dirty="0">
                <a:solidFill>
                  <a:srgbClr val="008000"/>
                </a:solidFill>
                <a:latin typeface="+mj-lt"/>
              </a:rPr>
              <a:t>the group’s topic or purpose. </a:t>
            </a:r>
          </a:p>
          <a:p>
            <a:pPr marL="285750" indent="-285750" algn="l">
              <a:buFont typeface="Arial"/>
              <a:buChar char="•"/>
              <a:defRPr/>
            </a:pPr>
            <a:endParaRPr lang="en-US" sz="1400" dirty="0">
              <a:solidFill>
                <a:srgbClr val="008000"/>
              </a:solidFill>
              <a:latin typeface="+mj-lt"/>
            </a:endParaRPr>
          </a:p>
          <a:p>
            <a:pPr marL="342900" indent="-342900" algn="l">
              <a:buFont typeface="Arial"/>
              <a:buChar char="•"/>
              <a:defRPr/>
            </a:pPr>
            <a:r>
              <a:rPr lang="en-US" sz="2000" dirty="0">
                <a:solidFill>
                  <a:srgbClr val="008000"/>
                </a:solidFill>
                <a:latin typeface="+mj-lt"/>
              </a:rPr>
              <a:t>Stay as alert as possible to inmate cues                                       regarding their interest and attention.</a:t>
            </a:r>
          </a:p>
          <a:p>
            <a:pPr marL="285750" indent="-285750" algn="l">
              <a:buFont typeface="Arial"/>
              <a:buChar char="•"/>
              <a:defRPr/>
            </a:pPr>
            <a:endParaRPr lang="en-US" sz="1400" dirty="0">
              <a:solidFill>
                <a:srgbClr val="008000"/>
              </a:solidFill>
              <a:latin typeface="+mj-lt"/>
            </a:endParaRPr>
          </a:p>
          <a:p>
            <a:pPr marL="342900" indent="-342900" algn="l">
              <a:buFont typeface="Arial"/>
              <a:buChar char="•"/>
              <a:defRPr/>
            </a:pPr>
            <a:r>
              <a:rPr lang="en-US" sz="2000" dirty="0" smtClean="0">
                <a:solidFill>
                  <a:srgbClr val="008000"/>
                </a:solidFill>
                <a:latin typeface="+mj-lt"/>
              </a:rPr>
              <a:t>Get allies by building </a:t>
            </a:r>
            <a:r>
              <a:rPr lang="en-US" sz="2000" dirty="0">
                <a:solidFill>
                  <a:srgbClr val="008000"/>
                </a:solidFill>
                <a:latin typeface="+mj-lt"/>
              </a:rPr>
              <a:t>mutually respectful relationships with </a:t>
            </a:r>
            <a:r>
              <a:rPr lang="en-US" sz="2000" dirty="0" smtClean="0">
                <a:solidFill>
                  <a:srgbClr val="008000"/>
                </a:solidFill>
                <a:latin typeface="+mj-lt"/>
              </a:rPr>
              <a:t>at </a:t>
            </a:r>
            <a:r>
              <a:rPr lang="en-US" sz="2000" dirty="0">
                <a:solidFill>
                  <a:srgbClr val="008000"/>
                </a:solidFill>
                <a:latin typeface="+mj-lt"/>
              </a:rPr>
              <a:t>least two constructive members.</a:t>
            </a:r>
          </a:p>
        </p:txBody>
      </p:sp>
      <p:pic>
        <p:nvPicPr>
          <p:cNvPr id="37892" name="Picture 2"/>
          <p:cNvPicPr>
            <a:picLocks noChangeAspect="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6173788" y="3581400"/>
            <a:ext cx="2436812" cy="18288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8914" name="Rectangle 1"/>
          <p:cNvSpPr>
            <a:spLocks noChangeArrowheads="1"/>
          </p:cNvSpPr>
          <p:nvPr/>
        </p:nvSpPr>
        <p:spPr bwMode="auto">
          <a:xfrm>
            <a:off x="685800" y="4572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p>
            <a:pPr algn="l"/>
            <a:r>
              <a:rPr lang="en-US" sz="2000" b="1">
                <a:latin typeface="Cambria" charset="0"/>
                <a:cs typeface="Cambria" charset="0"/>
              </a:rPr>
              <a:t>Some Specifics for Facilitating </a:t>
            </a:r>
          </a:p>
          <a:p>
            <a:pPr algn="l"/>
            <a:r>
              <a:rPr lang="en-US" sz="2800" b="1">
                <a:solidFill>
                  <a:srgbClr val="FF0000"/>
                </a:solidFill>
                <a:latin typeface="Cambria" charset="0"/>
                <a:cs typeface="Cambria" charset="0"/>
              </a:rPr>
              <a:t>Any Inmate Group</a:t>
            </a:r>
            <a:endParaRPr lang="en-US" sz="2800">
              <a:solidFill>
                <a:srgbClr val="FF0000"/>
              </a:solidFill>
              <a:latin typeface="Cambria" charset="0"/>
              <a:cs typeface="Cambria" charset="0"/>
            </a:endParaRPr>
          </a:p>
        </p:txBody>
      </p:sp>
      <p:sp>
        <p:nvSpPr>
          <p:cNvPr id="2" name="TextBox 1"/>
          <p:cNvSpPr txBox="1"/>
          <p:nvPr/>
        </p:nvSpPr>
        <p:spPr>
          <a:xfrm>
            <a:off x="685800" y="1371600"/>
            <a:ext cx="7239000" cy="4800600"/>
          </a:xfrm>
          <a:prstGeom prst="rect">
            <a:avLst/>
          </a:prstGeom>
          <a:solidFill>
            <a:srgbClr val="FFFEF0"/>
          </a:solidFill>
        </p:spPr>
        <p:txBody>
          <a:bodyPr tIns="91440" bIns="91440">
            <a:spAutoFit/>
          </a:bodyPr>
          <a:lstStyle/>
          <a:p>
            <a:pPr algn="l">
              <a:defRPr/>
            </a:pPr>
            <a:r>
              <a:rPr lang="en-US" sz="2400" b="1" dirty="0">
                <a:solidFill>
                  <a:srgbClr val="FF0000"/>
                </a:solidFill>
                <a:latin typeface="+mn-lt"/>
              </a:rPr>
              <a:t>DON’T</a:t>
            </a:r>
            <a:endParaRPr lang="en-US" sz="2000" b="1" dirty="0">
              <a:solidFill>
                <a:srgbClr val="FF0000"/>
              </a:solidFill>
              <a:latin typeface="+mn-lt"/>
            </a:endParaRPr>
          </a:p>
          <a:p>
            <a:pPr algn="l">
              <a:defRPr/>
            </a:pPr>
            <a:endParaRPr lang="en-US" sz="2000" dirty="0">
              <a:solidFill>
                <a:srgbClr val="FF0000"/>
              </a:solidFill>
              <a:latin typeface="+mn-lt"/>
            </a:endParaRPr>
          </a:p>
          <a:p>
            <a:pPr marL="342900" indent="-342900" algn="l">
              <a:spcAft>
                <a:spcPts val="0"/>
              </a:spcAft>
              <a:buFont typeface="Arial"/>
              <a:buChar char="•"/>
              <a:defRPr/>
            </a:pPr>
            <a:r>
              <a:rPr lang="en-US" sz="2000" dirty="0">
                <a:solidFill>
                  <a:srgbClr val="FF0000"/>
                </a:solidFill>
                <a:latin typeface="+mn-lt"/>
              </a:rPr>
              <a:t>Fake your knowledge or experience. </a:t>
            </a:r>
          </a:p>
          <a:p>
            <a:pPr marL="285750" indent="-285750" algn="l">
              <a:spcAft>
                <a:spcPts val="0"/>
              </a:spcAft>
              <a:buFont typeface="Arial"/>
              <a:buChar char="•"/>
              <a:defRPr/>
            </a:pPr>
            <a:endParaRPr lang="en-US" sz="1600" dirty="0">
              <a:solidFill>
                <a:srgbClr val="FF0000"/>
              </a:solidFill>
              <a:latin typeface="+mn-lt"/>
            </a:endParaRPr>
          </a:p>
          <a:p>
            <a:pPr marL="342900" indent="-342900" algn="l">
              <a:spcAft>
                <a:spcPts val="0"/>
              </a:spcAft>
              <a:buFont typeface="Arial"/>
              <a:buChar char="•"/>
              <a:defRPr/>
            </a:pPr>
            <a:r>
              <a:rPr lang="en-US" sz="2000" dirty="0">
                <a:solidFill>
                  <a:srgbClr val="FF0000"/>
                </a:solidFill>
                <a:latin typeface="+mn-lt"/>
              </a:rPr>
              <a:t>Pace the group for the slowest learners.</a:t>
            </a:r>
          </a:p>
          <a:p>
            <a:pPr marL="285750" indent="-285750" algn="l">
              <a:spcAft>
                <a:spcPts val="0"/>
              </a:spcAft>
              <a:buFont typeface="Arial"/>
              <a:buChar char="•"/>
              <a:defRPr/>
            </a:pPr>
            <a:endParaRPr lang="en-US" sz="1600" dirty="0">
              <a:solidFill>
                <a:srgbClr val="FF0000"/>
              </a:solidFill>
              <a:latin typeface="+mn-lt"/>
            </a:endParaRPr>
          </a:p>
          <a:p>
            <a:pPr marL="342900" indent="-342900" algn="l">
              <a:spcAft>
                <a:spcPts val="0"/>
              </a:spcAft>
              <a:buFont typeface="Arial"/>
              <a:buChar char="•"/>
              <a:defRPr/>
            </a:pPr>
            <a:r>
              <a:rPr lang="en-US" sz="2000" dirty="0">
                <a:solidFill>
                  <a:srgbClr val="FF0000"/>
                </a:solidFill>
                <a:latin typeface="+mn-lt"/>
              </a:rPr>
              <a:t>Humiliate or enable others to humiliate a group member.</a:t>
            </a:r>
          </a:p>
          <a:p>
            <a:pPr marL="285750" indent="-285750" algn="l">
              <a:spcAft>
                <a:spcPts val="0"/>
              </a:spcAft>
              <a:buFont typeface="Arial"/>
              <a:buChar char="•"/>
              <a:defRPr/>
            </a:pPr>
            <a:endParaRPr lang="en-US" sz="1700" dirty="0">
              <a:solidFill>
                <a:srgbClr val="FF0000"/>
              </a:solidFill>
              <a:latin typeface="+mn-lt"/>
            </a:endParaRPr>
          </a:p>
          <a:p>
            <a:pPr marL="342900" indent="-342900" algn="l">
              <a:spcAft>
                <a:spcPts val="0"/>
              </a:spcAft>
              <a:buFont typeface="Arial"/>
              <a:buChar char="•"/>
              <a:defRPr/>
            </a:pPr>
            <a:r>
              <a:rPr lang="en-US" sz="2000" dirty="0">
                <a:solidFill>
                  <a:srgbClr val="FF0000"/>
                </a:solidFill>
                <a:latin typeface="+mn-lt"/>
              </a:rPr>
              <a:t>Respond to an obviously tough personal issues with a cliché.</a:t>
            </a:r>
            <a:endParaRPr lang="en-US" sz="1800" dirty="0">
              <a:solidFill>
                <a:srgbClr val="FF0000"/>
              </a:solidFill>
              <a:latin typeface="+mn-lt"/>
            </a:endParaRPr>
          </a:p>
          <a:p>
            <a:pPr marL="285750" indent="-285750" algn="l">
              <a:spcAft>
                <a:spcPts val="0"/>
              </a:spcAft>
              <a:buFont typeface="Arial"/>
              <a:buChar char="•"/>
              <a:defRPr/>
            </a:pPr>
            <a:endParaRPr lang="en-US" sz="1600" dirty="0">
              <a:solidFill>
                <a:srgbClr val="FF0000"/>
              </a:solidFill>
              <a:latin typeface="+mn-lt"/>
            </a:endParaRPr>
          </a:p>
          <a:p>
            <a:pPr marL="342900" indent="-342900" algn="l">
              <a:spcAft>
                <a:spcPts val="0"/>
              </a:spcAft>
              <a:buFont typeface="Arial"/>
              <a:buChar char="•"/>
              <a:defRPr/>
            </a:pPr>
            <a:r>
              <a:rPr lang="en-US" sz="2000" dirty="0">
                <a:solidFill>
                  <a:srgbClr val="FF0000"/>
                </a:solidFill>
                <a:latin typeface="+mn-lt"/>
              </a:rPr>
              <a:t>Tolerate 80/20 situations (i.e., give 80% of your effort to 20% of the group).</a:t>
            </a:r>
          </a:p>
          <a:p>
            <a:pPr marL="285750" indent="-285750" algn="l">
              <a:spcAft>
                <a:spcPts val="0"/>
              </a:spcAft>
              <a:buFont typeface="Arial"/>
              <a:buChar char="•"/>
              <a:defRPr/>
            </a:pPr>
            <a:endParaRPr lang="en-US" sz="1600" dirty="0">
              <a:solidFill>
                <a:srgbClr val="FF0000"/>
              </a:solidFill>
              <a:latin typeface="+mn-lt"/>
            </a:endParaRPr>
          </a:p>
          <a:p>
            <a:pPr marL="342900" indent="-342900" algn="l">
              <a:spcAft>
                <a:spcPts val="0"/>
              </a:spcAft>
              <a:buFont typeface="Arial"/>
              <a:buChar char="•"/>
              <a:defRPr/>
            </a:pPr>
            <a:r>
              <a:rPr lang="en-US" sz="2000" dirty="0">
                <a:solidFill>
                  <a:srgbClr val="FF0000"/>
                </a:solidFill>
                <a:latin typeface="+mn-lt"/>
              </a:rPr>
              <a:t>Mistake authentic emotion for authentic learning.</a:t>
            </a:r>
          </a:p>
          <a:p>
            <a:pPr marL="285750" indent="-285750" algn="l">
              <a:spcAft>
                <a:spcPts val="0"/>
              </a:spcAft>
              <a:buFont typeface="Arial"/>
              <a:buChar char="•"/>
              <a:defRPr/>
            </a:pPr>
            <a:endParaRPr lang="en-US" sz="1600" dirty="0">
              <a:solidFill>
                <a:srgbClr val="FF0000"/>
              </a:solidFill>
              <a:latin typeface="+mn-lt"/>
            </a:endParaRPr>
          </a:p>
          <a:p>
            <a:pPr marL="342900" indent="-342900" algn="l">
              <a:spcAft>
                <a:spcPts val="0"/>
              </a:spcAft>
              <a:buFont typeface="Arial"/>
              <a:buChar char="•"/>
              <a:defRPr/>
            </a:pPr>
            <a:r>
              <a:rPr lang="en-US" sz="2000" dirty="0">
                <a:solidFill>
                  <a:srgbClr val="FF0000"/>
                </a:solidFill>
                <a:latin typeface="+mn-lt"/>
              </a:rPr>
              <a:t>Mistake adaptation to the group for progress in recovery.</a:t>
            </a:r>
          </a:p>
        </p:txBody>
      </p:sp>
      <p:pic>
        <p:nvPicPr>
          <p:cNvPr id="38916" name="Picture 2"/>
          <p:cNvPicPr>
            <a:picLocks noChangeAspect="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5867400" y="1143000"/>
            <a:ext cx="2436812" cy="1828800"/>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alphaModFix amt="83000"/>
            <a:extLst>
              <a:ext uri="{28A0092B-C50C-407E-A947-70E740481C1C}">
                <a14:useLocalDpi xmlns:a14="http://schemas.microsoft.com/office/drawing/2010/main" val="0"/>
              </a:ext>
            </a:extLst>
          </a:blip>
          <a:srcRect/>
          <a:stretch>
            <a:fillRect/>
          </a:stretch>
        </p:blipFill>
        <p:spPr bwMode="auto">
          <a:xfrm>
            <a:off x="0" y="76200"/>
            <a:ext cx="9144000" cy="6867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TextBox 10"/>
          <p:cNvSpPr txBox="1">
            <a:spLocks noChangeArrowheads="1"/>
          </p:cNvSpPr>
          <p:nvPr/>
        </p:nvSpPr>
        <p:spPr bwMode="auto">
          <a:xfrm>
            <a:off x="685800" y="457200"/>
            <a:ext cx="464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600" b="1">
                <a:solidFill>
                  <a:srgbClr val="FF0000"/>
                </a:solidFill>
                <a:latin typeface="Cambria" charset="0"/>
                <a:cs typeface="Cambria" charset="0"/>
              </a:rPr>
              <a:t>1</a:t>
            </a:r>
            <a:r>
              <a:rPr lang="en-US" sz="3600" b="1" baseline="30000">
                <a:solidFill>
                  <a:srgbClr val="FF0000"/>
                </a:solidFill>
                <a:latin typeface="Cambria" charset="0"/>
                <a:cs typeface="Cambria" charset="0"/>
              </a:rPr>
              <a:t>st</a:t>
            </a:r>
            <a:r>
              <a:rPr lang="en-US" sz="1800" b="1">
                <a:solidFill>
                  <a:srgbClr val="FF0000"/>
                </a:solidFill>
                <a:latin typeface="Cambria" charset="0"/>
                <a:cs typeface="Cambria" charset="0"/>
              </a:rPr>
              <a:t> </a:t>
            </a:r>
            <a:r>
              <a:rPr lang="en-US" sz="2400" b="1">
                <a:solidFill>
                  <a:srgbClr val="FF0000"/>
                </a:solidFill>
                <a:latin typeface="Cambria" charset="0"/>
                <a:cs typeface="Cambria" charset="0"/>
              </a:rPr>
              <a:t>Principles:</a:t>
            </a:r>
            <a:r>
              <a:rPr lang="en-US" sz="1600" b="1">
                <a:solidFill>
                  <a:srgbClr val="FF0000"/>
                </a:solidFill>
                <a:latin typeface="Cambria" charset="0"/>
                <a:cs typeface="Cambria" charset="0"/>
              </a:rPr>
              <a:t>   </a:t>
            </a:r>
            <a:r>
              <a:rPr lang="en-US" sz="3200" b="1">
                <a:solidFill>
                  <a:srgbClr val="FF0000"/>
                </a:solidFill>
                <a:latin typeface="Cambria" charset="0"/>
                <a:cs typeface="Cambria" charset="0"/>
              </a:rPr>
              <a:t>RECOVERY</a:t>
            </a:r>
            <a:endParaRPr lang="en-US" sz="3200" b="1">
              <a:latin typeface="Georgia" charset="0"/>
              <a:cs typeface="Georgia" charset="0"/>
            </a:endParaRPr>
          </a:p>
        </p:txBody>
      </p:sp>
      <p:sp>
        <p:nvSpPr>
          <p:cNvPr id="16387" name="TextBox 15"/>
          <p:cNvSpPr txBox="1">
            <a:spLocks noChangeArrowheads="1"/>
          </p:cNvSpPr>
          <p:nvPr/>
        </p:nvSpPr>
        <p:spPr bwMode="auto">
          <a:xfrm>
            <a:off x="4724400" y="6553200"/>
            <a:ext cx="441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900" i="1">
                <a:latin typeface="Times New Roman" charset="0"/>
                <a:cs typeface="Times New Roman" charset="0"/>
              </a:rPr>
              <a:t>© 2011 Fred Zackon  Permission granted for use by BJA funded RSAT programs</a:t>
            </a:r>
          </a:p>
        </p:txBody>
      </p:sp>
      <p:sp>
        <p:nvSpPr>
          <p:cNvPr id="3" name="Rectangle 2"/>
          <p:cNvSpPr>
            <a:spLocks noChangeArrowheads="1"/>
          </p:cNvSpPr>
          <p:nvPr/>
        </p:nvSpPr>
        <p:spPr bwMode="auto">
          <a:xfrm>
            <a:off x="838200" y="2320925"/>
            <a:ext cx="4953000" cy="1107996"/>
          </a:xfrm>
          <a:prstGeom prst="rect">
            <a:avLst/>
          </a:prstGeom>
          <a:solidFill>
            <a:srgbClr val="FFF7DC"/>
          </a:solidFill>
          <a:ln w="25400">
            <a:solidFill>
              <a:srgbClr val="FF0000"/>
            </a:solidFill>
            <a:miter lim="800000"/>
            <a:headEnd/>
            <a:tailEnd/>
          </a:ln>
        </p:spPr>
        <p:txBody>
          <a:bodyPr lIns="182880" tIns="182880" rIns="182880" bIns="182880">
            <a:spAutoFit/>
          </a:bodyPr>
          <a:lstStyle/>
          <a:p>
            <a:pPr algn="l"/>
            <a:r>
              <a:rPr lang="en-US" sz="2400" b="1" dirty="0" smtClean="0">
                <a:solidFill>
                  <a:srgbClr val="000090"/>
                </a:solidFill>
                <a:latin typeface="Cambria" charset="0"/>
                <a:cs typeface="Cambria" charset="0"/>
              </a:rPr>
              <a:t>Recovery is a </a:t>
            </a:r>
            <a:r>
              <a:rPr lang="en-US" sz="2400" b="1" dirty="0">
                <a:solidFill>
                  <a:srgbClr val="000090"/>
                </a:solidFill>
                <a:latin typeface="Cambria" charset="0"/>
                <a:cs typeface="Cambria" charset="0"/>
              </a:rPr>
              <a:t>multi-dimensional developmental learning process.  </a:t>
            </a:r>
          </a:p>
        </p:txBody>
      </p:sp>
      <p:sp>
        <p:nvSpPr>
          <p:cNvPr id="2" name="Rectangle 1"/>
          <p:cNvSpPr>
            <a:spLocks noChangeArrowheads="1"/>
          </p:cNvSpPr>
          <p:nvPr/>
        </p:nvSpPr>
        <p:spPr bwMode="auto">
          <a:xfrm>
            <a:off x="838200" y="4225925"/>
            <a:ext cx="7467600" cy="1108075"/>
          </a:xfrm>
          <a:prstGeom prst="rect">
            <a:avLst/>
          </a:prstGeom>
          <a:solidFill>
            <a:srgbClr val="FFF7DC"/>
          </a:solidFill>
          <a:ln w="25400">
            <a:solidFill>
              <a:srgbClr val="FF0000"/>
            </a:solidFill>
            <a:miter lim="800000"/>
            <a:headEnd/>
            <a:tailEnd/>
          </a:ln>
        </p:spPr>
        <p:txBody>
          <a:bodyPr lIns="182880" tIns="182880" rIns="182880" bIns="182880">
            <a:spAutoFit/>
          </a:bodyPr>
          <a:lstStyle/>
          <a:p>
            <a:pPr algn="l"/>
            <a:r>
              <a:rPr lang="en-US" sz="2400" b="1">
                <a:solidFill>
                  <a:srgbClr val="000090"/>
                </a:solidFill>
                <a:latin typeface="Cambria" charset="0"/>
                <a:cs typeface="Cambria" charset="0"/>
              </a:rPr>
              <a:t>No two recoveries are identical, but for any given population, most all include similar achievements.</a:t>
            </a:r>
            <a:endParaRPr lang="en-US" sz="2400" b="1">
              <a:solidFill>
                <a:srgbClr val="000090"/>
              </a:solidFill>
              <a:latin typeface="Georgia" charset="0"/>
              <a:cs typeface="Georgia" charset="0"/>
            </a:endParaRPr>
          </a:p>
        </p:txBody>
      </p:sp>
    </p:spTree>
    <p:extLst>
      <p:ext uri="{BB962C8B-B14F-4D97-AF65-F5344CB8AC3E}">
        <p14:creationId xmlns:p14="http://schemas.microsoft.com/office/powerpoint/2010/main" val="2621418801"/>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6" name="TextBox 5"/>
          <p:cNvSpPr txBox="1"/>
          <p:nvPr/>
        </p:nvSpPr>
        <p:spPr>
          <a:xfrm rot="720000">
            <a:off x="1026663" y="2843494"/>
            <a:ext cx="6948485" cy="1138773"/>
          </a:xfrm>
          <a:prstGeom prst="rect">
            <a:avLst/>
          </a:prstGeom>
          <a:solidFill>
            <a:srgbClr val="FFF49C"/>
          </a:solidFill>
          <a:effectLst>
            <a:outerShdw blurRad="165100" dist="139700" dir="2880000" algn="tl" rotWithShape="0">
              <a:schemeClr val="tx1">
                <a:alpha val="43000"/>
              </a:schemeClr>
            </a:outerShdw>
          </a:effectLst>
        </p:spPr>
        <p:txBody>
          <a:bodyPr lIns="274320" tIns="228600" rIns="274320" bIns="228600" anchor="ctr">
            <a:spAutoFit/>
            <a:scene3d>
              <a:camera prst="orthographicFront"/>
              <a:lightRig rig="flat" dir="t">
                <a:rot lat="0" lon="0" rev="4920000"/>
              </a:lightRig>
            </a:scene3d>
            <a:sp3d extrusionH="31750" contourW="6350" prstMaterial="metal">
              <a:bevelT w="19050" h="19050" prst="angle"/>
              <a:contourClr>
                <a:srgbClr val="000090"/>
              </a:contourClr>
            </a:sp3d>
          </a:bodyPr>
          <a:lstStyle/>
          <a:p>
            <a:pPr>
              <a:defRPr/>
            </a:pPr>
            <a:r>
              <a:rPr lang="en-US" sz="4000" b="1" dirty="0">
                <a:ln/>
                <a:solidFill>
                  <a:srgbClr val="000090"/>
                </a:solidFill>
                <a:latin typeface="Georgia"/>
              </a:rPr>
              <a:t>They are </a:t>
            </a:r>
            <a:r>
              <a:rPr lang="en-US" sz="4400" b="1" dirty="0">
                <a:ln/>
                <a:solidFill>
                  <a:srgbClr val="000090"/>
                </a:solidFill>
                <a:latin typeface="Cambria"/>
                <a:cs typeface="Cambria"/>
              </a:rPr>
              <a:t>99.9</a:t>
            </a:r>
            <a:r>
              <a:rPr lang="en-US" sz="3600" b="1" baseline="30000" dirty="0">
                <a:ln/>
                <a:solidFill>
                  <a:srgbClr val="000090"/>
                </a:solidFill>
                <a:latin typeface="+mj-lt"/>
                <a:cs typeface="Cambria"/>
              </a:rPr>
              <a:t>+ </a:t>
            </a:r>
            <a:r>
              <a:rPr lang="en-US" sz="4000" b="1" dirty="0">
                <a:ln/>
                <a:solidFill>
                  <a:srgbClr val="000090"/>
                </a:solidFill>
                <a:latin typeface="+mj-lt"/>
                <a:cs typeface="Cambria"/>
              </a:rPr>
              <a:t>%</a:t>
            </a:r>
            <a:r>
              <a:rPr lang="en-US" sz="4000" b="1" dirty="0">
                <a:ln/>
                <a:solidFill>
                  <a:srgbClr val="000090"/>
                </a:solidFill>
                <a:latin typeface="Georgia"/>
              </a:rPr>
              <a:t> us. </a:t>
            </a:r>
            <a:endParaRPr lang="en-US" sz="4000" b="1" dirty="0">
              <a:ln/>
              <a:solidFill>
                <a:srgbClr val="000090"/>
              </a:solidFill>
            </a:endParaRPr>
          </a:p>
        </p:txBody>
      </p:sp>
      <p:sp>
        <p:nvSpPr>
          <p:cNvPr id="18435" name="TextBox 4"/>
          <p:cNvSpPr txBox="1">
            <a:spLocks noChangeArrowheads="1"/>
          </p:cNvSpPr>
          <p:nvPr/>
        </p:nvSpPr>
        <p:spPr bwMode="auto">
          <a:xfrm>
            <a:off x="4413250" y="5391150"/>
            <a:ext cx="3355975" cy="492125"/>
          </a:xfrm>
          <a:prstGeom prst="rect">
            <a:avLst/>
          </a:prstGeom>
          <a:solidFill>
            <a:srgbClr val="000090">
              <a:alpha val="75000"/>
            </a:srgbClr>
          </a:solidFill>
          <a:ln w="9525">
            <a:noFill/>
            <a:miter lim="800000"/>
            <a:headEnd/>
            <a:tailEnd/>
          </a:ln>
          <a:effectLst>
            <a:outerShdw blurRad="50800" dist="38100" dir="2700000" algn="tl" rotWithShape="0">
              <a:srgbClr val="000000">
                <a:alpha val="43000"/>
              </a:srgbClr>
            </a:outerShdw>
          </a:effectLst>
        </p:spPr>
        <p:txBody>
          <a:bodyPr wrap="none"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defRPr/>
            </a:pPr>
            <a:r>
              <a:rPr lang="en-US" sz="2000" b="1" dirty="0" smtClean="0">
                <a:solidFill>
                  <a:schemeClr val="bg1"/>
                </a:solidFill>
              </a:rPr>
              <a:t>Except for their experiences. </a:t>
            </a:r>
          </a:p>
        </p:txBody>
      </p:sp>
      <p:sp>
        <p:nvSpPr>
          <p:cNvPr id="17412" name="TextBox 6"/>
          <p:cNvSpPr txBox="1">
            <a:spLocks noChangeArrowheads="1"/>
          </p:cNvSpPr>
          <p:nvPr/>
        </p:nvSpPr>
        <p:spPr bwMode="auto">
          <a:xfrm>
            <a:off x="685800" y="457200"/>
            <a:ext cx="80010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600" b="1">
                <a:solidFill>
                  <a:srgbClr val="FF0000"/>
                </a:solidFill>
                <a:latin typeface="Cambria" charset="0"/>
                <a:cs typeface="Cambria" charset="0"/>
              </a:rPr>
              <a:t>1</a:t>
            </a:r>
            <a:r>
              <a:rPr lang="en-US" sz="3600" b="1" baseline="30000">
                <a:solidFill>
                  <a:srgbClr val="FF0000"/>
                </a:solidFill>
                <a:latin typeface="Cambria" charset="0"/>
                <a:cs typeface="Cambria" charset="0"/>
              </a:rPr>
              <a:t>st</a:t>
            </a:r>
            <a:r>
              <a:rPr lang="en-US" sz="2400" b="1">
                <a:solidFill>
                  <a:srgbClr val="FF0000"/>
                </a:solidFill>
                <a:latin typeface="Cambria" charset="0"/>
                <a:cs typeface="Cambria" charset="0"/>
              </a:rPr>
              <a:t> Principles:</a:t>
            </a:r>
            <a:r>
              <a:rPr lang="en-US" sz="2800" b="1">
                <a:solidFill>
                  <a:srgbClr val="FF0000"/>
                </a:solidFill>
                <a:latin typeface="Cambria" charset="0"/>
                <a:cs typeface="Cambria" charset="0"/>
              </a:rPr>
              <a:t>  </a:t>
            </a:r>
            <a:r>
              <a:rPr lang="en-US" sz="3200" b="1">
                <a:solidFill>
                  <a:srgbClr val="FF0000"/>
                </a:solidFill>
                <a:latin typeface="Cambria" charset="0"/>
                <a:cs typeface="Cambria" charset="0"/>
              </a:rPr>
              <a:t>INMATES &amp; OFFENDERS</a:t>
            </a:r>
            <a:endParaRPr lang="en-US" sz="1200" b="1">
              <a:latin typeface="Cambria" charset="0"/>
              <a:cs typeface="Cambria" charset="0"/>
            </a:endParaRPr>
          </a:p>
        </p:txBody>
      </p:sp>
    </p:spTree>
    <p:extLst>
      <p:ext uri="{BB962C8B-B14F-4D97-AF65-F5344CB8AC3E}">
        <p14:creationId xmlns:p14="http://schemas.microsoft.com/office/powerpoint/2010/main" val="3818251574"/>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 name="Rectangle 2"/>
          <p:cNvSpPr/>
          <p:nvPr/>
        </p:nvSpPr>
        <p:spPr>
          <a:xfrm>
            <a:off x="609600" y="1981200"/>
            <a:ext cx="7924800" cy="3962400"/>
          </a:xfrm>
          <a:prstGeom prst="rect">
            <a:avLst/>
          </a:prstGeom>
          <a:solidFill>
            <a:srgbClr val="FFF7DC"/>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9459" name="TextBox 5"/>
          <p:cNvSpPr txBox="1">
            <a:spLocks noChangeArrowheads="1"/>
          </p:cNvSpPr>
          <p:nvPr/>
        </p:nvSpPr>
        <p:spPr bwMode="auto">
          <a:xfrm>
            <a:off x="685800" y="457200"/>
            <a:ext cx="80010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600" b="1">
                <a:solidFill>
                  <a:srgbClr val="FF0000"/>
                </a:solidFill>
                <a:latin typeface="Cambria" charset="0"/>
                <a:cs typeface="Cambria" charset="0"/>
              </a:rPr>
              <a:t>1</a:t>
            </a:r>
            <a:r>
              <a:rPr lang="en-US" sz="3600" b="1" baseline="30000">
                <a:solidFill>
                  <a:srgbClr val="FF0000"/>
                </a:solidFill>
                <a:latin typeface="Cambria" charset="0"/>
                <a:cs typeface="Cambria" charset="0"/>
              </a:rPr>
              <a:t>st</a:t>
            </a:r>
            <a:r>
              <a:rPr lang="en-US" sz="2400" b="1">
                <a:solidFill>
                  <a:srgbClr val="FF0000"/>
                </a:solidFill>
                <a:latin typeface="Cambria" charset="0"/>
                <a:cs typeface="Cambria" charset="0"/>
              </a:rPr>
              <a:t> Principles:</a:t>
            </a:r>
            <a:r>
              <a:rPr lang="en-US" sz="2800" b="1">
                <a:solidFill>
                  <a:srgbClr val="FF0000"/>
                </a:solidFill>
                <a:latin typeface="Cambria" charset="0"/>
                <a:cs typeface="Cambria" charset="0"/>
              </a:rPr>
              <a:t>  </a:t>
            </a:r>
            <a:r>
              <a:rPr lang="en-US" sz="3200" b="1">
                <a:solidFill>
                  <a:srgbClr val="FF0000"/>
                </a:solidFill>
                <a:latin typeface="Cambria" charset="0"/>
                <a:cs typeface="Cambria" charset="0"/>
              </a:rPr>
              <a:t>ADULT LEARNING</a:t>
            </a:r>
            <a:endParaRPr lang="en-US" sz="1200" b="1">
              <a:latin typeface="Cambria" charset="0"/>
              <a:cs typeface="Cambria" charset="0"/>
            </a:endParaRPr>
          </a:p>
        </p:txBody>
      </p:sp>
      <p:sp>
        <p:nvSpPr>
          <p:cNvPr id="2" name="TextBox 1"/>
          <p:cNvSpPr txBox="1"/>
          <p:nvPr/>
        </p:nvSpPr>
        <p:spPr>
          <a:xfrm>
            <a:off x="595313" y="2235200"/>
            <a:ext cx="6654800" cy="584200"/>
          </a:xfrm>
          <a:prstGeom prst="rect">
            <a:avLst/>
          </a:prstGeom>
          <a:noFill/>
        </p:spPr>
        <p:txBody>
          <a:bodyPr wrap="none">
            <a:spAutoFit/>
          </a:bodyPr>
          <a:lstStyle/>
          <a:p>
            <a:pPr>
              <a:defRPr/>
            </a:pPr>
            <a:r>
              <a:rPr lang="en-US" sz="2800" b="1" spc="-50" dirty="0">
                <a:solidFill>
                  <a:srgbClr val="000090"/>
                </a:solidFill>
                <a:latin typeface="Cambria"/>
                <a:cs typeface="Cambria"/>
              </a:rPr>
              <a:t>It requires </a:t>
            </a:r>
            <a:r>
              <a:rPr lang="en-US" sz="3200" b="1" spc="-50" dirty="0">
                <a:solidFill>
                  <a:srgbClr val="000090"/>
                </a:solidFill>
                <a:latin typeface="Cambria"/>
                <a:cs typeface="Cambria"/>
              </a:rPr>
              <a:t>at least one </a:t>
            </a:r>
            <a:r>
              <a:rPr lang="en-US" sz="2800" b="1" spc="-50" dirty="0">
                <a:solidFill>
                  <a:srgbClr val="000090"/>
                </a:solidFill>
                <a:latin typeface="Cambria"/>
                <a:cs typeface="Cambria"/>
              </a:rPr>
              <a:t>of the following:  </a:t>
            </a:r>
          </a:p>
        </p:txBody>
      </p:sp>
      <p:sp>
        <p:nvSpPr>
          <p:cNvPr id="4" name="TextBox 3"/>
          <p:cNvSpPr txBox="1">
            <a:spLocks noChangeArrowheads="1"/>
          </p:cNvSpPr>
          <p:nvPr/>
        </p:nvSpPr>
        <p:spPr bwMode="auto">
          <a:xfrm>
            <a:off x="1143000" y="3049588"/>
            <a:ext cx="70786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defRPr/>
            </a:pPr>
            <a:r>
              <a:rPr lang="en-US" sz="3200" b="1" dirty="0" smtClean="0">
                <a:solidFill>
                  <a:srgbClr val="FF0000"/>
                </a:solidFill>
                <a:latin typeface="+mj-lt"/>
              </a:rPr>
              <a:t>The practice effort is engaging. </a:t>
            </a:r>
          </a:p>
          <a:p>
            <a:pPr algn="l">
              <a:defRPr/>
            </a:pPr>
            <a:endParaRPr lang="en-US" sz="3200" b="1" dirty="0" smtClean="0">
              <a:solidFill>
                <a:srgbClr val="000090"/>
              </a:solidFill>
              <a:latin typeface="+mj-lt"/>
            </a:endParaRPr>
          </a:p>
          <a:p>
            <a:pPr algn="l">
              <a:defRPr/>
            </a:pPr>
            <a:r>
              <a:rPr lang="en-US" sz="3200" b="1" dirty="0" smtClean="0">
                <a:solidFill>
                  <a:srgbClr val="FF0000"/>
                </a:solidFill>
                <a:latin typeface="+mj-lt"/>
              </a:rPr>
              <a:t>One’s progress is evident and rewarding.</a:t>
            </a:r>
          </a:p>
          <a:p>
            <a:pPr algn="l">
              <a:defRPr/>
            </a:pPr>
            <a:endParaRPr lang="en-US" sz="3200" b="1" dirty="0" smtClean="0">
              <a:solidFill>
                <a:srgbClr val="000090"/>
              </a:solidFill>
              <a:latin typeface="+mj-lt"/>
            </a:endParaRPr>
          </a:p>
          <a:p>
            <a:pPr algn="l">
              <a:defRPr/>
            </a:pPr>
            <a:r>
              <a:rPr lang="en-US" sz="3200" b="1" dirty="0" smtClean="0">
                <a:solidFill>
                  <a:srgbClr val="FF0000"/>
                </a:solidFill>
                <a:latin typeface="+mj-lt"/>
              </a:rPr>
              <a:t>The expected pay-off is desirable.</a:t>
            </a:r>
          </a:p>
          <a:p>
            <a:pPr algn="l">
              <a:defRPr/>
            </a:pPr>
            <a:endParaRPr lang="en-US" sz="3200" b="1" dirty="0" smtClean="0">
              <a:solidFill>
                <a:srgbClr val="FF0000"/>
              </a:solidFill>
            </a:endParaRPr>
          </a:p>
        </p:txBody>
      </p:sp>
    </p:spTree>
    <p:extLst>
      <p:ext uri="{BB962C8B-B14F-4D97-AF65-F5344CB8AC3E}">
        <p14:creationId xmlns:p14="http://schemas.microsoft.com/office/powerpoint/2010/main" val="3727405792"/>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228600"/>
            <a:ext cx="85344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9" name="TextBox 8"/>
          <p:cNvSpPr txBox="1"/>
          <p:nvPr/>
        </p:nvSpPr>
        <p:spPr>
          <a:xfrm>
            <a:off x="914400" y="1094530"/>
            <a:ext cx="7467600" cy="4696670"/>
          </a:xfrm>
          <a:prstGeom prst="rect">
            <a:avLst/>
          </a:prstGeom>
          <a:noFill/>
          <a:effectLst>
            <a:glow>
              <a:srgbClr val="FFFFFF"/>
            </a:glow>
          </a:effectLst>
        </p:spPr>
        <p:txBody>
          <a:bodyPr tIns="91440" bIns="91440" anchor="ctr">
            <a:spAutoFit/>
          </a:bodyPr>
          <a:lstStyle/>
          <a:p>
            <a:pPr algn="l">
              <a:defRPr/>
            </a:pPr>
            <a:r>
              <a:rPr lang="en-US" b="1" dirty="0">
                <a:ln/>
                <a:solidFill>
                  <a:schemeClr val="accent3"/>
                </a:solidFill>
              </a:rPr>
              <a:t> </a:t>
            </a:r>
          </a:p>
          <a:p>
            <a:pPr algn="l">
              <a:defRPr/>
            </a:pPr>
            <a:r>
              <a:rPr lang="en-US" sz="3200" b="1" dirty="0">
                <a:ln/>
                <a:solidFill>
                  <a:srgbClr val="FF0000"/>
                </a:solidFill>
                <a:latin typeface="Cambria"/>
                <a:cs typeface="Cambria"/>
              </a:rPr>
              <a:t>Four Drivers of Social Learning</a:t>
            </a:r>
          </a:p>
          <a:p>
            <a:pPr algn="l">
              <a:lnSpc>
                <a:spcPct val="120000"/>
              </a:lnSpc>
              <a:spcAft>
                <a:spcPts val="1200"/>
              </a:spcAft>
              <a:buSzPct val="300000"/>
              <a:defRPr/>
            </a:pPr>
            <a:endParaRPr lang="en-US" sz="1400" b="1" dirty="0">
              <a:ln/>
              <a:solidFill>
                <a:schemeClr val="accent3"/>
              </a:solidFill>
            </a:endParaRPr>
          </a:p>
          <a:p>
            <a:pPr algn="l">
              <a:lnSpc>
                <a:spcPct val="120000"/>
              </a:lnSpc>
              <a:spcAft>
                <a:spcPts val="2400"/>
              </a:spcAft>
              <a:buSzPct val="300000"/>
              <a:defRPr/>
            </a:pPr>
            <a:r>
              <a:rPr lang="en-US" sz="2800" b="1" dirty="0">
                <a:ln/>
                <a:solidFill>
                  <a:schemeClr val="accent3"/>
                </a:solidFill>
              </a:rPr>
              <a:t>          </a:t>
            </a:r>
            <a:r>
              <a:rPr lang="en-US" sz="2800" b="1" dirty="0">
                <a:ln/>
                <a:solidFill>
                  <a:srgbClr val="000090"/>
                </a:solidFill>
              </a:rPr>
              <a:t> </a:t>
            </a:r>
            <a:r>
              <a:rPr lang="en-US" sz="2800" b="1" dirty="0">
                <a:ln/>
                <a:solidFill>
                  <a:srgbClr val="000090"/>
                </a:solidFill>
                <a:latin typeface="+mj-lt"/>
              </a:rPr>
              <a:t>Practical Guidance &amp; Modeling</a:t>
            </a:r>
          </a:p>
          <a:p>
            <a:pPr algn="l">
              <a:lnSpc>
                <a:spcPct val="120000"/>
              </a:lnSpc>
              <a:spcAft>
                <a:spcPts val="2400"/>
              </a:spcAft>
              <a:buSzPct val="300000"/>
              <a:defRPr/>
            </a:pPr>
            <a:r>
              <a:rPr lang="en-US" sz="2800" b="1" dirty="0">
                <a:ln/>
                <a:solidFill>
                  <a:srgbClr val="000090"/>
                </a:solidFill>
                <a:latin typeface="+mj-lt"/>
              </a:rPr>
              <a:t>           Sincere Encouragement &amp; Approval</a:t>
            </a:r>
          </a:p>
          <a:p>
            <a:pPr algn="l">
              <a:lnSpc>
                <a:spcPct val="120000"/>
              </a:lnSpc>
              <a:spcAft>
                <a:spcPts val="2400"/>
              </a:spcAft>
              <a:buSzPct val="300000"/>
              <a:defRPr/>
            </a:pPr>
            <a:r>
              <a:rPr lang="en-US" sz="2800" b="1" dirty="0">
                <a:ln/>
                <a:solidFill>
                  <a:srgbClr val="000090"/>
                </a:solidFill>
                <a:latin typeface="+mj-lt"/>
              </a:rPr>
              <a:t>           Role Models with Whom to Identify</a:t>
            </a:r>
          </a:p>
          <a:p>
            <a:pPr algn="l">
              <a:lnSpc>
                <a:spcPct val="120000"/>
              </a:lnSpc>
              <a:spcAft>
                <a:spcPts val="2400"/>
              </a:spcAft>
              <a:buSzPct val="300000"/>
              <a:defRPr/>
            </a:pPr>
            <a:r>
              <a:rPr lang="en-US" sz="2800" b="1" dirty="0">
                <a:ln/>
                <a:solidFill>
                  <a:srgbClr val="000090"/>
                </a:solidFill>
                <a:latin typeface="+mj-lt"/>
              </a:rPr>
              <a:t>           Peers Sharing the Learning Experience</a:t>
            </a:r>
          </a:p>
          <a:p>
            <a:pPr algn="l">
              <a:spcAft>
                <a:spcPts val="1800"/>
              </a:spcAft>
              <a:defRPr/>
            </a:pPr>
            <a:r>
              <a:rPr lang="en-US" b="1" dirty="0">
                <a:ln/>
                <a:solidFill>
                  <a:schemeClr val="accent3"/>
                </a:solidFill>
              </a:rPr>
              <a:t>   </a:t>
            </a:r>
          </a:p>
        </p:txBody>
      </p:sp>
      <p:pic>
        <p:nvPicPr>
          <p:cNvPr id="1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 y="2209800"/>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60438" y="3048000"/>
            <a:ext cx="639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 y="3886200"/>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 y="4724400"/>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65000" y="5715000"/>
            <a:ext cx="5378896" cy="400110"/>
          </a:xfrm>
          <a:prstGeom prst="rect">
            <a:avLst/>
          </a:prstGeom>
          <a:noFill/>
        </p:spPr>
        <p:txBody>
          <a:bodyPr wrap="none" rtlCol="0">
            <a:spAutoFit/>
          </a:bodyPr>
          <a:lstStyle/>
          <a:p>
            <a:r>
              <a:rPr lang="en-US" sz="2000" b="1" dirty="0" smtClean="0">
                <a:solidFill>
                  <a:srgbClr val="FF0000"/>
                </a:solidFill>
                <a:latin typeface="Cambria"/>
                <a:cs typeface="Cambria"/>
              </a:rPr>
              <a:t>This is the essential stuff of effective groups. </a:t>
            </a:r>
            <a:endParaRPr lang="en-US" sz="2000" b="1" dirty="0">
              <a:solidFill>
                <a:srgbClr val="FF0000"/>
              </a:solidFill>
              <a:latin typeface="Cambria"/>
              <a:cs typeface="Cambria"/>
            </a:endParaRPr>
          </a:p>
        </p:txBody>
      </p:sp>
    </p:spTree>
    <p:extLst>
      <p:ext uri="{BB962C8B-B14F-4D97-AF65-F5344CB8AC3E}">
        <p14:creationId xmlns:p14="http://schemas.microsoft.com/office/powerpoint/2010/main" val="156066898"/>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97D363-5CC3-CB49-A64B-5A482998BB20}" type="slidenum">
              <a:rPr lang="en-US" smtClean="0"/>
              <a:pPr>
                <a:defRPr/>
              </a:pPr>
              <a:t>3</a:t>
            </a:fld>
            <a:endParaRPr lang="en-US"/>
          </a:p>
        </p:txBody>
      </p:sp>
      <p:sp>
        <p:nvSpPr>
          <p:cNvPr id="3" name="Rectangle 2"/>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grpSp>
        <p:nvGrpSpPr>
          <p:cNvPr id="15" name="Group 14"/>
          <p:cNvGrpSpPr/>
          <p:nvPr/>
        </p:nvGrpSpPr>
        <p:grpSpPr>
          <a:xfrm>
            <a:off x="460238" y="685800"/>
            <a:ext cx="4264162" cy="4953000"/>
            <a:chOff x="4343400" y="1143000"/>
            <a:chExt cx="4264162" cy="4953000"/>
          </a:xfrm>
        </p:grpSpPr>
        <p:sp>
          <p:nvSpPr>
            <p:cNvPr id="4" name="Oval 3"/>
            <p:cNvSpPr>
              <a:spLocks noChangeAspect="1"/>
            </p:cNvSpPr>
            <p:nvPr/>
          </p:nvSpPr>
          <p:spPr>
            <a:xfrm>
              <a:off x="5486400" y="2971800"/>
              <a:ext cx="1828800" cy="1828800"/>
            </a:xfrm>
            <a:prstGeom prst="ellipse">
              <a:avLst/>
            </a:prstGeom>
            <a:solidFill>
              <a:schemeClr val="tx2">
                <a:lumMod val="25000"/>
                <a:lumOff val="75000"/>
                <a:alpha val="75000"/>
              </a:schemeClr>
            </a:solidFill>
          </p:spPr>
          <p:style>
            <a:lnRef idx="1">
              <a:schemeClr val="accent1"/>
            </a:lnRef>
            <a:fillRef idx="3">
              <a:schemeClr val="accent1"/>
            </a:fillRef>
            <a:effectRef idx="2">
              <a:schemeClr val="accent1"/>
            </a:effectRef>
            <a:fontRef idx="minor">
              <a:schemeClr val="lt1"/>
            </a:fontRef>
          </p:style>
          <p:txBody>
            <a:bodyPr wrap="none" lIns="0" tIns="91440" rIns="0" bIns="91440" rtlCol="0" anchor="ctr"/>
            <a:lstStyle/>
            <a:p>
              <a:r>
                <a:rPr lang="en-US" sz="2800" b="1" i="1" dirty="0" smtClean="0">
                  <a:solidFill>
                    <a:srgbClr val="FF0000"/>
                  </a:solidFill>
                </a:rPr>
                <a:t>APP-land</a:t>
              </a:r>
              <a:endParaRPr lang="en-US" sz="2800" b="1" i="1" dirty="0">
                <a:solidFill>
                  <a:srgbClr val="FF0000"/>
                </a:solidFill>
              </a:endParaRPr>
            </a:p>
          </p:txBody>
        </p:sp>
        <p:sp>
          <p:nvSpPr>
            <p:cNvPr id="7" name="TextBox 6"/>
            <p:cNvSpPr txBox="1"/>
            <p:nvPr/>
          </p:nvSpPr>
          <p:spPr>
            <a:xfrm>
              <a:off x="4800600" y="1143000"/>
              <a:ext cx="3279564" cy="553998"/>
            </a:xfrm>
            <a:prstGeom prst="rect">
              <a:avLst/>
            </a:prstGeom>
            <a:noFill/>
          </p:spPr>
          <p:txBody>
            <a:bodyPr wrap="none" tIns="91440" bIns="91440" rtlCol="0" anchor="ctr" anchorCtr="0">
              <a:spAutoFit/>
            </a:bodyPr>
            <a:lstStyle/>
            <a:p>
              <a:r>
                <a:rPr lang="en-US" sz="2400" b="1" dirty="0" smtClean="0">
                  <a:solidFill>
                    <a:srgbClr val="0000FF"/>
                  </a:solidFill>
                  <a:latin typeface="Cambria"/>
                  <a:cs typeface="Cambria"/>
                </a:rPr>
                <a:t>Program Applications</a:t>
              </a:r>
              <a:endParaRPr lang="en-US" sz="2400" b="1" dirty="0">
                <a:solidFill>
                  <a:srgbClr val="0000FF"/>
                </a:solidFill>
                <a:latin typeface="Cambria"/>
                <a:cs typeface="Cambria"/>
              </a:endParaRPr>
            </a:p>
          </p:txBody>
        </p:sp>
        <p:sp>
          <p:nvSpPr>
            <p:cNvPr id="11" name="TextBox 10"/>
            <p:cNvSpPr txBox="1"/>
            <p:nvPr/>
          </p:nvSpPr>
          <p:spPr>
            <a:xfrm>
              <a:off x="4648200" y="1828800"/>
              <a:ext cx="3959362" cy="707886"/>
            </a:xfrm>
            <a:prstGeom prst="rect">
              <a:avLst/>
            </a:prstGeom>
            <a:noFill/>
          </p:spPr>
          <p:txBody>
            <a:bodyPr wrap="none" rtlCol="0">
              <a:spAutoFit/>
            </a:bodyPr>
            <a:lstStyle/>
            <a:p>
              <a:pPr algn="l"/>
              <a:r>
                <a:rPr lang="en-US" sz="2000" b="1" dirty="0" smtClean="0">
                  <a:solidFill>
                    <a:srgbClr val="0000FF"/>
                  </a:solidFill>
                  <a:latin typeface="+mj-lt"/>
                </a:rPr>
                <a:t>Impacts client/offenders directly </a:t>
              </a:r>
            </a:p>
            <a:p>
              <a:pPr algn="l"/>
              <a:r>
                <a:rPr lang="en-US" sz="2000" b="1" dirty="0" smtClean="0">
                  <a:solidFill>
                    <a:srgbClr val="0000FF"/>
                  </a:solidFill>
                  <a:latin typeface="+mj-lt"/>
                </a:rPr>
                <a:t>with specific well-defined protocols</a:t>
              </a:r>
            </a:p>
          </p:txBody>
        </p:sp>
        <p:sp>
          <p:nvSpPr>
            <p:cNvPr id="12" name="TextBox 11"/>
            <p:cNvSpPr txBox="1"/>
            <p:nvPr/>
          </p:nvSpPr>
          <p:spPr>
            <a:xfrm>
              <a:off x="4343400" y="5388114"/>
              <a:ext cx="4114799" cy="707886"/>
            </a:xfrm>
            <a:prstGeom prst="rect">
              <a:avLst/>
            </a:prstGeom>
            <a:noFill/>
          </p:spPr>
          <p:txBody>
            <a:bodyPr wrap="square" rtlCol="0">
              <a:spAutoFit/>
            </a:bodyPr>
            <a:lstStyle/>
            <a:p>
              <a:pPr algn="l"/>
              <a:r>
                <a:rPr lang="en-US" sz="2000" dirty="0" smtClean="0">
                  <a:solidFill>
                    <a:srgbClr val="0000FF"/>
                  </a:solidFill>
                </a:rPr>
                <a:t>This is where most of the action--  research, training, etc.-- is these days</a:t>
              </a:r>
              <a:endParaRPr lang="en-US" sz="2000" dirty="0">
                <a:solidFill>
                  <a:srgbClr val="0000FF"/>
                </a:solidFill>
              </a:endParaRPr>
            </a:p>
          </p:txBody>
        </p:sp>
      </p:grpSp>
      <p:grpSp>
        <p:nvGrpSpPr>
          <p:cNvPr id="14" name="Group 13"/>
          <p:cNvGrpSpPr/>
          <p:nvPr/>
        </p:nvGrpSpPr>
        <p:grpSpPr>
          <a:xfrm>
            <a:off x="4876800" y="741402"/>
            <a:ext cx="3733800" cy="4897398"/>
            <a:chOff x="990600" y="1427202"/>
            <a:chExt cx="3733800" cy="4897398"/>
          </a:xfrm>
        </p:grpSpPr>
        <p:sp>
          <p:nvSpPr>
            <p:cNvPr id="5" name="Oval 4"/>
            <p:cNvSpPr>
              <a:spLocks noChangeAspect="1"/>
            </p:cNvSpPr>
            <p:nvPr/>
          </p:nvSpPr>
          <p:spPr>
            <a:xfrm>
              <a:off x="1645920" y="2895600"/>
              <a:ext cx="2468880" cy="2468880"/>
            </a:xfrm>
            <a:prstGeom prst="ellipse">
              <a:avLst/>
            </a:prstGeom>
            <a:solidFill>
              <a:srgbClr val="0FFF08">
                <a:alpha val="10000"/>
              </a:srgbClr>
            </a:solidFill>
            <a:ln w="25400"/>
          </p:spPr>
          <p:style>
            <a:lnRef idx="1">
              <a:schemeClr val="accent1"/>
            </a:lnRef>
            <a:fillRef idx="3">
              <a:schemeClr val="accent1"/>
            </a:fillRef>
            <a:effectRef idx="2">
              <a:schemeClr val="accent1"/>
            </a:effectRef>
            <a:fontRef idx="minor">
              <a:schemeClr val="lt1"/>
            </a:fontRef>
          </p:style>
          <p:txBody>
            <a:bodyPr tIns="91440" bIns="91440" rtlCol="0" anchor="ctr"/>
            <a:lstStyle/>
            <a:p>
              <a:r>
                <a:rPr lang="en-US" sz="2800" b="1" i="1" dirty="0" smtClean="0">
                  <a:solidFill>
                    <a:srgbClr val="FF0000"/>
                  </a:solidFill>
                </a:rPr>
                <a:t>OS-land</a:t>
              </a:r>
              <a:endParaRPr lang="en-US" sz="2800" b="1" i="1" dirty="0">
                <a:solidFill>
                  <a:srgbClr val="FF0000"/>
                </a:solidFill>
              </a:endParaRPr>
            </a:p>
          </p:txBody>
        </p:sp>
        <p:sp>
          <p:nvSpPr>
            <p:cNvPr id="6" name="TextBox 5"/>
            <p:cNvSpPr txBox="1"/>
            <p:nvPr/>
          </p:nvSpPr>
          <p:spPr>
            <a:xfrm>
              <a:off x="1362131" y="1427202"/>
              <a:ext cx="2828869" cy="553998"/>
            </a:xfrm>
            <a:prstGeom prst="rect">
              <a:avLst/>
            </a:prstGeom>
            <a:noFill/>
          </p:spPr>
          <p:txBody>
            <a:bodyPr wrap="none" tIns="91440" bIns="91440" rtlCol="0" anchor="ctr" anchorCtr="0">
              <a:spAutoFit/>
            </a:bodyPr>
            <a:lstStyle/>
            <a:p>
              <a:r>
                <a:rPr lang="en-US" sz="2400" b="1" dirty="0" smtClean="0">
                  <a:solidFill>
                    <a:srgbClr val="008000"/>
                  </a:solidFill>
                  <a:latin typeface="Cambria"/>
                  <a:cs typeface="Cambria"/>
                </a:rPr>
                <a:t>Operating Systems</a:t>
              </a:r>
              <a:endParaRPr lang="en-US" sz="2400" b="1" dirty="0">
                <a:solidFill>
                  <a:srgbClr val="008000"/>
                </a:solidFill>
                <a:latin typeface="Cambria"/>
                <a:cs typeface="Cambria"/>
              </a:endParaRPr>
            </a:p>
          </p:txBody>
        </p:sp>
        <p:sp>
          <p:nvSpPr>
            <p:cNvPr id="10" name="TextBox 9"/>
            <p:cNvSpPr txBox="1"/>
            <p:nvPr/>
          </p:nvSpPr>
          <p:spPr>
            <a:xfrm>
              <a:off x="1411789" y="2035314"/>
              <a:ext cx="3002069" cy="707886"/>
            </a:xfrm>
            <a:prstGeom prst="rect">
              <a:avLst/>
            </a:prstGeom>
            <a:noFill/>
          </p:spPr>
          <p:txBody>
            <a:bodyPr wrap="none" rtlCol="0">
              <a:spAutoFit/>
            </a:bodyPr>
            <a:lstStyle/>
            <a:p>
              <a:pPr algn="l"/>
              <a:r>
                <a:rPr lang="en-US" sz="2000" b="1" dirty="0" smtClean="0">
                  <a:solidFill>
                    <a:srgbClr val="008000"/>
                  </a:solidFill>
                </a:rPr>
                <a:t>Supports and enhances </a:t>
              </a:r>
            </a:p>
            <a:p>
              <a:pPr algn="l"/>
              <a:r>
                <a:rPr lang="en-US" sz="2000" b="1" dirty="0" smtClean="0">
                  <a:solidFill>
                    <a:srgbClr val="008000"/>
                  </a:solidFill>
                </a:rPr>
                <a:t>Apps and other therapies</a:t>
              </a:r>
              <a:endParaRPr lang="en-US" sz="2000" b="1" dirty="0">
                <a:solidFill>
                  <a:srgbClr val="008000"/>
                </a:solidFill>
              </a:endParaRPr>
            </a:p>
          </p:txBody>
        </p:sp>
        <p:sp>
          <p:nvSpPr>
            <p:cNvPr id="13" name="TextBox 12"/>
            <p:cNvSpPr txBox="1"/>
            <p:nvPr/>
          </p:nvSpPr>
          <p:spPr>
            <a:xfrm>
              <a:off x="990600" y="5616714"/>
              <a:ext cx="3733800" cy="707886"/>
            </a:xfrm>
            <a:prstGeom prst="rect">
              <a:avLst/>
            </a:prstGeom>
            <a:noFill/>
          </p:spPr>
          <p:txBody>
            <a:bodyPr wrap="square" rtlCol="0">
              <a:spAutoFit/>
            </a:bodyPr>
            <a:lstStyle/>
            <a:p>
              <a:pPr algn="l"/>
              <a:r>
                <a:rPr lang="en-US" sz="2000" spc="-10" dirty="0" smtClean="0">
                  <a:solidFill>
                    <a:srgbClr val="008000"/>
                  </a:solidFill>
                </a:rPr>
                <a:t>This is what we know most about and have most experience with</a:t>
              </a:r>
              <a:endParaRPr lang="en-US" sz="2000" spc="-10" dirty="0">
                <a:solidFill>
                  <a:srgbClr val="008000"/>
                </a:solidFill>
              </a:endParaRPr>
            </a:p>
          </p:txBody>
        </p:sp>
      </p:grpSp>
      <p:sp>
        <p:nvSpPr>
          <p:cNvPr id="16" name="TextBox 15"/>
          <p:cNvSpPr txBox="1"/>
          <p:nvPr/>
        </p:nvSpPr>
        <p:spPr>
          <a:xfrm>
            <a:off x="5505951" y="3846493"/>
            <a:ext cx="2571249" cy="954107"/>
          </a:xfrm>
          <a:prstGeom prst="rect">
            <a:avLst/>
          </a:prstGeom>
          <a:solidFill>
            <a:schemeClr val="bg1">
              <a:alpha val="85000"/>
            </a:schemeClr>
          </a:solidFill>
          <a:ln w="25400">
            <a:noFill/>
          </a:ln>
        </p:spPr>
        <p:txBody>
          <a:bodyPr wrap="square" rtlCol="0" anchor="ctr" anchorCtr="0">
            <a:spAutoFit/>
          </a:bodyPr>
          <a:lstStyle/>
          <a:p>
            <a:pPr algn="l"/>
            <a:r>
              <a:rPr lang="en-US" sz="2800" b="1" spc="-50" dirty="0" smtClean="0">
                <a:solidFill>
                  <a:srgbClr val="FF0000"/>
                </a:solidFill>
                <a:latin typeface="Cambria"/>
                <a:cs typeface="Cambria"/>
              </a:rPr>
              <a:t>Needs MUCH </a:t>
            </a:r>
          </a:p>
          <a:p>
            <a:pPr algn="l"/>
            <a:r>
              <a:rPr lang="en-US" sz="2800" b="1" spc="-50" dirty="0" smtClean="0">
                <a:solidFill>
                  <a:srgbClr val="FF0000"/>
                </a:solidFill>
                <a:latin typeface="Cambria"/>
                <a:cs typeface="Cambria"/>
              </a:rPr>
              <a:t>more attention</a:t>
            </a:r>
          </a:p>
        </p:txBody>
      </p:sp>
    </p:spTree>
    <p:extLst>
      <p:ext uri="{BB962C8B-B14F-4D97-AF65-F5344CB8AC3E}">
        <p14:creationId xmlns:p14="http://schemas.microsoft.com/office/powerpoint/2010/main" val="5849944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0"/>
                                        <p:tgtEl>
                                          <p:spTgt spid="16"/>
                                        </p:tgtEl>
                                      </p:cBhvr>
                                    </p:animEffect>
                                    <p:anim calcmode="lin" valueType="num">
                                      <p:cBhvr>
                                        <p:cTn id="8" dur="5000" fill="hold"/>
                                        <p:tgtEl>
                                          <p:spTgt spid="16"/>
                                        </p:tgtEl>
                                        <p:attrNameLst>
                                          <p:attrName>ppt_x</p:attrName>
                                        </p:attrNameLst>
                                      </p:cBhvr>
                                      <p:tavLst>
                                        <p:tav tm="0">
                                          <p:val>
                                            <p:strVal val="#ppt_x"/>
                                          </p:val>
                                        </p:tav>
                                        <p:tav tm="100000">
                                          <p:val>
                                            <p:strVal val="#ppt_x"/>
                                          </p:val>
                                        </p:tav>
                                      </p:tavLst>
                                    </p:anim>
                                    <p:anim calcmode="lin" valueType="num">
                                      <p:cBhvr>
                                        <p:cTn id="9" dur="4500" decel="100000" fill="hold"/>
                                        <p:tgtEl>
                                          <p:spTgt spid="16"/>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4800" y="228600"/>
            <a:ext cx="8534400" cy="6324600"/>
          </a:xfrm>
          <a:prstGeom prst="rect">
            <a:avLst/>
          </a:prstGeom>
          <a:solidFill>
            <a:srgbClr val="FFFEF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 name="Oval 2"/>
          <p:cNvSpPr>
            <a:spLocks noChangeAspect="1"/>
          </p:cNvSpPr>
          <p:nvPr/>
        </p:nvSpPr>
        <p:spPr>
          <a:xfrm>
            <a:off x="2133600" y="1219200"/>
            <a:ext cx="5029200" cy="5029200"/>
          </a:xfrm>
          <a:prstGeom prst="ellipse">
            <a:avLst/>
          </a:prstGeom>
          <a:noFill/>
          <a:ln w="190500" cap="sq">
            <a:solidFill>
              <a:srgbClr val="0000FF"/>
            </a:solidFill>
            <a:prstDash val="lgDash"/>
            <a:beve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aphicFrame>
        <p:nvGraphicFramePr>
          <p:cNvPr id="9" name="Diagram 8"/>
          <p:cNvGraphicFramePr/>
          <p:nvPr/>
        </p:nvGraphicFramePr>
        <p:xfrm>
          <a:off x="1676400" y="1295400"/>
          <a:ext cx="6096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a:spLocks noChangeAspect="1"/>
          </p:cNvSpPr>
          <p:nvPr/>
        </p:nvSpPr>
        <p:spPr>
          <a:xfrm>
            <a:off x="3352800" y="2362200"/>
            <a:ext cx="2743200" cy="2743200"/>
          </a:xfrm>
          <a:prstGeom prst="ellipse">
            <a:avLst/>
          </a:prstGeom>
          <a:solidFill>
            <a:srgbClr val="FFF25A"/>
          </a:solidFill>
          <a:ln>
            <a:noFill/>
          </a:ln>
          <a:effectLst>
            <a:glow rad="1905000">
              <a:srgbClr val="FFEC4B">
                <a:alpha val="18000"/>
              </a:srgbClr>
            </a:glow>
            <a:outerShdw blurRad="40000" dist="23000" dir="5400000" rotWithShape="0">
              <a:srgbClr val="000000">
                <a:alpha val="35000"/>
              </a:srgbClr>
            </a:outerShdw>
            <a:softEdge rad="292100"/>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a:p>
            <a:pPr>
              <a:defRPr/>
            </a:pPr>
            <a:endParaRPr lang="en-US" dirty="0"/>
          </a:p>
          <a:p>
            <a:pPr>
              <a:defRPr/>
            </a:pPr>
            <a:endParaRPr lang="en-US" dirty="0"/>
          </a:p>
        </p:txBody>
      </p:sp>
      <p:grpSp>
        <p:nvGrpSpPr>
          <p:cNvPr id="7" name="Group 6"/>
          <p:cNvGrpSpPr>
            <a:grpSpLocks/>
          </p:cNvGrpSpPr>
          <p:nvPr/>
        </p:nvGrpSpPr>
        <p:grpSpPr bwMode="auto">
          <a:xfrm>
            <a:off x="536575" y="4465638"/>
            <a:ext cx="2136775" cy="1746250"/>
            <a:chOff x="536313" y="4465638"/>
            <a:chExt cx="2137299" cy="1746269"/>
          </a:xfrm>
        </p:grpSpPr>
        <p:sp>
          <p:nvSpPr>
            <p:cNvPr id="29715" name="TextBox 9"/>
            <p:cNvSpPr txBox="1">
              <a:spLocks noChangeArrowheads="1"/>
            </p:cNvSpPr>
            <p:nvPr/>
          </p:nvSpPr>
          <p:spPr bwMode="auto">
            <a:xfrm>
              <a:off x="536313" y="5257800"/>
              <a:ext cx="21372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800" b="1">
                  <a:solidFill>
                    <a:srgbClr val="FF0000"/>
                  </a:solidFill>
                </a:rPr>
                <a:t>Membership </a:t>
              </a:r>
            </a:p>
            <a:p>
              <a:r>
                <a:rPr lang="en-US" sz="2800" b="1">
                  <a:solidFill>
                    <a:srgbClr val="FF0000"/>
                  </a:solidFill>
                </a:rPr>
                <a:t>Standards</a:t>
              </a:r>
            </a:p>
          </p:txBody>
        </p:sp>
        <p:sp>
          <p:nvSpPr>
            <p:cNvPr id="22" name="Bent Arrow 21"/>
            <p:cNvSpPr/>
            <p:nvPr/>
          </p:nvSpPr>
          <p:spPr>
            <a:xfrm>
              <a:off x="1395362" y="4465638"/>
              <a:ext cx="814587" cy="868371"/>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grpSp>
      <p:sp>
        <p:nvSpPr>
          <p:cNvPr id="2" name="TextBox 1"/>
          <p:cNvSpPr txBox="1"/>
          <p:nvPr/>
        </p:nvSpPr>
        <p:spPr>
          <a:xfrm>
            <a:off x="152400" y="457200"/>
            <a:ext cx="8730425" cy="800219"/>
          </a:xfrm>
          <a:prstGeom prst="rect">
            <a:avLst/>
          </a:prstGeom>
          <a:noFill/>
        </p:spPr>
        <p:txBody>
          <a:bodyPr tIns="91440" bIns="9144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4000" b="1" dirty="0">
                <a:ln/>
                <a:solidFill>
                  <a:srgbClr val="000090"/>
                </a:solidFill>
                <a:latin typeface="Cambria"/>
                <a:cs typeface="Cambria"/>
              </a:rPr>
              <a:t>3 Vital Elements of Effective Groups</a:t>
            </a:r>
          </a:p>
        </p:txBody>
      </p:sp>
      <p:sp>
        <p:nvSpPr>
          <p:cNvPr id="25" name="Oval 24"/>
          <p:cNvSpPr/>
          <p:nvPr/>
        </p:nvSpPr>
        <p:spPr>
          <a:xfrm>
            <a:off x="4267200" y="3276600"/>
            <a:ext cx="914400" cy="914400"/>
          </a:xfrm>
          <a:prstGeom prst="ellipse">
            <a:avLst/>
          </a:prstGeom>
          <a:solidFill>
            <a:srgbClr val="FFD10B"/>
          </a:solidFill>
          <a:ln>
            <a:noFill/>
          </a:ln>
          <a:effectLst>
            <a:glow rad="647700">
              <a:srgbClr val="FFDE1C">
                <a:alpha val="89000"/>
              </a:srgbClr>
            </a:glow>
            <a:outerShdw blurRad="40000" dist="23000" dir="5400000" rotWithShape="0">
              <a:srgbClr val="000000">
                <a:alpha val="35000"/>
              </a:srgbClr>
            </a:outerShdw>
            <a:softEdge rad="190500"/>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nvGrpSpPr>
          <p:cNvPr id="8" name="Group 7"/>
          <p:cNvGrpSpPr>
            <a:grpSpLocks/>
          </p:cNvGrpSpPr>
          <p:nvPr/>
        </p:nvGrpSpPr>
        <p:grpSpPr bwMode="auto">
          <a:xfrm>
            <a:off x="4495800" y="4614863"/>
            <a:ext cx="3743325" cy="1709737"/>
            <a:chOff x="4495800" y="4615412"/>
            <a:chExt cx="3743712" cy="1709537"/>
          </a:xfrm>
        </p:grpSpPr>
        <p:sp>
          <p:nvSpPr>
            <p:cNvPr id="29713" name="TextBox 11"/>
            <p:cNvSpPr txBox="1">
              <a:spLocks noChangeArrowheads="1"/>
            </p:cNvSpPr>
            <p:nvPr/>
          </p:nvSpPr>
          <p:spPr bwMode="auto">
            <a:xfrm>
              <a:off x="5791200" y="5370842"/>
              <a:ext cx="24483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800" b="1">
                  <a:solidFill>
                    <a:srgbClr val="FF0000"/>
                  </a:solidFill>
                </a:rPr>
                <a:t>Content &amp;</a:t>
              </a:r>
            </a:p>
            <a:p>
              <a:r>
                <a:rPr lang="en-US" sz="2800" b="1">
                  <a:solidFill>
                    <a:srgbClr val="FF0000"/>
                  </a:solidFill>
                </a:rPr>
                <a:t>Objectives</a:t>
              </a:r>
            </a:p>
          </p:txBody>
        </p:sp>
        <p:sp>
          <p:nvSpPr>
            <p:cNvPr id="13" name="Bent Arrow 12"/>
            <p:cNvSpPr/>
            <p:nvPr/>
          </p:nvSpPr>
          <p:spPr>
            <a:xfrm rot="5400000" flipH="1" flipV="1">
              <a:off x="4745978" y="4365234"/>
              <a:ext cx="1100008" cy="1600365"/>
            </a:xfrm>
            <a:prstGeom prst="bentArrow">
              <a:avLst>
                <a:gd name="adj1" fmla="val 20085"/>
                <a:gd name="adj2" fmla="val 25000"/>
                <a:gd name="adj3" fmla="val 25000"/>
                <a:gd name="adj4" fmla="val 43750"/>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tx1"/>
                </a:solidFill>
              </a:endParaRPr>
            </a:p>
          </p:txBody>
        </p:sp>
      </p:grpSp>
      <p:grpSp>
        <p:nvGrpSpPr>
          <p:cNvPr id="11" name="Group 10"/>
          <p:cNvGrpSpPr>
            <a:grpSpLocks/>
          </p:cNvGrpSpPr>
          <p:nvPr/>
        </p:nvGrpSpPr>
        <p:grpSpPr bwMode="auto">
          <a:xfrm>
            <a:off x="4953000" y="1600200"/>
            <a:ext cx="3886200" cy="954088"/>
            <a:chOff x="4953000" y="1484293"/>
            <a:chExt cx="3886200" cy="954107"/>
          </a:xfrm>
        </p:grpSpPr>
        <p:sp>
          <p:nvSpPr>
            <p:cNvPr id="29711" name="TextBox 10"/>
            <p:cNvSpPr txBox="1">
              <a:spLocks noChangeArrowheads="1"/>
            </p:cNvSpPr>
            <p:nvPr/>
          </p:nvSpPr>
          <p:spPr bwMode="auto">
            <a:xfrm>
              <a:off x="6324600" y="1484293"/>
              <a:ext cx="251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2800" b="1">
                  <a:solidFill>
                    <a:srgbClr val="FF0000"/>
                  </a:solidFill>
                </a:rPr>
                <a:t>Structure</a:t>
              </a:r>
            </a:p>
            <a:p>
              <a:r>
                <a:rPr lang="en-US" sz="2800" b="1">
                  <a:solidFill>
                    <a:srgbClr val="FF0000"/>
                  </a:solidFill>
                </a:rPr>
                <a:t> &amp; Norms</a:t>
              </a:r>
            </a:p>
          </p:txBody>
        </p:sp>
        <p:sp>
          <p:nvSpPr>
            <p:cNvPr id="10" name="Left Arrow 9"/>
            <p:cNvSpPr/>
            <p:nvPr/>
          </p:nvSpPr>
          <p:spPr>
            <a:xfrm>
              <a:off x="4953000" y="1676385"/>
              <a:ext cx="1752600" cy="38100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sp>
        <p:nvSpPr>
          <p:cNvPr id="29710" name="TextBox 4"/>
          <p:cNvSpPr txBox="1">
            <a:spLocks noChangeArrowheads="1"/>
          </p:cNvSpPr>
          <p:nvPr/>
        </p:nvSpPr>
        <p:spPr bwMode="auto">
          <a:xfrm>
            <a:off x="379413" y="1544638"/>
            <a:ext cx="184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endParaRPr lang="en-US"/>
          </a:p>
        </p:txBody>
      </p:sp>
    </p:spTree>
    <p:extLst>
      <p:ext uri="{BB962C8B-B14F-4D97-AF65-F5344CB8AC3E}">
        <p14:creationId xmlns:p14="http://schemas.microsoft.com/office/powerpoint/2010/main" val="2874502816"/>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D449056E-A0F1-634A-A0C6-73D4F5187E80}" type="slidenum">
              <a:rPr lang="en-US"/>
              <a:pPr/>
              <a:t>31</a:t>
            </a:fld>
            <a:endParaRPr lang="en-US"/>
          </a:p>
        </p:txBody>
      </p:sp>
      <p:sp>
        <p:nvSpPr>
          <p:cNvPr id="3" name="Rectangle 2"/>
          <p:cNvSpPr/>
          <p:nvPr/>
        </p:nvSpPr>
        <p:spPr>
          <a:xfrm>
            <a:off x="304800" y="228600"/>
            <a:ext cx="8534400" cy="6324600"/>
          </a:xfrm>
          <a:prstGeom prst="rect">
            <a:avLst/>
          </a:prstGeom>
          <a:solidFill>
            <a:srgbClr val="FFF7DC">
              <a:alpha val="98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4" name="TextBox 3"/>
          <p:cNvSpPr txBox="1"/>
          <p:nvPr/>
        </p:nvSpPr>
        <p:spPr>
          <a:xfrm>
            <a:off x="914400" y="2100858"/>
            <a:ext cx="7162800" cy="2769989"/>
          </a:xfrm>
          <a:prstGeom prst="rect">
            <a:avLst/>
          </a:prstGeom>
          <a:solidFill>
            <a:schemeClr val="bg1"/>
          </a:solidFill>
          <a:ln w="63500">
            <a:solidFill>
              <a:schemeClr val="tx2">
                <a:lumMod val="75000"/>
                <a:lumOff val="25000"/>
              </a:schemeClr>
            </a:solidFill>
          </a:ln>
        </p:spPr>
        <p:txBody>
          <a:bodyPr wrap="square" lIns="274320" tIns="274320" rIns="274320" bIns="274320">
            <a:spAutoFit/>
          </a:bodyPr>
          <a:lstStyle/>
          <a:p>
            <a:pPr algn="l">
              <a:defRPr/>
            </a:pPr>
            <a:r>
              <a:rPr lang="en-US" sz="2400" dirty="0">
                <a:latin typeface="Cambria"/>
                <a:cs typeface="Cambria"/>
              </a:rPr>
              <a:t>Thank you for </a:t>
            </a:r>
            <a:r>
              <a:rPr lang="en-US" sz="2400" dirty="0" smtClean="0">
                <a:latin typeface="Cambria"/>
                <a:cs typeface="Cambria"/>
              </a:rPr>
              <a:t>being with me today, especially if you tried to follow along.  Much more than that, thank </a:t>
            </a:r>
            <a:r>
              <a:rPr lang="en-US" sz="2400" dirty="0">
                <a:latin typeface="Cambria"/>
                <a:cs typeface="Cambria"/>
              </a:rPr>
              <a:t>you for </a:t>
            </a:r>
            <a:r>
              <a:rPr lang="en-US" sz="2400" dirty="0" smtClean="0">
                <a:latin typeface="Cambria"/>
                <a:cs typeface="Cambria"/>
              </a:rPr>
              <a:t>working—usually unheralded and underpaid, often in soul</a:t>
            </a:r>
            <a:r>
              <a:rPr lang="en-US" sz="2400" dirty="0">
                <a:latin typeface="Cambria"/>
                <a:cs typeface="Cambria"/>
              </a:rPr>
              <a:t>-sucking </a:t>
            </a:r>
            <a:r>
              <a:rPr lang="en-US" sz="2400" dirty="0" smtClean="0">
                <a:latin typeface="Cambria"/>
                <a:cs typeface="Cambria"/>
              </a:rPr>
              <a:t>conditions—</a:t>
            </a:r>
            <a:r>
              <a:rPr lang="en-US" sz="2400" dirty="0">
                <a:latin typeface="Cambria"/>
                <a:cs typeface="Cambria"/>
              </a:rPr>
              <a:t>to bring </a:t>
            </a:r>
            <a:r>
              <a:rPr lang="en-US" sz="2400" dirty="0" smtClean="0">
                <a:latin typeface="Cambria"/>
                <a:cs typeface="Cambria"/>
              </a:rPr>
              <a:t>skills, knowledge, </a:t>
            </a:r>
            <a:r>
              <a:rPr lang="en-US" sz="2400" dirty="0">
                <a:latin typeface="Cambria"/>
                <a:cs typeface="Cambria"/>
              </a:rPr>
              <a:t>and your own humanity to people </a:t>
            </a:r>
            <a:r>
              <a:rPr lang="en-US" sz="2400" dirty="0" smtClean="0">
                <a:latin typeface="Cambria"/>
                <a:cs typeface="Cambria"/>
              </a:rPr>
              <a:t>so very deeply </a:t>
            </a:r>
            <a:r>
              <a:rPr lang="en-US" sz="2400" dirty="0">
                <a:latin typeface="Cambria"/>
                <a:cs typeface="Cambria"/>
              </a:rPr>
              <a:t>in need</a:t>
            </a:r>
            <a:r>
              <a:rPr lang="en-US" sz="2400" dirty="0" smtClean="0">
                <a:latin typeface="Cambria"/>
                <a:cs typeface="Cambria"/>
              </a:rPr>
              <a:t>.  Really, thanks.</a:t>
            </a:r>
            <a:endParaRPr lang="en-US" sz="2400" dirty="0">
              <a:latin typeface="Cambria"/>
              <a:cs typeface="Cambria"/>
            </a:endParaRPr>
          </a:p>
        </p:txBody>
      </p:sp>
    </p:spTree>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Candara" pitchFamily="34" charset="0"/>
                <a:ea typeface="MS PGothic" pitchFamily="34" charset="-128"/>
              </a:defRPr>
            </a:lvl1pPr>
            <a:lvl2pPr marL="742950" indent="-285750">
              <a:defRPr sz="1000">
                <a:solidFill>
                  <a:schemeClr val="tx1"/>
                </a:solidFill>
                <a:latin typeface="Candara" pitchFamily="34" charset="0"/>
                <a:ea typeface="MS PGothic" pitchFamily="34" charset="-128"/>
              </a:defRPr>
            </a:lvl2pPr>
            <a:lvl3pPr marL="1143000" indent="-228600">
              <a:defRPr sz="1000">
                <a:solidFill>
                  <a:schemeClr val="tx1"/>
                </a:solidFill>
                <a:latin typeface="Candara" pitchFamily="34" charset="0"/>
                <a:ea typeface="MS PGothic" pitchFamily="34" charset="-128"/>
              </a:defRPr>
            </a:lvl3pPr>
            <a:lvl4pPr marL="1600200" indent="-228600">
              <a:defRPr sz="1000">
                <a:solidFill>
                  <a:schemeClr val="tx1"/>
                </a:solidFill>
                <a:latin typeface="Candara" pitchFamily="34" charset="0"/>
                <a:ea typeface="MS PGothic" pitchFamily="34" charset="-128"/>
              </a:defRPr>
            </a:lvl4pPr>
            <a:lvl5pPr marL="2057400" indent="-228600">
              <a:defRPr sz="1000">
                <a:solidFill>
                  <a:schemeClr val="tx1"/>
                </a:solidFill>
                <a:latin typeface="Candara" pitchFamily="34" charset="0"/>
                <a:ea typeface="MS PGothic" pitchFamily="34" charset="-128"/>
              </a:defRPr>
            </a:lvl5pPr>
            <a:lvl6pPr marL="2514600" indent="-228600" algn="ctr" eaLnBrk="0" fontAlgn="base" hangingPunct="0">
              <a:spcBef>
                <a:spcPct val="0"/>
              </a:spcBef>
              <a:spcAft>
                <a:spcPct val="0"/>
              </a:spcAft>
              <a:defRPr sz="1000">
                <a:solidFill>
                  <a:schemeClr val="tx1"/>
                </a:solidFill>
                <a:latin typeface="Candara" pitchFamily="34" charset="0"/>
                <a:ea typeface="MS PGothic" pitchFamily="34" charset="-128"/>
              </a:defRPr>
            </a:lvl6pPr>
            <a:lvl7pPr marL="2971800" indent="-228600" algn="ctr" eaLnBrk="0" fontAlgn="base" hangingPunct="0">
              <a:spcBef>
                <a:spcPct val="0"/>
              </a:spcBef>
              <a:spcAft>
                <a:spcPct val="0"/>
              </a:spcAft>
              <a:defRPr sz="1000">
                <a:solidFill>
                  <a:schemeClr val="tx1"/>
                </a:solidFill>
                <a:latin typeface="Candara" pitchFamily="34" charset="0"/>
                <a:ea typeface="MS PGothic" pitchFamily="34" charset="-128"/>
              </a:defRPr>
            </a:lvl7pPr>
            <a:lvl8pPr marL="3429000" indent="-228600" algn="ctr" eaLnBrk="0" fontAlgn="base" hangingPunct="0">
              <a:spcBef>
                <a:spcPct val="0"/>
              </a:spcBef>
              <a:spcAft>
                <a:spcPct val="0"/>
              </a:spcAft>
              <a:defRPr sz="1000">
                <a:solidFill>
                  <a:schemeClr val="tx1"/>
                </a:solidFill>
                <a:latin typeface="Candara" pitchFamily="34" charset="0"/>
                <a:ea typeface="MS PGothic" pitchFamily="34" charset="-128"/>
              </a:defRPr>
            </a:lvl8pPr>
            <a:lvl9pPr marL="3886200" indent="-228600" algn="ctr" eaLnBrk="0" fontAlgn="base" hangingPunct="0">
              <a:spcBef>
                <a:spcPct val="0"/>
              </a:spcBef>
              <a:spcAft>
                <a:spcPct val="0"/>
              </a:spcAft>
              <a:defRPr sz="1000">
                <a:solidFill>
                  <a:schemeClr val="tx1"/>
                </a:solidFill>
                <a:latin typeface="Candara" pitchFamily="34" charset="0"/>
                <a:ea typeface="MS PGothic" pitchFamily="34" charset="-128"/>
              </a:defRPr>
            </a:lvl9pPr>
          </a:lstStyle>
          <a:p>
            <a:fld id="{22D12CB4-A644-4FCD-85AC-545B6A626EFE}" type="slidenum">
              <a:rPr lang="en-US"/>
              <a:pPr/>
              <a:t>32</a:t>
            </a:fld>
            <a:endParaRPr lang="en-US"/>
          </a:p>
        </p:txBody>
      </p:sp>
      <p:sp>
        <p:nvSpPr>
          <p:cNvPr id="5" name="Rectangle 4"/>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6" name="Rectangle 5"/>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8" name="Rectangle 7"/>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9" name="Rectangle 8"/>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10" name="Rectangle 9"/>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11" name="Rectangle 10"/>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789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000">
                <a:solidFill>
                  <a:schemeClr val="tx1"/>
                </a:solidFill>
                <a:latin typeface="Candara" pitchFamily="34" charset="0"/>
                <a:ea typeface="MS PGothic" pitchFamily="34" charset="-128"/>
              </a:defRPr>
            </a:lvl1pPr>
            <a:lvl2pPr marL="742950" indent="-285750" defTabSz="457200">
              <a:defRPr sz="1000">
                <a:solidFill>
                  <a:schemeClr val="tx1"/>
                </a:solidFill>
                <a:latin typeface="Candara" pitchFamily="34" charset="0"/>
                <a:ea typeface="MS PGothic" pitchFamily="34" charset="-128"/>
              </a:defRPr>
            </a:lvl2pPr>
            <a:lvl3pPr marL="1143000" indent="-228600" defTabSz="457200">
              <a:defRPr sz="1000">
                <a:solidFill>
                  <a:schemeClr val="tx1"/>
                </a:solidFill>
                <a:latin typeface="Candara" pitchFamily="34" charset="0"/>
                <a:ea typeface="MS PGothic" pitchFamily="34" charset="-128"/>
              </a:defRPr>
            </a:lvl3pPr>
            <a:lvl4pPr marL="1600200" indent="-228600" defTabSz="457200">
              <a:defRPr sz="1000">
                <a:solidFill>
                  <a:schemeClr val="tx1"/>
                </a:solidFill>
                <a:latin typeface="Candara" pitchFamily="34" charset="0"/>
                <a:ea typeface="MS PGothic" pitchFamily="34" charset="-128"/>
              </a:defRPr>
            </a:lvl4pPr>
            <a:lvl5pPr marL="2057400" indent="-228600" defTabSz="457200">
              <a:defRPr sz="1000">
                <a:solidFill>
                  <a:schemeClr val="tx1"/>
                </a:solidFill>
                <a:latin typeface="Candara" pitchFamily="34" charset="0"/>
                <a:ea typeface="MS PGothic" pitchFamily="34" charset="-128"/>
              </a:defRPr>
            </a:lvl5pPr>
            <a:lvl6pPr marL="2514600" indent="-228600" algn="ctr" defTabSz="457200" eaLnBrk="0" fontAlgn="base" hangingPunct="0">
              <a:spcBef>
                <a:spcPct val="0"/>
              </a:spcBef>
              <a:spcAft>
                <a:spcPct val="0"/>
              </a:spcAft>
              <a:defRPr sz="1000">
                <a:solidFill>
                  <a:schemeClr val="tx1"/>
                </a:solidFill>
                <a:latin typeface="Candara" pitchFamily="34" charset="0"/>
                <a:ea typeface="MS PGothic" pitchFamily="34" charset="-128"/>
              </a:defRPr>
            </a:lvl6pPr>
            <a:lvl7pPr marL="2971800" indent="-228600" algn="ctr" defTabSz="457200" eaLnBrk="0" fontAlgn="base" hangingPunct="0">
              <a:spcBef>
                <a:spcPct val="0"/>
              </a:spcBef>
              <a:spcAft>
                <a:spcPct val="0"/>
              </a:spcAft>
              <a:defRPr sz="1000">
                <a:solidFill>
                  <a:schemeClr val="tx1"/>
                </a:solidFill>
                <a:latin typeface="Candara" pitchFamily="34" charset="0"/>
                <a:ea typeface="MS PGothic" pitchFamily="34" charset="-128"/>
              </a:defRPr>
            </a:lvl7pPr>
            <a:lvl8pPr marL="3429000" indent="-228600" algn="ctr" defTabSz="457200" eaLnBrk="0" fontAlgn="base" hangingPunct="0">
              <a:spcBef>
                <a:spcPct val="0"/>
              </a:spcBef>
              <a:spcAft>
                <a:spcPct val="0"/>
              </a:spcAft>
              <a:defRPr sz="1000">
                <a:solidFill>
                  <a:schemeClr val="tx1"/>
                </a:solidFill>
                <a:latin typeface="Candara" pitchFamily="34" charset="0"/>
                <a:ea typeface="MS PGothic" pitchFamily="34" charset="-128"/>
              </a:defRPr>
            </a:lvl8pPr>
            <a:lvl9pPr marL="3886200" indent="-228600" algn="ctr" defTabSz="457200" eaLnBrk="0" fontAlgn="base" hangingPunct="0">
              <a:spcBef>
                <a:spcPct val="0"/>
              </a:spcBef>
              <a:spcAft>
                <a:spcPct val="0"/>
              </a:spcAft>
              <a:defRPr sz="1000">
                <a:solidFill>
                  <a:schemeClr val="tx1"/>
                </a:solidFill>
                <a:latin typeface="Candara" pitchFamily="34" charset="0"/>
                <a:ea typeface="MS PGothic" pitchFamily="34" charset="-128"/>
              </a:defRPr>
            </a:lvl9pPr>
          </a:lstStyle>
          <a:p>
            <a:r>
              <a:rPr lang="en-US" sz="4400">
                <a:solidFill>
                  <a:srgbClr val="006892"/>
                </a:solidFill>
                <a:latin typeface="Arial" pitchFamily="34" charset="0"/>
                <a:cs typeface="Arial" pitchFamily="34" charset="0"/>
              </a:rPr>
              <a:t>Next Presentation</a:t>
            </a:r>
          </a:p>
        </p:txBody>
      </p:sp>
      <p:sp>
        <p:nvSpPr>
          <p:cNvPr id="13" name="Rectangle 12"/>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7901" name="Rectangle 14"/>
          <p:cNvSpPr>
            <a:spLocks noChangeArrowheads="1"/>
          </p:cNvSpPr>
          <p:nvPr/>
        </p:nvSpPr>
        <p:spPr bwMode="auto">
          <a:xfrm>
            <a:off x="635000" y="1609725"/>
            <a:ext cx="774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Partnering with Public Behavioral Health Authorities to Build Effective Aftercare Programs</a:t>
            </a:r>
          </a:p>
        </p:txBody>
      </p:sp>
      <p:sp>
        <p:nvSpPr>
          <p:cNvPr id="16" name="Rectangle 15"/>
          <p:cNvSpPr/>
          <p:nvPr/>
        </p:nvSpPr>
        <p:spPr>
          <a:xfrm>
            <a:off x="533400" y="2990850"/>
            <a:ext cx="8382000" cy="2800350"/>
          </a:xfrm>
          <a:prstGeom prst="rect">
            <a:avLst/>
          </a:prstGeom>
        </p:spPr>
        <p:txBody>
          <a:bodyPr>
            <a:spAutoFit/>
          </a:bodyPr>
          <a:lstStyle/>
          <a:p>
            <a:pPr algn="l">
              <a:defRPr/>
            </a:pPr>
            <a:r>
              <a:rPr lang="en-US" sz="1600" dirty="0"/>
              <a:t>Aftercare programs are increasingly important to public mental health and behavioral health authorities that are becoming more invested in creating partnerships that serve the needs of the "whole" client, including those with criminal justice involvement.  This includes reaching out to service systems with which they have not historically had close ties, including corrections.  The goal of this training is to introduce participants to the goals and structure of state systems of public behavioral health care, discuss the partnerships with corrections agencies that have been developed, and review the kinds of aftercare programming activities that these partnerships have produced.  Aftercare program theory, research, and practice relevant for people with mental health and substance abuse disorders will be discussed.</a:t>
            </a:r>
          </a:p>
          <a:p>
            <a:pPr algn="l">
              <a:defRPr/>
            </a:pPr>
            <a:endParaRPr lang="en-US" sz="1600" dirty="0">
              <a:latin typeface="+mn-lt"/>
            </a:endParaRPr>
          </a:p>
          <a:p>
            <a:pPr algn="l">
              <a:defRPr/>
            </a:pPr>
            <a:r>
              <a:rPr lang="en-US" sz="1600" dirty="0">
                <a:latin typeface="+mn-lt"/>
              </a:rPr>
              <a:t>Presenter: </a:t>
            </a:r>
            <a:r>
              <a:rPr lang="en-US" sz="1600" dirty="0"/>
              <a:t>Bruce Emery</a:t>
            </a:r>
            <a:endParaRPr lang="en-US" sz="1600" dirty="0">
              <a:latin typeface="+mn-lt"/>
            </a:endParaRPr>
          </a:p>
        </p:txBody>
      </p:sp>
      <p:sp>
        <p:nvSpPr>
          <p:cNvPr id="37903" name="Rectangle 16"/>
          <p:cNvSpPr>
            <a:spLocks noChangeArrowheads="1"/>
          </p:cNvSpPr>
          <p:nvPr/>
        </p:nvSpPr>
        <p:spPr bwMode="auto">
          <a:xfrm>
            <a:off x="3235325" y="2601913"/>
            <a:ext cx="254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t>July 18, 2012 2:00-3:00 p.m. EDT</a:t>
            </a:r>
          </a:p>
        </p:txBody>
      </p:sp>
      <p:pic>
        <p:nvPicPr>
          <p:cNvPr id="37904"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685092"/>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15362" name="TextBox 1"/>
          <p:cNvSpPr txBox="1">
            <a:spLocks noChangeArrowheads="1"/>
          </p:cNvSpPr>
          <p:nvPr/>
        </p:nvSpPr>
        <p:spPr bwMode="auto">
          <a:xfrm>
            <a:off x="1801813" y="3163888"/>
            <a:ext cx="5414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3600" b="1" dirty="0">
                <a:solidFill>
                  <a:srgbClr val="FF0000"/>
                </a:solidFill>
                <a:latin typeface="Cambria" charset="0"/>
                <a:cs typeface="Cambria" charset="0"/>
              </a:rPr>
              <a:t>Relevant First Principles</a:t>
            </a:r>
          </a:p>
        </p:txBody>
      </p:sp>
      <p:sp>
        <p:nvSpPr>
          <p:cNvPr id="2" name="TextBox 1"/>
          <p:cNvSpPr txBox="1"/>
          <p:nvPr/>
        </p:nvSpPr>
        <p:spPr>
          <a:xfrm>
            <a:off x="795338" y="1900238"/>
            <a:ext cx="4233862" cy="461962"/>
          </a:xfrm>
          <a:prstGeom prst="rect">
            <a:avLst/>
          </a:prstGeom>
          <a:noFill/>
        </p:spPr>
        <p:txBody>
          <a:bodyPr>
            <a:spAutoFit/>
          </a:bodyPr>
          <a:lstStyle/>
          <a:p>
            <a:pPr algn="l">
              <a:defRPr/>
            </a:pPr>
            <a:r>
              <a:rPr lang="en-US" sz="2400" b="1" dirty="0">
                <a:latin typeface="+mj-lt"/>
              </a:rPr>
              <a:t>Let’s begin by identifying a few </a:t>
            </a:r>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alphaModFix amt="83000"/>
            <a:extLst>
              <a:ext uri="{28A0092B-C50C-407E-A947-70E740481C1C}">
                <a14:useLocalDpi xmlns:a14="http://schemas.microsoft.com/office/drawing/2010/main" val="0"/>
              </a:ext>
            </a:extLst>
          </a:blip>
          <a:srcRect/>
          <a:stretch>
            <a:fillRect/>
          </a:stretch>
        </p:blipFill>
        <p:spPr bwMode="auto">
          <a:xfrm>
            <a:off x="0" y="76200"/>
            <a:ext cx="9144000" cy="6867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TextBox 10"/>
          <p:cNvSpPr txBox="1">
            <a:spLocks noChangeArrowheads="1"/>
          </p:cNvSpPr>
          <p:nvPr/>
        </p:nvSpPr>
        <p:spPr bwMode="auto">
          <a:xfrm>
            <a:off x="685800" y="457200"/>
            <a:ext cx="464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600" b="1">
                <a:solidFill>
                  <a:srgbClr val="FF0000"/>
                </a:solidFill>
                <a:latin typeface="Cambria" charset="0"/>
                <a:cs typeface="Cambria" charset="0"/>
              </a:rPr>
              <a:t>1</a:t>
            </a:r>
            <a:r>
              <a:rPr lang="en-US" sz="3600" b="1" baseline="30000">
                <a:solidFill>
                  <a:srgbClr val="FF0000"/>
                </a:solidFill>
                <a:latin typeface="Cambria" charset="0"/>
                <a:cs typeface="Cambria" charset="0"/>
              </a:rPr>
              <a:t>st</a:t>
            </a:r>
            <a:r>
              <a:rPr lang="en-US" sz="1800" b="1">
                <a:solidFill>
                  <a:srgbClr val="FF0000"/>
                </a:solidFill>
                <a:latin typeface="Cambria" charset="0"/>
                <a:cs typeface="Cambria" charset="0"/>
              </a:rPr>
              <a:t> </a:t>
            </a:r>
            <a:r>
              <a:rPr lang="en-US" sz="2400" b="1">
                <a:solidFill>
                  <a:srgbClr val="FF0000"/>
                </a:solidFill>
                <a:latin typeface="Cambria" charset="0"/>
                <a:cs typeface="Cambria" charset="0"/>
              </a:rPr>
              <a:t>Principles:</a:t>
            </a:r>
            <a:r>
              <a:rPr lang="en-US" sz="1600" b="1">
                <a:solidFill>
                  <a:srgbClr val="FF0000"/>
                </a:solidFill>
                <a:latin typeface="Cambria" charset="0"/>
                <a:cs typeface="Cambria" charset="0"/>
              </a:rPr>
              <a:t>   </a:t>
            </a:r>
            <a:r>
              <a:rPr lang="en-US" sz="3200" b="1">
                <a:solidFill>
                  <a:srgbClr val="FF0000"/>
                </a:solidFill>
                <a:latin typeface="Cambria" charset="0"/>
                <a:cs typeface="Cambria" charset="0"/>
              </a:rPr>
              <a:t>RECOVERY</a:t>
            </a:r>
            <a:endParaRPr lang="en-US" sz="3200" b="1">
              <a:latin typeface="Georgia" charset="0"/>
              <a:cs typeface="Georgia" charset="0"/>
            </a:endParaRPr>
          </a:p>
        </p:txBody>
      </p:sp>
      <p:sp>
        <p:nvSpPr>
          <p:cNvPr id="16387" name="TextBox 15"/>
          <p:cNvSpPr txBox="1">
            <a:spLocks noChangeArrowheads="1"/>
          </p:cNvSpPr>
          <p:nvPr/>
        </p:nvSpPr>
        <p:spPr bwMode="auto">
          <a:xfrm>
            <a:off x="4724400" y="6553200"/>
            <a:ext cx="441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r>
              <a:rPr lang="en-US" sz="900" i="1">
                <a:latin typeface="Times New Roman" charset="0"/>
                <a:cs typeface="Times New Roman" charset="0"/>
              </a:rPr>
              <a:t>© 2011 Fred Zackon  Permission granted for use by BJA funded RSAT programs</a:t>
            </a:r>
          </a:p>
        </p:txBody>
      </p:sp>
      <p:sp>
        <p:nvSpPr>
          <p:cNvPr id="3" name="Rectangle 2"/>
          <p:cNvSpPr>
            <a:spLocks noChangeArrowheads="1"/>
          </p:cNvSpPr>
          <p:nvPr/>
        </p:nvSpPr>
        <p:spPr bwMode="auto">
          <a:xfrm>
            <a:off x="838200" y="2320925"/>
            <a:ext cx="4953000" cy="1107996"/>
          </a:xfrm>
          <a:prstGeom prst="rect">
            <a:avLst/>
          </a:prstGeom>
          <a:solidFill>
            <a:srgbClr val="FFF7DC"/>
          </a:solidFill>
          <a:ln w="25400">
            <a:solidFill>
              <a:srgbClr val="FF0000"/>
            </a:solidFill>
            <a:miter lim="800000"/>
            <a:headEnd/>
            <a:tailEnd/>
          </a:ln>
        </p:spPr>
        <p:txBody>
          <a:bodyPr lIns="182880" tIns="182880" rIns="182880" bIns="182880">
            <a:spAutoFit/>
          </a:bodyPr>
          <a:lstStyle/>
          <a:p>
            <a:pPr algn="l"/>
            <a:r>
              <a:rPr lang="en-US" sz="2400" b="1" dirty="0" smtClean="0">
                <a:solidFill>
                  <a:srgbClr val="000090"/>
                </a:solidFill>
                <a:latin typeface="Cambria" charset="0"/>
                <a:cs typeface="Cambria" charset="0"/>
              </a:rPr>
              <a:t>Recovery is a </a:t>
            </a:r>
            <a:r>
              <a:rPr lang="en-US" sz="2400" b="1" dirty="0">
                <a:solidFill>
                  <a:srgbClr val="000090"/>
                </a:solidFill>
                <a:latin typeface="Cambria" charset="0"/>
                <a:cs typeface="Cambria" charset="0"/>
              </a:rPr>
              <a:t>multi-dimensional developmental learning process.  </a:t>
            </a:r>
          </a:p>
        </p:txBody>
      </p:sp>
      <p:sp>
        <p:nvSpPr>
          <p:cNvPr id="2" name="Rectangle 1"/>
          <p:cNvSpPr>
            <a:spLocks noChangeArrowheads="1"/>
          </p:cNvSpPr>
          <p:nvPr/>
        </p:nvSpPr>
        <p:spPr bwMode="auto">
          <a:xfrm>
            <a:off x="838200" y="4225925"/>
            <a:ext cx="7467600" cy="1108075"/>
          </a:xfrm>
          <a:prstGeom prst="rect">
            <a:avLst/>
          </a:prstGeom>
          <a:solidFill>
            <a:srgbClr val="FFF7DC"/>
          </a:solidFill>
          <a:ln w="25400">
            <a:solidFill>
              <a:srgbClr val="FF0000"/>
            </a:solidFill>
            <a:miter lim="800000"/>
            <a:headEnd/>
            <a:tailEnd/>
          </a:ln>
        </p:spPr>
        <p:txBody>
          <a:bodyPr lIns="182880" tIns="182880" rIns="182880" bIns="182880">
            <a:spAutoFit/>
          </a:bodyPr>
          <a:lstStyle/>
          <a:p>
            <a:pPr algn="l"/>
            <a:r>
              <a:rPr lang="en-US" sz="2400" b="1">
                <a:solidFill>
                  <a:srgbClr val="000090"/>
                </a:solidFill>
                <a:latin typeface="Cambria" charset="0"/>
                <a:cs typeface="Cambria" charset="0"/>
              </a:rPr>
              <a:t>No two recoveries are identical, but for any given population, most all include similar achievements.</a:t>
            </a:r>
            <a:endParaRPr lang="en-US" sz="2400" b="1">
              <a:solidFill>
                <a:srgbClr val="000090"/>
              </a:solidFill>
              <a:latin typeface="Georgia" charset="0"/>
              <a:cs typeface="Georgia"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3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6" name="TextBox 5"/>
          <p:cNvSpPr txBox="1"/>
          <p:nvPr/>
        </p:nvSpPr>
        <p:spPr>
          <a:xfrm rot="720000">
            <a:off x="1026663" y="2843494"/>
            <a:ext cx="6948485" cy="1138773"/>
          </a:xfrm>
          <a:prstGeom prst="rect">
            <a:avLst/>
          </a:prstGeom>
          <a:solidFill>
            <a:srgbClr val="FFF49C"/>
          </a:solidFill>
          <a:effectLst>
            <a:outerShdw blurRad="165100" dist="139700" dir="2880000" algn="tl" rotWithShape="0">
              <a:schemeClr val="tx1">
                <a:alpha val="43000"/>
              </a:schemeClr>
            </a:outerShdw>
          </a:effectLst>
        </p:spPr>
        <p:txBody>
          <a:bodyPr lIns="274320" tIns="228600" rIns="274320" bIns="228600" anchor="ctr">
            <a:spAutoFit/>
            <a:scene3d>
              <a:camera prst="orthographicFront"/>
              <a:lightRig rig="flat" dir="t">
                <a:rot lat="0" lon="0" rev="4920000"/>
              </a:lightRig>
            </a:scene3d>
            <a:sp3d extrusionH="31750" contourW="6350" prstMaterial="metal">
              <a:bevelT w="19050" h="19050" prst="angle"/>
              <a:contourClr>
                <a:srgbClr val="000090"/>
              </a:contourClr>
            </a:sp3d>
          </a:bodyPr>
          <a:lstStyle/>
          <a:p>
            <a:pPr>
              <a:defRPr/>
            </a:pPr>
            <a:r>
              <a:rPr lang="en-US" sz="4000" b="1" dirty="0">
                <a:ln/>
                <a:solidFill>
                  <a:srgbClr val="000090"/>
                </a:solidFill>
                <a:latin typeface="Georgia"/>
              </a:rPr>
              <a:t>They are </a:t>
            </a:r>
            <a:r>
              <a:rPr lang="en-US" sz="4400" b="1" dirty="0">
                <a:ln/>
                <a:solidFill>
                  <a:srgbClr val="000090"/>
                </a:solidFill>
                <a:latin typeface="Cambria"/>
                <a:cs typeface="Cambria"/>
              </a:rPr>
              <a:t>99.9</a:t>
            </a:r>
            <a:r>
              <a:rPr lang="en-US" sz="3600" b="1" baseline="30000" dirty="0">
                <a:ln/>
                <a:solidFill>
                  <a:srgbClr val="000090"/>
                </a:solidFill>
                <a:latin typeface="+mj-lt"/>
                <a:cs typeface="Cambria"/>
              </a:rPr>
              <a:t>+ </a:t>
            </a:r>
            <a:r>
              <a:rPr lang="en-US" sz="4000" b="1" dirty="0">
                <a:ln/>
                <a:solidFill>
                  <a:srgbClr val="000090"/>
                </a:solidFill>
                <a:latin typeface="+mj-lt"/>
                <a:cs typeface="Cambria"/>
              </a:rPr>
              <a:t>%</a:t>
            </a:r>
            <a:r>
              <a:rPr lang="en-US" sz="4000" b="1" dirty="0">
                <a:ln/>
                <a:solidFill>
                  <a:srgbClr val="000090"/>
                </a:solidFill>
                <a:latin typeface="Georgia"/>
              </a:rPr>
              <a:t> us. </a:t>
            </a:r>
            <a:endParaRPr lang="en-US" sz="4000" b="1" dirty="0">
              <a:ln/>
              <a:solidFill>
                <a:srgbClr val="000090"/>
              </a:solidFill>
            </a:endParaRPr>
          </a:p>
        </p:txBody>
      </p:sp>
      <p:sp>
        <p:nvSpPr>
          <p:cNvPr id="18435" name="TextBox 4"/>
          <p:cNvSpPr txBox="1">
            <a:spLocks noChangeArrowheads="1"/>
          </p:cNvSpPr>
          <p:nvPr/>
        </p:nvSpPr>
        <p:spPr bwMode="auto">
          <a:xfrm>
            <a:off x="4413250" y="5391150"/>
            <a:ext cx="3355975" cy="492125"/>
          </a:xfrm>
          <a:prstGeom prst="rect">
            <a:avLst/>
          </a:prstGeom>
          <a:solidFill>
            <a:srgbClr val="000090">
              <a:alpha val="75000"/>
            </a:srgbClr>
          </a:solidFill>
          <a:ln w="9525">
            <a:noFill/>
            <a:miter lim="800000"/>
            <a:headEnd/>
            <a:tailEnd/>
          </a:ln>
          <a:effectLst>
            <a:outerShdw blurRad="50800" dist="38100" dir="2700000" algn="tl" rotWithShape="0">
              <a:srgbClr val="000000">
                <a:alpha val="43000"/>
              </a:srgbClr>
            </a:outerShdw>
          </a:effectLst>
        </p:spPr>
        <p:txBody>
          <a:bodyPr wrap="none"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defRPr/>
            </a:pPr>
            <a:r>
              <a:rPr lang="en-US" sz="2000" b="1" dirty="0" smtClean="0">
                <a:solidFill>
                  <a:schemeClr val="bg1"/>
                </a:solidFill>
              </a:rPr>
              <a:t>Except for their experiences. </a:t>
            </a:r>
          </a:p>
        </p:txBody>
      </p:sp>
      <p:sp>
        <p:nvSpPr>
          <p:cNvPr id="17412" name="TextBox 6"/>
          <p:cNvSpPr txBox="1">
            <a:spLocks noChangeArrowheads="1"/>
          </p:cNvSpPr>
          <p:nvPr/>
        </p:nvSpPr>
        <p:spPr bwMode="auto">
          <a:xfrm>
            <a:off x="685800" y="457200"/>
            <a:ext cx="80010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600" b="1">
                <a:solidFill>
                  <a:srgbClr val="FF0000"/>
                </a:solidFill>
                <a:latin typeface="Cambria" charset="0"/>
                <a:cs typeface="Cambria" charset="0"/>
              </a:rPr>
              <a:t>1</a:t>
            </a:r>
            <a:r>
              <a:rPr lang="en-US" sz="3600" b="1" baseline="30000">
                <a:solidFill>
                  <a:srgbClr val="FF0000"/>
                </a:solidFill>
                <a:latin typeface="Cambria" charset="0"/>
                <a:cs typeface="Cambria" charset="0"/>
              </a:rPr>
              <a:t>st</a:t>
            </a:r>
            <a:r>
              <a:rPr lang="en-US" sz="2400" b="1">
                <a:solidFill>
                  <a:srgbClr val="FF0000"/>
                </a:solidFill>
                <a:latin typeface="Cambria" charset="0"/>
                <a:cs typeface="Cambria" charset="0"/>
              </a:rPr>
              <a:t> Principles:</a:t>
            </a:r>
            <a:r>
              <a:rPr lang="en-US" sz="2800" b="1">
                <a:solidFill>
                  <a:srgbClr val="FF0000"/>
                </a:solidFill>
                <a:latin typeface="Cambria" charset="0"/>
                <a:cs typeface="Cambria" charset="0"/>
              </a:rPr>
              <a:t>  </a:t>
            </a:r>
            <a:r>
              <a:rPr lang="en-US" sz="3200" b="1">
                <a:solidFill>
                  <a:srgbClr val="FF0000"/>
                </a:solidFill>
                <a:latin typeface="Cambria" charset="0"/>
                <a:cs typeface="Cambria" charset="0"/>
              </a:rPr>
              <a:t>INMATES &amp; OFFENDERS</a:t>
            </a:r>
            <a:endParaRPr lang="en-US" sz="1200" b="1">
              <a:latin typeface="Cambria" charset="0"/>
              <a:cs typeface="Cambria"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par>
                          <p:cTn id="8" fill="hold" nodeType="withGroup">
                            <p:stCondLst>
                              <p:cond delay="3000"/>
                            </p:stCondLst>
                            <p:childTnLst>
                              <p:par>
                                <p:cTn id="9" presetID="12" presetClass="entr" presetSubtype="4" fill="hold" grpId="0" nodeType="afterEffect">
                                  <p:stCondLst>
                                    <p:cond delay="3000"/>
                                  </p:stCondLst>
                                  <p:childTnLst>
                                    <p:set>
                                      <p:cBhvr>
                                        <p:cTn id="10" dur="1" fill="hold">
                                          <p:stCondLst>
                                            <p:cond delay="0"/>
                                          </p:stCondLst>
                                        </p:cTn>
                                        <p:tgtEl>
                                          <p:spTgt spid="18435"/>
                                        </p:tgtEl>
                                        <p:attrNameLst>
                                          <p:attrName>style.visibility</p:attrName>
                                        </p:attrNameLst>
                                      </p:cBhvr>
                                      <p:to>
                                        <p:strVal val="visible"/>
                                      </p:to>
                                    </p:set>
                                    <p:anim calcmode="lin" valueType="num">
                                      <p:cBhvr additive="base">
                                        <p:cTn id="11" dur="3000"/>
                                        <p:tgtEl>
                                          <p:spTgt spid="18435"/>
                                        </p:tgtEl>
                                        <p:attrNameLst>
                                          <p:attrName>ppt_y</p:attrName>
                                        </p:attrNameLst>
                                      </p:cBhvr>
                                      <p:tavLst>
                                        <p:tav tm="0">
                                          <p:val>
                                            <p:strVal val="#ppt_y+#ppt_h*1.125000"/>
                                          </p:val>
                                        </p:tav>
                                        <p:tav tm="100000">
                                          <p:val>
                                            <p:strVal val="#ppt_y"/>
                                          </p:val>
                                        </p:tav>
                                      </p:tavLst>
                                    </p:anim>
                                    <p:animEffect transition="in" filter="wipe(up)">
                                      <p:cBhvr>
                                        <p:cTn id="12" dur="3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 name="Rectangle 2"/>
          <p:cNvSpPr/>
          <p:nvPr/>
        </p:nvSpPr>
        <p:spPr>
          <a:xfrm>
            <a:off x="609600" y="1981200"/>
            <a:ext cx="7924800" cy="3962400"/>
          </a:xfrm>
          <a:prstGeom prst="rect">
            <a:avLst/>
          </a:prstGeom>
          <a:solidFill>
            <a:srgbClr val="FFF7DC"/>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9459" name="TextBox 5"/>
          <p:cNvSpPr txBox="1">
            <a:spLocks noChangeArrowheads="1"/>
          </p:cNvSpPr>
          <p:nvPr/>
        </p:nvSpPr>
        <p:spPr bwMode="auto">
          <a:xfrm>
            <a:off x="685800" y="457200"/>
            <a:ext cx="80010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600" b="1">
                <a:solidFill>
                  <a:srgbClr val="FF0000"/>
                </a:solidFill>
                <a:latin typeface="Cambria" charset="0"/>
                <a:cs typeface="Cambria" charset="0"/>
              </a:rPr>
              <a:t>1</a:t>
            </a:r>
            <a:r>
              <a:rPr lang="en-US" sz="3600" b="1" baseline="30000">
                <a:solidFill>
                  <a:srgbClr val="FF0000"/>
                </a:solidFill>
                <a:latin typeface="Cambria" charset="0"/>
                <a:cs typeface="Cambria" charset="0"/>
              </a:rPr>
              <a:t>st</a:t>
            </a:r>
            <a:r>
              <a:rPr lang="en-US" sz="2400" b="1">
                <a:solidFill>
                  <a:srgbClr val="FF0000"/>
                </a:solidFill>
                <a:latin typeface="Cambria" charset="0"/>
                <a:cs typeface="Cambria" charset="0"/>
              </a:rPr>
              <a:t> Principles:</a:t>
            </a:r>
            <a:r>
              <a:rPr lang="en-US" sz="2800" b="1">
                <a:solidFill>
                  <a:srgbClr val="FF0000"/>
                </a:solidFill>
                <a:latin typeface="Cambria" charset="0"/>
                <a:cs typeface="Cambria" charset="0"/>
              </a:rPr>
              <a:t>  </a:t>
            </a:r>
            <a:r>
              <a:rPr lang="en-US" sz="3200" b="1">
                <a:solidFill>
                  <a:srgbClr val="FF0000"/>
                </a:solidFill>
                <a:latin typeface="Cambria" charset="0"/>
                <a:cs typeface="Cambria" charset="0"/>
              </a:rPr>
              <a:t>ADULT LEARNING</a:t>
            </a:r>
            <a:endParaRPr lang="en-US" sz="1200" b="1">
              <a:latin typeface="Cambria" charset="0"/>
              <a:cs typeface="Cambria" charset="0"/>
            </a:endParaRPr>
          </a:p>
        </p:txBody>
      </p:sp>
      <p:sp>
        <p:nvSpPr>
          <p:cNvPr id="2" name="TextBox 1"/>
          <p:cNvSpPr txBox="1"/>
          <p:nvPr/>
        </p:nvSpPr>
        <p:spPr>
          <a:xfrm>
            <a:off x="595313" y="2235200"/>
            <a:ext cx="6654800" cy="584200"/>
          </a:xfrm>
          <a:prstGeom prst="rect">
            <a:avLst/>
          </a:prstGeom>
          <a:noFill/>
        </p:spPr>
        <p:txBody>
          <a:bodyPr wrap="none">
            <a:spAutoFit/>
          </a:bodyPr>
          <a:lstStyle/>
          <a:p>
            <a:pPr>
              <a:defRPr/>
            </a:pPr>
            <a:r>
              <a:rPr lang="en-US" sz="2800" b="1" spc="-50" dirty="0">
                <a:solidFill>
                  <a:srgbClr val="000090"/>
                </a:solidFill>
                <a:latin typeface="Cambria"/>
                <a:cs typeface="Cambria"/>
              </a:rPr>
              <a:t>It requires </a:t>
            </a:r>
            <a:r>
              <a:rPr lang="en-US" sz="3200" b="1" spc="-50" dirty="0">
                <a:solidFill>
                  <a:srgbClr val="000090"/>
                </a:solidFill>
                <a:latin typeface="Cambria"/>
                <a:cs typeface="Cambria"/>
              </a:rPr>
              <a:t>at least one </a:t>
            </a:r>
            <a:r>
              <a:rPr lang="en-US" sz="2800" b="1" spc="-50" dirty="0">
                <a:solidFill>
                  <a:srgbClr val="000090"/>
                </a:solidFill>
                <a:latin typeface="Cambria"/>
                <a:cs typeface="Cambria"/>
              </a:rPr>
              <a:t>of the following:  </a:t>
            </a:r>
          </a:p>
        </p:txBody>
      </p:sp>
      <p:sp>
        <p:nvSpPr>
          <p:cNvPr id="4" name="TextBox 3"/>
          <p:cNvSpPr txBox="1">
            <a:spLocks noChangeArrowheads="1"/>
          </p:cNvSpPr>
          <p:nvPr/>
        </p:nvSpPr>
        <p:spPr bwMode="auto">
          <a:xfrm>
            <a:off x="1143000" y="3049588"/>
            <a:ext cx="70786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defRPr/>
            </a:pPr>
            <a:r>
              <a:rPr lang="en-US" sz="3200" b="1" dirty="0" smtClean="0">
                <a:solidFill>
                  <a:srgbClr val="FF0000"/>
                </a:solidFill>
                <a:latin typeface="+mj-lt"/>
              </a:rPr>
              <a:t>The practice effort is engaging. </a:t>
            </a:r>
          </a:p>
          <a:p>
            <a:pPr algn="l">
              <a:defRPr/>
            </a:pPr>
            <a:endParaRPr lang="en-US" sz="3200" b="1" dirty="0" smtClean="0">
              <a:solidFill>
                <a:srgbClr val="000090"/>
              </a:solidFill>
              <a:latin typeface="+mj-lt"/>
            </a:endParaRPr>
          </a:p>
          <a:p>
            <a:pPr algn="l">
              <a:defRPr/>
            </a:pPr>
            <a:r>
              <a:rPr lang="en-US" sz="3200" b="1" dirty="0" smtClean="0">
                <a:solidFill>
                  <a:srgbClr val="FF0000"/>
                </a:solidFill>
                <a:latin typeface="+mj-lt"/>
              </a:rPr>
              <a:t>One’s progress is evident and rewarding.</a:t>
            </a:r>
          </a:p>
          <a:p>
            <a:pPr algn="l">
              <a:defRPr/>
            </a:pPr>
            <a:endParaRPr lang="en-US" sz="3200" b="1" dirty="0" smtClean="0">
              <a:solidFill>
                <a:srgbClr val="000090"/>
              </a:solidFill>
              <a:latin typeface="+mj-lt"/>
            </a:endParaRPr>
          </a:p>
          <a:p>
            <a:pPr algn="l">
              <a:defRPr/>
            </a:pPr>
            <a:r>
              <a:rPr lang="en-US" sz="3200" b="1" dirty="0" smtClean="0">
                <a:solidFill>
                  <a:srgbClr val="FF0000"/>
                </a:solidFill>
                <a:latin typeface="+mj-lt"/>
              </a:rPr>
              <a:t>The expected pay-off is desirable.</a:t>
            </a:r>
          </a:p>
          <a:p>
            <a:pPr algn="l">
              <a:defRPr/>
            </a:pPr>
            <a:endParaRPr lang="en-US" sz="3200" b="1" dirty="0" smtClean="0">
              <a:solidFill>
                <a:srgbClr val="FF0000"/>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30722" name="Rectangle 1"/>
          <p:cNvSpPr>
            <a:spLocks noChangeArrowheads="1"/>
          </p:cNvSpPr>
          <p:nvPr/>
        </p:nvSpPr>
        <p:spPr bwMode="auto">
          <a:xfrm>
            <a:off x="838200" y="4575175"/>
            <a:ext cx="7315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p>
            <a:pPr algn="l">
              <a:defRPr/>
            </a:pPr>
            <a:r>
              <a:rPr lang="en-US" sz="2400" b="1" dirty="0">
                <a:solidFill>
                  <a:srgbClr val="000090"/>
                </a:solidFill>
                <a:latin typeface="+mj-lt"/>
                <a:cs typeface="Candara" charset="0"/>
              </a:rPr>
              <a:t>Without lots of practice and reinforcement we return to our </a:t>
            </a:r>
            <a:r>
              <a:rPr lang="en-US" sz="2400" b="1" i="1" dirty="0">
                <a:solidFill>
                  <a:srgbClr val="000090"/>
                </a:solidFill>
                <a:latin typeface="+mj-lt"/>
                <a:cs typeface="Candara" charset="0"/>
              </a:rPr>
              <a:t>unlearned</a:t>
            </a:r>
            <a:r>
              <a:rPr lang="en-US" sz="2400" b="1" dirty="0">
                <a:solidFill>
                  <a:srgbClr val="000090"/>
                </a:solidFill>
                <a:latin typeface="+mj-lt"/>
                <a:cs typeface="Candara" charset="0"/>
              </a:rPr>
              <a:t> condition.  This is especially true of new behaviors intended to replace strong habits.</a:t>
            </a:r>
            <a:endParaRPr lang="en-US" sz="2400" b="1" dirty="0">
              <a:solidFill>
                <a:srgbClr val="000090"/>
              </a:solidFill>
              <a:latin typeface="+mj-lt"/>
            </a:endParaRPr>
          </a:p>
        </p:txBody>
      </p:sp>
      <p:sp>
        <p:nvSpPr>
          <p:cNvPr id="30723" name="TextBox 3"/>
          <p:cNvSpPr txBox="1">
            <a:spLocks noChangeArrowheads="1"/>
          </p:cNvSpPr>
          <p:nvPr/>
        </p:nvSpPr>
        <p:spPr bwMode="auto">
          <a:xfrm>
            <a:off x="800100" y="1295400"/>
            <a:ext cx="7353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defRPr/>
            </a:pPr>
            <a:r>
              <a:rPr lang="en-US" sz="2800" b="1" dirty="0" smtClean="0">
                <a:solidFill>
                  <a:srgbClr val="000090"/>
                </a:solidFill>
                <a:latin typeface="+mn-lt"/>
              </a:rPr>
              <a:t>Something REALLY IMPORTANT about learning that we SHOULD NOT FORGET:</a:t>
            </a:r>
          </a:p>
        </p:txBody>
      </p:sp>
      <p:sp>
        <p:nvSpPr>
          <p:cNvPr id="5" name="TextBox 4"/>
          <p:cNvSpPr txBox="1"/>
          <p:nvPr/>
        </p:nvSpPr>
        <p:spPr>
          <a:xfrm>
            <a:off x="1975614" y="2808982"/>
            <a:ext cx="4470575" cy="1200329"/>
          </a:xfrm>
          <a:prstGeom prst="rect">
            <a:avLst/>
          </a:prstGeom>
          <a:solidFill>
            <a:srgbClr val="FFF49C"/>
          </a:solidFill>
          <a:effectLst>
            <a:outerShdw blurRad="165100" dist="139700" dir="2100000" algn="tl" rotWithShape="0">
              <a:schemeClr val="tx1">
                <a:alpha val="43000"/>
              </a:schemeClr>
            </a:outerShdw>
          </a:effectLst>
        </p:spPr>
        <p:txBody>
          <a:bodyPr wrap="none" lIns="457200" tIns="228600" rIns="457200" bIns="228600">
            <a:spAutoFit/>
            <a:scene3d>
              <a:camera prst="orthographicFront"/>
              <a:lightRig rig="flat" dir="tl">
                <a:rot lat="0" lon="0" rev="6600000"/>
              </a:lightRig>
            </a:scene3d>
            <a:sp3d extrusionH="63500" contourW="12700" prstMaterial="metal">
              <a:bevelT w="38100" h="31750"/>
              <a:contourClr>
                <a:schemeClr val="bg1"/>
              </a:contourClr>
            </a:sp3d>
          </a:bodyPr>
          <a:lstStyle/>
          <a:p>
            <a:pPr>
              <a:defRPr/>
            </a:pPr>
            <a:r>
              <a:rPr lang="en-US" sz="4800" b="1" dirty="0">
                <a:ln w="11430"/>
                <a:solidFill>
                  <a:srgbClr val="FF0000"/>
                </a:solidFill>
                <a:latin typeface="Cambria"/>
                <a:cs typeface="Cambria"/>
              </a:rPr>
              <a:t>WE FORGET.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additive="base">
                                        <p:cTn id="12" dur="3000" fill="hold"/>
                                        <p:tgtEl>
                                          <p:spTgt spid="30722"/>
                                        </p:tgtEl>
                                        <p:attrNameLst>
                                          <p:attrName>ppt_x</p:attrName>
                                        </p:attrNameLst>
                                      </p:cBhvr>
                                      <p:tavLst>
                                        <p:tav tm="0">
                                          <p:val>
                                            <p:strVal val="#ppt_x"/>
                                          </p:val>
                                        </p:tav>
                                        <p:tav tm="100000">
                                          <p:val>
                                            <p:strVal val="#ppt_x"/>
                                          </p:val>
                                        </p:tav>
                                      </p:tavLst>
                                    </p:anim>
                                    <p:anim calcmode="lin" valueType="num">
                                      <p:cBhvr additive="base">
                                        <p:cTn id="13" dur="3000" fill="hold"/>
                                        <p:tgtEl>
                                          <p:spTgt spid="30722"/>
                                        </p:tgtEl>
                                        <p:attrNameLst>
                                          <p:attrName>ppt_y</p:attrName>
                                        </p:attrNameLst>
                                      </p:cBhvr>
                                      <p:tavLst>
                                        <p:tav tm="0">
                                          <p:val>
                                            <p:strVal val="1+#ppt_h/2"/>
                                          </p:val>
                                        </p:tav>
                                        <p:tav tm="100000">
                                          <p:val>
                                            <p:strVal val="#ppt_y"/>
                                          </p:val>
                                        </p:tav>
                                      </p:tavLst>
                                    </p:anim>
                                  </p:childTnLst>
                                </p:cTn>
                              </p:par>
                              <p:par>
                                <p:cTn id="14" presetID="9" presetClass="exit" presetSubtype="0" fill="hold" nodeType="withEffect">
                                  <p:stCondLst>
                                    <p:cond delay="1000"/>
                                  </p:stCondLst>
                                  <p:childTnLst>
                                    <p:animEffect transition="out" filter="dissolve">
                                      <p:cBhvr>
                                        <p:cTn id="15" dur="10000"/>
                                        <p:tgtEl>
                                          <p:spTgt spid="5"/>
                                        </p:tgtEl>
                                      </p:cBhvr>
                                    </p:animEffect>
                                    <p:set>
                                      <p:cBhvr>
                                        <p:cTn id="16" dur="1" fill="hold">
                                          <p:stCondLst>
                                            <p:cond delay="9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6324600"/>
          </a:xfrm>
          <a:prstGeom prst="rect">
            <a:avLst/>
          </a:prstGeom>
          <a:solidFill>
            <a:srgbClr val="FFFEF0"/>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Groups </a:t>
            </a:r>
          </a:p>
        </p:txBody>
      </p:sp>
      <p:sp>
        <p:nvSpPr>
          <p:cNvPr id="5" name="TextBox 4"/>
          <p:cNvSpPr txBox="1">
            <a:spLocks noChangeArrowheads="1"/>
          </p:cNvSpPr>
          <p:nvPr/>
        </p:nvSpPr>
        <p:spPr bwMode="auto">
          <a:xfrm>
            <a:off x="1052513" y="2444750"/>
            <a:ext cx="7024687" cy="2508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spcAft>
                <a:spcPts val="1800"/>
              </a:spcAft>
            </a:pPr>
            <a:r>
              <a:rPr lang="en-US" sz="3200" b="1">
                <a:solidFill>
                  <a:srgbClr val="000090"/>
                </a:solidFill>
                <a:latin typeface="Cambria" charset="0"/>
                <a:cs typeface="Cambria" charset="0"/>
              </a:rPr>
              <a:t>Social Learning</a:t>
            </a:r>
            <a:r>
              <a:rPr lang="en-US" sz="3200" b="1">
                <a:latin typeface="Cambria" charset="0"/>
                <a:cs typeface="Cambria" charset="0"/>
              </a:rPr>
              <a:t>: </a:t>
            </a:r>
          </a:p>
          <a:p>
            <a:pPr algn="l">
              <a:spcAft>
                <a:spcPts val="3000"/>
              </a:spcAft>
            </a:pPr>
            <a:r>
              <a:rPr lang="en-US" sz="2600" b="1" i="1">
                <a:solidFill>
                  <a:srgbClr val="268088"/>
                </a:solidFill>
                <a:latin typeface="Cambria" charset="0"/>
                <a:cs typeface="Cambria" charset="0"/>
              </a:rPr>
              <a:t>The acquisition of skills, behaviors, attitudes, and ideas that results from communicating with, or being instructed by, or observing other people</a:t>
            </a:r>
            <a:r>
              <a:rPr lang="en-US" sz="2600" b="1">
                <a:solidFill>
                  <a:srgbClr val="268088"/>
                </a:solidFill>
                <a:latin typeface="Cambria" charset="0"/>
                <a:cs typeface="Cambria" charset="0"/>
              </a:rPr>
              <a:t>.</a:t>
            </a:r>
            <a:r>
              <a:rPr lang="en-US" sz="2600">
                <a:solidFill>
                  <a:srgbClr val="268088"/>
                </a:solidFill>
                <a:latin typeface="Cambria" charset="0"/>
                <a:cs typeface="Cambria" charset="0"/>
              </a:rPr>
              <a:t>  </a:t>
            </a:r>
            <a:r>
              <a:rPr lang="en-US" sz="1400" b="1">
                <a:solidFill>
                  <a:srgbClr val="268088"/>
                </a:solidFill>
                <a:latin typeface="Chalkboard" charset="0"/>
                <a:cs typeface="Chalkboard" charset="0"/>
              </a:rPr>
              <a:t> [per FZ]</a:t>
            </a:r>
          </a:p>
        </p:txBody>
      </p:sp>
      <p:sp>
        <p:nvSpPr>
          <p:cNvPr id="52227" name="TextBox 5"/>
          <p:cNvSpPr txBox="1">
            <a:spLocks noChangeArrowheads="1"/>
          </p:cNvSpPr>
          <p:nvPr/>
        </p:nvSpPr>
        <p:spPr bwMode="auto">
          <a:xfrm>
            <a:off x="685800" y="6858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2800" b="1" dirty="0">
                <a:solidFill>
                  <a:srgbClr val="000090"/>
                </a:solidFill>
                <a:latin typeface="Cambria" charset="0"/>
                <a:cs typeface="Cambria" charset="0"/>
              </a:rPr>
              <a:t>Groups are concentrated contexts for learning, specifically </a:t>
            </a:r>
            <a:r>
              <a:rPr lang="en-US" sz="2800" b="1" i="1" dirty="0">
                <a:solidFill>
                  <a:srgbClr val="FF0000"/>
                </a:solidFill>
                <a:latin typeface="Cambria" charset="0"/>
                <a:cs typeface="Cambria" charset="0"/>
              </a:rPr>
              <a:t>social learning</a:t>
            </a:r>
            <a:r>
              <a:rPr lang="en-US" sz="2800" b="1" dirty="0">
                <a:solidFill>
                  <a:srgbClr val="FF0000"/>
                </a:solidFill>
                <a:latin typeface="Cambria" charset="0"/>
                <a:cs typeface="Cambria" charset="0"/>
              </a:rPr>
              <a:t>.</a:t>
            </a:r>
          </a:p>
          <a:p>
            <a:endParaRPr lang="en-US"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2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32138</TotalTime>
  <Words>2751</Words>
  <Application>Microsoft Office PowerPoint</Application>
  <PresentationFormat>Letter Paper (8.5x11 in)</PresentationFormat>
  <Paragraphs>485</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Running MUCH Better Treatment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Fred Zackon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Fred Zackon</dc:creator>
  <cp:keywords/>
  <dc:description/>
  <cp:lastModifiedBy>Noah M. Shifman</cp:lastModifiedBy>
  <cp:revision>458</cp:revision>
  <cp:lastPrinted>2012-03-15T12:24:22Z</cp:lastPrinted>
  <dcterms:created xsi:type="dcterms:W3CDTF">2011-06-11T02:52:37Z</dcterms:created>
  <dcterms:modified xsi:type="dcterms:W3CDTF">2012-06-20T17:51:24Z</dcterms:modified>
  <cp:category/>
</cp:coreProperties>
</file>