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24"/>
  </p:notesMasterIdLst>
  <p:handoutMasterIdLst>
    <p:handoutMasterId r:id="rId25"/>
  </p:handoutMasterIdLst>
  <p:sldIdLst>
    <p:sldId id="838" r:id="rId2"/>
    <p:sldId id="833" r:id="rId3"/>
    <p:sldId id="847" r:id="rId4"/>
    <p:sldId id="848" r:id="rId5"/>
    <p:sldId id="937" r:id="rId6"/>
    <p:sldId id="887" r:id="rId7"/>
    <p:sldId id="914" r:id="rId8"/>
    <p:sldId id="915" r:id="rId9"/>
    <p:sldId id="845" r:id="rId10"/>
    <p:sldId id="919" r:id="rId11"/>
    <p:sldId id="933" r:id="rId12"/>
    <p:sldId id="936" r:id="rId13"/>
    <p:sldId id="932" r:id="rId14"/>
    <p:sldId id="927" r:id="rId15"/>
    <p:sldId id="894" r:id="rId16"/>
    <p:sldId id="843" r:id="rId17"/>
    <p:sldId id="896" r:id="rId18"/>
    <p:sldId id="903" r:id="rId19"/>
    <p:sldId id="902" r:id="rId20"/>
    <p:sldId id="904" r:id="rId21"/>
    <p:sldId id="835" r:id="rId22"/>
    <p:sldId id="837" r:id="rId23"/>
  </p:sldIdLst>
  <p:sldSz cx="9144000" cy="6858000" type="screen4x3"/>
  <p:notesSz cx="6858000" cy="92964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Geneva" pitchFamily="31" charset="0"/>
        <a:ea typeface="+mn-ea"/>
        <a:cs typeface="+mn-cs"/>
      </a:defRPr>
    </a:lvl1pPr>
    <a:lvl2pPr marL="457200" algn="l" rtl="0" eaLnBrk="0" fontAlgn="base" hangingPunct="0">
      <a:spcBef>
        <a:spcPct val="0"/>
      </a:spcBef>
      <a:spcAft>
        <a:spcPct val="0"/>
      </a:spcAft>
      <a:defRPr sz="2400" kern="1200">
        <a:solidFill>
          <a:schemeClr val="tx1"/>
        </a:solidFill>
        <a:latin typeface="Geneva" pitchFamily="31" charset="0"/>
        <a:ea typeface="+mn-ea"/>
        <a:cs typeface="+mn-cs"/>
      </a:defRPr>
    </a:lvl2pPr>
    <a:lvl3pPr marL="914400" algn="l" rtl="0" eaLnBrk="0" fontAlgn="base" hangingPunct="0">
      <a:spcBef>
        <a:spcPct val="0"/>
      </a:spcBef>
      <a:spcAft>
        <a:spcPct val="0"/>
      </a:spcAft>
      <a:defRPr sz="2400" kern="1200">
        <a:solidFill>
          <a:schemeClr val="tx1"/>
        </a:solidFill>
        <a:latin typeface="Geneva" pitchFamily="31" charset="0"/>
        <a:ea typeface="+mn-ea"/>
        <a:cs typeface="+mn-cs"/>
      </a:defRPr>
    </a:lvl3pPr>
    <a:lvl4pPr marL="1371600" algn="l" rtl="0" eaLnBrk="0" fontAlgn="base" hangingPunct="0">
      <a:spcBef>
        <a:spcPct val="0"/>
      </a:spcBef>
      <a:spcAft>
        <a:spcPct val="0"/>
      </a:spcAft>
      <a:defRPr sz="2400" kern="1200">
        <a:solidFill>
          <a:schemeClr val="tx1"/>
        </a:solidFill>
        <a:latin typeface="Geneva" pitchFamily="31" charset="0"/>
        <a:ea typeface="+mn-ea"/>
        <a:cs typeface="+mn-cs"/>
      </a:defRPr>
    </a:lvl4pPr>
    <a:lvl5pPr marL="1828800" algn="l" rtl="0" eaLnBrk="0" fontAlgn="base" hangingPunct="0">
      <a:spcBef>
        <a:spcPct val="0"/>
      </a:spcBef>
      <a:spcAft>
        <a:spcPct val="0"/>
      </a:spcAft>
      <a:defRPr sz="2400" kern="1200">
        <a:solidFill>
          <a:schemeClr val="tx1"/>
        </a:solidFill>
        <a:latin typeface="Geneva" pitchFamily="31" charset="0"/>
        <a:ea typeface="+mn-ea"/>
        <a:cs typeface="+mn-cs"/>
      </a:defRPr>
    </a:lvl5pPr>
    <a:lvl6pPr marL="2286000" algn="l" defTabSz="457200" rtl="0" eaLnBrk="1" latinLnBrk="0" hangingPunct="1">
      <a:defRPr sz="2400" kern="1200">
        <a:solidFill>
          <a:schemeClr val="tx1"/>
        </a:solidFill>
        <a:latin typeface="Geneva" pitchFamily="31" charset="0"/>
        <a:ea typeface="+mn-ea"/>
        <a:cs typeface="+mn-cs"/>
      </a:defRPr>
    </a:lvl6pPr>
    <a:lvl7pPr marL="2743200" algn="l" defTabSz="457200" rtl="0" eaLnBrk="1" latinLnBrk="0" hangingPunct="1">
      <a:defRPr sz="2400" kern="1200">
        <a:solidFill>
          <a:schemeClr val="tx1"/>
        </a:solidFill>
        <a:latin typeface="Geneva" pitchFamily="31" charset="0"/>
        <a:ea typeface="+mn-ea"/>
        <a:cs typeface="+mn-cs"/>
      </a:defRPr>
    </a:lvl7pPr>
    <a:lvl8pPr marL="3200400" algn="l" defTabSz="457200" rtl="0" eaLnBrk="1" latinLnBrk="0" hangingPunct="1">
      <a:defRPr sz="2400" kern="1200">
        <a:solidFill>
          <a:schemeClr val="tx1"/>
        </a:solidFill>
        <a:latin typeface="Geneva" pitchFamily="31" charset="0"/>
        <a:ea typeface="+mn-ea"/>
        <a:cs typeface="+mn-cs"/>
      </a:defRPr>
    </a:lvl8pPr>
    <a:lvl9pPr marL="3657600" algn="l" defTabSz="457200" rtl="0" eaLnBrk="1" latinLnBrk="0" hangingPunct="1">
      <a:defRPr sz="2400" kern="1200">
        <a:solidFill>
          <a:schemeClr val="tx1"/>
        </a:solidFill>
        <a:latin typeface="Geneva" pitchFamily="3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B7C4"/>
    <a:srgbClr val="5D1D4F"/>
    <a:srgbClr val="90C22B"/>
    <a:srgbClr val="ABCF63"/>
    <a:srgbClr val="285078"/>
    <a:srgbClr val="48323D"/>
    <a:srgbClr val="AA4444"/>
    <a:srgbClr val="9E3712"/>
    <a:srgbClr val="81AE28"/>
    <a:srgbClr val="DDED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98" autoAdjust="0"/>
    <p:restoredTop sz="76721" autoAdjust="0"/>
  </p:normalViewPr>
  <p:slideViewPr>
    <p:cSldViewPr showGuides="1">
      <p:cViewPr>
        <p:scale>
          <a:sx n="66" d="100"/>
          <a:sy n="66" d="100"/>
        </p:scale>
        <p:origin x="-1690"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296"/>
    </p:cViewPr>
  </p:sorterViewPr>
  <p:notesViewPr>
    <p:cSldViewPr showGuides="1">
      <p:cViewPr varScale="1">
        <p:scale>
          <a:sx n="76" d="100"/>
          <a:sy n="76" d="100"/>
        </p:scale>
        <p:origin x="-1416" y="-11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85404A-FA46-47D2-AAB6-E3EC13E40AE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786A8BC4-B5F8-4781-A0A3-5EB06E8CE961}">
      <dgm:prSet phldrT="[Text]" custT="1"/>
      <dgm:spPr>
        <a:solidFill>
          <a:schemeClr val="tx2"/>
        </a:solidFill>
        <a:ln>
          <a:solidFill>
            <a:schemeClr val="tx2"/>
          </a:solidFill>
        </a:ln>
      </dgm:spPr>
      <dgm:t>
        <a:bodyPr/>
        <a:lstStyle/>
        <a:p>
          <a:r>
            <a:rPr lang="en-US" sz="2800" dirty="0" smtClean="0"/>
            <a:t>Past</a:t>
          </a:r>
          <a:endParaRPr lang="en-US" sz="2800" dirty="0"/>
        </a:p>
      </dgm:t>
    </dgm:pt>
    <dgm:pt modelId="{113BB497-9F13-4D0A-9EEB-7C826BD5166A}" type="parTrans" cxnId="{54485730-9B7D-4509-BA9F-B02CC466FC73}">
      <dgm:prSet/>
      <dgm:spPr/>
      <dgm:t>
        <a:bodyPr/>
        <a:lstStyle/>
        <a:p>
          <a:endParaRPr lang="en-US"/>
        </a:p>
      </dgm:t>
    </dgm:pt>
    <dgm:pt modelId="{980DE440-3171-451A-986C-58A4EDFAD9A2}" type="sibTrans" cxnId="{54485730-9B7D-4509-BA9F-B02CC466FC73}">
      <dgm:prSet/>
      <dgm:spPr/>
      <dgm:t>
        <a:bodyPr/>
        <a:lstStyle/>
        <a:p>
          <a:endParaRPr lang="en-US"/>
        </a:p>
      </dgm:t>
    </dgm:pt>
    <dgm:pt modelId="{F33C8C06-E73C-40C9-90FA-2D150B85DEE1}">
      <dgm:prSet phldrT="[Text]" custT="1"/>
      <dgm:spPr>
        <a:ln>
          <a:solidFill>
            <a:schemeClr val="tx2"/>
          </a:solidFill>
        </a:ln>
      </dgm:spPr>
      <dgm:t>
        <a:bodyPr/>
        <a:lstStyle/>
        <a:p>
          <a:r>
            <a:rPr lang="en-US" sz="2800" dirty="0" smtClean="0">
              <a:solidFill>
                <a:schemeClr val="tx1"/>
              </a:solidFill>
              <a:effectLst/>
              <a:latin typeface="Calibri" panose="020F0502020204030204" pitchFamily="34" charset="0"/>
              <a:ea typeface="+mn-ea"/>
              <a:cs typeface="+mn-cs"/>
            </a:rPr>
            <a:t>Deal with the memory </a:t>
          </a:r>
          <a:endParaRPr lang="en-US" sz="2800" dirty="0">
            <a:latin typeface="Calibri" panose="020F0502020204030204" pitchFamily="34" charset="0"/>
          </a:endParaRPr>
        </a:p>
      </dgm:t>
    </dgm:pt>
    <dgm:pt modelId="{207C582E-757D-4B8F-9467-B5B3F179FD7C}" type="parTrans" cxnId="{4E25D14C-6EF6-4C92-A216-C247E54CDE49}">
      <dgm:prSet/>
      <dgm:spPr/>
      <dgm:t>
        <a:bodyPr/>
        <a:lstStyle/>
        <a:p>
          <a:endParaRPr lang="en-US"/>
        </a:p>
      </dgm:t>
    </dgm:pt>
    <dgm:pt modelId="{AE9F382D-D6B5-4CF9-A2B9-3FE2AE79F986}" type="sibTrans" cxnId="{4E25D14C-6EF6-4C92-A216-C247E54CDE49}">
      <dgm:prSet/>
      <dgm:spPr/>
      <dgm:t>
        <a:bodyPr/>
        <a:lstStyle/>
        <a:p>
          <a:endParaRPr lang="en-US"/>
        </a:p>
      </dgm:t>
    </dgm:pt>
    <dgm:pt modelId="{DBAEA232-5D18-4235-8292-8A1FAD7EF56F}">
      <dgm:prSet phldrT="[Text]" custT="1"/>
      <dgm:spPr>
        <a:solidFill>
          <a:schemeClr val="tx2"/>
        </a:solidFill>
        <a:ln>
          <a:solidFill>
            <a:schemeClr val="tx2"/>
          </a:solidFill>
        </a:ln>
      </dgm:spPr>
      <dgm:t>
        <a:bodyPr/>
        <a:lstStyle/>
        <a:p>
          <a:r>
            <a:rPr lang="en-US" sz="2800" dirty="0" smtClean="0"/>
            <a:t>Present</a:t>
          </a:r>
          <a:endParaRPr lang="en-US" sz="2800" dirty="0"/>
        </a:p>
      </dgm:t>
    </dgm:pt>
    <dgm:pt modelId="{18669DB7-0126-4CCD-809A-8FB1DA176776}" type="parTrans" cxnId="{54618517-BC49-41FD-8175-728B5615115D}">
      <dgm:prSet/>
      <dgm:spPr/>
      <dgm:t>
        <a:bodyPr/>
        <a:lstStyle/>
        <a:p>
          <a:endParaRPr lang="en-US"/>
        </a:p>
      </dgm:t>
    </dgm:pt>
    <dgm:pt modelId="{B11882C3-64D1-41F9-876D-CB8BF529AFFD}" type="sibTrans" cxnId="{54618517-BC49-41FD-8175-728B5615115D}">
      <dgm:prSet/>
      <dgm:spPr/>
      <dgm:t>
        <a:bodyPr/>
        <a:lstStyle/>
        <a:p>
          <a:endParaRPr lang="en-US"/>
        </a:p>
      </dgm:t>
    </dgm:pt>
    <dgm:pt modelId="{1508FC8C-F1D2-4E03-BD06-F8A637C96265}">
      <dgm:prSet phldrT="[Text]" custT="1"/>
      <dgm:spPr>
        <a:ln>
          <a:solidFill>
            <a:schemeClr val="tx2"/>
          </a:solidFill>
        </a:ln>
      </dgm:spPr>
      <dgm:t>
        <a:bodyPr/>
        <a:lstStyle/>
        <a:p>
          <a:r>
            <a:rPr lang="en-US" sz="2800" dirty="0" smtClean="0">
              <a:solidFill>
                <a:schemeClr val="tx1"/>
              </a:solidFill>
              <a:effectLst/>
              <a:latin typeface="Calibri" panose="020F0502020204030204" pitchFamily="34" charset="0"/>
              <a:ea typeface="+mn-ea"/>
              <a:cs typeface="+mn-cs"/>
            </a:rPr>
            <a:t>Deal with the effects</a:t>
          </a:r>
          <a:endParaRPr lang="en-US" sz="2800" dirty="0">
            <a:latin typeface="Calibri" panose="020F0502020204030204" pitchFamily="34" charset="0"/>
          </a:endParaRPr>
        </a:p>
      </dgm:t>
    </dgm:pt>
    <dgm:pt modelId="{082F2A60-843D-4885-9287-7FB04CE9D937}" type="parTrans" cxnId="{F528B1AD-27B8-4A84-9123-5A1A64D7774C}">
      <dgm:prSet/>
      <dgm:spPr/>
      <dgm:t>
        <a:bodyPr/>
        <a:lstStyle/>
        <a:p>
          <a:endParaRPr lang="en-US"/>
        </a:p>
      </dgm:t>
    </dgm:pt>
    <dgm:pt modelId="{DF0FBD61-3F80-431F-9039-D8A368A1F132}" type="sibTrans" cxnId="{F528B1AD-27B8-4A84-9123-5A1A64D7774C}">
      <dgm:prSet/>
      <dgm:spPr/>
      <dgm:t>
        <a:bodyPr/>
        <a:lstStyle/>
        <a:p>
          <a:endParaRPr lang="en-US"/>
        </a:p>
      </dgm:t>
    </dgm:pt>
    <dgm:pt modelId="{E42EF2EB-C858-4907-8260-610E432F50BC}" type="pres">
      <dgm:prSet presAssocID="{BD85404A-FA46-47D2-AAB6-E3EC13E40AEE}" presName="linearFlow" presStyleCnt="0">
        <dgm:presLayoutVars>
          <dgm:dir/>
          <dgm:animLvl val="lvl"/>
          <dgm:resizeHandles val="exact"/>
        </dgm:presLayoutVars>
      </dgm:prSet>
      <dgm:spPr/>
      <dgm:t>
        <a:bodyPr/>
        <a:lstStyle/>
        <a:p>
          <a:endParaRPr lang="en-US"/>
        </a:p>
      </dgm:t>
    </dgm:pt>
    <dgm:pt modelId="{33486F7A-4040-4AC9-966C-6B0967923572}" type="pres">
      <dgm:prSet presAssocID="{786A8BC4-B5F8-4781-A0A3-5EB06E8CE961}" presName="composite" presStyleCnt="0"/>
      <dgm:spPr/>
    </dgm:pt>
    <dgm:pt modelId="{03FDB446-96A0-4DA1-9106-EB13DBAA5E5C}" type="pres">
      <dgm:prSet presAssocID="{786A8BC4-B5F8-4781-A0A3-5EB06E8CE961}" presName="parentText" presStyleLbl="alignNode1" presStyleIdx="0" presStyleCnt="2" custLinFactNeighborX="-1979" custLinFactNeighborY="-4467">
        <dgm:presLayoutVars>
          <dgm:chMax val="1"/>
          <dgm:bulletEnabled val="1"/>
        </dgm:presLayoutVars>
      </dgm:prSet>
      <dgm:spPr/>
      <dgm:t>
        <a:bodyPr/>
        <a:lstStyle/>
        <a:p>
          <a:endParaRPr lang="en-US"/>
        </a:p>
      </dgm:t>
    </dgm:pt>
    <dgm:pt modelId="{0A5BEDC0-BC46-4841-B85C-866A4C9F3F38}" type="pres">
      <dgm:prSet presAssocID="{786A8BC4-B5F8-4781-A0A3-5EB06E8CE961}" presName="descendantText" presStyleLbl="alignAcc1" presStyleIdx="0" presStyleCnt="2" custLinFactNeighborX="-565" custLinFactNeighborY="-157">
        <dgm:presLayoutVars>
          <dgm:bulletEnabled val="1"/>
        </dgm:presLayoutVars>
      </dgm:prSet>
      <dgm:spPr/>
      <dgm:t>
        <a:bodyPr/>
        <a:lstStyle/>
        <a:p>
          <a:endParaRPr lang="en-US"/>
        </a:p>
      </dgm:t>
    </dgm:pt>
    <dgm:pt modelId="{826BEC1E-EFA0-40D1-8C8F-DAD46721CE2F}" type="pres">
      <dgm:prSet presAssocID="{980DE440-3171-451A-986C-58A4EDFAD9A2}" presName="sp" presStyleCnt="0"/>
      <dgm:spPr/>
    </dgm:pt>
    <dgm:pt modelId="{5231861A-536D-4CB9-A4A7-2247D8F99A1A}" type="pres">
      <dgm:prSet presAssocID="{DBAEA232-5D18-4235-8292-8A1FAD7EF56F}" presName="composite" presStyleCnt="0"/>
      <dgm:spPr/>
    </dgm:pt>
    <dgm:pt modelId="{75E49E6E-7CC2-43D6-8400-5BCDA427FEF2}" type="pres">
      <dgm:prSet presAssocID="{DBAEA232-5D18-4235-8292-8A1FAD7EF56F}" presName="parentText" presStyleLbl="alignNode1" presStyleIdx="1" presStyleCnt="2" custLinFactNeighborY="-1186">
        <dgm:presLayoutVars>
          <dgm:chMax val="1"/>
          <dgm:bulletEnabled val="1"/>
        </dgm:presLayoutVars>
      </dgm:prSet>
      <dgm:spPr/>
      <dgm:t>
        <a:bodyPr/>
        <a:lstStyle/>
        <a:p>
          <a:endParaRPr lang="en-US"/>
        </a:p>
      </dgm:t>
    </dgm:pt>
    <dgm:pt modelId="{5D5BA547-A6C8-40ED-81B4-403AE77C2316}" type="pres">
      <dgm:prSet presAssocID="{DBAEA232-5D18-4235-8292-8A1FAD7EF56F}" presName="descendantText" presStyleLbl="alignAcc1" presStyleIdx="1" presStyleCnt="2" custLinFactNeighborX="-851" custLinFactNeighborY="-229">
        <dgm:presLayoutVars>
          <dgm:bulletEnabled val="1"/>
        </dgm:presLayoutVars>
      </dgm:prSet>
      <dgm:spPr/>
      <dgm:t>
        <a:bodyPr/>
        <a:lstStyle/>
        <a:p>
          <a:endParaRPr lang="en-US"/>
        </a:p>
      </dgm:t>
    </dgm:pt>
  </dgm:ptLst>
  <dgm:cxnLst>
    <dgm:cxn modelId="{2D987DF6-8118-4ABF-9841-A3ACFD49E12F}" type="presOf" srcId="{BD85404A-FA46-47D2-AAB6-E3EC13E40AEE}" destId="{E42EF2EB-C858-4907-8260-610E432F50BC}" srcOrd="0" destOrd="0" presId="urn:microsoft.com/office/officeart/2005/8/layout/chevron2"/>
    <dgm:cxn modelId="{55F0AC23-EBE0-4382-ACB1-6894006961C0}" type="presOf" srcId="{F33C8C06-E73C-40C9-90FA-2D150B85DEE1}" destId="{0A5BEDC0-BC46-4841-B85C-866A4C9F3F38}" srcOrd="0" destOrd="0" presId="urn:microsoft.com/office/officeart/2005/8/layout/chevron2"/>
    <dgm:cxn modelId="{2DA4A043-B96D-4E60-8046-B0F0168270E3}" type="presOf" srcId="{1508FC8C-F1D2-4E03-BD06-F8A637C96265}" destId="{5D5BA547-A6C8-40ED-81B4-403AE77C2316}" srcOrd="0" destOrd="0" presId="urn:microsoft.com/office/officeart/2005/8/layout/chevron2"/>
    <dgm:cxn modelId="{4E25D14C-6EF6-4C92-A216-C247E54CDE49}" srcId="{786A8BC4-B5F8-4781-A0A3-5EB06E8CE961}" destId="{F33C8C06-E73C-40C9-90FA-2D150B85DEE1}" srcOrd="0" destOrd="0" parTransId="{207C582E-757D-4B8F-9467-B5B3F179FD7C}" sibTransId="{AE9F382D-D6B5-4CF9-A2B9-3FE2AE79F986}"/>
    <dgm:cxn modelId="{4E24C23A-9089-401F-8E74-2A32AD27D9D5}" type="presOf" srcId="{DBAEA232-5D18-4235-8292-8A1FAD7EF56F}" destId="{75E49E6E-7CC2-43D6-8400-5BCDA427FEF2}" srcOrd="0" destOrd="0" presId="urn:microsoft.com/office/officeart/2005/8/layout/chevron2"/>
    <dgm:cxn modelId="{54618517-BC49-41FD-8175-728B5615115D}" srcId="{BD85404A-FA46-47D2-AAB6-E3EC13E40AEE}" destId="{DBAEA232-5D18-4235-8292-8A1FAD7EF56F}" srcOrd="1" destOrd="0" parTransId="{18669DB7-0126-4CCD-809A-8FB1DA176776}" sibTransId="{B11882C3-64D1-41F9-876D-CB8BF529AFFD}"/>
    <dgm:cxn modelId="{0C3F6787-A71A-4BE7-A98B-EC77E16EC1DD}" type="presOf" srcId="{786A8BC4-B5F8-4781-A0A3-5EB06E8CE961}" destId="{03FDB446-96A0-4DA1-9106-EB13DBAA5E5C}" srcOrd="0" destOrd="0" presId="urn:microsoft.com/office/officeart/2005/8/layout/chevron2"/>
    <dgm:cxn modelId="{54485730-9B7D-4509-BA9F-B02CC466FC73}" srcId="{BD85404A-FA46-47D2-AAB6-E3EC13E40AEE}" destId="{786A8BC4-B5F8-4781-A0A3-5EB06E8CE961}" srcOrd="0" destOrd="0" parTransId="{113BB497-9F13-4D0A-9EEB-7C826BD5166A}" sibTransId="{980DE440-3171-451A-986C-58A4EDFAD9A2}"/>
    <dgm:cxn modelId="{F528B1AD-27B8-4A84-9123-5A1A64D7774C}" srcId="{DBAEA232-5D18-4235-8292-8A1FAD7EF56F}" destId="{1508FC8C-F1D2-4E03-BD06-F8A637C96265}" srcOrd="0" destOrd="0" parTransId="{082F2A60-843D-4885-9287-7FB04CE9D937}" sibTransId="{DF0FBD61-3F80-431F-9039-D8A368A1F132}"/>
    <dgm:cxn modelId="{D83B7E55-144E-4018-9EF8-C0B04B8B9697}" type="presParOf" srcId="{E42EF2EB-C858-4907-8260-610E432F50BC}" destId="{33486F7A-4040-4AC9-966C-6B0967923572}" srcOrd="0" destOrd="0" presId="urn:microsoft.com/office/officeart/2005/8/layout/chevron2"/>
    <dgm:cxn modelId="{4E668933-5004-4888-A407-913569F29731}" type="presParOf" srcId="{33486F7A-4040-4AC9-966C-6B0967923572}" destId="{03FDB446-96A0-4DA1-9106-EB13DBAA5E5C}" srcOrd="0" destOrd="0" presId="urn:microsoft.com/office/officeart/2005/8/layout/chevron2"/>
    <dgm:cxn modelId="{CE54350C-5018-46E3-941B-61E57D95E16C}" type="presParOf" srcId="{33486F7A-4040-4AC9-966C-6B0967923572}" destId="{0A5BEDC0-BC46-4841-B85C-866A4C9F3F38}" srcOrd="1" destOrd="0" presId="urn:microsoft.com/office/officeart/2005/8/layout/chevron2"/>
    <dgm:cxn modelId="{BB7590FA-3781-4EE2-B9FB-16B9927DCC3F}" type="presParOf" srcId="{E42EF2EB-C858-4907-8260-610E432F50BC}" destId="{826BEC1E-EFA0-40D1-8C8F-DAD46721CE2F}" srcOrd="1" destOrd="0" presId="urn:microsoft.com/office/officeart/2005/8/layout/chevron2"/>
    <dgm:cxn modelId="{44EDA996-C59B-4A4A-B1EB-1102390312E2}" type="presParOf" srcId="{E42EF2EB-C858-4907-8260-610E432F50BC}" destId="{5231861A-536D-4CB9-A4A7-2247D8F99A1A}" srcOrd="2" destOrd="0" presId="urn:microsoft.com/office/officeart/2005/8/layout/chevron2"/>
    <dgm:cxn modelId="{A3EDBE97-5F5F-4B35-ADF4-1C9A1C60FF1D}" type="presParOf" srcId="{5231861A-536D-4CB9-A4A7-2247D8F99A1A}" destId="{75E49E6E-7CC2-43D6-8400-5BCDA427FEF2}" srcOrd="0" destOrd="0" presId="urn:microsoft.com/office/officeart/2005/8/layout/chevron2"/>
    <dgm:cxn modelId="{976AAD46-D870-485A-9113-8108D9DA047F}" type="presParOf" srcId="{5231861A-536D-4CB9-A4A7-2247D8F99A1A}" destId="{5D5BA547-A6C8-40ED-81B4-403AE77C2316}"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DB446-96A0-4DA1-9106-EB13DBAA5E5C}">
      <dsp:nvSpPr>
        <dsp:cNvPr id="0" name=""/>
        <dsp:cNvSpPr/>
      </dsp:nvSpPr>
      <dsp:spPr>
        <a:xfrm rot="5400000">
          <a:off x="-366624" y="366624"/>
          <a:ext cx="2444164" cy="1710915"/>
        </a:xfrm>
        <a:prstGeom prst="chevron">
          <a:avLst/>
        </a:prstGeom>
        <a:solidFill>
          <a:schemeClr val="tx2"/>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smtClean="0"/>
            <a:t>Past</a:t>
          </a:r>
          <a:endParaRPr lang="en-US" sz="2800" kern="1200" dirty="0"/>
        </a:p>
      </dsp:txBody>
      <dsp:txXfrm rot="-5400000">
        <a:off x="1" y="855458"/>
        <a:ext cx="1710915" cy="733249"/>
      </dsp:txXfrm>
    </dsp:sp>
    <dsp:sp modelId="{0A5BEDC0-BC46-4841-B85C-866A4C9F3F38}">
      <dsp:nvSpPr>
        <dsp:cNvPr id="0" name=""/>
        <dsp:cNvSpPr/>
      </dsp:nvSpPr>
      <dsp:spPr>
        <a:xfrm rot="5400000">
          <a:off x="3938171" y="-2261790"/>
          <a:ext cx="1588706" cy="6112287"/>
        </a:xfrm>
        <a:prstGeom prst="round2SameRect">
          <a:avLst/>
        </a:prstGeom>
        <a:solidFill>
          <a:schemeClr val="lt1">
            <a:alpha val="90000"/>
            <a:hueOff val="0"/>
            <a:satOff val="0"/>
            <a:lumOff val="0"/>
            <a:alphaOff val="0"/>
          </a:schemeClr>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solidFill>
                <a:schemeClr val="tx1"/>
              </a:solidFill>
              <a:effectLst/>
              <a:latin typeface="Calibri" panose="020F0502020204030204" pitchFamily="34" charset="0"/>
              <a:ea typeface="+mn-ea"/>
              <a:cs typeface="+mn-cs"/>
            </a:rPr>
            <a:t>Deal with the memory </a:t>
          </a:r>
          <a:endParaRPr lang="en-US" sz="2800" kern="1200" dirty="0">
            <a:latin typeface="Calibri" panose="020F0502020204030204" pitchFamily="34" charset="0"/>
          </a:endParaRPr>
        </a:p>
      </dsp:txBody>
      <dsp:txXfrm rot="-5400000">
        <a:off x="1676381" y="77554"/>
        <a:ext cx="6034733" cy="1433598"/>
      </dsp:txXfrm>
    </dsp:sp>
    <dsp:sp modelId="{75E49E6E-7CC2-43D6-8400-5BCDA427FEF2}">
      <dsp:nvSpPr>
        <dsp:cNvPr id="0" name=""/>
        <dsp:cNvSpPr/>
      </dsp:nvSpPr>
      <dsp:spPr>
        <a:xfrm rot="5400000">
          <a:off x="-366624" y="2500234"/>
          <a:ext cx="2444164" cy="1710915"/>
        </a:xfrm>
        <a:prstGeom prst="chevron">
          <a:avLst/>
        </a:prstGeom>
        <a:solidFill>
          <a:schemeClr val="tx2"/>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smtClean="0"/>
            <a:t>Present</a:t>
          </a:r>
          <a:endParaRPr lang="en-US" sz="2800" kern="1200" dirty="0"/>
        </a:p>
      </dsp:txBody>
      <dsp:txXfrm rot="-5400000">
        <a:off x="1" y="2989068"/>
        <a:ext cx="1710915" cy="733249"/>
      </dsp:txXfrm>
    </dsp:sp>
    <dsp:sp modelId="{5D5BA547-A6C8-40ED-81B4-403AE77C2316}">
      <dsp:nvSpPr>
        <dsp:cNvPr id="0" name=""/>
        <dsp:cNvSpPr/>
      </dsp:nvSpPr>
      <dsp:spPr>
        <a:xfrm rot="5400000">
          <a:off x="3920690" y="-102830"/>
          <a:ext cx="1588706" cy="6112287"/>
        </a:xfrm>
        <a:prstGeom prst="round2SameRect">
          <a:avLst/>
        </a:prstGeom>
        <a:solidFill>
          <a:schemeClr val="lt1">
            <a:alpha val="90000"/>
            <a:hueOff val="0"/>
            <a:satOff val="0"/>
            <a:lumOff val="0"/>
            <a:alphaOff val="0"/>
          </a:schemeClr>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solidFill>
                <a:schemeClr val="tx1"/>
              </a:solidFill>
              <a:effectLst/>
              <a:latin typeface="Calibri" panose="020F0502020204030204" pitchFamily="34" charset="0"/>
              <a:ea typeface="+mn-ea"/>
              <a:cs typeface="+mn-cs"/>
            </a:rPr>
            <a:t>Deal with the effects</a:t>
          </a:r>
          <a:endParaRPr lang="en-US" sz="2800" kern="1200" dirty="0">
            <a:latin typeface="Calibri" panose="020F0502020204030204" pitchFamily="34" charset="0"/>
          </a:endParaRPr>
        </a:p>
      </dsp:txBody>
      <dsp:txXfrm rot="-5400000">
        <a:off x="1658900" y="2236514"/>
        <a:ext cx="6034733" cy="143359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5715000" y="482036"/>
            <a:ext cx="370295" cy="274434"/>
          </a:xfrm>
          <a:prstGeom prst="rect">
            <a:avLst/>
          </a:prstGeom>
          <a:noFill/>
          <a:ln w="12700">
            <a:noFill/>
            <a:miter lim="800000"/>
            <a:headEnd/>
            <a:tailEnd/>
          </a:ln>
          <a:effectLst/>
        </p:spPr>
        <p:txBody>
          <a:bodyPr wrap="none" lIns="90488" tIns="44450" rIns="90488" bIns="44450">
            <a:prstTxWarp prst="textNoShape">
              <a:avLst/>
            </a:prstTxWarp>
            <a:spAutoFit/>
          </a:bodyPr>
          <a:lstStyle/>
          <a:p>
            <a:pPr>
              <a:defRPr/>
            </a:pPr>
            <a:fld id="{AFADDE07-A3B2-714E-914F-4081EC661B9E}" type="slidenum">
              <a:rPr lang="en-US" sz="1200">
                <a:latin typeface="Arial"/>
                <a:cs typeface="Arial"/>
              </a:rPr>
              <a:pPr>
                <a:defRPr/>
              </a:pPr>
              <a:t>‹#›</a:t>
            </a:fld>
            <a:endParaRPr lang="en-US" sz="1200" dirty="0">
              <a:latin typeface="Arial"/>
              <a:cs typeface="Arial"/>
            </a:endParaRPr>
          </a:p>
        </p:txBody>
      </p:sp>
      <p:sp>
        <p:nvSpPr>
          <p:cNvPr id="3083" name="Rectangle 11"/>
          <p:cNvSpPr>
            <a:spLocks noChangeArrowheads="1"/>
          </p:cNvSpPr>
          <p:nvPr/>
        </p:nvSpPr>
        <p:spPr bwMode="auto">
          <a:xfrm>
            <a:off x="390525" y="255365"/>
            <a:ext cx="915988" cy="278318"/>
          </a:xfrm>
          <a:prstGeom prst="rect">
            <a:avLst/>
          </a:prstGeom>
          <a:noFill/>
          <a:ln w="12700">
            <a:noFill/>
            <a:miter lim="800000"/>
            <a:headEnd/>
            <a:tailEnd/>
          </a:ln>
          <a:effectLst/>
        </p:spPr>
        <p:txBody>
          <a:bodyPr>
            <a:prstTxWarp prst="textNoShape">
              <a:avLst/>
            </a:prstTxWarp>
          </a:bodyPr>
          <a:lstStyle/>
          <a:p>
            <a:pPr>
              <a:defRPr/>
            </a:pPr>
            <a:endParaRPr lang="en-US" dirty="0">
              <a:latin typeface="Arial"/>
            </a:endParaRPr>
          </a:p>
        </p:txBody>
      </p:sp>
    </p:spTree>
    <p:extLst>
      <p:ext uri="{BB962C8B-B14F-4D97-AF65-F5344CB8AC3E}">
        <p14:creationId xmlns:p14="http://schemas.microsoft.com/office/powerpoint/2010/main" val="16118730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idx="2"/>
          </p:nvPr>
        </p:nvSpPr>
        <p:spPr bwMode="auto">
          <a:xfrm>
            <a:off x="1158875" y="774700"/>
            <a:ext cx="4541838" cy="3405188"/>
          </a:xfrm>
          <a:prstGeom prst="rect">
            <a:avLst/>
          </a:prstGeom>
          <a:noFill/>
          <a:ln w="12700">
            <a:solidFill>
              <a:srgbClr val="000000"/>
            </a:solidFill>
            <a:miter lim="800000"/>
            <a:headEnd/>
            <a:tailEnd/>
          </a:ln>
        </p:spPr>
      </p:sp>
      <p:sp>
        <p:nvSpPr>
          <p:cNvPr id="2051" name="Rectangle 3"/>
          <p:cNvSpPr>
            <a:spLocks noGrp="1" noChangeArrowheads="1"/>
          </p:cNvSpPr>
          <p:nvPr>
            <p:ph type="body" sz="quarter" idx="3"/>
          </p:nvPr>
        </p:nvSpPr>
        <p:spPr bwMode="auto">
          <a:xfrm>
            <a:off x="966789" y="4425833"/>
            <a:ext cx="5013325" cy="4197726"/>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79807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08" charset="0"/>
        <a:ea typeface="ＭＳ Ｐゴシック" pitchFamily="-105" charset="-128"/>
        <a:cs typeface="ＭＳ Ｐゴシック" pitchFamily="-105" charset="-128"/>
      </a:defRPr>
    </a:lvl1pPr>
    <a:lvl2pPr marL="4572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96913"/>
            <a:ext cx="4648200" cy="3486150"/>
          </a:xfrm>
        </p:spPr>
      </p:sp>
      <p:sp>
        <p:nvSpPr>
          <p:cNvPr id="3" name="Notes Placeholder 2"/>
          <p:cNvSpPr>
            <a:spLocks noGrp="1"/>
          </p:cNvSpPr>
          <p:nvPr>
            <p:ph type="body" idx="1"/>
          </p:nvPr>
        </p:nvSpPr>
        <p:spPr/>
        <p:txBody>
          <a:bodyPr/>
          <a:lstStyle/>
          <a:p>
            <a:r>
              <a:rPr lang="en-US" b="1" u="sng" dirty="0" smtClean="0"/>
              <a:t>Trainer notes</a:t>
            </a:r>
            <a:r>
              <a:rPr lang="en-US" b="1" dirty="0" smtClean="0"/>
              <a:t>:</a:t>
            </a:r>
          </a:p>
          <a:p>
            <a:endParaRPr lang="en-US" dirty="0" smtClean="0"/>
          </a:p>
          <a:p>
            <a:r>
              <a:rPr lang="en-US" i="1" dirty="0" smtClean="0"/>
              <a:t>There are several</a:t>
            </a:r>
            <a:r>
              <a:rPr lang="en-US" i="1" baseline="0" dirty="0" smtClean="0"/>
              <a:t> ways to implement trauma informed approaches. This training is aimed at universal measures, but what is right for your program may encompass elements of one or more of the other approaches.</a:t>
            </a:r>
          </a:p>
          <a:p>
            <a:endParaRPr lang="en-US" i="1" baseline="0" dirty="0" smtClean="0"/>
          </a:p>
          <a:p>
            <a:r>
              <a:rPr lang="en-US" i="1" baseline="0" dirty="0" smtClean="0"/>
              <a:t>Each approach has advantages</a:t>
            </a:r>
            <a:r>
              <a:rPr lang="en-US" i="1" dirty="0" smtClean="0"/>
              <a:t> and different </a:t>
            </a:r>
            <a:r>
              <a:rPr lang="en-US" i="1" baseline="0" dirty="0" smtClean="0"/>
              <a:t>requirements to consider.</a:t>
            </a:r>
            <a:endParaRPr lang="en-US" i="1" dirty="0"/>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B403AA5B-4A9D-4A83-8EE4-0828ADB360F8}" type="slidenum">
              <a:rPr lang="en-US" smtClean="0"/>
              <a:t>6</a:t>
            </a:fld>
            <a:endParaRPr lang="en-US" dirty="0"/>
          </a:p>
        </p:txBody>
      </p:sp>
    </p:spTree>
    <p:extLst>
      <p:ext uri="{BB962C8B-B14F-4D97-AF65-F5344CB8AC3E}">
        <p14:creationId xmlns:p14="http://schemas.microsoft.com/office/powerpoint/2010/main" val="30305283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96913"/>
            <a:ext cx="4648200" cy="3486150"/>
          </a:xfrm>
        </p:spPr>
      </p:sp>
      <p:sp>
        <p:nvSpPr>
          <p:cNvPr id="3" name="Notes Placeholder 2"/>
          <p:cNvSpPr>
            <a:spLocks noGrp="1"/>
          </p:cNvSpPr>
          <p:nvPr>
            <p:ph type="body" idx="1"/>
          </p:nvPr>
        </p:nvSpPr>
        <p:spPr/>
        <p:txBody>
          <a:bodyPr/>
          <a:lstStyle/>
          <a:p>
            <a:r>
              <a:rPr lang="en-US" b="1" u="sng" dirty="0" smtClean="0"/>
              <a:t>Trainer notes: </a:t>
            </a:r>
          </a:p>
          <a:p>
            <a:endParaRPr lang="en-US" dirty="0" smtClean="0"/>
          </a:p>
          <a:p>
            <a:r>
              <a:rPr lang="en-US" i="1" dirty="0" smtClean="0"/>
              <a:t>Judith Herman (1992) identified three stages of trauma recovery. These stages involve specific tasks. Each person’s path is unique and some tasks are easier than others. </a:t>
            </a:r>
          </a:p>
          <a:p>
            <a:endParaRPr lang="en-US" i="1" dirty="0" smtClean="0"/>
          </a:p>
          <a:p>
            <a:r>
              <a:rPr lang="en-US" i="1" dirty="0" smtClean="0"/>
              <a:t>RSAT clients in</a:t>
            </a:r>
            <a:r>
              <a:rPr lang="en-US" i="1" baseline="0" dirty="0" smtClean="0"/>
              <a:t> </a:t>
            </a:r>
            <a:r>
              <a:rPr lang="en-US" i="1" dirty="0" smtClean="0"/>
              <a:t>substance </a:t>
            </a:r>
            <a:r>
              <a:rPr lang="en-US" i="1" dirty="0" smtClean="0"/>
              <a:t>use disorder treatment services can master Stage One trauma recovery tasks, which are quite compatible with addiction recovery.  </a:t>
            </a:r>
          </a:p>
          <a:p>
            <a:endParaRPr lang="en-US" i="1"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t>Some</a:t>
            </a:r>
            <a:r>
              <a:rPr lang="en-US" sz="1200" i="1" baseline="0" dirty="0" smtClean="0"/>
              <a:t> of tasks involved are:</a:t>
            </a:r>
          </a:p>
          <a:p>
            <a:pPr marL="171450" indent="-171450" rtl="0" eaLnBrk="1" fontAlgn="t" latinLnBrk="0" hangingPunct="1">
              <a:buFont typeface="Arial" panose="020B0604020202020204" pitchFamily="34" charset="0"/>
              <a:buChar char="•"/>
            </a:pPr>
            <a:r>
              <a:rPr lang="en-US" sz="1200" b="0" i="1" u="none" strike="noStrike" kern="1200" dirty="0" smtClean="0">
                <a:solidFill>
                  <a:schemeClr val="tx1"/>
                </a:solidFill>
                <a:effectLst/>
                <a:latin typeface="+mn-lt"/>
                <a:ea typeface="+mn-ea"/>
                <a:cs typeface="+mn-cs"/>
              </a:rPr>
              <a:t>Gaining authority over the memory</a:t>
            </a:r>
          </a:p>
          <a:p>
            <a:pPr marL="171450" indent="-171450" rtl="0" eaLnBrk="1" fontAlgn="t" latinLnBrk="0" hangingPunct="1">
              <a:buFont typeface="Arial" panose="020B0604020202020204" pitchFamily="34" charset="0"/>
              <a:buChar char="•"/>
            </a:pPr>
            <a:r>
              <a:rPr lang="en-US" sz="1200" b="0" i="1" u="none" strike="noStrike" kern="1200" dirty="0" smtClean="0">
                <a:solidFill>
                  <a:schemeClr val="tx1"/>
                </a:solidFill>
                <a:effectLst/>
                <a:latin typeface="+mn-lt"/>
                <a:ea typeface="+mn-ea"/>
                <a:cs typeface="+mn-cs"/>
              </a:rPr>
              <a:t>Self-regulation/</a:t>
            </a:r>
            <a:r>
              <a:rPr lang="en-US" sz="1200" b="0" i="1" u="none" strike="noStrike" kern="1200" baseline="0" dirty="0" smtClean="0">
                <a:solidFill>
                  <a:schemeClr val="tx1"/>
                </a:solidFill>
                <a:effectLst/>
                <a:latin typeface="+mn-lt"/>
                <a:ea typeface="+mn-ea"/>
                <a:cs typeface="+mn-cs"/>
              </a:rPr>
              <a:t> affect regulation</a:t>
            </a:r>
            <a:endParaRPr lang="en-US" sz="1200" b="0" i="1" u="none" strike="noStrike" kern="1200" dirty="0" smtClean="0">
              <a:solidFill>
                <a:schemeClr val="tx1"/>
              </a:solidFill>
              <a:effectLst/>
              <a:latin typeface="+mn-lt"/>
              <a:ea typeface="+mn-ea"/>
              <a:cs typeface="+mn-cs"/>
            </a:endParaRPr>
          </a:p>
          <a:p>
            <a:pPr marL="171450" indent="-171450" fontAlgn="t">
              <a:buFont typeface="Arial" panose="020B0604020202020204" pitchFamily="34" charset="0"/>
              <a:buChar char="•"/>
            </a:pPr>
            <a:r>
              <a:rPr lang="en-US" sz="1200" b="0" i="1" u="none" strike="noStrike" kern="1200" dirty="0" smtClean="0">
                <a:solidFill>
                  <a:schemeClr val="tx1"/>
                </a:solidFill>
                <a:effectLst/>
                <a:latin typeface="+mn-lt"/>
                <a:ea typeface="+mn-ea"/>
                <a:cs typeface="+mn-cs"/>
              </a:rPr>
              <a:t>Identifying</a:t>
            </a:r>
            <a:r>
              <a:rPr lang="en-US" sz="1200" b="0" i="1" u="none" strike="noStrike" kern="1200" baseline="0" dirty="0" smtClean="0">
                <a:solidFill>
                  <a:schemeClr val="tx1"/>
                </a:solidFill>
                <a:effectLst/>
                <a:latin typeface="+mn-lt"/>
                <a:ea typeface="+mn-ea"/>
                <a:cs typeface="+mn-cs"/>
              </a:rPr>
              <a:t> and eliminating triggers </a:t>
            </a:r>
            <a:r>
              <a:rPr lang="en-US" i="1" dirty="0"/>
              <a:t>and </a:t>
            </a:r>
            <a:endParaRPr lang="en-US" sz="1200" b="0" i="1" u="none" strike="noStrike" kern="1200" dirty="0" smtClean="0">
              <a:solidFill>
                <a:schemeClr val="tx1"/>
              </a:solidFill>
              <a:effectLst/>
              <a:latin typeface="+mn-lt"/>
              <a:ea typeface="+mn-ea"/>
              <a:cs typeface="+mn-cs"/>
            </a:endParaRPr>
          </a:p>
          <a:p>
            <a:pPr marL="171450" indent="-171450" fontAlgn="t">
              <a:buFont typeface="Arial" panose="020B0604020202020204" pitchFamily="34" charset="0"/>
              <a:buChar char="•"/>
            </a:pPr>
            <a:r>
              <a:rPr lang="en-US" i="1" dirty="0" smtClean="0"/>
              <a:t>Grieving</a:t>
            </a:r>
          </a:p>
          <a:p>
            <a:pPr fontAlgn="t"/>
            <a:endParaRPr lang="en-US" sz="1200" b="0" i="1" u="none" strike="noStrike" kern="1200" dirty="0" smtClean="0">
              <a:solidFill>
                <a:schemeClr val="tx1"/>
              </a:solidFill>
              <a:effectLst/>
              <a:latin typeface="+mn-lt"/>
              <a:ea typeface="+mn-ea"/>
              <a:cs typeface="+mn-cs"/>
            </a:endParaRPr>
          </a:p>
          <a:p>
            <a:pPr rtl="0" eaLnBrk="1" fontAlgn="t" latinLnBrk="0" hangingPunct="1"/>
            <a:r>
              <a:rPr lang="en-US" sz="1200" b="0" i="1" u="none" strike="noStrike" kern="1200" baseline="0" dirty="0" smtClean="0">
                <a:solidFill>
                  <a:schemeClr val="tx1"/>
                </a:solidFill>
                <a:effectLst/>
                <a:latin typeface="+mn-lt"/>
                <a:ea typeface="+mn-ea"/>
                <a:cs typeface="+mn-cs"/>
              </a:rPr>
              <a:t>There are also some things that indicate safety is established. It would be wonderful if every trauma survivor achieved them prior to graduating drug court, but that may not be possible in all cases. However, it is a great yardstick for ensuring  clients are moving in the right direction, or getting the help they need, in terms of trauma-specific services and supports, or if they are struggling with tasks involved in establishing safety.</a:t>
            </a:r>
            <a:endParaRPr lang="en-US" sz="1200" b="0" i="1" u="none" strike="noStrike"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70AFF3A3-B89B-43A9-9785-04B9945D931C}" type="slidenum">
              <a:rPr lang="en-US" smtClean="0"/>
              <a:t>19</a:t>
            </a:fld>
            <a:endParaRPr lang="en-US" dirty="0"/>
          </a:p>
        </p:txBody>
      </p:sp>
    </p:spTree>
    <p:extLst>
      <p:ext uri="{BB962C8B-B14F-4D97-AF65-F5344CB8AC3E}">
        <p14:creationId xmlns:p14="http://schemas.microsoft.com/office/powerpoint/2010/main" val="1595603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smtClean="0"/>
              <a:t>More information about each of these</a:t>
            </a:r>
            <a:r>
              <a:rPr lang="en-US" baseline="0" dirty="0" smtClean="0"/>
              <a:t> interventions is available in the </a:t>
            </a:r>
            <a:r>
              <a:rPr lang="en-US" baseline="0" dirty="0" smtClean="0"/>
              <a:t>TIC manual available on the RSAT website</a:t>
            </a:r>
            <a:endParaRPr lang="en-US" dirty="0" smtClean="0"/>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22D24EFB-9AAE-4E7D-8EBD-69E13AFA1BA2}" type="slidenum">
              <a:rPr lang="en-US" smtClean="0"/>
              <a:t>20</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96913"/>
            <a:ext cx="4648200" cy="3486150"/>
          </a:xfrm>
        </p:spPr>
      </p:sp>
      <p:sp>
        <p:nvSpPr>
          <p:cNvPr id="3" name="Notes Placeholder 2"/>
          <p:cNvSpPr>
            <a:spLocks noGrp="1"/>
          </p:cNvSpPr>
          <p:nvPr>
            <p:ph type="body" idx="1"/>
          </p:nvPr>
        </p:nvSpPr>
        <p:spPr/>
        <p:txBody>
          <a:bodyPr/>
          <a:lstStyle/>
          <a:p>
            <a:r>
              <a:rPr lang="en-US" sz="1200" b="1" i="0" u="sng" kern="1200" dirty="0" smtClean="0">
                <a:solidFill>
                  <a:schemeClr val="tx1"/>
                </a:solidFill>
                <a:effectLst/>
                <a:latin typeface="+mn-lt"/>
                <a:ea typeface="+mn-ea"/>
                <a:cs typeface="+mn-cs"/>
              </a:rPr>
              <a:t>Trainer’s notes:</a:t>
            </a:r>
            <a:endParaRPr lang="en-US" sz="1200" i="0" u="sng"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Trauma-informed care is founded on a set of principles that guide the culture of programs. No matter how triggering an environment may be, therapeutic relationships with staff that understand and embody these principles can result in a more effective experience for clients with trauma histories. These principles are compatible with evidence-based substance use disorder treatment and motivational approaches. They are easily integrated into treatment programs.</a:t>
            </a:r>
          </a:p>
          <a:p>
            <a:pPr marL="0" marR="0" indent="0" algn="l" defTabSz="914400" rtl="0" eaLnBrk="1" fontAlgn="auto" latinLnBrk="0" hangingPunct="1">
              <a:lnSpc>
                <a:spcPct val="100000"/>
              </a:lnSpc>
              <a:spcBef>
                <a:spcPts val="0"/>
              </a:spcBef>
              <a:spcAft>
                <a:spcPts val="0"/>
              </a:spcAft>
              <a:buClrTx/>
              <a:buSzTx/>
              <a:buFontTx/>
              <a:buNone/>
              <a:tabLst/>
              <a:defRPr/>
            </a:pPr>
            <a:endParaRPr lang="en-US" i="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1" kern="1200" dirty="0" smtClean="0">
                <a:solidFill>
                  <a:schemeClr val="tx1"/>
                </a:solidFill>
                <a:effectLst/>
                <a:latin typeface="+mn-lt"/>
                <a:ea typeface="+mn-ea"/>
                <a:cs typeface="+mn-cs"/>
              </a:rPr>
              <a:t>We have learned about how trauma affects drug court clients, let’s take a few minutes when we return to explore the ways it can affect staff.</a:t>
            </a:r>
          </a:p>
          <a:p>
            <a:pPr marL="0" marR="0" indent="0" algn="l" defTabSz="914400" rtl="0" eaLnBrk="1" fontAlgn="auto" latinLnBrk="0" hangingPunct="1">
              <a:lnSpc>
                <a:spcPct val="100000"/>
              </a:lnSpc>
              <a:spcBef>
                <a:spcPts val="0"/>
              </a:spcBef>
              <a:spcAft>
                <a:spcPts val="0"/>
              </a:spcAft>
              <a:buClrTx/>
              <a:buSzTx/>
              <a:buFontTx/>
              <a:buNone/>
              <a:tabLst/>
              <a:defRPr/>
            </a:pPr>
            <a:endParaRPr lang="en-US" i="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1" i="0" dirty="0" smtClean="0"/>
          </a:p>
          <a:p>
            <a:endParaRPr lang="en-US" sz="1200" i="1" kern="1200" dirty="0" smtClean="0">
              <a:solidFill>
                <a:schemeClr val="tx1"/>
              </a:solidFill>
              <a:effectLst/>
              <a:latin typeface="+mn-lt"/>
              <a:ea typeface="+mn-ea"/>
              <a:cs typeface="+mn-cs"/>
            </a:endParaRPr>
          </a:p>
          <a:p>
            <a:endParaRPr lang="en-US" sz="1200" i="1"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B403AA5B-4A9D-4A83-8EE4-0828ADB360F8}" type="slidenum">
              <a:rPr lang="en-US" smtClean="0"/>
              <a:t>7</a:t>
            </a:fld>
            <a:endParaRPr lang="en-US" dirty="0"/>
          </a:p>
        </p:txBody>
      </p:sp>
    </p:spTree>
    <p:extLst>
      <p:ext uri="{BB962C8B-B14F-4D97-AF65-F5344CB8AC3E}">
        <p14:creationId xmlns:p14="http://schemas.microsoft.com/office/powerpoint/2010/main" val="178343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latin typeface="Arial" pitchFamily="34" charset="0"/>
              </a:rPr>
              <a:t>Physiological changes are activated</a:t>
            </a:r>
          </a:p>
        </p:txBody>
      </p:sp>
      <p:sp>
        <p:nvSpPr>
          <p:cNvPr id="60420" name="Slide Number Placeholder 3"/>
          <p:cNvSpPr>
            <a:spLocks noGrp="1"/>
          </p:cNvSpPr>
          <p:nvPr>
            <p:ph type="sldNum" sz="quarter" idx="5"/>
          </p:nvPr>
        </p:nvSpPr>
        <p:spPr bwMode="auto">
          <a:xfrm>
            <a:off x="3884613" y="8829967"/>
            <a:ext cx="2971800" cy="46482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5663" eaLnBrk="0" hangingPunct="0">
              <a:spcBef>
                <a:spcPct val="30000"/>
              </a:spcBef>
              <a:defRPr sz="1200">
                <a:solidFill>
                  <a:schemeClr val="tx1"/>
                </a:solidFill>
                <a:latin typeface="Calibri" pitchFamily="34" charset="0"/>
                <a:ea typeface="ＭＳ Ｐゴシック" pitchFamily="34" charset="-128"/>
              </a:defRPr>
            </a:lvl1pPr>
            <a:lvl2pPr marL="742950" indent="-285750" defTabSz="855663" eaLnBrk="0" hangingPunct="0">
              <a:spcBef>
                <a:spcPct val="30000"/>
              </a:spcBef>
              <a:defRPr sz="1200">
                <a:solidFill>
                  <a:schemeClr val="tx1"/>
                </a:solidFill>
                <a:latin typeface="Calibri" pitchFamily="34" charset="0"/>
                <a:ea typeface="ＭＳ Ｐゴシック" pitchFamily="34" charset="-128"/>
              </a:defRPr>
            </a:lvl2pPr>
            <a:lvl3pPr marL="1143000" indent="-228600" defTabSz="855663" eaLnBrk="0" hangingPunct="0">
              <a:spcBef>
                <a:spcPct val="30000"/>
              </a:spcBef>
              <a:defRPr sz="1200">
                <a:solidFill>
                  <a:schemeClr val="tx1"/>
                </a:solidFill>
                <a:latin typeface="Calibri" pitchFamily="34" charset="0"/>
                <a:ea typeface="ＭＳ Ｐゴシック" pitchFamily="34" charset="-128"/>
              </a:defRPr>
            </a:lvl3pPr>
            <a:lvl4pPr marL="1600200" indent="-228600" defTabSz="855663" eaLnBrk="0" hangingPunct="0">
              <a:spcBef>
                <a:spcPct val="30000"/>
              </a:spcBef>
              <a:defRPr sz="1200">
                <a:solidFill>
                  <a:schemeClr val="tx1"/>
                </a:solidFill>
                <a:latin typeface="Calibri" pitchFamily="34" charset="0"/>
                <a:ea typeface="ＭＳ Ｐゴシック" pitchFamily="34" charset="-128"/>
              </a:defRPr>
            </a:lvl4pPr>
            <a:lvl5pPr marL="2057400" indent="-228600" defTabSz="855663" eaLnBrk="0" hangingPunct="0">
              <a:spcBef>
                <a:spcPct val="30000"/>
              </a:spcBef>
              <a:defRPr sz="1200">
                <a:solidFill>
                  <a:schemeClr val="tx1"/>
                </a:solidFill>
                <a:latin typeface="Calibri" pitchFamily="34" charset="0"/>
                <a:ea typeface="ＭＳ Ｐゴシック" pitchFamily="34" charset="-128"/>
              </a:defRPr>
            </a:lvl5pPr>
            <a:lvl6pPr marL="2514600" indent="-228600" defTabSz="8556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8556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8556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8556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16CE47F0-142A-46B5-A809-EACEAF1E80E9}" type="slidenum">
              <a:rPr lang="en-US" altLang="en-US" sz="1100" smtClean="0">
                <a:latin typeface="Arial" pitchFamily="34" charset="0"/>
                <a:cs typeface="Arial" pitchFamily="34" charset="0"/>
              </a:rPr>
              <a:pPr eaLnBrk="1" hangingPunct="1">
                <a:spcBef>
                  <a:spcPct val="0"/>
                </a:spcBef>
              </a:pPr>
              <a:t>10</a:t>
            </a:fld>
            <a:endParaRPr lang="en-US" altLang="en-US" sz="1100"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96913"/>
            <a:ext cx="4648200" cy="3486150"/>
          </a:xfrm>
        </p:spPr>
      </p:sp>
      <p:sp>
        <p:nvSpPr>
          <p:cNvPr id="3" name="Notes Placeholder 2"/>
          <p:cNvSpPr>
            <a:spLocks noGrp="1"/>
          </p:cNvSpPr>
          <p:nvPr>
            <p:ph type="body" idx="1"/>
          </p:nvPr>
        </p:nvSpPr>
        <p:spPr/>
        <p:txBody>
          <a:bodyPr/>
          <a:lstStyle/>
          <a:p>
            <a:r>
              <a:rPr lang="en-US" b="1" u="sng" dirty="0" smtClean="0"/>
              <a:t>Trainer notes: </a:t>
            </a:r>
          </a:p>
          <a:p>
            <a:endParaRPr lang="en-US" dirty="0" smtClean="0"/>
          </a:p>
          <a:p>
            <a:r>
              <a:rPr lang="en-US" b="0" i="1" baseline="0" dirty="0" smtClean="0"/>
              <a:t>Trauma can contribute to criminal thinking, anti-social attitudes and anti-social associations.  Some examples include:</a:t>
            </a:r>
          </a:p>
          <a:p>
            <a:endParaRPr lang="en-US" baseline="0" dirty="0" smtClean="0"/>
          </a:p>
          <a:p>
            <a:pPr lvl="1"/>
            <a:r>
              <a:rPr lang="en-US" i="1" dirty="0" smtClean="0"/>
              <a:t>Distrust of</a:t>
            </a:r>
            <a:r>
              <a:rPr lang="en-US" i="1" baseline="0" dirty="0" smtClean="0"/>
              <a:t> a</a:t>
            </a:r>
            <a:r>
              <a:rPr lang="en-US" i="1" dirty="0" smtClean="0"/>
              <a:t>uthority and institutions </a:t>
            </a:r>
          </a:p>
          <a:p>
            <a:pPr lvl="1"/>
            <a:r>
              <a:rPr lang="en-US" i="1" dirty="0" smtClean="0"/>
              <a:t>Extreme beliefs about justice and retribution</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i="1" dirty="0" smtClean="0"/>
              <a:t>Being drawn to companions that feel the same way</a:t>
            </a:r>
          </a:p>
          <a:p>
            <a:pPr lvl="1"/>
            <a:r>
              <a:rPr lang="en-US" i="1" dirty="0" smtClean="0"/>
              <a:t>Appointing</a:t>
            </a:r>
            <a:r>
              <a:rPr lang="en-US" i="1" baseline="0" dirty="0" smtClean="0"/>
              <a:t> onese</a:t>
            </a:r>
            <a:r>
              <a:rPr lang="en-US" i="1" dirty="0" smtClean="0"/>
              <a:t>lf as</a:t>
            </a:r>
            <a:r>
              <a:rPr lang="en-US" i="1" baseline="0" dirty="0" smtClean="0"/>
              <a:t> </a:t>
            </a:r>
            <a:r>
              <a:rPr lang="en-US" i="1" dirty="0" smtClean="0"/>
              <a:t>a vigilante, or as </a:t>
            </a:r>
            <a:r>
              <a:rPr lang="en-US" i="1" baseline="0" dirty="0" smtClean="0"/>
              <a:t>an a</a:t>
            </a:r>
            <a:r>
              <a:rPr lang="en-US" i="1" dirty="0" smtClean="0"/>
              <a:t>venger</a:t>
            </a:r>
            <a:r>
              <a:rPr lang="en-US" i="1" baseline="0" dirty="0" smtClean="0"/>
              <a:t> and </a:t>
            </a:r>
            <a:r>
              <a:rPr lang="en-US" i="1" dirty="0" smtClean="0"/>
              <a:t>protector.   </a:t>
            </a:r>
          </a:p>
          <a:p>
            <a:pPr lvl="1"/>
            <a:endParaRPr lang="en-US" i="1" dirty="0" smtClean="0"/>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70AFF3A3-B89B-43A9-9785-04B9945D931C}" type="slidenum">
              <a:rPr lang="en-US" smtClean="0"/>
              <a:t>12</a:t>
            </a:fld>
            <a:endParaRPr lang="en-US" dirty="0"/>
          </a:p>
        </p:txBody>
      </p:sp>
    </p:spTree>
    <p:extLst>
      <p:ext uri="{BB962C8B-B14F-4D97-AF65-F5344CB8AC3E}">
        <p14:creationId xmlns:p14="http://schemas.microsoft.com/office/powerpoint/2010/main" val="33806260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8299">
              <a:defRPr/>
            </a:pPr>
            <a:endParaRPr lang="en-US" dirty="0" smtClean="0"/>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22D24EFB-9AAE-4E7D-8EBD-69E13AFA1BA2}" type="slidenum">
              <a:rPr lang="en-US" smtClean="0"/>
              <a:t>13</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96913"/>
            <a:ext cx="4648200" cy="348615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u="sng" dirty="0" smtClean="0"/>
              <a:t>Trainer notes: </a:t>
            </a:r>
            <a:r>
              <a:rPr lang="en-US" i="1" dirty="0" smtClean="0"/>
              <a:t>Trauma stabilization helps establish safety and teaches coping skills to help clients manage responses that interfere with treatment engagement and learning. Once the skills have been mastered, recovery information is better absorbed. There</a:t>
            </a:r>
            <a:r>
              <a:rPr lang="en-US" i="1" baseline="0" dirty="0" smtClean="0"/>
              <a:t> are a number of t</a:t>
            </a:r>
            <a:r>
              <a:rPr lang="en-US" i="1" dirty="0" smtClean="0"/>
              <a:t>ools that are useful to clients and easily taught by staff.</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latin typeface="Calibri" panose="020F050202020403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smtClean="0">
                <a:latin typeface="Calibri" panose="020F0502020204030204" pitchFamily="34" charset="0"/>
              </a:rPr>
              <a:t>Grounding -  directs attention to the here-and-now and uses the senses as an anchor to the present</a:t>
            </a:r>
          </a:p>
          <a:p>
            <a:endParaRPr lang="en-US" sz="1200" dirty="0" smtClean="0">
              <a:latin typeface="Calibri" panose="020F0502020204030204" pitchFamily="34" charset="0"/>
            </a:endParaRPr>
          </a:p>
          <a:p>
            <a:r>
              <a:rPr lang="en-US" sz="1200" dirty="0" smtClean="0">
                <a:latin typeface="Calibri" panose="020F0502020204030204" pitchFamily="34" charset="0"/>
              </a:rPr>
              <a:t>Self-soothing - teaches substance-free means of calming and coping to fall back on, especially when triggered or distressed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rgbClr val="000000"/>
              </a:solidFill>
              <a:effectLst/>
              <a:uLnTx/>
              <a:uFillTx/>
              <a:latin typeface="Times New Roman" pitchFamily="-108" charset="0"/>
              <a:ea typeface="ＭＳ Ｐゴシック" pitchFamily="-105" charset="-128"/>
            </a:endParaRPr>
          </a:p>
          <a:p>
            <a:pPr>
              <a:defRPr/>
            </a:pPr>
            <a:r>
              <a:rPr lang="en-US" i="0" dirty="0" smtClean="0"/>
              <a:t>Strength-based approaches build self-efficacy, by pointing out successful efforts to regain control, maintain abstinence</a:t>
            </a:r>
            <a:r>
              <a:rPr lang="en-US" i="0" baseline="0" dirty="0" smtClean="0"/>
              <a:t> and </a:t>
            </a:r>
            <a:r>
              <a:rPr lang="en-US" i="0" dirty="0" smtClean="0"/>
              <a:t>use new coping skills; reinforcing the client’s ability to change thinking, behavior and to assert control. </a:t>
            </a:r>
            <a:r>
              <a:rPr lang="en-US" i="1" dirty="0" smtClean="0"/>
              <a:t>Many clients need help identifying their strengths. </a:t>
            </a:r>
            <a:r>
              <a:rPr lang="en-US" b="0" i="1" dirty="0" smtClean="0"/>
              <a:t>Pointing out strengths, successes and survival skills, and ways they can be used in recovery is our role</a:t>
            </a:r>
            <a:r>
              <a:rPr lang="en-US" b="0" i="1" baseline="0" dirty="0" smtClean="0"/>
              <a:t> </a:t>
            </a:r>
          </a:p>
          <a:p>
            <a:pPr>
              <a:defRPr/>
            </a:pPr>
            <a:endParaRPr kumimoji="0" lang="en-US" sz="1200" b="0" i="1" u="none" strike="noStrike" kern="1200" cap="none" spc="0" normalizeH="0" baseline="0" noProof="0" dirty="0" smtClean="0">
              <a:ln>
                <a:noFill/>
              </a:ln>
              <a:solidFill>
                <a:srgbClr val="000000"/>
              </a:solidFill>
              <a:effectLst/>
              <a:uLnTx/>
              <a:uFillTx/>
              <a:latin typeface="Times New Roman" pitchFamily="-108" charset="0"/>
              <a:ea typeface="ＭＳ Ｐゴシック" pitchFamily="-105" charset="-128"/>
            </a:endParaRPr>
          </a:p>
          <a:p>
            <a:pPr>
              <a:defRPr/>
            </a:pPr>
            <a:r>
              <a:rPr kumimoji="0" lang="en-US" sz="1200" b="0" i="0" u="none" strike="noStrike" kern="1200" cap="none" spc="0" normalizeH="0" baseline="0" noProof="0" dirty="0" smtClean="0">
                <a:ln>
                  <a:noFill/>
                </a:ln>
                <a:solidFill>
                  <a:srgbClr val="000000"/>
                </a:solidFill>
                <a:effectLst/>
                <a:uLnTx/>
                <a:uFillTx/>
                <a:latin typeface="Times New Roman" pitchFamily="-108" charset="0"/>
                <a:ea typeface="ＭＳ Ｐゴシック" pitchFamily="-105" charset="-128"/>
              </a:rPr>
              <a:t>Self-care - learning to </a:t>
            </a:r>
            <a:r>
              <a:rPr kumimoji="0" lang="en-US" sz="1200" b="0" i="0" u="none" strike="noStrike" kern="1200" cap="none" spc="0" normalizeH="0" baseline="0" noProof="0" dirty="0" smtClean="0">
                <a:ln>
                  <a:noFill/>
                </a:ln>
                <a:solidFill>
                  <a:srgbClr val="000000"/>
                </a:solidFill>
                <a:effectLst/>
                <a:uLnTx/>
                <a:uFillTx/>
                <a:latin typeface="Calibri" panose="020F0502020204030204" pitchFamily="34" charset="0"/>
                <a:ea typeface="ＭＳ Ｐゴシック" pitchFamily="-105" charset="-128"/>
              </a:rPr>
              <a:t>self-monitor emotional states, to evaluate choices and actions, actively pursue </a:t>
            </a:r>
            <a:r>
              <a:rPr kumimoji="0" lang="en-US" sz="1200" b="0" i="0" u="none" strike="noStrike" kern="1200" cap="none" spc="0" normalizeH="0" baseline="0" noProof="0" dirty="0" smtClean="0">
                <a:ln>
                  <a:noFill/>
                </a:ln>
                <a:solidFill>
                  <a:srgbClr val="000000"/>
                </a:solidFill>
                <a:effectLst/>
                <a:uLnTx/>
                <a:uFillTx/>
                <a:latin typeface="Times New Roman" pitchFamily="-108" charset="0"/>
                <a:ea typeface="ＭＳ Ｐゴシック" pitchFamily="-105" charset="-128"/>
              </a:rPr>
              <a:t>wellness, reduce stress and attend to physical health needs.</a:t>
            </a:r>
          </a:p>
          <a:p>
            <a:endParaRPr kumimoji="0" lang="en-US" sz="1200" b="0" i="0" u="none" strike="noStrike" kern="1200" cap="none" spc="0" normalizeH="0" baseline="0" noProof="0" dirty="0" smtClean="0">
              <a:ln>
                <a:noFill/>
              </a:ln>
              <a:solidFill>
                <a:srgbClr val="000000"/>
              </a:solidFill>
              <a:effectLst/>
              <a:uLnTx/>
              <a:uFillTx/>
              <a:latin typeface="Times New Roman" pitchFamily="-108" charset="0"/>
              <a:ea typeface="ＭＳ Ｐゴシック" pitchFamily="-105" charset="-128"/>
            </a:endParaRPr>
          </a:p>
          <a:p>
            <a:endParaRPr lang="en-US" i="0" dirty="0" smtClean="0"/>
          </a:p>
          <a:p>
            <a:pPr lvl="0"/>
            <a:r>
              <a:rPr lang="en-US" b="1" baseline="0" dirty="0" smtClean="0"/>
              <a:t>Call attention to hand outs :</a:t>
            </a:r>
          </a:p>
          <a:p>
            <a:pPr lvl="0"/>
            <a:endParaRPr lang="en-US" sz="1200" b="1" kern="1200" dirty="0" smtClean="0">
              <a:solidFill>
                <a:schemeClr val="tx1"/>
              </a:solidFill>
              <a:effectLst/>
              <a:latin typeface="+mn-lt"/>
              <a:ea typeface="+mn-ea"/>
              <a:cs typeface="+mn-cs"/>
            </a:endParaRPr>
          </a:p>
          <a:p>
            <a:pPr lvl="0"/>
            <a:r>
              <a:rPr lang="en-US" sz="1200" b="1" kern="1200" dirty="0" smtClean="0">
                <a:solidFill>
                  <a:schemeClr val="tx1"/>
                </a:solidFill>
                <a:effectLst/>
                <a:latin typeface="+mn-lt"/>
                <a:ea typeface="+mn-ea"/>
                <a:cs typeface="+mn-cs"/>
              </a:rPr>
              <a:t>Calming </a:t>
            </a:r>
            <a:r>
              <a:rPr lang="en-US" sz="1200" b="1" kern="1200" dirty="0" smtClean="0">
                <a:solidFill>
                  <a:schemeClr val="tx1"/>
                </a:solidFill>
                <a:effectLst/>
                <a:latin typeface="+mn-lt"/>
                <a:ea typeface="+mn-ea"/>
                <a:cs typeface="+mn-cs"/>
              </a:rPr>
              <a:t>Strategies</a:t>
            </a:r>
          </a:p>
          <a:p>
            <a:pPr lvl="0"/>
            <a:endParaRPr lang="en-US" sz="1200" b="1" kern="1200" dirty="0" smtClean="0">
              <a:solidFill>
                <a:schemeClr val="tx1"/>
              </a:solidFill>
              <a:effectLst/>
              <a:latin typeface="+mn-lt"/>
              <a:ea typeface="+mn-ea"/>
              <a:cs typeface="+mn-cs"/>
            </a:endParaRPr>
          </a:p>
          <a:p>
            <a:pPr lvl="0"/>
            <a:r>
              <a:rPr lang="en-US" sz="1200" b="0" i="1" kern="1200" dirty="0" smtClean="0">
                <a:solidFill>
                  <a:schemeClr val="tx1"/>
                </a:solidFill>
                <a:effectLst/>
                <a:latin typeface="+mn-lt"/>
                <a:ea typeface="+mn-ea"/>
                <a:cs typeface="+mn-cs"/>
              </a:rPr>
              <a:t>The</a:t>
            </a:r>
            <a:r>
              <a:rPr lang="en-US" sz="1200" b="0" i="1" kern="1200" baseline="0" dirty="0" smtClean="0">
                <a:solidFill>
                  <a:schemeClr val="tx1"/>
                </a:solidFill>
                <a:effectLst/>
                <a:latin typeface="+mn-lt"/>
                <a:ea typeface="+mn-ea"/>
                <a:cs typeface="+mn-cs"/>
              </a:rPr>
              <a:t> process that staff employ to </a:t>
            </a:r>
            <a:r>
              <a:rPr lang="en-US" sz="1200" b="0" i="1" kern="1200" baseline="0" dirty="0" smtClean="0">
                <a:solidFill>
                  <a:schemeClr val="tx1"/>
                </a:solidFill>
                <a:effectLst/>
                <a:latin typeface="+mn-lt"/>
                <a:ea typeface="+mn-ea"/>
                <a:cs typeface="+mn-cs"/>
              </a:rPr>
              <a:t>plan personal</a:t>
            </a:r>
            <a:r>
              <a:rPr lang="en-US" sz="1200" b="0" i="1" kern="1200" dirty="0" smtClean="0">
                <a:solidFill>
                  <a:schemeClr val="tx1"/>
                </a:solidFill>
                <a:effectLst/>
                <a:latin typeface="+mn-lt"/>
                <a:ea typeface="+mn-ea"/>
                <a:cs typeface="+mn-cs"/>
              </a:rPr>
              <a:t> </a:t>
            </a:r>
            <a:r>
              <a:rPr lang="en-US" sz="1200" b="0" i="1" kern="1200" baseline="0" dirty="0" smtClean="0">
                <a:solidFill>
                  <a:schemeClr val="tx1"/>
                </a:solidFill>
                <a:effectLst/>
                <a:latin typeface="+mn-lt"/>
                <a:ea typeface="+mn-ea"/>
                <a:cs typeface="+mn-cs"/>
              </a:rPr>
              <a:t>self-care activities </a:t>
            </a:r>
            <a:r>
              <a:rPr lang="en-US" sz="1200" b="0" i="1" kern="1200" baseline="0" dirty="0" smtClean="0">
                <a:solidFill>
                  <a:schemeClr val="tx1"/>
                </a:solidFill>
                <a:effectLst/>
                <a:latin typeface="+mn-lt"/>
                <a:ea typeface="+mn-ea"/>
                <a:cs typeface="+mn-cs"/>
              </a:rPr>
              <a:t>parallels safety planning processes and techniques they can introduce </a:t>
            </a:r>
            <a:r>
              <a:rPr lang="en-US" sz="1200" b="0" i="1" kern="1200" baseline="0" dirty="0" smtClean="0">
                <a:solidFill>
                  <a:schemeClr val="tx1"/>
                </a:solidFill>
                <a:effectLst/>
                <a:latin typeface="+mn-lt"/>
                <a:ea typeface="+mn-ea"/>
                <a:cs typeface="+mn-cs"/>
              </a:rPr>
              <a:t>to </a:t>
            </a:r>
            <a:r>
              <a:rPr lang="en-US" sz="1200" b="0" i="1" kern="1200" baseline="0" dirty="0" smtClean="0">
                <a:solidFill>
                  <a:schemeClr val="tx1"/>
                </a:solidFill>
                <a:effectLst/>
                <a:latin typeface="+mn-lt"/>
                <a:ea typeface="+mn-ea"/>
                <a:cs typeface="+mn-cs"/>
              </a:rPr>
              <a:t>clients.</a:t>
            </a:r>
          </a:p>
          <a:p>
            <a:pPr lvl="0"/>
            <a:r>
              <a:rPr lang="en-US" sz="1200" b="0" i="1" kern="1200" baseline="0" dirty="0" smtClean="0">
                <a:solidFill>
                  <a:schemeClr val="tx1"/>
                </a:solidFill>
                <a:effectLst/>
                <a:latin typeface="+mn-lt"/>
                <a:ea typeface="+mn-ea"/>
                <a:cs typeface="+mn-cs"/>
              </a:rPr>
              <a:t>Self-soothing strategies </a:t>
            </a:r>
            <a:r>
              <a:rPr lang="en-US" sz="1200" b="0" i="1" kern="1200" baseline="0" dirty="0" smtClean="0">
                <a:solidFill>
                  <a:schemeClr val="tx1"/>
                </a:solidFill>
                <a:effectLst/>
                <a:latin typeface="+mn-lt"/>
                <a:ea typeface="+mn-ea"/>
                <a:cs typeface="+mn-cs"/>
              </a:rPr>
              <a:t>and “advanced directives”  that draw on the recovering person as </a:t>
            </a:r>
            <a:r>
              <a:rPr lang="en-US" sz="1200" b="0" i="1" kern="1200" baseline="0" dirty="0" smtClean="0">
                <a:solidFill>
                  <a:schemeClr val="tx1"/>
                </a:solidFill>
                <a:effectLst/>
                <a:latin typeface="+mn-lt"/>
                <a:ea typeface="+mn-ea"/>
                <a:cs typeface="+mn-cs"/>
              </a:rPr>
              <a:t>the </a:t>
            </a:r>
            <a:r>
              <a:rPr lang="en-US" sz="1200" b="0" i="1" kern="1200" baseline="0" dirty="0" smtClean="0">
                <a:solidFill>
                  <a:schemeClr val="tx1"/>
                </a:solidFill>
                <a:effectLst/>
                <a:latin typeface="+mn-lt"/>
                <a:ea typeface="+mn-ea"/>
                <a:cs typeface="+mn-cs"/>
              </a:rPr>
              <a:t>best  resource for information on what approach staff should take </a:t>
            </a:r>
            <a:r>
              <a:rPr lang="en-US" sz="1200" b="0" i="1" kern="1200" baseline="0" dirty="0" smtClean="0">
                <a:solidFill>
                  <a:schemeClr val="tx1"/>
                </a:solidFill>
                <a:effectLst/>
                <a:latin typeface="+mn-lt"/>
                <a:ea typeface="+mn-ea"/>
                <a:cs typeface="+mn-cs"/>
              </a:rPr>
              <a:t> with them when </a:t>
            </a:r>
            <a:r>
              <a:rPr lang="en-US" sz="1200" b="0" i="1" kern="1200" baseline="0" dirty="0" smtClean="0">
                <a:solidFill>
                  <a:schemeClr val="tx1"/>
                </a:solidFill>
                <a:effectLst/>
                <a:latin typeface="+mn-lt"/>
                <a:ea typeface="+mn-ea"/>
                <a:cs typeface="+mn-cs"/>
              </a:rPr>
              <a:t>they are having a difficult time.</a:t>
            </a:r>
          </a:p>
          <a:p>
            <a:pPr lvl="0"/>
            <a:endParaRPr lang="en-US" sz="600" b="0" i="1" kern="1200" baseline="0" dirty="0" smtClean="0">
              <a:solidFill>
                <a:schemeClr val="tx1"/>
              </a:solidFill>
              <a:effectLst/>
              <a:latin typeface="+mn-lt"/>
              <a:ea typeface="+mn-ea"/>
              <a:cs typeface="+mn-cs"/>
            </a:endParaRPr>
          </a:p>
          <a:p>
            <a:pPr lvl="0"/>
            <a:r>
              <a:rPr lang="en-US" sz="1200" b="0" i="1" kern="1200" baseline="0" dirty="0" smtClean="0">
                <a:solidFill>
                  <a:schemeClr val="tx1"/>
                </a:solidFill>
                <a:effectLst/>
                <a:latin typeface="+mn-lt"/>
                <a:ea typeface="+mn-ea"/>
                <a:cs typeface="+mn-cs"/>
              </a:rPr>
              <a:t>Let’s look at how trauma stabilization contributes to behavioral </a:t>
            </a:r>
            <a:r>
              <a:rPr lang="en-US" sz="1200" b="0" i="1" kern="1200" baseline="0" dirty="0" smtClean="0">
                <a:solidFill>
                  <a:schemeClr val="tx1"/>
                </a:solidFill>
                <a:effectLst/>
                <a:latin typeface="+mn-lt"/>
                <a:ea typeface="+mn-ea"/>
                <a:cs typeface="+mn-cs"/>
              </a:rPr>
              <a:t>change</a:t>
            </a:r>
            <a:endParaRPr lang="en-US" sz="1200" b="0" i="1" kern="1200" baseline="0" dirty="0" smtClean="0">
              <a:solidFill>
                <a:schemeClr val="tx1"/>
              </a:solidFill>
              <a:effectLst/>
              <a:latin typeface="+mn-lt"/>
              <a:ea typeface="+mn-ea"/>
              <a:cs typeface="+mn-cs"/>
            </a:endParaRPr>
          </a:p>
          <a:p>
            <a:pPr lvl="0"/>
            <a:endParaRPr lang="en-US" b="0" dirty="0" smtClean="0">
              <a:effectLst/>
            </a:endParaRPr>
          </a:p>
          <a:p>
            <a:endParaRPr lang="en-US" dirty="0" smtClean="0"/>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70AFF3A3-B89B-43A9-9785-04B9945D931C}" type="slidenum">
              <a:rPr lang="en-US" smtClean="0"/>
              <a:t>14</a:t>
            </a:fld>
            <a:endParaRPr lang="en-US" dirty="0"/>
          </a:p>
        </p:txBody>
      </p:sp>
    </p:spTree>
    <p:extLst>
      <p:ext uri="{BB962C8B-B14F-4D97-AF65-F5344CB8AC3E}">
        <p14:creationId xmlns:p14="http://schemas.microsoft.com/office/powerpoint/2010/main" val="1854478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Having a plan in advance to reduce reactions to reminders or “triggers” puts the survivor in charge even when he or she is emotionally upset. Encourage clients to identify triggers and develop coping skills to deal with them. This is the same type of skill that clients develop to plan for high-risk using or drinking situations. </a:t>
            </a:r>
            <a:r>
              <a:rPr lang="en-US" sz="1200" kern="1200" dirty="0" smtClean="0">
                <a:solidFill>
                  <a:schemeClr val="tx1"/>
                </a:solidFill>
                <a:effectLst/>
                <a:latin typeface="+mn-lt"/>
                <a:ea typeface="+mn-ea"/>
                <a:cs typeface="+mn-cs"/>
              </a:rPr>
              <a:t> Looking at how these two issue intersect</a:t>
            </a:r>
            <a:r>
              <a:rPr lang="en-US" sz="1200" kern="1200" baseline="0" dirty="0" smtClean="0">
                <a:solidFill>
                  <a:schemeClr val="tx1"/>
                </a:solidFill>
                <a:effectLst/>
                <a:latin typeface="+mn-lt"/>
                <a:ea typeface="+mn-ea"/>
                <a:cs typeface="+mn-cs"/>
              </a:rPr>
              <a:t> is often an “ah ha!” moment for clients in SUD treatment. </a:t>
            </a:r>
            <a:endParaRPr lang="en-US" sz="1200" kern="1200" dirty="0" smtClean="0">
              <a:solidFill>
                <a:schemeClr val="tx1"/>
              </a:solidFill>
              <a:effectLst/>
              <a:latin typeface="+mn-lt"/>
              <a:ea typeface="+mn-ea"/>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22D24EFB-9AAE-4E7D-8EBD-69E13AFA1BA2}" type="slidenum">
              <a:rPr lang="en-US" smtClean="0"/>
              <a:t>15</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96913"/>
            <a:ext cx="4648200" cy="3486150"/>
          </a:xfrm>
        </p:spPr>
      </p:sp>
      <p:sp>
        <p:nvSpPr>
          <p:cNvPr id="3" name="Notes Placeholder 2"/>
          <p:cNvSpPr>
            <a:spLocks noGrp="1"/>
          </p:cNvSpPr>
          <p:nvPr>
            <p:ph type="body" idx="1"/>
          </p:nvPr>
        </p:nvSpPr>
        <p:spPr/>
        <p:txBody>
          <a:bodyPr/>
          <a:lstStyle/>
          <a:p>
            <a:r>
              <a:rPr lang="en-US" b="1" u="sng" dirty="0" smtClean="0"/>
              <a:t>Training</a:t>
            </a:r>
            <a:r>
              <a:rPr lang="en-US" b="1" u="sng" baseline="0" dirty="0" smtClean="0"/>
              <a:t> notes:</a:t>
            </a:r>
          </a:p>
          <a:p>
            <a:endParaRPr lang="en-US" b="1" baseline="0" dirty="0" smtClean="0"/>
          </a:p>
          <a:p>
            <a:endParaRPr lang="en-US" baseline="0" dirty="0" smtClean="0"/>
          </a:p>
          <a:p>
            <a:r>
              <a:rPr lang="en-US" i="1" dirty="0" smtClean="0"/>
              <a:t>In </a:t>
            </a:r>
            <a:r>
              <a:rPr lang="en-US" i="1" dirty="0" smtClean="0"/>
              <a:t>custody settings </a:t>
            </a:r>
            <a:r>
              <a:rPr lang="en-US" i="1" dirty="0" smtClean="0"/>
              <a:t>there are environmental triggers that are unavoidable.  Some</a:t>
            </a:r>
            <a:r>
              <a:rPr lang="en-US" i="1" baseline="0" dirty="0" smtClean="0"/>
              <a:t> t</a:t>
            </a:r>
            <a:r>
              <a:rPr lang="en-US" i="1" dirty="0" smtClean="0"/>
              <a:t>riggers cannot be eliminated — but they can be defused</a:t>
            </a:r>
            <a:r>
              <a:rPr lang="en-US" i="1" dirty="0" smtClean="0"/>
              <a:t>.  See Handout</a:t>
            </a:r>
            <a:endParaRPr lang="en-US" i="1" dirty="0" smtClean="0"/>
          </a:p>
          <a:p>
            <a:endParaRPr lang="en-US" dirty="0" smtClean="0"/>
          </a:p>
          <a:p>
            <a:endParaRPr lang="en-US" dirty="0"/>
          </a:p>
          <a:p>
            <a:endParaRPr lang="en-US" dirty="0"/>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70AFF3A3-B89B-43A9-9785-04B9945D931C}" type="slidenum">
              <a:rPr lang="en-US" smtClean="0"/>
              <a:t>17</a:t>
            </a:fld>
            <a:endParaRPr lang="en-US" dirty="0"/>
          </a:p>
        </p:txBody>
      </p:sp>
    </p:spTree>
    <p:extLst>
      <p:ext uri="{BB962C8B-B14F-4D97-AF65-F5344CB8AC3E}">
        <p14:creationId xmlns:p14="http://schemas.microsoft.com/office/powerpoint/2010/main" val="2010903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96913"/>
            <a:ext cx="4648200" cy="3486150"/>
          </a:xfrm>
        </p:spPr>
      </p:sp>
      <p:sp>
        <p:nvSpPr>
          <p:cNvPr id="3" name="Notes Placeholder 2"/>
          <p:cNvSpPr>
            <a:spLocks noGrp="1"/>
          </p:cNvSpPr>
          <p:nvPr>
            <p:ph type="body" idx="1"/>
          </p:nvPr>
        </p:nvSpPr>
        <p:spPr/>
        <p:txBody>
          <a:bodyPr/>
          <a:lstStyle/>
          <a:p>
            <a:r>
              <a:rPr lang="en-US" b="1" u="sng" dirty="0" smtClean="0"/>
              <a:t>Trainer</a:t>
            </a:r>
            <a:r>
              <a:rPr lang="en-US" b="1" u="sng" baseline="0" dirty="0" smtClean="0"/>
              <a:t> notes: </a:t>
            </a:r>
            <a:r>
              <a:rPr lang="en-US" b="1" dirty="0"/>
              <a:t>This slide can be skipped if time is running short.</a:t>
            </a:r>
          </a:p>
          <a:p>
            <a:endParaRPr lang="en-US" baseline="0" dirty="0" smtClean="0"/>
          </a:p>
          <a:p>
            <a:r>
              <a:rPr lang="en-US" i="1" dirty="0" smtClean="0"/>
              <a:t>Clients who are healing from the effects of trauma may try a range of approaches at different points in ongoing recovery, but for clients with SUD’s, there is usually an immediate need to learn substance-free coping skills and increase safety. The focus on establishing safety gives clients with trauma a foundation to build upon</a:t>
            </a:r>
            <a:r>
              <a:rPr lang="en-US" i="1" dirty="0" smtClean="0"/>
              <a:t>. </a:t>
            </a:r>
            <a:endParaRPr lang="en-US" i="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i="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Past- </a:t>
            </a:r>
            <a:r>
              <a:rPr lang="en-US" sz="1200" i="1" kern="1200" dirty="0" smtClean="0">
                <a:solidFill>
                  <a:schemeClr val="tx1"/>
                </a:solidFill>
                <a:effectLst/>
                <a:latin typeface="+mn-lt"/>
                <a:ea typeface="+mn-ea"/>
                <a:cs typeface="+mn-cs"/>
              </a:rPr>
              <a:t>focused </a:t>
            </a:r>
            <a:r>
              <a:rPr lang="en-US" sz="1200" i="1" kern="1200" dirty="0" smtClean="0">
                <a:solidFill>
                  <a:schemeClr val="tx1"/>
                </a:solidFill>
                <a:effectLst/>
                <a:latin typeface="+mn-lt"/>
                <a:ea typeface="+mn-ea"/>
                <a:cs typeface="+mn-cs"/>
              </a:rPr>
              <a:t>therapeutic</a:t>
            </a:r>
            <a:r>
              <a:rPr lang="en-US" sz="1200" i="1" kern="1200" baseline="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approaches focus on the memory of the event, and deal with processing the </a:t>
            </a:r>
            <a:r>
              <a:rPr lang="en-US" sz="1200" i="1" kern="1200" dirty="0" smtClean="0">
                <a:solidFill>
                  <a:schemeClr val="tx1"/>
                </a:solidFill>
                <a:effectLst/>
                <a:latin typeface="+mn-lt"/>
                <a:ea typeface="+mn-ea"/>
                <a:cs typeface="+mn-cs"/>
              </a:rPr>
              <a:t>memory </a:t>
            </a:r>
            <a:r>
              <a:rPr lang="en-US" sz="1200" i="1" kern="1200" dirty="0" smtClean="0">
                <a:solidFill>
                  <a:schemeClr val="tx1"/>
                </a:solidFill>
                <a:effectLst/>
                <a:latin typeface="+mn-lt"/>
                <a:ea typeface="+mn-ea"/>
                <a:cs typeface="+mn-cs"/>
              </a:rPr>
              <a:t>so clients become </a:t>
            </a:r>
            <a:r>
              <a:rPr lang="en-US" sz="1200" i="1" kern="1200" dirty="0" smtClean="0">
                <a:solidFill>
                  <a:schemeClr val="tx1"/>
                </a:solidFill>
                <a:effectLst/>
                <a:latin typeface="+mn-lt"/>
                <a:ea typeface="+mn-ea"/>
                <a:cs typeface="+mn-cs"/>
              </a:rPr>
              <a:t>desensitized </a:t>
            </a:r>
            <a:r>
              <a:rPr lang="en-US" sz="1200" i="1" kern="1200" dirty="0" smtClean="0">
                <a:solidFill>
                  <a:schemeClr val="tx1"/>
                </a:solidFill>
                <a:effectLst/>
                <a:latin typeface="+mn-lt"/>
                <a:ea typeface="+mn-ea"/>
                <a:cs typeface="+mn-cs"/>
              </a:rPr>
              <a:t>to triggers. They</a:t>
            </a:r>
            <a:r>
              <a:rPr lang="en-US" sz="1200" i="1" kern="1200" baseline="0" dirty="0" smtClean="0">
                <a:solidFill>
                  <a:schemeClr val="tx1"/>
                </a:solidFill>
                <a:effectLst/>
                <a:latin typeface="+mn-lt"/>
                <a:ea typeface="+mn-ea"/>
                <a:cs typeface="+mn-cs"/>
              </a:rPr>
              <a:t> are very effective, provided the treatment is </a:t>
            </a:r>
            <a:r>
              <a:rPr lang="en-US" sz="1200" i="1" kern="1200" baseline="0" dirty="0" smtClean="0">
                <a:solidFill>
                  <a:schemeClr val="tx1"/>
                </a:solidFill>
                <a:effectLst/>
                <a:latin typeface="+mn-lt"/>
                <a:ea typeface="+mn-ea"/>
                <a:cs typeface="+mn-cs"/>
              </a:rPr>
              <a:t>well-tolerated.  They are not usually used in custody settings.  This is something RSAT clients with PTSD should be made aware of.  They may be available in the community, especially for vets  </a:t>
            </a:r>
            <a:endParaRPr lang="en-US" sz="1200" i="1"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Present-focused approaches are concerned with current symptoms and current functioning. Substance use treatment </a:t>
            </a:r>
            <a:r>
              <a:rPr lang="en-US" sz="1200" i="1" kern="1200" dirty="0" smtClean="0">
                <a:solidFill>
                  <a:schemeClr val="tx1"/>
                </a:solidFill>
                <a:effectLst/>
                <a:latin typeface="+mn-lt"/>
                <a:ea typeface="+mn-ea"/>
                <a:cs typeface="+mn-cs"/>
              </a:rPr>
              <a:t> and RSAT</a:t>
            </a:r>
            <a:r>
              <a:rPr lang="en-US" sz="1200" i="1" kern="1200" baseline="0" dirty="0" smtClean="0">
                <a:solidFill>
                  <a:schemeClr val="tx1"/>
                </a:solidFill>
                <a:effectLst/>
                <a:latin typeface="+mn-lt"/>
                <a:ea typeface="+mn-ea"/>
                <a:cs typeface="+mn-cs"/>
              </a:rPr>
              <a:t> programs</a:t>
            </a:r>
            <a:r>
              <a:rPr lang="en-US" sz="1200" i="1" kern="1200" dirty="0" smtClean="0">
                <a:solidFill>
                  <a:schemeClr val="tx1"/>
                </a:solidFill>
                <a:effectLst/>
                <a:latin typeface="+mn-lt"/>
                <a:ea typeface="+mn-ea"/>
                <a:cs typeface="+mn-cs"/>
              </a:rPr>
              <a:t> favor </a:t>
            </a:r>
            <a:r>
              <a:rPr lang="en-US" sz="1200" i="1" kern="1200" dirty="0" smtClean="0">
                <a:solidFill>
                  <a:schemeClr val="tx1"/>
                </a:solidFill>
                <a:effectLst/>
                <a:latin typeface="+mn-lt"/>
                <a:ea typeface="+mn-ea"/>
                <a:cs typeface="+mn-cs"/>
              </a:rPr>
              <a:t>structured, present-day approaches that focus on gaining control of trauma responses, and reducing the effects of trauma on current behavior and thinking. </a:t>
            </a:r>
          </a:p>
          <a:p>
            <a:pPr marL="0" marR="0" indent="0" algn="l" defTabSz="914400" rtl="0" eaLnBrk="1" fontAlgn="auto" latinLnBrk="0" hangingPunct="1">
              <a:lnSpc>
                <a:spcPct val="100000"/>
              </a:lnSpc>
              <a:spcBef>
                <a:spcPts val="0"/>
              </a:spcBef>
              <a:spcAft>
                <a:spcPts val="0"/>
              </a:spcAft>
              <a:buClrTx/>
              <a:buSzTx/>
              <a:buFontTx/>
              <a:buNone/>
              <a:tabLst/>
              <a:defRPr/>
            </a:pPr>
            <a:endParaRPr lang="en-US" i="1" dirty="0" smtClean="0"/>
          </a:p>
          <a:p>
            <a:r>
              <a:rPr lang="en-US" sz="1200" i="1" kern="1200" dirty="0" smtClean="0">
                <a:solidFill>
                  <a:schemeClr val="tx1"/>
                </a:solidFill>
                <a:effectLst/>
                <a:latin typeface="+mn-lt"/>
                <a:ea typeface="+mn-ea"/>
                <a:cs typeface="+mn-cs"/>
              </a:rPr>
              <a:t>Medications have also been effective for some</a:t>
            </a:r>
            <a:r>
              <a:rPr lang="en-US" sz="1200" i="1" kern="1200" baseline="0" dirty="0" smtClean="0">
                <a:solidFill>
                  <a:schemeClr val="tx1"/>
                </a:solidFill>
                <a:effectLst/>
                <a:latin typeface="+mn-lt"/>
                <a:ea typeface="+mn-ea"/>
                <a:cs typeface="+mn-cs"/>
              </a:rPr>
              <a:t> people who have </a:t>
            </a:r>
            <a:r>
              <a:rPr lang="en-US" sz="1200" i="1" kern="1200" dirty="0" smtClean="0">
                <a:solidFill>
                  <a:schemeClr val="tx1"/>
                </a:solidFill>
                <a:effectLst/>
                <a:latin typeface="+mn-lt"/>
                <a:ea typeface="+mn-ea"/>
                <a:cs typeface="+mn-cs"/>
              </a:rPr>
              <a:t>PTSD.  </a:t>
            </a:r>
          </a:p>
          <a:p>
            <a:r>
              <a:rPr lang="en-US" sz="12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70AFF3A3-B89B-43A9-9785-04B9945D931C}" type="slidenum">
              <a:rPr lang="en-US" smtClean="0"/>
              <a:t>18</a:t>
            </a:fld>
            <a:endParaRPr lang="en-US" dirty="0"/>
          </a:p>
        </p:txBody>
      </p:sp>
    </p:spTree>
    <p:extLst>
      <p:ext uri="{BB962C8B-B14F-4D97-AF65-F5344CB8AC3E}">
        <p14:creationId xmlns:p14="http://schemas.microsoft.com/office/powerpoint/2010/main" val="9145408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A">
    <p:spTree>
      <p:nvGrpSpPr>
        <p:cNvPr id="1" name=""/>
        <p:cNvGrpSpPr/>
        <p:nvPr/>
      </p:nvGrpSpPr>
      <p:grpSpPr>
        <a:xfrm>
          <a:off x="0" y="0"/>
          <a:ext cx="0" cy="0"/>
          <a:chOff x="0" y="0"/>
          <a:chExt cx="0" cy="0"/>
        </a:xfrm>
      </p:grpSpPr>
      <p:pic>
        <p:nvPicPr>
          <p:cNvPr id="12" name="Picture 11"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1066800"/>
            <a:ext cx="9162289" cy="4809744"/>
          </a:xfrm>
          <a:prstGeom prst="rect">
            <a:avLst/>
          </a:prstGeom>
          <a:noFill/>
          <a:ln>
            <a:noFill/>
          </a:ln>
          <a:effectLst/>
        </p:spPr>
      </p:pic>
      <p:sp>
        <p:nvSpPr>
          <p:cNvPr id="2" name="Title 1"/>
          <p:cNvSpPr>
            <a:spLocks noGrp="1"/>
          </p:cNvSpPr>
          <p:nvPr>
            <p:ph type="ctrTitle" hasCustomPrompt="1"/>
          </p:nvPr>
        </p:nvSpPr>
        <p:spPr>
          <a:xfrm>
            <a:off x="477012" y="2057400"/>
            <a:ext cx="8314182" cy="1028700"/>
          </a:xfrm>
          <a:prstGeom prst="rect">
            <a:avLst/>
          </a:prstGeom>
        </p:spPr>
        <p:txBody>
          <a:bodyPr anchor="ctr" anchorCtr="0">
            <a:normAutofit/>
          </a:bodyPr>
          <a:lstStyle>
            <a:lvl1pPr algn="l">
              <a:defRPr sz="3200">
                <a:solidFill>
                  <a:schemeClr val="bg1"/>
                </a:solidFill>
              </a:defRPr>
            </a:lvl1pPr>
          </a:lstStyle>
          <a:p>
            <a:r>
              <a:rPr lang="en-US" dirty="0" smtClean="0"/>
              <a:t>Add title</a:t>
            </a:r>
            <a:endParaRPr lang="en-US" dirty="0"/>
          </a:p>
        </p:txBody>
      </p:sp>
      <p:sp>
        <p:nvSpPr>
          <p:cNvPr id="3" name="Subtitle 2"/>
          <p:cNvSpPr>
            <a:spLocks noGrp="1"/>
          </p:cNvSpPr>
          <p:nvPr>
            <p:ph type="subTitle" idx="1" hasCustomPrompt="1"/>
          </p:nvPr>
        </p:nvSpPr>
        <p:spPr>
          <a:xfrm>
            <a:off x="476251" y="3067050"/>
            <a:ext cx="8314943" cy="1333500"/>
          </a:xfrm>
          <a:prstGeom prst="rect">
            <a:avLst/>
          </a:prstGeom>
        </p:spPr>
        <p:txBody>
          <a:bodyPr>
            <a:normAutofit/>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Add subtitle</a:t>
            </a:r>
            <a:endParaRPr lang="en-US" dirty="0"/>
          </a:p>
        </p:txBody>
      </p:sp>
      <p:sp>
        <p:nvSpPr>
          <p:cNvPr id="19" name="Text Placeholder 18"/>
          <p:cNvSpPr>
            <a:spLocks noGrp="1"/>
          </p:cNvSpPr>
          <p:nvPr>
            <p:ph type="body" sz="quarter" idx="10"/>
          </p:nvPr>
        </p:nvSpPr>
        <p:spPr>
          <a:xfrm>
            <a:off x="476250" y="4442884"/>
            <a:ext cx="8314944" cy="728470"/>
          </a:xfrm>
          <a:prstGeom prst="rect">
            <a:avLst/>
          </a:prstGeom>
        </p:spPr>
        <p:txBody>
          <a:bodyPr vert="horz"/>
          <a:lstStyle>
            <a:lvl1pPr marL="0" indent="0">
              <a:spcBef>
                <a:spcPts val="0"/>
              </a:spcBef>
              <a:buNone/>
              <a:defRPr sz="1400" baseline="0">
                <a:solidFill>
                  <a:srgbClr val="6FC5FF"/>
                </a:solidFill>
                <a:latin typeface="Arial"/>
              </a:defRPr>
            </a:lvl1pPr>
          </a:lstStyle>
          <a:p>
            <a:pPr lvl="0"/>
            <a:endParaRPr lang="en-US" dirty="0" smtClean="0"/>
          </a:p>
        </p:txBody>
      </p:sp>
      <p:sp>
        <p:nvSpPr>
          <p:cNvPr id="13" name="TextBox 12"/>
          <p:cNvSpPr txBox="1"/>
          <p:nvPr userDrawn="1"/>
        </p:nvSpPr>
        <p:spPr>
          <a:xfrm>
            <a:off x="381000" y="6096000"/>
            <a:ext cx="7010400" cy="400110"/>
          </a:xfrm>
          <a:prstGeom prst="rect">
            <a:avLst/>
          </a:prstGeom>
          <a:noFill/>
          <a:ln>
            <a:noFill/>
          </a:ln>
        </p:spPr>
        <p:txBody>
          <a:bodyPr wrap="square" rtlCol="0">
            <a:spAutoFit/>
          </a:bodyPr>
          <a:lstStyle/>
          <a:p>
            <a:r>
              <a:rPr lang="en-US" sz="1000" i="1" dirty="0" smtClean="0">
                <a:ln>
                  <a:noFill/>
                </a:ln>
                <a:latin typeface="Arial"/>
                <a:cs typeface="Arial"/>
              </a:rPr>
              <a:t>This </a:t>
            </a:r>
            <a:r>
              <a:rPr lang="en-US" sz="1000" i="1" dirty="0">
                <a:ln>
                  <a:noFill/>
                </a:ln>
                <a:latin typeface="Arial"/>
                <a:cs typeface="Arial"/>
              </a:rPr>
              <a:t>presentation is intended for educational use only, and does not in any way constitute medical consultation or advice related to any specific </a:t>
            </a:r>
            <a:r>
              <a:rPr lang="en-US" sz="1000" i="1" dirty="0" smtClean="0">
                <a:ln>
                  <a:noFill/>
                </a:ln>
                <a:latin typeface="Arial"/>
                <a:cs typeface="Arial"/>
              </a:rPr>
              <a:t>patient.</a:t>
            </a:r>
            <a:endParaRPr lang="en-US" sz="1000" i="1" dirty="0">
              <a:ln>
                <a:noFill/>
              </a:ln>
              <a:latin typeface="Arial"/>
              <a:cs typeface="Arial"/>
            </a:endParaRPr>
          </a:p>
        </p:txBody>
      </p:sp>
      <p:sp>
        <p:nvSpPr>
          <p:cNvPr id="9" name="Text Placeholder 19"/>
          <p:cNvSpPr>
            <a:spLocks/>
          </p:cNvSpPr>
          <p:nvPr userDrawn="1"/>
        </p:nvSpPr>
        <p:spPr bwMode="invGray">
          <a:xfrm>
            <a:off x="-1" y="-12705"/>
            <a:ext cx="9162288" cy="655310"/>
          </a:xfrm>
          <a:prstGeom prst="rect">
            <a:avLst/>
          </a:prstGeom>
          <a:solidFill>
            <a:srgbClr val="001D48"/>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4" name="TextBox 3"/>
          <p:cNvSpPr txBox="1"/>
          <p:nvPr userDrawn="1"/>
        </p:nvSpPr>
        <p:spPr>
          <a:xfrm>
            <a:off x="0" y="627887"/>
            <a:ext cx="9162288" cy="461665"/>
          </a:xfrm>
          <a:prstGeom prst="rect">
            <a:avLst/>
          </a:prstGeom>
          <a:solidFill>
            <a:srgbClr val="ABCF63"/>
          </a:solidFill>
          <a:ln w="9525" cap="flat" cmpd="sng">
            <a:noFill/>
            <a:round/>
          </a:ln>
        </p:spPr>
        <p:style>
          <a:lnRef idx="2">
            <a:schemeClr val="accent3"/>
          </a:lnRef>
          <a:fillRef idx="1">
            <a:schemeClr val="lt1"/>
          </a:fillRef>
          <a:effectRef idx="0">
            <a:schemeClr val="accent3"/>
          </a:effectRef>
          <a:fontRef idx="minor">
            <a:schemeClr val="dk1"/>
          </a:fontRef>
        </p:style>
        <p:txBody>
          <a:bodyPr wrap="square" lIns="548640" rtlCol="0" anchor="ctr">
            <a:spAutoFit/>
          </a:bodyPr>
          <a:lstStyle/>
          <a:p>
            <a:pPr algn="l"/>
            <a:r>
              <a:rPr lang="en-US" sz="2400" dirty="0" smtClean="0">
                <a:latin typeface="Arial"/>
                <a:cs typeface="Arial"/>
              </a:rPr>
              <a:t>Frontier</a:t>
            </a:r>
            <a:r>
              <a:rPr lang="en-US" sz="2400" baseline="0" dirty="0" smtClean="0">
                <a:latin typeface="Arial"/>
                <a:cs typeface="Arial"/>
              </a:rPr>
              <a:t> AIDS Education and Training Center</a:t>
            </a:r>
            <a:endParaRPr lang="en-US" sz="2400" dirty="0">
              <a:latin typeface="Arial"/>
              <a:cs typeface="Arial"/>
            </a:endParaRP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phic B">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1277112"/>
          </a:xfrm>
          <a:prstGeom prst="rect">
            <a:avLst/>
          </a:prstGeom>
        </p:spPr>
      </p:pic>
      <p:sp>
        <p:nvSpPr>
          <p:cNvPr id="11" name="Text Placeholder 19"/>
          <p:cNvSpPr>
            <a:spLocks/>
          </p:cNvSpPr>
          <p:nvPr/>
        </p:nvSpPr>
        <p:spPr bwMode="invGray">
          <a:xfrm>
            <a:off x="-1" y="-12701"/>
            <a:ext cx="9162288" cy="316990"/>
          </a:xfrm>
          <a:prstGeom prst="rect">
            <a:avLst/>
          </a:prstGeom>
          <a:solidFill>
            <a:srgbClr val="001D48"/>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cxnSp>
        <p:nvCxnSpPr>
          <p:cNvPr id="12" name="Straight Connector 11"/>
          <p:cNvCxnSpPr/>
          <p:nvPr/>
        </p:nvCxnSpPr>
        <p:spPr>
          <a:xfrm>
            <a:off x="1" y="1282700"/>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600" baseline="0">
                <a:solidFill>
                  <a:schemeClr val="bg1"/>
                </a:solidFill>
              </a:defRPr>
            </a:lvl1pPr>
          </a:lstStyle>
          <a:p>
            <a:r>
              <a:rPr lang="en-US" dirty="0" smtClean="0"/>
              <a:t>Data/Image slide two line title: click to add title</a:t>
            </a:r>
            <a:endParaRPr lang="en-US" dirty="0"/>
          </a:p>
        </p:txBody>
      </p:sp>
      <p:sp>
        <p:nvSpPr>
          <p:cNvPr id="3" name="Text Placeholder 2"/>
          <p:cNvSpPr>
            <a:spLocks noGrp="1"/>
          </p:cNvSpPr>
          <p:nvPr>
            <p:ph type="body" idx="1" hasCustomPrompt="1"/>
          </p:nvPr>
        </p:nvSpPr>
        <p:spPr>
          <a:xfrm>
            <a:off x="323850" y="-9525"/>
            <a:ext cx="8515350" cy="304800"/>
          </a:xfrm>
          <a:prstGeom prst="rect">
            <a:avLst/>
          </a:prstGeom>
        </p:spPr>
        <p:txBody>
          <a:bodyPr anchor="b">
            <a:normAutofit/>
          </a:bodyPr>
          <a:lstStyle>
            <a:lvl1pPr marL="0" indent="0">
              <a:buNone/>
              <a:defRPr sz="1200" b="0">
                <a:solidFill>
                  <a:srgbClr val="81AE2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SECTION TOPIC (OPTIONAL)</a:t>
            </a:r>
          </a:p>
        </p:txBody>
      </p:sp>
      <p:sp>
        <p:nvSpPr>
          <p:cNvPr id="13" name="Content Placeholder 4"/>
          <p:cNvSpPr>
            <a:spLocks noGrp="1"/>
          </p:cNvSpPr>
          <p:nvPr>
            <p:ph sz="quarter" idx="13" hasCustomPrompt="1"/>
          </p:nvPr>
        </p:nvSpPr>
        <p:spPr>
          <a:xfrm>
            <a:off x="304801" y="6461760"/>
            <a:ext cx="7162799"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phic C">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1277112"/>
          </a:xfrm>
          <a:prstGeom prst="rect">
            <a:avLst/>
          </a:prstGeom>
        </p:spPr>
      </p:pic>
      <p:sp>
        <p:nvSpPr>
          <p:cNvPr id="11" name="Text Placeholder 19"/>
          <p:cNvSpPr>
            <a:spLocks/>
          </p:cNvSpPr>
          <p:nvPr/>
        </p:nvSpPr>
        <p:spPr bwMode="invGray">
          <a:xfrm>
            <a:off x="-1" y="-12701"/>
            <a:ext cx="9162288" cy="316990"/>
          </a:xfrm>
          <a:prstGeom prst="rect">
            <a:avLst/>
          </a:prstGeom>
          <a:solidFill>
            <a:srgbClr val="001D48"/>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cxnSp>
        <p:nvCxnSpPr>
          <p:cNvPr id="12" name="Straight Connector 11"/>
          <p:cNvCxnSpPr/>
          <p:nvPr/>
        </p:nvCxnSpPr>
        <p:spPr>
          <a:xfrm>
            <a:off x="1" y="1282700"/>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a:solidFill>
                  <a:schemeClr val="bg1"/>
                </a:solidFill>
              </a:defRPr>
            </a:lvl1pPr>
          </a:lstStyle>
          <a:p>
            <a:r>
              <a:rPr lang="en-US" dirty="0" smtClean="0"/>
              <a:t>Data Slide: click to add title</a:t>
            </a:r>
            <a:endParaRPr lang="en-US" dirty="0"/>
          </a:p>
        </p:txBody>
      </p:sp>
      <p:sp>
        <p:nvSpPr>
          <p:cNvPr id="3" name="Text Placeholder 2"/>
          <p:cNvSpPr>
            <a:spLocks noGrp="1"/>
          </p:cNvSpPr>
          <p:nvPr>
            <p:ph type="body" idx="1" hasCustomPrompt="1"/>
          </p:nvPr>
        </p:nvSpPr>
        <p:spPr>
          <a:xfrm>
            <a:off x="323850" y="-9525"/>
            <a:ext cx="8515350" cy="304800"/>
          </a:xfrm>
          <a:prstGeom prst="rect">
            <a:avLst/>
          </a:prstGeom>
        </p:spPr>
        <p:txBody>
          <a:bodyPr anchor="b">
            <a:normAutofit/>
          </a:bodyPr>
          <a:lstStyle>
            <a:lvl1pPr marL="0" indent="0">
              <a:buNone/>
              <a:defRPr sz="1200" b="0">
                <a:solidFill>
                  <a:srgbClr val="81AE2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SECTION TOPIC (OPTIONAL)</a:t>
            </a:r>
          </a:p>
        </p:txBody>
      </p:sp>
      <p:sp>
        <p:nvSpPr>
          <p:cNvPr id="8" name="Rectangle 3"/>
          <p:cNvSpPr>
            <a:spLocks noChangeArrowheads="1"/>
          </p:cNvSpPr>
          <p:nvPr/>
        </p:nvSpPr>
        <p:spPr bwMode="invGray">
          <a:xfrm>
            <a:off x="-5588" y="1371602"/>
            <a:ext cx="9162288" cy="365755"/>
          </a:xfrm>
          <a:prstGeom prst="rect">
            <a:avLst/>
          </a:prstGeom>
          <a:solidFill>
            <a:srgbClr val="5A646E"/>
          </a:solidFill>
          <a:ln>
            <a:noFill/>
            <a:headEnd/>
            <a:tailEnd/>
          </a:ln>
          <a:effectLst/>
        </p:spPr>
        <p:style>
          <a:lnRef idx="1">
            <a:schemeClr val="accent2"/>
          </a:lnRef>
          <a:fillRef idx="2">
            <a:schemeClr val="accent2"/>
          </a:fillRef>
          <a:effectRef idx="1">
            <a:schemeClr val="accent2"/>
          </a:effectRef>
          <a:fontRef idx="minor">
            <a:schemeClr val="dk1"/>
          </a:fontRef>
        </p:style>
        <p:txBody>
          <a:bodyPr wrap="none" anchor="ctr">
            <a:prstTxWarp prst="textNoShape">
              <a:avLst/>
            </a:prstTxWarp>
          </a:bodyPr>
          <a:lstStyle/>
          <a:p>
            <a:pPr algn="ctr" defTabSz="457200">
              <a:lnSpc>
                <a:spcPct val="85000"/>
              </a:lnSpc>
            </a:pPr>
            <a:endParaRPr lang="en-US" sz="2000" dirty="0">
              <a:solidFill>
                <a:schemeClr val="bg1"/>
              </a:solidFill>
              <a:latin typeface="Arial" pitchFamily="-110" charset="0"/>
              <a:ea typeface="ＭＳ Ｐゴシック" pitchFamily="-110" charset="-128"/>
              <a:cs typeface="ＭＳ Ｐゴシック" pitchFamily="-110" charset="-128"/>
            </a:endParaRPr>
          </a:p>
        </p:txBody>
      </p:sp>
      <p:sp>
        <p:nvSpPr>
          <p:cNvPr id="9" name="Text Placeholder 2"/>
          <p:cNvSpPr>
            <a:spLocks noGrp="1"/>
          </p:cNvSpPr>
          <p:nvPr>
            <p:ph type="body" idx="10" hasCustomPrompt="1"/>
          </p:nvPr>
        </p:nvSpPr>
        <p:spPr>
          <a:xfrm>
            <a:off x="0" y="1371600"/>
            <a:ext cx="9144000" cy="359663"/>
          </a:xfrm>
          <a:prstGeom prst="rect">
            <a:avLst/>
          </a:prstGeom>
        </p:spPr>
        <p:txBody>
          <a:bodyPr anchor="b">
            <a:noAutofit/>
          </a:bodyPr>
          <a:lstStyle>
            <a:lvl1pPr marL="0" indent="0" algn="ctr">
              <a:buNone/>
              <a:defRPr sz="2000" b="0">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text</a:t>
            </a:r>
          </a:p>
        </p:txBody>
      </p:sp>
      <p:sp>
        <p:nvSpPr>
          <p:cNvPr id="13" name="Content Placeholder 4"/>
          <p:cNvSpPr>
            <a:spLocks noGrp="1"/>
          </p:cNvSpPr>
          <p:nvPr>
            <p:ph sz="quarter" idx="13" hasCustomPrompt="1"/>
          </p:nvPr>
        </p:nvSpPr>
        <p:spPr>
          <a:xfrm>
            <a:off x="304801" y="6461760"/>
            <a:ext cx="7162799"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raphic Blue">
    <p:spTree>
      <p:nvGrpSpPr>
        <p:cNvPr id="1" name=""/>
        <p:cNvGrpSpPr/>
        <p:nvPr/>
      </p:nvGrpSpPr>
      <p:grpSpPr>
        <a:xfrm>
          <a:off x="0" y="0"/>
          <a:ext cx="0" cy="0"/>
          <a:chOff x="0" y="0"/>
          <a:chExt cx="0" cy="0"/>
        </a:xfrm>
      </p:grpSpPr>
      <p:sp>
        <p:nvSpPr>
          <p:cNvPr id="8" name="Rectangle 7"/>
          <p:cNvSpPr/>
          <p:nvPr userDrawn="1"/>
        </p:nvSpPr>
        <p:spPr>
          <a:xfrm>
            <a:off x="0" y="1295401"/>
            <a:ext cx="9162288" cy="559003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1277112"/>
          </a:xfrm>
          <a:prstGeom prst="rect">
            <a:avLst/>
          </a:prstGeom>
        </p:spPr>
      </p:pic>
      <p:sp>
        <p:nvSpPr>
          <p:cNvPr id="11" name="Text Placeholder 19"/>
          <p:cNvSpPr>
            <a:spLocks/>
          </p:cNvSpPr>
          <p:nvPr/>
        </p:nvSpPr>
        <p:spPr bwMode="invGray">
          <a:xfrm>
            <a:off x="-1" y="-12701"/>
            <a:ext cx="9162288" cy="316990"/>
          </a:xfrm>
          <a:prstGeom prst="rect">
            <a:avLst/>
          </a:prstGeom>
          <a:solidFill>
            <a:srgbClr val="001D48"/>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cxnSp>
        <p:nvCxnSpPr>
          <p:cNvPr id="12" name="Straight Connector 11"/>
          <p:cNvCxnSpPr/>
          <p:nvPr/>
        </p:nvCxnSpPr>
        <p:spPr>
          <a:xfrm>
            <a:off x="1" y="1282700"/>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a:solidFill>
                  <a:schemeClr val="bg1"/>
                </a:solidFill>
              </a:defRPr>
            </a:lvl1pPr>
          </a:lstStyle>
          <a:p>
            <a:r>
              <a:rPr lang="en-US" dirty="0" smtClean="0"/>
              <a:t>Image Slide: click to add title</a:t>
            </a:r>
            <a:endParaRPr lang="en-US" dirty="0"/>
          </a:p>
        </p:txBody>
      </p:sp>
      <p:sp>
        <p:nvSpPr>
          <p:cNvPr id="3" name="Text Placeholder 2"/>
          <p:cNvSpPr>
            <a:spLocks noGrp="1"/>
          </p:cNvSpPr>
          <p:nvPr>
            <p:ph type="body" idx="1" hasCustomPrompt="1"/>
          </p:nvPr>
        </p:nvSpPr>
        <p:spPr>
          <a:xfrm>
            <a:off x="323850" y="-9525"/>
            <a:ext cx="8515350" cy="304800"/>
          </a:xfrm>
          <a:prstGeom prst="rect">
            <a:avLst/>
          </a:prstGeom>
        </p:spPr>
        <p:txBody>
          <a:bodyPr anchor="b">
            <a:normAutofit/>
          </a:bodyPr>
          <a:lstStyle>
            <a:lvl1pPr marL="0" indent="0">
              <a:buNone/>
              <a:defRPr sz="1200" b="0">
                <a:solidFill>
                  <a:srgbClr val="81AE2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SECTION TOPIC (OPTIONAL)</a:t>
            </a:r>
          </a:p>
        </p:txBody>
      </p:sp>
      <p:sp>
        <p:nvSpPr>
          <p:cNvPr id="14" name="Content Placeholder 4"/>
          <p:cNvSpPr>
            <a:spLocks noGrp="1"/>
          </p:cNvSpPr>
          <p:nvPr>
            <p:ph sz="quarter" idx="13" hasCustomPrompt="1"/>
          </p:nvPr>
        </p:nvSpPr>
        <p:spPr>
          <a:xfrm>
            <a:off x="304801" y="6461760"/>
            <a:ext cx="7162799" cy="320040"/>
          </a:xfrm>
          <a:prstGeom prst="rect">
            <a:avLst/>
          </a:prstGeom>
        </p:spPr>
        <p:txBody>
          <a:bodyPr vert="horz" anchor="ctr"/>
          <a:lstStyle>
            <a:lvl1pPr marL="0" indent="0">
              <a:buNone/>
              <a:defRPr sz="1400" b="1">
                <a:solidFill>
                  <a:schemeClr val="bg1"/>
                </a:solidFill>
                <a:latin typeface="Arial"/>
                <a:cs typeface="Arial"/>
              </a:defRPr>
            </a:lvl1pPr>
          </a:lstStyle>
          <a:p>
            <a:pPr lvl="0"/>
            <a:r>
              <a:rPr lang="en-US" dirty="0" smtClean="0"/>
              <a:t>Click to Add Source</a:t>
            </a:r>
            <a:endParaRPr lang="en-US" dirty="0"/>
          </a:p>
        </p:txBody>
      </p:sp>
    </p:spTree>
    <p:extLst>
      <p:ext uri="{BB962C8B-B14F-4D97-AF65-F5344CB8AC3E}">
        <p14:creationId xmlns:p14="http://schemas.microsoft.com/office/powerpoint/2010/main" val="602427498"/>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Open">
    <p:spTree>
      <p:nvGrpSpPr>
        <p:cNvPr id="1" name=""/>
        <p:cNvGrpSpPr/>
        <p:nvPr/>
      </p:nvGrpSpPr>
      <p:grpSpPr>
        <a:xfrm>
          <a:off x="0" y="0"/>
          <a:ext cx="0" cy="0"/>
          <a:chOff x="0" y="0"/>
          <a:chExt cx="0" cy="0"/>
        </a:xfrm>
      </p:grpSpPr>
      <p:pic>
        <p:nvPicPr>
          <p:cNvPr id="12" name="Picture 11" descr="background.jpg"/>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invGray">
          <a:xfrm>
            <a:off x="-1" y="-76200"/>
            <a:ext cx="9162289" cy="6934200"/>
          </a:xfrm>
          <a:prstGeom prst="rect">
            <a:avLst/>
          </a:prstGeom>
          <a:noFill/>
          <a:ln>
            <a:noFill/>
          </a:ln>
          <a:effectLst/>
        </p:spPr>
      </p:pic>
      <p:sp>
        <p:nvSpPr>
          <p:cNvPr id="4" name="Content Placeholder 4"/>
          <p:cNvSpPr>
            <a:spLocks noGrp="1"/>
          </p:cNvSpPr>
          <p:nvPr>
            <p:ph sz="quarter" idx="13" hasCustomPrompt="1"/>
          </p:nvPr>
        </p:nvSpPr>
        <p:spPr>
          <a:xfrm>
            <a:off x="304801" y="6461760"/>
            <a:ext cx="7772400" cy="320040"/>
          </a:xfrm>
          <a:prstGeom prst="rect">
            <a:avLst/>
          </a:prstGeom>
        </p:spPr>
        <p:txBody>
          <a:bodyPr vert="horz" anchor="ctr"/>
          <a:lstStyle>
            <a:lvl1pPr marL="0" indent="0">
              <a:buNone/>
              <a:defRPr sz="1400" b="1">
                <a:solidFill>
                  <a:srgbClr val="FFFFFF"/>
                </a:solidFill>
                <a:latin typeface="Arial"/>
                <a:cs typeface="Arial"/>
              </a:defRPr>
            </a:lvl1pPr>
          </a:lstStyle>
          <a:p>
            <a:pPr lvl="0"/>
            <a:r>
              <a:rPr lang="en-US" dirty="0" smtClean="0"/>
              <a:t>Click to Add Source</a:t>
            </a:r>
            <a:endParaRPr lang="en-US" dirty="0"/>
          </a:p>
        </p:txBody>
      </p:sp>
    </p:spTree>
    <p:extLst>
      <p:ext uri="{BB962C8B-B14F-4D97-AF65-F5344CB8AC3E}">
        <p14:creationId xmlns:p14="http://schemas.microsoft.com/office/powerpoint/2010/main" val="2809255489"/>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22945" y="568825"/>
            <a:ext cx="8090467"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807044" y="6356351"/>
            <a:ext cx="2133600" cy="365125"/>
          </a:xfrm>
          <a:prstGeom prst="rect">
            <a:avLst/>
          </a:prstGeom>
        </p:spPr>
        <p:txBody>
          <a:bodyPr/>
          <a:lstStyle/>
          <a:p>
            <a:fld id="{C8033416-1EA1-4879-AE3F-5FD908B565ED}" type="datetime1">
              <a:rPr lang="en-US" smtClean="0"/>
              <a:t>6/29/2016</a:t>
            </a:fld>
            <a:endParaRPr lang="en-US" dirty="0"/>
          </a:p>
        </p:txBody>
      </p:sp>
      <p:sp>
        <p:nvSpPr>
          <p:cNvPr id="4" name="Footer Placeholder 3"/>
          <p:cNvSpPr>
            <a:spLocks noGrp="1"/>
          </p:cNvSpPr>
          <p:nvPr>
            <p:ph type="ftr" sz="quarter" idx="11"/>
          </p:nvPr>
        </p:nvSpPr>
        <p:spPr>
          <a:xfrm>
            <a:off x="3394535" y="6356351"/>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736073" y="6356351"/>
            <a:ext cx="2133600" cy="365125"/>
          </a:xfrm>
          <a:prstGeom prst="rect">
            <a:avLst/>
          </a:prstGeom>
        </p:spPr>
        <p:txBody>
          <a:bodyPr/>
          <a:lstStyle/>
          <a:p>
            <a:fld id="{DA4E7EC7-E870-4D01-AB24-0B4668F44F48}" type="slidenum">
              <a:rPr lang="en-US" smtClean="0"/>
              <a:t>‹#›</a:t>
            </a:fld>
            <a:endParaRPr lang="en-US" dirty="0"/>
          </a:p>
        </p:txBody>
      </p:sp>
    </p:spTree>
    <p:extLst>
      <p:ext uri="{BB962C8B-B14F-4D97-AF65-F5344CB8AC3E}">
        <p14:creationId xmlns:p14="http://schemas.microsoft.com/office/powerpoint/2010/main" val="358667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
    <p:spTree>
      <p:nvGrpSpPr>
        <p:cNvPr id="1" name=""/>
        <p:cNvGrpSpPr/>
        <p:nvPr/>
      </p:nvGrpSpPr>
      <p:grpSpPr>
        <a:xfrm>
          <a:off x="0" y="0"/>
          <a:ext cx="0" cy="0"/>
          <a:chOff x="0" y="0"/>
          <a:chExt cx="0" cy="0"/>
        </a:xfrm>
      </p:grpSpPr>
      <p:pic>
        <p:nvPicPr>
          <p:cNvPr id="12" name="Picture 11"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1066800"/>
            <a:ext cx="9162289" cy="4809744"/>
          </a:xfrm>
          <a:prstGeom prst="rect">
            <a:avLst/>
          </a:prstGeom>
          <a:noFill/>
          <a:ln>
            <a:noFill/>
          </a:ln>
          <a:effectLst/>
        </p:spPr>
      </p:pic>
      <p:sp>
        <p:nvSpPr>
          <p:cNvPr id="2" name="Title 1"/>
          <p:cNvSpPr>
            <a:spLocks noGrp="1"/>
          </p:cNvSpPr>
          <p:nvPr>
            <p:ph type="ctrTitle" hasCustomPrompt="1"/>
          </p:nvPr>
        </p:nvSpPr>
        <p:spPr>
          <a:xfrm>
            <a:off x="477012" y="2057400"/>
            <a:ext cx="8314182" cy="1028700"/>
          </a:xfrm>
          <a:prstGeom prst="rect">
            <a:avLst/>
          </a:prstGeom>
        </p:spPr>
        <p:txBody>
          <a:bodyPr anchor="ctr" anchorCtr="0">
            <a:normAutofit/>
          </a:bodyPr>
          <a:lstStyle>
            <a:lvl1pPr algn="l">
              <a:defRPr sz="3200">
                <a:solidFill>
                  <a:schemeClr val="bg1"/>
                </a:solidFill>
              </a:defRPr>
            </a:lvl1pPr>
          </a:lstStyle>
          <a:p>
            <a:r>
              <a:rPr lang="en-US" dirty="0" smtClean="0"/>
              <a:t>Add title</a:t>
            </a:r>
            <a:endParaRPr lang="en-US" dirty="0"/>
          </a:p>
        </p:txBody>
      </p:sp>
      <p:sp>
        <p:nvSpPr>
          <p:cNvPr id="3" name="Subtitle 2"/>
          <p:cNvSpPr>
            <a:spLocks noGrp="1"/>
          </p:cNvSpPr>
          <p:nvPr>
            <p:ph type="subTitle" idx="1" hasCustomPrompt="1"/>
          </p:nvPr>
        </p:nvSpPr>
        <p:spPr>
          <a:xfrm>
            <a:off x="476251" y="3067050"/>
            <a:ext cx="8314943" cy="1333500"/>
          </a:xfrm>
          <a:prstGeom prst="rect">
            <a:avLst/>
          </a:prstGeom>
        </p:spPr>
        <p:txBody>
          <a:bodyPr>
            <a:normAutofit/>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Add subtitle</a:t>
            </a:r>
            <a:endParaRPr lang="en-US" dirty="0"/>
          </a:p>
        </p:txBody>
      </p:sp>
      <p:sp>
        <p:nvSpPr>
          <p:cNvPr id="19" name="Text Placeholder 18"/>
          <p:cNvSpPr>
            <a:spLocks noGrp="1"/>
          </p:cNvSpPr>
          <p:nvPr>
            <p:ph type="body" sz="quarter" idx="10"/>
          </p:nvPr>
        </p:nvSpPr>
        <p:spPr>
          <a:xfrm>
            <a:off x="476250" y="4442884"/>
            <a:ext cx="8314944" cy="728470"/>
          </a:xfrm>
          <a:prstGeom prst="rect">
            <a:avLst/>
          </a:prstGeom>
        </p:spPr>
        <p:txBody>
          <a:bodyPr vert="horz"/>
          <a:lstStyle>
            <a:lvl1pPr marL="0" indent="0">
              <a:spcBef>
                <a:spcPts val="0"/>
              </a:spcBef>
              <a:buNone/>
              <a:defRPr sz="1400" baseline="0">
                <a:solidFill>
                  <a:srgbClr val="6FC5FF"/>
                </a:solidFill>
                <a:latin typeface="Arial"/>
              </a:defRPr>
            </a:lvl1pPr>
          </a:lstStyle>
          <a:p>
            <a:pPr lvl="0"/>
            <a:endParaRPr lang="en-US" dirty="0" smtClean="0"/>
          </a:p>
        </p:txBody>
      </p:sp>
      <p:sp>
        <p:nvSpPr>
          <p:cNvPr id="13" name="TextBox 12"/>
          <p:cNvSpPr txBox="1"/>
          <p:nvPr userDrawn="1"/>
        </p:nvSpPr>
        <p:spPr>
          <a:xfrm>
            <a:off x="381000" y="6096000"/>
            <a:ext cx="7010400" cy="400110"/>
          </a:xfrm>
          <a:prstGeom prst="rect">
            <a:avLst/>
          </a:prstGeom>
          <a:noFill/>
          <a:ln>
            <a:noFill/>
          </a:ln>
        </p:spPr>
        <p:txBody>
          <a:bodyPr wrap="square" rtlCol="0">
            <a:spAutoFit/>
          </a:bodyPr>
          <a:lstStyle/>
          <a:p>
            <a:r>
              <a:rPr lang="en-US" sz="1000" i="1" dirty="0" smtClean="0">
                <a:ln>
                  <a:noFill/>
                </a:ln>
                <a:latin typeface="Arial"/>
                <a:cs typeface="Arial"/>
              </a:rPr>
              <a:t>This </a:t>
            </a:r>
            <a:r>
              <a:rPr lang="en-US" sz="1000" i="1" dirty="0">
                <a:ln>
                  <a:noFill/>
                </a:ln>
                <a:latin typeface="Arial"/>
                <a:cs typeface="Arial"/>
              </a:rPr>
              <a:t>presentation is intended for educational use only, and does not in any way constitute medical consultation or advice related to any specific </a:t>
            </a:r>
            <a:r>
              <a:rPr lang="en-US" sz="1000" i="1" dirty="0" smtClean="0">
                <a:ln>
                  <a:noFill/>
                </a:ln>
                <a:latin typeface="Arial"/>
                <a:cs typeface="Arial"/>
              </a:rPr>
              <a:t>patient.</a:t>
            </a:r>
            <a:endParaRPr lang="en-US" sz="1000" i="1" dirty="0">
              <a:ln>
                <a:noFill/>
              </a:ln>
              <a:latin typeface="Arial"/>
              <a:cs typeface="Arial"/>
            </a:endParaRPr>
          </a:p>
        </p:txBody>
      </p:sp>
      <p:sp>
        <p:nvSpPr>
          <p:cNvPr id="4" name="TextBox 3"/>
          <p:cNvSpPr txBox="1"/>
          <p:nvPr userDrawn="1"/>
        </p:nvSpPr>
        <p:spPr>
          <a:xfrm>
            <a:off x="0" y="627887"/>
            <a:ext cx="9162288" cy="461665"/>
          </a:xfrm>
          <a:prstGeom prst="rect">
            <a:avLst/>
          </a:prstGeom>
          <a:solidFill>
            <a:srgbClr val="ABCF63"/>
          </a:solidFill>
          <a:ln w="9525" cap="flat" cmpd="sng">
            <a:noFill/>
            <a:round/>
          </a:ln>
        </p:spPr>
        <p:style>
          <a:lnRef idx="2">
            <a:schemeClr val="accent3"/>
          </a:lnRef>
          <a:fillRef idx="1">
            <a:schemeClr val="lt1"/>
          </a:fillRef>
          <a:effectRef idx="0">
            <a:schemeClr val="accent3"/>
          </a:effectRef>
          <a:fontRef idx="minor">
            <a:schemeClr val="dk1"/>
          </a:fontRef>
        </p:style>
        <p:txBody>
          <a:bodyPr wrap="square" lIns="548640" rtlCol="0" anchor="ctr">
            <a:spAutoFit/>
          </a:bodyPr>
          <a:lstStyle/>
          <a:p>
            <a:pPr algn="l"/>
            <a:r>
              <a:rPr lang="en-US" sz="2400" dirty="0" smtClean="0">
                <a:latin typeface="Arial"/>
                <a:cs typeface="Arial"/>
              </a:rPr>
              <a:t>Frontier</a:t>
            </a:r>
            <a:r>
              <a:rPr lang="en-US" sz="2400" baseline="0" dirty="0" smtClean="0">
                <a:latin typeface="Arial"/>
                <a:cs typeface="Arial"/>
              </a:rPr>
              <a:t> AIDS Education and Training Center</a:t>
            </a:r>
            <a:endParaRPr lang="en-US" sz="2400" dirty="0">
              <a:latin typeface="Arial"/>
              <a:cs typeface="Arial"/>
            </a:endParaRPr>
          </a:p>
        </p:txBody>
      </p:sp>
    </p:spTree>
    <p:extLst>
      <p:ext uri="{BB962C8B-B14F-4D97-AF65-F5344CB8AC3E}">
        <p14:creationId xmlns:p14="http://schemas.microsoft.com/office/powerpoint/2010/main" val="723138814"/>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B">
    <p:spTree>
      <p:nvGrpSpPr>
        <p:cNvPr id="1" name=""/>
        <p:cNvGrpSpPr/>
        <p:nvPr/>
      </p:nvGrpSpPr>
      <p:grpSpPr>
        <a:xfrm>
          <a:off x="0" y="0"/>
          <a:ext cx="0" cy="0"/>
          <a:chOff x="0" y="0"/>
          <a:chExt cx="0" cy="0"/>
        </a:xfrm>
      </p:grpSpPr>
      <p:pic>
        <p:nvPicPr>
          <p:cNvPr id="3" name="Picture 2"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a:xfrm>
            <a:off x="1" y="0"/>
            <a:ext cx="9144001" cy="2133600"/>
          </a:xfrm>
          <a:prstGeom prst="rect">
            <a:avLst/>
          </a:prstGeom>
        </p:spPr>
      </p:pic>
      <p:sp>
        <p:nvSpPr>
          <p:cNvPr id="4" name="Rectangle 3"/>
          <p:cNvSpPr/>
          <p:nvPr/>
        </p:nvSpPr>
        <p:spPr>
          <a:xfrm>
            <a:off x="812800" y="342902"/>
            <a:ext cx="7543800" cy="461665"/>
          </a:xfrm>
          <a:prstGeom prst="rect">
            <a:avLst/>
          </a:prstGeom>
        </p:spPr>
        <p:txBody>
          <a:bodyPr wrap="square" anchor="ctr">
            <a:spAutoFit/>
          </a:bodyPr>
          <a:lstStyle/>
          <a:p>
            <a:pPr algn="ctr" defTabSz="457200">
              <a:spcAft>
                <a:spcPts val="300"/>
              </a:spcAft>
            </a:pPr>
            <a:r>
              <a:rPr lang="en-US" sz="2400" cap="small" dirty="0" smtClean="0">
                <a:solidFill>
                  <a:schemeClr val="bg1"/>
                </a:solidFill>
                <a:latin typeface="Arial" pitchFamily="-108" charset="0"/>
                <a:ea typeface="ＭＳ Ｐゴシック" pitchFamily="-108" charset="-128"/>
                <a:cs typeface="ＭＳ Ｐゴシック" pitchFamily="-108" charset="-128"/>
              </a:rPr>
              <a:t>Frontier AIDS Education and Training Center</a:t>
            </a:r>
          </a:p>
        </p:txBody>
      </p:sp>
      <p:sp>
        <p:nvSpPr>
          <p:cNvPr id="21" name="Subtitle 2"/>
          <p:cNvSpPr>
            <a:spLocks noGrp="1"/>
          </p:cNvSpPr>
          <p:nvPr>
            <p:ph type="subTitle" idx="1" hasCustomPrompt="1"/>
          </p:nvPr>
        </p:nvSpPr>
        <p:spPr>
          <a:xfrm>
            <a:off x="609600" y="3524250"/>
            <a:ext cx="8305800" cy="1333500"/>
          </a:xfrm>
          <a:prstGeom prst="rect">
            <a:avLst/>
          </a:prstGeom>
        </p:spPr>
        <p:txBody>
          <a:bodyPr wrap="square">
            <a:normAutofit/>
          </a:bodyPr>
          <a:lstStyle>
            <a:lvl1pPr marL="0" indent="0" algn="l">
              <a:spcBef>
                <a:spcPts val="0"/>
              </a:spcBef>
              <a:spcAft>
                <a:spcPts val="0"/>
              </a:spcAft>
              <a:buNone/>
              <a:defRPr sz="2000">
                <a:solidFill>
                  <a:srgbClr val="003A7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a:t>
            </a:r>
          </a:p>
          <a:p>
            <a:r>
              <a:rPr lang="en-US" dirty="0" smtClean="0"/>
              <a:t>Presenter title 1</a:t>
            </a:r>
          </a:p>
          <a:p>
            <a:r>
              <a:rPr lang="en-US" dirty="0" smtClean="0"/>
              <a:t>Presenter title 2</a:t>
            </a:r>
            <a:endParaRPr lang="en-US" dirty="0"/>
          </a:p>
        </p:txBody>
      </p:sp>
      <p:sp>
        <p:nvSpPr>
          <p:cNvPr id="24" name="Title 1"/>
          <p:cNvSpPr>
            <a:spLocks noGrp="1"/>
          </p:cNvSpPr>
          <p:nvPr>
            <p:ph type="ctrTitle" hasCustomPrompt="1"/>
          </p:nvPr>
        </p:nvSpPr>
        <p:spPr>
          <a:xfrm>
            <a:off x="609600" y="2362200"/>
            <a:ext cx="8286750" cy="1028700"/>
          </a:xfrm>
          <a:prstGeom prst="rect">
            <a:avLst/>
          </a:prstGeom>
        </p:spPr>
        <p:txBody>
          <a:bodyPr anchor="ctr" anchorCtr="0">
            <a:normAutofit/>
          </a:bodyPr>
          <a:lstStyle>
            <a:lvl1pPr algn="l">
              <a:defRPr sz="3000">
                <a:solidFill>
                  <a:srgbClr val="003A78"/>
                </a:solidFill>
              </a:defRPr>
            </a:lvl1pPr>
          </a:lstStyle>
          <a:p>
            <a:r>
              <a:rPr lang="en-US" dirty="0" smtClean="0"/>
              <a:t>Add title</a:t>
            </a:r>
            <a:endParaRPr lang="en-US" dirty="0"/>
          </a:p>
        </p:txBody>
      </p:sp>
      <p:sp>
        <p:nvSpPr>
          <p:cNvPr id="12" name="Text Placeholder 18"/>
          <p:cNvSpPr>
            <a:spLocks noGrp="1"/>
          </p:cNvSpPr>
          <p:nvPr>
            <p:ph type="body" sz="quarter" idx="10" hasCustomPrompt="1"/>
          </p:nvPr>
        </p:nvSpPr>
        <p:spPr>
          <a:xfrm>
            <a:off x="607484" y="5105400"/>
            <a:ext cx="8307916" cy="819912"/>
          </a:xfrm>
          <a:prstGeom prst="rect">
            <a:avLst/>
          </a:prstGeom>
        </p:spPr>
        <p:txBody>
          <a:bodyPr vert="horz"/>
          <a:lstStyle>
            <a:lvl1pPr marL="0" indent="0">
              <a:buNone/>
              <a:defRPr sz="1400" baseline="0">
                <a:solidFill>
                  <a:srgbClr val="003A78"/>
                </a:solidFill>
                <a:latin typeface="Arial"/>
              </a:defRPr>
            </a:lvl1pPr>
          </a:lstStyle>
          <a:p>
            <a:pPr lvl="0"/>
            <a:r>
              <a:rPr lang="en-US" dirty="0" smtClean="0"/>
              <a:t>Add Presenter Information</a:t>
            </a: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Divider A">
    <p:spTree>
      <p:nvGrpSpPr>
        <p:cNvPr id="1" name=""/>
        <p:cNvGrpSpPr/>
        <p:nvPr/>
      </p:nvGrpSpPr>
      <p:grpSpPr>
        <a:xfrm>
          <a:off x="0" y="0"/>
          <a:ext cx="0" cy="0"/>
          <a:chOff x="0" y="0"/>
          <a:chExt cx="0" cy="0"/>
        </a:xfrm>
      </p:grpSpPr>
      <p:pic>
        <p:nvPicPr>
          <p:cNvPr id="7" name="Picture 6"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flipH="1">
            <a:off x="-1" y="5029199"/>
            <a:ext cx="9162289" cy="1832458"/>
          </a:xfrm>
          <a:prstGeom prst="rect">
            <a:avLst/>
          </a:prstGeom>
        </p:spPr>
      </p:pic>
      <p:pic>
        <p:nvPicPr>
          <p:cNvPr id="8" name="Picture 7"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1"/>
            <a:ext cx="9162289" cy="1832458"/>
          </a:xfrm>
          <a:prstGeom prst="rect">
            <a:avLst/>
          </a:prstGeom>
        </p:spPr>
      </p:pic>
      <p:cxnSp>
        <p:nvCxnSpPr>
          <p:cNvPr id="10" name="Straight Connector 9"/>
          <p:cNvCxnSpPr/>
          <p:nvPr/>
        </p:nvCxnSpPr>
        <p:spPr>
          <a:xfrm>
            <a:off x="1" y="1822978"/>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 y="5040312"/>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533401" y="3276600"/>
            <a:ext cx="8077200" cy="1238250"/>
          </a:xfrm>
          <a:prstGeom prst="rect">
            <a:avLst/>
          </a:prstGeom>
        </p:spPr>
        <p:txBody>
          <a:bodyPr tIns="0" anchor="t">
            <a:normAutofit/>
          </a:bodyPr>
          <a:lstStyle>
            <a:lvl1pPr algn="ctr">
              <a:defRPr sz="3200" b="0" cap="none">
                <a:solidFill>
                  <a:srgbClr val="003A78"/>
                </a:solidFill>
              </a:defRPr>
            </a:lvl1pPr>
          </a:lstStyle>
          <a:p>
            <a:r>
              <a:rPr lang="en-US" dirty="0" smtClean="0"/>
              <a:t>Click To Edit Section Title</a:t>
            </a:r>
            <a:endParaRPr lang="en-US" dirty="0"/>
          </a:p>
        </p:txBody>
      </p:sp>
      <p:sp>
        <p:nvSpPr>
          <p:cNvPr id="3" name="Text Placeholder 2"/>
          <p:cNvSpPr>
            <a:spLocks noGrp="1"/>
          </p:cNvSpPr>
          <p:nvPr>
            <p:ph type="body" idx="1" hasCustomPrompt="1"/>
          </p:nvPr>
        </p:nvSpPr>
        <p:spPr>
          <a:xfrm>
            <a:off x="533401" y="2476500"/>
            <a:ext cx="8077200" cy="790576"/>
          </a:xfrm>
          <a:prstGeom prst="rect">
            <a:avLst/>
          </a:prstGeom>
        </p:spPr>
        <p:txBody>
          <a:bodyPr bIns="0" anchor="b"/>
          <a:lstStyle>
            <a:lvl1pPr marL="0" indent="0" algn="ctr">
              <a:buNone/>
              <a:defRPr sz="2000" cap="small" baseline="0">
                <a:solidFill>
                  <a:srgbClr val="003A78"/>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ADD HEADER TEXT</a:t>
            </a:r>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Divider B">
    <p:spTree>
      <p:nvGrpSpPr>
        <p:cNvPr id="1" name=""/>
        <p:cNvGrpSpPr/>
        <p:nvPr/>
      </p:nvGrpSpPr>
      <p:grpSpPr>
        <a:xfrm>
          <a:off x="0" y="0"/>
          <a:ext cx="0" cy="0"/>
          <a:chOff x="0" y="0"/>
          <a:chExt cx="0" cy="0"/>
        </a:xfrm>
      </p:grpSpPr>
      <p:pic>
        <p:nvPicPr>
          <p:cNvPr id="7" name="Picture 6"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flipH="1">
            <a:off x="-1" y="5029199"/>
            <a:ext cx="9162289" cy="1832458"/>
          </a:xfrm>
          <a:prstGeom prst="rect">
            <a:avLst/>
          </a:prstGeom>
        </p:spPr>
      </p:pic>
      <p:pic>
        <p:nvPicPr>
          <p:cNvPr id="8" name="Picture 7"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1"/>
            <a:ext cx="9162289" cy="1832458"/>
          </a:xfrm>
          <a:prstGeom prst="rect">
            <a:avLst/>
          </a:prstGeom>
        </p:spPr>
      </p:pic>
      <p:cxnSp>
        <p:nvCxnSpPr>
          <p:cNvPr id="10" name="Straight Connector 9"/>
          <p:cNvCxnSpPr/>
          <p:nvPr/>
        </p:nvCxnSpPr>
        <p:spPr>
          <a:xfrm>
            <a:off x="1" y="1827212"/>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 y="5040312"/>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533400" y="2600325"/>
            <a:ext cx="3657600" cy="685800"/>
          </a:xfrm>
          <a:prstGeom prst="rect">
            <a:avLst/>
          </a:prstGeom>
        </p:spPr>
        <p:txBody>
          <a:bodyPr tIns="0" anchor="t">
            <a:normAutofit/>
          </a:bodyPr>
          <a:lstStyle>
            <a:lvl1pPr algn="l">
              <a:defRPr sz="3200" b="0" cap="none">
                <a:solidFill>
                  <a:srgbClr val="003A78"/>
                </a:solidFill>
              </a:defRPr>
            </a:lvl1pPr>
          </a:lstStyle>
          <a:p>
            <a:r>
              <a:rPr lang="en-US" dirty="0" smtClean="0"/>
              <a:t>Title</a:t>
            </a:r>
            <a:endParaRPr lang="en-US" dirty="0"/>
          </a:p>
        </p:txBody>
      </p:sp>
      <p:sp>
        <p:nvSpPr>
          <p:cNvPr id="3" name="Text Placeholder 2"/>
          <p:cNvSpPr>
            <a:spLocks noGrp="1"/>
          </p:cNvSpPr>
          <p:nvPr>
            <p:ph type="body" idx="1" hasCustomPrompt="1"/>
          </p:nvPr>
        </p:nvSpPr>
        <p:spPr>
          <a:xfrm>
            <a:off x="533400" y="2028825"/>
            <a:ext cx="3657600" cy="533400"/>
          </a:xfrm>
          <a:prstGeom prst="rect">
            <a:avLst/>
          </a:prstGeom>
        </p:spPr>
        <p:txBody>
          <a:bodyPr bIns="0" anchor="b"/>
          <a:lstStyle>
            <a:lvl1pPr marL="0" indent="0" algn="l">
              <a:buNone/>
              <a:defRPr sz="2400" cap="small" baseline="0">
                <a:solidFill>
                  <a:srgbClr val="003A78"/>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subtitle</a:t>
            </a:r>
          </a:p>
        </p:txBody>
      </p:sp>
      <p:sp>
        <p:nvSpPr>
          <p:cNvPr id="14" name="Rectangle 13"/>
          <p:cNvSpPr/>
          <p:nvPr/>
        </p:nvSpPr>
        <p:spPr>
          <a:xfrm>
            <a:off x="9525" y="3429002"/>
            <a:ext cx="4572001" cy="1612899"/>
          </a:xfrm>
          <a:prstGeom prst="rect">
            <a:avLst/>
          </a:prstGeom>
          <a:solidFill>
            <a:srgbClr val="81AE28"/>
          </a:solidFill>
          <a:ln>
            <a:solidFill>
              <a:srgbClr val="78A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588933" y="1828800"/>
            <a:ext cx="4572001" cy="1581150"/>
          </a:xfrm>
          <a:prstGeom prst="rect">
            <a:avLst/>
          </a:prstGeom>
          <a:solidFill>
            <a:srgbClr val="81AE28"/>
          </a:solidFill>
          <a:ln>
            <a:solidFill>
              <a:srgbClr val="78A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16"/>
          <p:cNvSpPr>
            <a:spLocks noGrp="1"/>
          </p:cNvSpPr>
          <p:nvPr>
            <p:ph sz="quarter" idx="10" hasCustomPrompt="1"/>
          </p:nvPr>
        </p:nvSpPr>
        <p:spPr>
          <a:xfrm>
            <a:off x="4876800" y="3581400"/>
            <a:ext cx="3962400" cy="1219200"/>
          </a:xfrm>
          <a:prstGeom prst="rect">
            <a:avLst/>
          </a:prstGeom>
        </p:spPr>
        <p:txBody>
          <a:bodyPr/>
          <a:lstStyle>
            <a:lvl1pPr marL="228600" indent="-228600">
              <a:defRPr sz="2000">
                <a:solidFill>
                  <a:srgbClr val="003A78"/>
                </a:solidFill>
              </a:defRPr>
            </a:lvl1pPr>
          </a:lstStyle>
          <a:p>
            <a:pPr lvl="0"/>
            <a:r>
              <a:rPr lang="en-US" dirty="0" smtClean="0"/>
              <a:t>Click to edit text</a:t>
            </a:r>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C">
    <p:spTree>
      <p:nvGrpSpPr>
        <p:cNvPr id="1" name=""/>
        <p:cNvGrpSpPr/>
        <p:nvPr/>
      </p:nvGrpSpPr>
      <p:grpSpPr>
        <a:xfrm>
          <a:off x="0" y="0"/>
          <a:ext cx="0" cy="0"/>
          <a:chOff x="0" y="0"/>
          <a:chExt cx="0" cy="0"/>
        </a:xfrm>
      </p:grpSpPr>
      <p:sp>
        <p:nvSpPr>
          <p:cNvPr id="12" name="Title 4"/>
          <p:cNvSpPr txBox="1">
            <a:spLocks/>
          </p:cNvSpPr>
          <p:nvPr userDrawn="1"/>
        </p:nvSpPr>
        <p:spPr>
          <a:xfrm>
            <a:off x="0" y="2794000"/>
            <a:ext cx="9143999" cy="1295400"/>
          </a:xfrm>
          <a:prstGeom prst="rect">
            <a:avLst/>
          </a:prstGeom>
          <a:solidFill>
            <a:srgbClr val="B6D661"/>
          </a:solidFill>
        </p:spPr>
        <p:txBody>
          <a:bodyPr tIns="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tx2"/>
              </a:solidFill>
              <a:effectLst/>
              <a:uLnTx/>
              <a:uFillTx/>
              <a:latin typeface="+mj-lt"/>
              <a:ea typeface="+mj-ea"/>
              <a:cs typeface="+mj-cs"/>
            </a:endParaRPr>
          </a:p>
        </p:txBody>
      </p:sp>
      <p:pic>
        <p:nvPicPr>
          <p:cNvPr id="7" name="Picture 6"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flipH="1">
            <a:off x="-1" y="5029199"/>
            <a:ext cx="9162289" cy="1832458"/>
          </a:xfrm>
          <a:prstGeom prst="rect">
            <a:avLst/>
          </a:prstGeom>
        </p:spPr>
      </p:pic>
      <p:pic>
        <p:nvPicPr>
          <p:cNvPr id="8" name="Picture 7"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1"/>
            <a:ext cx="9162289" cy="1832458"/>
          </a:xfrm>
          <a:prstGeom prst="rect">
            <a:avLst/>
          </a:prstGeom>
        </p:spPr>
      </p:pic>
      <p:cxnSp>
        <p:nvCxnSpPr>
          <p:cNvPr id="10" name="Straight Connector 9"/>
          <p:cNvCxnSpPr/>
          <p:nvPr/>
        </p:nvCxnSpPr>
        <p:spPr>
          <a:xfrm>
            <a:off x="1" y="1822978"/>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 y="5040312"/>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241301" y="2806700"/>
            <a:ext cx="8686800" cy="1274826"/>
          </a:xfrm>
          <a:prstGeom prst="rect">
            <a:avLst/>
          </a:prstGeom>
        </p:spPr>
        <p:txBody>
          <a:bodyPr tIns="0" anchor="ctr">
            <a:normAutofit/>
          </a:bodyPr>
          <a:lstStyle>
            <a:lvl1pPr algn="ctr">
              <a:defRPr sz="3200" b="0" cap="none">
                <a:solidFill>
                  <a:schemeClr val="tx2"/>
                </a:solidFill>
              </a:defRPr>
            </a:lvl1pPr>
          </a:lstStyle>
          <a:p>
            <a:r>
              <a:rPr lang="en-US" dirty="0" smtClean="0"/>
              <a:t>Click To Edit Title</a:t>
            </a:r>
            <a:endParaRPr lang="en-US" dirty="0"/>
          </a:p>
        </p:txBody>
      </p:sp>
    </p:spTree>
    <p:extLst>
      <p:ext uri="{BB962C8B-B14F-4D97-AF65-F5344CB8AC3E}">
        <p14:creationId xmlns:p14="http://schemas.microsoft.com/office/powerpoint/2010/main" val="224487319"/>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1277112"/>
          </a:xfrm>
          <a:prstGeom prst="rect">
            <a:avLst/>
          </a:prstGeom>
        </p:spPr>
      </p:pic>
      <p:sp>
        <p:nvSpPr>
          <p:cNvPr id="11" name="Text Placeholder 19"/>
          <p:cNvSpPr>
            <a:spLocks/>
          </p:cNvSpPr>
          <p:nvPr/>
        </p:nvSpPr>
        <p:spPr bwMode="invGray">
          <a:xfrm>
            <a:off x="-1" y="-12701"/>
            <a:ext cx="9162288" cy="316990"/>
          </a:xfrm>
          <a:prstGeom prst="rect">
            <a:avLst/>
          </a:prstGeom>
          <a:solidFill>
            <a:srgbClr val="001D48"/>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cxnSp>
        <p:nvCxnSpPr>
          <p:cNvPr id="12" name="Straight Connector 11"/>
          <p:cNvCxnSpPr/>
          <p:nvPr/>
        </p:nvCxnSpPr>
        <p:spPr>
          <a:xfrm>
            <a:off x="1" y="1282700"/>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baseline="0">
                <a:solidFill>
                  <a:schemeClr val="bg1"/>
                </a:solidFill>
              </a:defRPr>
            </a:lvl1pPr>
          </a:lstStyle>
          <a:p>
            <a:r>
              <a:rPr lang="en-US" dirty="0" smtClean="0"/>
              <a:t>Text Slide: click to add title</a:t>
            </a:r>
            <a:endParaRPr lang="en-US" dirty="0"/>
          </a:p>
        </p:txBody>
      </p:sp>
      <p:sp>
        <p:nvSpPr>
          <p:cNvPr id="3" name="Text Placeholder 2"/>
          <p:cNvSpPr>
            <a:spLocks noGrp="1"/>
          </p:cNvSpPr>
          <p:nvPr>
            <p:ph type="body" idx="1" hasCustomPrompt="1"/>
          </p:nvPr>
        </p:nvSpPr>
        <p:spPr>
          <a:xfrm>
            <a:off x="323850" y="-9525"/>
            <a:ext cx="8515350" cy="304800"/>
          </a:xfrm>
          <a:prstGeom prst="rect">
            <a:avLst/>
          </a:prstGeom>
        </p:spPr>
        <p:txBody>
          <a:bodyPr anchor="b">
            <a:normAutofit/>
          </a:bodyPr>
          <a:lstStyle>
            <a:lvl1pPr marL="0" indent="0">
              <a:buNone/>
              <a:defRPr sz="1200" b="0" baseline="0">
                <a:solidFill>
                  <a:srgbClr val="81AE2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SECTION TOPIC (OPTIONAL)</a:t>
            </a:r>
          </a:p>
        </p:txBody>
      </p:sp>
      <p:sp>
        <p:nvSpPr>
          <p:cNvPr id="4" name="Content Placeholder 3"/>
          <p:cNvSpPr>
            <a:spLocks noGrp="1"/>
          </p:cNvSpPr>
          <p:nvPr>
            <p:ph sz="half" idx="2" hasCustomPrompt="1"/>
          </p:nvPr>
        </p:nvSpPr>
        <p:spPr>
          <a:xfrm>
            <a:off x="323850" y="1447800"/>
            <a:ext cx="8515350" cy="4648200"/>
          </a:xfrm>
          <a:prstGeom prst="rect">
            <a:avLst/>
          </a:prstGeom>
        </p:spPr>
        <p:txBody>
          <a:bodyPr anchor="t" anchorCtr="0">
            <a:normAutofit/>
          </a:bodyPr>
          <a:lstStyle>
            <a:lvl1pPr marL="228600" indent="-228600">
              <a:buClr>
                <a:schemeClr val="tx2"/>
              </a:buClr>
              <a:defRPr sz="2400">
                <a:solidFill>
                  <a:srgbClr val="000000"/>
                </a:solidFill>
              </a:defRPr>
            </a:lvl1pPr>
            <a:lvl2pPr marL="400050" indent="-171450">
              <a:buClr>
                <a:schemeClr val="tx2"/>
              </a:buClr>
              <a:buFont typeface="Arial" pitchFamily="34" charset="0"/>
              <a:buChar char="-"/>
              <a:defRPr sz="2000">
                <a:solidFill>
                  <a:srgbClr val="000000"/>
                </a:solidFill>
              </a:defRPr>
            </a:lvl2pPr>
            <a:lvl3pPr>
              <a:defRPr sz="1600">
                <a:solidFill>
                  <a:srgbClr val="000000"/>
                </a:solidFill>
              </a:defRPr>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first level text</a:t>
            </a:r>
          </a:p>
          <a:p>
            <a:pPr lvl="1"/>
            <a:r>
              <a:rPr lang="en-US" dirty="0" smtClean="0"/>
              <a:t>Second level</a:t>
            </a:r>
          </a:p>
          <a:p>
            <a:pPr lvl="2"/>
            <a:r>
              <a:rPr lang="en-US" dirty="0" smtClean="0"/>
              <a:t>Third level</a:t>
            </a:r>
          </a:p>
        </p:txBody>
      </p:sp>
      <p:sp>
        <p:nvSpPr>
          <p:cNvPr id="9" name="Content Placeholder 4"/>
          <p:cNvSpPr>
            <a:spLocks noGrp="1"/>
          </p:cNvSpPr>
          <p:nvPr>
            <p:ph sz="quarter" idx="13" hasCustomPrompt="1"/>
          </p:nvPr>
        </p:nvSpPr>
        <p:spPr>
          <a:xfrm>
            <a:off x="304800" y="6477000"/>
            <a:ext cx="7162800"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Data">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1277112"/>
          </a:xfrm>
          <a:prstGeom prst="rect">
            <a:avLst/>
          </a:prstGeom>
        </p:spPr>
      </p:pic>
      <p:sp>
        <p:nvSpPr>
          <p:cNvPr id="11" name="Text Placeholder 19"/>
          <p:cNvSpPr>
            <a:spLocks/>
          </p:cNvSpPr>
          <p:nvPr/>
        </p:nvSpPr>
        <p:spPr bwMode="invGray">
          <a:xfrm>
            <a:off x="-1" y="-12701"/>
            <a:ext cx="9162288" cy="316990"/>
          </a:xfrm>
          <a:prstGeom prst="rect">
            <a:avLst/>
          </a:prstGeom>
          <a:solidFill>
            <a:srgbClr val="001D48"/>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cxnSp>
        <p:nvCxnSpPr>
          <p:cNvPr id="12" name="Straight Connector 11"/>
          <p:cNvCxnSpPr/>
          <p:nvPr/>
        </p:nvCxnSpPr>
        <p:spPr>
          <a:xfrm>
            <a:off x="1" y="1282700"/>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baseline="0">
                <a:solidFill>
                  <a:schemeClr val="bg1"/>
                </a:solidFill>
              </a:defRPr>
            </a:lvl1pPr>
          </a:lstStyle>
          <a:p>
            <a:r>
              <a:rPr lang="en-US" dirty="0" smtClean="0"/>
              <a:t>Text and Data/Image Slide: click to add title</a:t>
            </a:r>
            <a:endParaRPr lang="en-US" dirty="0"/>
          </a:p>
        </p:txBody>
      </p:sp>
      <p:sp>
        <p:nvSpPr>
          <p:cNvPr id="3" name="Text Placeholder 2"/>
          <p:cNvSpPr>
            <a:spLocks noGrp="1"/>
          </p:cNvSpPr>
          <p:nvPr>
            <p:ph type="body" idx="1" hasCustomPrompt="1"/>
          </p:nvPr>
        </p:nvSpPr>
        <p:spPr>
          <a:xfrm>
            <a:off x="323850" y="-9525"/>
            <a:ext cx="8515350" cy="304800"/>
          </a:xfrm>
          <a:prstGeom prst="rect">
            <a:avLst/>
          </a:prstGeom>
        </p:spPr>
        <p:txBody>
          <a:bodyPr anchor="b">
            <a:normAutofit/>
          </a:bodyPr>
          <a:lstStyle>
            <a:lvl1pPr marL="0" indent="0">
              <a:buNone/>
              <a:defRPr sz="1200" b="0" baseline="0">
                <a:solidFill>
                  <a:srgbClr val="81AE2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SECTION TOPIC (OPTIONAL)</a:t>
            </a:r>
          </a:p>
        </p:txBody>
      </p:sp>
      <p:sp>
        <p:nvSpPr>
          <p:cNvPr id="4" name="Content Placeholder 3"/>
          <p:cNvSpPr>
            <a:spLocks noGrp="1"/>
          </p:cNvSpPr>
          <p:nvPr>
            <p:ph sz="half" idx="2" hasCustomPrompt="1"/>
          </p:nvPr>
        </p:nvSpPr>
        <p:spPr>
          <a:xfrm>
            <a:off x="323850" y="1447800"/>
            <a:ext cx="4171950" cy="4800600"/>
          </a:xfrm>
          <a:prstGeom prst="rect">
            <a:avLst/>
          </a:prstGeom>
        </p:spPr>
        <p:txBody>
          <a:bodyPr anchor="t" anchorCtr="0">
            <a:normAutofit/>
          </a:bodyPr>
          <a:lstStyle>
            <a:lvl1pPr marL="228600" indent="-228600">
              <a:buClr>
                <a:schemeClr val="tx2"/>
              </a:buClr>
              <a:defRPr sz="2400">
                <a:solidFill>
                  <a:srgbClr val="000000"/>
                </a:solidFill>
              </a:defRPr>
            </a:lvl1pPr>
            <a:lvl2pPr marL="400050" indent="-171450">
              <a:buClr>
                <a:schemeClr val="tx2"/>
              </a:buClr>
              <a:buFont typeface="Arial" pitchFamily="34" charset="0"/>
              <a:buChar char="-"/>
              <a:defRPr sz="2000">
                <a:solidFill>
                  <a:srgbClr val="000000"/>
                </a:solidFill>
              </a:defRPr>
            </a:lvl2pPr>
            <a:lvl3pPr>
              <a:defRPr sz="1600">
                <a:solidFill>
                  <a:srgbClr val="000000"/>
                </a:solidFill>
              </a:defRPr>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first level text</a:t>
            </a:r>
          </a:p>
          <a:p>
            <a:pPr lvl="1"/>
            <a:r>
              <a:rPr lang="en-US" dirty="0" smtClean="0"/>
              <a:t>Second level</a:t>
            </a:r>
          </a:p>
        </p:txBody>
      </p:sp>
      <p:sp>
        <p:nvSpPr>
          <p:cNvPr id="9" name="Content Placeholder 4"/>
          <p:cNvSpPr>
            <a:spLocks noGrp="1"/>
          </p:cNvSpPr>
          <p:nvPr>
            <p:ph sz="quarter" idx="13" hasCustomPrompt="1"/>
          </p:nvPr>
        </p:nvSpPr>
        <p:spPr>
          <a:xfrm>
            <a:off x="304801" y="6461760"/>
            <a:ext cx="7162799" cy="320040"/>
          </a:xfrm>
          <a:prstGeom prst="rect">
            <a:avLst/>
          </a:prstGeom>
        </p:spPr>
        <p:txBody>
          <a:bodyPr vert="horz" anchor="ctr"/>
          <a:lstStyle>
            <a:lvl1pPr marL="0" indent="0">
              <a:buNone/>
              <a:defRPr sz="1400" b="1">
                <a:solidFill>
                  <a:schemeClr val="bg2"/>
                </a:solidFill>
                <a:latin typeface="Arial"/>
                <a:cs typeface="Arial"/>
              </a:defRPr>
            </a:lvl1pPr>
          </a:lstStyle>
          <a:p>
            <a:pPr lvl="0"/>
            <a:r>
              <a:rPr lang="en-US" dirty="0" smtClean="0"/>
              <a:t>Click to Add Source</a:t>
            </a:r>
            <a:endParaRPr lang="en-US" dirty="0"/>
          </a:p>
        </p:txBody>
      </p:sp>
    </p:spTree>
    <p:extLst>
      <p:ext uri="{BB962C8B-B14F-4D97-AF65-F5344CB8AC3E}">
        <p14:creationId xmlns:p14="http://schemas.microsoft.com/office/powerpoint/2010/main" val="209122306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phic A">
    <p:spTree>
      <p:nvGrpSpPr>
        <p:cNvPr id="1" name=""/>
        <p:cNvGrpSpPr/>
        <p:nvPr/>
      </p:nvGrpSpPr>
      <p:grpSpPr>
        <a:xfrm>
          <a:off x="0" y="0"/>
          <a:ext cx="0" cy="0"/>
          <a:chOff x="0" y="0"/>
          <a:chExt cx="0" cy="0"/>
        </a:xfrm>
      </p:grpSpPr>
      <p:sp>
        <p:nvSpPr>
          <p:cNvPr id="5" name="Content Placeholder 4"/>
          <p:cNvSpPr>
            <a:spLocks noGrp="1"/>
          </p:cNvSpPr>
          <p:nvPr>
            <p:ph sz="quarter" idx="13" hasCustomPrompt="1"/>
          </p:nvPr>
        </p:nvSpPr>
        <p:spPr>
          <a:xfrm>
            <a:off x="304801" y="6461760"/>
            <a:ext cx="7162799"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1277112"/>
          </a:xfrm>
          <a:prstGeom prst="rect">
            <a:avLst/>
          </a:prstGeom>
        </p:spPr>
      </p:pic>
      <p:sp>
        <p:nvSpPr>
          <p:cNvPr id="11" name="Text Placeholder 19"/>
          <p:cNvSpPr>
            <a:spLocks/>
          </p:cNvSpPr>
          <p:nvPr/>
        </p:nvSpPr>
        <p:spPr bwMode="invGray">
          <a:xfrm>
            <a:off x="-1" y="-12701"/>
            <a:ext cx="9162288" cy="316990"/>
          </a:xfrm>
          <a:prstGeom prst="rect">
            <a:avLst/>
          </a:prstGeom>
          <a:solidFill>
            <a:srgbClr val="001D48"/>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cxnSp>
        <p:nvCxnSpPr>
          <p:cNvPr id="12" name="Straight Connector 11"/>
          <p:cNvCxnSpPr/>
          <p:nvPr/>
        </p:nvCxnSpPr>
        <p:spPr>
          <a:xfrm>
            <a:off x="1" y="1282700"/>
            <a:ext cx="9158733" cy="1588"/>
          </a:xfrm>
          <a:prstGeom prst="line">
            <a:avLst/>
          </a:prstGeom>
          <a:ln w="25400" cap="flat" cmpd="sng" algn="ctr">
            <a:solidFill>
              <a:srgbClr val="81AE28"/>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a:solidFill>
                  <a:schemeClr val="bg1"/>
                </a:solidFill>
              </a:defRPr>
            </a:lvl1pPr>
          </a:lstStyle>
          <a:p>
            <a:r>
              <a:rPr lang="en-US" dirty="0" smtClean="0"/>
              <a:t>Data/Image Slide: click to add title</a:t>
            </a:r>
            <a:endParaRPr lang="en-US" dirty="0"/>
          </a:p>
        </p:txBody>
      </p:sp>
      <p:sp>
        <p:nvSpPr>
          <p:cNvPr id="3" name="Text Placeholder 2"/>
          <p:cNvSpPr>
            <a:spLocks noGrp="1"/>
          </p:cNvSpPr>
          <p:nvPr>
            <p:ph type="body" idx="1" hasCustomPrompt="1"/>
          </p:nvPr>
        </p:nvSpPr>
        <p:spPr>
          <a:xfrm>
            <a:off x="323850" y="-9525"/>
            <a:ext cx="8515350" cy="304800"/>
          </a:xfrm>
          <a:prstGeom prst="rect">
            <a:avLst/>
          </a:prstGeom>
        </p:spPr>
        <p:txBody>
          <a:bodyPr anchor="b">
            <a:normAutofit/>
          </a:bodyPr>
          <a:lstStyle>
            <a:lvl1pPr marL="0" indent="0">
              <a:buNone/>
              <a:defRPr sz="1200" b="0">
                <a:solidFill>
                  <a:srgbClr val="81AE2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SECTION TOPIC (OPTIONAL)</a:t>
            </a: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90" r:id="rId2"/>
    <p:sldLayoutId id="2147483662" r:id="rId3"/>
    <p:sldLayoutId id="2147483663" r:id="rId4"/>
    <p:sldLayoutId id="2147483664" r:id="rId5"/>
    <p:sldLayoutId id="2147483686" r:id="rId6"/>
    <p:sldLayoutId id="2147483665" r:id="rId7"/>
    <p:sldLayoutId id="2147483688" r:id="rId8"/>
    <p:sldLayoutId id="2147483666" r:id="rId9"/>
    <p:sldLayoutId id="2147483667" r:id="rId10"/>
    <p:sldLayoutId id="2147483668" r:id="rId11"/>
    <p:sldLayoutId id="2147483687" r:id="rId12"/>
    <p:sldLayoutId id="2147483689" r:id="rId13"/>
    <p:sldLayoutId id="2147483693" r:id="rId14"/>
  </p:sldLayoutIdLst>
  <p:transition spd="slow"/>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www.headington-institute.org/" TargetMode="Externa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hyperlink" Target="mailto:ltalbotlundrigan@gmail.com" TargetMode="External"/><Relationship Id="rId2" Type="http://schemas.openxmlformats.org/officeDocument/2006/relationships/hyperlink" Target="mailto:nmiller@ahpnet.com"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1" y="2209800"/>
            <a:ext cx="8077200" cy="2305050"/>
          </a:xfrm>
        </p:spPr>
        <p:txBody>
          <a:bodyPr>
            <a:normAutofit/>
          </a:bodyPr>
          <a:lstStyle/>
          <a:p>
            <a:r>
              <a:rPr lang="en-US" sz="2800" b="1" dirty="0" smtClean="0"/>
              <a:t/>
            </a:r>
            <a:br>
              <a:rPr lang="en-US" sz="2800" b="1" dirty="0" smtClean="0"/>
            </a:br>
            <a:r>
              <a:rPr lang="en-US" sz="2800" b="1" dirty="0" smtClean="0"/>
              <a:t/>
            </a:r>
            <a:br>
              <a:rPr lang="en-US" sz="2800" b="1" dirty="0" smtClean="0"/>
            </a:br>
            <a:r>
              <a:rPr lang="en-US" sz="2800" b="1" dirty="0"/>
              <a:t> </a:t>
            </a:r>
            <a:endParaRPr lang="en-US" sz="2700" dirty="0"/>
          </a:p>
        </p:txBody>
      </p:sp>
      <p:sp>
        <p:nvSpPr>
          <p:cNvPr id="3" name="Subtitle 2"/>
          <p:cNvSpPr>
            <a:spLocks noGrp="1"/>
          </p:cNvSpPr>
          <p:nvPr>
            <p:ph type="body" idx="1"/>
          </p:nvPr>
        </p:nvSpPr>
        <p:spPr/>
        <p:txBody>
          <a:bodyPr>
            <a:normAutofit/>
          </a:bodyPr>
          <a:lstStyle/>
          <a:p>
            <a:r>
              <a:rPr lang="en-US" sz="3800" dirty="0" smtClean="0"/>
              <a:t>                                            </a:t>
            </a:r>
            <a:endParaRPr lang="en-US" sz="4400" dirty="0"/>
          </a:p>
        </p:txBody>
      </p:sp>
      <p:sp>
        <p:nvSpPr>
          <p:cNvPr id="4" name="Title 1"/>
          <p:cNvSpPr txBox="1">
            <a:spLocks/>
          </p:cNvSpPr>
          <p:nvPr/>
        </p:nvSpPr>
        <p:spPr>
          <a:xfrm>
            <a:off x="152400" y="457200"/>
            <a:ext cx="8839200" cy="1752600"/>
          </a:xfrm>
          <a:prstGeom prst="rect">
            <a:avLst/>
          </a:prstGeom>
        </p:spPr>
        <p:txBody>
          <a:bodyPr anchor="ctr" anchorCtr="0">
            <a:normAutofit lnSpcReduction="10000"/>
          </a:bodyPr>
          <a:lstStyle>
            <a:lvl1pPr algn="ctr" defTabSz="914400" rtl="0" eaLnBrk="1" latinLnBrk="0" hangingPunct="1">
              <a:spcBef>
                <a:spcPct val="0"/>
              </a:spcBef>
              <a:buNone/>
              <a:defRPr sz="2800" kern="1200" baseline="0">
                <a:solidFill>
                  <a:schemeClr val="bg1"/>
                </a:solidFill>
                <a:latin typeface="+mj-lt"/>
                <a:ea typeface="+mj-ea"/>
                <a:cs typeface="+mj-cs"/>
              </a:defRPr>
            </a:lvl1pPr>
          </a:lstStyle>
          <a:p>
            <a:pPr fontAlgn="auto">
              <a:spcAft>
                <a:spcPts val="0"/>
              </a:spcAft>
            </a:pPr>
            <a:r>
              <a:rPr lang="en-US" b="1" dirty="0" smtClean="0"/>
              <a:t>Supporting Better RSAT Engagement:</a:t>
            </a:r>
          </a:p>
          <a:p>
            <a:pPr fontAlgn="auto">
              <a:spcAft>
                <a:spcPts val="0"/>
              </a:spcAft>
            </a:pPr>
            <a:r>
              <a:rPr lang="en-US" b="1" dirty="0" smtClean="0"/>
              <a:t>Recovering Clients Affected by </a:t>
            </a:r>
            <a:r>
              <a:rPr lang="en-US" b="1" dirty="0"/>
              <a:t>Trauma &amp; Violence  </a:t>
            </a:r>
            <a:br>
              <a:rPr lang="en-US" b="1" dirty="0"/>
            </a:br>
            <a:r>
              <a:rPr lang="en-US" b="1" dirty="0" smtClean="0"/>
              <a:t> </a:t>
            </a:r>
            <a:r>
              <a:rPr lang="en-US" dirty="0" smtClean="0"/>
              <a:t/>
            </a:r>
            <a:br>
              <a:rPr lang="en-US" dirty="0" smtClean="0"/>
            </a:br>
            <a:r>
              <a:rPr lang="en-US" b="1" dirty="0" smtClean="0"/>
              <a:t> </a:t>
            </a:r>
            <a:endParaRPr lang="en-US" sz="2700" dirty="0"/>
          </a:p>
        </p:txBody>
      </p:sp>
      <p:sp>
        <p:nvSpPr>
          <p:cNvPr id="5" name="Subtitle 1"/>
          <p:cNvSpPr txBox="1">
            <a:spLocks/>
          </p:cNvSpPr>
          <p:nvPr/>
        </p:nvSpPr>
        <p:spPr>
          <a:xfrm>
            <a:off x="323850" y="2057400"/>
            <a:ext cx="8515350" cy="4648200"/>
          </a:xfrm>
          <a:prstGeom prst="rect">
            <a:avLst/>
          </a:prstGeom>
        </p:spPr>
        <p:txBody>
          <a:bodyPr>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endParaRPr lang="en-US" dirty="0" smtClean="0"/>
          </a:p>
          <a:p>
            <a:pPr marL="0" indent="0" algn="ctr" fontAlgn="auto">
              <a:spcBef>
                <a:spcPts val="0"/>
              </a:spcBef>
              <a:spcAft>
                <a:spcPts val="0"/>
              </a:spcAft>
              <a:buFont typeface="Arial" pitchFamily="34" charset="0"/>
              <a:buNone/>
            </a:pPr>
            <a:endParaRPr lang="en-US" b="1" dirty="0" smtClean="0">
              <a:latin typeface="Calibri" panose="020F0502020204030204" pitchFamily="34" charset="0"/>
            </a:endParaRPr>
          </a:p>
          <a:p>
            <a:pPr marL="0" indent="0" algn="ctr" fontAlgn="auto">
              <a:spcBef>
                <a:spcPts val="0"/>
              </a:spcBef>
              <a:spcAft>
                <a:spcPts val="0"/>
              </a:spcAft>
              <a:buFont typeface="Arial" pitchFamily="34" charset="0"/>
              <a:buNone/>
            </a:pPr>
            <a:r>
              <a:rPr lang="en-US" b="1" dirty="0" smtClean="0">
                <a:latin typeface="Calibri" panose="020F0502020204030204" pitchFamily="34" charset="0"/>
              </a:rPr>
              <a:t>5</a:t>
            </a:r>
            <a:r>
              <a:rPr lang="en-US" b="1" baseline="30000" dirty="0" smtClean="0">
                <a:latin typeface="Calibri" panose="020F0502020204030204" pitchFamily="34" charset="0"/>
              </a:rPr>
              <a:t>th</a:t>
            </a:r>
            <a:r>
              <a:rPr lang="en-US" b="1" dirty="0" smtClean="0">
                <a:latin typeface="Calibri" panose="020F0502020204030204" pitchFamily="34" charset="0"/>
              </a:rPr>
              <a:t> Annual RSAT Workshop</a:t>
            </a:r>
          </a:p>
          <a:p>
            <a:pPr marL="0" indent="0" algn="ctr" fontAlgn="auto">
              <a:spcBef>
                <a:spcPts val="0"/>
              </a:spcBef>
              <a:spcAft>
                <a:spcPts val="0"/>
              </a:spcAft>
              <a:buFont typeface="Arial" pitchFamily="34" charset="0"/>
              <a:buNone/>
            </a:pPr>
            <a:r>
              <a:rPr lang="en-US" b="1" dirty="0" smtClean="0">
                <a:latin typeface="Calibri" panose="020F0502020204030204" pitchFamily="34" charset="0"/>
              </a:rPr>
              <a:t>Providence, Rhode Island</a:t>
            </a:r>
          </a:p>
          <a:p>
            <a:pPr marL="0" indent="0" fontAlgn="auto">
              <a:spcBef>
                <a:spcPts val="0"/>
              </a:spcBef>
              <a:spcAft>
                <a:spcPts val="0"/>
              </a:spcAft>
              <a:buFont typeface="Arial" pitchFamily="34" charset="0"/>
              <a:buNone/>
            </a:pPr>
            <a:endParaRPr lang="en-US" b="1" dirty="0" smtClean="0">
              <a:latin typeface="Calibri" panose="020F0502020204030204" pitchFamily="34" charset="0"/>
            </a:endParaRPr>
          </a:p>
          <a:p>
            <a:pPr marL="0" indent="0" algn="ctr" fontAlgn="auto">
              <a:spcBef>
                <a:spcPts val="0"/>
              </a:spcBef>
              <a:spcAft>
                <a:spcPts val="0"/>
              </a:spcAft>
              <a:buFont typeface="Arial" pitchFamily="34" charset="0"/>
              <a:buNone/>
            </a:pPr>
            <a:r>
              <a:rPr lang="en-US" sz="2800" dirty="0" smtClean="0">
                <a:latin typeface="Calibri" panose="020F0502020204030204" pitchFamily="34" charset="0"/>
              </a:rPr>
              <a:t>July 25</a:t>
            </a:r>
            <a:r>
              <a:rPr lang="en-US" sz="2800" baseline="30000" dirty="0" smtClean="0">
                <a:latin typeface="Calibri" panose="020F0502020204030204" pitchFamily="34" charset="0"/>
              </a:rPr>
              <a:t>th</a:t>
            </a:r>
            <a:r>
              <a:rPr lang="en-US" sz="2800" dirty="0" smtClean="0">
                <a:latin typeface="Calibri" panose="020F0502020204030204" pitchFamily="34" charset="0"/>
              </a:rPr>
              <a:t> -27</a:t>
            </a:r>
            <a:r>
              <a:rPr lang="en-US" sz="2800" baseline="30000" dirty="0" smtClean="0">
                <a:latin typeface="Calibri" panose="020F0502020204030204" pitchFamily="34" charset="0"/>
              </a:rPr>
              <a:t>th</a:t>
            </a:r>
            <a:r>
              <a:rPr lang="en-US" sz="2800" dirty="0" smtClean="0">
                <a:latin typeface="Calibri" panose="020F0502020204030204" pitchFamily="34" charset="0"/>
              </a:rPr>
              <a:t> 2016</a:t>
            </a:r>
          </a:p>
          <a:p>
            <a:pPr marL="0" indent="0" fontAlgn="auto">
              <a:spcBef>
                <a:spcPts val="0"/>
              </a:spcBef>
              <a:spcAft>
                <a:spcPts val="0"/>
              </a:spcAft>
              <a:buFont typeface="Arial" pitchFamily="34" charset="0"/>
              <a:buNone/>
            </a:pPr>
            <a:endParaRPr lang="en-US" sz="2000" dirty="0" smtClean="0">
              <a:latin typeface="Calibri" panose="020F0502020204030204" pitchFamily="34" charset="0"/>
            </a:endParaRPr>
          </a:p>
          <a:p>
            <a:pPr marL="0" indent="0" fontAlgn="auto">
              <a:spcBef>
                <a:spcPts val="0"/>
              </a:spcBef>
              <a:spcAft>
                <a:spcPts val="0"/>
              </a:spcAft>
              <a:buFont typeface="Arial" pitchFamily="34" charset="0"/>
              <a:buNone/>
            </a:pPr>
            <a:endParaRPr lang="en-US" sz="2000" dirty="0" smtClean="0">
              <a:latin typeface="Calibri" panose="020F0502020204030204" pitchFamily="34" charset="0"/>
            </a:endParaRPr>
          </a:p>
          <a:p>
            <a:pPr fontAlgn="auto">
              <a:spcBef>
                <a:spcPts val="0"/>
              </a:spcBef>
              <a:spcAft>
                <a:spcPts val="0"/>
              </a:spcAft>
            </a:pPr>
            <a:endParaRPr lang="en-US" sz="2000" dirty="0" smtClean="0">
              <a:latin typeface="Calibri" panose="020F0502020204030204" pitchFamily="34" charset="0"/>
            </a:endParaRPr>
          </a:p>
          <a:p>
            <a:pPr marL="0" indent="0" fontAlgn="auto">
              <a:spcBef>
                <a:spcPts val="0"/>
              </a:spcBef>
              <a:spcAft>
                <a:spcPts val="0"/>
              </a:spcAft>
              <a:buNone/>
            </a:pPr>
            <a:endParaRPr lang="en-US" sz="2000" dirty="0" smtClean="0">
              <a:latin typeface="Calibri" panose="020F0502020204030204" pitchFamily="34" charset="0"/>
            </a:endParaRPr>
          </a:p>
          <a:p>
            <a:pPr marL="0" indent="0" fontAlgn="auto">
              <a:spcBef>
                <a:spcPts val="0"/>
              </a:spcBef>
              <a:spcAft>
                <a:spcPts val="0"/>
              </a:spcAft>
              <a:buNone/>
            </a:pPr>
            <a:endParaRPr lang="en-US" sz="2000" dirty="0">
              <a:latin typeface="Calibri" panose="020F0502020204030204" pitchFamily="34" charset="0"/>
            </a:endParaRPr>
          </a:p>
          <a:p>
            <a:pPr marL="0" indent="0" fontAlgn="auto">
              <a:spcBef>
                <a:spcPts val="0"/>
              </a:spcBef>
              <a:spcAft>
                <a:spcPts val="0"/>
              </a:spcAft>
              <a:buFont typeface="Arial" pitchFamily="34" charset="0"/>
              <a:buNone/>
            </a:pPr>
            <a:endParaRPr lang="en-US" sz="2000" dirty="0" smtClean="0">
              <a:latin typeface="Calibri" panose="020F0502020204030204" pitchFamily="34" charset="0"/>
            </a:endParaRPr>
          </a:p>
          <a:p>
            <a:pPr marL="0" indent="0" fontAlgn="auto">
              <a:spcBef>
                <a:spcPts val="0"/>
              </a:spcBef>
              <a:spcAft>
                <a:spcPts val="0"/>
              </a:spcAft>
              <a:buNone/>
            </a:pPr>
            <a:r>
              <a:rPr lang="en-US" sz="2000" dirty="0" smtClean="0">
                <a:latin typeface="Calibri" panose="020F0502020204030204" pitchFamily="34" charset="0"/>
              </a:rPr>
              <a:t> </a:t>
            </a:r>
          </a:p>
          <a:p>
            <a:pPr marL="0" indent="0" fontAlgn="auto">
              <a:spcBef>
                <a:spcPts val="0"/>
              </a:spcBef>
              <a:spcAft>
                <a:spcPts val="0"/>
              </a:spcAft>
              <a:buNone/>
            </a:pPr>
            <a:r>
              <a:rPr lang="en-US" sz="2000" dirty="0" smtClean="0">
                <a:solidFill>
                  <a:schemeClr val="bg1"/>
                </a:solidFill>
                <a:latin typeface="Calibri" panose="020F0502020204030204" pitchFamily="34" charset="0"/>
              </a:rPr>
              <a:t>Niki Miller, MS, CPS						Lisa </a:t>
            </a:r>
            <a:r>
              <a:rPr lang="en-US" sz="2000" dirty="0">
                <a:solidFill>
                  <a:schemeClr val="bg1"/>
                </a:solidFill>
                <a:latin typeface="Calibri" panose="020F0502020204030204" pitchFamily="34" charset="0"/>
              </a:rPr>
              <a:t>Talbot Lundrigan</a:t>
            </a:r>
          </a:p>
          <a:p>
            <a:pPr marL="0" indent="0" fontAlgn="auto">
              <a:spcBef>
                <a:spcPts val="0"/>
              </a:spcBef>
              <a:spcAft>
                <a:spcPts val="0"/>
              </a:spcAft>
              <a:buNone/>
            </a:pPr>
            <a:r>
              <a:rPr lang="en-US" sz="2000" dirty="0" smtClean="0">
                <a:solidFill>
                  <a:schemeClr val="bg1"/>
                </a:solidFill>
                <a:latin typeface="Calibri" panose="020F0502020204030204" pitchFamily="34" charset="0"/>
              </a:rPr>
              <a:t/>
            </a:r>
            <a:br>
              <a:rPr lang="en-US" sz="2000" dirty="0" smtClean="0">
                <a:solidFill>
                  <a:schemeClr val="bg1"/>
                </a:solidFill>
                <a:latin typeface="Calibri" panose="020F0502020204030204" pitchFamily="34" charset="0"/>
              </a:rPr>
            </a:br>
            <a:r>
              <a:rPr lang="en-US" sz="2000" dirty="0" smtClean="0">
                <a:solidFill>
                  <a:schemeClr val="bg1"/>
                </a:solidFill>
                <a:latin typeface="Calibri" panose="020F0502020204030204" pitchFamily="34" charset="0"/>
              </a:rPr>
              <a:t>Senior Research Associate					            Vice </a:t>
            </a:r>
            <a:r>
              <a:rPr lang="en-US" sz="2000" dirty="0">
                <a:solidFill>
                  <a:schemeClr val="bg1"/>
                </a:solidFill>
                <a:latin typeface="Calibri" panose="020F0502020204030204" pitchFamily="34" charset="0"/>
              </a:rPr>
              <a:t>President</a:t>
            </a:r>
          </a:p>
          <a:p>
            <a:pPr marL="0" indent="0" fontAlgn="auto">
              <a:spcBef>
                <a:spcPts val="0"/>
              </a:spcBef>
              <a:spcAft>
                <a:spcPts val="0"/>
              </a:spcAft>
              <a:buNone/>
            </a:pPr>
            <a:r>
              <a:rPr lang="en-US" sz="2000" dirty="0" smtClean="0">
                <a:solidFill>
                  <a:schemeClr val="bg1"/>
                </a:solidFill>
                <a:latin typeface="Calibri" panose="020F0502020204030204" pitchFamily="34" charset="0"/>
              </a:rPr>
              <a:t/>
            </a:r>
            <a:br>
              <a:rPr lang="en-US" sz="2000" dirty="0" smtClean="0">
                <a:solidFill>
                  <a:schemeClr val="bg1"/>
                </a:solidFill>
                <a:latin typeface="Calibri" panose="020F0502020204030204" pitchFamily="34" charset="0"/>
              </a:rPr>
            </a:br>
            <a:r>
              <a:rPr lang="en-US" sz="2000" dirty="0" smtClean="0">
                <a:solidFill>
                  <a:schemeClr val="bg1"/>
                </a:solidFill>
                <a:latin typeface="Calibri" panose="020F0502020204030204" pitchFamily="34" charset="0"/>
              </a:rPr>
              <a:t>Advocates for Human Potential, Inc.</a:t>
            </a:r>
            <a:r>
              <a:rPr lang="en-US" sz="2000" dirty="0">
                <a:solidFill>
                  <a:schemeClr val="bg1"/>
                </a:solidFill>
                <a:latin typeface="Calibri" panose="020F0502020204030204" pitchFamily="34" charset="0"/>
              </a:rPr>
              <a:t> </a:t>
            </a:r>
            <a:r>
              <a:rPr lang="en-US" sz="2000" dirty="0" smtClean="0">
                <a:solidFill>
                  <a:schemeClr val="bg1"/>
                </a:solidFill>
                <a:latin typeface="Calibri" panose="020F0502020204030204" pitchFamily="34" charset="0"/>
              </a:rPr>
              <a:t>			AdCare </a:t>
            </a:r>
            <a:r>
              <a:rPr lang="en-US" sz="2000" dirty="0">
                <a:solidFill>
                  <a:schemeClr val="bg1"/>
                </a:solidFill>
                <a:latin typeface="Calibri" panose="020F0502020204030204" pitchFamily="34" charset="0"/>
              </a:rPr>
              <a:t>Criminal Justice Services</a:t>
            </a:r>
          </a:p>
          <a:p>
            <a:pPr marL="0" indent="0" fontAlgn="auto">
              <a:spcBef>
                <a:spcPts val="0"/>
              </a:spcBef>
              <a:spcAft>
                <a:spcPts val="0"/>
              </a:spcAft>
              <a:buNone/>
            </a:pPr>
            <a:r>
              <a:rPr lang="en-US" sz="2000" dirty="0" smtClean="0">
                <a:solidFill>
                  <a:schemeClr val="bg1"/>
                </a:solidFill>
                <a:latin typeface="Calibri" panose="020F0502020204030204" pitchFamily="34" charset="0"/>
              </a:rPr>
              <a:t/>
            </a:r>
            <a:br>
              <a:rPr lang="en-US" sz="2000" dirty="0" smtClean="0">
                <a:solidFill>
                  <a:schemeClr val="bg1"/>
                </a:solidFill>
                <a:latin typeface="Calibri" panose="020F0502020204030204" pitchFamily="34" charset="0"/>
              </a:rPr>
            </a:br>
            <a:endParaRPr lang="en-US" sz="2000" dirty="0">
              <a:solidFill>
                <a:schemeClr val="bg1"/>
              </a:solidFill>
              <a:latin typeface="Calibri" panose="020F0502020204030204" pitchFamily="34" charset="0"/>
            </a:endParaRPr>
          </a:p>
          <a:p>
            <a:pPr marL="0" indent="0" fontAlgn="auto">
              <a:spcBef>
                <a:spcPts val="0"/>
              </a:spcBef>
              <a:spcAft>
                <a:spcPts val="0"/>
              </a:spcAft>
              <a:buFont typeface="Arial" pitchFamily="34" charset="0"/>
              <a:buNone/>
            </a:pPr>
            <a:endParaRPr lang="en-US" sz="2000" dirty="0">
              <a:latin typeface="Calibri" panose="020F0502020204030204" pitchFamily="34" charset="0"/>
            </a:endParaRPr>
          </a:p>
        </p:txBody>
      </p:sp>
    </p:spTree>
    <p:extLst>
      <p:ext uri="{BB962C8B-B14F-4D97-AF65-F5344CB8AC3E}">
        <p14:creationId xmlns:p14="http://schemas.microsoft.com/office/powerpoint/2010/main" val="257325441"/>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normAutofit/>
          </a:bodyPr>
          <a:lstStyle/>
          <a:p>
            <a:r>
              <a:rPr lang="en-US" altLang="en-US" dirty="0" smtClean="0">
                <a:ea typeface="ＭＳ Ｐゴシック" pitchFamily="34" charset="-128"/>
              </a:rPr>
              <a:t>Brain</a:t>
            </a:r>
            <a:r>
              <a:rPr lang="en-US" altLang="en-US" dirty="0" smtClean="0">
                <a:ea typeface="ＭＳ Ｐゴシック" pitchFamily="34" charset="-128"/>
              </a:rPr>
              <a:t>’</a:t>
            </a:r>
            <a:r>
              <a:rPr lang="en-US" altLang="ja-JP" dirty="0" smtClean="0">
                <a:ea typeface="ＭＳ Ｐゴシック" pitchFamily="34" charset="-128"/>
              </a:rPr>
              <a:t>s </a:t>
            </a:r>
            <a:r>
              <a:rPr lang="en-US" altLang="ja-JP" dirty="0" smtClean="0">
                <a:ea typeface="ＭＳ Ｐゴシック" pitchFamily="34" charset="-128"/>
              </a:rPr>
              <a:t>Response </a:t>
            </a:r>
            <a:r>
              <a:rPr lang="en-US" altLang="ja-JP" dirty="0" smtClean="0">
                <a:ea typeface="ＭＳ Ｐゴシック" pitchFamily="34" charset="-128"/>
              </a:rPr>
              <a:t>to Prolonged/Severe Exposures</a:t>
            </a:r>
            <a:r>
              <a:rPr lang="en-US" altLang="ja-JP" dirty="0" smtClean="0">
                <a:ea typeface="ＭＳ Ｐゴシック" pitchFamily="34" charset="-128"/>
              </a:rPr>
              <a:t/>
            </a:r>
            <a:br>
              <a:rPr lang="en-US" altLang="ja-JP" dirty="0" smtClean="0">
                <a:ea typeface="ＭＳ Ｐゴシック" pitchFamily="34" charset="-128"/>
              </a:rPr>
            </a:br>
            <a:endParaRPr lang="en-US" altLang="en-US" dirty="0" smtClean="0">
              <a:ea typeface="ＭＳ Ｐゴシック" pitchFamily="34" charset="-128"/>
            </a:endParaRPr>
          </a:p>
        </p:txBody>
      </p:sp>
      <p:sp>
        <p:nvSpPr>
          <p:cNvPr id="8" name="Content Placeholder 7"/>
          <p:cNvSpPr>
            <a:spLocks noGrp="1"/>
          </p:cNvSpPr>
          <p:nvPr>
            <p:ph sz="half" idx="2"/>
          </p:nvPr>
        </p:nvSpPr>
        <p:spPr>
          <a:xfrm>
            <a:off x="228600" y="1905000"/>
            <a:ext cx="8839200" cy="4800600"/>
          </a:xfrm>
        </p:spPr>
        <p:txBody>
          <a:bodyPr>
            <a:normAutofit fontScale="70000" lnSpcReduction="20000"/>
          </a:bodyPr>
          <a:lstStyle/>
          <a:p>
            <a:pPr>
              <a:lnSpc>
                <a:spcPct val="90000"/>
              </a:lnSpc>
            </a:pPr>
            <a:r>
              <a:rPr lang="en-US" altLang="ja-JP" sz="3600" dirty="0" smtClean="0">
                <a:latin typeface="Calibri" panose="020F0502020204030204" pitchFamily="34" charset="0"/>
                <a:ea typeface="ＭＳ Ｐゴシック" pitchFamily="34" charset="-128"/>
              </a:rPr>
              <a:t>Primitive f</a:t>
            </a:r>
            <a:r>
              <a:rPr lang="en-US" altLang="ja-JP" sz="3600" dirty="0" smtClean="0">
                <a:latin typeface="Calibri" panose="020F0502020204030204" pitchFamily="34" charset="0"/>
                <a:ea typeface="ＭＳ Ｐゴシック" pitchFamily="34" charset="-128"/>
              </a:rPr>
              <a:t>ight </a:t>
            </a:r>
            <a:r>
              <a:rPr lang="en-US" altLang="ja-JP" sz="3600" dirty="0">
                <a:latin typeface="Calibri" panose="020F0502020204030204" pitchFamily="34" charset="0"/>
                <a:ea typeface="ＭＳ Ｐゴシック" pitchFamily="34" charset="-128"/>
              </a:rPr>
              <a:t>or </a:t>
            </a:r>
            <a:r>
              <a:rPr lang="en-US" altLang="ja-JP" sz="3600" dirty="0" smtClean="0">
                <a:latin typeface="Calibri" panose="020F0502020204030204" pitchFamily="34" charset="0"/>
                <a:ea typeface="ＭＳ Ｐゴシック" pitchFamily="34" charset="-128"/>
              </a:rPr>
              <a:t>flight</a:t>
            </a:r>
            <a:r>
              <a:rPr lang="en-US" altLang="ja-JP" sz="3600" dirty="0" smtClean="0">
                <a:latin typeface="Calibri" panose="020F0502020204030204" pitchFamily="34" charset="0"/>
                <a:ea typeface="ＭＳ Ｐゴシック" pitchFamily="34" charset="-128"/>
              </a:rPr>
              <a:t> </a:t>
            </a:r>
            <a:r>
              <a:rPr lang="en-US" altLang="ja-JP" sz="3600" dirty="0" smtClean="0">
                <a:latin typeface="Calibri" panose="020F0502020204030204" pitchFamily="34" charset="0"/>
                <a:ea typeface="ＭＳ Ｐゴシック" pitchFamily="34" charset="-128"/>
              </a:rPr>
              <a:t>responses alter </a:t>
            </a:r>
            <a:r>
              <a:rPr lang="en-US" altLang="ja-JP" sz="3600" dirty="0" smtClean="0">
                <a:latin typeface="Calibri" panose="020F0502020204030204" pitchFamily="34" charset="0"/>
                <a:ea typeface="ＭＳ Ｐゴシック" pitchFamily="34" charset="-128"/>
              </a:rPr>
              <a:t>c</a:t>
            </a:r>
            <a:r>
              <a:rPr lang="en-US" altLang="en-US" sz="3600" dirty="0" smtClean="0">
                <a:latin typeface="Calibri" panose="020F0502020204030204" pitchFamily="34" charset="0"/>
                <a:ea typeface="ＭＳ Ｐゴシック" pitchFamily="34" charset="-128"/>
              </a:rPr>
              <a:t>ognition </a:t>
            </a:r>
            <a:r>
              <a:rPr lang="en-US" altLang="en-US" sz="3600" dirty="0">
                <a:latin typeface="Calibri" panose="020F0502020204030204" pitchFamily="34" charset="0"/>
                <a:ea typeface="ＭＳ Ｐゴシック" pitchFamily="34" charset="-128"/>
              </a:rPr>
              <a:t>&amp; emotion </a:t>
            </a:r>
            <a:r>
              <a:rPr lang="en-US" altLang="ja-JP" sz="3600" dirty="0" smtClean="0">
                <a:latin typeface="Calibri" panose="020F0502020204030204" pitchFamily="34" charset="0"/>
                <a:ea typeface="ＭＳ Ｐゴシック" pitchFamily="34" charset="-128"/>
              </a:rPr>
              <a:t>(</a:t>
            </a:r>
            <a:r>
              <a:rPr lang="en-US" altLang="ja-JP" sz="3600" i="1" dirty="0" smtClean="0">
                <a:latin typeface="Calibri" panose="020F0502020204030204" pitchFamily="34" charset="0"/>
                <a:ea typeface="ＭＳ Ｐゴシック" pitchFamily="34" charset="-128"/>
              </a:rPr>
              <a:t>physiological /psychological</a:t>
            </a:r>
            <a:r>
              <a:rPr lang="en-US" altLang="ja-JP" sz="3600" i="1" dirty="0" smtClean="0">
                <a:latin typeface="Calibri" panose="020F0502020204030204" pitchFamily="34" charset="0"/>
                <a:ea typeface="ＭＳ Ｐゴシック" pitchFamily="34" charset="-128"/>
              </a:rPr>
              <a:t>)</a:t>
            </a:r>
            <a:endParaRPr lang="en-US" altLang="ja-JP" sz="3600" dirty="0">
              <a:latin typeface="Calibri" panose="020F0502020204030204" pitchFamily="34" charset="0"/>
              <a:ea typeface="ＭＳ Ｐゴシック" pitchFamily="34" charset="-128"/>
            </a:endParaRPr>
          </a:p>
          <a:p>
            <a:pPr marL="0" indent="0">
              <a:lnSpc>
                <a:spcPct val="90000"/>
              </a:lnSpc>
              <a:buNone/>
            </a:pPr>
            <a:endParaRPr lang="en-US" altLang="en-US" sz="1500" dirty="0">
              <a:latin typeface="Calibri" panose="020F0502020204030204" pitchFamily="34" charset="0"/>
              <a:ea typeface="ＭＳ Ｐゴシック" pitchFamily="34" charset="-128"/>
            </a:endParaRPr>
          </a:p>
          <a:p>
            <a:pPr>
              <a:lnSpc>
                <a:spcPct val="120000"/>
              </a:lnSpc>
            </a:pPr>
            <a:r>
              <a:rPr lang="en-US" altLang="en-US" sz="3600" dirty="0">
                <a:latin typeface="Calibri" panose="020F0502020204030204" pitchFamily="34" charset="0"/>
                <a:ea typeface="ＭＳ Ｐゴシック" pitchFamily="34" charset="-128"/>
              </a:rPr>
              <a:t>Blood flows out of the </a:t>
            </a:r>
            <a:r>
              <a:rPr lang="en-US" altLang="en-US" sz="3600" dirty="0" smtClean="0">
                <a:latin typeface="Calibri" panose="020F0502020204030204" pitchFamily="34" charset="0"/>
                <a:ea typeface="ＭＳ Ｐゴシック" pitchFamily="34" charset="-128"/>
              </a:rPr>
              <a:t>brain &amp; </a:t>
            </a:r>
            <a:r>
              <a:rPr lang="en-US" altLang="en-US" sz="3600" dirty="0">
                <a:latin typeface="Calibri" panose="020F0502020204030204" pitchFamily="34" charset="0"/>
                <a:ea typeface="ＭＳ Ｐゴシック" pitchFamily="34" charset="-128"/>
              </a:rPr>
              <a:t>into the </a:t>
            </a:r>
            <a:r>
              <a:rPr lang="en-US" altLang="en-US" sz="3600" dirty="0" smtClean="0">
                <a:latin typeface="Calibri" panose="020F0502020204030204" pitchFamily="34" charset="0"/>
                <a:ea typeface="ＭＳ Ｐゴシック" pitchFamily="34" charset="-128"/>
              </a:rPr>
              <a:t>limbs; respiration &amp; heart </a:t>
            </a:r>
            <a:r>
              <a:rPr lang="en-US" altLang="en-US" sz="3600" dirty="0">
                <a:latin typeface="Calibri" panose="020F0502020204030204" pitchFamily="34" charset="0"/>
                <a:ea typeface="ＭＳ Ｐゴシック" pitchFamily="34" charset="-128"/>
              </a:rPr>
              <a:t>rate </a:t>
            </a:r>
            <a:r>
              <a:rPr lang="en-US" altLang="en-US" sz="3600" dirty="0" smtClean="0">
                <a:latin typeface="Calibri" panose="020F0502020204030204" pitchFamily="34" charset="0"/>
                <a:ea typeface="ＭＳ Ｐゴシック" pitchFamily="34" charset="-128"/>
              </a:rPr>
              <a:t>increase, pupils dilate, hearing </a:t>
            </a:r>
            <a:r>
              <a:rPr lang="en-US" altLang="en-US" sz="3600" dirty="0">
                <a:latin typeface="Calibri" panose="020F0502020204030204" pitchFamily="34" charset="0"/>
                <a:ea typeface="ＭＳ Ｐゴシック" pitchFamily="34" charset="-128"/>
              </a:rPr>
              <a:t>is </a:t>
            </a:r>
            <a:r>
              <a:rPr lang="en-US" altLang="en-US" sz="3600" dirty="0" smtClean="0">
                <a:latin typeface="Calibri" panose="020F0502020204030204" pitchFamily="34" charset="0"/>
                <a:ea typeface="ＭＳ Ｐゴシック" pitchFamily="34" charset="-128"/>
              </a:rPr>
              <a:t>sharpened etc.</a:t>
            </a:r>
          </a:p>
          <a:p>
            <a:pPr marL="0" indent="0">
              <a:lnSpc>
                <a:spcPct val="90000"/>
              </a:lnSpc>
              <a:buNone/>
            </a:pPr>
            <a:endParaRPr lang="en-US" altLang="en-US" sz="1300" dirty="0">
              <a:latin typeface="Calibri" panose="020F0502020204030204" pitchFamily="34" charset="0"/>
              <a:ea typeface="ＭＳ Ｐゴシック" pitchFamily="34" charset="-128"/>
            </a:endParaRPr>
          </a:p>
          <a:p>
            <a:pPr>
              <a:lnSpc>
                <a:spcPct val="90000"/>
              </a:lnSpc>
            </a:pPr>
            <a:r>
              <a:rPr lang="en-US" altLang="en-US" sz="3600" dirty="0" smtClean="0">
                <a:latin typeface="Calibri" panose="020F0502020204030204" pitchFamily="34" charset="0"/>
                <a:ea typeface="ＭＳ Ｐゴシック" pitchFamily="34" charset="-128"/>
              </a:rPr>
              <a:t>Ongoing effects can be more devastating </a:t>
            </a:r>
            <a:r>
              <a:rPr lang="en-US" altLang="en-US" sz="3600" dirty="0">
                <a:latin typeface="Calibri" panose="020F0502020204030204" pitchFamily="34" charset="0"/>
                <a:ea typeface="ＭＳ Ｐゴシック" pitchFamily="34" charset="-128"/>
              </a:rPr>
              <a:t>than </a:t>
            </a:r>
            <a:r>
              <a:rPr lang="en-US" altLang="en-US" sz="3600" dirty="0" smtClean="0">
                <a:latin typeface="Calibri" panose="020F0502020204030204" pitchFamily="34" charset="0"/>
                <a:ea typeface="ＭＳ Ｐゴシック" pitchFamily="34" charset="-128"/>
              </a:rPr>
              <a:t>original trauma</a:t>
            </a:r>
          </a:p>
          <a:p>
            <a:pPr marL="0" indent="0">
              <a:lnSpc>
                <a:spcPct val="90000"/>
              </a:lnSpc>
              <a:buNone/>
            </a:pPr>
            <a:endParaRPr lang="en-US" altLang="en-US" sz="1300" dirty="0">
              <a:latin typeface="Calibri" panose="020F0502020204030204" pitchFamily="34" charset="0"/>
              <a:ea typeface="ＭＳ Ｐゴシック" pitchFamily="34" charset="-128"/>
            </a:endParaRPr>
          </a:p>
          <a:p>
            <a:pPr>
              <a:lnSpc>
                <a:spcPct val="90000"/>
              </a:lnSpc>
            </a:pPr>
            <a:r>
              <a:rPr lang="en-US" altLang="en-US" sz="3600" dirty="0" smtClean="0">
                <a:latin typeface="Calibri" panose="020F0502020204030204" pitchFamily="34" charset="0"/>
                <a:ea typeface="ＭＳ Ｐゴシック" pitchFamily="34" charset="-128"/>
              </a:rPr>
              <a:t>Staff  helps to manage in treatment settings</a:t>
            </a:r>
          </a:p>
          <a:p>
            <a:pPr>
              <a:lnSpc>
                <a:spcPct val="90000"/>
              </a:lnSpc>
            </a:pPr>
            <a:endParaRPr lang="en-US" altLang="en-US" sz="1300" dirty="0">
              <a:latin typeface="Calibri" panose="020F0502020204030204" pitchFamily="34" charset="0"/>
              <a:ea typeface="ＭＳ Ｐゴシック" pitchFamily="34" charset="-128"/>
            </a:endParaRPr>
          </a:p>
          <a:p>
            <a:pPr>
              <a:lnSpc>
                <a:spcPct val="90000"/>
              </a:lnSpc>
            </a:pPr>
            <a:r>
              <a:rPr lang="en-US" altLang="en-US" sz="3600" dirty="0">
                <a:latin typeface="Calibri" panose="020F0502020204030204" pitchFamily="34" charset="0"/>
                <a:ea typeface="ＭＳ Ｐゴシック" pitchFamily="34" charset="-128"/>
              </a:rPr>
              <a:t>C</a:t>
            </a:r>
            <a:r>
              <a:rPr lang="en-US" altLang="en-US" sz="3600" dirty="0" smtClean="0">
                <a:latin typeface="Calibri" panose="020F0502020204030204" pitchFamily="34" charset="0"/>
                <a:ea typeface="ＭＳ Ｐゴシック" pitchFamily="34" charset="-128"/>
              </a:rPr>
              <a:t>lients learn to self-manage in long-term recovery </a:t>
            </a:r>
          </a:p>
          <a:p>
            <a:pPr>
              <a:lnSpc>
                <a:spcPct val="90000"/>
              </a:lnSpc>
            </a:pPr>
            <a:endParaRPr lang="en-US" altLang="en-US" dirty="0" smtClean="0">
              <a:ea typeface="ＭＳ Ｐゴシック" pitchFamily="34" charset="-128"/>
            </a:endParaRPr>
          </a:p>
          <a:p>
            <a:pPr>
              <a:lnSpc>
                <a:spcPct val="90000"/>
              </a:lnSpc>
            </a:pPr>
            <a:endParaRPr lang="en-US" altLang="en-US" dirty="0" smtClean="0">
              <a:ea typeface="ＭＳ Ｐゴシック" pitchFamily="34" charset="-128"/>
            </a:endParaRPr>
          </a:p>
          <a:p>
            <a:pPr>
              <a:lnSpc>
                <a:spcPct val="90000"/>
              </a:lnSpc>
            </a:pPr>
            <a:endParaRPr lang="en-US" altLang="en-US" dirty="0">
              <a:ea typeface="ＭＳ Ｐゴシック" pitchFamily="34" charset="-128"/>
            </a:endParaRPr>
          </a:p>
          <a:p>
            <a:pPr>
              <a:lnSpc>
                <a:spcPct val="90000"/>
              </a:lnSpc>
            </a:pPr>
            <a:endParaRPr lang="en-US" altLang="en-US" dirty="0" smtClean="0">
              <a:ea typeface="ＭＳ Ｐゴシック" pitchFamily="34" charset="-128"/>
            </a:endParaRPr>
          </a:p>
          <a:p>
            <a:pPr marL="0" indent="0">
              <a:lnSpc>
                <a:spcPct val="90000"/>
              </a:lnSpc>
              <a:buNone/>
            </a:pPr>
            <a:endParaRPr lang="en-US" altLang="en-US" sz="1200" dirty="0" smtClean="0">
              <a:ea typeface="ＭＳ Ｐゴシック" pitchFamily="34" charset="-128"/>
            </a:endParaRPr>
          </a:p>
          <a:p>
            <a:pPr marL="0" indent="0">
              <a:lnSpc>
                <a:spcPct val="90000"/>
              </a:lnSpc>
              <a:buNone/>
            </a:pPr>
            <a:endParaRPr lang="en-US" altLang="en-US" sz="1200" dirty="0">
              <a:ea typeface="ＭＳ Ｐゴシック" pitchFamily="34" charset="-128"/>
            </a:endParaRPr>
          </a:p>
          <a:p>
            <a:pPr>
              <a:lnSpc>
                <a:spcPct val="90000"/>
              </a:lnSpc>
            </a:pPr>
            <a:endParaRPr lang="en-US" altLang="en-US" dirty="0">
              <a:ea typeface="ＭＳ Ｐゴシック" pitchFamily="34" charset="-128"/>
            </a:endParaRPr>
          </a:p>
          <a:p>
            <a:pPr marL="0" indent="0">
              <a:lnSpc>
                <a:spcPct val="90000"/>
              </a:lnSpc>
              <a:buNone/>
            </a:pPr>
            <a:r>
              <a:rPr lang="en-US" altLang="en-US" sz="1100" dirty="0" smtClean="0">
                <a:ea typeface="ＭＳ Ｐゴシック" pitchFamily="34" charset="-128"/>
              </a:rPr>
              <a:t>				      </a:t>
            </a:r>
            <a:endParaRPr lang="en-US" dirty="0"/>
          </a:p>
        </p:txBody>
      </p:sp>
      <p:sp>
        <p:nvSpPr>
          <p:cNvPr id="9" name="Content Placeholder 8"/>
          <p:cNvSpPr>
            <a:spLocks noGrp="1"/>
          </p:cNvSpPr>
          <p:nvPr>
            <p:ph sz="quarter" idx="13"/>
          </p:nvPr>
        </p:nvSpPr>
        <p:spPr/>
        <p:txBody>
          <a:bodyPr/>
          <a:lstStyle/>
          <a:p>
            <a:r>
              <a:rPr lang="en-US" dirty="0" smtClean="0"/>
              <a:t>Miller, 2011</a:t>
            </a:r>
            <a:endParaRPr lang="en-US" dirty="0"/>
          </a:p>
        </p:txBody>
      </p:sp>
      <p:pic>
        <p:nvPicPr>
          <p:cNvPr id="5" name="Picture 2" descr="bra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4495800"/>
            <a:ext cx="1681533"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4890615"/>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lumMod val="20000"/>
                    <a:lumOff val="80000"/>
                  </a:schemeClr>
                </a:solidFill>
              </a:rPr>
              <a:t>Trauma and Criminogenic Risks</a:t>
            </a:r>
            <a:endParaRPr lang="en-US" dirty="0">
              <a:solidFill>
                <a:schemeClr val="tx2">
                  <a:lumMod val="20000"/>
                  <a:lumOff val="80000"/>
                </a:schemeClr>
              </a:solidFill>
            </a:endParaRPr>
          </a:p>
        </p:txBody>
      </p:sp>
      <p:sp>
        <p:nvSpPr>
          <p:cNvPr id="4" name="Content Placeholder 3"/>
          <p:cNvSpPr>
            <a:spLocks noGrp="1"/>
          </p:cNvSpPr>
          <p:nvPr>
            <p:ph sz="half" idx="2"/>
          </p:nvPr>
        </p:nvSpPr>
        <p:spPr/>
        <p:txBody>
          <a:bodyPr/>
          <a:lstStyle/>
          <a:p>
            <a:pPr marL="0" lvl="0" indent="0">
              <a:buNone/>
            </a:pPr>
            <a:r>
              <a:rPr lang="en-US" dirty="0"/>
              <a:t> </a:t>
            </a:r>
            <a:r>
              <a:rPr lang="en-US" b="1" dirty="0">
                <a:solidFill>
                  <a:prstClr val="black"/>
                </a:solidFill>
              </a:rPr>
              <a:t>Criminal </a:t>
            </a:r>
            <a:r>
              <a:rPr lang="en-US" b="1" dirty="0" smtClean="0">
                <a:solidFill>
                  <a:prstClr val="black"/>
                </a:solidFill>
              </a:rPr>
              <a:t>Thinking/Values</a:t>
            </a:r>
          </a:p>
          <a:p>
            <a:pPr marL="0" lvl="0" indent="0">
              <a:buNone/>
            </a:pPr>
            <a:endParaRPr lang="en-US" b="1" dirty="0">
              <a:solidFill>
                <a:prstClr val="black"/>
              </a:solidFill>
            </a:endParaRPr>
          </a:p>
          <a:p>
            <a:pPr marL="0" lvl="0" indent="0">
              <a:buClr>
                <a:srgbClr val="26225E"/>
              </a:buClr>
              <a:buNone/>
            </a:pPr>
            <a:r>
              <a:rPr lang="en-US" i="1" dirty="0">
                <a:solidFill>
                  <a:prstClr val="black"/>
                </a:solidFill>
                <a:latin typeface="Calibri" panose="020F0502020204030204" pitchFamily="34" charset="0"/>
              </a:rPr>
              <a:t>“Every summer my mom made me go to church camp.  One of the brothers used to come into our bunks at night and do things to us.  </a:t>
            </a:r>
            <a:r>
              <a:rPr lang="en-US" i="1" dirty="0" smtClean="0">
                <a:solidFill>
                  <a:prstClr val="black"/>
                </a:solidFill>
                <a:latin typeface="Calibri" panose="020F0502020204030204" pitchFamily="34" charset="0"/>
              </a:rPr>
              <a:t> I </a:t>
            </a:r>
            <a:r>
              <a:rPr lang="en-US" i="1" dirty="0">
                <a:solidFill>
                  <a:prstClr val="black"/>
                </a:solidFill>
                <a:latin typeface="Calibri" panose="020F0502020204030204" pitchFamily="34" charset="0"/>
              </a:rPr>
              <a:t>didn’t know he was doing it to other boys, so I kept it </a:t>
            </a:r>
            <a:r>
              <a:rPr lang="en-US" i="1" dirty="0" smtClean="0">
                <a:solidFill>
                  <a:prstClr val="black"/>
                </a:solidFill>
                <a:latin typeface="Calibri" panose="020F0502020204030204" pitchFamily="34" charset="0"/>
              </a:rPr>
              <a:t>a secret.           </a:t>
            </a:r>
            <a:r>
              <a:rPr lang="en-US" i="1" dirty="0">
                <a:solidFill>
                  <a:prstClr val="black"/>
                </a:solidFill>
                <a:latin typeface="Calibri" panose="020F0502020204030204" pitchFamily="34" charset="0"/>
              </a:rPr>
              <a:t>I thought it was just something about </a:t>
            </a:r>
            <a:r>
              <a:rPr lang="en-US" b="1" i="1" dirty="0">
                <a:solidFill>
                  <a:prstClr val="black"/>
                </a:solidFill>
                <a:latin typeface="Calibri" panose="020F0502020204030204" pitchFamily="34" charset="0"/>
              </a:rPr>
              <a:t>me</a:t>
            </a:r>
            <a:r>
              <a:rPr lang="en-US" i="1" dirty="0">
                <a:solidFill>
                  <a:prstClr val="black"/>
                </a:solidFill>
                <a:latin typeface="Calibri" panose="020F0502020204030204" pitchFamily="34" charset="0"/>
              </a:rPr>
              <a:t> that made him do it. </a:t>
            </a:r>
            <a:endParaRPr lang="en-US" i="1" dirty="0" smtClean="0">
              <a:solidFill>
                <a:prstClr val="black"/>
              </a:solidFill>
              <a:latin typeface="Calibri" panose="020F0502020204030204" pitchFamily="34" charset="0"/>
            </a:endParaRPr>
          </a:p>
          <a:p>
            <a:pPr marL="0" lvl="0" indent="0">
              <a:buClr>
                <a:srgbClr val="26225E"/>
              </a:buClr>
              <a:buNone/>
            </a:pPr>
            <a:endParaRPr lang="en-US" i="1" dirty="0">
              <a:solidFill>
                <a:prstClr val="black"/>
              </a:solidFill>
            </a:endParaRPr>
          </a:p>
          <a:p>
            <a:pPr marL="0" indent="0">
              <a:buClr>
                <a:srgbClr val="26225E"/>
              </a:buClr>
              <a:buNone/>
            </a:pPr>
            <a:r>
              <a:rPr lang="en-US" i="1" dirty="0">
                <a:solidFill>
                  <a:prstClr val="black"/>
                </a:solidFill>
                <a:latin typeface="Calibri" panose="020F0502020204030204" pitchFamily="34" charset="0"/>
              </a:rPr>
              <a:t>I decided there was no reason to play by the rules </a:t>
            </a:r>
            <a:r>
              <a:rPr lang="en-US" i="1" dirty="0" smtClean="0">
                <a:solidFill>
                  <a:prstClr val="black"/>
                </a:solidFill>
                <a:latin typeface="Calibri" panose="020F0502020204030204" pitchFamily="34" charset="0"/>
              </a:rPr>
              <a:t>since nobody </a:t>
            </a:r>
            <a:r>
              <a:rPr lang="en-US" i="1" dirty="0">
                <a:solidFill>
                  <a:prstClr val="black"/>
                </a:solidFill>
                <a:latin typeface="Calibri" panose="020F0502020204030204" pitchFamily="34" charset="0"/>
              </a:rPr>
              <a:t>else did. The summer I turned 14, I broke into the camp office, </a:t>
            </a:r>
            <a:r>
              <a:rPr lang="en-US" i="1" dirty="0" smtClean="0">
                <a:solidFill>
                  <a:prstClr val="black"/>
                </a:solidFill>
                <a:latin typeface="Calibri" panose="020F0502020204030204" pitchFamily="34" charset="0"/>
              </a:rPr>
              <a:t>took </a:t>
            </a:r>
            <a:r>
              <a:rPr lang="en-US" i="1" dirty="0">
                <a:solidFill>
                  <a:prstClr val="black"/>
                </a:solidFill>
                <a:latin typeface="Calibri" panose="020F0502020204030204" pitchFamily="34" charset="0"/>
              </a:rPr>
              <a:t>cash and whatever else I could find and ran. I don’t think I ever </a:t>
            </a:r>
            <a:r>
              <a:rPr lang="en-US" i="1" dirty="0" smtClean="0">
                <a:solidFill>
                  <a:prstClr val="black"/>
                </a:solidFill>
                <a:latin typeface="Calibri" panose="020F0502020204030204" pitchFamily="34" charset="0"/>
              </a:rPr>
              <a:t>stopped.” </a:t>
            </a:r>
            <a:r>
              <a:rPr lang="en-US" i="1" dirty="0">
                <a:solidFill>
                  <a:prstClr val="black"/>
                </a:solidFill>
                <a:latin typeface="Calibri" panose="020F0502020204030204" pitchFamily="34" charset="0"/>
              </a:rPr>
              <a:t>	</a:t>
            </a:r>
            <a:endParaRPr lang="en-US" dirty="0">
              <a:solidFill>
                <a:prstClr val="black"/>
              </a:solidFill>
            </a:endParaRPr>
          </a:p>
          <a:p>
            <a:endParaRPr lang="en-US" dirty="0"/>
          </a:p>
        </p:txBody>
      </p:sp>
      <p:sp>
        <p:nvSpPr>
          <p:cNvPr id="5" name="Content Placeholder 4"/>
          <p:cNvSpPr>
            <a:spLocks noGrp="1"/>
          </p:cNvSpPr>
          <p:nvPr>
            <p:ph sz="quarter" idx="13"/>
          </p:nvPr>
        </p:nvSpPr>
        <p:spPr/>
        <p:txBody>
          <a:bodyPr/>
          <a:lstStyle/>
          <a:p>
            <a:r>
              <a:rPr lang="en-US" dirty="0" smtClean="0"/>
              <a:t>Miller, 2011</a:t>
            </a:r>
            <a:endParaRPr lang="en-US" dirty="0"/>
          </a:p>
        </p:txBody>
      </p:sp>
    </p:spTree>
    <p:extLst>
      <p:ext uri="{BB962C8B-B14F-4D97-AF65-F5344CB8AC3E}">
        <p14:creationId xmlns:p14="http://schemas.microsoft.com/office/powerpoint/2010/main" val="846724177"/>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9067800" cy="990600"/>
          </a:xfrm>
        </p:spPr>
        <p:txBody>
          <a:bodyPr>
            <a:normAutofit/>
          </a:bodyPr>
          <a:lstStyle/>
          <a:p>
            <a:pPr algn="l"/>
            <a:r>
              <a:rPr lang="en-US" b="1" dirty="0" smtClean="0"/>
              <a:t>Trauma, addiction &amp; c</a:t>
            </a:r>
            <a:r>
              <a:rPr lang="en-US" b="1" dirty="0" smtClean="0"/>
              <a:t>riminal thinking/associations</a:t>
            </a:r>
            <a:endParaRPr lang="en-US" b="1" dirty="0"/>
          </a:p>
        </p:txBody>
      </p:sp>
      <p:sp>
        <p:nvSpPr>
          <p:cNvPr id="3" name="Content Placeholder 2"/>
          <p:cNvSpPr>
            <a:spLocks noGrp="1"/>
          </p:cNvSpPr>
          <p:nvPr>
            <p:ph sz="half" idx="2"/>
          </p:nvPr>
        </p:nvSpPr>
        <p:spPr>
          <a:xfrm>
            <a:off x="228600" y="1905000"/>
            <a:ext cx="8534400" cy="4648200"/>
          </a:xfrm>
        </p:spPr>
        <p:txBody>
          <a:bodyPr>
            <a:normAutofit/>
          </a:bodyPr>
          <a:lstStyle/>
          <a:p>
            <a:pPr marL="0" lvl="0" indent="0">
              <a:buNone/>
            </a:pPr>
            <a:r>
              <a:rPr lang="en-US" sz="2800" dirty="0" smtClean="0">
                <a:latin typeface="Calibri" panose="020F0502020204030204" pitchFamily="34" charset="0"/>
              </a:rPr>
              <a:t>Substances used to numb emotional &amp; physical response to triggers; can </a:t>
            </a:r>
            <a:r>
              <a:rPr lang="en-US" sz="2800" dirty="0" smtClean="0">
                <a:latin typeface="Calibri" panose="020F0502020204030204" pitchFamily="34" charset="0"/>
              </a:rPr>
              <a:t>predispose </a:t>
            </a:r>
            <a:r>
              <a:rPr lang="en-US" sz="2800" dirty="0" smtClean="0">
                <a:latin typeface="Calibri" panose="020F0502020204030204" pitchFamily="34" charset="0"/>
              </a:rPr>
              <a:t>to </a:t>
            </a:r>
            <a:r>
              <a:rPr lang="en-US" sz="2800" dirty="0" smtClean="0">
                <a:latin typeface="Calibri" panose="020F0502020204030204" pitchFamily="34" charset="0"/>
              </a:rPr>
              <a:t>thrill-seeking/risk taking</a:t>
            </a:r>
            <a:endParaRPr lang="en-US" sz="2800" dirty="0" smtClean="0">
              <a:latin typeface="Calibri" panose="020F0502020204030204" pitchFamily="34" charset="0"/>
            </a:endParaRPr>
          </a:p>
          <a:p>
            <a:pPr marL="0" lvl="0" indent="0">
              <a:buNone/>
            </a:pPr>
            <a:endParaRPr lang="en-US" sz="1200" dirty="0" smtClean="0">
              <a:latin typeface="Calibri" panose="020F0502020204030204" pitchFamily="34" charset="0"/>
            </a:endParaRPr>
          </a:p>
          <a:p>
            <a:pPr marL="0" lvl="0" indent="0">
              <a:buNone/>
            </a:pPr>
            <a:r>
              <a:rPr lang="en-US" sz="2800" dirty="0" smtClean="0">
                <a:latin typeface="Calibri" panose="020F0502020204030204" pitchFamily="34" charset="0"/>
              </a:rPr>
              <a:t>Drug using social networks: similar distrust of authority &amp; institutions; similar beliefs about retribution &amp; justice </a:t>
            </a:r>
          </a:p>
          <a:p>
            <a:pPr marL="0" lvl="0" indent="0">
              <a:buNone/>
            </a:pPr>
            <a:endParaRPr lang="en-US" sz="1200" dirty="0" smtClean="0">
              <a:latin typeface="Calibri" panose="020F0502020204030204" pitchFamily="34" charset="0"/>
            </a:endParaRPr>
          </a:p>
          <a:p>
            <a:pPr marL="0" lvl="0" indent="0">
              <a:buNone/>
            </a:pPr>
            <a:r>
              <a:rPr lang="en-US" sz="2800" dirty="0" smtClean="0">
                <a:latin typeface="Calibri" panose="020F0502020204030204" pitchFamily="34" charset="0"/>
              </a:rPr>
              <a:t>Strong predictors of </a:t>
            </a:r>
            <a:r>
              <a:rPr lang="en-US" sz="2800" dirty="0">
                <a:latin typeface="Calibri" panose="020F0502020204030204" pitchFamily="34" charset="0"/>
              </a:rPr>
              <a:t>relapse </a:t>
            </a:r>
            <a:r>
              <a:rPr lang="en-US" sz="2800" dirty="0" smtClean="0">
                <a:latin typeface="Calibri" panose="020F0502020204030204" pitchFamily="34" charset="0"/>
              </a:rPr>
              <a:t>related to trauma: </a:t>
            </a:r>
            <a:endParaRPr lang="en-US" sz="2800" dirty="0" smtClean="0">
              <a:latin typeface="Calibri" panose="020F0502020204030204" pitchFamily="34" charset="0"/>
            </a:endParaRPr>
          </a:p>
          <a:p>
            <a:pPr marL="171450" lvl="1" indent="0">
              <a:buNone/>
            </a:pPr>
            <a:r>
              <a:rPr lang="en-US" sz="2400" dirty="0" smtClean="0">
                <a:latin typeface="Calibri" panose="020F0502020204030204" pitchFamily="34" charset="0"/>
              </a:rPr>
              <a:t>         Negative emotional states &amp; distress </a:t>
            </a:r>
            <a:endParaRPr lang="en-US" sz="2400" dirty="0" smtClean="0">
              <a:latin typeface="Calibri" panose="020F0502020204030204" pitchFamily="34" charset="0"/>
            </a:endParaRPr>
          </a:p>
          <a:p>
            <a:pPr marL="0" indent="0">
              <a:buNone/>
            </a:pPr>
            <a:r>
              <a:rPr lang="en-US" sz="3000" dirty="0" smtClean="0">
                <a:latin typeface="Calibri" panose="020F0502020204030204" pitchFamily="34" charset="0"/>
              </a:rPr>
              <a:t> </a:t>
            </a:r>
            <a:r>
              <a:rPr lang="en-US" sz="3000" dirty="0" smtClean="0">
                <a:latin typeface="Calibri" panose="020F0502020204030204" pitchFamily="34" charset="0"/>
              </a:rPr>
              <a:t>        </a:t>
            </a:r>
            <a:r>
              <a:rPr lang="en-US" dirty="0" smtClean="0">
                <a:latin typeface="Calibri" panose="020F0502020204030204" pitchFamily="34" charset="0"/>
              </a:rPr>
              <a:t>Positive perception of relief substances offer </a:t>
            </a:r>
            <a:endParaRPr lang="en-US" dirty="0">
              <a:latin typeface="Calibri" panose="020F0502020204030204" pitchFamily="34" charset="0"/>
            </a:endParaRPr>
          </a:p>
        </p:txBody>
      </p:sp>
      <p:sp>
        <p:nvSpPr>
          <p:cNvPr id="9" name="Content Placeholder 8"/>
          <p:cNvSpPr>
            <a:spLocks noGrp="1"/>
          </p:cNvSpPr>
          <p:nvPr>
            <p:ph sz="quarter" idx="13"/>
          </p:nvPr>
        </p:nvSpPr>
        <p:spPr/>
        <p:txBody>
          <a:bodyPr/>
          <a:lstStyle/>
          <a:p>
            <a:r>
              <a:rPr lang="en-US" dirty="0" smtClean="0"/>
              <a:t>Miller, 2011</a:t>
            </a:r>
            <a:endParaRPr lang="en-US" dirty="0"/>
          </a:p>
        </p:txBody>
      </p:sp>
    </p:spTree>
    <p:extLst>
      <p:ext uri="{BB962C8B-B14F-4D97-AF65-F5344CB8AC3E}">
        <p14:creationId xmlns:p14="http://schemas.microsoft.com/office/powerpoint/2010/main" val="2927750546"/>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rgbClr val="006892"/>
                </a:solidFill>
                <a:latin typeface="Arial" pitchFamily="34" charset="0"/>
                <a:cs typeface="Arial" pitchFamily="34" charset="0"/>
              </a:rPr>
              <a:t>     </a:t>
            </a:r>
            <a:br>
              <a:rPr lang="en-US" sz="3600" dirty="0" smtClean="0">
                <a:solidFill>
                  <a:srgbClr val="006892"/>
                </a:solidFill>
                <a:latin typeface="Arial" pitchFamily="34" charset="0"/>
                <a:cs typeface="Arial" pitchFamily="34" charset="0"/>
              </a:rPr>
            </a:br>
            <a:r>
              <a:rPr lang="en-US" sz="4000" b="1" dirty="0" smtClean="0">
                <a:latin typeface="Calibri" panose="020F0502020204030204" pitchFamily="34" charset="0"/>
                <a:cs typeface="Arial" pitchFamily="34" charset="0"/>
              </a:rPr>
              <a:t>Implementation Basics</a:t>
            </a:r>
            <a:r>
              <a:rPr lang="en-US" sz="3600" b="1" dirty="0">
                <a:solidFill>
                  <a:srgbClr val="006892"/>
                </a:solidFill>
                <a:latin typeface="Calibri" panose="020F0502020204030204" pitchFamily="34" charset="0"/>
                <a:cs typeface="Arial" pitchFamily="34" charset="0"/>
              </a:rPr>
              <a:t/>
            </a:r>
            <a:br>
              <a:rPr lang="en-US" sz="3600" b="1" dirty="0">
                <a:solidFill>
                  <a:srgbClr val="006892"/>
                </a:solidFill>
                <a:latin typeface="Calibri" panose="020F0502020204030204" pitchFamily="34" charset="0"/>
                <a:cs typeface="Arial" pitchFamily="34" charset="0"/>
              </a:rPr>
            </a:br>
            <a:endParaRPr lang="en-US" sz="3600" b="1" dirty="0">
              <a:solidFill>
                <a:srgbClr val="006892"/>
              </a:solidFill>
              <a:latin typeface="Calibri" panose="020F0502020204030204" pitchFamily="34" charset="0"/>
              <a:cs typeface="Arial" pitchFamily="34" charset="0"/>
            </a:endParaRPr>
          </a:p>
        </p:txBody>
      </p:sp>
      <p:sp>
        <p:nvSpPr>
          <p:cNvPr id="5" name="Text Placeholder 4"/>
          <p:cNvSpPr>
            <a:spLocks noGrp="1"/>
          </p:cNvSpPr>
          <p:nvPr>
            <p:ph type="body" idx="1"/>
          </p:nvPr>
        </p:nvSpPr>
        <p:spPr/>
        <p:txBody>
          <a:bodyPr>
            <a:noAutofit/>
          </a:bodyPr>
          <a:lstStyle/>
          <a:p>
            <a:r>
              <a:rPr lang="en-US" sz="1600" b="1" dirty="0" smtClean="0"/>
              <a:t>For correctional settings</a:t>
            </a:r>
            <a:endParaRPr lang="en-US" sz="1600" b="1" dirty="0"/>
          </a:p>
        </p:txBody>
      </p:sp>
      <p:sp>
        <p:nvSpPr>
          <p:cNvPr id="11" name="Rectangle 3"/>
          <p:cNvSpPr>
            <a:spLocks noGrp="1" noRot="1" noChangeArrowheads="1"/>
          </p:cNvSpPr>
          <p:nvPr>
            <p:ph sz="half" idx="2"/>
          </p:nvPr>
        </p:nvSpPr>
        <p:spPr>
          <a:xfrm>
            <a:off x="228600" y="1600200"/>
            <a:ext cx="8763000" cy="4648200"/>
          </a:xfrm>
        </p:spPr>
        <p:txBody>
          <a:bodyPr>
            <a:normAutofit/>
          </a:bodyPr>
          <a:lstStyle/>
          <a:p>
            <a:pPr>
              <a:lnSpc>
                <a:spcPct val="80000"/>
              </a:lnSpc>
              <a:buFont typeface="Arial" charset="0"/>
              <a:buNone/>
            </a:pPr>
            <a:endParaRPr lang="en-US" sz="2000" b="1" dirty="0"/>
          </a:p>
          <a:p>
            <a:pPr>
              <a:lnSpc>
                <a:spcPct val="80000"/>
              </a:lnSpc>
              <a:buFont typeface="Wingdings" pitchFamily="2" charset="2"/>
              <a:buChar char="Ø"/>
            </a:pPr>
            <a:r>
              <a:rPr lang="en-US" sz="2800" dirty="0">
                <a:latin typeface="Calibri" panose="020F0502020204030204" pitchFamily="34" charset="0"/>
              </a:rPr>
              <a:t>Preliminary goals: do no </a:t>
            </a:r>
            <a:r>
              <a:rPr lang="en-US" sz="2800" dirty="0" smtClean="0">
                <a:latin typeface="Calibri" panose="020F0502020204030204" pitchFamily="34" charset="0"/>
              </a:rPr>
              <a:t>harm - </a:t>
            </a:r>
            <a:r>
              <a:rPr lang="en-US" sz="2800" dirty="0" smtClean="0">
                <a:latin typeface="Calibri" panose="020F0502020204030204" pitchFamily="34" charset="0"/>
              </a:rPr>
              <a:t>increase </a:t>
            </a:r>
            <a:r>
              <a:rPr lang="en-US" sz="2800" dirty="0">
                <a:latin typeface="Calibri" panose="020F0502020204030204" pitchFamily="34" charset="0"/>
              </a:rPr>
              <a:t>safety </a:t>
            </a:r>
            <a:endParaRPr lang="en-US" sz="2800" dirty="0" smtClean="0">
              <a:latin typeface="Calibri" panose="020F0502020204030204" pitchFamily="34" charset="0"/>
            </a:endParaRPr>
          </a:p>
          <a:p>
            <a:pPr marL="0" indent="0">
              <a:lnSpc>
                <a:spcPct val="80000"/>
              </a:lnSpc>
              <a:buNone/>
            </a:pPr>
            <a:endParaRPr lang="en-US" sz="2800" dirty="0" smtClean="0">
              <a:latin typeface="Calibri" panose="020F0502020204030204" pitchFamily="34" charset="0"/>
            </a:endParaRPr>
          </a:p>
          <a:p>
            <a:pPr>
              <a:lnSpc>
                <a:spcPct val="80000"/>
              </a:lnSpc>
              <a:buFont typeface="Wingdings" pitchFamily="2" charset="2"/>
              <a:buChar char="Ø"/>
            </a:pPr>
            <a:r>
              <a:rPr lang="en-US" sz="2800" dirty="0">
                <a:latin typeface="Calibri" panose="020F0502020204030204" pitchFamily="34" charset="0"/>
              </a:rPr>
              <a:t>Offer staff supervision, training and support </a:t>
            </a:r>
            <a:endParaRPr lang="en-US" sz="2800" dirty="0" smtClean="0">
              <a:latin typeface="Calibri" panose="020F0502020204030204" pitchFamily="34" charset="0"/>
            </a:endParaRPr>
          </a:p>
          <a:p>
            <a:pPr marL="0" indent="0">
              <a:lnSpc>
                <a:spcPct val="80000"/>
              </a:lnSpc>
              <a:buNone/>
            </a:pPr>
            <a:endParaRPr lang="en-US" sz="2800" dirty="0">
              <a:latin typeface="Calibri" panose="020F0502020204030204" pitchFamily="34" charset="0"/>
            </a:endParaRPr>
          </a:p>
          <a:p>
            <a:pPr>
              <a:lnSpc>
                <a:spcPct val="80000"/>
              </a:lnSpc>
              <a:buFont typeface="Wingdings" pitchFamily="2" charset="2"/>
              <a:buChar char="Ø"/>
            </a:pPr>
            <a:r>
              <a:rPr lang="en-US" sz="2800" dirty="0" smtClean="0">
                <a:latin typeface="Calibri" panose="020F0502020204030204" pitchFamily="34" charset="0"/>
              </a:rPr>
              <a:t>Teach </a:t>
            </a:r>
            <a:r>
              <a:rPr lang="en-US" sz="2800" dirty="0" smtClean="0">
                <a:latin typeface="Calibri" panose="020F0502020204030204" pitchFamily="34" charset="0"/>
              </a:rPr>
              <a:t>basics: </a:t>
            </a:r>
            <a:r>
              <a:rPr lang="en-US" sz="2800" dirty="0" smtClean="0">
                <a:latin typeface="Calibri" panose="020F0502020204030204" pitchFamily="34" charset="0"/>
              </a:rPr>
              <a:t>stabilizing skills; </a:t>
            </a:r>
            <a:r>
              <a:rPr lang="en-US" sz="2800" dirty="0" smtClean="0">
                <a:latin typeface="Calibri" panose="020F0502020204030204" pitchFamily="34" charset="0"/>
              </a:rPr>
              <a:t>dealing with triggers</a:t>
            </a:r>
            <a:endParaRPr lang="en-US" sz="2800" dirty="0" smtClean="0">
              <a:latin typeface="Calibri" panose="020F0502020204030204" pitchFamily="34" charset="0"/>
            </a:endParaRPr>
          </a:p>
          <a:p>
            <a:pPr marL="0" indent="0">
              <a:lnSpc>
                <a:spcPct val="80000"/>
              </a:lnSpc>
              <a:buNone/>
            </a:pPr>
            <a:endParaRPr lang="en-US" sz="2800" dirty="0" smtClean="0">
              <a:effectLst/>
              <a:latin typeface="Calibri" panose="020F0502020204030204" pitchFamily="34" charset="0"/>
            </a:endParaRPr>
          </a:p>
          <a:p>
            <a:pPr>
              <a:lnSpc>
                <a:spcPct val="80000"/>
              </a:lnSpc>
              <a:buFont typeface="Wingdings" pitchFamily="2" charset="2"/>
              <a:buChar char="Ø"/>
            </a:pPr>
            <a:r>
              <a:rPr lang="en-US" sz="2800" dirty="0" smtClean="0">
                <a:latin typeface="Calibri" panose="020F0502020204030204" pitchFamily="34" charset="0"/>
              </a:rPr>
              <a:t>Integrate appropriate evidence-based treatments</a:t>
            </a:r>
          </a:p>
          <a:p>
            <a:pPr marL="0" indent="0">
              <a:lnSpc>
                <a:spcPct val="80000"/>
              </a:lnSpc>
              <a:buNone/>
            </a:pPr>
            <a:endParaRPr lang="en-US" sz="2800" dirty="0">
              <a:effectLst/>
              <a:latin typeface="Calibri" panose="020F0502020204030204" pitchFamily="34" charset="0"/>
            </a:endParaRPr>
          </a:p>
        </p:txBody>
      </p:sp>
      <p:sp>
        <p:nvSpPr>
          <p:cNvPr id="6" name="Content Placeholder 5"/>
          <p:cNvSpPr>
            <a:spLocks noGrp="1"/>
          </p:cNvSpPr>
          <p:nvPr>
            <p:ph sz="quarter" idx="13"/>
          </p:nvPr>
        </p:nvSpPr>
        <p:spPr/>
        <p:txBody>
          <a:bodyPr/>
          <a:lstStyle/>
          <a:p>
            <a:r>
              <a:rPr lang="en-US" dirty="0" smtClean="0"/>
              <a:t>Miller, 2008</a:t>
            </a:r>
            <a:endParaRPr lang="en-US" dirty="0"/>
          </a:p>
        </p:txBody>
      </p:sp>
      <p:sp>
        <p:nvSpPr>
          <p:cNvPr id="9" name="Slide Number Placeholder 8"/>
          <p:cNvSpPr>
            <a:spLocks noGrp="1"/>
          </p:cNvSpPr>
          <p:nvPr>
            <p:ph type="sldNum" sz="quarter" idx="4294967295"/>
          </p:nvPr>
        </p:nvSpPr>
        <p:spPr>
          <a:xfrm>
            <a:off x="7010400" y="6356350"/>
            <a:ext cx="2133600" cy="365125"/>
          </a:xfrm>
          <a:prstGeom prst="rect">
            <a:avLst/>
          </a:prstGeom>
        </p:spPr>
        <p:txBody>
          <a:bodyPr/>
          <a:lstStyle/>
          <a:p>
            <a:fld id="{CCEFF8E3-EC8E-4FF1-9FB8-7EB9DE5DC726}" type="slidenum">
              <a:rPr lang="en-US" smtClean="0">
                <a:solidFill>
                  <a:schemeClr val="bg1"/>
                </a:solidFill>
                <a:latin typeface="Arial" pitchFamily="34" charset="0"/>
                <a:cs typeface="Arial" pitchFamily="34" charset="0"/>
              </a:rPr>
              <a:t>13</a:t>
            </a:fld>
            <a:endParaRPr lang="en-US"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331595268"/>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Trauma Stabilization </a:t>
            </a:r>
            <a:endParaRPr lang="en-US" dirty="0"/>
          </a:p>
        </p:txBody>
      </p:sp>
      <p:sp>
        <p:nvSpPr>
          <p:cNvPr id="3" name="Content Placeholder 2"/>
          <p:cNvSpPr>
            <a:spLocks noGrp="1"/>
          </p:cNvSpPr>
          <p:nvPr>
            <p:ph sz="half" idx="2"/>
          </p:nvPr>
        </p:nvSpPr>
        <p:spPr/>
        <p:txBody>
          <a:bodyPr>
            <a:normAutofit/>
          </a:bodyPr>
          <a:lstStyle/>
          <a:p>
            <a:pPr marL="0" indent="0">
              <a:buNone/>
            </a:pPr>
            <a:r>
              <a:rPr lang="en-US" dirty="0" smtClean="0"/>
              <a:t>Trauma stabilization tools</a:t>
            </a:r>
            <a:endParaRPr lang="en-US" dirty="0"/>
          </a:p>
          <a:p>
            <a:pPr marL="0" indent="0">
              <a:buNone/>
            </a:pPr>
            <a:endParaRPr lang="en-US" dirty="0"/>
          </a:p>
          <a:p>
            <a:endParaRPr lang="en-US" dirty="0"/>
          </a:p>
        </p:txBody>
      </p:sp>
      <p:sp>
        <p:nvSpPr>
          <p:cNvPr id="6" name="Content Placeholder 5"/>
          <p:cNvSpPr>
            <a:spLocks noGrp="1"/>
          </p:cNvSpPr>
          <p:nvPr>
            <p:ph sz="quarter" idx="13"/>
          </p:nvPr>
        </p:nvSpPr>
        <p:spPr/>
        <p:txBody>
          <a:bodyPr/>
          <a:lstStyle/>
          <a:p>
            <a:r>
              <a:rPr lang="en-US" dirty="0" smtClean="0"/>
              <a:t>Miller, 2013</a:t>
            </a:r>
            <a:endParaRPr lang="en-US" dirty="0"/>
          </a:p>
        </p:txBody>
      </p:sp>
      <p:sp>
        <p:nvSpPr>
          <p:cNvPr id="15" name="Cube 14"/>
          <p:cNvSpPr/>
          <p:nvPr/>
        </p:nvSpPr>
        <p:spPr>
          <a:xfrm>
            <a:off x="2387658" y="4916074"/>
            <a:ext cx="1972681" cy="1764114"/>
          </a:xfrm>
          <a:prstGeom prst="cube">
            <a:avLst/>
          </a:prstGeom>
          <a:solidFill>
            <a:schemeClr val="tx2">
              <a:lumMod val="40000"/>
              <a:lumOff val="60000"/>
            </a:schemeClr>
          </a:solidFill>
          <a:ln>
            <a:solidFill>
              <a:schemeClr val="tx2">
                <a:lumMod val="40000"/>
                <a:lumOff val="6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Self-care</a:t>
            </a:r>
            <a:endParaRPr lang="en-US" sz="2000" dirty="0"/>
          </a:p>
        </p:txBody>
      </p:sp>
      <p:sp>
        <p:nvSpPr>
          <p:cNvPr id="16" name="Cube 15"/>
          <p:cNvSpPr/>
          <p:nvPr/>
        </p:nvSpPr>
        <p:spPr>
          <a:xfrm flipH="1">
            <a:off x="4445056" y="4899138"/>
            <a:ext cx="1972681" cy="1764114"/>
          </a:xfrm>
          <a:prstGeom prst="cub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Strength-based</a:t>
            </a:r>
            <a:endParaRPr lang="en-US" sz="2000" dirty="0"/>
          </a:p>
        </p:txBody>
      </p:sp>
      <p:sp>
        <p:nvSpPr>
          <p:cNvPr id="17" name="Cube 16"/>
          <p:cNvSpPr/>
          <p:nvPr/>
        </p:nvSpPr>
        <p:spPr>
          <a:xfrm>
            <a:off x="3293609" y="3530589"/>
            <a:ext cx="1972681" cy="1764114"/>
          </a:xfrm>
          <a:prstGeom prst="cube">
            <a:avLst/>
          </a:prstGeom>
          <a:solidFill>
            <a:schemeClr val="accent6"/>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Self-soothing</a:t>
            </a:r>
            <a:endParaRPr lang="en-US" sz="2000" dirty="0"/>
          </a:p>
        </p:txBody>
      </p:sp>
      <p:sp>
        <p:nvSpPr>
          <p:cNvPr id="18" name="Cube 17"/>
          <p:cNvSpPr/>
          <p:nvPr/>
        </p:nvSpPr>
        <p:spPr>
          <a:xfrm flipH="1">
            <a:off x="3767738" y="2232144"/>
            <a:ext cx="1972681" cy="1764114"/>
          </a:xfrm>
          <a:prstGeom prst="cube">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Grounding</a:t>
            </a:r>
            <a:endParaRPr lang="en-US" sz="2000" dirty="0"/>
          </a:p>
        </p:txBody>
      </p:sp>
    </p:spTree>
    <p:extLst>
      <p:ext uri="{BB962C8B-B14F-4D97-AF65-F5344CB8AC3E}">
        <p14:creationId xmlns:p14="http://schemas.microsoft.com/office/powerpoint/2010/main" val="4124272362"/>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 y="304800"/>
            <a:ext cx="8991600" cy="990600"/>
          </a:xfrm>
        </p:spPr>
        <p:txBody>
          <a:bodyPr>
            <a:noAutofit/>
          </a:bodyPr>
          <a:lstStyle/>
          <a:p>
            <a:r>
              <a:rPr lang="en-US" b="1" dirty="0" smtClean="0"/>
              <a:t>Identifying the link between t</a:t>
            </a:r>
            <a:r>
              <a:rPr lang="en-US" b="1" dirty="0" smtClean="0"/>
              <a:t>riggers &amp; urges to use</a:t>
            </a:r>
            <a:endParaRPr lang="en-US" b="1" dirty="0"/>
          </a:p>
        </p:txBody>
      </p:sp>
      <p:sp>
        <p:nvSpPr>
          <p:cNvPr id="2" name="Text Placeholder 1"/>
          <p:cNvSpPr>
            <a:spLocks noGrp="1"/>
          </p:cNvSpPr>
          <p:nvPr>
            <p:ph type="body" idx="1"/>
          </p:nvPr>
        </p:nvSpPr>
        <p:spPr/>
        <p:txBody>
          <a:bodyPr>
            <a:noAutofit/>
          </a:bodyPr>
          <a:lstStyle/>
          <a:p>
            <a:r>
              <a:rPr lang="en-US" sz="1800" b="1" dirty="0" smtClean="0"/>
              <a:t>Examples available…</a:t>
            </a:r>
            <a:endParaRPr lang="en-US" sz="1800" b="1" dirty="0"/>
          </a:p>
        </p:txBody>
      </p:sp>
      <p:sp>
        <p:nvSpPr>
          <p:cNvPr id="11" name="Rectangle 3"/>
          <p:cNvSpPr>
            <a:spLocks noGrp="1" noRot="1" noChangeArrowheads="1"/>
          </p:cNvSpPr>
          <p:nvPr>
            <p:ph sz="half" idx="2"/>
          </p:nvPr>
        </p:nvSpPr>
        <p:spPr>
          <a:xfrm>
            <a:off x="76200" y="1905000"/>
            <a:ext cx="8991600" cy="4648200"/>
          </a:xfrm>
        </p:spPr>
        <p:txBody>
          <a:bodyPr>
            <a:normAutofit/>
          </a:bodyPr>
          <a:lstStyle/>
          <a:p>
            <a:pPr marL="0" lvl="0" indent="0">
              <a:buNone/>
            </a:pPr>
            <a:r>
              <a:rPr lang="en-US" sz="2800" b="1" dirty="0" smtClean="0">
                <a:latin typeface="Calibri" panose="020F0502020204030204" pitchFamily="34" charset="0"/>
              </a:rPr>
              <a:t> Advanced directives &amp; planning for high-risk situations</a:t>
            </a:r>
            <a:endParaRPr lang="en-US" sz="2800" b="1" dirty="0" smtClean="0">
              <a:latin typeface="Calibri" panose="020F0502020204030204" pitchFamily="34" charset="0"/>
            </a:endParaRPr>
          </a:p>
          <a:p>
            <a:pPr marL="0" lvl="0" indent="0">
              <a:buNone/>
            </a:pPr>
            <a:endParaRPr lang="en-US" sz="800" dirty="0" smtClean="0"/>
          </a:p>
          <a:p>
            <a:pPr lvl="1">
              <a:buClr>
                <a:schemeClr val="accent6">
                  <a:lumMod val="75000"/>
                </a:schemeClr>
              </a:buClr>
              <a:buFont typeface="Wingdings" pitchFamily="2" charset="2"/>
              <a:buChar char="Ø"/>
            </a:pPr>
            <a:r>
              <a:rPr lang="en-US" sz="2400" dirty="0" smtClean="0"/>
              <a:t>What </a:t>
            </a:r>
            <a:r>
              <a:rPr lang="en-US" sz="2400" dirty="0" smtClean="0"/>
              <a:t>reminders </a:t>
            </a:r>
            <a:r>
              <a:rPr lang="en-US" sz="2400" dirty="0" smtClean="0"/>
              <a:t>are difficult to deal with?</a:t>
            </a:r>
          </a:p>
          <a:p>
            <a:pPr marL="457200" lvl="1" indent="0">
              <a:buClr>
                <a:schemeClr val="accent6">
                  <a:lumMod val="75000"/>
                </a:schemeClr>
              </a:buClr>
              <a:buNone/>
            </a:pPr>
            <a:endParaRPr lang="en-US" sz="800" dirty="0" smtClean="0"/>
          </a:p>
          <a:p>
            <a:pPr lvl="1">
              <a:buClr>
                <a:schemeClr val="accent6">
                  <a:lumMod val="75000"/>
                </a:schemeClr>
              </a:buClr>
              <a:buFont typeface="Wingdings" pitchFamily="2" charset="2"/>
              <a:buChar char="Ø"/>
            </a:pPr>
            <a:r>
              <a:rPr lang="en-US" sz="2400" dirty="0" smtClean="0"/>
              <a:t>What </a:t>
            </a:r>
            <a:r>
              <a:rPr lang="en-US" sz="2400" dirty="0"/>
              <a:t>helps you calm down when you </a:t>
            </a:r>
            <a:r>
              <a:rPr lang="en-US" sz="2400" dirty="0" smtClean="0"/>
              <a:t>feel </a:t>
            </a:r>
            <a:r>
              <a:rPr lang="en-US" sz="2400" dirty="0"/>
              <a:t>triggered</a:t>
            </a:r>
            <a:r>
              <a:rPr lang="en-US" sz="2400" dirty="0" smtClean="0"/>
              <a:t>?</a:t>
            </a:r>
          </a:p>
          <a:p>
            <a:pPr marL="457200" lvl="1" indent="0">
              <a:buClr>
                <a:schemeClr val="accent6">
                  <a:lumMod val="75000"/>
                </a:schemeClr>
              </a:buClr>
              <a:buNone/>
            </a:pPr>
            <a:endParaRPr lang="en-US" sz="800" dirty="0"/>
          </a:p>
          <a:p>
            <a:pPr lvl="1">
              <a:buClr>
                <a:schemeClr val="accent6">
                  <a:lumMod val="75000"/>
                </a:schemeClr>
              </a:buClr>
              <a:buFont typeface="Wingdings" pitchFamily="2" charset="2"/>
              <a:buChar char="Ø"/>
            </a:pPr>
            <a:r>
              <a:rPr lang="en-US" sz="2400" dirty="0"/>
              <a:t>What </a:t>
            </a:r>
            <a:r>
              <a:rPr lang="en-US" sz="2400" dirty="0" smtClean="0"/>
              <a:t>can staff </a:t>
            </a:r>
            <a:r>
              <a:rPr lang="en-US" sz="2400" dirty="0"/>
              <a:t>can do to help </a:t>
            </a:r>
            <a:r>
              <a:rPr lang="en-US" sz="2400" dirty="0" smtClean="0"/>
              <a:t>when you’re triggered?  </a:t>
            </a:r>
          </a:p>
          <a:p>
            <a:pPr lvl="1">
              <a:buClr>
                <a:schemeClr val="accent6">
                  <a:lumMod val="75000"/>
                </a:schemeClr>
              </a:buClr>
              <a:buFont typeface="Wingdings" pitchFamily="2" charset="2"/>
              <a:buChar char="Ø"/>
            </a:pPr>
            <a:endParaRPr lang="en-US" sz="2400" dirty="0"/>
          </a:p>
          <a:p>
            <a:pPr lvl="1">
              <a:buClr>
                <a:schemeClr val="accent6">
                  <a:lumMod val="75000"/>
                </a:schemeClr>
              </a:buClr>
              <a:buFont typeface="Wingdings" pitchFamily="2" charset="2"/>
              <a:buChar char="Ø"/>
            </a:pPr>
            <a:r>
              <a:rPr lang="en-US" sz="2400" dirty="0" smtClean="0"/>
              <a:t>If urges to use are strong, is it  in response to a reminder?</a:t>
            </a:r>
          </a:p>
          <a:p>
            <a:pPr lvl="1">
              <a:buClr>
                <a:schemeClr val="accent6">
                  <a:lumMod val="75000"/>
                </a:schemeClr>
              </a:buClr>
              <a:buFont typeface="Wingdings" pitchFamily="2" charset="2"/>
              <a:buChar char="Ø"/>
            </a:pPr>
            <a:r>
              <a:rPr lang="en-US" sz="2400" dirty="0" smtClean="0"/>
              <a:t>When reminders are strong, is the response an urge to use?</a:t>
            </a:r>
            <a:endParaRPr lang="en-US" dirty="0" smtClean="0">
              <a:effectLst/>
            </a:endParaRPr>
          </a:p>
        </p:txBody>
      </p:sp>
      <p:sp>
        <p:nvSpPr>
          <p:cNvPr id="9" name="Slide Number Placeholder 8"/>
          <p:cNvSpPr>
            <a:spLocks noGrp="1"/>
          </p:cNvSpPr>
          <p:nvPr>
            <p:ph type="sldNum" sz="quarter" idx="4294967295"/>
          </p:nvPr>
        </p:nvSpPr>
        <p:spPr>
          <a:xfrm>
            <a:off x="7010400" y="6356350"/>
            <a:ext cx="2133600" cy="365125"/>
          </a:xfrm>
          <a:prstGeom prst="rect">
            <a:avLst/>
          </a:prstGeom>
        </p:spPr>
        <p:txBody>
          <a:bodyPr/>
          <a:lstStyle/>
          <a:p>
            <a:fld id="{CCEFF8E3-EC8E-4FF1-9FB8-7EB9DE5DC726}" type="slidenum">
              <a:rPr lang="en-US" smtClean="0">
                <a:solidFill>
                  <a:schemeClr val="bg1"/>
                </a:solidFill>
                <a:latin typeface="Arial" pitchFamily="34" charset="0"/>
                <a:cs typeface="Arial" pitchFamily="34" charset="0"/>
              </a:rPr>
              <a:t>15</a:t>
            </a:fld>
            <a:endParaRPr lang="en-US"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832496122"/>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28600"/>
            <a:ext cx="8515350" cy="990600"/>
          </a:xfrm>
        </p:spPr>
        <p:txBody>
          <a:bodyPr>
            <a:normAutofit/>
          </a:bodyPr>
          <a:lstStyle/>
          <a:p>
            <a:r>
              <a:rPr lang="en-US" sz="3200" b="1" dirty="0"/>
              <a:t>Self-Care: </a:t>
            </a:r>
            <a:r>
              <a:rPr lang="en-US" sz="3200" b="1" dirty="0"/>
              <a:t>teach </a:t>
            </a:r>
            <a:r>
              <a:rPr lang="en-US" sz="3200" b="1" dirty="0" smtClean="0"/>
              <a:t>it, model </a:t>
            </a:r>
            <a:r>
              <a:rPr lang="en-US" sz="3200" b="1" dirty="0"/>
              <a:t>it, live </a:t>
            </a:r>
            <a:r>
              <a:rPr lang="en-US" sz="3200" b="1" dirty="0" smtClean="0"/>
              <a:t>it!</a:t>
            </a:r>
            <a:endParaRPr lang="en-US" sz="3200" dirty="0"/>
          </a:p>
        </p:txBody>
      </p:sp>
      <p:sp>
        <p:nvSpPr>
          <p:cNvPr id="5" name="Rectangle 4"/>
          <p:cNvSpPr/>
          <p:nvPr/>
        </p:nvSpPr>
        <p:spPr>
          <a:xfrm>
            <a:off x="533400" y="1581864"/>
            <a:ext cx="8077200" cy="4955203"/>
          </a:xfrm>
          <a:prstGeom prst="rect">
            <a:avLst/>
          </a:prstGeom>
        </p:spPr>
        <p:txBody>
          <a:bodyPr wrap="square">
            <a:spAutoFit/>
          </a:bodyPr>
          <a:lstStyle/>
          <a:p>
            <a:r>
              <a:rPr lang="en-US" sz="3200" dirty="0" smtClean="0"/>
              <a:t>	     ESCAPE</a:t>
            </a:r>
            <a:r>
              <a:rPr lang="en-US" sz="3200" dirty="0"/>
              <a:t>!   REST!   FUN!</a:t>
            </a:r>
          </a:p>
          <a:p>
            <a:endParaRPr lang="en-US" sz="1800" dirty="0" smtClean="0"/>
          </a:p>
          <a:p>
            <a:pPr marL="342900" indent="-342900">
              <a:spcBef>
                <a:spcPts val="600"/>
              </a:spcBef>
              <a:spcAft>
                <a:spcPts val="600"/>
              </a:spcAft>
              <a:buFont typeface="Arial" panose="020B0604020202020204" pitchFamily="34" charset="0"/>
              <a:buChar char="•"/>
            </a:pPr>
            <a:r>
              <a:rPr lang="en-US" dirty="0" smtClean="0"/>
              <a:t>Safeguard against the toll workplace exposure can take</a:t>
            </a:r>
          </a:p>
          <a:p>
            <a:pPr marL="342900" indent="-342900">
              <a:spcBef>
                <a:spcPts val="600"/>
              </a:spcBef>
              <a:spcAft>
                <a:spcPts val="600"/>
              </a:spcAft>
              <a:buFont typeface="Arial" panose="020B0604020202020204" pitchFamily="34" charset="0"/>
              <a:buChar char="•"/>
            </a:pPr>
            <a:r>
              <a:rPr lang="en-US" dirty="0" smtClean="0"/>
              <a:t>Flexible </a:t>
            </a:r>
            <a:r>
              <a:rPr lang="en-US" dirty="0"/>
              <a:t>job </a:t>
            </a:r>
            <a:r>
              <a:rPr lang="en-US" dirty="0" smtClean="0"/>
              <a:t>duties: breaks or rotation</a:t>
            </a:r>
          </a:p>
          <a:p>
            <a:pPr marL="342900" indent="-342900">
              <a:spcBef>
                <a:spcPts val="600"/>
              </a:spcBef>
              <a:spcAft>
                <a:spcPts val="600"/>
              </a:spcAft>
              <a:buFont typeface="Arial" panose="020B0604020202020204" pitchFamily="34" charset="0"/>
              <a:buChar char="•"/>
            </a:pPr>
            <a:r>
              <a:rPr lang="en-US" dirty="0" smtClean="0"/>
              <a:t>Time </a:t>
            </a:r>
            <a:r>
              <a:rPr lang="en-US" dirty="0"/>
              <a:t>for </a:t>
            </a:r>
            <a:r>
              <a:rPr lang="en-US" dirty="0" smtClean="0"/>
              <a:t>clinical supervision &amp; peer networks</a:t>
            </a:r>
          </a:p>
          <a:p>
            <a:pPr marL="342900" indent="-342900">
              <a:spcBef>
                <a:spcPts val="600"/>
              </a:spcBef>
              <a:spcAft>
                <a:spcPts val="600"/>
              </a:spcAft>
              <a:buFont typeface="Arial" panose="020B0604020202020204" pitchFamily="34" charset="0"/>
              <a:buChar char="•"/>
            </a:pPr>
            <a:r>
              <a:rPr lang="en-US" dirty="0" smtClean="0"/>
              <a:t>De-stress with co-workers </a:t>
            </a:r>
            <a:r>
              <a:rPr lang="en-US" b="1" dirty="0"/>
              <a:t>and</a:t>
            </a:r>
            <a:r>
              <a:rPr lang="en-US" dirty="0"/>
              <a:t> </a:t>
            </a:r>
            <a:r>
              <a:rPr lang="en-US" dirty="0" smtClean="0"/>
              <a:t>others outside the field</a:t>
            </a:r>
          </a:p>
          <a:p>
            <a:pPr marL="342900" indent="-342900">
              <a:spcBef>
                <a:spcPts val="600"/>
              </a:spcBef>
              <a:spcAft>
                <a:spcPts val="600"/>
              </a:spcAft>
              <a:buFont typeface="Arial" panose="020B0604020202020204" pitchFamily="34" charset="0"/>
              <a:buChar char="•"/>
            </a:pPr>
            <a:r>
              <a:rPr lang="en-US" dirty="0" smtClean="0"/>
              <a:t>Meaning makers make it!</a:t>
            </a:r>
            <a:endParaRPr lang="en-US" dirty="0"/>
          </a:p>
          <a:p>
            <a:pPr marL="342900" indent="-342900">
              <a:buFont typeface="Arial" panose="020B0604020202020204" pitchFamily="34" charset="0"/>
              <a:buChar char="•"/>
            </a:pPr>
            <a:endParaRPr lang="en-US" dirty="0"/>
          </a:p>
          <a:p>
            <a:pPr marL="0" indent="0">
              <a:buNone/>
            </a:pPr>
            <a:r>
              <a:rPr lang="en-US" dirty="0" smtClean="0"/>
              <a:t>          </a:t>
            </a:r>
            <a:endParaRPr lang="en-US" dirty="0" smtClean="0"/>
          </a:p>
          <a:p>
            <a:pPr marL="0" indent="0">
              <a:buNone/>
            </a:pPr>
            <a:endParaRPr lang="en-US" dirty="0"/>
          </a:p>
          <a:p>
            <a:pPr marL="0" indent="0">
              <a:buNone/>
            </a:pPr>
            <a:r>
              <a:rPr lang="en-US" dirty="0" smtClean="0"/>
              <a:t> </a:t>
            </a:r>
            <a:endParaRPr lang="en-US" dirty="0"/>
          </a:p>
        </p:txBody>
      </p:sp>
      <p:sp>
        <p:nvSpPr>
          <p:cNvPr id="6" name="Text Box 49686"/>
          <p:cNvSpPr txBox="1">
            <a:spLocks noChangeArrowheads="1"/>
          </p:cNvSpPr>
          <p:nvPr/>
        </p:nvSpPr>
        <p:spPr bwMode="auto">
          <a:xfrm>
            <a:off x="609600" y="5257800"/>
            <a:ext cx="8153400" cy="1295400"/>
          </a:xfrm>
          <a:prstGeom prst="rect">
            <a:avLst/>
          </a:prstGeom>
          <a:solidFill>
            <a:srgbClr val="92D050"/>
          </a:solidFill>
          <a:ln w="44450">
            <a:solidFill>
              <a:srgbClr val="FFFFFF"/>
            </a:solidFill>
            <a:miter lim="800000"/>
            <a:headEnd/>
            <a:tailEnd/>
          </a:ln>
        </p:spPr>
        <p:txBody>
          <a:bodyPr rot="0" vert="horz" wrap="square" lIns="91440" tIns="45720" rIns="91440" bIns="45720" anchor="t" anchorCtr="0" upright="1">
            <a:noAutofit/>
          </a:bodyPr>
          <a:lstStyle/>
          <a:p>
            <a:pPr>
              <a:spcAft>
                <a:spcPts val="0"/>
              </a:spcAft>
            </a:pPr>
            <a:r>
              <a:rPr lang="en-US" dirty="0" smtClean="0">
                <a:solidFill>
                  <a:schemeClr val="bg1"/>
                </a:solidFill>
                <a:effectLst/>
                <a:latin typeface="+mj-lt"/>
                <a:ea typeface="Calibri"/>
                <a:cs typeface="Times New Roman"/>
              </a:rPr>
              <a:t>An excellent </a:t>
            </a:r>
            <a:r>
              <a:rPr lang="en-US" dirty="0">
                <a:solidFill>
                  <a:schemeClr val="bg1"/>
                </a:solidFill>
                <a:effectLst/>
                <a:latin typeface="+mj-lt"/>
                <a:ea typeface="Calibri"/>
                <a:cs typeface="Times New Roman"/>
              </a:rPr>
              <a:t>free online course </a:t>
            </a:r>
            <a:r>
              <a:rPr lang="en-US" dirty="0">
                <a:solidFill>
                  <a:schemeClr val="bg1"/>
                </a:solidFill>
                <a:latin typeface="+mj-lt"/>
                <a:ea typeface="Calibri"/>
                <a:cs typeface="Times New Roman"/>
              </a:rPr>
              <a:t>on </a:t>
            </a:r>
            <a:r>
              <a:rPr lang="en-US" dirty="0" smtClean="0">
                <a:solidFill>
                  <a:schemeClr val="bg1"/>
                </a:solidFill>
                <a:latin typeface="+mj-lt"/>
                <a:ea typeface="Calibri"/>
                <a:cs typeface="Times New Roman"/>
              </a:rPr>
              <a:t>minimizing the </a:t>
            </a:r>
            <a:r>
              <a:rPr lang="en-US" dirty="0" smtClean="0">
                <a:solidFill>
                  <a:schemeClr val="bg1"/>
                </a:solidFill>
                <a:latin typeface="+mj-lt"/>
                <a:ea typeface="Calibri"/>
                <a:cs typeface="Times New Roman"/>
              </a:rPr>
              <a:t>effects</a:t>
            </a:r>
          </a:p>
          <a:p>
            <a:pPr>
              <a:spcAft>
                <a:spcPts val="0"/>
              </a:spcAft>
            </a:pPr>
            <a:r>
              <a:rPr lang="en-US" dirty="0" smtClean="0">
                <a:solidFill>
                  <a:schemeClr val="bg1"/>
                </a:solidFill>
                <a:latin typeface="+mj-lt"/>
                <a:ea typeface="Calibri"/>
                <a:cs typeface="Times New Roman"/>
              </a:rPr>
              <a:t>of </a:t>
            </a:r>
            <a:r>
              <a:rPr lang="en-US" dirty="0" smtClean="0">
                <a:solidFill>
                  <a:schemeClr val="bg1"/>
                </a:solidFill>
                <a:latin typeface="+mj-lt"/>
                <a:ea typeface="Calibri"/>
                <a:cs typeface="Times New Roman"/>
              </a:rPr>
              <a:t>workplace exposure to </a:t>
            </a:r>
            <a:r>
              <a:rPr lang="en-US" dirty="0">
                <a:solidFill>
                  <a:schemeClr val="bg1"/>
                </a:solidFill>
                <a:latin typeface="+mj-lt"/>
                <a:ea typeface="Calibri"/>
                <a:cs typeface="Times New Roman"/>
              </a:rPr>
              <a:t>trauma from the </a:t>
            </a:r>
            <a:r>
              <a:rPr lang="en-US" dirty="0" smtClean="0">
                <a:solidFill>
                  <a:schemeClr val="bg1"/>
                </a:solidFill>
                <a:effectLst/>
                <a:latin typeface="+mj-lt"/>
                <a:ea typeface="Calibri"/>
                <a:cs typeface="Times New Roman"/>
              </a:rPr>
              <a:t>Headington Institute :</a:t>
            </a:r>
            <a:r>
              <a:rPr lang="en-US" u="sng" dirty="0">
                <a:solidFill>
                  <a:schemeClr val="bg1"/>
                </a:solidFill>
                <a:latin typeface="+mj-lt"/>
                <a:ea typeface="Calibri"/>
                <a:cs typeface="Times New Roman"/>
                <a:hlinkClick r:id="rId2"/>
              </a:rPr>
              <a:t>http://www.headington-institute.org</a:t>
            </a:r>
            <a:endParaRPr lang="en-US" dirty="0">
              <a:solidFill>
                <a:schemeClr val="bg1"/>
              </a:solidFill>
              <a:latin typeface="+mj-lt"/>
              <a:ea typeface="Calibri"/>
              <a:cs typeface="Times New Roman"/>
            </a:endParaRPr>
          </a:p>
          <a:p>
            <a:pPr>
              <a:lnSpc>
                <a:spcPct val="115000"/>
              </a:lnSpc>
              <a:spcAft>
                <a:spcPts val="1000"/>
              </a:spcAft>
            </a:pPr>
            <a:endParaRPr lang="en-US" dirty="0">
              <a:solidFill>
                <a:schemeClr val="bg1"/>
              </a:solidFill>
              <a:effectLst/>
              <a:latin typeface="+mj-lt"/>
              <a:ea typeface="Calibri"/>
              <a:cs typeface="Times New Roman"/>
            </a:endParaRPr>
          </a:p>
        </p:txBody>
      </p:sp>
    </p:spTree>
    <p:extLst>
      <p:ext uri="{BB962C8B-B14F-4D97-AF65-F5344CB8AC3E}">
        <p14:creationId xmlns:p14="http://schemas.microsoft.com/office/powerpoint/2010/main" val="1642108141"/>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smtClean="0">
                <a:latin typeface="Calibri" panose="020F0502020204030204" pitchFamily="34" charset="0"/>
              </a:rPr>
              <a:t>   </a:t>
            </a:r>
            <a:r>
              <a:rPr lang="en-US" sz="4900" b="1" dirty="0" smtClean="0">
                <a:latin typeface="Calibri" panose="020F0502020204030204" pitchFamily="34" charset="0"/>
              </a:rPr>
              <a:t>PEACE:</a:t>
            </a:r>
            <a:r>
              <a:rPr lang="en-US" sz="4000" b="1" dirty="0" smtClean="0">
                <a:latin typeface="Calibri" panose="020F0502020204030204" pitchFamily="34" charset="0"/>
              </a:rPr>
              <a:t> </a:t>
            </a:r>
            <a:r>
              <a:rPr lang="en-US" sz="3100" b="1" dirty="0" smtClean="0"/>
              <a:t>An approach </a:t>
            </a:r>
            <a:r>
              <a:rPr lang="en-US" sz="3100" b="1" dirty="0"/>
              <a:t>to </a:t>
            </a:r>
            <a:r>
              <a:rPr lang="en-US" sz="3100" b="1" dirty="0" smtClean="0"/>
              <a:t>unavoidable triggers</a:t>
            </a:r>
            <a:r>
              <a:rPr lang="en-US" sz="3100" dirty="0"/>
              <a:t/>
            </a:r>
            <a:br>
              <a:rPr lang="en-US" sz="3100" dirty="0"/>
            </a:br>
            <a:endParaRPr lang="en-US" sz="3100" dirty="0"/>
          </a:p>
        </p:txBody>
      </p:sp>
      <p:sp>
        <p:nvSpPr>
          <p:cNvPr id="3" name="Content Placeholder 2"/>
          <p:cNvSpPr>
            <a:spLocks noGrp="1"/>
          </p:cNvSpPr>
          <p:nvPr>
            <p:ph sz="half" idx="2"/>
          </p:nvPr>
        </p:nvSpPr>
        <p:spPr>
          <a:xfrm>
            <a:off x="228600" y="1676400"/>
            <a:ext cx="8667750" cy="4648200"/>
          </a:xfrm>
        </p:spPr>
        <p:txBody>
          <a:bodyPr>
            <a:normAutofit fontScale="92500" lnSpcReduction="10000"/>
          </a:bodyPr>
          <a:lstStyle/>
          <a:p>
            <a:pPr indent="0">
              <a:buNone/>
            </a:pPr>
            <a:r>
              <a:rPr lang="en-US" sz="3500" b="1" dirty="0" smtClean="0">
                <a:solidFill>
                  <a:srgbClr val="BA7818"/>
                </a:solidFill>
                <a:latin typeface="Calibri" panose="020F0502020204030204" pitchFamily="34" charset="0"/>
              </a:rPr>
              <a:t>P</a:t>
            </a:r>
            <a:r>
              <a:rPr lang="en-US" sz="3500" b="1" dirty="0" smtClean="0">
                <a:solidFill>
                  <a:schemeClr val="tx2"/>
                </a:solidFill>
                <a:latin typeface="Calibri" panose="020F0502020204030204" pitchFamily="34" charset="0"/>
              </a:rPr>
              <a:t>redict &amp; prepare:  </a:t>
            </a:r>
            <a:r>
              <a:rPr lang="en-US" sz="2600" i="1" dirty="0">
                <a:latin typeface="Calibri" panose="020F0502020204030204" pitchFamily="34" charset="0"/>
              </a:rPr>
              <a:t>What </a:t>
            </a:r>
            <a:r>
              <a:rPr lang="en-US" sz="2600" i="1" dirty="0" smtClean="0">
                <a:latin typeface="Calibri" panose="020F0502020204030204" pitchFamily="34" charset="0"/>
              </a:rPr>
              <a:t>difficult situations will come up? </a:t>
            </a:r>
          </a:p>
          <a:p>
            <a:pPr indent="0">
              <a:buNone/>
            </a:pPr>
            <a:r>
              <a:rPr lang="en-US" sz="2600" i="1" dirty="0" smtClean="0">
                <a:latin typeface="Calibri" panose="020F0502020204030204" pitchFamily="34" charset="0"/>
              </a:rPr>
              <a:t> </a:t>
            </a:r>
          </a:p>
          <a:p>
            <a:pPr indent="0">
              <a:buNone/>
            </a:pPr>
            <a:r>
              <a:rPr lang="en-US" sz="3500" b="1" dirty="0" smtClean="0">
                <a:solidFill>
                  <a:srgbClr val="BA7818"/>
                </a:solidFill>
                <a:latin typeface="Calibri" panose="020F0502020204030204" pitchFamily="34" charset="0"/>
              </a:rPr>
              <a:t>E</a:t>
            </a:r>
            <a:r>
              <a:rPr lang="en-US" sz="3500" b="1" dirty="0" smtClean="0">
                <a:solidFill>
                  <a:schemeClr val="tx2"/>
                </a:solidFill>
                <a:latin typeface="Calibri" panose="020F0502020204030204" pitchFamily="34" charset="0"/>
              </a:rPr>
              <a:t>nlist</a:t>
            </a:r>
            <a:r>
              <a:rPr lang="en-US" sz="3500" b="1" dirty="0" smtClean="0">
                <a:solidFill>
                  <a:schemeClr val="tx2"/>
                </a:solidFill>
                <a:latin typeface="Calibri" panose="020F0502020204030204" pitchFamily="34" charset="0"/>
              </a:rPr>
              <a:t>:</a:t>
            </a:r>
            <a:r>
              <a:rPr lang="en-US" sz="3500" b="1" dirty="0" smtClean="0">
                <a:latin typeface="Calibri" panose="020F0502020204030204" pitchFamily="34" charset="0"/>
              </a:rPr>
              <a:t> </a:t>
            </a:r>
            <a:r>
              <a:rPr lang="en-US" sz="2600" i="1" dirty="0" smtClean="0">
                <a:latin typeface="Calibri" panose="020F0502020204030204" pitchFamily="34" charset="0"/>
              </a:rPr>
              <a:t>What </a:t>
            </a:r>
            <a:r>
              <a:rPr lang="en-US" sz="2600" i="1" dirty="0">
                <a:latin typeface="Calibri" panose="020F0502020204030204" pitchFamily="34" charset="0"/>
              </a:rPr>
              <a:t>has </a:t>
            </a:r>
            <a:r>
              <a:rPr lang="en-US" sz="2600" i="1" dirty="0" smtClean="0">
                <a:latin typeface="Calibri" panose="020F0502020204030204" pitchFamily="34" charset="0"/>
              </a:rPr>
              <a:t>worked for you before?</a:t>
            </a:r>
          </a:p>
          <a:p>
            <a:pPr indent="0">
              <a:buNone/>
            </a:pPr>
            <a:endParaRPr lang="en-US" sz="2600" i="1" dirty="0" smtClean="0">
              <a:latin typeface="Calibri" panose="020F0502020204030204" pitchFamily="34" charset="0"/>
            </a:endParaRPr>
          </a:p>
          <a:p>
            <a:pPr indent="0">
              <a:buNone/>
            </a:pPr>
            <a:r>
              <a:rPr lang="en-US" sz="3500" b="1" dirty="0" smtClean="0">
                <a:solidFill>
                  <a:srgbClr val="BA7818"/>
                </a:solidFill>
                <a:latin typeface="Calibri" panose="020F0502020204030204" pitchFamily="34" charset="0"/>
              </a:rPr>
              <a:t>A</a:t>
            </a:r>
            <a:r>
              <a:rPr lang="en-US" sz="3500" b="1" dirty="0" smtClean="0">
                <a:solidFill>
                  <a:schemeClr val="tx2"/>
                </a:solidFill>
                <a:latin typeface="Calibri" panose="020F0502020204030204" pitchFamily="34" charset="0"/>
              </a:rPr>
              <a:t>cknowledge:</a:t>
            </a:r>
            <a:r>
              <a:rPr lang="en-US" sz="3200" b="1" dirty="0" smtClean="0">
                <a:solidFill>
                  <a:schemeClr val="tx2"/>
                </a:solidFill>
                <a:latin typeface="Calibri" panose="020F0502020204030204" pitchFamily="34" charset="0"/>
              </a:rPr>
              <a:t> </a:t>
            </a:r>
            <a:r>
              <a:rPr lang="en-US" sz="2400" i="1" dirty="0" smtClean="0">
                <a:solidFill>
                  <a:prstClr val="black"/>
                </a:solidFill>
                <a:latin typeface="Calibri" panose="020F0502020204030204" pitchFamily="34" charset="0"/>
              </a:rPr>
              <a:t> </a:t>
            </a:r>
            <a:r>
              <a:rPr lang="en-US" sz="2600" i="1" dirty="0" smtClean="0">
                <a:solidFill>
                  <a:prstClr val="black"/>
                </a:solidFill>
                <a:latin typeface="Calibri" panose="020F0502020204030204" pitchFamily="34" charset="0"/>
              </a:rPr>
              <a:t>This may not be easy for you…</a:t>
            </a:r>
            <a:endParaRPr lang="en-US" sz="1200" b="1" dirty="0">
              <a:solidFill>
                <a:prstClr val="black"/>
              </a:solidFill>
              <a:latin typeface="Calibri" panose="020F0502020204030204" pitchFamily="34" charset="0"/>
            </a:endParaRPr>
          </a:p>
          <a:p>
            <a:pPr lvl="1" indent="0">
              <a:buClr>
                <a:srgbClr val="26225E"/>
              </a:buClr>
              <a:buNone/>
            </a:pPr>
            <a:endParaRPr lang="en-US" sz="2600" b="1" dirty="0" smtClean="0">
              <a:solidFill>
                <a:srgbClr val="BA7818"/>
              </a:solidFill>
              <a:latin typeface="Calibri" panose="020F0502020204030204" pitchFamily="34" charset="0"/>
            </a:endParaRPr>
          </a:p>
          <a:p>
            <a:pPr indent="0">
              <a:buClr>
                <a:srgbClr val="26225E"/>
              </a:buClr>
              <a:buNone/>
            </a:pPr>
            <a:r>
              <a:rPr lang="en-US" sz="3600" b="1" dirty="0" smtClean="0">
                <a:solidFill>
                  <a:srgbClr val="BA7818"/>
                </a:solidFill>
                <a:latin typeface="Calibri" panose="020F0502020204030204" pitchFamily="34" charset="0"/>
              </a:rPr>
              <a:t>C</a:t>
            </a:r>
            <a:r>
              <a:rPr lang="en-US" sz="3600" b="1" dirty="0" smtClean="0">
                <a:solidFill>
                  <a:schemeClr val="tx2"/>
                </a:solidFill>
                <a:latin typeface="Calibri" panose="020F0502020204030204" pitchFamily="34" charset="0"/>
              </a:rPr>
              <a:t>hoice &amp; </a:t>
            </a:r>
            <a:r>
              <a:rPr lang="en-US" sz="3600" b="1" dirty="0">
                <a:solidFill>
                  <a:schemeClr val="tx2"/>
                </a:solidFill>
                <a:latin typeface="Calibri" panose="020F0502020204030204" pitchFamily="34" charset="0"/>
              </a:rPr>
              <a:t>control: </a:t>
            </a:r>
            <a:r>
              <a:rPr lang="en-US" sz="2600" i="1" dirty="0">
                <a:solidFill>
                  <a:prstClr val="black"/>
                </a:solidFill>
                <a:latin typeface="Calibri" panose="020F0502020204030204" pitchFamily="34" charset="0"/>
              </a:rPr>
              <a:t>H</a:t>
            </a:r>
            <a:r>
              <a:rPr lang="en-US" sz="2600" i="1" dirty="0" smtClean="0">
                <a:solidFill>
                  <a:prstClr val="black"/>
                </a:solidFill>
                <a:latin typeface="Calibri" panose="020F0502020204030204" pitchFamily="34" charset="0"/>
              </a:rPr>
              <a:t>ow do you want to deal with this?</a:t>
            </a:r>
            <a:endParaRPr lang="en-US" sz="2600" b="1" dirty="0">
              <a:solidFill>
                <a:prstClr val="black"/>
              </a:solidFill>
              <a:latin typeface="Calibri" panose="020F0502020204030204" pitchFamily="34" charset="0"/>
            </a:endParaRPr>
          </a:p>
          <a:p>
            <a:pPr lvl="1" indent="0">
              <a:buClr>
                <a:srgbClr val="26225E"/>
              </a:buClr>
              <a:buNone/>
            </a:pPr>
            <a:endParaRPr lang="en-US" sz="2600" b="1" dirty="0">
              <a:solidFill>
                <a:srgbClr val="BA7818"/>
              </a:solidFill>
              <a:latin typeface="Calibri" panose="020F0502020204030204" pitchFamily="34" charset="0"/>
            </a:endParaRPr>
          </a:p>
          <a:p>
            <a:pPr indent="0">
              <a:buClr>
                <a:srgbClr val="26225E"/>
              </a:buClr>
              <a:buNone/>
            </a:pPr>
            <a:r>
              <a:rPr lang="en-US" sz="3600" b="1" dirty="0">
                <a:solidFill>
                  <a:srgbClr val="BA7818"/>
                </a:solidFill>
                <a:latin typeface="Calibri" panose="020F0502020204030204" pitchFamily="34" charset="0"/>
              </a:rPr>
              <a:t>E</a:t>
            </a:r>
            <a:r>
              <a:rPr lang="en-US" sz="3600" b="1" dirty="0">
                <a:solidFill>
                  <a:schemeClr val="tx2"/>
                </a:solidFill>
                <a:latin typeface="Calibri" panose="020F0502020204030204" pitchFamily="34" charset="0"/>
              </a:rPr>
              <a:t>xplain: </a:t>
            </a:r>
            <a:r>
              <a:rPr lang="en-US" sz="2600" i="1" dirty="0" smtClean="0">
                <a:solidFill>
                  <a:prstClr val="black"/>
                </a:solidFill>
                <a:latin typeface="Calibri" panose="020F0502020204030204" pitchFamily="34" charset="0"/>
              </a:rPr>
              <a:t>This can not be avoided because…</a:t>
            </a:r>
            <a:endParaRPr lang="en-US" sz="2600" dirty="0">
              <a:latin typeface="Calibri" panose="020F0502020204030204" pitchFamily="34" charset="0"/>
            </a:endParaRPr>
          </a:p>
          <a:p>
            <a:endParaRPr lang="en-US" sz="2600" dirty="0"/>
          </a:p>
        </p:txBody>
      </p:sp>
      <p:sp>
        <p:nvSpPr>
          <p:cNvPr id="6" name="Content Placeholder 5"/>
          <p:cNvSpPr>
            <a:spLocks noGrp="1"/>
          </p:cNvSpPr>
          <p:nvPr>
            <p:ph sz="quarter" idx="13"/>
          </p:nvPr>
        </p:nvSpPr>
        <p:spPr/>
        <p:txBody>
          <a:bodyPr/>
          <a:lstStyle/>
          <a:p>
            <a:r>
              <a:rPr lang="en-US" dirty="0" smtClean="0"/>
              <a:t>Miller, 2008</a:t>
            </a:r>
            <a:endParaRPr lang="en-US" dirty="0"/>
          </a:p>
        </p:txBody>
      </p:sp>
    </p:spTree>
    <p:extLst>
      <p:ext uri="{BB962C8B-B14F-4D97-AF65-F5344CB8AC3E}">
        <p14:creationId xmlns:p14="http://schemas.microsoft.com/office/powerpoint/2010/main" val="3458722721"/>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quarter" idx="13"/>
          </p:nvPr>
        </p:nvSpPr>
        <p:spPr/>
        <p:txBody>
          <a:bodyPr/>
          <a:lstStyle/>
          <a:p>
            <a:r>
              <a:rPr lang="en-US" dirty="0" smtClean="0"/>
              <a:t>Miller, 2013</a:t>
            </a:r>
            <a:endParaRPr lang="en-US" dirty="0"/>
          </a:p>
        </p:txBody>
      </p:sp>
      <p:graphicFrame>
        <p:nvGraphicFramePr>
          <p:cNvPr id="5" name="Diagram 4"/>
          <p:cNvGraphicFramePr/>
          <p:nvPr>
            <p:extLst>
              <p:ext uri="{D42A27DB-BD31-4B8C-83A1-F6EECF244321}">
                <p14:modId xmlns:p14="http://schemas.microsoft.com/office/powerpoint/2010/main" val="2452059090"/>
              </p:ext>
            </p:extLst>
          </p:nvPr>
        </p:nvGraphicFramePr>
        <p:xfrm>
          <a:off x="685800" y="1600200"/>
          <a:ext cx="7823203" cy="46092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itle 9"/>
          <p:cNvSpPr>
            <a:spLocks noGrp="1"/>
          </p:cNvSpPr>
          <p:nvPr>
            <p:ph type="title"/>
          </p:nvPr>
        </p:nvSpPr>
        <p:spPr/>
        <p:txBody>
          <a:bodyPr>
            <a:normAutofit/>
          </a:bodyPr>
          <a:lstStyle/>
          <a:p>
            <a:r>
              <a:rPr lang="en-US" sz="3200" dirty="0" smtClean="0"/>
              <a:t>Trauma specific treatment approaches</a:t>
            </a:r>
            <a:endParaRPr lang="en-US" sz="3200" dirty="0"/>
          </a:p>
        </p:txBody>
      </p:sp>
    </p:spTree>
    <p:extLst>
      <p:ext uri="{BB962C8B-B14F-4D97-AF65-F5344CB8AC3E}">
        <p14:creationId xmlns:p14="http://schemas.microsoft.com/office/powerpoint/2010/main" val="1694391006"/>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304800"/>
            <a:ext cx="8515350" cy="838200"/>
          </a:xfrm>
        </p:spPr>
        <p:txBody>
          <a:bodyPr>
            <a:normAutofit/>
          </a:bodyPr>
          <a:lstStyle/>
          <a:p>
            <a:r>
              <a:rPr lang="en-US" b="1" dirty="0" smtClean="0"/>
              <a:t>Judith Herman’s Stages of Recovery</a:t>
            </a:r>
            <a:endParaRPr lang="en-US" b="1"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1190728916"/>
              </p:ext>
            </p:extLst>
          </p:nvPr>
        </p:nvGraphicFramePr>
        <p:xfrm>
          <a:off x="914400" y="1431403"/>
          <a:ext cx="7315200" cy="2759597"/>
        </p:xfrm>
        <a:graphic>
          <a:graphicData uri="http://schemas.openxmlformats.org/drawingml/2006/table">
            <a:tbl>
              <a:tblPr firstRow="1" bandRow="1">
                <a:tableStyleId>{7DF18680-E054-41AD-8BC1-D1AEF772440D}</a:tableStyleId>
              </a:tblPr>
              <a:tblGrid>
                <a:gridCol w="7315200"/>
              </a:tblGrid>
              <a:tr h="667756">
                <a:tc>
                  <a:txBody>
                    <a:bodyPr/>
                    <a:lstStyle/>
                    <a:p>
                      <a:r>
                        <a:rPr lang="en-US" sz="2800" dirty="0" smtClean="0"/>
                        <a:t>                   </a:t>
                      </a:r>
                      <a:r>
                        <a:rPr lang="en-US" sz="2000" dirty="0" smtClean="0"/>
                        <a:t>Stages of Trauma Recovery</a:t>
                      </a:r>
                    </a:p>
                  </a:txBody>
                  <a:tcPr marL="157156" marR="157156">
                    <a:solidFill>
                      <a:schemeClr val="bg2">
                        <a:lumMod val="25000"/>
                      </a:schemeClr>
                    </a:solidFill>
                  </a:tcPr>
                </a:tc>
              </a:tr>
              <a:tr h="738285">
                <a:tc>
                  <a:txBody>
                    <a:bodyPr/>
                    <a:lstStyle/>
                    <a:p>
                      <a:pPr lvl="0" algn="ctr"/>
                      <a:endParaRPr lang="en-US" sz="800" b="0" dirty="0" smtClean="0">
                        <a:latin typeface="Calibri" panose="020F0502020204030204" pitchFamily="34" charset="0"/>
                      </a:endParaRPr>
                    </a:p>
                    <a:p>
                      <a:pPr lvl="0" algn="ctr"/>
                      <a:r>
                        <a:rPr lang="en-US" sz="2800" b="0" dirty="0" smtClean="0">
                          <a:latin typeface="Calibri" panose="020F0502020204030204" pitchFamily="34" charset="0"/>
                        </a:rPr>
                        <a:t>1. Establishing Safety</a:t>
                      </a:r>
                      <a:endParaRPr lang="en-US" sz="2800" b="0" dirty="0">
                        <a:latin typeface="Calibri" panose="020F0502020204030204" pitchFamily="34" charset="0"/>
                      </a:endParaRPr>
                    </a:p>
                  </a:txBody>
                  <a:tcPr marL="157156" marR="157156">
                    <a:solidFill>
                      <a:schemeClr val="bg2">
                        <a:lumMod val="90000"/>
                      </a:schemeClr>
                    </a:solidFill>
                  </a:tcPr>
                </a:tc>
              </a:tr>
              <a:tr h="7134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0" dirty="0" smtClean="0">
                          <a:latin typeface="Calibri" panose="020F0502020204030204" pitchFamily="34" charset="0"/>
                        </a:rPr>
                        <a:t>2. Remembrance &amp; Mourning</a:t>
                      </a:r>
                    </a:p>
                    <a:p>
                      <a:pPr algn="ctr"/>
                      <a:endParaRPr lang="en-US" sz="800" b="0" dirty="0"/>
                    </a:p>
                  </a:txBody>
                  <a:tcPr marL="157156" marR="157156">
                    <a:solidFill>
                      <a:schemeClr val="bg2">
                        <a:lumMod val="75000"/>
                      </a:schemeClr>
                    </a:solidFill>
                  </a:tcPr>
                </a:tc>
              </a:tr>
              <a:tr h="38032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0" dirty="0" smtClean="0">
                          <a:latin typeface="Calibri" panose="020F0502020204030204" pitchFamily="34" charset="0"/>
                        </a:rPr>
                        <a:t>3. Reconnection</a:t>
                      </a:r>
                    </a:p>
                    <a:p>
                      <a:pPr algn="ctr"/>
                      <a:endParaRPr lang="en-US" sz="800" b="0" dirty="0"/>
                    </a:p>
                  </a:txBody>
                  <a:tcPr marL="157156" marR="157156">
                    <a:solidFill>
                      <a:schemeClr val="bg2">
                        <a:lumMod val="50000"/>
                      </a:schemeClr>
                    </a:solidFill>
                  </a:tcPr>
                </a:tc>
              </a:tr>
            </a:tbl>
          </a:graphicData>
        </a:graphic>
      </p:graphicFrame>
      <p:sp>
        <p:nvSpPr>
          <p:cNvPr id="6" name="Title 1"/>
          <p:cNvSpPr txBox="1">
            <a:spLocks/>
          </p:cNvSpPr>
          <p:nvPr/>
        </p:nvSpPr>
        <p:spPr>
          <a:xfrm>
            <a:off x="863600" y="4724400"/>
            <a:ext cx="8090467" cy="16383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tx2"/>
                </a:solidFill>
                <a:latin typeface="+mj-lt"/>
                <a:ea typeface="+mj-ea"/>
                <a:cs typeface="+mj-cs"/>
              </a:defRPr>
            </a:lvl1pPr>
          </a:lstStyle>
          <a:p>
            <a:endParaRPr lang="en-US" sz="3800" dirty="0"/>
          </a:p>
        </p:txBody>
      </p:sp>
      <p:sp>
        <p:nvSpPr>
          <p:cNvPr id="7" name="Rectangle 6"/>
          <p:cNvSpPr/>
          <p:nvPr/>
        </p:nvSpPr>
        <p:spPr>
          <a:xfrm>
            <a:off x="685800" y="4473476"/>
            <a:ext cx="7855233" cy="2308324"/>
          </a:xfrm>
          <a:prstGeom prst="rect">
            <a:avLst/>
          </a:prstGeom>
        </p:spPr>
        <p:txBody>
          <a:bodyPr wrap="square">
            <a:spAutoFit/>
          </a:bodyPr>
          <a:lstStyle/>
          <a:p>
            <a:r>
              <a:rPr lang="en-US" b="1" dirty="0" smtClean="0">
                <a:latin typeface="Calibri" panose="020F0502020204030204" pitchFamily="34" charset="0"/>
              </a:rPr>
              <a:t>Stage 1 Goals: </a:t>
            </a:r>
            <a:r>
              <a:rPr lang="en-US" dirty="0" smtClean="0">
                <a:latin typeface="Calibri" panose="020F0502020204030204" pitchFamily="34" charset="0"/>
              </a:rPr>
              <a:t>Establishing Safety </a:t>
            </a:r>
            <a:r>
              <a:rPr lang="en-US" sz="2400" dirty="0" smtClean="0">
                <a:latin typeface="Calibri" panose="020F0502020204030204" pitchFamily="34" charset="0"/>
              </a:rPr>
              <a:t>means….</a:t>
            </a:r>
          </a:p>
          <a:p>
            <a:r>
              <a:rPr lang="en-US" sz="2400" dirty="0" smtClean="0">
                <a:latin typeface="Calibri" panose="020F0502020204030204" pitchFamily="34" charset="0"/>
              </a:rPr>
              <a:t>•</a:t>
            </a:r>
            <a:r>
              <a:rPr lang="en-US" sz="2400" dirty="0">
                <a:latin typeface="Calibri" panose="020F0502020204030204" pitchFamily="34" charset="0"/>
              </a:rPr>
              <a:t>The survivor no longer feels completely vulnerable </a:t>
            </a:r>
          </a:p>
          <a:p>
            <a:r>
              <a:rPr lang="en-US" sz="2400" dirty="0" smtClean="0">
                <a:latin typeface="Calibri" panose="020F0502020204030204" pitchFamily="34" charset="0"/>
              </a:rPr>
              <a:t>•Has some </a:t>
            </a:r>
            <a:r>
              <a:rPr lang="en-US" sz="2400" dirty="0">
                <a:latin typeface="Calibri" panose="020F0502020204030204" pitchFamily="34" charset="0"/>
              </a:rPr>
              <a:t>confidence in the ability to protect her/himself</a:t>
            </a:r>
          </a:p>
          <a:p>
            <a:r>
              <a:rPr lang="en-US" sz="2400" dirty="0" smtClean="0">
                <a:latin typeface="Calibri" panose="020F0502020204030204" pitchFamily="34" charset="0"/>
              </a:rPr>
              <a:t>•Knows </a:t>
            </a:r>
            <a:r>
              <a:rPr lang="en-US" sz="2400" dirty="0">
                <a:latin typeface="Calibri" panose="020F0502020204030204" pitchFamily="34" charset="0"/>
              </a:rPr>
              <a:t>how to control </a:t>
            </a:r>
            <a:r>
              <a:rPr lang="en-US" sz="2400" dirty="0" smtClean="0">
                <a:latin typeface="Calibri" panose="020F0502020204030204" pitchFamily="34" charset="0"/>
              </a:rPr>
              <a:t>his or her </a:t>
            </a:r>
            <a:r>
              <a:rPr lang="en-US" sz="2400" dirty="0">
                <a:latin typeface="Calibri" panose="020F0502020204030204" pitchFamily="34" charset="0"/>
              </a:rPr>
              <a:t>most disturbing </a:t>
            </a:r>
            <a:r>
              <a:rPr lang="en-US" sz="2400" dirty="0" smtClean="0">
                <a:latin typeface="Calibri" panose="020F0502020204030204" pitchFamily="34" charset="0"/>
              </a:rPr>
              <a:t>reactions</a:t>
            </a:r>
          </a:p>
          <a:p>
            <a:r>
              <a:rPr lang="en-US" sz="2400" dirty="0" smtClean="0">
                <a:latin typeface="Calibri" panose="020F0502020204030204" pitchFamily="34" charset="0"/>
              </a:rPr>
              <a:t>•Knows whom </a:t>
            </a:r>
            <a:r>
              <a:rPr lang="en-US" sz="2400" dirty="0">
                <a:latin typeface="Calibri" panose="020F0502020204030204" pitchFamily="34" charset="0"/>
              </a:rPr>
              <a:t>to rely on for </a:t>
            </a:r>
            <a:r>
              <a:rPr lang="en-US" sz="2400" dirty="0" smtClean="0">
                <a:latin typeface="Calibri" panose="020F0502020204030204" pitchFamily="34" charset="0"/>
              </a:rPr>
              <a:t>support</a:t>
            </a:r>
          </a:p>
          <a:p>
            <a:endParaRPr lang="en-US" sz="2400" dirty="0">
              <a:latin typeface="Calibri" panose="020F0502020204030204" pitchFamily="34" charset="0"/>
            </a:endParaRPr>
          </a:p>
        </p:txBody>
      </p:sp>
    </p:spTree>
    <p:extLst>
      <p:ext uri="{BB962C8B-B14F-4D97-AF65-F5344CB8AC3E}">
        <p14:creationId xmlns:p14="http://schemas.microsoft.com/office/powerpoint/2010/main" val="1296481827"/>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Goals of Trauma-informed addiction treatment</a:t>
            </a:r>
            <a:r>
              <a:rPr lang="en-US" b="1" dirty="0" smtClean="0"/>
              <a:t> </a:t>
            </a:r>
            <a:endParaRPr lang="en-US" b="1" dirty="0"/>
          </a:p>
        </p:txBody>
      </p:sp>
      <p:sp>
        <p:nvSpPr>
          <p:cNvPr id="4" name="Content Placeholder 3"/>
          <p:cNvSpPr>
            <a:spLocks noGrp="1"/>
          </p:cNvSpPr>
          <p:nvPr>
            <p:ph sz="quarter" idx="13"/>
          </p:nvPr>
        </p:nvSpPr>
        <p:spPr/>
        <p:txBody>
          <a:bodyPr/>
          <a:lstStyle/>
          <a:p>
            <a:r>
              <a:rPr lang="en-US" dirty="0" smtClean="0">
                <a:solidFill>
                  <a:schemeClr val="bg1">
                    <a:lumMod val="65000"/>
                  </a:schemeClr>
                </a:solidFill>
              </a:rPr>
              <a:t>Miller (2013)</a:t>
            </a:r>
            <a:endParaRPr lang="en-US" dirty="0">
              <a:solidFill>
                <a:schemeClr val="bg1">
                  <a:lumMod val="65000"/>
                </a:schemeClr>
              </a:solidFill>
            </a:endParaRPr>
          </a:p>
        </p:txBody>
      </p:sp>
      <p:sp>
        <p:nvSpPr>
          <p:cNvPr id="5" name="Rectangle 4"/>
          <p:cNvSpPr/>
          <p:nvPr/>
        </p:nvSpPr>
        <p:spPr>
          <a:xfrm>
            <a:off x="76200" y="1752600"/>
            <a:ext cx="8991600" cy="4619726"/>
          </a:xfrm>
          <a:prstGeom prst="rect">
            <a:avLst/>
          </a:prstGeom>
        </p:spPr>
        <p:txBody>
          <a:bodyPr wrap="square">
            <a:spAutoFit/>
          </a:bodyPr>
          <a:lstStyle/>
          <a:p>
            <a:pPr marL="0" indent="0" algn="ctr">
              <a:lnSpc>
                <a:spcPct val="120000"/>
              </a:lnSpc>
              <a:spcBef>
                <a:spcPts val="0"/>
              </a:spcBef>
              <a:buNone/>
            </a:pPr>
            <a:r>
              <a:rPr lang="en-US" sz="2600" i="1" dirty="0" smtClean="0">
                <a:latin typeface="Calibri" panose="020F0502020204030204" pitchFamily="34" charset="0"/>
              </a:rPr>
              <a:t>High-risk behaviors</a:t>
            </a:r>
            <a:r>
              <a:rPr lang="en-US" sz="2600" i="1" dirty="0">
                <a:latin typeface="Calibri" panose="020F0502020204030204" pitchFamily="34" charset="0"/>
              </a:rPr>
              <a:t>, recovery </a:t>
            </a:r>
            <a:r>
              <a:rPr lang="en-US" sz="2600" i="1" dirty="0" smtClean="0">
                <a:latin typeface="Calibri" panose="020F0502020204030204" pitchFamily="34" charset="0"/>
              </a:rPr>
              <a:t>challenges &amp; barriers </a:t>
            </a:r>
          </a:p>
          <a:p>
            <a:pPr marL="0" indent="0" algn="ctr">
              <a:lnSpc>
                <a:spcPct val="120000"/>
              </a:lnSpc>
              <a:spcBef>
                <a:spcPts val="0"/>
              </a:spcBef>
              <a:buNone/>
            </a:pPr>
            <a:r>
              <a:rPr lang="en-US" sz="2600" i="1" dirty="0" smtClean="0">
                <a:latin typeface="Calibri" panose="020F0502020204030204" pitchFamily="34" charset="0"/>
              </a:rPr>
              <a:t>to treatment engagement - related </a:t>
            </a:r>
            <a:r>
              <a:rPr lang="en-US" sz="2600" i="1" dirty="0">
                <a:latin typeface="Calibri" panose="020F0502020204030204" pitchFamily="34" charset="0"/>
              </a:rPr>
              <a:t>to past </a:t>
            </a:r>
            <a:r>
              <a:rPr lang="en-US" sz="2600" i="1" dirty="0" smtClean="0">
                <a:latin typeface="Calibri" panose="020F0502020204030204" pitchFamily="34" charset="0"/>
              </a:rPr>
              <a:t>trauma…</a:t>
            </a:r>
            <a:endParaRPr lang="en-US" sz="2600" i="1" dirty="0">
              <a:latin typeface="Calibri" panose="020F0502020204030204" pitchFamily="34" charset="0"/>
            </a:endParaRPr>
          </a:p>
          <a:p>
            <a:pPr marL="0" indent="0" algn="ctr">
              <a:lnSpc>
                <a:spcPct val="120000"/>
              </a:lnSpc>
              <a:spcBef>
                <a:spcPts val="1200"/>
              </a:spcBef>
              <a:buNone/>
            </a:pPr>
            <a:r>
              <a:rPr lang="en-US" sz="1800" dirty="0">
                <a:latin typeface="Calibri" panose="020F0502020204030204" pitchFamily="34" charset="0"/>
              </a:rPr>
              <a:t>Not to excuse …</a:t>
            </a:r>
          </a:p>
          <a:p>
            <a:pPr marL="0" indent="0" algn="ctr">
              <a:lnSpc>
                <a:spcPct val="120000"/>
              </a:lnSpc>
              <a:spcBef>
                <a:spcPts val="1200"/>
              </a:spcBef>
              <a:buNone/>
            </a:pPr>
            <a:r>
              <a:rPr lang="en-US" sz="1800" dirty="0">
                <a:latin typeface="Calibri" panose="020F0502020204030204" pitchFamily="34" charset="0"/>
              </a:rPr>
              <a:t>Not even to explain…</a:t>
            </a:r>
          </a:p>
          <a:p>
            <a:pPr marL="0" indent="0" algn="ctr">
              <a:lnSpc>
                <a:spcPct val="120000"/>
              </a:lnSpc>
              <a:spcBef>
                <a:spcPts val="1200"/>
              </a:spcBef>
              <a:buNone/>
            </a:pPr>
            <a:endParaRPr lang="en-US" sz="800" dirty="0">
              <a:latin typeface="Calibri" panose="020F0502020204030204" pitchFamily="34" charset="0"/>
            </a:endParaRPr>
          </a:p>
          <a:p>
            <a:pPr marL="0" indent="0">
              <a:spcBef>
                <a:spcPts val="0"/>
              </a:spcBef>
              <a:buNone/>
            </a:pPr>
            <a:r>
              <a:rPr lang="en-US" b="1" dirty="0" smtClean="0">
                <a:latin typeface="Calibri" panose="020F0502020204030204" pitchFamily="34" charset="0"/>
              </a:rPr>
              <a:t>            Managin</a:t>
            </a:r>
            <a:r>
              <a:rPr lang="en-US" b="1" dirty="0" smtClean="0">
                <a:latin typeface="Calibri" panose="020F0502020204030204" pitchFamily="34" charset="0"/>
              </a:rPr>
              <a:t>g these types of responses helps RSAT clients  </a:t>
            </a:r>
          </a:p>
          <a:p>
            <a:pPr marL="0" indent="0">
              <a:spcBef>
                <a:spcPts val="0"/>
              </a:spcBef>
              <a:buNone/>
            </a:pPr>
            <a:r>
              <a:rPr lang="en-US" b="1" dirty="0">
                <a:latin typeface="Calibri" panose="020F0502020204030204" pitchFamily="34" charset="0"/>
              </a:rPr>
              <a:t> </a:t>
            </a:r>
            <a:r>
              <a:rPr lang="en-US" b="1" dirty="0" smtClean="0">
                <a:latin typeface="Calibri" panose="020F0502020204030204" pitchFamily="34" charset="0"/>
              </a:rPr>
              <a:t>                           overcome roadblocks to recovery</a:t>
            </a:r>
            <a:r>
              <a:rPr lang="en-US" b="1" dirty="0" smtClean="0">
                <a:latin typeface="Calibri" panose="020F0502020204030204" pitchFamily="34" charset="0"/>
              </a:rPr>
              <a:t>: </a:t>
            </a:r>
            <a:endParaRPr lang="en-US" b="1" dirty="0" smtClean="0">
              <a:latin typeface="Calibri" panose="020F0502020204030204" pitchFamily="34" charset="0"/>
            </a:endParaRPr>
          </a:p>
          <a:p>
            <a:pPr marL="0" indent="0">
              <a:spcBef>
                <a:spcPts val="600"/>
              </a:spcBef>
              <a:buNone/>
            </a:pPr>
            <a:endParaRPr lang="en-US" sz="800" b="1" dirty="0">
              <a:latin typeface="Calibri" panose="020F0502020204030204" pitchFamily="34" charset="0"/>
            </a:endParaRPr>
          </a:p>
          <a:p>
            <a:pPr marL="0" indent="0">
              <a:buNone/>
            </a:pPr>
            <a:r>
              <a:rPr lang="en-US" b="1" dirty="0">
                <a:latin typeface="Calibri" panose="020F0502020204030204" pitchFamily="34" charset="0"/>
              </a:rPr>
              <a:t>               </a:t>
            </a:r>
            <a:r>
              <a:rPr lang="en-US" b="1" dirty="0">
                <a:latin typeface="Calibri" panose="020F0502020204030204" pitchFamily="34" charset="0"/>
                <a:sym typeface="Symbol"/>
              </a:rPr>
              <a:t></a:t>
            </a:r>
            <a:r>
              <a:rPr lang="en-US" dirty="0">
                <a:latin typeface="Calibri" panose="020F0502020204030204" pitchFamily="34" charset="0"/>
              </a:rPr>
              <a:t>Prevent or </a:t>
            </a:r>
            <a:r>
              <a:rPr lang="en-US" dirty="0" smtClean="0">
                <a:latin typeface="Calibri" panose="020F0502020204030204" pitchFamily="34" charset="0"/>
              </a:rPr>
              <a:t>reduce health costs </a:t>
            </a:r>
            <a:r>
              <a:rPr lang="en-US" dirty="0" smtClean="0">
                <a:latin typeface="Calibri" panose="020F0502020204030204" pitchFamily="34" charset="0"/>
              </a:rPr>
              <a:t>&amp; </a:t>
            </a:r>
            <a:r>
              <a:rPr lang="en-US" dirty="0" smtClean="0">
                <a:latin typeface="Calibri" panose="020F0502020204030204" pitchFamily="34" charset="0"/>
              </a:rPr>
              <a:t>consequences</a:t>
            </a:r>
          </a:p>
          <a:p>
            <a:pPr marL="0" indent="0">
              <a:buNone/>
            </a:pPr>
            <a:endParaRPr lang="en-US" sz="800" dirty="0">
              <a:latin typeface="Calibri" panose="020F0502020204030204" pitchFamily="34" charset="0"/>
            </a:endParaRPr>
          </a:p>
          <a:p>
            <a:pPr marL="0" indent="0">
              <a:buNone/>
            </a:pPr>
            <a:r>
              <a:rPr lang="en-US" dirty="0">
                <a:latin typeface="Calibri" panose="020F0502020204030204" pitchFamily="34" charset="0"/>
              </a:rPr>
              <a:t>               </a:t>
            </a:r>
            <a:r>
              <a:rPr lang="en-US" dirty="0" smtClean="0">
                <a:latin typeface="Calibri" panose="020F0502020204030204" pitchFamily="34" charset="0"/>
                <a:sym typeface="Symbol"/>
              </a:rPr>
              <a:t>Reduce stress among </a:t>
            </a:r>
            <a:r>
              <a:rPr lang="en-US" dirty="0" smtClean="0">
                <a:latin typeface="Calibri" panose="020F0502020204030204" pitchFamily="34" charset="0"/>
              </a:rPr>
              <a:t>staff &amp; inmates, alike</a:t>
            </a:r>
          </a:p>
          <a:p>
            <a:pPr marL="0" indent="0">
              <a:buNone/>
            </a:pPr>
            <a:endParaRPr lang="en-US" sz="800" dirty="0" smtClean="0">
              <a:latin typeface="Calibri" panose="020F0502020204030204" pitchFamily="34" charset="0"/>
            </a:endParaRPr>
          </a:p>
          <a:p>
            <a:pPr marL="0" indent="0">
              <a:buNone/>
            </a:pPr>
            <a:r>
              <a:rPr lang="en-US" dirty="0" smtClean="0">
                <a:latin typeface="Calibri" panose="020F0502020204030204" pitchFamily="34" charset="0"/>
              </a:rPr>
              <a:t>               </a:t>
            </a:r>
            <a:r>
              <a:rPr lang="en-US" dirty="0" smtClean="0">
                <a:latin typeface="Calibri" panose="020F0502020204030204" pitchFamily="34" charset="0"/>
                <a:sym typeface="Symbol"/>
              </a:rPr>
              <a:t>Improve</a:t>
            </a:r>
            <a:r>
              <a:rPr lang="en-US" dirty="0" smtClean="0">
                <a:latin typeface="Calibri" panose="020F0502020204030204" pitchFamily="34" charset="0"/>
              </a:rPr>
              <a:t> </a:t>
            </a:r>
            <a:r>
              <a:rPr lang="en-US" dirty="0">
                <a:latin typeface="Calibri" panose="020F0502020204030204" pitchFamily="34" charset="0"/>
              </a:rPr>
              <a:t>engagement in </a:t>
            </a:r>
            <a:r>
              <a:rPr lang="en-US" dirty="0" smtClean="0">
                <a:latin typeface="Calibri" panose="020F0502020204030204" pitchFamily="34" charset="0"/>
              </a:rPr>
              <a:t>effective SUD treatment</a:t>
            </a:r>
            <a:endParaRPr lang="en-US" dirty="0">
              <a:latin typeface="Calibri" panose="020F0502020204030204" pitchFamily="34" charset="0"/>
            </a:endParaRPr>
          </a:p>
        </p:txBody>
      </p:sp>
    </p:spTree>
    <p:extLst>
      <p:ext uri="{BB962C8B-B14F-4D97-AF65-F5344CB8AC3E}">
        <p14:creationId xmlns:p14="http://schemas.microsoft.com/office/powerpoint/2010/main" val="578040481"/>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58"/>
            <a:ext cx="8515350" cy="1143000"/>
          </a:xfrm>
        </p:spPr>
        <p:txBody>
          <a:bodyPr>
            <a:normAutofit fontScale="90000"/>
          </a:bodyPr>
          <a:lstStyle/>
          <a:p>
            <a:r>
              <a:rPr lang="en-US" sz="3200" b="1" dirty="0" smtClean="0"/>
              <a:t>   </a:t>
            </a:r>
            <a:br>
              <a:rPr lang="en-US" sz="3200" b="1" dirty="0" smtClean="0"/>
            </a:br>
            <a:r>
              <a:rPr lang="en-US" sz="3200" b="1" dirty="0" smtClean="0"/>
              <a:t> </a:t>
            </a:r>
            <a:r>
              <a:rPr lang="en-US" sz="3200" b="1" dirty="0" smtClean="0"/>
              <a:t>Integrated Approaches</a:t>
            </a:r>
            <a:r>
              <a:rPr lang="en-US" sz="3200" b="1" dirty="0" smtClean="0"/>
              <a:t>:</a:t>
            </a:r>
            <a:br>
              <a:rPr lang="en-US" sz="3200" b="1" dirty="0" smtClean="0"/>
            </a:br>
            <a:r>
              <a:rPr lang="en-US" sz="3200" b="1" dirty="0" smtClean="0"/>
              <a:t> Examples </a:t>
            </a:r>
            <a:r>
              <a:rPr lang="en-US" sz="3200" b="1" dirty="0"/>
              <a:t>of </a:t>
            </a:r>
            <a:r>
              <a:rPr lang="en-US" sz="3200" b="1" dirty="0" smtClean="0"/>
              <a:t>Manualized Treatments</a:t>
            </a:r>
            <a:endParaRPr lang="en-US" sz="3000" dirty="0">
              <a:solidFill>
                <a:srgbClr val="006892"/>
              </a:solidFill>
              <a:latin typeface="Arial" pitchFamily="34" charset="0"/>
              <a:cs typeface="Arial" pitchFamily="34" charset="0"/>
            </a:endParaRPr>
          </a:p>
        </p:txBody>
      </p:sp>
      <p:sp>
        <p:nvSpPr>
          <p:cNvPr id="3" name="Content Placeholder 2"/>
          <p:cNvSpPr>
            <a:spLocks noGrp="1"/>
          </p:cNvSpPr>
          <p:nvPr>
            <p:ph sz="half" idx="2"/>
          </p:nvPr>
        </p:nvSpPr>
        <p:spPr>
          <a:xfrm>
            <a:off x="323850" y="1981200"/>
            <a:ext cx="8515350" cy="4343400"/>
          </a:xfrm>
        </p:spPr>
        <p:txBody>
          <a:bodyPr>
            <a:normAutofit/>
          </a:bodyPr>
          <a:lstStyle/>
          <a:p>
            <a:pPr lvl="1">
              <a:spcAft>
                <a:spcPts val="600"/>
              </a:spcAft>
              <a:buClr>
                <a:schemeClr val="accent6">
                  <a:lumMod val="75000"/>
                </a:schemeClr>
              </a:buClr>
              <a:buFont typeface="Wingdings" pitchFamily="2" charset="2"/>
              <a:buChar char="Ø"/>
            </a:pPr>
            <a:r>
              <a:rPr lang="en-US" sz="2200" dirty="0" smtClean="0"/>
              <a:t>Seeking </a:t>
            </a:r>
            <a:r>
              <a:rPr lang="en-US" sz="2200" dirty="0" smtClean="0"/>
              <a:t>Safety</a:t>
            </a:r>
          </a:p>
          <a:p>
            <a:pPr lvl="1">
              <a:spcAft>
                <a:spcPts val="600"/>
              </a:spcAft>
              <a:buClr>
                <a:schemeClr val="accent6">
                  <a:lumMod val="75000"/>
                </a:schemeClr>
              </a:buClr>
              <a:buFont typeface="Wingdings" pitchFamily="2" charset="2"/>
              <a:buChar char="Ø"/>
            </a:pPr>
            <a:r>
              <a:rPr lang="en-US" sz="2200" dirty="0" smtClean="0"/>
              <a:t>Trauma </a:t>
            </a:r>
            <a:r>
              <a:rPr lang="en-US" sz="2200" dirty="0"/>
              <a:t>Recovery &amp; Empowerment </a:t>
            </a:r>
            <a:r>
              <a:rPr lang="en-US" sz="2200" dirty="0" smtClean="0"/>
              <a:t>Model </a:t>
            </a:r>
            <a:r>
              <a:rPr lang="en-US" sz="2000" dirty="0" smtClean="0"/>
              <a:t>(G–</a:t>
            </a:r>
            <a:r>
              <a:rPr lang="en-US" sz="2000" dirty="0" err="1" smtClean="0"/>
              <a:t>TREM</a:t>
            </a:r>
            <a:r>
              <a:rPr lang="en-US" sz="2000" dirty="0" smtClean="0"/>
              <a:t>; M-</a:t>
            </a:r>
            <a:r>
              <a:rPr lang="en-US" sz="2000" dirty="0" err="1" smtClean="0"/>
              <a:t>TREM</a:t>
            </a:r>
            <a:r>
              <a:rPr lang="en-US" sz="2000" dirty="0" smtClean="0"/>
              <a:t>)</a:t>
            </a:r>
            <a:endParaRPr lang="en-US" sz="2000" dirty="0"/>
          </a:p>
          <a:p>
            <a:pPr lvl="1">
              <a:spcAft>
                <a:spcPts val="600"/>
              </a:spcAft>
              <a:buClr>
                <a:schemeClr val="accent6">
                  <a:lumMod val="75000"/>
                </a:schemeClr>
              </a:buClr>
              <a:buFont typeface="Wingdings" pitchFamily="2" charset="2"/>
              <a:buChar char="Ø"/>
            </a:pPr>
            <a:r>
              <a:rPr lang="en-US" sz="2200" dirty="0"/>
              <a:t>Trauma, Addiction, Mental Health, and Recovery </a:t>
            </a:r>
            <a:r>
              <a:rPr lang="en-US" sz="2000" dirty="0"/>
              <a:t>(TAMAR)</a:t>
            </a:r>
          </a:p>
          <a:p>
            <a:pPr lvl="1">
              <a:spcAft>
                <a:spcPts val="600"/>
              </a:spcAft>
              <a:buClr>
                <a:schemeClr val="accent6">
                  <a:lumMod val="75000"/>
                </a:schemeClr>
              </a:buClr>
              <a:buFont typeface="Wingdings" pitchFamily="2" charset="2"/>
              <a:buChar char="Ø"/>
            </a:pPr>
            <a:r>
              <a:rPr lang="en-US" sz="2200" dirty="0" smtClean="0"/>
              <a:t>Addiction </a:t>
            </a:r>
            <a:r>
              <a:rPr lang="en-US" sz="2200" dirty="0"/>
              <a:t>&amp; Trauma Recovery Integration Model </a:t>
            </a:r>
            <a:r>
              <a:rPr lang="en-US" sz="2000" dirty="0"/>
              <a:t>(ATRIUM) </a:t>
            </a:r>
            <a:endParaRPr lang="en-US" sz="2000" dirty="0" smtClean="0"/>
          </a:p>
          <a:p>
            <a:pPr lvl="1">
              <a:spcAft>
                <a:spcPts val="600"/>
              </a:spcAft>
              <a:buClr>
                <a:schemeClr val="accent6">
                  <a:lumMod val="75000"/>
                </a:schemeClr>
              </a:buClr>
              <a:buFont typeface="Wingdings" pitchFamily="2" charset="2"/>
              <a:buChar char="Ø"/>
            </a:pPr>
            <a:r>
              <a:rPr lang="en-US" sz="2200" dirty="0" smtClean="0"/>
              <a:t>Helping Men Recover </a:t>
            </a:r>
            <a:r>
              <a:rPr lang="en-US" sz="2000" dirty="0" smtClean="0"/>
              <a:t>(Covington)</a:t>
            </a:r>
            <a:endParaRPr lang="en-US" sz="2000" dirty="0"/>
          </a:p>
          <a:p>
            <a:pPr marL="0" indent="0">
              <a:buNone/>
            </a:pPr>
            <a:endParaRPr lang="en-US" sz="2200" dirty="0"/>
          </a:p>
          <a:p>
            <a:pPr marL="0" indent="0">
              <a:buNone/>
            </a:pPr>
            <a:r>
              <a:rPr lang="en-US" sz="2200" b="1" dirty="0" smtClean="0"/>
              <a:t>From 60% to 80% of individuals with trauma-related disorders report improvement after receiving treatment!</a:t>
            </a:r>
            <a:endParaRPr lang="en-US" sz="2200" b="1" dirty="0"/>
          </a:p>
        </p:txBody>
      </p:sp>
      <p:sp>
        <p:nvSpPr>
          <p:cNvPr id="9" name="Slide Number Placeholder 8"/>
          <p:cNvSpPr>
            <a:spLocks noGrp="1"/>
          </p:cNvSpPr>
          <p:nvPr>
            <p:ph type="sldNum" sz="quarter" idx="4294967295"/>
          </p:nvPr>
        </p:nvSpPr>
        <p:spPr>
          <a:xfrm>
            <a:off x="7010400" y="6356350"/>
            <a:ext cx="2133600" cy="365125"/>
          </a:xfrm>
          <a:prstGeom prst="rect">
            <a:avLst/>
          </a:prstGeom>
        </p:spPr>
        <p:txBody>
          <a:bodyPr/>
          <a:lstStyle/>
          <a:p>
            <a:fld id="{CCEFF8E3-EC8E-4FF1-9FB8-7EB9DE5DC726}" type="slidenum">
              <a:rPr lang="en-US" smtClean="0">
                <a:solidFill>
                  <a:schemeClr val="bg1"/>
                </a:solidFill>
                <a:latin typeface="Arial" pitchFamily="34" charset="0"/>
                <a:cs typeface="Arial" pitchFamily="34" charset="0"/>
              </a:rPr>
              <a:t>20</a:t>
            </a:fld>
            <a:endParaRPr lang="en-US" dirty="0">
              <a:solidFill>
                <a:schemeClr val="bg1"/>
              </a:solidFill>
              <a:latin typeface="Arial" pitchFamily="34" charset="0"/>
              <a:cs typeface="Arial" pitchFamily="34" charset="0"/>
            </a:endParaRPr>
          </a:p>
        </p:txBody>
      </p:sp>
      <p:sp>
        <p:nvSpPr>
          <p:cNvPr id="15" name="Rectangle 3"/>
          <p:cNvSpPr txBox="1">
            <a:spLocks noRot="1" noChangeArrowheads="1"/>
          </p:cNvSpPr>
          <p:nvPr/>
        </p:nvSpPr>
        <p:spPr>
          <a:xfrm>
            <a:off x="533400" y="1371600"/>
            <a:ext cx="8153400" cy="4800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2400" dirty="0" smtClean="0"/>
          </a:p>
        </p:txBody>
      </p:sp>
      <p:sp>
        <p:nvSpPr>
          <p:cNvPr id="16" name="Rectangle 3"/>
          <p:cNvSpPr txBox="1">
            <a:spLocks noRot="1" noChangeArrowheads="1"/>
          </p:cNvSpPr>
          <p:nvPr/>
        </p:nvSpPr>
        <p:spPr>
          <a:xfrm>
            <a:off x="755650" y="1752600"/>
            <a:ext cx="7854950" cy="5029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80000"/>
              </a:lnSpc>
              <a:buFont typeface="Arial" pitchFamily="34" charset="0"/>
              <a:buNone/>
            </a:pPr>
            <a:endParaRPr lang="en-US" sz="2000" dirty="0" smtClean="0"/>
          </a:p>
        </p:txBody>
      </p:sp>
    </p:spTree>
    <p:extLst>
      <p:ext uri="{BB962C8B-B14F-4D97-AF65-F5344CB8AC3E}">
        <p14:creationId xmlns:p14="http://schemas.microsoft.com/office/powerpoint/2010/main" val="2889377748"/>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Healing, Recovery &amp; </a:t>
            </a:r>
            <a:r>
              <a:rPr lang="en-US" b="1" dirty="0" smtClean="0"/>
              <a:t>Desistance </a:t>
            </a:r>
            <a:endParaRPr lang="en-US" b="1" dirty="0"/>
          </a:p>
        </p:txBody>
      </p:sp>
      <p:sp>
        <p:nvSpPr>
          <p:cNvPr id="4" name="Content Placeholder 3"/>
          <p:cNvSpPr>
            <a:spLocks noGrp="1"/>
          </p:cNvSpPr>
          <p:nvPr>
            <p:ph sz="quarter" idx="13"/>
          </p:nvPr>
        </p:nvSpPr>
        <p:spPr/>
        <p:txBody>
          <a:bodyPr/>
          <a:lstStyle/>
          <a:p>
            <a:r>
              <a:rPr lang="en-US" dirty="0" smtClean="0">
                <a:solidFill>
                  <a:schemeClr val="bg1">
                    <a:lumMod val="50000"/>
                  </a:schemeClr>
                </a:solidFill>
              </a:rPr>
              <a:t>Miller, 2012 </a:t>
            </a:r>
            <a:endParaRPr lang="en-US" dirty="0">
              <a:solidFill>
                <a:schemeClr val="bg1">
                  <a:lumMod val="50000"/>
                </a:schemeClr>
              </a:solidFill>
            </a:endParaRPr>
          </a:p>
        </p:txBody>
      </p:sp>
      <p:sp>
        <p:nvSpPr>
          <p:cNvPr id="5" name="Rectangle 4"/>
          <p:cNvSpPr/>
          <p:nvPr/>
        </p:nvSpPr>
        <p:spPr>
          <a:xfrm>
            <a:off x="381000" y="2679918"/>
            <a:ext cx="8382000" cy="954107"/>
          </a:xfrm>
          <a:prstGeom prst="rect">
            <a:avLst/>
          </a:prstGeom>
        </p:spPr>
        <p:txBody>
          <a:bodyPr wrap="square">
            <a:spAutoFit/>
          </a:bodyPr>
          <a:lstStyle/>
          <a:p>
            <a:r>
              <a:rPr lang="en-US" altLang="en-US" sz="2800" dirty="0">
                <a:solidFill>
                  <a:srgbClr val="DDEDFE"/>
                </a:solidFill>
                <a:ea typeface="ＭＳ Ｐゴシック" pitchFamily="34" charset="-128"/>
              </a:rPr>
              <a:t>Healing does not occur in institutions, but rather in the context of communities, relationships </a:t>
            </a:r>
            <a:r>
              <a:rPr lang="en-US" altLang="en-US" sz="2800" dirty="0" smtClean="0">
                <a:solidFill>
                  <a:srgbClr val="DDEDFE"/>
                </a:solidFill>
                <a:ea typeface="ＭＳ Ｐゴシック" pitchFamily="34" charset="-128"/>
              </a:rPr>
              <a:t>&amp; </a:t>
            </a:r>
            <a:r>
              <a:rPr lang="en-US" altLang="en-US" sz="2800" dirty="0">
                <a:solidFill>
                  <a:srgbClr val="DDEDFE"/>
                </a:solidFill>
                <a:ea typeface="ＭＳ Ｐゴシック" pitchFamily="34" charset="-128"/>
              </a:rPr>
              <a:t>families.</a:t>
            </a:r>
            <a:endParaRPr lang="en-US" sz="2800" dirty="0">
              <a:solidFill>
                <a:srgbClr val="DDEDFE"/>
              </a:solidFill>
            </a:endParaRPr>
          </a:p>
        </p:txBody>
      </p:sp>
    </p:spTree>
    <p:extLst>
      <p:ext uri="{BB962C8B-B14F-4D97-AF65-F5344CB8AC3E}">
        <p14:creationId xmlns:p14="http://schemas.microsoft.com/office/powerpoint/2010/main" val="1817753610"/>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33400" y="4114800"/>
            <a:ext cx="8382000" cy="1539240"/>
          </a:xfrm>
        </p:spPr>
        <p:txBody>
          <a:bodyPr/>
          <a:lstStyle/>
          <a:p>
            <a:r>
              <a:rPr lang="en-US" sz="2800" dirty="0" smtClean="0"/>
              <a:t>Niki Miller           </a:t>
            </a:r>
          </a:p>
          <a:p>
            <a:r>
              <a:rPr lang="en-US" sz="2800" dirty="0" smtClean="0">
                <a:hlinkClick r:id="rId2"/>
              </a:rPr>
              <a:t>nmiller@ahpnet.com</a:t>
            </a:r>
            <a:endParaRPr lang="en-US" sz="2800" dirty="0" smtClean="0"/>
          </a:p>
          <a:p>
            <a:endParaRPr lang="en-US" sz="2800" dirty="0" smtClean="0"/>
          </a:p>
          <a:p>
            <a:r>
              <a:rPr lang="en-US" sz="2800" dirty="0" smtClean="0"/>
              <a:t>Lisa Talbot Lundgren</a:t>
            </a:r>
            <a:endParaRPr lang="en-US" sz="2800" dirty="0"/>
          </a:p>
          <a:p>
            <a:r>
              <a:rPr lang="en-US" sz="2800" u="sng" dirty="0">
                <a:solidFill>
                  <a:schemeClr val="bg1"/>
                </a:solidFill>
                <a:latin typeface="Calibri" panose="020F0502020204030204" pitchFamily="34" charset="0"/>
                <a:hlinkClick r:id="rId3"/>
              </a:rPr>
              <a:t>ltalbotlundrigan@gmail.com</a:t>
            </a:r>
            <a:endParaRPr lang="en-US" sz="2800" dirty="0" smtClean="0"/>
          </a:p>
          <a:p>
            <a:endParaRPr lang="en-US" sz="2800" dirty="0" smtClean="0"/>
          </a:p>
          <a:p>
            <a:r>
              <a:rPr lang="en-US" sz="2800" dirty="0" smtClean="0"/>
              <a:t>Thank </a:t>
            </a:r>
            <a:r>
              <a:rPr lang="en-US" sz="2800" dirty="0" smtClean="0"/>
              <a:t>you for all you do and for the privilege of allowing </a:t>
            </a:r>
            <a:r>
              <a:rPr lang="en-US" sz="2800" dirty="0" smtClean="0"/>
              <a:t>us </a:t>
            </a:r>
            <a:r>
              <a:rPr lang="en-US" sz="2800" dirty="0" smtClean="0"/>
              <a:t>to </a:t>
            </a:r>
            <a:r>
              <a:rPr lang="en-US" sz="2800" dirty="0" smtClean="0"/>
              <a:t>speak </a:t>
            </a:r>
            <a:r>
              <a:rPr lang="en-US" sz="2800" dirty="0" smtClean="0"/>
              <a:t>with you. Do not hesitate to contact </a:t>
            </a:r>
            <a:r>
              <a:rPr lang="en-US" sz="2800" dirty="0" smtClean="0"/>
              <a:t>us if </a:t>
            </a:r>
            <a:r>
              <a:rPr lang="en-US" sz="2800" dirty="0" smtClean="0"/>
              <a:t>we</a:t>
            </a:r>
            <a:r>
              <a:rPr lang="en-US" sz="2800" dirty="0" smtClean="0"/>
              <a:t> </a:t>
            </a:r>
            <a:r>
              <a:rPr lang="en-US" sz="2800" dirty="0" smtClean="0"/>
              <a:t>can be of assistance. </a:t>
            </a:r>
          </a:p>
          <a:p>
            <a:endParaRPr lang="en-US" sz="2800" dirty="0"/>
          </a:p>
          <a:p>
            <a:endParaRPr lang="en-US" sz="2800" dirty="0" smtClean="0"/>
          </a:p>
          <a:p>
            <a:endParaRPr lang="en-US" sz="2800" dirty="0"/>
          </a:p>
          <a:p>
            <a:endParaRPr lang="en-US" sz="2800" dirty="0"/>
          </a:p>
        </p:txBody>
      </p:sp>
    </p:spTree>
    <p:extLst>
      <p:ext uri="{BB962C8B-B14F-4D97-AF65-F5344CB8AC3E}">
        <p14:creationId xmlns:p14="http://schemas.microsoft.com/office/powerpoint/2010/main" val="1475280144"/>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latin typeface="Calibri" panose="020F0502020204030204" pitchFamily="34" charset="0"/>
              </a:rPr>
              <a:t>Results of </a:t>
            </a:r>
            <a:r>
              <a:rPr lang="en-US" sz="2800" b="1" dirty="0" smtClean="0">
                <a:latin typeface="Calibri" panose="020F0502020204030204" pitchFamily="34" charset="0"/>
              </a:rPr>
              <a:t>Implementation </a:t>
            </a:r>
            <a:r>
              <a:rPr lang="en-US" sz="1400" b="1" dirty="0" smtClean="0">
                <a:latin typeface="Calibri" panose="020F0502020204030204" pitchFamily="34" charset="0"/>
              </a:rPr>
              <a:t>(Miller &amp; Leis, 2013) </a:t>
            </a:r>
            <a:endParaRPr lang="en-US" sz="1400" dirty="0"/>
          </a:p>
        </p:txBody>
      </p:sp>
      <p:sp>
        <p:nvSpPr>
          <p:cNvPr id="4" name="Content Placeholder 3"/>
          <p:cNvSpPr>
            <a:spLocks noGrp="1"/>
          </p:cNvSpPr>
          <p:nvPr>
            <p:ph sz="quarter" idx="13"/>
          </p:nvPr>
        </p:nvSpPr>
        <p:spPr>
          <a:xfrm>
            <a:off x="0" y="6400800"/>
            <a:ext cx="9144000" cy="320040"/>
          </a:xfrm>
        </p:spPr>
        <p:txBody>
          <a:bodyPr/>
          <a:lstStyle/>
          <a:p>
            <a:r>
              <a:rPr lang="en-US" sz="1300" dirty="0" smtClean="0">
                <a:solidFill>
                  <a:schemeClr val="bg1">
                    <a:lumMod val="65000"/>
                  </a:schemeClr>
                </a:solidFill>
              </a:rPr>
              <a:t>Drug Courts, Veteran’s Courts, Local Jails, Prison-based Substance Abuse Treatment, Female Offender Programs</a:t>
            </a:r>
            <a:endParaRPr lang="en-US" sz="1300" dirty="0">
              <a:solidFill>
                <a:schemeClr val="bg1">
                  <a:lumMod val="65000"/>
                </a:schemeClr>
              </a:solidFill>
            </a:endParaRPr>
          </a:p>
        </p:txBody>
      </p:sp>
      <p:sp>
        <p:nvSpPr>
          <p:cNvPr id="5" name="Rectangle 4"/>
          <p:cNvSpPr/>
          <p:nvPr/>
        </p:nvSpPr>
        <p:spPr>
          <a:xfrm>
            <a:off x="152400" y="1447800"/>
            <a:ext cx="8915400" cy="5093702"/>
          </a:xfrm>
          <a:prstGeom prst="rect">
            <a:avLst/>
          </a:prstGeom>
        </p:spPr>
        <p:txBody>
          <a:bodyPr wrap="square">
            <a:spAutoFit/>
          </a:bodyPr>
          <a:lstStyle/>
          <a:p>
            <a:pPr marL="0" lvl="0" indent="0">
              <a:spcAft>
                <a:spcPts val="1800"/>
              </a:spcAft>
              <a:buNone/>
            </a:pPr>
            <a:r>
              <a:rPr lang="en-US" b="1" dirty="0">
                <a:latin typeface="Calibri" panose="020F0502020204030204" pitchFamily="34" charset="0"/>
              </a:rPr>
              <a:t>Observations from justice professionals</a:t>
            </a:r>
            <a:r>
              <a:rPr lang="en-US" b="1" dirty="0" smtClean="0">
                <a:latin typeface="Calibri" panose="020F0502020204030204" pitchFamily="34" charset="0"/>
              </a:rPr>
              <a:t>:</a:t>
            </a:r>
          </a:p>
          <a:p>
            <a:pPr lvl="1">
              <a:spcAft>
                <a:spcPts val="1200"/>
              </a:spcAft>
            </a:pPr>
            <a:r>
              <a:rPr lang="en-US" sz="2000" i="1" dirty="0" smtClean="0">
                <a:latin typeface="Calibri" panose="020F0502020204030204" pitchFamily="34" charset="0"/>
              </a:rPr>
              <a:t>“</a:t>
            </a:r>
            <a:r>
              <a:rPr lang="en-US" i="1" dirty="0" smtClean="0">
                <a:latin typeface="Calibri" panose="020F0502020204030204" pitchFamily="34" charset="0"/>
              </a:rPr>
              <a:t>When </a:t>
            </a:r>
            <a:r>
              <a:rPr lang="en-US" i="1" dirty="0">
                <a:latin typeface="Calibri" panose="020F0502020204030204" pitchFamily="34" charset="0"/>
              </a:rPr>
              <a:t>program staff </a:t>
            </a:r>
            <a:r>
              <a:rPr lang="en-US" i="1" dirty="0" smtClean="0">
                <a:latin typeface="Calibri" panose="020F0502020204030204" pitchFamily="34" charset="0"/>
              </a:rPr>
              <a:t>knows there’s a </a:t>
            </a:r>
            <a:r>
              <a:rPr lang="en-US" i="1" dirty="0">
                <a:latin typeface="Calibri" panose="020F0502020204030204" pitchFamily="34" charset="0"/>
              </a:rPr>
              <a:t>trauma </a:t>
            </a:r>
            <a:r>
              <a:rPr lang="en-US" i="1" dirty="0" smtClean="0">
                <a:latin typeface="Calibri" panose="020F0502020204030204" pitchFamily="34" charset="0"/>
              </a:rPr>
              <a:t>history, </a:t>
            </a:r>
            <a:r>
              <a:rPr lang="en-US" i="1" dirty="0">
                <a:latin typeface="Calibri" panose="020F0502020204030204" pitchFamily="34" charset="0"/>
              </a:rPr>
              <a:t>inmates are relieved not to have to keep repeating their </a:t>
            </a:r>
            <a:r>
              <a:rPr lang="en-US" i="1" dirty="0" smtClean="0">
                <a:latin typeface="Calibri" panose="020F0502020204030204" pitchFamily="34" charset="0"/>
              </a:rPr>
              <a:t>story”</a:t>
            </a:r>
          </a:p>
          <a:p>
            <a:pPr lvl="1">
              <a:spcAft>
                <a:spcPts val="1200"/>
              </a:spcAft>
            </a:pPr>
            <a:endParaRPr lang="en-US" sz="800" i="1" dirty="0" smtClean="0">
              <a:latin typeface="Calibri" panose="020F0502020204030204" pitchFamily="34" charset="0"/>
            </a:endParaRPr>
          </a:p>
          <a:p>
            <a:pPr lvl="1">
              <a:spcAft>
                <a:spcPts val="1200"/>
              </a:spcAft>
            </a:pPr>
            <a:r>
              <a:rPr lang="en-US" i="1" dirty="0" smtClean="0">
                <a:latin typeface="Calibri" panose="020F0502020204030204" pitchFamily="34" charset="0"/>
              </a:rPr>
              <a:t>“Less resistance from drug </a:t>
            </a:r>
            <a:r>
              <a:rPr lang="en-US" i="1" dirty="0">
                <a:latin typeface="Calibri" panose="020F0502020204030204" pitchFamily="34" charset="0"/>
              </a:rPr>
              <a:t>court </a:t>
            </a:r>
            <a:r>
              <a:rPr lang="en-US" i="1" dirty="0" smtClean="0">
                <a:latin typeface="Calibri" panose="020F0502020204030204" pitchFamily="34" charset="0"/>
              </a:rPr>
              <a:t>clients; </a:t>
            </a:r>
            <a:r>
              <a:rPr lang="en-US" i="1" dirty="0">
                <a:latin typeface="Calibri" panose="020F0502020204030204" pitchFamily="34" charset="0"/>
              </a:rPr>
              <a:t>view the court as a safe </a:t>
            </a:r>
            <a:r>
              <a:rPr lang="en-US" i="1" dirty="0" smtClean="0">
                <a:latin typeface="Calibri" panose="020F0502020204030204" pitchFamily="34" charset="0"/>
              </a:rPr>
              <a:t>place”</a:t>
            </a:r>
          </a:p>
          <a:p>
            <a:pPr lvl="1">
              <a:spcAft>
                <a:spcPts val="1200"/>
              </a:spcAft>
            </a:pPr>
            <a:endParaRPr lang="en-US" sz="800" i="1" dirty="0" smtClean="0">
              <a:latin typeface="Calibri" panose="020F0502020204030204" pitchFamily="34" charset="0"/>
            </a:endParaRPr>
          </a:p>
          <a:p>
            <a:pPr lvl="1">
              <a:spcAft>
                <a:spcPts val="1200"/>
              </a:spcAft>
            </a:pPr>
            <a:r>
              <a:rPr lang="en-US" i="1" dirty="0" smtClean="0">
                <a:latin typeface="Calibri" panose="020F0502020204030204" pitchFamily="34" charset="0"/>
              </a:rPr>
              <a:t>“Noticeable improvements among </a:t>
            </a:r>
            <a:r>
              <a:rPr lang="en-US" i="1" dirty="0">
                <a:latin typeface="Calibri" panose="020F0502020204030204" pitchFamily="34" charset="0"/>
              </a:rPr>
              <a:t>women </a:t>
            </a:r>
            <a:r>
              <a:rPr lang="en-US" i="1" dirty="0" smtClean="0">
                <a:latin typeface="Calibri" panose="020F0502020204030204" pitchFamily="34" charset="0"/>
              </a:rPr>
              <a:t>in </a:t>
            </a:r>
            <a:r>
              <a:rPr lang="en-US" i="1" dirty="0">
                <a:latin typeface="Calibri" panose="020F0502020204030204" pitchFamily="34" charset="0"/>
              </a:rPr>
              <a:t>treatment </a:t>
            </a:r>
            <a:r>
              <a:rPr lang="en-US" i="1" dirty="0" smtClean="0">
                <a:latin typeface="Calibri" panose="020F0502020204030204" pitchFamily="34" charset="0"/>
              </a:rPr>
              <a:t>programs”</a:t>
            </a:r>
          </a:p>
          <a:p>
            <a:pPr lvl="1">
              <a:spcAft>
                <a:spcPts val="1200"/>
              </a:spcAft>
            </a:pPr>
            <a:endParaRPr lang="en-US" sz="800" i="1" dirty="0" smtClean="0">
              <a:latin typeface="Calibri" panose="020F0502020204030204" pitchFamily="34" charset="0"/>
            </a:endParaRPr>
          </a:p>
          <a:p>
            <a:pPr lvl="1">
              <a:spcAft>
                <a:spcPts val="1200"/>
              </a:spcAft>
            </a:pPr>
            <a:r>
              <a:rPr lang="en-US" i="1" dirty="0" smtClean="0">
                <a:latin typeface="Calibri" panose="020F0502020204030204" pitchFamily="34" charset="0"/>
              </a:rPr>
              <a:t> </a:t>
            </a:r>
            <a:r>
              <a:rPr lang="en-US" i="1" dirty="0" smtClean="0">
                <a:latin typeface="Calibri" panose="020F0502020204030204" pitchFamily="34" charset="0"/>
              </a:rPr>
              <a:t>“</a:t>
            </a:r>
            <a:r>
              <a:rPr lang="en-US" i="1" dirty="0">
                <a:latin typeface="Calibri" panose="020F0502020204030204" pitchFamily="34" charset="0"/>
              </a:rPr>
              <a:t>They have started letting staff know they need a respite, before behavior accelerates”</a:t>
            </a:r>
          </a:p>
          <a:p>
            <a:pPr marL="0" lvl="0" indent="0">
              <a:spcAft>
                <a:spcPts val="1800"/>
              </a:spcAft>
              <a:buNone/>
            </a:pPr>
            <a:endParaRPr lang="en-US" b="1" dirty="0">
              <a:latin typeface="Calibri" panose="020F0502020204030204" pitchFamily="34" charset="0"/>
            </a:endParaRPr>
          </a:p>
        </p:txBody>
      </p:sp>
    </p:spTree>
    <p:extLst>
      <p:ext uri="{BB962C8B-B14F-4D97-AF65-F5344CB8AC3E}">
        <p14:creationId xmlns:p14="http://schemas.microsoft.com/office/powerpoint/2010/main" val="1642108141"/>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Learning Objectives</a:t>
            </a:r>
            <a:endParaRPr lang="en-US" b="1" dirty="0"/>
          </a:p>
        </p:txBody>
      </p:sp>
      <p:sp>
        <p:nvSpPr>
          <p:cNvPr id="3" name="Text Placeholder 2"/>
          <p:cNvSpPr>
            <a:spLocks noGrp="1"/>
          </p:cNvSpPr>
          <p:nvPr>
            <p:ph type="body" idx="1"/>
          </p:nvPr>
        </p:nvSpPr>
        <p:spPr/>
        <p:txBody>
          <a:bodyPr/>
          <a:lstStyle/>
          <a:p>
            <a:r>
              <a:rPr lang="en-US" dirty="0" smtClean="0"/>
              <a:t>Miller, 2013</a:t>
            </a:r>
            <a:endParaRPr lang="en-US" dirty="0"/>
          </a:p>
        </p:txBody>
      </p:sp>
      <p:sp>
        <p:nvSpPr>
          <p:cNvPr id="5" name="Rectangle 4"/>
          <p:cNvSpPr/>
          <p:nvPr/>
        </p:nvSpPr>
        <p:spPr>
          <a:xfrm>
            <a:off x="685800" y="2133600"/>
            <a:ext cx="8382000" cy="2492990"/>
          </a:xfrm>
          <a:prstGeom prst="rect">
            <a:avLst/>
          </a:prstGeom>
        </p:spPr>
        <p:txBody>
          <a:bodyPr wrap="square">
            <a:spAutoFit/>
          </a:bodyPr>
          <a:lstStyle/>
          <a:p>
            <a:pPr>
              <a:spcBef>
                <a:spcPts val="1200"/>
              </a:spcBef>
              <a:buFont typeface="Symbol" panose="05050102010706020507" pitchFamily="18" charset="2"/>
              <a:buChar char="¨"/>
            </a:pPr>
            <a:r>
              <a:rPr lang="en-US" dirty="0">
                <a:latin typeface="Calibri" panose="020F0502020204030204" pitchFamily="34" charset="0"/>
              </a:rPr>
              <a:t>Trust </a:t>
            </a:r>
            <a:r>
              <a:rPr lang="en-US" dirty="0" smtClean="0">
                <a:latin typeface="Calibri" panose="020F0502020204030204" pitchFamily="34" charset="0"/>
              </a:rPr>
              <a:t>your </a:t>
            </a:r>
            <a:r>
              <a:rPr lang="en-US" dirty="0" smtClean="0">
                <a:latin typeface="Calibri" panose="020F0502020204030204" pitchFamily="34" charset="0"/>
              </a:rPr>
              <a:t>instincts</a:t>
            </a:r>
            <a:r>
              <a:rPr lang="en-US" dirty="0">
                <a:latin typeface="Calibri" panose="020F0502020204030204" pitchFamily="34" charset="0"/>
              </a:rPr>
              <a:t>, based on </a:t>
            </a:r>
            <a:r>
              <a:rPr lang="en-US" dirty="0" smtClean="0">
                <a:latin typeface="Calibri" panose="020F0502020204030204" pitchFamily="34" charset="0"/>
              </a:rPr>
              <a:t>what you </a:t>
            </a:r>
            <a:r>
              <a:rPr lang="en-US" dirty="0">
                <a:latin typeface="Calibri" panose="020F0502020204030204" pitchFamily="34" charset="0"/>
              </a:rPr>
              <a:t>know </a:t>
            </a:r>
            <a:r>
              <a:rPr lang="en-US" dirty="0" smtClean="0">
                <a:latin typeface="Calibri" panose="020F0502020204030204" pitchFamily="34" charset="0"/>
              </a:rPr>
              <a:t>&amp; </a:t>
            </a:r>
            <a:r>
              <a:rPr lang="en-US" dirty="0" smtClean="0">
                <a:latin typeface="Calibri" panose="020F0502020204030204" pitchFamily="34" charset="0"/>
              </a:rPr>
              <a:t>may learn</a:t>
            </a:r>
          </a:p>
          <a:p>
            <a:pPr>
              <a:spcBef>
                <a:spcPts val="1200"/>
              </a:spcBef>
            </a:pPr>
            <a:endParaRPr lang="en-US" sz="800" dirty="0">
              <a:latin typeface="Calibri" panose="020F0502020204030204" pitchFamily="34" charset="0"/>
            </a:endParaRPr>
          </a:p>
          <a:p>
            <a:pPr>
              <a:buFont typeface="Symbol" panose="05050102010706020507" pitchFamily="18" charset="2"/>
              <a:buChar char="¨"/>
            </a:pPr>
            <a:r>
              <a:rPr lang="en-US" dirty="0">
                <a:latin typeface="Calibri" panose="020F0502020204030204" pitchFamily="34" charset="0"/>
              </a:rPr>
              <a:t>View self-care &amp; supervision as </a:t>
            </a:r>
            <a:r>
              <a:rPr lang="en-US" dirty="0" smtClean="0">
                <a:latin typeface="Calibri" panose="020F0502020204030204" pitchFamily="34" charset="0"/>
              </a:rPr>
              <a:t>essential </a:t>
            </a:r>
            <a:endParaRPr lang="en-US" dirty="0" smtClean="0">
              <a:latin typeface="Calibri" panose="020F0502020204030204" pitchFamily="34" charset="0"/>
            </a:endParaRPr>
          </a:p>
          <a:p>
            <a:endParaRPr lang="en-US" dirty="0">
              <a:latin typeface="Calibri" panose="020F0502020204030204" pitchFamily="34" charset="0"/>
            </a:endParaRPr>
          </a:p>
          <a:p>
            <a:pPr>
              <a:buFont typeface="Symbol" panose="05050102010706020507" pitchFamily="18" charset="2"/>
              <a:buChar char="¨"/>
            </a:pPr>
            <a:r>
              <a:rPr lang="en-US" dirty="0">
                <a:latin typeface="Calibri" panose="020F0502020204030204" pitchFamily="34" charset="0"/>
              </a:rPr>
              <a:t>Try </a:t>
            </a:r>
            <a:r>
              <a:rPr lang="en-US" dirty="0" smtClean="0">
                <a:latin typeface="Calibri" panose="020F0502020204030204" pitchFamily="34" charset="0"/>
              </a:rPr>
              <a:t>new techniques </a:t>
            </a:r>
            <a:r>
              <a:rPr lang="en-US" dirty="0">
                <a:latin typeface="Calibri" panose="020F0502020204030204" pitchFamily="34" charset="0"/>
              </a:rPr>
              <a:t>&amp; </a:t>
            </a:r>
            <a:r>
              <a:rPr lang="en-US" dirty="0" smtClean="0">
                <a:latin typeface="Calibri" panose="020F0502020204030204" pitchFamily="34" charset="0"/>
              </a:rPr>
              <a:t>tools</a:t>
            </a:r>
            <a:endParaRPr lang="en-US" dirty="0" smtClean="0">
              <a:latin typeface="Calibri" panose="020F0502020204030204" pitchFamily="34" charset="0"/>
            </a:endParaRPr>
          </a:p>
          <a:p>
            <a:endParaRPr lang="en-US" sz="800" dirty="0">
              <a:latin typeface="Calibri" panose="020F0502020204030204" pitchFamily="34" charset="0"/>
            </a:endParaRPr>
          </a:p>
          <a:p>
            <a:pPr>
              <a:spcBef>
                <a:spcPts val="1200"/>
              </a:spcBef>
              <a:buFont typeface="Symbol" panose="05050102010706020507" pitchFamily="18" charset="2"/>
              <a:buChar char="¨"/>
            </a:pPr>
            <a:r>
              <a:rPr lang="en-US" dirty="0">
                <a:latin typeface="Calibri" panose="020F0502020204030204" pitchFamily="34" charset="0"/>
              </a:rPr>
              <a:t>Share </a:t>
            </a:r>
            <a:r>
              <a:rPr lang="en-US" dirty="0" smtClean="0">
                <a:latin typeface="Calibri" panose="020F0502020204030204" pitchFamily="34" charset="0"/>
              </a:rPr>
              <a:t>information &amp; </a:t>
            </a:r>
            <a:r>
              <a:rPr lang="en-US" dirty="0" smtClean="0">
                <a:latin typeface="Calibri" panose="020F0502020204030204" pitchFamily="34" charset="0"/>
              </a:rPr>
              <a:t>check </a:t>
            </a:r>
            <a:r>
              <a:rPr lang="en-US" dirty="0">
                <a:latin typeface="Calibri" panose="020F0502020204030204" pitchFamily="34" charset="0"/>
              </a:rPr>
              <a:t>out </a:t>
            </a:r>
            <a:r>
              <a:rPr lang="en-US" dirty="0" smtClean="0">
                <a:latin typeface="Calibri" panose="020F0502020204030204" pitchFamily="34" charset="0"/>
              </a:rPr>
              <a:t>resources</a:t>
            </a:r>
            <a:endParaRPr lang="en-US" dirty="0">
              <a:latin typeface="Calibri" panose="020F0502020204030204" pitchFamily="34" charset="0"/>
            </a:endParaRPr>
          </a:p>
        </p:txBody>
      </p:sp>
    </p:spTree>
    <p:extLst>
      <p:ext uri="{BB962C8B-B14F-4D97-AF65-F5344CB8AC3E}">
        <p14:creationId xmlns:p14="http://schemas.microsoft.com/office/powerpoint/2010/main" val="1642108141"/>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15350" cy="990600"/>
          </a:xfrm>
        </p:spPr>
        <p:txBody>
          <a:bodyPr/>
          <a:lstStyle/>
          <a:p>
            <a:r>
              <a:rPr lang="en-US" dirty="0">
                <a:solidFill>
                  <a:srgbClr val="002060"/>
                </a:solidFill>
                <a:latin typeface="Arial" pitchFamily="34" charset="0"/>
                <a:cs typeface="Arial" pitchFamily="34" charset="0"/>
              </a:rPr>
              <a:t> </a:t>
            </a:r>
            <a:r>
              <a:rPr lang="en-US" sz="3200" b="1" dirty="0">
                <a:latin typeface="Arial" pitchFamily="34" charset="0"/>
                <a:cs typeface="Arial" pitchFamily="34" charset="0"/>
              </a:rPr>
              <a:t>Trauma-Informed vs Trauma Specific</a:t>
            </a:r>
            <a:endParaRPr lang="en-US" sz="3200" b="1" dirty="0"/>
          </a:p>
        </p:txBody>
      </p:sp>
      <p:sp>
        <p:nvSpPr>
          <p:cNvPr id="6" name="Text Placeholder 5"/>
          <p:cNvSpPr>
            <a:spLocks noGrp="1"/>
          </p:cNvSpPr>
          <p:nvPr>
            <p:ph type="body" idx="1"/>
          </p:nvPr>
        </p:nvSpPr>
        <p:spPr/>
        <p:txBody>
          <a:bodyPr>
            <a:noAutofit/>
          </a:bodyPr>
          <a:lstStyle/>
          <a:p>
            <a:r>
              <a:rPr lang="en-US" sz="1800" b="1" dirty="0" smtClean="0"/>
              <a:t>Applied </a:t>
            </a:r>
            <a:r>
              <a:rPr lang="en-US" sz="1800" b="1" dirty="0" smtClean="0"/>
              <a:t>to RSAT SUD Treatment Settings</a:t>
            </a:r>
            <a:endParaRPr lang="en-US" sz="1800" b="1" dirty="0"/>
          </a:p>
        </p:txBody>
      </p:sp>
      <p:sp>
        <p:nvSpPr>
          <p:cNvPr id="5" name="Content Placeholder 4"/>
          <p:cNvSpPr>
            <a:spLocks noGrp="1"/>
          </p:cNvSpPr>
          <p:nvPr>
            <p:ph sz="quarter" idx="13"/>
          </p:nvPr>
        </p:nvSpPr>
        <p:spPr>
          <a:xfrm>
            <a:off x="1447801" y="6461760"/>
            <a:ext cx="7162799" cy="320040"/>
          </a:xfrm>
        </p:spPr>
        <p:txBody>
          <a:bodyPr/>
          <a:lstStyle/>
          <a:p>
            <a:pPr algn="r"/>
            <a:r>
              <a:rPr lang="en-US" dirty="0">
                <a:solidFill>
                  <a:srgbClr val="002060"/>
                </a:solidFill>
                <a:latin typeface="Arial" pitchFamily="34" charset="0"/>
                <a:cs typeface="Arial" pitchFamily="34" charset="0"/>
              </a:rPr>
              <a:t>(Miller, 2008)</a:t>
            </a:r>
            <a:endParaRPr lang="en-US" dirty="0"/>
          </a:p>
        </p:txBody>
      </p:sp>
      <p:sp>
        <p:nvSpPr>
          <p:cNvPr id="7" name="Rectangle 3"/>
          <p:cNvSpPr txBox="1">
            <a:spLocks noRot="1" noChangeArrowheads="1"/>
          </p:cNvSpPr>
          <p:nvPr/>
        </p:nvSpPr>
        <p:spPr>
          <a:xfrm>
            <a:off x="87775" y="1447800"/>
            <a:ext cx="9056225" cy="4495800"/>
          </a:xfrm>
          <a:prstGeom prst="rect">
            <a:avLst/>
          </a:prstGeom>
        </p:spPr>
        <p:txBody>
          <a:bodyPr anchor="b">
            <a:normAutofit fontScale="32500" lnSpcReduction="20000"/>
          </a:bodyPr>
          <a:lstStyle>
            <a:lvl1pPr marL="0" indent="0" algn="l" defTabSz="914400" rtl="0" eaLnBrk="1" latinLnBrk="0" hangingPunct="1">
              <a:spcBef>
                <a:spcPct val="20000"/>
              </a:spcBef>
              <a:buFont typeface="Arial" pitchFamily="34" charset="0"/>
              <a:buNone/>
              <a:defRPr sz="1200" b="0" kern="1200">
                <a:solidFill>
                  <a:srgbClr val="81AE28"/>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pPr fontAlgn="auto">
              <a:lnSpc>
                <a:spcPct val="80000"/>
              </a:lnSpc>
              <a:spcAft>
                <a:spcPts val="0"/>
              </a:spcAft>
              <a:buFont typeface="Arial" charset="0"/>
              <a:buNone/>
            </a:pPr>
            <a:r>
              <a:rPr lang="en-US" sz="3800" b="1" dirty="0" smtClean="0"/>
              <a:t>    </a:t>
            </a:r>
            <a:endParaRPr lang="en-US" sz="6000" b="1" dirty="0" smtClean="0"/>
          </a:p>
          <a:p>
            <a:pPr fontAlgn="auto">
              <a:lnSpc>
                <a:spcPct val="80000"/>
              </a:lnSpc>
              <a:spcAft>
                <a:spcPts val="600"/>
              </a:spcAft>
              <a:buFont typeface="Arial" charset="0"/>
              <a:buNone/>
            </a:pPr>
            <a:r>
              <a:rPr lang="en-US" sz="6000" b="1" u="sng" dirty="0" smtClean="0">
                <a:solidFill>
                  <a:schemeClr val="tx1">
                    <a:lumMod val="75000"/>
                    <a:lumOff val="25000"/>
                  </a:schemeClr>
                </a:solidFill>
              </a:rPr>
              <a:t>Informed:</a:t>
            </a:r>
            <a:endParaRPr lang="en-US" sz="6000" b="1" i="1" dirty="0" smtClean="0">
              <a:solidFill>
                <a:schemeClr val="tx1">
                  <a:lumMod val="75000"/>
                  <a:lumOff val="25000"/>
                </a:schemeClr>
              </a:solidFill>
            </a:endParaRPr>
          </a:p>
          <a:p>
            <a:pPr fontAlgn="auto">
              <a:lnSpc>
                <a:spcPct val="120000"/>
              </a:lnSpc>
              <a:spcAft>
                <a:spcPts val="0"/>
              </a:spcAft>
              <a:buClr>
                <a:schemeClr val="accent6">
                  <a:lumMod val="75000"/>
                </a:schemeClr>
              </a:buClr>
              <a:buFont typeface="Wingdings" pitchFamily="2" charset="2"/>
              <a:buChar char="Ø"/>
            </a:pPr>
            <a:r>
              <a:rPr lang="en-US" sz="5000" b="1" i="1" dirty="0" smtClean="0">
                <a:solidFill>
                  <a:schemeClr val="tx1">
                    <a:lumMod val="75000"/>
                    <a:lumOff val="25000"/>
                  </a:schemeClr>
                </a:solidFill>
              </a:rPr>
              <a:t> Staff</a:t>
            </a:r>
            <a:r>
              <a:rPr lang="en-US" sz="5000" dirty="0" smtClean="0">
                <a:solidFill>
                  <a:schemeClr val="tx1">
                    <a:lumMod val="75000"/>
                    <a:lumOff val="25000"/>
                  </a:schemeClr>
                </a:solidFill>
              </a:rPr>
              <a:t> understand trauma’s </a:t>
            </a:r>
            <a:r>
              <a:rPr lang="en-US" sz="5000" dirty="0" smtClean="0">
                <a:solidFill>
                  <a:schemeClr val="tx1">
                    <a:lumMod val="75000"/>
                    <a:lumOff val="25000"/>
                  </a:schemeClr>
                </a:solidFill>
              </a:rPr>
              <a:t>impact on </a:t>
            </a:r>
            <a:r>
              <a:rPr lang="en-US" sz="5000" dirty="0" smtClean="0">
                <a:solidFill>
                  <a:schemeClr val="tx1">
                    <a:lumMod val="75000"/>
                    <a:lumOff val="25000"/>
                  </a:schemeClr>
                </a:solidFill>
              </a:rPr>
              <a:t>addiction recovery &amp; rehabilitation</a:t>
            </a:r>
          </a:p>
          <a:p>
            <a:pPr fontAlgn="auto">
              <a:lnSpc>
                <a:spcPct val="120000"/>
              </a:lnSpc>
              <a:spcAft>
                <a:spcPts val="0"/>
              </a:spcAft>
              <a:buClr>
                <a:schemeClr val="accent6">
                  <a:lumMod val="75000"/>
                </a:schemeClr>
              </a:buClr>
            </a:pPr>
            <a:endParaRPr lang="en-US" sz="2500" dirty="0" smtClean="0">
              <a:solidFill>
                <a:schemeClr val="tx1">
                  <a:lumMod val="75000"/>
                  <a:lumOff val="25000"/>
                </a:schemeClr>
              </a:solidFill>
            </a:endParaRPr>
          </a:p>
          <a:p>
            <a:pPr fontAlgn="auto">
              <a:lnSpc>
                <a:spcPct val="120000"/>
              </a:lnSpc>
              <a:spcAft>
                <a:spcPts val="600"/>
              </a:spcAft>
              <a:buClr>
                <a:schemeClr val="accent6">
                  <a:lumMod val="75000"/>
                </a:schemeClr>
              </a:buClr>
              <a:buFont typeface="Wingdings" pitchFamily="2" charset="2"/>
              <a:buChar char="Ø"/>
            </a:pPr>
            <a:r>
              <a:rPr lang="en-US" sz="5000" dirty="0" smtClean="0">
                <a:solidFill>
                  <a:schemeClr val="tx1">
                    <a:lumMod val="75000"/>
                    <a:lumOff val="25000"/>
                  </a:schemeClr>
                </a:solidFill>
              </a:rPr>
              <a:t> Modifications  </a:t>
            </a:r>
            <a:r>
              <a:rPr lang="en-US" sz="5000" dirty="0" smtClean="0">
                <a:solidFill>
                  <a:schemeClr val="tx1">
                    <a:lumMod val="75000"/>
                    <a:lumOff val="25000"/>
                  </a:schemeClr>
                </a:solidFill>
              </a:rPr>
              <a:t>enhance </a:t>
            </a:r>
            <a:r>
              <a:rPr lang="en-US" sz="5000" dirty="0" smtClean="0">
                <a:solidFill>
                  <a:schemeClr val="tx1">
                    <a:lumMod val="75000"/>
                    <a:lumOff val="25000"/>
                  </a:schemeClr>
                </a:solidFill>
              </a:rPr>
              <a:t>stability, deal with triggers &amp; re-traumatization</a:t>
            </a:r>
          </a:p>
          <a:p>
            <a:pPr fontAlgn="auto">
              <a:lnSpc>
                <a:spcPct val="120000"/>
              </a:lnSpc>
              <a:spcAft>
                <a:spcPts val="600"/>
              </a:spcAft>
              <a:buClr>
                <a:schemeClr val="accent6">
                  <a:lumMod val="75000"/>
                </a:schemeClr>
              </a:buClr>
            </a:pPr>
            <a:endParaRPr lang="en-US" dirty="0" smtClean="0">
              <a:solidFill>
                <a:schemeClr val="tx1">
                  <a:lumMod val="75000"/>
                  <a:lumOff val="25000"/>
                </a:schemeClr>
              </a:solidFill>
            </a:endParaRPr>
          </a:p>
          <a:p>
            <a:pPr fontAlgn="auto">
              <a:lnSpc>
                <a:spcPct val="120000"/>
              </a:lnSpc>
              <a:spcAft>
                <a:spcPts val="0"/>
              </a:spcAft>
              <a:buClr>
                <a:schemeClr val="accent6">
                  <a:lumMod val="75000"/>
                </a:schemeClr>
              </a:buClr>
              <a:buFont typeface="Wingdings" pitchFamily="2" charset="2"/>
              <a:buChar char="Ø"/>
            </a:pPr>
            <a:r>
              <a:rPr lang="en-US" sz="5000" dirty="0" smtClean="0">
                <a:solidFill>
                  <a:schemeClr val="tx1">
                    <a:lumMod val="75000"/>
                    <a:lumOff val="25000"/>
                  </a:schemeClr>
                </a:solidFill>
              </a:rPr>
              <a:t> Responsivity: eliminate roadblocks erected by trauma</a:t>
            </a:r>
            <a:endParaRPr lang="en-US" sz="5000" dirty="0" smtClean="0">
              <a:solidFill>
                <a:schemeClr val="tx1">
                  <a:lumMod val="75000"/>
                  <a:lumOff val="25000"/>
                </a:schemeClr>
              </a:solidFill>
            </a:endParaRPr>
          </a:p>
          <a:p>
            <a:pPr fontAlgn="auto">
              <a:lnSpc>
                <a:spcPct val="120000"/>
              </a:lnSpc>
              <a:spcAft>
                <a:spcPts val="0"/>
              </a:spcAft>
              <a:buClr>
                <a:schemeClr val="accent6">
                  <a:lumMod val="75000"/>
                </a:schemeClr>
              </a:buClr>
            </a:pPr>
            <a:endParaRPr lang="en-US" sz="5000" dirty="0" smtClean="0">
              <a:solidFill>
                <a:schemeClr val="tx1">
                  <a:lumMod val="75000"/>
                  <a:lumOff val="25000"/>
                </a:schemeClr>
              </a:solidFill>
            </a:endParaRPr>
          </a:p>
          <a:p>
            <a:pPr fontAlgn="auto">
              <a:lnSpc>
                <a:spcPct val="80000"/>
              </a:lnSpc>
              <a:spcBef>
                <a:spcPts val="2400"/>
              </a:spcBef>
              <a:spcAft>
                <a:spcPts val="600"/>
              </a:spcAft>
              <a:buFont typeface="Arial" charset="0"/>
              <a:buNone/>
            </a:pPr>
            <a:r>
              <a:rPr lang="en-US" sz="6000" b="1" u="sng" dirty="0" smtClean="0">
                <a:solidFill>
                  <a:schemeClr val="tx1">
                    <a:lumMod val="75000"/>
                    <a:lumOff val="25000"/>
                  </a:schemeClr>
                </a:solidFill>
              </a:rPr>
              <a:t>Specific:</a:t>
            </a:r>
            <a:endParaRPr lang="en-US" sz="6000" dirty="0" smtClean="0">
              <a:solidFill>
                <a:schemeClr val="tx1">
                  <a:lumMod val="75000"/>
                  <a:lumOff val="25000"/>
                </a:schemeClr>
              </a:solidFill>
            </a:endParaRPr>
          </a:p>
          <a:p>
            <a:pPr fontAlgn="auto">
              <a:lnSpc>
                <a:spcPct val="120000"/>
              </a:lnSpc>
              <a:spcAft>
                <a:spcPts val="0"/>
              </a:spcAft>
              <a:buClr>
                <a:schemeClr val="accent6">
                  <a:lumMod val="75000"/>
                </a:schemeClr>
              </a:buClr>
              <a:buFont typeface="Wingdings" pitchFamily="2" charset="2"/>
              <a:buChar char="Ø"/>
            </a:pPr>
            <a:r>
              <a:rPr lang="en-US" sz="5000" dirty="0" smtClean="0">
                <a:solidFill>
                  <a:schemeClr val="tx1">
                    <a:lumMod val="75000"/>
                    <a:lumOff val="25000"/>
                  </a:schemeClr>
                </a:solidFill>
              </a:rPr>
              <a:t> Clinical/program </a:t>
            </a:r>
            <a:r>
              <a:rPr lang="en-US" sz="5000" dirty="0" smtClean="0">
                <a:solidFill>
                  <a:schemeClr val="tx1">
                    <a:lumMod val="75000"/>
                    <a:lumOff val="25000"/>
                  </a:schemeClr>
                </a:solidFill>
              </a:rPr>
              <a:t>staff  trained in integrated </a:t>
            </a:r>
            <a:r>
              <a:rPr lang="en-US" sz="5000" dirty="0" smtClean="0">
                <a:solidFill>
                  <a:schemeClr val="tx1">
                    <a:lumMod val="75000"/>
                    <a:lumOff val="25000"/>
                  </a:schemeClr>
                </a:solidFill>
              </a:rPr>
              <a:t>recovery approaches</a:t>
            </a:r>
          </a:p>
          <a:p>
            <a:pPr fontAlgn="auto">
              <a:lnSpc>
                <a:spcPct val="120000"/>
              </a:lnSpc>
              <a:spcAft>
                <a:spcPts val="0"/>
              </a:spcAft>
              <a:buClr>
                <a:schemeClr val="accent6">
                  <a:lumMod val="75000"/>
                </a:schemeClr>
              </a:buClr>
            </a:pPr>
            <a:endParaRPr lang="en-US" sz="2500" dirty="0" smtClean="0">
              <a:solidFill>
                <a:schemeClr val="tx1">
                  <a:lumMod val="75000"/>
                  <a:lumOff val="25000"/>
                </a:schemeClr>
              </a:solidFill>
            </a:endParaRPr>
          </a:p>
          <a:p>
            <a:pPr fontAlgn="auto">
              <a:lnSpc>
                <a:spcPct val="120000"/>
              </a:lnSpc>
              <a:spcAft>
                <a:spcPts val="0"/>
              </a:spcAft>
              <a:buClr>
                <a:schemeClr val="accent6">
                  <a:lumMod val="75000"/>
                </a:schemeClr>
              </a:buClr>
              <a:buFont typeface="Wingdings" pitchFamily="2" charset="2"/>
              <a:buChar char="Ø"/>
            </a:pPr>
            <a:r>
              <a:rPr lang="en-US" sz="5000" dirty="0">
                <a:solidFill>
                  <a:schemeClr val="tx1">
                    <a:lumMod val="75000"/>
                    <a:lumOff val="25000"/>
                  </a:schemeClr>
                </a:solidFill>
              </a:rPr>
              <a:t> </a:t>
            </a:r>
            <a:r>
              <a:rPr lang="en-US" sz="5000" dirty="0" smtClean="0">
                <a:solidFill>
                  <a:schemeClr val="tx1">
                    <a:lumMod val="75000"/>
                    <a:lumOff val="25000"/>
                  </a:schemeClr>
                </a:solidFill>
              </a:rPr>
              <a:t>I</a:t>
            </a:r>
            <a:r>
              <a:rPr lang="en-US" sz="5000" dirty="0" smtClean="0">
                <a:solidFill>
                  <a:schemeClr val="tx1">
                    <a:lumMod val="75000"/>
                    <a:lumOff val="25000"/>
                  </a:schemeClr>
                </a:solidFill>
              </a:rPr>
              <a:t>nterventions </a:t>
            </a:r>
            <a:r>
              <a:rPr lang="en-US" sz="5000" dirty="0" smtClean="0">
                <a:solidFill>
                  <a:schemeClr val="tx1">
                    <a:lumMod val="75000"/>
                    <a:lumOff val="25000"/>
                  </a:schemeClr>
                </a:solidFill>
              </a:rPr>
              <a:t>aimed 1</a:t>
            </a:r>
            <a:r>
              <a:rPr lang="en-US" sz="5000" baseline="30000" dirty="0" smtClean="0">
                <a:solidFill>
                  <a:schemeClr val="tx1">
                    <a:lumMod val="75000"/>
                    <a:lumOff val="25000"/>
                  </a:schemeClr>
                </a:solidFill>
              </a:rPr>
              <a:t>st</a:t>
            </a:r>
            <a:r>
              <a:rPr lang="en-US" sz="5000" dirty="0" smtClean="0">
                <a:solidFill>
                  <a:schemeClr val="tx1">
                    <a:lumMod val="75000"/>
                    <a:lumOff val="25000"/>
                  </a:schemeClr>
                </a:solidFill>
              </a:rPr>
              <a:t> phase trauma recovery goals: establishing </a:t>
            </a:r>
            <a:r>
              <a:rPr lang="en-US" sz="5000" dirty="0" smtClean="0">
                <a:solidFill>
                  <a:schemeClr val="tx1">
                    <a:lumMod val="75000"/>
                    <a:lumOff val="25000"/>
                  </a:schemeClr>
                </a:solidFill>
              </a:rPr>
              <a:t>safety</a:t>
            </a:r>
          </a:p>
          <a:p>
            <a:pPr fontAlgn="auto">
              <a:lnSpc>
                <a:spcPct val="120000"/>
              </a:lnSpc>
              <a:spcAft>
                <a:spcPts val="0"/>
              </a:spcAft>
              <a:buClr>
                <a:schemeClr val="accent6">
                  <a:lumMod val="75000"/>
                </a:schemeClr>
              </a:buClr>
            </a:pPr>
            <a:endParaRPr lang="en-US" sz="2500" dirty="0" smtClean="0">
              <a:solidFill>
                <a:schemeClr val="tx1">
                  <a:lumMod val="75000"/>
                  <a:lumOff val="25000"/>
                </a:schemeClr>
              </a:solidFill>
            </a:endParaRPr>
          </a:p>
          <a:p>
            <a:pPr fontAlgn="auto">
              <a:lnSpc>
                <a:spcPct val="120000"/>
              </a:lnSpc>
              <a:spcAft>
                <a:spcPts val="0"/>
              </a:spcAft>
              <a:buClr>
                <a:schemeClr val="accent6">
                  <a:lumMod val="75000"/>
                </a:schemeClr>
              </a:buClr>
              <a:buFont typeface="Wingdings" pitchFamily="2" charset="2"/>
              <a:buChar char="Ø"/>
            </a:pPr>
            <a:r>
              <a:rPr lang="en-US" sz="5000" dirty="0" smtClean="0">
                <a:solidFill>
                  <a:schemeClr val="tx1">
                    <a:lumMod val="75000"/>
                    <a:lumOff val="25000"/>
                  </a:schemeClr>
                </a:solidFill>
              </a:rPr>
              <a:t> Empowering </a:t>
            </a:r>
            <a:r>
              <a:rPr lang="en-US" sz="5000" dirty="0" smtClean="0">
                <a:solidFill>
                  <a:schemeClr val="tx1">
                    <a:lumMod val="75000"/>
                    <a:lumOff val="25000"/>
                  </a:schemeClr>
                </a:solidFill>
              </a:rPr>
              <a:t>clients to self-manage ongoing effects </a:t>
            </a:r>
            <a:r>
              <a:rPr lang="en-US" sz="5000" b="1" dirty="0" smtClean="0"/>
              <a:t/>
            </a:r>
            <a:br>
              <a:rPr lang="en-US" sz="5000" b="1" dirty="0" smtClean="0"/>
            </a:br>
            <a:endParaRPr lang="en-US" sz="5000" b="1" dirty="0" smtClean="0">
              <a:solidFill>
                <a:schemeClr val="tx1">
                  <a:lumMod val="75000"/>
                  <a:lumOff val="25000"/>
                </a:schemeClr>
              </a:solidFill>
            </a:endParaRPr>
          </a:p>
        </p:txBody>
      </p:sp>
    </p:spTree>
    <p:extLst>
      <p:ext uri="{BB962C8B-B14F-4D97-AF65-F5344CB8AC3E}">
        <p14:creationId xmlns:p14="http://schemas.microsoft.com/office/powerpoint/2010/main" val="2261558763"/>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52400"/>
            <a:ext cx="8090467" cy="1143000"/>
          </a:xfrm>
        </p:spPr>
        <p:txBody>
          <a:bodyPr>
            <a:normAutofit fontScale="90000"/>
          </a:bodyPr>
          <a:lstStyle/>
          <a:p>
            <a:r>
              <a:rPr lang="en-US" sz="3600" b="1" dirty="0" smtClean="0">
                <a:latin typeface="Calibri" panose="020F0502020204030204" pitchFamily="34" charset="0"/>
              </a:rPr>
              <a:t>Applying </a:t>
            </a:r>
            <a:r>
              <a:rPr lang="en-US" sz="3600" b="1" dirty="0" smtClean="0">
                <a:latin typeface="Calibri" panose="020F0502020204030204" pitchFamily="34" charset="0"/>
              </a:rPr>
              <a:t>trauma-informed approaches in </a:t>
            </a:r>
            <a:r>
              <a:rPr lang="en-US" sz="3600" b="1" dirty="0" smtClean="0">
                <a:latin typeface="Calibri" panose="020F0502020204030204" pitchFamily="34" charset="0"/>
              </a:rPr>
              <a:t>RSAT Programs </a:t>
            </a:r>
            <a:endParaRPr lang="en-US" sz="3600" b="1" dirty="0">
              <a:latin typeface="Calibri" panose="020F0502020204030204" pitchFamily="34" charset="0"/>
            </a:endParaRPr>
          </a:p>
        </p:txBody>
      </p:sp>
      <p:sp>
        <p:nvSpPr>
          <p:cNvPr id="4" name="Slide Number Placeholder 3"/>
          <p:cNvSpPr>
            <a:spLocks noGrp="1"/>
          </p:cNvSpPr>
          <p:nvPr>
            <p:ph type="sldNum" sz="quarter" idx="12"/>
          </p:nvPr>
        </p:nvSpPr>
        <p:spPr>
          <a:xfrm>
            <a:off x="6736073" y="6492875"/>
            <a:ext cx="2133600" cy="365125"/>
          </a:xfrm>
        </p:spPr>
        <p:txBody>
          <a:bodyPr/>
          <a:lstStyle/>
          <a:p>
            <a:r>
              <a:rPr lang="en-US" sz="1400" dirty="0" smtClean="0"/>
              <a:t>Miller, 2012</a:t>
            </a:r>
            <a:endParaRPr lang="en-US" sz="1400" dirty="0"/>
          </a:p>
        </p:txBody>
      </p:sp>
      <p:grpSp>
        <p:nvGrpSpPr>
          <p:cNvPr id="2" name="Group 1"/>
          <p:cNvGrpSpPr/>
          <p:nvPr/>
        </p:nvGrpSpPr>
        <p:grpSpPr>
          <a:xfrm>
            <a:off x="228600" y="1531064"/>
            <a:ext cx="8763000" cy="4868185"/>
            <a:chOff x="761998" y="1789582"/>
            <a:chExt cx="8224923" cy="4609802"/>
          </a:xfrm>
        </p:grpSpPr>
        <p:sp>
          <p:nvSpPr>
            <p:cNvPr id="3" name="Freeform 2"/>
            <p:cNvSpPr/>
            <p:nvPr/>
          </p:nvSpPr>
          <p:spPr>
            <a:xfrm>
              <a:off x="3479799" y="1789582"/>
              <a:ext cx="2666999" cy="844284"/>
            </a:xfrm>
            <a:custGeom>
              <a:avLst/>
              <a:gdLst>
                <a:gd name="connsiteX0" fmla="*/ 0 w 2373465"/>
                <a:gd name="connsiteY0" fmla="*/ 0 h 844284"/>
                <a:gd name="connsiteX1" fmla="*/ 2373465 w 2373465"/>
                <a:gd name="connsiteY1" fmla="*/ 0 h 844284"/>
                <a:gd name="connsiteX2" fmla="*/ 2373465 w 2373465"/>
                <a:gd name="connsiteY2" fmla="*/ 844284 h 844284"/>
                <a:gd name="connsiteX3" fmla="*/ 0 w 2373465"/>
                <a:gd name="connsiteY3" fmla="*/ 844284 h 844284"/>
                <a:gd name="connsiteX4" fmla="*/ 0 w 2373465"/>
                <a:gd name="connsiteY4" fmla="*/ 0 h 8442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3465" h="844284">
                  <a:moveTo>
                    <a:pt x="0" y="0"/>
                  </a:moveTo>
                  <a:lnTo>
                    <a:pt x="2373465" y="0"/>
                  </a:lnTo>
                  <a:lnTo>
                    <a:pt x="2373465" y="844284"/>
                  </a:lnTo>
                  <a:lnTo>
                    <a:pt x="0" y="844284"/>
                  </a:lnTo>
                  <a:lnTo>
                    <a:pt x="0" y="0"/>
                  </a:lnTo>
                  <a:close/>
                </a:path>
              </a:pathLst>
            </a:custGeom>
          </p:spPr>
          <p:style>
            <a:lnRef idx="1">
              <a:schemeClr val="accen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b="1" kern="1200" dirty="0" smtClean="0">
                  <a:latin typeface="Calibri" panose="020F0502020204030204" pitchFamily="34" charset="0"/>
                </a:rPr>
                <a:t>Screening and referral </a:t>
              </a:r>
              <a:endParaRPr lang="en-US" sz="2000" b="1" kern="1200" dirty="0">
                <a:latin typeface="Calibri" panose="020F0502020204030204" pitchFamily="34" charset="0"/>
              </a:endParaRPr>
            </a:p>
          </p:txBody>
        </p:sp>
        <p:sp>
          <p:nvSpPr>
            <p:cNvPr id="5" name="Freeform 4"/>
            <p:cNvSpPr/>
            <p:nvPr/>
          </p:nvSpPr>
          <p:spPr>
            <a:xfrm>
              <a:off x="3479799" y="2655450"/>
              <a:ext cx="2666999" cy="3743934"/>
            </a:xfrm>
            <a:custGeom>
              <a:avLst/>
              <a:gdLst>
                <a:gd name="connsiteX0" fmla="*/ 0 w 2373465"/>
                <a:gd name="connsiteY0" fmla="*/ 0 h 2831651"/>
                <a:gd name="connsiteX1" fmla="*/ 2373465 w 2373465"/>
                <a:gd name="connsiteY1" fmla="*/ 0 h 2831651"/>
                <a:gd name="connsiteX2" fmla="*/ 2373465 w 2373465"/>
                <a:gd name="connsiteY2" fmla="*/ 2831651 h 2831651"/>
                <a:gd name="connsiteX3" fmla="*/ 0 w 2373465"/>
                <a:gd name="connsiteY3" fmla="*/ 2831651 h 2831651"/>
                <a:gd name="connsiteX4" fmla="*/ 0 w 2373465"/>
                <a:gd name="connsiteY4" fmla="*/ 0 h 28316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3465" h="2831651">
                  <a:moveTo>
                    <a:pt x="0" y="0"/>
                  </a:moveTo>
                  <a:lnTo>
                    <a:pt x="2373465" y="0"/>
                  </a:lnTo>
                  <a:lnTo>
                    <a:pt x="2373465" y="2831651"/>
                  </a:lnTo>
                  <a:lnTo>
                    <a:pt x="0" y="2831651"/>
                  </a:lnTo>
                  <a:lnTo>
                    <a:pt x="0" y="0"/>
                  </a:lnTo>
                  <a:close/>
                </a:path>
              </a:pathLst>
            </a:custGeom>
          </p:spPr>
          <p:style>
            <a:lnRef idx="1">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96012" tIns="182880" rIns="128016" bIns="144018" numCol="1" spcCol="1270" anchor="t" anchorCtr="0">
              <a:noAutofit/>
            </a:bodyPr>
            <a:lstStyle/>
            <a:p>
              <a:pPr marL="0" lvl="1" defTabSz="800100">
                <a:spcBef>
                  <a:spcPct val="0"/>
                </a:spcBef>
                <a:spcAft>
                  <a:spcPts val="1200"/>
                </a:spcAft>
              </a:pPr>
              <a:r>
                <a:rPr lang="en-US" sz="1800" b="1" i="1" kern="1200" dirty="0" smtClean="0"/>
                <a:t>Screens </a:t>
              </a:r>
              <a:r>
                <a:rPr lang="en-US" sz="1800" b="1" i="1" kern="1200" dirty="0" smtClean="0"/>
                <a:t>for</a:t>
              </a:r>
              <a:r>
                <a:rPr lang="en-US" sz="1800" b="1" i="1" dirty="0" smtClean="0"/>
                <a:t> </a:t>
              </a:r>
              <a:r>
                <a:rPr lang="en-US" sz="1800" b="1" i="1" dirty="0" smtClean="0"/>
                <a:t>current </a:t>
              </a:r>
              <a:r>
                <a:rPr lang="en-US" sz="1800" b="1" i="1" kern="1200" dirty="0" smtClean="0"/>
                <a:t>functioning &amp; </a:t>
              </a:r>
              <a:r>
                <a:rPr lang="en-US" sz="1800" b="1" i="1" kern="1200" dirty="0" smtClean="0"/>
                <a:t>safety</a:t>
              </a:r>
            </a:p>
            <a:p>
              <a:pPr marL="0" lvl="1" defTabSz="800100">
                <a:spcBef>
                  <a:spcPct val="0"/>
                </a:spcBef>
                <a:spcAft>
                  <a:spcPts val="1200"/>
                </a:spcAft>
              </a:pPr>
              <a:endParaRPr lang="en-US" sz="1800" b="1" i="1" kern="1200" dirty="0" smtClean="0"/>
            </a:p>
            <a:p>
              <a:pPr marL="0" lvl="1" defTabSz="800100">
                <a:spcBef>
                  <a:spcPct val="0"/>
                </a:spcBef>
                <a:spcAft>
                  <a:spcPts val="300"/>
                </a:spcAft>
              </a:pPr>
              <a:r>
                <a:rPr lang="en-US" sz="1800" b="1" i="1" kern="1200" dirty="0" smtClean="0"/>
                <a:t>How does screening benefit  the </a:t>
              </a:r>
              <a:r>
                <a:rPr lang="en-US" sz="1800" b="1" i="1" dirty="0" smtClean="0"/>
                <a:t>inmate?</a:t>
              </a:r>
            </a:p>
            <a:p>
              <a:pPr marL="0" lvl="1" defTabSz="800100">
                <a:spcBef>
                  <a:spcPct val="0"/>
                </a:spcBef>
                <a:spcAft>
                  <a:spcPts val="300"/>
                </a:spcAft>
              </a:pPr>
              <a:endParaRPr lang="en-US" sz="1800" b="1" i="1" kern="1200" dirty="0"/>
            </a:p>
            <a:p>
              <a:pPr marL="0" lvl="1" defTabSz="800100">
                <a:spcBef>
                  <a:spcPct val="0"/>
                </a:spcBef>
                <a:spcAft>
                  <a:spcPts val="300"/>
                </a:spcAft>
              </a:pPr>
              <a:endParaRPr lang="en-US" sz="1800" b="1" i="1" dirty="0"/>
            </a:p>
            <a:p>
              <a:pPr marL="0" lvl="1" defTabSz="800100">
                <a:spcBef>
                  <a:spcPct val="0"/>
                </a:spcBef>
                <a:spcAft>
                  <a:spcPts val="300"/>
                </a:spcAft>
              </a:pPr>
              <a:r>
                <a:rPr lang="en-US" sz="1800" b="1" i="1" dirty="0" smtClean="0"/>
                <a:t>Who should screen When</a:t>
              </a:r>
              <a:r>
                <a:rPr lang="en-US" sz="1800" b="1" i="1" dirty="0"/>
                <a:t>? </a:t>
              </a:r>
              <a:r>
                <a:rPr lang="en-US" sz="1800" b="1" i="1" dirty="0" smtClean="0"/>
                <a:t>How?</a:t>
              </a:r>
            </a:p>
            <a:p>
              <a:pPr marL="0" lvl="1" defTabSz="800100">
                <a:spcBef>
                  <a:spcPct val="0"/>
                </a:spcBef>
                <a:spcAft>
                  <a:spcPts val="300"/>
                </a:spcAft>
              </a:pPr>
              <a:endParaRPr lang="en-US" sz="600" b="1" i="1" dirty="0" smtClean="0"/>
            </a:p>
            <a:p>
              <a:pPr marL="0" lvl="1" defTabSz="800100">
                <a:spcBef>
                  <a:spcPct val="0"/>
                </a:spcBef>
                <a:spcAft>
                  <a:spcPct val="15000"/>
                </a:spcAft>
              </a:pPr>
              <a:endParaRPr lang="en-US" sz="1800" b="1" i="1" kern="1200" dirty="0"/>
            </a:p>
          </p:txBody>
        </p:sp>
        <p:sp>
          <p:nvSpPr>
            <p:cNvPr id="8" name="Freeform 7"/>
            <p:cNvSpPr/>
            <p:nvPr/>
          </p:nvSpPr>
          <p:spPr>
            <a:xfrm>
              <a:off x="761999" y="1789583"/>
              <a:ext cx="2514600" cy="841248"/>
            </a:xfrm>
            <a:custGeom>
              <a:avLst/>
              <a:gdLst>
                <a:gd name="connsiteX0" fmla="*/ 0 w 2465793"/>
                <a:gd name="connsiteY0" fmla="*/ 0 h 889212"/>
                <a:gd name="connsiteX1" fmla="*/ 2465793 w 2465793"/>
                <a:gd name="connsiteY1" fmla="*/ 0 h 889212"/>
                <a:gd name="connsiteX2" fmla="*/ 2465793 w 2465793"/>
                <a:gd name="connsiteY2" fmla="*/ 889212 h 889212"/>
                <a:gd name="connsiteX3" fmla="*/ 0 w 2465793"/>
                <a:gd name="connsiteY3" fmla="*/ 889212 h 889212"/>
                <a:gd name="connsiteX4" fmla="*/ 0 w 2465793"/>
                <a:gd name="connsiteY4" fmla="*/ 0 h 8892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5793" h="889212">
                  <a:moveTo>
                    <a:pt x="0" y="0"/>
                  </a:moveTo>
                  <a:lnTo>
                    <a:pt x="2465793" y="0"/>
                  </a:lnTo>
                  <a:lnTo>
                    <a:pt x="2465793" y="889212"/>
                  </a:lnTo>
                  <a:lnTo>
                    <a:pt x="0" y="889212"/>
                  </a:lnTo>
                  <a:lnTo>
                    <a:pt x="0" y="0"/>
                  </a:lnTo>
                  <a:close/>
                </a:path>
              </a:pathLst>
            </a:custGeom>
          </p:spPr>
          <p:style>
            <a:lnRef idx="1">
              <a:schemeClr val="accen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2240" tIns="81280" rIns="142240" bIns="81280" numCol="1" spcCol="1270" anchor="ctr" anchorCtr="0">
              <a:noAutofit/>
            </a:bodyPr>
            <a:lstStyle/>
            <a:p>
              <a:pPr algn="ctr" defTabSz="889000">
                <a:lnSpc>
                  <a:spcPct val="90000"/>
                </a:lnSpc>
                <a:spcBef>
                  <a:spcPct val="0"/>
                </a:spcBef>
                <a:spcAft>
                  <a:spcPct val="35000"/>
                </a:spcAft>
              </a:pPr>
              <a:r>
                <a:rPr lang="en-US" sz="2000" b="1" dirty="0">
                  <a:latin typeface="Calibri" panose="020F0502020204030204" pitchFamily="34" charset="0"/>
                </a:rPr>
                <a:t>Universal </a:t>
              </a:r>
              <a:r>
                <a:rPr lang="en-US" sz="2000" b="1" dirty="0" smtClean="0">
                  <a:latin typeface="Calibri" panose="020F0502020204030204" pitchFamily="34" charset="0"/>
                </a:rPr>
                <a:t>measures </a:t>
              </a:r>
              <a:endParaRPr lang="en-US" sz="2000" b="1" dirty="0">
                <a:latin typeface="Calibri" panose="020F0502020204030204" pitchFamily="34" charset="0"/>
              </a:endParaRPr>
            </a:p>
          </p:txBody>
        </p:sp>
        <p:sp>
          <p:nvSpPr>
            <p:cNvPr id="9" name="Freeform 8"/>
            <p:cNvSpPr/>
            <p:nvPr/>
          </p:nvSpPr>
          <p:spPr>
            <a:xfrm>
              <a:off x="761998" y="2648760"/>
              <a:ext cx="2514600" cy="3745403"/>
            </a:xfrm>
            <a:custGeom>
              <a:avLst/>
              <a:gdLst>
                <a:gd name="connsiteX0" fmla="*/ 0 w 2453569"/>
                <a:gd name="connsiteY0" fmla="*/ 0 h 3521281"/>
                <a:gd name="connsiteX1" fmla="*/ 2453569 w 2453569"/>
                <a:gd name="connsiteY1" fmla="*/ 0 h 3521281"/>
                <a:gd name="connsiteX2" fmla="*/ 2453569 w 2453569"/>
                <a:gd name="connsiteY2" fmla="*/ 3521281 h 3521281"/>
                <a:gd name="connsiteX3" fmla="*/ 0 w 2453569"/>
                <a:gd name="connsiteY3" fmla="*/ 3521281 h 3521281"/>
                <a:gd name="connsiteX4" fmla="*/ 0 w 2453569"/>
                <a:gd name="connsiteY4" fmla="*/ 0 h 35212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3569" h="3521281">
                  <a:moveTo>
                    <a:pt x="0" y="0"/>
                  </a:moveTo>
                  <a:lnTo>
                    <a:pt x="2453569" y="0"/>
                  </a:lnTo>
                  <a:lnTo>
                    <a:pt x="2453569" y="3521281"/>
                  </a:lnTo>
                  <a:lnTo>
                    <a:pt x="0" y="3521281"/>
                  </a:lnTo>
                  <a:lnTo>
                    <a:pt x="0" y="0"/>
                  </a:lnTo>
                  <a:close/>
                </a:path>
              </a:pathLst>
            </a:custGeom>
          </p:spPr>
          <p:style>
            <a:lnRef idx="1">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42672" tIns="182880" rIns="56896" bIns="64008" numCol="1" spcCol="1270" anchor="t" anchorCtr="0">
              <a:noAutofit/>
            </a:bodyPr>
            <a:lstStyle/>
            <a:p>
              <a:pPr marL="0" lvl="1" defTabSz="800100">
                <a:spcAft>
                  <a:spcPts val="1200"/>
                </a:spcAft>
              </a:pPr>
              <a:r>
                <a:rPr lang="en-US" sz="1800" b="1" i="1" kern="1200" dirty="0" smtClean="0">
                  <a:latin typeface="+mj-lt"/>
                </a:rPr>
                <a:t>Applied </a:t>
              </a:r>
              <a:r>
                <a:rPr lang="en-US" sz="1800" b="1" i="1" dirty="0">
                  <a:latin typeface="+mj-lt"/>
                </a:rPr>
                <a:t>without </a:t>
              </a:r>
              <a:r>
                <a:rPr lang="en-US" sz="1800" b="1" i="1" dirty="0" smtClean="0">
                  <a:latin typeface="+mj-lt"/>
                </a:rPr>
                <a:t>prior </a:t>
              </a:r>
              <a:r>
                <a:rPr lang="en-US" sz="1800" b="1" i="1" dirty="0" smtClean="0">
                  <a:latin typeface="+mj-lt"/>
                </a:rPr>
                <a:t>screening to </a:t>
              </a:r>
              <a:r>
                <a:rPr lang="en-US" sz="1800" b="1" i="1" dirty="0" smtClean="0">
                  <a:latin typeface="+mj-lt"/>
                </a:rPr>
                <a:t>risk </a:t>
              </a:r>
              <a:r>
                <a:rPr lang="en-US" sz="1800" b="1" i="1" kern="1200" dirty="0" smtClean="0">
                  <a:latin typeface="+mj-lt"/>
                </a:rPr>
                <a:t>groups</a:t>
              </a:r>
            </a:p>
            <a:p>
              <a:pPr marL="0" lvl="1" defTabSz="800100">
                <a:spcAft>
                  <a:spcPts val="1200"/>
                </a:spcAft>
              </a:pPr>
              <a:endParaRPr lang="en-US" sz="600" i="1" kern="1200" dirty="0" smtClean="0">
                <a:latin typeface="+mj-lt"/>
              </a:endParaRPr>
            </a:p>
            <a:p>
              <a:pPr marL="0" lvl="1" algn="l" defTabSz="800100">
                <a:spcBef>
                  <a:spcPct val="0"/>
                </a:spcBef>
                <a:spcAft>
                  <a:spcPts val="1200"/>
                </a:spcAft>
              </a:pPr>
              <a:r>
                <a:rPr lang="en-US" sz="1800" b="1" i="1" kern="1200" dirty="0" smtClean="0">
                  <a:latin typeface="+mj-lt"/>
                </a:rPr>
                <a:t>Harmless </a:t>
              </a:r>
              <a:r>
                <a:rPr lang="en-US" sz="1800" b="1" i="1" kern="1200" dirty="0" smtClean="0">
                  <a:latin typeface="+mj-lt"/>
                </a:rPr>
                <a:t>to those without </a:t>
              </a:r>
              <a:r>
                <a:rPr lang="en-US" sz="1800" b="1" i="1" kern="1200" dirty="0" smtClean="0">
                  <a:latin typeface="+mj-lt"/>
                </a:rPr>
                <a:t>trauma</a:t>
              </a:r>
              <a:endParaRPr lang="en-US" sz="1800" b="1" i="1" kern="1200" dirty="0" smtClean="0">
                <a:latin typeface="+mj-lt"/>
              </a:endParaRPr>
            </a:p>
            <a:p>
              <a:pPr marL="0" lvl="1" algn="l" defTabSz="800100">
                <a:spcBef>
                  <a:spcPct val="0"/>
                </a:spcBef>
                <a:spcAft>
                  <a:spcPts val="1200"/>
                </a:spcAft>
              </a:pPr>
              <a:endParaRPr lang="en-US" sz="1800" b="1" i="1" kern="1200" dirty="0" smtClean="0">
                <a:latin typeface="+mj-lt"/>
              </a:endParaRPr>
            </a:p>
            <a:p>
              <a:pPr marL="0" lvl="1" algn="l" defTabSz="800100">
                <a:spcBef>
                  <a:spcPct val="0"/>
                </a:spcBef>
                <a:spcAft>
                  <a:spcPts val="1200"/>
                </a:spcAft>
              </a:pPr>
              <a:r>
                <a:rPr lang="en-US" sz="1800" b="1" i="1" kern="1200" dirty="0" smtClean="0">
                  <a:latin typeface="+mj-lt"/>
                </a:rPr>
                <a:t>What can or cannot become part of SOPs? </a:t>
              </a:r>
              <a:endParaRPr lang="en-US" sz="1800" b="1" i="1" kern="1200" dirty="0">
                <a:latin typeface="+mj-lt"/>
              </a:endParaRPr>
            </a:p>
          </p:txBody>
        </p:sp>
        <p:sp>
          <p:nvSpPr>
            <p:cNvPr id="10" name="Freeform 9"/>
            <p:cNvSpPr/>
            <p:nvPr/>
          </p:nvSpPr>
          <p:spPr>
            <a:xfrm>
              <a:off x="6483684" y="1789582"/>
              <a:ext cx="2503237" cy="862343"/>
            </a:xfrm>
            <a:custGeom>
              <a:avLst/>
              <a:gdLst>
                <a:gd name="connsiteX0" fmla="*/ 0 w 2373465"/>
                <a:gd name="connsiteY0" fmla="*/ 0 h 623496"/>
                <a:gd name="connsiteX1" fmla="*/ 2373465 w 2373465"/>
                <a:gd name="connsiteY1" fmla="*/ 0 h 623496"/>
                <a:gd name="connsiteX2" fmla="*/ 2373465 w 2373465"/>
                <a:gd name="connsiteY2" fmla="*/ 623496 h 623496"/>
                <a:gd name="connsiteX3" fmla="*/ 0 w 2373465"/>
                <a:gd name="connsiteY3" fmla="*/ 623496 h 623496"/>
                <a:gd name="connsiteX4" fmla="*/ 0 w 2373465"/>
                <a:gd name="connsiteY4" fmla="*/ 0 h 6234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3465" h="623496">
                  <a:moveTo>
                    <a:pt x="0" y="0"/>
                  </a:moveTo>
                  <a:lnTo>
                    <a:pt x="2373465" y="0"/>
                  </a:lnTo>
                  <a:lnTo>
                    <a:pt x="2373465" y="623496"/>
                  </a:lnTo>
                  <a:lnTo>
                    <a:pt x="0" y="623496"/>
                  </a:lnTo>
                  <a:lnTo>
                    <a:pt x="0" y="0"/>
                  </a:lnTo>
                  <a:close/>
                </a:path>
              </a:pathLst>
            </a:custGeom>
          </p:spPr>
          <p:style>
            <a:lnRef idx="1">
              <a:schemeClr val="accen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b="1" kern="1200" dirty="0" smtClean="0">
                  <a:latin typeface="Calibri" panose="020F0502020204030204" pitchFamily="34" charset="0"/>
                </a:rPr>
                <a:t>Integrated treatments</a:t>
              </a:r>
              <a:endParaRPr lang="en-US" sz="2000" b="1" kern="1200" dirty="0">
                <a:latin typeface="Calibri" panose="020F0502020204030204" pitchFamily="34" charset="0"/>
              </a:endParaRPr>
            </a:p>
          </p:txBody>
        </p:sp>
        <p:sp>
          <p:nvSpPr>
            <p:cNvPr id="11" name="Freeform 10"/>
            <p:cNvSpPr/>
            <p:nvPr/>
          </p:nvSpPr>
          <p:spPr>
            <a:xfrm>
              <a:off x="6483684" y="2655450"/>
              <a:ext cx="2503237" cy="3743933"/>
            </a:xfrm>
            <a:custGeom>
              <a:avLst/>
              <a:gdLst>
                <a:gd name="connsiteX0" fmla="*/ 0 w 2373465"/>
                <a:gd name="connsiteY0" fmla="*/ 0 h 3743933"/>
                <a:gd name="connsiteX1" fmla="*/ 2373465 w 2373465"/>
                <a:gd name="connsiteY1" fmla="*/ 0 h 3743933"/>
                <a:gd name="connsiteX2" fmla="*/ 2373465 w 2373465"/>
                <a:gd name="connsiteY2" fmla="*/ 3743933 h 3743933"/>
                <a:gd name="connsiteX3" fmla="*/ 0 w 2373465"/>
                <a:gd name="connsiteY3" fmla="*/ 3743933 h 3743933"/>
                <a:gd name="connsiteX4" fmla="*/ 0 w 2373465"/>
                <a:gd name="connsiteY4" fmla="*/ 0 h 3743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3465" h="3743933">
                  <a:moveTo>
                    <a:pt x="0" y="0"/>
                  </a:moveTo>
                  <a:lnTo>
                    <a:pt x="2373465" y="0"/>
                  </a:lnTo>
                  <a:lnTo>
                    <a:pt x="2373465" y="3743933"/>
                  </a:lnTo>
                  <a:lnTo>
                    <a:pt x="0" y="3743933"/>
                  </a:lnTo>
                  <a:lnTo>
                    <a:pt x="0" y="0"/>
                  </a:lnTo>
                  <a:close/>
                </a:path>
              </a:pathLst>
            </a:custGeom>
          </p:spPr>
          <p:style>
            <a:lnRef idx="1">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96012" tIns="182880" rIns="128016" bIns="144018" numCol="1" spcCol="1270" anchor="t" anchorCtr="0">
              <a:noAutofit/>
            </a:bodyPr>
            <a:lstStyle/>
            <a:p>
              <a:pPr marL="0" lvl="1" defTabSz="800100">
                <a:spcAft>
                  <a:spcPts val="1200"/>
                </a:spcAft>
              </a:pPr>
              <a:r>
                <a:rPr lang="en-US" sz="1800" b="1" i="1" dirty="0" smtClean="0"/>
                <a:t>Combined recovery -</a:t>
              </a:r>
              <a:r>
                <a:rPr lang="en-US" sz="1800" b="1" i="1" dirty="0" smtClean="0"/>
                <a:t>trauma/addiction </a:t>
              </a:r>
            </a:p>
            <a:p>
              <a:pPr marL="0" lvl="1" defTabSz="800100">
                <a:spcAft>
                  <a:spcPts val="1200"/>
                </a:spcAft>
              </a:pPr>
              <a:endParaRPr lang="en-US" sz="1800" b="1" i="1" dirty="0" smtClean="0"/>
            </a:p>
            <a:p>
              <a:pPr marL="0" lvl="1" defTabSz="800100">
                <a:spcAft>
                  <a:spcPts val="1200"/>
                </a:spcAft>
              </a:pPr>
              <a:r>
                <a:rPr lang="en-US" sz="1800" b="1" i="1" dirty="0" smtClean="0"/>
                <a:t>CBT can also </a:t>
              </a:r>
              <a:r>
                <a:rPr lang="en-US" sz="1800" b="1" i="1" dirty="0" smtClean="0"/>
                <a:t>help depression &amp; </a:t>
              </a:r>
              <a:r>
                <a:rPr lang="en-US" sz="1800" b="1" i="1" dirty="0" smtClean="0"/>
                <a:t>criminal </a:t>
              </a:r>
              <a:r>
                <a:rPr lang="en-US" sz="1800" b="1" i="1" dirty="0" smtClean="0"/>
                <a:t>thinking </a:t>
              </a:r>
              <a:endParaRPr lang="en-US" sz="1800" b="1" i="1" dirty="0" smtClean="0"/>
            </a:p>
            <a:p>
              <a:pPr marL="0" lvl="1" defTabSz="800100">
                <a:spcAft>
                  <a:spcPts val="1200"/>
                </a:spcAft>
              </a:pPr>
              <a:endParaRPr lang="en-US" sz="800" b="1" i="1" dirty="0"/>
            </a:p>
            <a:p>
              <a:pPr marL="0" lvl="1" defTabSz="800100">
                <a:spcAft>
                  <a:spcPts val="1200"/>
                </a:spcAft>
              </a:pPr>
              <a:r>
                <a:rPr lang="en-US" sz="1800" b="1" i="1" dirty="0" smtClean="0"/>
                <a:t>What is the impact on outcomes?</a:t>
              </a:r>
              <a:endParaRPr lang="en-US" sz="1800" b="1" i="1" kern="1200" dirty="0"/>
            </a:p>
            <a:p>
              <a:pPr marL="57150" lvl="1" indent="-57150" algn="l" defTabSz="222250">
                <a:lnSpc>
                  <a:spcPct val="90000"/>
                </a:lnSpc>
                <a:spcBef>
                  <a:spcPct val="0"/>
                </a:spcBef>
                <a:spcAft>
                  <a:spcPct val="15000"/>
                </a:spcAft>
                <a:buChar char="••"/>
              </a:pPr>
              <a:endParaRPr lang="en-US" sz="1800" kern="1200" dirty="0"/>
            </a:p>
          </p:txBody>
        </p:sp>
      </p:grpSp>
    </p:spTree>
    <p:extLst>
      <p:ext uri="{BB962C8B-B14F-4D97-AF65-F5344CB8AC3E}">
        <p14:creationId xmlns:p14="http://schemas.microsoft.com/office/powerpoint/2010/main" val="1752848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57200"/>
            <a:ext cx="8515350" cy="990600"/>
          </a:xfrm>
        </p:spPr>
        <p:txBody>
          <a:bodyPr>
            <a:normAutofit fontScale="90000"/>
          </a:bodyPr>
          <a:lstStyle/>
          <a:p>
            <a:pPr algn="l"/>
            <a:r>
              <a:rPr lang="en-US" sz="3100" b="1" dirty="0" smtClean="0">
                <a:latin typeface="Calibri" panose="020F0502020204030204" pitchFamily="34" charset="0"/>
              </a:rPr>
              <a:t>Principles  of trauma-informed  </a:t>
            </a:r>
            <a:r>
              <a:rPr lang="en-US" sz="3100" b="1" dirty="0" smtClean="0">
                <a:latin typeface="Calibri" panose="020F0502020204030204" pitchFamily="34" charset="0"/>
              </a:rPr>
              <a:t>addiction treatment</a:t>
            </a:r>
            <a:r>
              <a:rPr lang="en-US" sz="3600" b="1" dirty="0">
                <a:latin typeface="Calibri" panose="020F0502020204030204" pitchFamily="34" charset="0"/>
              </a:rPr>
              <a:t/>
            </a:r>
            <a:br>
              <a:rPr lang="en-US" sz="3600" b="1" dirty="0">
                <a:latin typeface="Calibri" panose="020F0502020204030204" pitchFamily="34" charset="0"/>
              </a:rPr>
            </a:br>
            <a:endParaRPr lang="en-US" sz="3600" b="1" dirty="0">
              <a:latin typeface="Calibri" panose="020F0502020204030204" pitchFamily="34" charset="0"/>
            </a:endParaRPr>
          </a:p>
        </p:txBody>
      </p:sp>
      <p:sp>
        <p:nvSpPr>
          <p:cNvPr id="3" name="Content Placeholder 2"/>
          <p:cNvSpPr>
            <a:spLocks noGrp="1"/>
          </p:cNvSpPr>
          <p:nvPr>
            <p:ph sz="half" idx="2"/>
          </p:nvPr>
        </p:nvSpPr>
        <p:spPr>
          <a:xfrm>
            <a:off x="228600" y="1524000"/>
            <a:ext cx="8839200" cy="4876800"/>
          </a:xfrm>
        </p:spPr>
        <p:txBody>
          <a:bodyPr>
            <a:noAutofit/>
          </a:bodyPr>
          <a:lstStyle/>
          <a:p>
            <a:pPr marL="0" indent="0">
              <a:buNone/>
            </a:pPr>
            <a:endParaRPr lang="en-US" sz="800" dirty="0" smtClean="0">
              <a:latin typeface="Calibri" panose="020F0502020204030204" pitchFamily="34" charset="0"/>
            </a:endParaRPr>
          </a:p>
          <a:p>
            <a:pPr marL="0" indent="0">
              <a:spcBef>
                <a:spcPts val="0"/>
              </a:spcBef>
              <a:buNone/>
            </a:pPr>
            <a:endParaRPr lang="en-US" sz="2400" dirty="0" smtClean="0">
              <a:latin typeface="Calibri" panose="020F0502020204030204" pitchFamily="34" charset="0"/>
            </a:endParaRPr>
          </a:p>
          <a:p>
            <a:pPr marL="0" indent="0">
              <a:spcBef>
                <a:spcPts val="0"/>
              </a:spcBef>
              <a:buNone/>
            </a:pPr>
            <a:r>
              <a:rPr lang="en-US" sz="2400" dirty="0" smtClean="0">
                <a:latin typeface="Calibri" panose="020F0502020204030204" pitchFamily="34" charset="0"/>
              </a:rPr>
              <a:t>Assumption </a:t>
            </a:r>
            <a:r>
              <a:rPr lang="en-US" sz="2400" dirty="0" smtClean="0">
                <a:latin typeface="Calibri" panose="020F0502020204030204" pitchFamily="34" charset="0"/>
              </a:rPr>
              <a:t>of </a:t>
            </a:r>
            <a:r>
              <a:rPr lang="en-US" sz="2400" dirty="0" smtClean="0">
                <a:latin typeface="Calibri" panose="020F0502020204030204" pitchFamily="34" charset="0"/>
              </a:rPr>
              <a:t>trauma history; even if not disclosed </a:t>
            </a:r>
            <a:r>
              <a:rPr lang="en-US" sz="2400" dirty="0" smtClean="0">
                <a:latin typeface="Calibri" panose="020F0502020204030204" pitchFamily="34" charset="0"/>
              </a:rPr>
              <a:t>or </a:t>
            </a:r>
            <a:r>
              <a:rPr lang="en-US" sz="2400" dirty="0" smtClean="0">
                <a:latin typeface="Calibri" panose="020F0502020204030204" pitchFamily="34" charset="0"/>
              </a:rPr>
              <a:t>remember</a:t>
            </a:r>
            <a:endParaRPr lang="en-US" sz="800" dirty="0" smtClean="0">
              <a:latin typeface="Calibri" panose="020F0502020204030204" pitchFamily="34" charset="0"/>
            </a:endParaRPr>
          </a:p>
          <a:p>
            <a:pPr marL="0" indent="0">
              <a:buNone/>
            </a:pPr>
            <a:endParaRPr lang="en-US" sz="1600" u="sng" dirty="0" smtClean="0">
              <a:latin typeface="Calibri" panose="020F0502020204030204" pitchFamily="34" charset="0"/>
            </a:endParaRPr>
          </a:p>
          <a:p>
            <a:pPr marL="0" indent="0">
              <a:spcBef>
                <a:spcPts val="0"/>
              </a:spcBef>
              <a:buNone/>
            </a:pPr>
            <a:r>
              <a:rPr lang="en-US" dirty="0" smtClean="0">
                <a:latin typeface="Calibri" panose="020F0502020204030204" pitchFamily="34" charset="0"/>
              </a:rPr>
              <a:t>A </a:t>
            </a:r>
            <a:r>
              <a:rPr lang="en-US" dirty="0">
                <a:latin typeface="Calibri" panose="020F0502020204030204" pitchFamily="34" charset="0"/>
              </a:rPr>
              <a:t>safe, structured &amp; predictable </a:t>
            </a:r>
            <a:r>
              <a:rPr lang="en-US" dirty="0" smtClean="0">
                <a:latin typeface="Calibri" panose="020F0502020204030204" pitchFamily="34" charset="0"/>
              </a:rPr>
              <a:t>treatment &amp; recovery </a:t>
            </a:r>
            <a:r>
              <a:rPr lang="en-US" dirty="0">
                <a:latin typeface="Calibri" panose="020F0502020204030204" pitchFamily="34" charset="0"/>
              </a:rPr>
              <a:t>setting </a:t>
            </a:r>
            <a:endParaRPr lang="en-US" dirty="0" smtClean="0">
              <a:latin typeface="Calibri" panose="020F0502020204030204" pitchFamily="34" charset="0"/>
            </a:endParaRPr>
          </a:p>
          <a:p>
            <a:pPr marL="0" indent="0">
              <a:spcBef>
                <a:spcPts val="0"/>
              </a:spcBef>
              <a:buNone/>
            </a:pPr>
            <a:endParaRPr lang="en-US" dirty="0">
              <a:latin typeface="Calibri" panose="020F0502020204030204" pitchFamily="34" charset="0"/>
            </a:endParaRPr>
          </a:p>
          <a:p>
            <a:pPr marL="0" indent="0">
              <a:spcBef>
                <a:spcPts val="0"/>
              </a:spcBef>
              <a:buNone/>
            </a:pPr>
            <a:r>
              <a:rPr lang="en-US" dirty="0" smtClean="0">
                <a:latin typeface="Calibri" panose="020F0502020204030204" pitchFamily="34" charset="0"/>
              </a:rPr>
              <a:t>Know the function of </a:t>
            </a:r>
            <a:r>
              <a:rPr lang="en-US" sz="2400" dirty="0" smtClean="0">
                <a:latin typeface="Calibri" panose="020F0502020204030204" pitchFamily="34" charset="0"/>
              </a:rPr>
              <a:t>problematic responses – find viable alternatives </a:t>
            </a:r>
            <a:endParaRPr lang="en-US" sz="2400" dirty="0" smtClean="0">
              <a:latin typeface="Calibri" panose="020F0502020204030204" pitchFamily="34" charset="0"/>
            </a:endParaRPr>
          </a:p>
          <a:p>
            <a:pPr marL="0" indent="0">
              <a:spcBef>
                <a:spcPts val="0"/>
              </a:spcBef>
              <a:buNone/>
            </a:pPr>
            <a:endParaRPr lang="en-US" sz="1600" dirty="0" smtClean="0">
              <a:latin typeface="Calibri" panose="020F0502020204030204" pitchFamily="34" charset="0"/>
            </a:endParaRPr>
          </a:p>
          <a:p>
            <a:pPr marL="0" indent="0">
              <a:buNone/>
            </a:pPr>
            <a:endParaRPr lang="en-US" sz="800" dirty="0" smtClean="0">
              <a:latin typeface="Calibri" panose="020F0502020204030204" pitchFamily="34" charset="0"/>
            </a:endParaRPr>
          </a:p>
          <a:p>
            <a:pPr marL="0" indent="0">
              <a:spcBef>
                <a:spcPts val="0"/>
              </a:spcBef>
              <a:buNone/>
            </a:pPr>
            <a:r>
              <a:rPr lang="en-US" sz="2400" dirty="0" smtClean="0">
                <a:latin typeface="Calibri" panose="020F0502020204030204" pitchFamily="34" charset="0"/>
              </a:rPr>
              <a:t>Emphasizes accountability &amp; </a:t>
            </a:r>
            <a:r>
              <a:rPr lang="en-US" sz="2400" dirty="0">
                <a:latin typeface="Calibri" panose="020F0502020204030204" pitchFamily="34" charset="0"/>
              </a:rPr>
              <a:t>consistency instead of </a:t>
            </a:r>
            <a:r>
              <a:rPr lang="en-US" sz="2400" dirty="0" smtClean="0">
                <a:latin typeface="Calibri" panose="020F0502020204030204" pitchFamily="34" charset="0"/>
              </a:rPr>
              <a:t>authority</a:t>
            </a:r>
            <a:endParaRPr lang="en-US" sz="2400" dirty="0" smtClean="0">
              <a:latin typeface="Calibri" panose="020F0502020204030204" pitchFamily="34" charset="0"/>
            </a:endParaRPr>
          </a:p>
          <a:p>
            <a:pPr marL="0" indent="0">
              <a:buNone/>
            </a:pPr>
            <a:endParaRPr lang="en-US" sz="1600" dirty="0">
              <a:latin typeface="Calibri" panose="020F0502020204030204" pitchFamily="34" charset="0"/>
            </a:endParaRPr>
          </a:p>
          <a:p>
            <a:pPr marL="0" indent="0">
              <a:spcBef>
                <a:spcPts val="0"/>
              </a:spcBef>
              <a:buNone/>
            </a:pPr>
            <a:r>
              <a:rPr lang="en-US" dirty="0" smtClean="0">
                <a:latin typeface="Calibri" panose="020F0502020204030204" pitchFamily="34" charset="0"/>
              </a:rPr>
              <a:t>Models respectful connections with others – informs &amp;</a:t>
            </a:r>
            <a:r>
              <a:rPr lang="en-US" sz="2400" dirty="0" smtClean="0">
                <a:latin typeface="Calibri" panose="020F0502020204030204" pitchFamily="34" charset="0"/>
              </a:rPr>
              <a:t> offers hope</a:t>
            </a:r>
            <a:endParaRPr lang="en-US" sz="2400" b="1" dirty="0">
              <a:latin typeface="Calibri" panose="020F0502020204030204" pitchFamily="34" charset="0"/>
            </a:endParaRPr>
          </a:p>
        </p:txBody>
      </p:sp>
      <p:sp>
        <p:nvSpPr>
          <p:cNvPr id="7" name="Content Placeholder 6"/>
          <p:cNvSpPr>
            <a:spLocks noGrp="1"/>
          </p:cNvSpPr>
          <p:nvPr>
            <p:ph sz="quarter" idx="13"/>
          </p:nvPr>
        </p:nvSpPr>
        <p:spPr/>
        <p:txBody>
          <a:bodyPr/>
          <a:lstStyle/>
          <a:p>
            <a:r>
              <a:rPr lang="en-US" dirty="0" smtClean="0"/>
              <a:t>(Miller, 2011)</a:t>
            </a:r>
            <a:endParaRPr lang="en-US" dirty="0"/>
          </a:p>
        </p:txBody>
      </p:sp>
    </p:spTree>
    <p:extLst>
      <p:ext uri="{BB962C8B-B14F-4D97-AF65-F5344CB8AC3E}">
        <p14:creationId xmlns:p14="http://schemas.microsoft.com/office/powerpoint/2010/main" val="2911755597"/>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381000"/>
            <a:ext cx="8515350" cy="990600"/>
          </a:xfrm>
        </p:spPr>
        <p:txBody>
          <a:bodyPr>
            <a:normAutofit/>
          </a:bodyPr>
          <a:lstStyle/>
          <a:p>
            <a:r>
              <a:rPr lang="en-US" sz="3200" dirty="0" smtClean="0"/>
              <a:t>Potential Impacts of Early Trauma </a:t>
            </a:r>
            <a:endParaRPr lang="en-US" sz="3200" dirty="0"/>
          </a:p>
        </p:txBody>
      </p:sp>
      <p:sp>
        <p:nvSpPr>
          <p:cNvPr id="6" name="Content Placeholder 5"/>
          <p:cNvSpPr>
            <a:spLocks noGrp="1"/>
          </p:cNvSpPr>
          <p:nvPr>
            <p:ph sz="half" idx="2"/>
          </p:nvPr>
        </p:nvSpPr>
        <p:spPr>
          <a:xfrm>
            <a:off x="152400" y="1524000"/>
            <a:ext cx="8839200" cy="5105400"/>
          </a:xfrm>
        </p:spPr>
        <p:txBody>
          <a:bodyPr/>
          <a:lstStyle/>
          <a:p>
            <a:endParaRPr lang="en-US" dirty="0" smtClean="0"/>
          </a:p>
          <a:p>
            <a:r>
              <a:rPr lang="en-US" dirty="0" smtClean="0">
                <a:latin typeface="Calibri" panose="020F0502020204030204" pitchFamily="34" charset="0"/>
              </a:rPr>
              <a:t>Brain </a:t>
            </a:r>
            <a:r>
              <a:rPr lang="en-US" dirty="0" smtClean="0">
                <a:latin typeface="Calibri" panose="020F0502020204030204" pitchFamily="34" charset="0"/>
              </a:rPr>
              <a:t>development - lasting changes in cognitive </a:t>
            </a:r>
            <a:r>
              <a:rPr lang="en-US" dirty="0" smtClean="0">
                <a:latin typeface="Calibri" panose="020F0502020204030204" pitchFamily="34" charset="0"/>
              </a:rPr>
              <a:t>functioning</a:t>
            </a:r>
          </a:p>
          <a:p>
            <a:pPr marL="0" indent="0">
              <a:buNone/>
            </a:pPr>
            <a:endParaRPr lang="en-US" sz="800" dirty="0" smtClean="0">
              <a:latin typeface="Calibri" panose="020F0502020204030204" pitchFamily="34" charset="0"/>
            </a:endParaRPr>
          </a:p>
          <a:p>
            <a:r>
              <a:rPr lang="en-US" dirty="0" smtClean="0">
                <a:latin typeface="Calibri" panose="020F0502020204030204" pitchFamily="34" charset="0"/>
              </a:rPr>
              <a:t>Physical - </a:t>
            </a:r>
            <a:r>
              <a:rPr lang="en-US" dirty="0" smtClean="0">
                <a:latin typeface="Calibri" panose="020F0502020204030204" pitchFamily="34" charset="0"/>
              </a:rPr>
              <a:t>increases risk of disease, disability </a:t>
            </a:r>
            <a:r>
              <a:rPr lang="en-US" dirty="0" smtClean="0">
                <a:latin typeface="Calibri" panose="020F0502020204030204" pitchFamily="34" charset="0"/>
              </a:rPr>
              <a:t>&amp; </a:t>
            </a:r>
            <a:r>
              <a:rPr lang="en-US" dirty="0" smtClean="0">
                <a:latin typeface="Calibri" panose="020F0502020204030204" pitchFamily="34" charset="0"/>
              </a:rPr>
              <a:t>early </a:t>
            </a:r>
            <a:r>
              <a:rPr lang="en-US" dirty="0" smtClean="0">
                <a:latin typeface="Calibri" panose="020F0502020204030204" pitchFamily="34" charset="0"/>
              </a:rPr>
              <a:t>death</a:t>
            </a:r>
          </a:p>
          <a:p>
            <a:pPr marL="0" indent="0">
              <a:buNone/>
            </a:pPr>
            <a:endParaRPr lang="en-US" sz="800" dirty="0" smtClean="0">
              <a:latin typeface="Calibri" panose="020F0502020204030204" pitchFamily="34" charset="0"/>
            </a:endParaRPr>
          </a:p>
          <a:p>
            <a:r>
              <a:rPr lang="en-US" dirty="0" smtClean="0">
                <a:latin typeface="Calibri" panose="020F0502020204030204" pitchFamily="34" charset="0"/>
              </a:rPr>
              <a:t>Adoption of health risk behaviors – all addictions, </a:t>
            </a:r>
            <a:r>
              <a:rPr lang="en-US" dirty="0" smtClean="0">
                <a:latin typeface="Calibri" panose="020F0502020204030204" pitchFamily="34" charset="0"/>
              </a:rPr>
              <a:t>HIV, etc.</a:t>
            </a:r>
          </a:p>
          <a:p>
            <a:pPr marL="0" indent="0">
              <a:buNone/>
            </a:pPr>
            <a:endParaRPr lang="en-US" sz="800" dirty="0" smtClean="0">
              <a:latin typeface="Calibri" panose="020F0502020204030204" pitchFamily="34" charset="0"/>
            </a:endParaRPr>
          </a:p>
          <a:p>
            <a:r>
              <a:rPr lang="en-US" dirty="0">
                <a:latin typeface="Calibri" panose="020F0502020204030204" pitchFamily="34" charset="0"/>
              </a:rPr>
              <a:t>Powerful predictor of adulthood </a:t>
            </a:r>
            <a:r>
              <a:rPr lang="en-US" dirty="0" smtClean="0">
                <a:latin typeface="Calibri" panose="020F0502020204030204" pitchFamily="34" charset="0"/>
              </a:rPr>
              <a:t>victimization</a:t>
            </a:r>
          </a:p>
          <a:p>
            <a:pPr marL="0" indent="0">
              <a:buNone/>
            </a:pPr>
            <a:endParaRPr lang="en-US" sz="800" dirty="0" smtClean="0">
              <a:latin typeface="Calibri" panose="020F0502020204030204" pitchFamily="34" charset="0"/>
            </a:endParaRPr>
          </a:p>
          <a:p>
            <a:r>
              <a:rPr lang="en-US" dirty="0" smtClean="0">
                <a:latin typeface="Calibri" panose="020F0502020204030204" pitchFamily="34" charset="0"/>
              </a:rPr>
              <a:t>Responses &amp; belief systems </a:t>
            </a:r>
            <a:r>
              <a:rPr lang="en-US" dirty="0" smtClean="0">
                <a:latin typeface="Calibri" panose="020F0502020204030204" pitchFamily="34" charset="0"/>
              </a:rPr>
              <a:t>aggravate criminogenic risks </a:t>
            </a:r>
          </a:p>
          <a:p>
            <a:pPr marL="0" indent="0">
              <a:buNone/>
            </a:pPr>
            <a:endParaRPr lang="en-US" sz="800" dirty="0">
              <a:latin typeface="Calibri" panose="020F0502020204030204" pitchFamily="34" charset="0"/>
            </a:endParaRPr>
          </a:p>
          <a:p>
            <a:r>
              <a:rPr lang="en-US" dirty="0" smtClean="0">
                <a:latin typeface="Calibri" panose="020F0502020204030204" pitchFamily="34" charset="0"/>
              </a:rPr>
              <a:t>Social</a:t>
            </a:r>
            <a:r>
              <a:rPr lang="en-US" dirty="0">
                <a:latin typeface="Calibri" panose="020F0502020204030204" pitchFamily="34" charset="0"/>
              </a:rPr>
              <a:t>, emotional, </a:t>
            </a:r>
            <a:r>
              <a:rPr lang="en-US" dirty="0" smtClean="0">
                <a:latin typeface="Calibri" panose="020F0502020204030204" pitchFamily="34" charset="0"/>
              </a:rPr>
              <a:t>&amp; </a:t>
            </a:r>
            <a:r>
              <a:rPr lang="en-US" dirty="0">
                <a:latin typeface="Calibri" panose="020F0502020204030204" pitchFamily="34" charset="0"/>
              </a:rPr>
              <a:t>interpersonal </a:t>
            </a:r>
            <a:r>
              <a:rPr lang="en-US" dirty="0" smtClean="0">
                <a:latin typeface="Calibri" panose="020F0502020204030204" pitchFamily="34" charset="0"/>
              </a:rPr>
              <a:t>consequences</a:t>
            </a:r>
            <a:endParaRPr lang="en-US" dirty="0">
              <a:latin typeface="Calibri" panose="020F0502020204030204" pitchFamily="34" charset="0"/>
            </a:endParaRPr>
          </a:p>
        </p:txBody>
      </p:sp>
      <p:sp>
        <p:nvSpPr>
          <p:cNvPr id="7" name="Content Placeholder 6"/>
          <p:cNvSpPr>
            <a:spLocks noGrp="1"/>
          </p:cNvSpPr>
          <p:nvPr>
            <p:ph sz="quarter" idx="13"/>
          </p:nvPr>
        </p:nvSpPr>
        <p:spPr/>
        <p:txBody>
          <a:bodyPr/>
          <a:lstStyle/>
          <a:p>
            <a:r>
              <a:rPr lang="en-US" dirty="0" smtClean="0"/>
              <a:t>Miller, 2015</a:t>
            </a:r>
            <a:endParaRPr lang="en-US" dirty="0"/>
          </a:p>
        </p:txBody>
      </p:sp>
    </p:spTree>
    <p:extLst>
      <p:ext uri="{BB962C8B-B14F-4D97-AF65-F5344CB8AC3E}">
        <p14:creationId xmlns:p14="http://schemas.microsoft.com/office/powerpoint/2010/main" val="579913189"/>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in Key Cognitive and Affective Functions</a:t>
            </a:r>
            <a:endParaRPr lang="en-US" dirty="0"/>
          </a:p>
        </p:txBody>
      </p:sp>
      <p:sp>
        <p:nvSpPr>
          <p:cNvPr id="3" name="Text Placeholder 2"/>
          <p:cNvSpPr>
            <a:spLocks noGrp="1"/>
          </p:cNvSpPr>
          <p:nvPr>
            <p:ph type="body" idx="1"/>
          </p:nvPr>
        </p:nvSpPr>
        <p:spPr/>
        <p:txBody>
          <a:bodyPr>
            <a:noAutofit/>
          </a:bodyPr>
          <a:lstStyle/>
          <a:p>
            <a:r>
              <a:rPr lang="en-US" sz="1800" dirty="0" smtClean="0"/>
              <a:t>(Miller, 2010)</a:t>
            </a:r>
            <a:endParaRPr lang="en-US" sz="1800" dirty="0"/>
          </a:p>
        </p:txBody>
      </p:sp>
      <p:sp>
        <p:nvSpPr>
          <p:cNvPr id="4" name="Content Placeholder 3"/>
          <p:cNvSpPr>
            <a:spLocks noGrp="1"/>
          </p:cNvSpPr>
          <p:nvPr>
            <p:ph sz="quarter" idx="13"/>
          </p:nvPr>
        </p:nvSpPr>
        <p:spPr/>
        <p:txBody>
          <a:bodyPr/>
          <a:lstStyle/>
          <a:p>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447800"/>
            <a:ext cx="8534401"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2108141"/>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AETC_Master_Template_0615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AETC_Master_Template_061510.potx</Template>
  <TotalTime>38453</TotalTime>
  <Words>2066</Words>
  <Application>Microsoft Office PowerPoint</Application>
  <PresentationFormat>On-screen Show (4:3)</PresentationFormat>
  <Paragraphs>335</Paragraphs>
  <Slides>22</Slides>
  <Notes>11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AETC_Master_Template_061510</vt:lpstr>
      <vt:lpstr>   </vt:lpstr>
      <vt:lpstr>Goals of Trauma-informed addiction treatment </vt:lpstr>
      <vt:lpstr>Results of Implementation (Miller &amp; Leis, 2013) </vt:lpstr>
      <vt:lpstr>Learning Objectives</vt:lpstr>
      <vt:lpstr> Trauma-Informed vs Trauma Specific</vt:lpstr>
      <vt:lpstr>Applying trauma-informed approaches in RSAT Programs </vt:lpstr>
      <vt:lpstr>Principles  of trauma-informed  addiction treatment </vt:lpstr>
      <vt:lpstr>Potential Impacts of Early Trauma </vt:lpstr>
      <vt:lpstr>Changes in Key Cognitive and Affective Functions</vt:lpstr>
      <vt:lpstr>Brain’s Response to Prolonged/Severe Exposures </vt:lpstr>
      <vt:lpstr>Trauma and Criminogenic Risks</vt:lpstr>
      <vt:lpstr>Trauma, addiction &amp; criminal thinking/associations</vt:lpstr>
      <vt:lpstr>      Implementation Basics </vt:lpstr>
      <vt:lpstr>Trauma Stabilization </vt:lpstr>
      <vt:lpstr>Identifying the link between triggers &amp; urges to use</vt:lpstr>
      <vt:lpstr>Self-Care: teach it, model it, live it!</vt:lpstr>
      <vt:lpstr>   PEACE: An approach to unavoidable triggers </vt:lpstr>
      <vt:lpstr>Trauma specific treatment approaches</vt:lpstr>
      <vt:lpstr>Judith Herman’s Stages of Recovery</vt:lpstr>
      <vt:lpstr>     Integrated Approaches:  Examples of Manualized Treatments</vt:lpstr>
      <vt:lpstr>Healing, Recovery &amp; Desistance </vt:lpstr>
      <vt:lpstr>PowerPoint Presentation</vt:lpstr>
    </vt:vector>
  </TitlesOfParts>
  <Company>HMC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Spach</dc:creator>
  <cp:lastModifiedBy>no one</cp:lastModifiedBy>
  <cp:revision>1287</cp:revision>
  <cp:lastPrinted>2016-04-19T22:38:50Z</cp:lastPrinted>
  <dcterms:created xsi:type="dcterms:W3CDTF">2010-11-28T05:36:22Z</dcterms:created>
  <dcterms:modified xsi:type="dcterms:W3CDTF">2016-06-29T18:25:31Z</dcterms:modified>
</cp:coreProperties>
</file>