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69" r:id="rId2"/>
    <p:sldId id="289" r:id="rId3"/>
    <p:sldId id="290"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92" r:id="rId20"/>
    <p:sldId id="287" r:id="rId21"/>
    <p:sldId id="29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8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81"/>
    <a:srgbClr val="97B5D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3" autoAdjust="0"/>
    <p:restoredTop sz="94570" autoAdjust="0"/>
  </p:normalViewPr>
  <p:slideViewPr>
    <p:cSldViewPr showGuides="1">
      <p:cViewPr varScale="1">
        <p:scale>
          <a:sx n="82" d="100"/>
          <a:sy n="82" d="100"/>
        </p:scale>
        <p:origin x="84" y="2004"/>
      </p:cViewPr>
      <p:guideLst>
        <p:guide orient="horz" pos="3984"/>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28E02-A0ED-4796-BAB4-8E6D3395DD2D}" type="datetimeFigureOut">
              <a:rPr lang="en-US" smtClean="0"/>
              <a:t>7/18/2016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A73C24-4246-4CC2-AD93-CF80252C6A7D}" type="slidenum">
              <a:rPr lang="en-US" smtClean="0"/>
              <a:t>‹#›</a:t>
            </a:fld>
            <a:endParaRPr lang="en-US"/>
          </a:p>
        </p:txBody>
      </p:sp>
    </p:spTree>
    <p:extLst>
      <p:ext uri="{BB962C8B-B14F-4D97-AF65-F5344CB8AC3E}">
        <p14:creationId xmlns:p14="http://schemas.microsoft.com/office/powerpoint/2010/main" val="117943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lIns="0" tIns="0" rIns="0" bIns="0">
            <a:noAutofit/>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0" y="914400"/>
            <a:ext cx="2735986" cy="1524300"/>
          </a:xfrm>
          <a:prstGeom prst="rect">
            <a:avLst/>
          </a:prstGeom>
        </p:spPr>
      </p:pic>
    </p:spTree>
    <p:extLst>
      <p:ext uri="{BB962C8B-B14F-4D97-AF65-F5344CB8AC3E}">
        <p14:creationId xmlns:p14="http://schemas.microsoft.com/office/powerpoint/2010/main" val="2544715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2174"/>
          </a:xfrm>
        </p:spPr>
        <p:txBody>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685800" y="1417637"/>
            <a:ext cx="7812868" cy="4525963"/>
          </a:xfrm>
        </p:spPr>
        <p:txBody>
          <a:bodyPr/>
          <a:lstStyle>
            <a:lvl1pPr>
              <a:lnSpc>
                <a:spcPts val="2800"/>
              </a:lnSpc>
              <a:defRPr sz="2400"/>
            </a:lvl1pPr>
            <a:lvl2pPr>
              <a:lnSpc>
                <a:spcPts val="2800"/>
              </a:lnSpc>
              <a:defRPr sz="2200"/>
            </a:lvl2pPr>
            <a:lvl3pPr>
              <a:lnSpc>
                <a:spcPts val="2800"/>
              </a:lnSpc>
              <a:defRPr sz="2200"/>
            </a:lvl3pPr>
            <a:lvl4pPr>
              <a:lnSpc>
                <a:spcPts val="2800"/>
              </a:lnSpc>
              <a:defRPr sz="2200"/>
            </a:lvl4pPr>
            <a:lvl5pPr>
              <a:lnSpc>
                <a:spcPts val="2800"/>
              </a:lnSpc>
              <a:defRPr sz="2200"/>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5" name="TextBox 4"/>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cxnSp>
        <p:nvCxnSpPr>
          <p:cNvPr id="10" name="Straight Connector 9"/>
          <p:cNvCxnSpPr/>
          <p:nvPr userDrawn="1"/>
        </p:nvCxnSpPr>
        <p:spPr>
          <a:xfrm>
            <a:off x="575556" y="61722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799768"/>
            <a:ext cx="7772400" cy="1362075"/>
          </a:xfrm>
        </p:spPr>
        <p:txBody>
          <a:bodyPr lIns="0" tIns="0" rIns="0" bIns="0" anchor="t">
            <a:noAutofit/>
          </a:bodyPr>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209800"/>
            <a:ext cx="7772400" cy="1500187"/>
          </a:xfrm>
        </p:spPr>
        <p:txBody>
          <a:bodyPr anchor="b"/>
          <a:lstStyle>
            <a:lvl1pPr marL="0" indent="0">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10" name="TextBox 9"/>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cxnSp>
        <p:nvCxnSpPr>
          <p:cNvPr id="11" name="Straight Connector 10"/>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172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Content Placeholder 2"/>
          <p:cNvSpPr>
            <a:spLocks noGrp="1"/>
          </p:cNvSpPr>
          <p:nvPr>
            <p:ph sz="half" idx="1"/>
          </p:nvPr>
        </p:nvSpPr>
        <p:spPr>
          <a:xfrm>
            <a:off x="685800" y="1447800"/>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648201" y="1447800"/>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9" name="TextBox 8"/>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cxnSp>
        <p:nvCxnSpPr>
          <p:cNvPr id="13" name="Straight Connector 12"/>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543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a:t>Click to edit Master title style</a:t>
            </a:r>
            <a:endParaRPr lang="en-US" dirty="0"/>
          </a:p>
        </p:txBody>
      </p:sp>
      <p:sp>
        <p:nvSpPr>
          <p:cNvPr id="3" name="Text Placeholder 2"/>
          <p:cNvSpPr>
            <a:spLocks noGrp="1"/>
          </p:cNvSpPr>
          <p:nvPr>
            <p:ph type="body" idx="1" hasCustomPrompt="1"/>
          </p:nvPr>
        </p:nvSpPr>
        <p:spPr>
          <a:xfrm>
            <a:off x="575556" y="1447800"/>
            <a:ext cx="3778188" cy="639762"/>
          </a:xfrm>
        </p:spPr>
        <p:txBody>
          <a:bodyPr anchor="t" anchorCtr="0"/>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styles</a:t>
            </a:r>
          </a:p>
        </p:txBody>
      </p:sp>
      <p:sp>
        <p:nvSpPr>
          <p:cNvPr id="4" name="Content Placeholder 3"/>
          <p:cNvSpPr>
            <a:spLocks noGrp="1"/>
          </p:cNvSpPr>
          <p:nvPr>
            <p:ph sz="half" idx="2"/>
          </p:nvPr>
        </p:nvSpPr>
        <p:spPr>
          <a:xfrm>
            <a:off x="685800" y="1905000"/>
            <a:ext cx="3778188"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hasCustomPrompt="1"/>
          </p:nvPr>
        </p:nvSpPr>
        <p:spPr>
          <a:xfrm>
            <a:off x="4427984" y="1447800"/>
            <a:ext cx="4032448" cy="639762"/>
          </a:xfrm>
        </p:spPr>
        <p:txBody>
          <a:bodyPr anchor="t" anchorCtr="0"/>
          <a:lstStyle>
            <a:lvl1pPr marL="0" indent="0">
              <a:buNone/>
              <a:defRPr sz="2400" b="1">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styles</a:t>
            </a:r>
          </a:p>
        </p:txBody>
      </p:sp>
      <p:sp>
        <p:nvSpPr>
          <p:cNvPr id="6" name="Content Placeholder 5"/>
          <p:cNvSpPr>
            <a:spLocks noGrp="1"/>
          </p:cNvSpPr>
          <p:nvPr>
            <p:ph sz="quarter" idx="4"/>
          </p:nvPr>
        </p:nvSpPr>
        <p:spPr>
          <a:xfrm>
            <a:off x="4535996" y="1905000"/>
            <a:ext cx="3934374"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p:txBody>
      </p:sp>
      <p:pic>
        <p:nvPicPr>
          <p:cNvPr id="12" name="Picture 11"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10" name="Straight Connector 9"/>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377888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64601" y="1447800"/>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1905000"/>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8" name="Straight Connector 7"/>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89471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6" name="Straight Connector 5"/>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baseline="0" dirty="0">
                <a:solidFill>
                  <a:srgbClr val="005581"/>
                </a:solidFill>
                <a:latin typeface="Arial" pitchFamily="34" charset="0"/>
              </a:rPr>
              <a:t>PAGE </a:t>
            </a:r>
            <a:fld id="{A6E82ED3-9C98-45BC-9BAD-25D9D3E7D28B}" type="slidenum">
              <a:rPr lang="en-US" sz="1000" baseline="0" smtClean="0">
                <a:solidFill>
                  <a:srgbClr val="005581"/>
                </a:solidFill>
                <a:latin typeface="Arial" pitchFamily="34" charset="0"/>
              </a:rPr>
              <a:pPr>
                <a:spcAft>
                  <a:spcPts val="600"/>
                </a:spcAft>
              </a:pPr>
              <a:t>‹#›</a:t>
            </a:fld>
            <a:endParaRPr lang="en-US" sz="1000" baseline="0" dirty="0">
              <a:solidFill>
                <a:srgbClr val="005581"/>
              </a:solidFill>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319894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200"/>
            <a:ext cx="8229600" cy="1005840"/>
          </a:xfrm>
          <a:prstGeom prst="rect">
            <a:avLst/>
          </a:prstGeom>
        </p:spPr>
        <p:txBody>
          <a:bodyPr vert="horz" lIns="0" tIns="0" rIns="0" bIns="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85800" y="1417320"/>
            <a:ext cx="7810636"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26369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8" r:id="rId6"/>
    <p:sldLayoutId id="2147483654" r:id="rId7"/>
  </p:sldLayoutIdLst>
  <p:hf sldNum="0" hdr="0" ftr="0"/>
  <p:txStyles>
    <p:titleStyle>
      <a:lvl1pPr algn="ctr" defTabSz="914400" rtl="0" eaLnBrk="1" latinLnBrk="0" hangingPunct="1">
        <a:spcBef>
          <a:spcPct val="0"/>
        </a:spcBef>
        <a:buNone/>
        <a:defRPr sz="3400" u="none" kern="1200" baseline="0">
          <a:solidFill>
            <a:srgbClr val="005581"/>
          </a:solidFill>
          <a:latin typeface="Arial" pitchFamily="34" charset="0"/>
          <a:ea typeface="+mj-ea"/>
          <a:cs typeface="Arial" pitchFamily="34" charset="0"/>
        </a:defRPr>
      </a:lvl1pPr>
    </p:titleStyle>
    <p:bodyStyle>
      <a:lvl1pPr marL="342900" indent="-342900" algn="l" defTabSz="914400" rtl="0" eaLnBrk="1" latinLnBrk="0" hangingPunct="1">
        <a:lnSpc>
          <a:spcPts val="2700"/>
        </a:lnSpc>
        <a:spcBef>
          <a:spcPts val="0"/>
        </a:spcBef>
        <a:spcAft>
          <a:spcPts val="600"/>
        </a:spcAft>
        <a:buClr>
          <a:srgbClr val="005581"/>
        </a:buClr>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2pPr>
      <a:lvl3pPr marL="1143000" indent="-22860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cjrs.gov/pdffiles1/nij/grants/184953.pdf" TargetMode="External"/><Relationship Id="rId2" Type="http://schemas.openxmlformats.org/officeDocument/2006/relationships/hyperlink" Target="http://www.ncjrs.gov/pdffiles1/nij/grants/182858.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30575"/>
            <a:ext cx="7772400" cy="1470025"/>
          </a:xfrm>
        </p:spPr>
        <p:txBody>
          <a:bodyPr>
            <a:normAutofit fontScale="90000"/>
          </a:bodyPr>
          <a:lstStyle/>
          <a:p>
            <a:r>
              <a:rPr lang="en-US" sz="4400" dirty="0"/>
              <a:t>Promising Practices Guidelines </a:t>
            </a:r>
            <a:br>
              <a:rPr lang="en-US" sz="4400" dirty="0"/>
            </a:br>
            <a:r>
              <a:rPr lang="en-US" sz="4400" dirty="0"/>
              <a:t>for Residential  Substance </a:t>
            </a:r>
            <a:br>
              <a:rPr lang="en-US" sz="4400" dirty="0"/>
            </a:br>
            <a:r>
              <a:rPr lang="en-US" sz="4400" dirty="0"/>
              <a:t>Abuse Treatment</a:t>
            </a:r>
          </a:p>
        </p:txBody>
      </p:sp>
      <p:pic>
        <p:nvPicPr>
          <p:cNvPr id="4" name="Picture 3"/>
          <p:cNvPicPr>
            <a:picLocks noChangeAspect="1"/>
          </p:cNvPicPr>
          <p:nvPr/>
        </p:nvPicPr>
        <p:blipFill>
          <a:blip r:embed="rId2"/>
          <a:stretch>
            <a:fillRect/>
          </a:stretch>
        </p:blipFill>
        <p:spPr>
          <a:xfrm>
            <a:off x="3436698" y="5568194"/>
            <a:ext cx="2263932" cy="908806"/>
          </a:xfrm>
          <a:prstGeom prst="rect">
            <a:avLst/>
          </a:prstGeom>
        </p:spPr>
      </p:pic>
    </p:spTree>
    <p:extLst>
      <p:ext uri="{BB962C8B-B14F-4D97-AF65-F5344CB8AC3E}">
        <p14:creationId xmlns:p14="http://schemas.microsoft.com/office/powerpoint/2010/main" val="4261212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 Treatment Programming</a:t>
            </a:r>
            <a:br>
              <a:rPr lang="en-US" dirty="0"/>
            </a:br>
            <a:r>
              <a:rPr lang="en-US" sz="1600" dirty="0"/>
              <a:t>(CONTINUED)</a:t>
            </a:r>
            <a:endParaRPr lang="en-US" dirty="0"/>
          </a:p>
        </p:txBody>
      </p:sp>
      <p:sp>
        <p:nvSpPr>
          <p:cNvPr id="3" name="Content Placeholder 2"/>
          <p:cNvSpPr>
            <a:spLocks noGrp="1"/>
          </p:cNvSpPr>
          <p:nvPr>
            <p:ph idx="1"/>
          </p:nvPr>
        </p:nvSpPr>
        <p:spPr/>
        <p:txBody>
          <a:bodyPr>
            <a:normAutofit/>
          </a:bodyPr>
          <a:lstStyle/>
          <a:p>
            <a:pPr marL="0" indent="0">
              <a:lnSpc>
                <a:spcPct val="100000"/>
              </a:lnSpc>
              <a:spcBef>
                <a:spcPts val="1200"/>
              </a:spcBef>
              <a:buNone/>
            </a:pPr>
            <a:r>
              <a:rPr lang="en-US" sz="2200" b="1" dirty="0">
                <a:solidFill>
                  <a:schemeClr val="accent5"/>
                </a:solidFill>
              </a:rPr>
              <a:t>E) </a:t>
            </a:r>
            <a:r>
              <a:rPr lang="en-US" sz="2200" dirty="0" err="1"/>
              <a:t>BJA</a:t>
            </a:r>
            <a:r>
              <a:rPr lang="en-US" sz="2200" dirty="0"/>
              <a:t> RSAT length requirements should be considered minimum, not maximum limits and, optimally, RSAT durations should depend upon each participant’s needs and circumstances.</a:t>
            </a:r>
          </a:p>
          <a:p>
            <a:pPr marL="0" indent="0">
              <a:lnSpc>
                <a:spcPct val="100000"/>
              </a:lnSpc>
              <a:spcBef>
                <a:spcPts val="1200"/>
              </a:spcBef>
              <a:buNone/>
            </a:pPr>
            <a:r>
              <a:rPr lang="en-US" sz="2200" b="1" dirty="0">
                <a:solidFill>
                  <a:schemeClr val="accent5"/>
                </a:solidFill>
              </a:rPr>
              <a:t>F) </a:t>
            </a:r>
            <a:r>
              <a:rPr lang="en-US" sz="2200" dirty="0"/>
              <a:t>RSAT treatment programs should be provided in flexible phases.</a:t>
            </a:r>
          </a:p>
          <a:p>
            <a:pPr marL="0" indent="0">
              <a:lnSpc>
                <a:spcPct val="100000"/>
              </a:lnSpc>
              <a:spcBef>
                <a:spcPts val="1200"/>
              </a:spcBef>
              <a:buNone/>
            </a:pPr>
            <a:r>
              <a:rPr lang="en-US" sz="2200" b="1" dirty="0">
                <a:solidFill>
                  <a:schemeClr val="accent5"/>
                </a:solidFill>
              </a:rPr>
              <a:t>G) </a:t>
            </a:r>
            <a:r>
              <a:rPr lang="en-US" sz="2200" dirty="0"/>
              <a:t>Positive programming should account for the majority of the inmates’ day.</a:t>
            </a:r>
          </a:p>
          <a:p>
            <a:pPr marL="0" indent="0">
              <a:buNone/>
            </a:pPr>
            <a:endParaRPr lang="en-US" dirty="0"/>
          </a:p>
        </p:txBody>
      </p:sp>
    </p:spTree>
    <p:extLst>
      <p:ext uri="{BB962C8B-B14F-4D97-AF65-F5344CB8AC3E}">
        <p14:creationId xmlns:p14="http://schemas.microsoft.com/office/powerpoint/2010/main" val="1024633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Treatment Modalities and Services</a:t>
            </a:r>
          </a:p>
        </p:txBody>
      </p:sp>
      <p:sp>
        <p:nvSpPr>
          <p:cNvPr id="3" name="Content Placeholder 2"/>
          <p:cNvSpPr>
            <a:spLocks noGrp="1"/>
          </p:cNvSpPr>
          <p:nvPr>
            <p:ph idx="1"/>
          </p:nvPr>
        </p:nvSpPr>
        <p:spPr/>
        <p:txBody>
          <a:bodyPr>
            <a:normAutofit fontScale="92500" lnSpcReduction="10000"/>
          </a:bodyPr>
          <a:lstStyle/>
          <a:p>
            <a:pPr marL="0" indent="0">
              <a:lnSpc>
                <a:spcPct val="110000"/>
              </a:lnSpc>
              <a:spcBef>
                <a:spcPts val="1200"/>
              </a:spcBef>
              <a:buNone/>
            </a:pPr>
            <a:r>
              <a:rPr lang="en-US" b="1" dirty="0">
                <a:solidFill>
                  <a:schemeClr val="accent5"/>
                </a:solidFill>
              </a:rPr>
              <a:t>A) </a:t>
            </a:r>
            <a:r>
              <a:rPr lang="en-US" dirty="0" err="1"/>
              <a:t>RSAT</a:t>
            </a:r>
            <a:r>
              <a:rPr lang="en-US" dirty="0"/>
              <a:t> treatment programming should be responsive to a diverse inmate Population, culturally relevant, and include both group and individual counseling and be periodically reviewed to ensure adopted modalities provide the best fit for the inmate population.</a:t>
            </a:r>
          </a:p>
          <a:p>
            <a:pPr marL="0" indent="0">
              <a:lnSpc>
                <a:spcPct val="110000"/>
              </a:lnSpc>
              <a:spcBef>
                <a:spcPts val="1200"/>
              </a:spcBef>
              <a:buNone/>
            </a:pPr>
            <a:r>
              <a:rPr lang="en-US" b="1" dirty="0">
                <a:solidFill>
                  <a:schemeClr val="accent5"/>
                </a:solidFill>
              </a:rPr>
              <a:t>B) </a:t>
            </a:r>
            <a:r>
              <a:rPr lang="en-US" dirty="0"/>
              <a:t>Therapeutic Communities must be adapted to function within a prison or jail while not sacrificing TCs essential components.</a:t>
            </a:r>
          </a:p>
          <a:p>
            <a:pPr marL="0" indent="0">
              <a:lnSpc>
                <a:spcPct val="110000"/>
              </a:lnSpc>
              <a:spcBef>
                <a:spcPts val="1200"/>
              </a:spcBef>
              <a:buNone/>
            </a:pPr>
            <a:r>
              <a:rPr lang="en-US" b="1" dirty="0">
                <a:solidFill>
                  <a:schemeClr val="accent5"/>
                </a:solidFill>
              </a:rPr>
              <a:t>C) </a:t>
            </a:r>
            <a:r>
              <a:rPr lang="en-US" dirty="0"/>
              <a:t>Cognitive Behavioral Therapy should not be limited to specific CBT sessions, but be reinforced across the program and staff, including both treatment and correctional officers.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970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Treatment Modalities and Services</a:t>
            </a:r>
            <a:br>
              <a:rPr lang="en-US" dirty="0"/>
            </a:br>
            <a:r>
              <a:rPr lang="en-US" sz="1600" dirty="0"/>
              <a:t>(CONTINUED)</a:t>
            </a:r>
            <a:endParaRPr lang="en-US" dirty="0"/>
          </a:p>
        </p:txBody>
      </p:sp>
      <p:sp>
        <p:nvSpPr>
          <p:cNvPr id="3" name="Content Placeholder 2"/>
          <p:cNvSpPr>
            <a:spLocks noGrp="1"/>
          </p:cNvSpPr>
          <p:nvPr>
            <p:ph idx="1"/>
          </p:nvPr>
        </p:nvSpPr>
        <p:spPr/>
        <p:txBody>
          <a:bodyPr/>
          <a:lstStyle/>
          <a:p>
            <a:pPr marL="0" indent="0">
              <a:lnSpc>
                <a:spcPct val="100000"/>
              </a:lnSpc>
              <a:spcBef>
                <a:spcPts val="1200"/>
              </a:spcBef>
              <a:buNone/>
            </a:pPr>
            <a:r>
              <a:rPr lang="en-US" b="1" dirty="0">
                <a:solidFill>
                  <a:schemeClr val="accent5"/>
                </a:solidFill>
              </a:rPr>
              <a:t>D) </a:t>
            </a:r>
            <a:r>
              <a:rPr lang="en-US" dirty="0"/>
              <a:t>Treatment plans must be assessed and modified continually to meet changing needs of inmates and incorporate planning for transition to community.</a:t>
            </a:r>
          </a:p>
          <a:p>
            <a:pPr marL="0" indent="0">
              <a:lnSpc>
                <a:spcPct val="100000"/>
              </a:lnSpc>
              <a:spcBef>
                <a:spcPts val="1200"/>
              </a:spcBef>
              <a:buNone/>
            </a:pPr>
            <a:r>
              <a:rPr lang="en-US" b="1" dirty="0">
                <a:solidFill>
                  <a:schemeClr val="accent5"/>
                </a:solidFill>
              </a:rPr>
              <a:t>E) </a:t>
            </a:r>
            <a:r>
              <a:rPr lang="en-US" dirty="0"/>
              <a:t>RSAT Programs should include complementary inmate treatment and social services.</a:t>
            </a:r>
          </a:p>
          <a:p>
            <a:pPr marL="0" indent="0">
              <a:lnSpc>
                <a:spcPct val="100000"/>
              </a:lnSpc>
              <a:spcBef>
                <a:spcPts val="1200"/>
              </a:spcBef>
              <a:buNone/>
            </a:pPr>
            <a:r>
              <a:rPr lang="en-US" b="1" dirty="0">
                <a:solidFill>
                  <a:schemeClr val="accent5"/>
                </a:solidFill>
              </a:rPr>
              <a:t>F) </a:t>
            </a:r>
            <a:r>
              <a:rPr lang="en-US" dirty="0" err="1"/>
              <a:t>RSAT</a:t>
            </a:r>
            <a:r>
              <a:rPr lang="en-US" dirty="0"/>
              <a:t> programs should be trauma-informed whether or not trauma specific services are provided.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55169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Drug Free Environments</a:t>
            </a:r>
          </a:p>
        </p:txBody>
      </p:sp>
      <p:sp>
        <p:nvSpPr>
          <p:cNvPr id="3" name="Content Placeholder 2"/>
          <p:cNvSpPr>
            <a:spLocks noGrp="1"/>
          </p:cNvSpPr>
          <p:nvPr>
            <p:ph idx="1"/>
          </p:nvPr>
        </p:nvSpPr>
        <p:spPr>
          <a:xfrm>
            <a:off x="685800" y="2286000"/>
            <a:ext cx="7812868" cy="3657600"/>
          </a:xfrm>
        </p:spPr>
        <p:txBody>
          <a:bodyPr/>
          <a:lstStyle/>
          <a:p>
            <a:pPr marL="0" indent="0">
              <a:buNone/>
            </a:pPr>
            <a:r>
              <a:rPr lang="en-US" b="1" dirty="0">
                <a:solidFill>
                  <a:schemeClr val="accent5"/>
                </a:solidFill>
              </a:rPr>
              <a:t>A) </a:t>
            </a:r>
            <a:r>
              <a:rPr lang="en-US" dirty="0"/>
              <a:t>Periodic Urine testing should be supervised, periodic, and random except that it should be done as medically required to ensure abstinence for inmates due to be injected with naltrexone prior to release.</a:t>
            </a:r>
          </a:p>
          <a:p>
            <a:pPr marL="0" indent="0">
              <a:buNone/>
            </a:pPr>
            <a:endParaRPr lang="en-US" dirty="0"/>
          </a:p>
        </p:txBody>
      </p:sp>
    </p:spTree>
    <p:extLst>
      <p:ext uri="{BB962C8B-B14F-4D97-AF65-F5344CB8AC3E}">
        <p14:creationId xmlns:p14="http://schemas.microsoft.com/office/powerpoint/2010/main" val="794500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 Health Insurance</a:t>
            </a:r>
          </a:p>
        </p:txBody>
      </p:sp>
      <p:sp>
        <p:nvSpPr>
          <p:cNvPr id="3" name="Content Placeholder 2"/>
          <p:cNvSpPr>
            <a:spLocks noGrp="1"/>
          </p:cNvSpPr>
          <p:nvPr>
            <p:ph idx="1"/>
          </p:nvPr>
        </p:nvSpPr>
        <p:spPr/>
        <p:txBody>
          <a:bodyPr>
            <a:normAutofit fontScale="85000" lnSpcReduction="20000"/>
          </a:bodyPr>
          <a:lstStyle/>
          <a:p>
            <a:pPr marL="0" indent="0">
              <a:lnSpc>
                <a:spcPct val="120000"/>
              </a:lnSpc>
              <a:spcBef>
                <a:spcPts val="1200"/>
              </a:spcBef>
              <a:buNone/>
            </a:pPr>
            <a:r>
              <a:rPr lang="en-US" b="1" dirty="0">
                <a:solidFill>
                  <a:schemeClr val="accent5"/>
                </a:solidFill>
              </a:rPr>
              <a:t>A) </a:t>
            </a:r>
            <a:r>
              <a:rPr lang="en-US" dirty="0"/>
              <a:t>RSAT programs should ensure inmates obtain any health insurance plan for which they are eligible and provide health care literacy so that they use the health care system to meet their physical and behavioral health needs, including access to preferred medication for assisted treatment.</a:t>
            </a:r>
          </a:p>
          <a:p>
            <a:pPr marL="0" indent="0">
              <a:lnSpc>
                <a:spcPct val="120000"/>
              </a:lnSpc>
              <a:spcBef>
                <a:spcPts val="1200"/>
              </a:spcBef>
              <a:buNone/>
            </a:pPr>
            <a:r>
              <a:rPr lang="en-US" b="1" dirty="0">
                <a:solidFill>
                  <a:schemeClr val="accent5"/>
                </a:solidFill>
              </a:rPr>
              <a:t>B) </a:t>
            </a:r>
            <a:r>
              <a:rPr lang="en-US" dirty="0"/>
              <a:t>If RSAT inmates require hospitalization, RSAT programs should recommend out of institution in-patient care as appropriate with security needs in order to reduce institutional health care costs. </a:t>
            </a:r>
          </a:p>
          <a:p>
            <a:pPr marL="0" indent="0">
              <a:lnSpc>
                <a:spcPct val="120000"/>
              </a:lnSpc>
              <a:spcBef>
                <a:spcPts val="1200"/>
              </a:spcBef>
              <a:buNone/>
            </a:pPr>
            <a:r>
              <a:rPr lang="en-US" b="1" dirty="0">
                <a:solidFill>
                  <a:schemeClr val="accent5"/>
                </a:solidFill>
              </a:rPr>
              <a:t>c) </a:t>
            </a:r>
            <a:r>
              <a:rPr lang="en-US" dirty="0"/>
              <a:t>RSAT programs should encourage state Medicaid managed care contract provisions that require plans to provide care coordination services to individuals upon release from jail or prison and recommend eligible inmates enroll in them.</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19518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 RSAT Sanctions and Rewards</a:t>
            </a:r>
          </a:p>
        </p:txBody>
      </p:sp>
      <p:sp>
        <p:nvSpPr>
          <p:cNvPr id="3" name="Content Placeholder 2"/>
          <p:cNvSpPr>
            <a:spLocks noGrp="1"/>
          </p:cNvSpPr>
          <p:nvPr>
            <p:ph idx="1"/>
          </p:nvPr>
        </p:nvSpPr>
        <p:spPr>
          <a:xfrm>
            <a:off x="685800" y="2438400"/>
            <a:ext cx="7812868" cy="3505200"/>
          </a:xfrm>
        </p:spPr>
        <p:txBody>
          <a:bodyPr/>
          <a:lstStyle/>
          <a:p>
            <a:pPr marL="0" indent="0">
              <a:buNone/>
            </a:pPr>
            <a:r>
              <a:rPr lang="en-US" b="1" dirty="0">
                <a:solidFill>
                  <a:schemeClr val="accent5"/>
                </a:solidFill>
              </a:rPr>
              <a:t>A) </a:t>
            </a:r>
            <a:r>
              <a:rPr lang="en-US" dirty="0"/>
              <a:t>There should be a balance of rewards and sanctions to encourage pro-social behavior and treatment participation. </a:t>
            </a:r>
          </a:p>
          <a:p>
            <a:pPr marL="0" indent="0">
              <a:buNone/>
            </a:pPr>
            <a:endParaRPr lang="en-US" dirty="0"/>
          </a:p>
        </p:txBody>
      </p:sp>
    </p:spTree>
    <p:extLst>
      <p:ext uri="{BB962C8B-B14F-4D97-AF65-F5344CB8AC3E}">
        <p14:creationId xmlns:p14="http://schemas.microsoft.com/office/powerpoint/2010/main" val="3373307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VII. </a:t>
            </a:r>
            <a:r>
              <a:rPr lang="en-US" dirty="0" err="1"/>
              <a:t>RSAT</a:t>
            </a:r>
            <a:r>
              <a:rPr lang="en-US" dirty="0"/>
              <a:t> Staffing</a:t>
            </a:r>
          </a:p>
        </p:txBody>
      </p:sp>
      <p:sp>
        <p:nvSpPr>
          <p:cNvPr id="3" name="Content Placeholder 2"/>
          <p:cNvSpPr>
            <a:spLocks noGrp="1"/>
          </p:cNvSpPr>
          <p:nvPr>
            <p:ph idx="1"/>
          </p:nvPr>
        </p:nvSpPr>
        <p:spPr/>
        <p:txBody>
          <a:bodyPr>
            <a:normAutofit fontScale="92500"/>
          </a:bodyPr>
          <a:lstStyle/>
          <a:p>
            <a:pPr marL="0" indent="0">
              <a:lnSpc>
                <a:spcPct val="100000"/>
              </a:lnSpc>
              <a:spcBef>
                <a:spcPts val="1200"/>
              </a:spcBef>
              <a:buNone/>
            </a:pPr>
            <a:r>
              <a:rPr lang="en-US" b="1" dirty="0">
                <a:solidFill>
                  <a:schemeClr val="accent5"/>
                </a:solidFill>
              </a:rPr>
              <a:t>A) </a:t>
            </a:r>
            <a:r>
              <a:rPr lang="en-US" dirty="0"/>
              <a:t>In group activities, the ratio of inmates to staff should be no more than 20 to 1 at most.</a:t>
            </a:r>
          </a:p>
          <a:p>
            <a:pPr marL="0" indent="0">
              <a:lnSpc>
                <a:spcPct val="100000"/>
              </a:lnSpc>
              <a:spcBef>
                <a:spcPts val="1200"/>
              </a:spcBef>
              <a:buNone/>
            </a:pPr>
            <a:r>
              <a:rPr lang="en-US" b="1" dirty="0">
                <a:solidFill>
                  <a:schemeClr val="accent5"/>
                </a:solidFill>
              </a:rPr>
              <a:t>B) </a:t>
            </a:r>
            <a:r>
              <a:rPr lang="en-US" dirty="0"/>
              <a:t>Both treatment and security staffs should receive training about substance and alcohol use disorders, trauma and mental illness as well as specific training about the RSAT program itself, including its mission, its operations, policies and practices. Training should also promote cultural competence.</a:t>
            </a:r>
          </a:p>
          <a:p>
            <a:pPr marL="0" indent="0">
              <a:lnSpc>
                <a:spcPct val="100000"/>
              </a:lnSpc>
              <a:spcBef>
                <a:spcPts val="1200"/>
              </a:spcBef>
              <a:buNone/>
            </a:pPr>
            <a:r>
              <a:rPr lang="en-US" b="1" dirty="0">
                <a:solidFill>
                  <a:schemeClr val="accent5"/>
                </a:solidFill>
              </a:rPr>
              <a:t>C) </a:t>
            </a:r>
            <a:r>
              <a:rPr lang="en-US" dirty="0"/>
              <a:t>Correctional officers should not be assigned to RSAT pods who lack training and interest in working in RSAT programs.</a:t>
            </a:r>
          </a:p>
          <a:p>
            <a:pPr marL="0" indent="0">
              <a:lnSpc>
                <a:spcPct val="100000"/>
              </a:lnSpc>
              <a:spcBef>
                <a:spcPts val="1200"/>
              </a:spcBef>
              <a:buNone/>
            </a:pPr>
            <a:r>
              <a:rPr lang="en-US" b="1" dirty="0">
                <a:solidFill>
                  <a:schemeClr val="accent5"/>
                </a:solidFill>
              </a:rPr>
              <a:t>D) </a:t>
            </a:r>
            <a:r>
              <a:rPr lang="en-US" dirty="0"/>
              <a:t>Treatment and Correctional Officers Should Be Represented in Program Administration.</a:t>
            </a:r>
          </a:p>
          <a:p>
            <a:pPr marL="0" indent="0">
              <a:buNone/>
            </a:pPr>
            <a:endParaRPr lang="en-US" dirty="0"/>
          </a:p>
        </p:txBody>
      </p:sp>
    </p:spTree>
    <p:extLst>
      <p:ext uri="{BB962C8B-B14F-4D97-AF65-F5344CB8AC3E}">
        <p14:creationId xmlns:p14="http://schemas.microsoft.com/office/powerpoint/2010/main" val="1905172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VIII. Transition and Aftercare Planning</a:t>
            </a:r>
          </a:p>
        </p:txBody>
      </p:sp>
      <p:sp>
        <p:nvSpPr>
          <p:cNvPr id="3" name="Content Placeholder 2"/>
          <p:cNvSpPr>
            <a:spLocks noGrp="1"/>
          </p:cNvSpPr>
          <p:nvPr>
            <p:ph idx="1"/>
          </p:nvPr>
        </p:nvSpPr>
        <p:spPr/>
        <p:txBody>
          <a:bodyPr>
            <a:normAutofit fontScale="85000" lnSpcReduction="20000"/>
          </a:bodyPr>
          <a:lstStyle/>
          <a:p>
            <a:pPr marL="0" indent="0">
              <a:lnSpc>
                <a:spcPct val="120000"/>
              </a:lnSpc>
              <a:spcBef>
                <a:spcPts val="1200"/>
              </a:spcBef>
              <a:buNone/>
            </a:pPr>
            <a:r>
              <a:rPr lang="en-US" b="1" dirty="0">
                <a:solidFill>
                  <a:schemeClr val="accent5"/>
                </a:solidFill>
              </a:rPr>
              <a:t>A) </a:t>
            </a:r>
            <a:r>
              <a:rPr lang="en-US" dirty="0"/>
              <a:t>Continuity of care is essential for drug abusers re-entering the community. </a:t>
            </a:r>
          </a:p>
          <a:p>
            <a:pPr marL="0" indent="0">
              <a:lnSpc>
                <a:spcPct val="120000"/>
              </a:lnSpc>
              <a:spcBef>
                <a:spcPts val="1200"/>
              </a:spcBef>
              <a:buNone/>
            </a:pPr>
            <a:r>
              <a:rPr lang="en-US" b="1" dirty="0">
                <a:solidFill>
                  <a:schemeClr val="accent5"/>
                </a:solidFill>
              </a:rPr>
              <a:t>B) </a:t>
            </a:r>
            <a:r>
              <a:rPr lang="en-US" dirty="0"/>
              <a:t>Both pre and post release case management system for a smooth transition to the community should be included in RSAT programming.</a:t>
            </a:r>
          </a:p>
          <a:p>
            <a:pPr marL="0" indent="0">
              <a:lnSpc>
                <a:spcPct val="120000"/>
              </a:lnSpc>
              <a:spcBef>
                <a:spcPts val="1200"/>
              </a:spcBef>
              <a:buNone/>
            </a:pPr>
            <a:r>
              <a:rPr lang="en-US" b="1" dirty="0">
                <a:solidFill>
                  <a:schemeClr val="accent5"/>
                </a:solidFill>
              </a:rPr>
              <a:t>C) </a:t>
            </a:r>
            <a:r>
              <a:rPr lang="en-US" dirty="0"/>
              <a:t>If inmates will be under correctional supervision upon release, RSAT Program should collaborate with probation/parole to incorporate aftercare treatment and services.  </a:t>
            </a:r>
          </a:p>
          <a:p>
            <a:pPr marL="0" indent="0">
              <a:lnSpc>
                <a:spcPct val="120000"/>
              </a:lnSpc>
              <a:spcBef>
                <a:spcPts val="1200"/>
              </a:spcBef>
              <a:buNone/>
            </a:pPr>
            <a:r>
              <a:rPr lang="en-US" b="1" dirty="0">
                <a:solidFill>
                  <a:schemeClr val="accent5"/>
                </a:solidFill>
              </a:rPr>
              <a:t>D) </a:t>
            </a:r>
            <a:r>
              <a:rPr lang="en-US" dirty="0"/>
              <a:t>Treatment planning for drug abusing offenders who are re-entering the community should include strategies to prevent and treat serious, chronic medical conditions, such as HIV/AIDS, hepatitis B and C, and tuberculosis as well as overdose prevention. </a:t>
            </a:r>
          </a:p>
        </p:txBody>
      </p:sp>
    </p:spTree>
    <p:extLst>
      <p:ext uri="{BB962C8B-B14F-4D97-AF65-F5344CB8AC3E}">
        <p14:creationId xmlns:p14="http://schemas.microsoft.com/office/powerpoint/2010/main" val="773678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br>
              <a:rPr lang="en-US" dirty="0"/>
            </a:br>
            <a:r>
              <a:rPr lang="en-US" dirty="0"/>
              <a:t>IX.  Measuring Results</a:t>
            </a:r>
          </a:p>
        </p:txBody>
      </p:sp>
      <p:sp>
        <p:nvSpPr>
          <p:cNvPr id="3" name="Content Placeholder 2"/>
          <p:cNvSpPr>
            <a:spLocks noGrp="1"/>
          </p:cNvSpPr>
          <p:nvPr>
            <p:ph idx="1"/>
          </p:nvPr>
        </p:nvSpPr>
        <p:spPr/>
        <p:txBody>
          <a:bodyPr>
            <a:normAutofit/>
          </a:bodyPr>
          <a:lstStyle/>
          <a:p>
            <a:pPr marL="0" indent="0">
              <a:lnSpc>
                <a:spcPct val="100000"/>
              </a:lnSpc>
              <a:spcBef>
                <a:spcPts val="1200"/>
              </a:spcBef>
              <a:buNone/>
            </a:pPr>
            <a:r>
              <a:rPr lang="en-US" sz="2000" b="1" dirty="0">
                <a:solidFill>
                  <a:schemeClr val="accent5"/>
                </a:solidFill>
              </a:rPr>
              <a:t>A) </a:t>
            </a:r>
            <a:r>
              <a:rPr lang="en-US" sz="2000" dirty="0"/>
              <a:t>In-program outputs should include completion rates, urine test results, and the like. Program outcomes should include rearrests, re-incarcerations, entrance and retention in treatment, relapses, drug overdose emergency room visits, and drug overdose deaths.</a:t>
            </a:r>
          </a:p>
          <a:p>
            <a:pPr marL="0" indent="0">
              <a:lnSpc>
                <a:spcPct val="100000"/>
              </a:lnSpc>
              <a:spcBef>
                <a:spcPts val="1200"/>
              </a:spcBef>
              <a:buNone/>
            </a:pPr>
            <a:r>
              <a:rPr lang="en-US" sz="2000" b="1" dirty="0">
                <a:solidFill>
                  <a:schemeClr val="accent5"/>
                </a:solidFill>
              </a:rPr>
              <a:t>B) </a:t>
            </a:r>
            <a:r>
              <a:rPr lang="en-US" sz="2000" dirty="0"/>
              <a:t>Periodically, RSAT programs should encourage independent evaluations to determine how the outcome measures compare to other inmates involved in other correctional program or no programming. The evaluation should also determine if the program serves all subpopulations equally well.  </a:t>
            </a:r>
          </a:p>
          <a:p>
            <a:pPr marL="0" indent="0">
              <a:lnSpc>
                <a:spcPct val="100000"/>
              </a:lnSpc>
              <a:spcBef>
                <a:spcPts val="1200"/>
              </a:spcBef>
              <a:buNone/>
            </a:pPr>
            <a:r>
              <a:rPr lang="en-US" sz="2000" b="1" dirty="0">
                <a:solidFill>
                  <a:schemeClr val="accent5"/>
                </a:solidFill>
              </a:rPr>
              <a:t>C) </a:t>
            </a:r>
            <a:r>
              <a:rPr lang="en-US" sz="2000" dirty="0"/>
              <a:t>Timely and reliable data entry is key for RSAT programs to make course adjustments to improve inmate outcomes.</a:t>
            </a:r>
          </a:p>
          <a:p>
            <a:pPr marL="0" indent="0">
              <a:lnSpc>
                <a:spcPct val="100000"/>
              </a:lnSpc>
              <a:spcBef>
                <a:spcPts val="1200"/>
              </a:spcBef>
              <a:buNone/>
            </a:pPr>
            <a:endParaRPr lang="en-US" sz="2000" dirty="0"/>
          </a:p>
        </p:txBody>
      </p:sp>
    </p:spTree>
    <p:extLst>
      <p:ext uri="{BB962C8B-B14F-4D97-AF65-F5344CB8AC3E}">
        <p14:creationId xmlns:p14="http://schemas.microsoft.com/office/powerpoint/2010/main" val="1243760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4800" dirty="0"/>
          </a:p>
        </p:txBody>
      </p:sp>
      <p:sp>
        <p:nvSpPr>
          <p:cNvPr id="3" name="Content Placeholder 2"/>
          <p:cNvSpPr>
            <a:spLocks noGrp="1"/>
          </p:cNvSpPr>
          <p:nvPr>
            <p:ph idx="1"/>
          </p:nvPr>
        </p:nvSpPr>
        <p:spPr/>
        <p:txBody>
          <a:bodyPr/>
          <a:lstStyle/>
          <a:p>
            <a:pPr marL="0" indent="0" algn="ctr">
              <a:buNone/>
            </a:pPr>
            <a:endParaRPr lang="en-US" sz="5400" b="1" dirty="0"/>
          </a:p>
          <a:p>
            <a:pPr marL="0" indent="0" algn="ctr">
              <a:buNone/>
            </a:pPr>
            <a:endParaRPr lang="en-US" sz="5400" b="1" dirty="0"/>
          </a:p>
          <a:p>
            <a:pPr marL="0" indent="0" algn="ctr">
              <a:buNone/>
            </a:pPr>
            <a:r>
              <a:rPr lang="en-US" sz="5400" b="1" dirty="0"/>
              <a:t>How?</a:t>
            </a:r>
          </a:p>
        </p:txBody>
      </p:sp>
    </p:spTree>
    <p:extLst>
      <p:ext uri="{BB962C8B-B14F-4D97-AF65-F5344CB8AC3E}">
        <p14:creationId xmlns:p14="http://schemas.microsoft.com/office/powerpoint/2010/main" val="1700035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sz="2000" dirty="0"/>
            </a:br>
            <a:br>
              <a:rPr lang="en-US" sz="2000" dirty="0"/>
            </a:br>
            <a:br>
              <a:rPr lang="en-US" sz="2000" dirty="0"/>
            </a:br>
            <a:br>
              <a:rPr lang="en-US" sz="2000" dirty="0"/>
            </a:br>
            <a:br>
              <a:rPr lang="en-US" sz="2000" dirty="0"/>
            </a:br>
            <a:br>
              <a:rPr lang="en-US" sz="2000" dirty="0"/>
            </a:br>
            <a:br>
              <a:rPr lang="en-US" sz="2000" dirty="0"/>
            </a:br>
            <a:br>
              <a:rPr lang="en-US" sz="2000" dirty="0"/>
            </a:br>
            <a:br>
              <a:rPr lang="en-US" sz="2000" dirty="0"/>
            </a:br>
            <a:r>
              <a:rPr lang="en-US" dirty="0"/>
              <a:t>Promising Practices Guidelines Goal</a:t>
            </a:r>
          </a:p>
        </p:txBody>
      </p:sp>
      <p:sp>
        <p:nvSpPr>
          <p:cNvPr id="3" name="Content Placeholder 2"/>
          <p:cNvSpPr>
            <a:spLocks noGrp="1"/>
          </p:cNvSpPr>
          <p:nvPr>
            <p:ph idx="1"/>
          </p:nvPr>
        </p:nvSpPr>
        <p:spPr/>
        <p:txBody>
          <a:bodyPr anchor="ctr"/>
          <a:lstStyle/>
          <a:p>
            <a:pPr marL="0" indent="0" algn="ctr">
              <a:buNone/>
            </a:pPr>
            <a:r>
              <a:rPr lang="en-US" i="1" dirty="0"/>
              <a:t>The goal of the following </a:t>
            </a:r>
            <a:r>
              <a:rPr lang="en-US" b="1" i="1" dirty="0" err="1"/>
              <a:t>RSAT</a:t>
            </a:r>
            <a:r>
              <a:rPr lang="en-US" b="1" i="1" dirty="0"/>
              <a:t> Promising Practice Guidelines </a:t>
            </a:r>
            <a:r>
              <a:rPr lang="en-US" i="1" dirty="0"/>
              <a:t>is to assist correctional officials and practitioners at the state and county level establish and maintain </a:t>
            </a:r>
            <a:r>
              <a:rPr lang="en-US" i="1" dirty="0" err="1"/>
              <a:t>RSAT</a:t>
            </a:r>
            <a:r>
              <a:rPr lang="en-US" i="1" dirty="0"/>
              <a:t> programs that adhere to the best practices suggested by existing research, related standards developed for substance abuse treatment and criminal justice programming, as well as what experts and experienced practitioners have found to work best for inmates with substance use disorders.</a:t>
            </a:r>
            <a:endParaRPr lang="en-US" dirty="0"/>
          </a:p>
          <a:p>
            <a:endParaRPr lang="en-US" dirty="0"/>
          </a:p>
        </p:txBody>
      </p:sp>
    </p:spTree>
    <p:extLst>
      <p:ext uri="{BB962C8B-B14F-4D97-AF65-F5344CB8AC3E}">
        <p14:creationId xmlns:p14="http://schemas.microsoft.com/office/powerpoint/2010/main" val="2118900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of PPG</a:t>
            </a:r>
          </a:p>
        </p:txBody>
      </p:sp>
      <p:sp>
        <p:nvSpPr>
          <p:cNvPr id="3" name="Content Placeholder 2"/>
          <p:cNvSpPr>
            <a:spLocks noGrp="1"/>
          </p:cNvSpPr>
          <p:nvPr>
            <p:ph idx="1"/>
          </p:nvPr>
        </p:nvSpPr>
        <p:spPr/>
        <p:txBody>
          <a:bodyPr>
            <a:normAutofit/>
          </a:bodyPr>
          <a:lstStyle/>
          <a:p>
            <a:pPr>
              <a:lnSpc>
                <a:spcPct val="100000"/>
              </a:lnSpc>
              <a:spcBef>
                <a:spcPts val="1200"/>
              </a:spcBef>
            </a:pPr>
            <a:r>
              <a:rPr lang="en-US" dirty="0"/>
              <a:t>Dedicated TTA track</a:t>
            </a:r>
          </a:p>
          <a:p>
            <a:pPr>
              <a:lnSpc>
                <a:spcPct val="100000"/>
              </a:lnSpc>
              <a:spcBef>
                <a:spcPts val="1200"/>
              </a:spcBef>
            </a:pPr>
            <a:r>
              <a:rPr lang="en-US" dirty="0"/>
              <a:t>Guide state and county RSAT funding </a:t>
            </a:r>
          </a:p>
          <a:p>
            <a:pPr>
              <a:lnSpc>
                <a:spcPct val="100000"/>
              </a:lnSpc>
              <a:spcBef>
                <a:spcPts val="1200"/>
              </a:spcBef>
            </a:pPr>
            <a:r>
              <a:rPr lang="en-US" dirty="0"/>
              <a:t>BJA solicitations</a:t>
            </a:r>
          </a:p>
          <a:p>
            <a:pPr>
              <a:lnSpc>
                <a:spcPct val="100000"/>
              </a:lnSpc>
              <a:spcBef>
                <a:spcPts val="1200"/>
              </a:spcBef>
            </a:pPr>
            <a:r>
              <a:rPr lang="en-US" dirty="0"/>
              <a:t>Performance Measures</a:t>
            </a:r>
          </a:p>
          <a:p>
            <a:pPr>
              <a:lnSpc>
                <a:spcPct val="100000"/>
              </a:lnSpc>
              <a:spcBef>
                <a:spcPts val="1200"/>
              </a:spcBef>
            </a:pPr>
            <a:r>
              <a:rPr lang="en-US" dirty="0"/>
              <a:t>Webinars</a:t>
            </a:r>
          </a:p>
          <a:p>
            <a:pPr>
              <a:lnSpc>
                <a:spcPct val="100000"/>
              </a:lnSpc>
              <a:spcBef>
                <a:spcPts val="1200"/>
              </a:spcBef>
            </a:pPr>
            <a:r>
              <a:rPr lang="en-US" dirty="0"/>
              <a:t>Impact overall state and county correctional </a:t>
            </a:r>
            <a:br>
              <a:rPr lang="en-US" dirty="0"/>
            </a:br>
            <a:r>
              <a:rPr lang="en-US" dirty="0"/>
              <a:t>substance abuse treatment &amp; reentry</a:t>
            </a:r>
          </a:p>
          <a:p>
            <a:pPr marL="0" indent="0">
              <a:buNone/>
            </a:pPr>
            <a:endParaRPr lang="en-US" dirty="0"/>
          </a:p>
        </p:txBody>
      </p:sp>
    </p:spTree>
    <p:extLst>
      <p:ext uri="{BB962C8B-B14F-4D97-AF65-F5344CB8AC3E}">
        <p14:creationId xmlns:p14="http://schemas.microsoft.com/office/powerpoint/2010/main" val="1595505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505200"/>
          </a:xfrm>
        </p:spPr>
        <p:txBody>
          <a:bodyPr/>
          <a:lstStyle/>
          <a:p>
            <a:br>
              <a:rPr lang="en-US" sz="4400" b="1" dirty="0"/>
            </a:br>
            <a:br>
              <a:rPr lang="en-US" sz="4400" b="1" dirty="0"/>
            </a:br>
            <a:br>
              <a:rPr lang="en-US" sz="4400" b="1" dirty="0"/>
            </a:br>
            <a:br>
              <a:rPr lang="en-US" sz="4400" b="1" dirty="0"/>
            </a:br>
            <a:r>
              <a:rPr lang="en-US" sz="4400" b="1" dirty="0"/>
              <a:t>How?</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10843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Establish Guidelines?</a:t>
            </a:r>
          </a:p>
        </p:txBody>
      </p:sp>
      <p:sp>
        <p:nvSpPr>
          <p:cNvPr id="3" name="Content Placeholder 2"/>
          <p:cNvSpPr>
            <a:spLocks noGrp="1"/>
          </p:cNvSpPr>
          <p:nvPr>
            <p:ph idx="1"/>
          </p:nvPr>
        </p:nvSpPr>
        <p:spPr>
          <a:xfrm>
            <a:off x="685800" y="1417637"/>
            <a:ext cx="8153400" cy="4525963"/>
          </a:xfrm>
        </p:spPr>
        <p:txBody>
          <a:bodyPr/>
          <a:lstStyle/>
          <a:p>
            <a:pPr marL="0" indent="0">
              <a:buNone/>
            </a:pPr>
            <a:r>
              <a:rPr lang="en-US" sz="2200" b="1" dirty="0">
                <a:solidFill>
                  <a:schemeClr val="accent5"/>
                </a:solidFill>
              </a:rPr>
              <a:t>As was Achieved in the Development of Drug Court Guidelines:</a:t>
            </a:r>
          </a:p>
          <a:p>
            <a:r>
              <a:rPr lang="en-US" sz="1800" dirty="0"/>
              <a:t>Help states/territories prioritize funding</a:t>
            </a:r>
          </a:p>
          <a:p>
            <a:r>
              <a:rPr lang="en-US" sz="1800" dirty="0"/>
              <a:t>Help </a:t>
            </a:r>
            <a:r>
              <a:rPr lang="en-US" sz="1800" dirty="0" err="1"/>
              <a:t>RSATs</a:t>
            </a:r>
            <a:r>
              <a:rPr lang="en-US" sz="1800" dirty="0"/>
              <a:t> identify current state of the art correctional substance </a:t>
            </a:r>
            <a:br>
              <a:rPr lang="en-US" sz="1800" dirty="0"/>
            </a:br>
            <a:r>
              <a:rPr lang="en-US" sz="1800" dirty="0"/>
              <a:t>abuse programming </a:t>
            </a:r>
          </a:p>
          <a:p>
            <a:r>
              <a:rPr lang="en-US" sz="1800" dirty="0"/>
              <a:t>Help </a:t>
            </a:r>
            <a:r>
              <a:rPr lang="en-US" sz="1800" dirty="0" err="1"/>
              <a:t>RSATs</a:t>
            </a:r>
            <a:r>
              <a:rPr lang="en-US" sz="1800" dirty="0"/>
              <a:t> measure their progress in adopting effective practices </a:t>
            </a:r>
            <a:br>
              <a:rPr lang="en-US" sz="1800" dirty="0"/>
            </a:br>
            <a:r>
              <a:rPr lang="en-US" sz="1800" dirty="0"/>
              <a:t>&amp; policies</a:t>
            </a:r>
          </a:p>
          <a:p>
            <a:r>
              <a:rPr lang="en-US" sz="1800" dirty="0"/>
              <a:t>Informs county and state correctional administrators what </a:t>
            </a:r>
            <a:r>
              <a:rPr lang="en-US" sz="1800" dirty="0" err="1"/>
              <a:t>RSAT</a:t>
            </a:r>
            <a:r>
              <a:rPr lang="en-US" sz="1800" dirty="0"/>
              <a:t> program require to be able to operate effectively</a:t>
            </a:r>
          </a:p>
          <a:p>
            <a:r>
              <a:rPr lang="en-US" sz="1800" dirty="0"/>
              <a:t>Help to convince Congress of cost benefits of increased </a:t>
            </a:r>
            <a:r>
              <a:rPr lang="en-US" sz="1800" dirty="0" err="1"/>
              <a:t>RSAT</a:t>
            </a:r>
            <a:r>
              <a:rPr lang="en-US" sz="1800" dirty="0"/>
              <a:t> funding</a:t>
            </a:r>
          </a:p>
          <a:p>
            <a:pPr marL="0" indent="0">
              <a:buNone/>
            </a:pPr>
            <a:r>
              <a:rPr lang="en-US" sz="1800" i="1" dirty="0"/>
              <a:t>(i.e. maximize funding  to reduce recidivism across the nation)</a:t>
            </a:r>
          </a:p>
          <a:p>
            <a:pPr marL="0" indent="0">
              <a:buNone/>
            </a:pPr>
            <a:endParaRPr lang="en-US" dirty="0">
              <a:latin typeface="Calibri" panose="020F0502020204030204" pitchFamily="34" charset="0"/>
            </a:endParaRPr>
          </a:p>
          <a:p>
            <a:pPr marL="0" indent="0">
              <a:buNone/>
            </a:pPr>
            <a:endParaRPr lang="en-US" dirty="0"/>
          </a:p>
          <a:p>
            <a:endParaRPr lang="en-US" dirty="0"/>
          </a:p>
        </p:txBody>
      </p:sp>
    </p:spTree>
    <p:extLst>
      <p:ext uri="{BB962C8B-B14F-4D97-AF65-F5344CB8AC3E}">
        <p14:creationId xmlns:p14="http://schemas.microsoft.com/office/powerpoint/2010/main" val="509697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RSAT PPG RoundTable </a:t>
            </a:r>
            <a:br>
              <a:rPr lang="en-US" dirty="0"/>
            </a:br>
            <a:r>
              <a:rPr lang="en-US" sz="2800" dirty="0"/>
              <a:t>May 19, 2016, D.C.</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8576036"/>
              </p:ext>
            </p:extLst>
          </p:nvPr>
        </p:nvGraphicFramePr>
        <p:xfrm>
          <a:off x="533400" y="1447800"/>
          <a:ext cx="8001000" cy="4770120"/>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2667000">
                  <a:extLst>
                    <a:ext uri="{9D8B030D-6E8A-4147-A177-3AD203B41FA5}">
                      <a16:colId xmlns:a16="http://schemas.microsoft.com/office/drawing/2014/main" val="3227717192"/>
                    </a:ext>
                  </a:extLst>
                </a:gridCol>
                <a:gridCol w="2667000">
                  <a:extLst>
                    <a:ext uri="{9D8B030D-6E8A-4147-A177-3AD203B41FA5}">
                      <a16:colId xmlns:a16="http://schemas.microsoft.com/office/drawing/2014/main" val="1404814122"/>
                    </a:ext>
                  </a:extLst>
                </a:gridCol>
                <a:gridCol w="2667000">
                  <a:extLst>
                    <a:ext uri="{9D8B030D-6E8A-4147-A177-3AD203B41FA5}">
                      <a16:colId xmlns:a16="http://schemas.microsoft.com/office/drawing/2014/main" val="1278908063"/>
                    </a:ext>
                  </a:extLst>
                </a:gridCol>
              </a:tblGrid>
              <a:tr h="468032">
                <a:tc>
                  <a:txBody>
                    <a:bodyPr/>
                    <a:lstStyle/>
                    <a:p>
                      <a:pPr algn="ctr"/>
                      <a:r>
                        <a:rPr lang="en-US" sz="1300" b="1" u="none" dirty="0" err="1">
                          <a:solidFill>
                            <a:schemeClr val="bg1"/>
                          </a:solidFill>
                          <a:latin typeface="+mn-lt"/>
                        </a:rPr>
                        <a:t>RSAT</a:t>
                      </a:r>
                      <a:r>
                        <a:rPr lang="en-US" sz="1300" b="1" u="none" dirty="0">
                          <a:solidFill>
                            <a:schemeClr val="bg1"/>
                          </a:solidFill>
                          <a:latin typeface="+mn-lt"/>
                        </a:rPr>
                        <a:t> AND </a:t>
                      </a:r>
                      <a:br>
                        <a:rPr lang="en-US" sz="1300" b="1" u="none" dirty="0">
                          <a:solidFill>
                            <a:schemeClr val="bg1"/>
                          </a:solidFill>
                          <a:latin typeface="+mn-lt"/>
                        </a:rPr>
                      </a:br>
                      <a:r>
                        <a:rPr lang="en-US" sz="1300" b="1" u="none" dirty="0">
                          <a:solidFill>
                            <a:schemeClr val="bg1"/>
                          </a:solidFill>
                          <a:latin typeface="+mn-lt"/>
                        </a:rPr>
                        <a:t>CORRECTIONAL OFFICIALS</a:t>
                      </a:r>
                    </a:p>
                  </a:txBody>
                  <a:tcPr anchor="ctr">
                    <a:solidFill>
                      <a:schemeClr val="accent1"/>
                    </a:solidFill>
                  </a:tcPr>
                </a:tc>
                <a:tc>
                  <a:txBody>
                    <a:bodyPr/>
                    <a:lstStyle/>
                    <a:p>
                      <a:pPr algn="ctr"/>
                      <a:r>
                        <a:rPr lang="en-US" sz="1300" b="1" u="none" dirty="0">
                          <a:solidFill>
                            <a:schemeClr val="bg1"/>
                          </a:solidFill>
                          <a:latin typeface="+mn-lt"/>
                        </a:rPr>
                        <a:t>FEDERAL</a:t>
                      </a:r>
                      <a:r>
                        <a:rPr lang="en-US" sz="1300" b="1" u="none" baseline="0" dirty="0">
                          <a:solidFill>
                            <a:schemeClr val="bg1"/>
                          </a:solidFill>
                          <a:latin typeface="+mn-lt"/>
                        </a:rPr>
                        <a:t> AGENCIES</a:t>
                      </a:r>
                      <a:endParaRPr lang="en-US" sz="1300" b="1" u="none" dirty="0">
                        <a:solidFill>
                          <a:schemeClr val="bg1"/>
                        </a:solidFill>
                        <a:latin typeface="+mn-lt"/>
                      </a:endParaRPr>
                    </a:p>
                  </a:txBody>
                  <a:tcPr anchor="ctr">
                    <a:solidFill>
                      <a:schemeClr val="accent6"/>
                    </a:solidFill>
                  </a:tcPr>
                </a:tc>
                <a:tc>
                  <a:txBody>
                    <a:bodyPr/>
                    <a:lstStyle/>
                    <a:p>
                      <a:pPr algn="ctr"/>
                      <a:r>
                        <a:rPr lang="en-US" sz="1300" b="1" u="none" dirty="0">
                          <a:solidFill>
                            <a:schemeClr val="bg1"/>
                          </a:solidFill>
                          <a:latin typeface="+mn-lt"/>
                        </a:rPr>
                        <a:t>NATIONAL ORGANIZATIONS</a:t>
                      </a:r>
                    </a:p>
                  </a:txBody>
                  <a:tcPr anchor="ctr">
                    <a:solidFill>
                      <a:schemeClr val="accent2"/>
                    </a:solidFill>
                  </a:tcPr>
                </a:tc>
                <a:extLst>
                  <a:ext uri="{0D108BD9-81ED-4DB2-BD59-A6C34878D82A}">
                    <a16:rowId xmlns:a16="http://schemas.microsoft.com/office/drawing/2014/main" val="321277495"/>
                  </a:ext>
                </a:extLst>
              </a:tr>
              <a:tr h="468032">
                <a:tc>
                  <a:txBody>
                    <a:bodyPr/>
                    <a:lstStyle/>
                    <a:p>
                      <a:r>
                        <a:rPr lang="en-US" sz="1300" dirty="0">
                          <a:latin typeface="+mn-lt"/>
                        </a:rPr>
                        <a:t>RSAT Program Directors: MA, IN</a:t>
                      </a:r>
                    </a:p>
                  </a:txBody>
                  <a:tcPr>
                    <a:solidFill>
                      <a:schemeClr val="accent1">
                        <a:lumMod val="40000"/>
                        <a:lumOff val="60000"/>
                      </a:schemeClr>
                    </a:solidFill>
                  </a:tcPr>
                </a:tc>
                <a:tc>
                  <a:txBody>
                    <a:bodyPr/>
                    <a:lstStyle/>
                    <a:p>
                      <a:r>
                        <a:rPr lang="en-US" sz="1300" dirty="0">
                          <a:latin typeface="+mn-lt"/>
                        </a:rPr>
                        <a:t>DOJ Reentry Council/Second</a:t>
                      </a:r>
                      <a:r>
                        <a:rPr lang="en-US" sz="1300" baseline="0" dirty="0">
                          <a:latin typeface="+mn-lt"/>
                        </a:rPr>
                        <a:t> Chance</a:t>
                      </a:r>
                      <a:endParaRPr lang="en-US" sz="1300" dirty="0">
                        <a:latin typeface="+mn-lt"/>
                      </a:endParaRPr>
                    </a:p>
                  </a:txBody>
                  <a:tcPr marL="274320">
                    <a:solidFill>
                      <a:schemeClr val="accent6">
                        <a:lumMod val="20000"/>
                        <a:lumOff val="80000"/>
                      </a:schemeClr>
                    </a:solidFill>
                  </a:tcPr>
                </a:tc>
                <a:tc>
                  <a:txBody>
                    <a:bodyPr/>
                    <a:lstStyle/>
                    <a:p>
                      <a:r>
                        <a:rPr lang="en-US" sz="1300" dirty="0">
                          <a:latin typeface="+mn-lt"/>
                        </a:rPr>
                        <a:t>National</a:t>
                      </a:r>
                      <a:r>
                        <a:rPr lang="en-US" sz="1300" baseline="0" dirty="0">
                          <a:latin typeface="+mn-lt"/>
                        </a:rPr>
                        <a:t> Assoc. of </a:t>
                      </a:r>
                      <a:br>
                        <a:rPr lang="en-US" sz="1300" baseline="0" dirty="0">
                          <a:latin typeface="+mn-lt"/>
                        </a:rPr>
                      </a:br>
                      <a:r>
                        <a:rPr lang="en-US" sz="1300" baseline="0" dirty="0">
                          <a:latin typeface="+mn-lt"/>
                        </a:rPr>
                        <a:t>Drug Court Professionals</a:t>
                      </a:r>
                      <a:endParaRPr lang="en-US" sz="1300" dirty="0">
                        <a:latin typeface="+mn-lt"/>
                      </a:endParaRPr>
                    </a:p>
                  </a:txBody>
                  <a:tcPr marL="365760">
                    <a:solidFill>
                      <a:schemeClr val="accent2">
                        <a:lumMod val="20000"/>
                        <a:lumOff val="80000"/>
                      </a:schemeClr>
                    </a:solidFill>
                  </a:tcPr>
                </a:tc>
                <a:extLst>
                  <a:ext uri="{0D108BD9-81ED-4DB2-BD59-A6C34878D82A}">
                    <a16:rowId xmlns:a16="http://schemas.microsoft.com/office/drawing/2014/main" val="3163750337"/>
                  </a:ext>
                </a:extLst>
              </a:tr>
              <a:tr h="468032">
                <a:tc>
                  <a:txBody>
                    <a:bodyPr/>
                    <a:lstStyle/>
                    <a:p>
                      <a:r>
                        <a:rPr lang="en-US" sz="1300" dirty="0">
                          <a:latin typeface="+mn-lt"/>
                        </a:rPr>
                        <a:t>RSAT State</a:t>
                      </a:r>
                      <a:r>
                        <a:rPr lang="en-US" sz="1300" baseline="0" dirty="0">
                          <a:latin typeface="+mn-lt"/>
                        </a:rPr>
                        <a:t> Administrators: CA, NY, LA, VA</a:t>
                      </a:r>
                    </a:p>
                    <a:p>
                      <a:endParaRPr lang="en-US" sz="1300" dirty="0">
                        <a:latin typeface="+mn-lt"/>
                      </a:endParaRPr>
                    </a:p>
                  </a:txBody>
                  <a:tcPr>
                    <a:solidFill>
                      <a:schemeClr val="accent1">
                        <a:lumMod val="40000"/>
                        <a:lumOff val="60000"/>
                      </a:schemeClr>
                    </a:solidFill>
                  </a:tcPr>
                </a:tc>
                <a:tc>
                  <a:txBody>
                    <a:bodyPr/>
                    <a:lstStyle/>
                    <a:p>
                      <a:r>
                        <a:rPr lang="en-US" sz="1300" dirty="0">
                          <a:latin typeface="+mn-lt"/>
                        </a:rPr>
                        <a:t>SAMHSA Center</a:t>
                      </a:r>
                      <a:r>
                        <a:rPr lang="en-US" sz="1300" baseline="0" dirty="0">
                          <a:latin typeface="+mn-lt"/>
                        </a:rPr>
                        <a:t> for Substance Abuse Treatment</a:t>
                      </a:r>
                      <a:endParaRPr lang="en-US" sz="1300" dirty="0">
                        <a:latin typeface="+mn-lt"/>
                      </a:endParaRPr>
                    </a:p>
                  </a:txBody>
                  <a:tcPr marL="274320">
                    <a:solidFill>
                      <a:schemeClr val="accent6">
                        <a:lumMod val="20000"/>
                        <a:lumOff val="80000"/>
                      </a:schemeClr>
                    </a:solidFill>
                  </a:tcPr>
                </a:tc>
                <a:tc>
                  <a:txBody>
                    <a:bodyPr/>
                    <a:lstStyle/>
                    <a:p>
                      <a:r>
                        <a:rPr lang="en-US" sz="1300" dirty="0">
                          <a:latin typeface="+mn-lt"/>
                        </a:rPr>
                        <a:t>American</a:t>
                      </a:r>
                      <a:r>
                        <a:rPr lang="en-US" sz="1300" baseline="0" dirty="0">
                          <a:latin typeface="+mn-lt"/>
                        </a:rPr>
                        <a:t> Society of </a:t>
                      </a:r>
                      <a:br>
                        <a:rPr lang="en-US" sz="1300" baseline="0" dirty="0">
                          <a:latin typeface="+mn-lt"/>
                        </a:rPr>
                      </a:br>
                      <a:r>
                        <a:rPr lang="en-US" sz="1300" baseline="0" dirty="0">
                          <a:latin typeface="+mn-lt"/>
                        </a:rPr>
                        <a:t>Addiction Medicine</a:t>
                      </a:r>
                      <a:endParaRPr lang="en-US" sz="1300" dirty="0">
                        <a:latin typeface="+mn-lt"/>
                      </a:endParaRPr>
                    </a:p>
                  </a:txBody>
                  <a:tcPr marL="365760">
                    <a:solidFill>
                      <a:schemeClr val="accent2">
                        <a:lumMod val="20000"/>
                        <a:lumOff val="80000"/>
                      </a:schemeClr>
                    </a:solidFill>
                  </a:tcPr>
                </a:tc>
                <a:extLst>
                  <a:ext uri="{0D108BD9-81ED-4DB2-BD59-A6C34878D82A}">
                    <a16:rowId xmlns:a16="http://schemas.microsoft.com/office/drawing/2014/main" val="1466044719"/>
                  </a:ext>
                </a:extLst>
              </a:tr>
              <a:tr h="396240">
                <a:tc>
                  <a:txBody>
                    <a:bodyPr/>
                    <a:lstStyle/>
                    <a:p>
                      <a:r>
                        <a:rPr lang="en-US" sz="1300" dirty="0">
                          <a:latin typeface="+mn-lt"/>
                        </a:rPr>
                        <a:t>BJA RSAT Policy Advisors</a:t>
                      </a:r>
                    </a:p>
                  </a:txBody>
                  <a:tcPr>
                    <a:solidFill>
                      <a:schemeClr val="accent1">
                        <a:lumMod val="40000"/>
                        <a:lumOff val="60000"/>
                      </a:schemeClr>
                    </a:solidFill>
                  </a:tcPr>
                </a:tc>
                <a:tc>
                  <a:txBody>
                    <a:bodyPr/>
                    <a:lstStyle/>
                    <a:p>
                      <a:r>
                        <a:rPr lang="en-US" sz="1300" dirty="0">
                          <a:latin typeface="+mn-lt"/>
                        </a:rPr>
                        <a:t>Office of Justice Programs</a:t>
                      </a:r>
                    </a:p>
                  </a:txBody>
                  <a:tcPr marL="274320">
                    <a:solidFill>
                      <a:schemeClr val="accent6">
                        <a:lumMod val="20000"/>
                        <a:lumOff val="80000"/>
                      </a:schemeClr>
                    </a:solidFill>
                  </a:tcPr>
                </a:tc>
                <a:tc>
                  <a:txBody>
                    <a:bodyPr/>
                    <a:lstStyle/>
                    <a:p>
                      <a:r>
                        <a:rPr lang="en-US" sz="1300" dirty="0">
                          <a:latin typeface="+mn-lt"/>
                        </a:rPr>
                        <a:t>Center for Advancing </a:t>
                      </a:r>
                      <a:br>
                        <a:rPr lang="en-US" sz="1300" dirty="0">
                          <a:latin typeface="+mn-lt"/>
                        </a:rPr>
                      </a:br>
                      <a:r>
                        <a:rPr lang="en-US" sz="1300" dirty="0">
                          <a:latin typeface="+mn-lt"/>
                        </a:rPr>
                        <a:t>Correctional Excellence</a:t>
                      </a:r>
                    </a:p>
                  </a:txBody>
                  <a:tcPr marL="365760">
                    <a:solidFill>
                      <a:schemeClr val="accent2">
                        <a:lumMod val="20000"/>
                        <a:lumOff val="80000"/>
                      </a:schemeClr>
                    </a:solidFill>
                  </a:tcPr>
                </a:tc>
                <a:extLst>
                  <a:ext uri="{0D108BD9-81ED-4DB2-BD59-A6C34878D82A}">
                    <a16:rowId xmlns:a16="http://schemas.microsoft.com/office/drawing/2014/main" val="1975094422"/>
                  </a:ext>
                </a:extLst>
              </a:tr>
              <a:tr h="277894">
                <a:tc>
                  <a:txBody>
                    <a:bodyPr/>
                    <a:lstStyle/>
                    <a:p>
                      <a:r>
                        <a:rPr lang="en-US" sz="1300" dirty="0">
                          <a:latin typeface="+mn-lt"/>
                        </a:rPr>
                        <a:t>RSAT TTA Faculty</a:t>
                      </a:r>
                    </a:p>
                  </a:txBody>
                  <a:tcPr>
                    <a:solidFill>
                      <a:schemeClr val="accent1">
                        <a:lumMod val="40000"/>
                        <a:lumOff val="60000"/>
                      </a:schemeClr>
                    </a:solidFill>
                  </a:tcPr>
                </a:tc>
                <a:tc>
                  <a:txBody>
                    <a:bodyPr/>
                    <a:lstStyle/>
                    <a:p>
                      <a:r>
                        <a:rPr lang="en-US" sz="1300" dirty="0">
                          <a:latin typeface="+mn-lt"/>
                        </a:rPr>
                        <a:t>Bureau of Justice Assistance</a:t>
                      </a: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2430157807"/>
                  </a:ext>
                </a:extLst>
              </a:tr>
              <a:tr h="277894">
                <a:tc>
                  <a:txBody>
                    <a:bodyPr/>
                    <a:lstStyle/>
                    <a:p>
                      <a:endParaRPr lang="en-US" sz="1300" u="sng" dirty="0">
                        <a:solidFill>
                          <a:schemeClr val="tx2"/>
                        </a:solidFill>
                        <a:latin typeface="+mn-lt"/>
                      </a:endParaRPr>
                    </a:p>
                  </a:txBody>
                  <a:tcPr>
                    <a:solidFill>
                      <a:schemeClr val="accent1">
                        <a:lumMod val="40000"/>
                        <a:lumOff val="60000"/>
                      </a:schemeClr>
                    </a:solidFill>
                  </a:tcPr>
                </a:tc>
                <a:tc>
                  <a:txBody>
                    <a:bodyPr/>
                    <a:lstStyle/>
                    <a:p>
                      <a:r>
                        <a:rPr lang="en-US" sz="1300" dirty="0">
                          <a:latin typeface="+mn-lt"/>
                        </a:rPr>
                        <a:t>DOJ Prescription Drug</a:t>
                      </a:r>
                      <a:r>
                        <a:rPr lang="en-US" sz="1300" baseline="0" dirty="0">
                          <a:latin typeface="+mn-lt"/>
                        </a:rPr>
                        <a:t> Abuse</a:t>
                      </a:r>
                      <a:endParaRPr lang="en-US" sz="1300" dirty="0">
                        <a:latin typeface="+mn-lt"/>
                      </a:endParaRP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3651222584"/>
                  </a:ext>
                </a:extLst>
              </a:tr>
              <a:tr h="468032">
                <a:tc>
                  <a:txBody>
                    <a:bodyPr/>
                    <a:lstStyle/>
                    <a:p>
                      <a:endParaRPr lang="en-US" sz="1300" u="sng" dirty="0">
                        <a:solidFill>
                          <a:schemeClr val="tx2"/>
                        </a:solidFill>
                        <a:latin typeface="+mn-lt"/>
                      </a:endParaRPr>
                    </a:p>
                  </a:txBody>
                  <a:tcPr>
                    <a:solidFill>
                      <a:schemeClr val="accent1">
                        <a:lumMod val="40000"/>
                        <a:lumOff val="60000"/>
                      </a:schemeClr>
                    </a:solidFill>
                  </a:tcPr>
                </a:tc>
                <a:tc>
                  <a:txBody>
                    <a:bodyPr/>
                    <a:lstStyle/>
                    <a:p>
                      <a:r>
                        <a:rPr lang="en-US" sz="1300" dirty="0">
                          <a:latin typeface="+mn-lt"/>
                        </a:rPr>
                        <a:t>Office</a:t>
                      </a:r>
                      <a:r>
                        <a:rPr lang="en-US" sz="1300" baseline="0" dirty="0">
                          <a:latin typeface="+mn-lt"/>
                        </a:rPr>
                        <a:t> of National Drug Control Policy</a:t>
                      </a:r>
                      <a:endParaRPr lang="en-US" sz="1300" dirty="0">
                        <a:latin typeface="+mn-lt"/>
                      </a:endParaRP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11759138"/>
                  </a:ext>
                </a:extLst>
              </a:tr>
              <a:tr h="468032">
                <a:tc>
                  <a:txBody>
                    <a:bodyPr/>
                    <a:lstStyle/>
                    <a:p>
                      <a:endParaRPr lang="en-US" sz="1300" dirty="0">
                        <a:latin typeface="+mn-lt"/>
                      </a:endParaRPr>
                    </a:p>
                  </a:txBody>
                  <a:tcPr>
                    <a:solidFill>
                      <a:schemeClr val="accent1">
                        <a:lumMod val="40000"/>
                        <a:lumOff val="60000"/>
                      </a:schemeClr>
                    </a:solidFill>
                  </a:tcPr>
                </a:tc>
                <a:tc>
                  <a:txBody>
                    <a:bodyPr/>
                    <a:lstStyle/>
                    <a:p>
                      <a:r>
                        <a:rPr lang="en-US" sz="1300" dirty="0">
                          <a:latin typeface="+mn-lt"/>
                        </a:rPr>
                        <a:t>National</a:t>
                      </a:r>
                      <a:r>
                        <a:rPr lang="en-US" sz="1300" baseline="0" dirty="0">
                          <a:latin typeface="+mn-lt"/>
                        </a:rPr>
                        <a:t> Institute for Corrections</a:t>
                      </a:r>
                      <a:endParaRPr lang="en-US" sz="1300" dirty="0">
                        <a:latin typeface="+mn-lt"/>
                      </a:endParaRPr>
                    </a:p>
                  </a:txBody>
                  <a:tcPr marL="274320">
                    <a:solidFill>
                      <a:schemeClr val="accent6">
                        <a:lumMod val="20000"/>
                        <a:lumOff val="80000"/>
                      </a:schemeClr>
                    </a:solidFill>
                  </a:tcPr>
                </a:tc>
                <a:tc>
                  <a:txBody>
                    <a:bodyPr/>
                    <a:lstStyle/>
                    <a:p>
                      <a:endParaRPr lang="en-US" sz="1300" u="sng" dirty="0">
                        <a:solidFill>
                          <a:schemeClr val="tx2"/>
                        </a:solidFill>
                        <a:latin typeface="+mn-lt"/>
                      </a:endParaRPr>
                    </a:p>
                  </a:txBody>
                  <a:tcPr>
                    <a:solidFill>
                      <a:schemeClr val="accent2">
                        <a:lumMod val="20000"/>
                        <a:lumOff val="80000"/>
                      </a:schemeClr>
                    </a:solidFill>
                  </a:tcPr>
                </a:tc>
                <a:extLst>
                  <a:ext uri="{0D108BD9-81ED-4DB2-BD59-A6C34878D82A}">
                    <a16:rowId xmlns:a16="http://schemas.microsoft.com/office/drawing/2014/main" val="3106923848"/>
                  </a:ext>
                </a:extLst>
              </a:tr>
              <a:tr h="468032">
                <a:tc>
                  <a:txBody>
                    <a:bodyPr/>
                    <a:lstStyle/>
                    <a:p>
                      <a:endParaRPr lang="en-US" sz="1300" dirty="0">
                        <a:latin typeface="+mn-lt"/>
                      </a:endParaRPr>
                    </a:p>
                  </a:txBody>
                  <a:tcPr>
                    <a:solidFill>
                      <a:schemeClr val="accent1">
                        <a:lumMod val="40000"/>
                        <a:lumOff val="60000"/>
                      </a:schemeClr>
                    </a:solidFill>
                  </a:tcPr>
                </a:tc>
                <a:tc>
                  <a:txBody>
                    <a:bodyPr/>
                    <a:lstStyle/>
                    <a:p>
                      <a:r>
                        <a:rPr lang="en-US" sz="1300" dirty="0">
                          <a:latin typeface="+mn-lt"/>
                        </a:rPr>
                        <a:t>National Institute of Drug Abuse</a:t>
                      </a: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3382867999"/>
                  </a:ext>
                </a:extLst>
              </a:tr>
              <a:tr h="277894">
                <a:tc>
                  <a:txBody>
                    <a:bodyPr/>
                    <a:lstStyle/>
                    <a:p>
                      <a:endParaRPr lang="en-US" sz="1300" dirty="0">
                        <a:latin typeface="+mn-lt"/>
                      </a:endParaRPr>
                    </a:p>
                  </a:txBody>
                  <a:tcPr>
                    <a:solidFill>
                      <a:schemeClr val="accent1">
                        <a:lumMod val="40000"/>
                        <a:lumOff val="60000"/>
                      </a:schemeClr>
                    </a:solidFill>
                  </a:tcPr>
                </a:tc>
                <a:tc>
                  <a:txBody>
                    <a:bodyPr/>
                    <a:lstStyle/>
                    <a:p>
                      <a:r>
                        <a:rPr lang="en-US" sz="1300" dirty="0">
                          <a:latin typeface="+mn-lt"/>
                        </a:rPr>
                        <a:t>National Institute</a:t>
                      </a:r>
                      <a:r>
                        <a:rPr lang="en-US" sz="1300" baseline="0" dirty="0">
                          <a:latin typeface="+mn-lt"/>
                        </a:rPr>
                        <a:t> for Justice</a:t>
                      </a:r>
                      <a:endParaRPr lang="en-US" sz="1300" dirty="0">
                        <a:latin typeface="+mn-lt"/>
                      </a:endParaRP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981407314"/>
                  </a:ext>
                </a:extLst>
              </a:tr>
              <a:tr h="279216">
                <a:tc>
                  <a:txBody>
                    <a:bodyPr/>
                    <a:lstStyle/>
                    <a:p>
                      <a:endParaRPr lang="en-US" sz="1300" dirty="0">
                        <a:latin typeface="+mn-lt"/>
                      </a:endParaRPr>
                    </a:p>
                  </a:txBody>
                  <a:tcPr>
                    <a:solidFill>
                      <a:schemeClr val="accent1">
                        <a:lumMod val="40000"/>
                        <a:lumOff val="60000"/>
                      </a:schemeClr>
                    </a:solidFill>
                  </a:tcPr>
                </a:tc>
                <a:tc>
                  <a:txBody>
                    <a:bodyPr/>
                    <a:lstStyle/>
                    <a:p>
                      <a:r>
                        <a:rPr lang="en-US" sz="1300" dirty="0">
                          <a:latin typeface="+mn-lt"/>
                        </a:rPr>
                        <a:t>Federal Bureau of Prisons</a:t>
                      </a:r>
                    </a:p>
                  </a:txBody>
                  <a:tcPr marL="274320">
                    <a:solidFill>
                      <a:schemeClr val="accent6">
                        <a:lumMod val="20000"/>
                        <a:lumOff val="80000"/>
                      </a:schemeClr>
                    </a:solidFill>
                  </a:tcPr>
                </a:tc>
                <a:tc>
                  <a:txBody>
                    <a:bodyPr/>
                    <a:lstStyle/>
                    <a:p>
                      <a:endParaRPr lang="en-US" sz="1300" dirty="0">
                        <a:latin typeface="+mn-lt"/>
                      </a:endParaRPr>
                    </a:p>
                  </a:txBody>
                  <a:tcPr>
                    <a:solidFill>
                      <a:schemeClr val="accent2">
                        <a:lumMod val="20000"/>
                        <a:lumOff val="80000"/>
                      </a:schemeClr>
                    </a:solidFill>
                  </a:tcPr>
                </a:tc>
                <a:extLst>
                  <a:ext uri="{0D108BD9-81ED-4DB2-BD59-A6C34878D82A}">
                    <a16:rowId xmlns:a16="http://schemas.microsoft.com/office/drawing/2014/main" val="2810532675"/>
                  </a:ext>
                </a:extLst>
              </a:tr>
            </a:tbl>
          </a:graphicData>
        </a:graphic>
      </p:graphicFrame>
    </p:spTree>
    <p:extLst>
      <p:ext uri="{BB962C8B-B14F-4D97-AF65-F5344CB8AC3E}">
        <p14:creationId xmlns:p14="http://schemas.microsoft.com/office/powerpoint/2010/main" val="178181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Material Reviewed for PPG Draft</a:t>
            </a:r>
          </a:p>
        </p:txBody>
      </p:sp>
      <p:sp>
        <p:nvSpPr>
          <p:cNvPr id="3" name="Content Placeholder 2"/>
          <p:cNvSpPr>
            <a:spLocks noGrp="1"/>
          </p:cNvSpPr>
          <p:nvPr>
            <p:ph idx="1"/>
          </p:nvPr>
        </p:nvSpPr>
        <p:spPr/>
        <p:txBody>
          <a:bodyPr>
            <a:noAutofit/>
          </a:bodyPr>
          <a:lstStyle/>
          <a:p>
            <a:pPr marL="0" indent="0">
              <a:lnSpc>
                <a:spcPct val="100000"/>
              </a:lnSpc>
              <a:spcBef>
                <a:spcPts val="600"/>
              </a:spcBef>
              <a:spcAft>
                <a:spcPts val="0"/>
              </a:spcAft>
              <a:buNone/>
            </a:pPr>
            <a:r>
              <a:rPr lang="en-US" sz="1200" dirty="0"/>
              <a:t>Alexandria, V. (2015). </a:t>
            </a:r>
            <a:r>
              <a:rPr lang="en-US" sz="1200" u="sng" dirty="0"/>
              <a:t>Adult Drug Court Best Practice Standards</a:t>
            </a:r>
            <a:r>
              <a:rPr lang="en-US" sz="1200" dirty="0"/>
              <a:t>. </a:t>
            </a:r>
          </a:p>
          <a:p>
            <a:pPr marL="0" indent="0">
              <a:lnSpc>
                <a:spcPct val="100000"/>
              </a:lnSpc>
              <a:spcBef>
                <a:spcPts val="600"/>
              </a:spcBef>
              <a:spcAft>
                <a:spcPts val="0"/>
              </a:spcAft>
              <a:buNone/>
            </a:pPr>
            <a:r>
              <a:rPr lang="en-US" sz="1200" dirty="0" err="1"/>
              <a:t>Belenko</a:t>
            </a:r>
            <a:r>
              <a:rPr lang="en-US" sz="1200" dirty="0"/>
              <a:t>, S. (2012). Faye S. </a:t>
            </a:r>
            <a:r>
              <a:rPr lang="en-US" sz="1200" i="1" dirty="0"/>
              <a:t>Taxman.</a:t>
            </a:r>
            <a:r>
              <a:rPr lang="en-US" sz="1200" b="1" i="1" cap="all" dirty="0"/>
              <a:t> </a:t>
            </a:r>
            <a:r>
              <a:rPr lang="en-US" sz="1200" u="sng" dirty="0"/>
              <a:t>Implementing Evidence-based practices in community</a:t>
            </a:r>
            <a:br>
              <a:rPr lang="en-US" sz="1200" u="sng" dirty="0"/>
            </a:br>
            <a:r>
              <a:rPr lang="en-US" sz="1200" u="sng" dirty="0"/>
              <a:t>corrections and Addiction Treatment</a:t>
            </a:r>
            <a:r>
              <a:rPr lang="en-US" sz="1200" dirty="0"/>
              <a:t>. Springer Series on Evidence-Based Crime Policy.    </a:t>
            </a:r>
            <a:r>
              <a:rPr lang="en-US" sz="1200" b="1" dirty="0"/>
              <a:t> </a:t>
            </a:r>
          </a:p>
          <a:p>
            <a:pPr marL="0" indent="0">
              <a:lnSpc>
                <a:spcPct val="100000"/>
              </a:lnSpc>
              <a:spcBef>
                <a:spcPts val="600"/>
              </a:spcBef>
              <a:spcAft>
                <a:spcPts val="0"/>
              </a:spcAft>
              <a:buNone/>
            </a:pPr>
            <a:r>
              <a:rPr lang="en-US" sz="1200" dirty="0"/>
              <a:t>Binswanger, I. A., et. al. (2007). Release from prison—a high risk of death for former inmates. </a:t>
            </a:r>
            <a:r>
              <a:rPr lang="en-US" sz="1200" u="sng" dirty="0"/>
              <a:t>New England Journal of Medicine, 356</a:t>
            </a:r>
            <a:r>
              <a:rPr lang="en-US" sz="1200" dirty="0"/>
              <a:t>(2), 157-165.</a:t>
            </a:r>
          </a:p>
          <a:p>
            <a:pPr marL="0" indent="0">
              <a:lnSpc>
                <a:spcPct val="100000"/>
              </a:lnSpc>
              <a:spcBef>
                <a:spcPts val="600"/>
              </a:spcBef>
              <a:spcAft>
                <a:spcPts val="0"/>
              </a:spcAft>
              <a:buNone/>
            </a:pPr>
            <a:r>
              <a:rPr lang="en-US" sz="1200" dirty="0"/>
              <a:t>Bogue, B., et. al. (2004). </a:t>
            </a:r>
            <a:r>
              <a:rPr lang="en-US" sz="1200" u="sng" dirty="0"/>
              <a:t>Implementing evidence-based practice in community corrections: The principles of effective intervention. Washington</a:t>
            </a:r>
            <a:r>
              <a:rPr lang="en-US" sz="1200" dirty="0"/>
              <a:t>, DC: National Institute of Corrections.</a:t>
            </a:r>
          </a:p>
          <a:p>
            <a:pPr marL="0" indent="0">
              <a:lnSpc>
                <a:spcPct val="100000"/>
              </a:lnSpc>
              <a:spcBef>
                <a:spcPts val="600"/>
              </a:spcBef>
              <a:spcAft>
                <a:spcPts val="0"/>
              </a:spcAft>
              <a:buNone/>
            </a:pPr>
            <a:r>
              <a:rPr lang="en-US" sz="1200" dirty="0"/>
              <a:t>Dowden, C., &amp; Andrews, D. A. (2004). The importance of staff practice in delivering effective correctional treatment: A meta-analytic review of core correctional practice. </a:t>
            </a:r>
            <a:r>
              <a:rPr lang="en-US" sz="1200" u="sng" dirty="0"/>
              <a:t>International Journal of Offender Therapy and comparative criminology, 48</a:t>
            </a:r>
            <a:r>
              <a:rPr lang="en-US" sz="1200" dirty="0"/>
              <a:t>(2), 203-214.</a:t>
            </a:r>
          </a:p>
          <a:p>
            <a:pPr marL="0" indent="0">
              <a:lnSpc>
                <a:spcPct val="100000"/>
              </a:lnSpc>
              <a:spcBef>
                <a:spcPts val="600"/>
              </a:spcBef>
              <a:spcAft>
                <a:spcPts val="0"/>
              </a:spcAft>
              <a:buNone/>
            </a:pPr>
            <a:r>
              <a:rPr lang="en-US" sz="1200" dirty="0" err="1"/>
              <a:t>Gendreau</a:t>
            </a:r>
            <a:r>
              <a:rPr lang="en-US" sz="1200" dirty="0"/>
              <a:t>, P., T. Little, et al. (1996). </a:t>
            </a:r>
            <a:r>
              <a:rPr lang="en-US" sz="1200" u="sng" dirty="0"/>
              <a:t>A meta-analysis of the predictors of adult offender</a:t>
            </a:r>
            <a:r>
              <a:rPr lang="en-US" sz="1200" dirty="0"/>
              <a:t>.</a:t>
            </a:r>
          </a:p>
          <a:p>
            <a:pPr marL="0" indent="0">
              <a:lnSpc>
                <a:spcPct val="100000"/>
              </a:lnSpc>
              <a:spcBef>
                <a:spcPts val="600"/>
              </a:spcBef>
              <a:spcAft>
                <a:spcPts val="0"/>
              </a:spcAft>
              <a:buNone/>
            </a:pPr>
            <a:r>
              <a:rPr lang="en-US" sz="1200" dirty="0"/>
              <a:t>Harrison, L. D. (2003). </a:t>
            </a:r>
            <a:r>
              <a:rPr lang="en-US" sz="1200" u="sng" dirty="0"/>
              <a:t>Residential Substance Abuse Treatment for State Prisoners Implementation Lessons Learned</a:t>
            </a:r>
            <a:r>
              <a:rPr lang="en-US" sz="1200" dirty="0"/>
              <a:t>. </a:t>
            </a:r>
          </a:p>
          <a:p>
            <a:pPr marL="0" indent="0">
              <a:lnSpc>
                <a:spcPct val="100000"/>
              </a:lnSpc>
              <a:spcBef>
                <a:spcPts val="600"/>
              </a:spcBef>
              <a:spcAft>
                <a:spcPts val="0"/>
              </a:spcAft>
              <a:buNone/>
            </a:pPr>
            <a:r>
              <a:rPr lang="en-US" sz="1200" dirty="0"/>
              <a:t>Higgins, S. T., &amp; Silverman, K. E. (1999). </a:t>
            </a:r>
            <a:r>
              <a:rPr lang="en-US" sz="1200" u="sng" dirty="0"/>
              <a:t>Motivating behavior change among illicit-drug abusers: Research on contingency management interventions</a:t>
            </a:r>
            <a:r>
              <a:rPr lang="en-US" sz="1200" dirty="0"/>
              <a:t>. American Psychological Association. </a:t>
            </a:r>
          </a:p>
          <a:p>
            <a:pPr marL="0" indent="0">
              <a:lnSpc>
                <a:spcPct val="100000"/>
              </a:lnSpc>
              <a:spcBef>
                <a:spcPts val="600"/>
              </a:spcBef>
              <a:spcAft>
                <a:spcPts val="0"/>
              </a:spcAft>
              <a:buNone/>
            </a:pPr>
            <a:r>
              <a:rPr lang="en-US" sz="1200" dirty="0"/>
              <a:t>McKee C. &amp; Somers, S. (2015).</a:t>
            </a:r>
            <a:r>
              <a:rPr lang="en-US" sz="1200" u="sng" dirty="0"/>
              <a:t> The Kaiser Commission on Medicaid and the Uninsured State Medicaid Eligibility Policies for Individuals Moving Into and Out of Incarceration</a:t>
            </a:r>
            <a:r>
              <a:rPr lang="en-US" sz="1200" dirty="0"/>
              <a:t>. National Health Law Program, Kaiser Family Foundation, Issue Brief.</a:t>
            </a:r>
          </a:p>
          <a:p>
            <a:pPr marL="0" indent="0">
              <a:lnSpc>
                <a:spcPct val="100000"/>
              </a:lnSpc>
              <a:spcBef>
                <a:spcPts val="600"/>
              </a:spcBef>
              <a:spcAft>
                <a:spcPts val="0"/>
              </a:spcAft>
              <a:buNone/>
            </a:pPr>
            <a:r>
              <a:rPr lang="en-US" sz="1200" dirty="0"/>
              <a:t>Morrissey, J. P., et. al. (2007). The role of Medicaid enrollment and outpatient service use in jail recidivism among persons with severe mental illness. </a:t>
            </a:r>
            <a:r>
              <a:rPr lang="en-US" sz="1200" u="sng" dirty="0"/>
              <a:t>Psychiatric Services,58</a:t>
            </a:r>
            <a:r>
              <a:rPr lang="en-US" sz="1200" dirty="0"/>
              <a:t>(6), 794-801 </a:t>
            </a:r>
          </a:p>
          <a:p>
            <a:pPr marL="0" indent="0">
              <a:lnSpc>
                <a:spcPct val="100000"/>
              </a:lnSpc>
              <a:spcBef>
                <a:spcPts val="600"/>
              </a:spcBef>
              <a:spcAft>
                <a:spcPts val="0"/>
              </a:spcAft>
              <a:buNone/>
            </a:pPr>
            <a:r>
              <a:rPr lang="en-US" sz="1200" dirty="0"/>
              <a:t>National Institute on Drug Abuse (2012). </a:t>
            </a:r>
            <a:r>
              <a:rPr lang="en-US" sz="1200" u="sng" dirty="0"/>
              <a:t>Principles of Drug Addiction Treatment: A Research-Based Guide</a:t>
            </a:r>
            <a:r>
              <a:rPr lang="en-US" sz="1200" dirty="0"/>
              <a:t>.</a:t>
            </a:r>
          </a:p>
        </p:txBody>
      </p:sp>
    </p:spTree>
    <p:extLst>
      <p:ext uri="{BB962C8B-B14F-4D97-AF65-F5344CB8AC3E}">
        <p14:creationId xmlns:p14="http://schemas.microsoft.com/office/powerpoint/2010/main" val="134926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Material Reviewed for PPG Draft</a:t>
            </a:r>
            <a:br>
              <a:rPr lang="en-US" dirty="0"/>
            </a:br>
            <a:r>
              <a:rPr lang="en-US" sz="1600" dirty="0"/>
              <a:t>(CONTINUED)</a:t>
            </a:r>
            <a:endParaRPr lang="en-US" dirty="0"/>
          </a:p>
        </p:txBody>
      </p:sp>
      <p:sp>
        <p:nvSpPr>
          <p:cNvPr id="3" name="Content Placeholder 2"/>
          <p:cNvSpPr>
            <a:spLocks noGrp="1"/>
          </p:cNvSpPr>
          <p:nvPr>
            <p:ph idx="1"/>
          </p:nvPr>
        </p:nvSpPr>
        <p:spPr/>
        <p:txBody>
          <a:bodyPr>
            <a:noAutofit/>
          </a:bodyPr>
          <a:lstStyle/>
          <a:p>
            <a:pPr marL="0" indent="0">
              <a:lnSpc>
                <a:spcPct val="100000"/>
              </a:lnSpc>
              <a:spcBef>
                <a:spcPts val="600"/>
              </a:spcBef>
              <a:buNone/>
            </a:pPr>
            <a:r>
              <a:rPr lang="en-US" sz="1200" dirty="0" err="1"/>
              <a:t>Reingle</a:t>
            </a:r>
            <a:r>
              <a:rPr lang="en-US" sz="1200" dirty="0"/>
              <a:t> Gonzalez, J. M., &amp; Connell, N. M. (2014). Mental health of prisoners: Identifying barriers to mental health treatment and medication continuity. </a:t>
            </a:r>
            <a:r>
              <a:rPr lang="en-US" sz="1200" i="1" dirty="0"/>
              <a:t>American journal of public health</a:t>
            </a:r>
            <a:r>
              <a:rPr lang="en-US" sz="1200" dirty="0"/>
              <a:t>, </a:t>
            </a:r>
            <a:r>
              <a:rPr lang="en-US" sz="1200" i="1" dirty="0"/>
              <a:t>104</a:t>
            </a:r>
            <a:r>
              <a:rPr lang="en-US" sz="1200" dirty="0"/>
              <a:t>(12), 2328-2333.</a:t>
            </a:r>
          </a:p>
          <a:p>
            <a:pPr marL="0" indent="0">
              <a:lnSpc>
                <a:spcPct val="100000"/>
              </a:lnSpc>
              <a:spcBef>
                <a:spcPts val="600"/>
              </a:spcBef>
              <a:buNone/>
            </a:pPr>
            <a:r>
              <a:rPr lang="en-US" sz="1200" dirty="0"/>
              <a:t>rich, J. D., McKenzie, M., </a:t>
            </a:r>
            <a:r>
              <a:rPr lang="en-US" sz="1200" dirty="0" err="1"/>
              <a:t>Larney</a:t>
            </a:r>
            <a:r>
              <a:rPr lang="en-US" sz="1200" dirty="0"/>
              <a:t>, S., Wong, J. B., Tran, L., Clarke, J. &amp; </a:t>
            </a:r>
            <a:r>
              <a:rPr lang="en-US" sz="1200" dirty="0" err="1"/>
              <a:t>Zaller</a:t>
            </a:r>
            <a:r>
              <a:rPr lang="en-US" sz="1200" dirty="0"/>
              <a:t>, N. (2015). Methadone continuation versus forced withdrawal on incarceration in a combined US prison and jail: a </a:t>
            </a:r>
            <a:r>
              <a:rPr lang="en-US" sz="1200" dirty="0" err="1"/>
              <a:t>randomised</a:t>
            </a:r>
            <a:r>
              <a:rPr lang="en-US" sz="1200" dirty="0"/>
              <a:t>, open-label trial. </a:t>
            </a:r>
            <a:r>
              <a:rPr lang="en-US" sz="1200" i="1" dirty="0"/>
              <a:t>The Lancet</a:t>
            </a:r>
            <a:r>
              <a:rPr lang="en-US" sz="1200" dirty="0"/>
              <a:t>, </a:t>
            </a:r>
            <a:r>
              <a:rPr lang="en-US" sz="1200" i="1" dirty="0"/>
              <a:t>386</a:t>
            </a:r>
            <a:r>
              <a:rPr lang="en-US" sz="1200" dirty="0"/>
              <a:t>(9991), 350-359.</a:t>
            </a:r>
          </a:p>
          <a:p>
            <a:pPr marL="0" indent="0">
              <a:lnSpc>
                <a:spcPct val="100000"/>
              </a:lnSpc>
              <a:spcBef>
                <a:spcPts val="600"/>
              </a:spcBef>
              <a:buNone/>
            </a:pPr>
            <a:r>
              <a:rPr lang="en-US" sz="1200" dirty="0" err="1"/>
              <a:t>Sadeh</a:t>
            </a:r>
            <a:r>
              <a:rPr lang="en-US" sz="1200" dirty="0"/>
              <a:t>, N., &amp; </a:t>
            </a:r>
            <a:r>
              <a:rPr lang="en-US" sz="1200" dirty="0" err="1"/>
              <a:t>McNiel</a:t>
            </a:r>
            <a:r>
              <a:rPr lang="en-US" sz="1200" dirty="0"/>
              <a:t>, D. E. (2014). Posttraumatic stress disorder increases risk of criminal recidivism among justice-involved persons with mental disorders. </a:t>
            </a:r>
            <a:r>
              <a:rPr lang="en-US" sz="1200" i="1" dirty="0"/>
              <a:t>Criminal justice and behavior</a:t>
            </a:r>
            <a:r>
              <a:rPr lang="en-US" sz="1200" dirty="0"/>
              <a:t>, 0093854814556880.</a:t>
            </a:r>
          </a:p>
          <a:p>
            <a:pPr marL="0" indent="0">
              <a:lnSpc>
                <a:spcPct val="100000"/>
              </a:lnSpc>
              <a:spcBef>
                <a:spcPts val="600"/>
              </a:spcBef>
              <a:buNone/>
            </a:pPr>
            <a:r>
              <a:rPr lang="en-US" sz="1200" dirty="0"/>
              <a:t>Spaulding, A. C., Seals, R. M., Page, M. J., </a:t>
            </a:r>
            <a:r>
              <a:rPr lang="en-US" sz="1200" dirty="0" err="1"/>
              <a:t>Brzozowski</a:t>
            </a:r>
            <a:r>
              <a:rPr lang="en-US" sz="1200" dirty="0"/>
              <a:t>, A. K., Rhodes, W., &amp; Hammett, T. M. (2009). HIV/AIDS among inmates of and </a:t>
            </a:r>
            <a:r>
              <a:rPr lang="en-US" sz="1200" dirty="0" err="1"/>
              <a:t>releasees</a:t>
            </a:r>
            <a:r>
              <a:rPr lang="en-US" sz="1200" dirty="0"/>
              <a:t> from US correctional facilities, 2006: declining share of epidemic but persistent public health opportunity. </a:t>
            </a:r>
            <a:r>
              <a:rPr lang="en-US" sz="1200" i="1" dirty="0" err="1"/>
              <a:t>PloS</a:t>
            </a:r>
            <a:r>
              <a:rPr lang="en-US" sz="1200" i="1" dirty="0"/>
              <a:t> one</a:t>
            </a:r>
            <a:r>
              <a:rPr lang="en-US" sz="1200" dirty="0"/>
              <a:t>, </a:t>
            </a:r>
            <a:r>
              <a:rPr lang="en-US" sz="1200" i="1" dirty="0"/>
              <a:t>4</a:t>
            </a:r>
            <a:r>
              <a:rPr lang="en-US" sz="1200" dirty="0"/>
              <a:t>(11), e7558.</a:t>
            </a:r>
          </a:p>
          <a:p>
            <a:pPr marL="0" indent="0">
              <a:lnSpc>
                <a:spcPct val="100000"/>
              </a:lnSpc>
              <a:spcBef>
                <a:spcPts val="600"/>
              </a:spcBef>
              <a:buNone/>
            </a:pPr>
            <a:r>
              <a:rPr lang="en-US" sz="1200" dirty="0"/>
              <a:t>Taxman, F. &amp; </a:t>
            </a:r>
            <a:r>
              <a:rPr lang="en-US" sz="1200" dirty="0" err="1"/>
              <a:t>Belenko</a:t>
            </a:r>
            <a:r>
              <a:rPr lang="en-US" sz="1200" dirty="0"/>
              <a:t>, S. (2012). Implementing evidence-based practices in community corrections and addiction treatment. Springer Series on Evidence-Based Crime Policy, New York.</a:t>
            </a:r>
          </a:p>
          <a:p>
            <a:pPr marL="0" indent="0">
              <a:lnSpc>
                <a:spcPct val="100000"/>
              </a:lnSpc>
              <a:spcBef>
                <a:spcPts val="600"/>
              </a:spcBef>
              <a:buNone/>
            </a:pPr>
            <a:r>
              <a:rPr lang="en-US" sz="1200" dirty="0"/>
              <a:t>Taxman, F. &amp; </a:t>
            </a:r>
            <a:r>
              <a:rPr lang="en-US" sz="1200" dirty="0" err="1"/>
              <a:t>Boufford</a:t>
            </a:r>
            <a:r>
              <a:rPr lang="en-US" sz="1200" dirty="0"/>
              <a:t>, J. (2001).</a:t>
            </a:r>
            <a:r>
              <a:rPr lang="en-US" sz="1200" b="1" dirty="0"/>
              <a:t> </a:t>
            </a:r>
            <a:r>
              <a:rPr lang="en-US" sz="1200" u="sng" dirty="0">
                <a:solidFill>
                  <a:schemeClr val="accent5"/>
                </a:solidFill>
                <a:hlinkClick r:id="rId2"/>
              </a:rPr>
              <a:t>Residential Substance Abuse Treatment (RSAT) in Jail: Comparison of Six Sites in Virginia</a:t>
            </a:r>
            <a:r>
              <a:rPr lang="en-US" sz="1200" dirty="0"/>
              <a:t>,</a:t>
            </a:r>
            <a:r>
              <a:rPr lang="en-US" sz="1200" b="1" dirty="0"/>
              <a:t> </a:t>
            </a:r>
            <a:r>
              <a:rPr lang="en-US" sz="1200" dirty="0"/>
              <a:t>U.S. Justice Department, Office of Justice Programs, National Institute of Justice</a:t>
            </a:r>
          </a:p>
          <a:p>
            <a:pPr marL="0" indent="0">
              <a:lnSpc>
                <a:spcPct val="100000"/>
              </a:lnSpc>
              <a:spcBef>
                <a:spcPts val="600"/>
              </a:spcBef>
              <a:buNone/>
            </a:pPr>
            <a:r>
              <a:rPr lang="en-US" sz="1200" dirty="0"/>
              <a:t>Taxman, F., Silverman, R., &amp; </a:t>
            </a:r>
            <a:r>
              <a:rPr lang="en-US" sz="1200" dirty="0" err="1"/>
              <a:t>Bouffard</a:t>
            </a:r>
            <a:r>
              <a:rPr lang="en-US" sz="1200" dirty="0"/>
              <a:t>, J. (2001).</a:t>
            </a:r>
            <a:r>
              <a:rPr lang="en-US" sz="1200" b="1" dirty="0"/>
              <a:t> </a:t>
            </a:r>
            <a:r>
              <a:rPr lang="en-US" sz="1200" u="sng" dirty="0">
                <a:hlinkClick r:id="rId3"/>
              </a:rPr>
              <a:t>Residential Substance Abuse Treatment (RSAT) in Prison: Evaluation of the Maryland RSAT Program,</a:t>
            </a:r>
            <a:r>
              <a:rPr lang="en-US" sz="1200" b="1" dirty="0"/>
              <a:t> </a:t>
            </a:r>
            <a:r>
              <a:rPr lang="en-US" sz="1200" dirty="0"/>
              <a:t>U.S. Justice Department, Office of Justice Programs, National Institute of Justice</a:t>
            </a:r>
            <a:r>
              <a:rPr lang="en-US" sz="1200" b="1" dirty="0"/>
              <a:t>.</a:t>
            </a:r>
            <a:endParaRPr lang="en-US" sz="1200" dirty="0"/>
          </a:p>
        </p:txBody>
      </p:sp>
    </p:spTree>
    <p:extLst>
      <p:ext uri="{BB962C8B-B14F-4D97-AF65-F5344CB8AC3E}">
        <p14:creationId xmlns:p14="http://schemas.microsoft.com/office/powerpoint/2010/main" val="3321113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Intake, Screening &amp; Assessment</a:t>
            </a:r>
          </a:p>
        </p:txBody>
      </p:sp>
      <p:sp>
        <p:nvSpPr>
          <p:cNvPr id="3" name="Content Placeholder 2"/>
          <p:cNvSpPr>
            <a:spLocks noGrp="1"/>
          </p:cNvSpPr>
          <p:nvPr>
            <p:ph idx="1"/>
          </p:nvPr>
        </p:nvSpPr>
        <p:spPr>
          <a:xfrm>
            <a:off x="685800" y="2286000"/>
            <a:ext cx="7812868" cy="3657600"/>
          </a:xfrm>
        </p:spPr>
        <p:txBody>
          <a:bodyPr>
            <a:normAutofit/>
          </a:bodyPr>
          <a:lstStyle/>
          <a:p>
            <a:pPr marL="0" indent="0">
              <a:lnSpc>
                <a:spcPct val="100000"/>
              </a:lnSpc>
              <a:spcAft>
                <a:spcPts val="1800"/>
              </a:spcAft>
              <a:buNone/>
            </a:pPr>
            <a:r>
              <a:rPr lang="en-US" sz="2200" b="1" dirty="0">
                <a:solidFill>
                  <a:schemeClr val="accent5"/>
                </a:solidFill>
              </a:rPr>
              <a:t>A) </a:t>
            </a:r>
            <a:r>
              <a:rPr lang="en-US" sz="2200" dirty="0"/>
              <a:t>Inmates with substance use disorders should be eligible for RSAT, regardless of their risk for recidivism. To determine whether or not an inmate has a substance use disorder, they should be screened using a validated instrument.</a:t>
            </a:r>
          </a:p>
          <a:p>
            <a:pPr marL="0" indent="0">
              <a:lnSpc>
                <a:spcPct val="100000"/>
              </a:lnSpc>
              <a:spcAft>
                <a:spcPts val="1800"/>
              </a:spcAft>
              <a:buNone/>
            </a:pPr>
            <a:r>
              <a:rPr lang="en-US" sz="2200" b="1" dirty="0">
                <a:solidFill>
                  <a:schemeClr val="accent5"/>
                </a:solidFill>
              </a:rPr>
              <a:t>B) </a:t>
            </a:r>
            <a:r>
              <a:rPr lang="en-US" sz="2200" dirty="0"/>
              <a:t>While RSAT participation is voluntary, inmates should be eligible for RSAT regardless of the sincerity of their motivation or commitment to address their substance use disorder.</a:t>
            </a:r>
          </a:p>
          <a:p>
            <a:endParaRPr lang="en-US" dirty="0"/>
          </a:p>
          <a:p>
            <a:endParaRPr lang="en-US" dirty="0"/>
          </a:p>
        </p:txBody>
      </p:sp>
    </p:spTree>
    <p:extLst>
      <p:ext uri="{BB962C8B-B14F-4D97-AF65-F5344CB8AC3E}">
        <p14:creationId xmlns:p14="http://schemas.microsoft.com/office/powerpoint/2010/main" val="378267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Intake, Screening &amp; Assessment</a:t>
            </a:r>
            <a:br>
              <a:rPr lang="en-US" dirty="0"/>
            </a:br>
            <a:r>
              <a:rPr lang="en-US" sz="1600" dirty="0"/>
              <a:t>(CONTINUED)</a:t>
            </a:r>
            <a:endParaRPr lang="en-US" dirty="0"/>
          </a:p>
        </p:txBody>
      </p:sp>
      <p:sp>
        <p:nvSpPr>
          <p:cNvPr id="3" name="Content Placeholder 2"/>
          <p:cNvSpPr>
            <a:spLocks noGrp="1"/>
          </p:cNvSpPr>
          <p:nvPr>
            <p:ph idx="1"/>
          </p:nvPr>
        </p:nvSpPr>
        <p:spPr/>
        <p:txBody>
          <a:bodyPr>
            <a:normAutofit fontScale="92500"/>
          </a:bodyPr>
          <a:lstStyle/>
          <a:p>
            <a:pPr marL="0" indent="0" fontAlgn="base">
              <a:lnSpc>
                <a:spcPct val="100000"/>
              </a:lnSpc>
              <a:spcBef>
                <a:spcPts val="1200"/>
              </a:spcBef>
              <a:buNone/>
            </a:pPr>
            <a:r>
              <a:rPr lang="en-US" b="1" dirty="0">
                <a:solidFill>
                  <a:schemeClr val="accent5"/>
                </a:solidFill>
              </a:rPr>
              <a:t>C) </a:t>
            </a:r>
            <a:r>
              <a:rPr lang="en-US" dirty="0"/>
              <a:t>Inmates with co-occurring disorders should be eligible for participation in RSAT as long as they are able to function in the program and not disrupt the treatment of their peers. However, to ensure that RSAT programming is responsive to inmates with co-occurring disorders, inmates’ co-occurring disorders should be identified by validated assessment tools.</a:t>
            </a:r>
          </a:p>
          <a:p>
            <a:pPr marL="0" indent="0">
              <a:lnSpc>
                <a:spcPct val="100000"/>
              </a:lnSpc>
              <a:spcBef>
                <a:spcPts val="1200"/>
              </a:spcBef>
              <a:buNone/>
            </a:pPr>
            <a:r>
              <a:rPr lang="en-US" b="1" dirty="0">
                <a:solidFill>
                  <a:schemeClr val="accent5"/>
                </a:solidFill>
              </a:rPr>
              <a:t>D) </a:t>
            </a:r>
            <a:r>
              <a:rPr lang="en-US" dirty="0"/>
              <a:t>Following screening, either before or after being admitted </a:t>
            </a:r>
            <a:br>
              <a:rPr lang="en-US" dirty="0"/>
            </a:br>
            <a:r>
              <a:rPr lang="en-US" dirty="0"/>
              <a:t>to RSAT, inmates should be fully assessed for behavioral, physical health and criminogenic risks, needs and responsivity. Assessments should also inform the formulation of individualized treatment plans and case management for RSAT inmates.</a:t>
            </a:r>
          </a:p>
          <a:p>
            <a:endParaRPr lang="en-US" dirty="0"/>
          </a:p>
        </p:txBody>
      </p:sp>
    </p:spTree>
    <p:extLst>
      <p:ext uri="{BB962C8B-B14F-4D97-AF65-F5344CB8AC3E}">
        <p14:creationId xmlns:p14="http://schemas.microsoft.com/office/powerpoint/2010/main" val="3736829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 Treatment Programming</a:t>
            </a:r>
          </a:p>
        </p:txBody>
      </p:sp>
      <p:sp>
        <p:nvSpPr>
          <p:cNvPr id="3" name="Content Placeholder 2"/>
          <p:cNvSpPr>
            <a:spLocks noGrp="1"/>
          </p:cNvSpPr>
          <p:nvPr>
            <p:ph idx="1"/>
          </p:nvPr>
        </p:nvSpPr>
        <p:spPr/>
        <p:txBody>
          <a:bodyPr>
            <a:noAutofit/>
          </a:bodyPr>
          <a:lstStyle/>
          <a:p>
            <a:pPr marL="0" indent="0">
              <a:lnSpc>
                <a:spcPct val="100000"/>
              </a:lnSpc>
              <a:spcBef>
                <a:spcPts val="1000"/>
              </a:spcBef>
              <a:buNone/>
            </a:pPr>
            <a:r>
              <a:rPr lang="en-US" sz="2200" b="1" dirty="0">
                <a:solidFill>
                  <a:schemeClr val="accent5"/>
                </a:solidFill>
              </a:rPr>
              <a:t>A) </a:t>
            </a:r>
            <a:r>
              <a:rPr lang="en-US" sz="2200" dirty="0"/>
              <a:t>Treatment should target factors that are associated with criminal behavior in addition to substance and alcohol use disorders. </a:t>
            </a:r>
          </a:p>
          <a:p>
            <a:pPr marL="0" indent="0">
              <a:lnSpc>
                <a:spcPct val="100000"/>
              </a:lnSpc>
              <a:spcBef>
                <a:spcPts val="1000"/>
              </a:spcBef>
              <a:buNone/>
            </a:pPr>
            <a:r>
              <a:rPr lang="en-US" sz="2200" b="1" dirty="0">
                <a:solidFill>
                  <a:schemeClr val="accent5"/>
                </a:solidFill>
              </a:rPr>
              <a:t>B) </a:t>
            </a:r>
            <a:r>
              <a:rPr lang="en-US" sz="2200" dirty="0"/>
              <a:t>RSAT programs should only offer treatment that is evidence-based, unless none exists for the specific treatment need being addressed.</a:t>
            </a:r>
          </a:p>
          <a:p>
            <a:pPr marL="0" indent="0" fontAlgn="base">
              <a:lnSpc>
                <a:spcPct val="100000"/>
              </a:lnSpc>
              <a:spcBef>
                <a:spcPts val="1000"/>
              </a:spcBef>
              <a:buNone/>
            </a:pPr>
            <a:r>
              <a:rPr lang="en-US" sz="2200" b="1" dirty="0">
                <a:solidFill>
                  <a:schemeClr val="accent5"/>
                </a:solidFill>
              </a:rPr>
              <a:t>C) </a:t>
            </a:r>
            <a:r>
              <a:rPr lang="en-US" sz="2200" dirty="0"/>
              <a:t>Offenders with co-occurring drug and/or alcohol abuse and mental health problems require an integrated treatment approach.</a:t>
            </a:r>
          </a:p>
          <a:p>
            <a:pPr marL="0" indent="0" fontAlgn="base">
              <a:lnSpc>
                <a:spcPct val="100000"/>
              </a:lnSpc>
              <a:spcBef>
                <a:spcPts val="1000"/>
              </a:spcBef>
              <a:buNone/>
            </a:pPr>
            <a:r>
              <a:rPr lang="en-US" sz="2200" b="1" dirty="0">
                <a:solidFill>
                  <a:schemeClr val="accent5"/>
                </a:solidFill>
              </a:rPr>
              <a:t>D) </a:t>
            </a:r>
            <a:r>
              <a:rPr lang="en-US" sz="2200" dirty="0"/>
              <a:t>Medications are an important part of treatment for many drug abusing offenders and also for offenders suffering from co-occurring mental illness.</a:t>
            </a:r>
          </a:p>
        </p:txBody>
      </p:sp>
    </p:spTree>
    <p:extLst>
      <p:ext uri="{BB962C8B-B14F-4D97-AF65-F5344CB8AC3E}">
        <p14:creationId xmlns:p14="http://schemas.microsoft.com/office/powerpoint/2010/main" val="1395938161"/>
      </p:ext>
    </p:extLst>
  </p:cSld>
  <p:clrMapOvr>
    <a:masterClrMapping/>
  </p:clrMapOvr>
</p:sld>
</file>

<file path=ppt/theme/theme1.xml><?xml version="1.0" encoding="utf-8"?>
<a:theme xmlns:a="http://schemas.openxmlformats.org/drawingml/2006/main" name="AHP_Powerpoint_Template_FINAL">
  <a:themeElements>
    <a:clrScheme name="Custom 23">
      <a:dk1>
        <a:sysClr val="windowText" lastClr="000000"/>
      </a:dk1>
      <a:lt1>
        <a:sysClr val="window" lastClr="FFFFFF"/>
      </a:lt1>
      <a:dk2>
        <a:srgbClr val="005581"/>
      </a:dk2>
      <a:lt2>
        <a:srgbClr val="EEECE1"/>
      </a:lt2>
      <a:accent1>
        <a:srgbClr val="96B7D1"/>
      </a:accent1>
      <a:accent2>
        <a:srgbClr val="EA7D1E"/>
      </a:accent2>
      <a:accent3>
        <a:srgbClr val="009966"/>
      </a:accent3>
      <a:accent4>
        <a:srgbClr val="9D5A9E"/>
      </a:accent4>
      <a:accent5>
        <a:srgbClr val="2C72B3"/>
      </a:accent5>
      <a:accent6>
        <a:srgbClr val="E4CC88"/>
      </a:accent6>
      <a:hlink>
        <a:srgbClr val="005581"/>
      </a:hlink>
      <a:folHlink>
        <a:srgbClr val="FF0000"/>
      </a:folHlink>
    </a:clrScheme>
    <a:fontScheme name="AHP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200" i="1" dirty="0" smtClean="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AHP_FINAL_PPT_NoWave2016" id="{A1CD12E3-5A85-47A8-ADFF-9EFE5626A61A}" vid="{94857C0A-8B2A-44A8-A7E0-F6C246B55D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1259</Words>
  <Application>Microsoft Office PowerPoint</Application>
  <PresentationFormat>On-screen Show (4:3)</PresentationFormat>
  <Paragraphs>109</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AHP_Powerpoint_Template_FINAL</vt:lpstr>
      <vt:lpstr>Promising Practices Guidelines  for Residential  Substance  Abuse Treatment</vt:lpstr>
      <vt:lpstr>         Promising Practices Guidelines Goal</vt:lpstr>
      <vt:lpstr>Why Establish Guidelines?</vt:lpstr>
      <vt:lpstr>RSAT PPG RoundTable  May 19, 2016, D.C.</vt:lpstr>
      <vt:lpstr>Major Material Reviewed for PPG Draft</vt:lpstr>
      <vt:lpstr>Major Material Reviewed for PPG Draft (CONTINUED)</vt:lpstr>
      <vt:lpstr>I.  Intake, Screening &amp; Assessment</vt:lpstr>
      <vt:lpstr>I.  Intake, Screening &amp; Assessment (CONTINUED)</vt:lpstr>
      <vt:lpstr>II. Treatment Programming</vt:lpstr>
      <vt:lpstr>II. Treatment Programming (CONTINUED)</vt:lpstr>
      <vt:lpstr>III. Treatment Modalities and Services</vt:lpstr>
      <vt:lpstr>III. Treatment Modalities and Services (CONTINUED)</vt:lpstr>
      <vt:lpstr>IV. Drug Free Environments</vt:lpstr>
      <vt:lpstr>V. Health Insurance</vt:lpstr>
      <vt:lpstr>VI. RSAT Sanctions and Rewards</vt:lpstr>
      <vt:lpstr>VII. RSAT Staffing</vt:lpstr>
      <vt:lpstr>VIII. Transition and Aftercare Planning</vt:lpstr>
      <vt:lpstr>  IX.  Measuring Results</vt:lpstr>
      <vt:lpstr>PowerPoint Presentation</vt:lpstr>
      <vt:lpstr>Implementation of PPG</vt:lpstr>
      <vt:lpstr>    How?</vt:lpstr>
    </vt:vector>
  </TitlesOfParts>
  <Company>Advocates for Human Potential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Promising Practices Guidelines  for Residential  Substance  Abuse Treatment</dc:title>
  <dc:creator>Debra Boisvert</dc:creator>
  <cp:lastModifiedBy>Andrew Klein</cp:lastModifiedBy>
  <cp:revision>10</cp:revision>
  <dcterms:created xsi:type="dcterms:W3CDTF">2016-07-14T18:54:53Z</dcterms:created>
  <dcterms:modified xsi:type="dcterms:W3CDTF">2016-07-18T13:59:29Z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