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56" r:id="rId2"/>
    <p:sldId id="259" r:id="rId3"/>
    <p:sldId id="262" r:id="rId4"/>
    <p:sldId id="387" r:id="rId5"/>
    <p:sldId id="430" r:id="rId6"/>
    <p:sldId id="424" r:id="rId7"/>
    <p:sldId id="442" r:id="rId8"/>
    <p:sldId id="437" r:id="rId9"/>
    <p:sldId id="433" r:id="rId10"/>
    <p:sldId id="435" r:id="rId11"/>
    <p:sldId id="440" r:id="rId12"/>
    <p:sldId id="44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a Wigglesworth" initials="CW"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C3A3"/>
    <a:srgbClr val="006892"/>
    <a:srgbClr val="BE854C"/>
    <a:srgbClr val="D1A7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0" autoAdjust="0"/>
    <p:restoredTop sz="76914" autoAdjust="0"/>
  </p:normalViewPr>
  <p:slideViewPr>
    <p:cSldViewPr>
      <p:cViewPr varScale="1">
        <p:scale>
          <a:sx n="74" d="100"/>
          <a:sy n="74" d="100"/>
        </p:scale>
        <p:origin x="6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568"/>
    </p:cViewPr>
  </p:sorterViewPr>
  <p:notesViewPr>
    <p:cSldViewPr>
      <p:cViewPr>
        <p:scale>
          <a:sx n="130" d="100"/>
          <a:sy n="130" d="100"/>
        </p:scale>
        <p:origin x="-97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DA36DC-DE7D-44AC-9843-58AAC5964657}" type="datetimeFigureOut">
              <a:rPr lang="en-US" smtClean="0"/>
              <a:t>7/19/2014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D24EFB-9AAE-4E7D-8EBD-69E13AFA1BA2}" type="slidenum">
              <a:rPr lang="en-US" smtClean="0"/>
              <a:t>‹#›</a:t>
            </a:fld>
            <a:endParaRPr lang="en-US"/>
          </a:p>
        </p:txBody>
      </p:sp>
    </p:spTree>
    <p:extLst>
      <p:ext uri="{BB962C8B-B14F-4D97-AF65-F5344CB8AC3E}">
        <p14:creationId xmlns:p14="http://schemas.microsoft.com/office/powerpoint/2010/main" val="1009877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a:t>
            </a:fld>
            <a:endParaRPr lang="en-US"/>
          </a:p>
        </p:txBody>
      </p:sp>
    </p:spTree>
    <p:extLst>
      <p:ext uri="{BB962C8B-B14F-4D97-AF65-F5344CB8AC3E}">
        <p14:creationId xmlns:p14="http://schemas.microsoft.com/office/powerpoint/2010/main" val="3592835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Trainer:</a:t>
            </a:r>
            <a:r>
              <a:rPr lang="en-US" sz="1200" kern="1200" baseline="0" dirty="0" smtClean="0">
                <a:solidFill>
                  <a:schemeClr val="tx1"/>
                </a:solidFill>
                <a:effectLst/>
                <a:latin typeface="+mn-lt"/>
                <a:ea typeface="+mn-ea"/>
                <a:cs typeface="+mn-cs"/>
              </a:rPr>
              <a:t> At a minimum, federal guidelines requires inmates to receive the following services </a:t>
            </a:r>
            <a:r>
              <a:rPr lang="en-US" sz="1200" kern="1200" dirty="0" smtClean="0">
                <a:solidFill>
                  <a:schemeClr val="tx1"/>
                </a:solidFill>
                <a:effectLst/>
                <a:latin typeface="+mn-lt"/>
                <a:ea typeface="+mn-ea"/>
                <a:cs typeface="+mn-cs"/>
              </a:rPr>
              <a:t>(Hills, Siegfried, and </a:t>
            </a:r>
            <a:r>
              <a:rPr lang="en-US" sz="1200" kern="1200" dirty="0" err="1" smtClean="0">
                <a:solidFill>
                  <a:schemeClr val="tx1"/>
                </a:solidFill>
                <a:effectLst/>
                <a:latin typeface="+mn-lt"/>
                <a:ea typeface="+mn-ea"/>
                <a:cs typeface="+mn-cs"/>
              </a:rPr>
              <a:t>Ickowitz</a:t>
            </a:r>
            <a:r>
              <a:rPr lang="en-US" sz="1200" kern="1200" dirty="0" smtClean="0">
                <a:solidFill>
                  <a:schemeClr val="tx1"/>
                </a:solidFill>
                <a:effectLst/>
                <a:latin typeface="+mn-lt"/>
                <a:ea typeface="+mn-ea"/>
                <a:cs typeface="+mn-cs"/>
              </a:rPr>
              <a:t>, 2004):</a:t>
            </a:r>
          </a:p>
          <a:p>
            <a:r>
              <a:rPr lang="en-US" sz="1200" kern="1200" dirty="0" smtClean="0">
                <a:solidFill>
                  <a:schemeClr val="tx1"/>
                </a:solidFill>
                <a:effectLst/>
                <a:latin typeface="+mn-lt"/>
                <a:ea typeface="+mn-ea"/>
                <a:cs typeface="+mn-cs"/>
              </a:rPr>
              <a:t>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screening upon</a:t>
            </a:r>
            <a:r>
              <a:rPr lang="en-US" sz="1200" kern="1200" baseline="0" dirty="0" smtClean="0">
                <a:solidFill>
                  <a:schemeClr val="tx1"/>
                </a:solidFill>
                <a:effectLst/>
                <a:latin typeface="+mn-lt"/>
                <a:ea typeface="+mn-ea"/>
                <a:cs typeface="+mn-cs"/>
              </a:rPr>
              <a:t> entry to an facility and follow up </a:t>
            </a:r>
            <a:r>
              <a:rPr lang="en-US" sz="1200" kern="1200" dirty="0" smtClean="0">
                <a:solidFill>
                  <a:schemeClr val="tx1"/>
                </a:solidFill>
                <a:effectLst/>
                <a:latin typeface="+mn-lt"/>
                <a:ea typeface="+mn-ea"/>
                <a:cs typeface="+mn-cs"/>
              </a:rPr>
              <a:t>assessment within 14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examination, including evaluating risk of suicide</a:t>
            </a:r>
          </a:p>
          <a:p>
            <a:pPr marL="171450" lvl="0" indent="-171450">
              <a:buFont typeface="Wingdings" pitchFamily="2" charset="2"/>
              <a:buChar char="§"/>
            </a:pPr>
            <a:r>
              <a:rPr lang="en-US" sz="1200" kern="1200" dirty="0" smtClean="0">
                <a:solidFill>
                  <a:schemeClr val="tx1"/>
                </a:solidFill>
                <a:effectLst/>
                <a:latin typeface="+mn-lt"/>
                <a:ea typeface="+mn-ea"/>
                <a:cs typeface="+mn-cs"/>
              </a:rPr>
              <a:t>Information within 24 hours of arrival about the types of mental health services available and how to access them</a:t>
            </a:r>
          </a:p>
          <a:p>
            <a:pPr marL="171450" lvl="0" indent="-171450">
              <a:buFont typeface="Wingdings" pitchFamily="2" charset="2"/>
              <a:buChar char="§"/>
            </a:pPr>
            <a:r>
              <a:rPr lang="en-US" sz="1200" kern="1200" dirty="0" smtClean="0">
                <a:solidFill>
                  <a:schemeClr val="tx1"/>
                </a:solidFill>
                <a:effectLst/>
                <a:latin typeface="+mn-lt"/>
                <a:ea typeface="+mn-ea"/>
                <a:cs typeface="+mn-cs"/>
              </a:rPr>
              <a:t>A health appraisal within 7 days of arrival that includes taking a history of any prior mental health problems, hospitalizations, psychotropic medications, suicide attempts, and alcohol and other drug abuse</a:t>
            </a:r>
          </a:p>
          <a:p>
            <a:pPr marL="171450" lvl="0" indent="-171450">
              <a:buFont typeface="Wingdings" pitchFamily="2" charset="2"/>
              <a:buChar char="§"/>
            </a:pPr>
            <a:r>
              <a:rPr lang="en-US" sz="1200" kern="1200" dirty="0" smtClean="0">
                <a:solidFill>
                  <a:schemeClr val="tx1"/>
                </a:solidFill>
                <a:effectLst/>
                <a:latin typeface="+mn-lt"/>
                <a:ea typeface="+mn-ea"/>
                <a:cs typeface="+mn-cs"/>
              </a:rPr>
              <a:t>Stabilization of any symptoms and an intervention in the event of an acute psychiatric event or suicide attempt</a:t>
            </a:r>
          </a:p>
          <a:p>
            <a:pPr marL="171450" lvl="0" indent="-171450">
              <a:buFont typeface="Wingdings" pitchFamily="2" charset="2"/>
              <a:buChar char="§"/>
            </a:pPr>
            <a:r>
              <a:rPr lang="en-US" sz="1200" kern="1200" dirty="0" smtClean="0">
                <a:solidFill>
                  <a:schemeClr val="tx1"/>
                </a:solidFill>
                <a:effectLst/>
                <a:latin typeface="+mn-lt"/>
                <a:ea typeface="+mn-ea"/>
                <a:cs typeface="+mn-cs"/>
              </a:rPr>
              <a:t>Privacy and confidentiality with regard to diagnosis and treatment. </a:t>
            </a: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10</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11</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12</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a:t>
            </a:fld>
            <a:endParaRPr lang="en-US"/>
          </a:p>
        </p:txBody>
      </p:sp>
    </p:spTree>
    <p:extLst>
      <p:ext uri="{BB962C8B-B14F-4D97-AF65-F5344CB8AC3E}">
        <p14:creationId xmlns:p14="http://schemas.microsoft.com/office/powerpoint/2010/main" val="366896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rgbClr val="BE854C"/>
              </a:buClr>
              <a:buSzPct val="65000"/>
              <a:buNone/>
            </a:pPr>
            <a:r>
              <a:rPr lang="en-US" dirty="0" smtClean="0"/>
              <a:t>Trainer:</a:t>
            </a:r>
            <a:r>
              <a:rPr lang="en-US" baseline="0" dirty="0" smtClean="0"/>
              <a:t> </a:t>
            </a:r>
            <a:r>
              <a:rPr lang="en-US" dirty="0" smtClean="0"/>
              <a:t>Integrated behavioral health treatment for substance abuse and mental health disorders is quickly becoming the standard of care in the field. R</a:t>
            </a:r>
            <a:r>
              <a:rPr lang="en-US" baseline="0" dirty="0" smtClean="0"/>
              <a:t>ecovery for individuals with serious mental health issues is more likely when both disorders are addressed. </a:t>
            </a:r>
            <a:endParaRPr lang="en-US" dirty="0" smtClean="0">
              <a:solidFill>
                <a:schemeClr val="tx1">
                  <a:lumMod val="85000"/>
                  <a:lumOff val="15000"/>
                </a:schemeClr>
              </a:solidFill>
              <a:latin typeface="Arial" pitchFamily="34" charset="0"/>
              <a:cs typeface="Arial" pitchFamily="34" charset="0"/>
            </a:endParaRPr>
          </a:p>
          <a:p>
            <a:pPr>
              <a:buClr>
                <a:srgbClr val="BE854C"/>
              </a:buClr>
              <a:buSzPct val="65000"/>
              <a:buFont typeface="Wingdings" pitchFamily="2" charset="2"/>
              <a:buChar char="Ø"/>
            </a:pPr>
            <a:endParaRPr lang="en-US" dirty="0" smtClean="0"/>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3</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6</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7</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Trainer:</a:t>
            </a:r>
            <a:r>
              <a:rPr lang="en-US" sz="1200" kern="1200" baseline="0" dirty="0" smtClean="0">
                <a:solidFill>
                  <a:schemeClr val="tx1"/>
                </a:solidFill>
                <a:effectLst/>
                <a:latin typeface="+mn-lt"/>
                <a:ea typeface="+mn-ea"/>
                <a:cs typeface="+mn-cs"/>
              </a:rPr>
              <a:t> At a minimum, federal guidelines requires inmates to receive the following services </a:t>
            </a:r>
            <a:r>
              <a:rPr lang="en-US" sz="1200" kern="1200" dirty="0" smtClean="0">
                <a:solidFill>
                  <a:schemeClr val="tx1"/>
                </a:solidFill>
                <a:effectLst/>
                <a:latin typeface="+mn-lt"/>
                <a:ea typeface="+mn-ea"/>
                <a:cs typeface="+mn-cs"/>
              </a:rPr>
              <a:t>(Hills, Siegfried, and </a:t>
            </a:r>
            <a:r>
              <a:rPr lang="en-US" sz="1200" kern="1200" dirty="0" err="1" smtClean="0">
                <a:solidFill>
                  <a:schemeClr val="tx1"/>
                </a:solidFill>
                <a:effectLst/>
                <a:latin typeface="+mn-lt"/>
                <a:ea typeface="+mn-ea"/>
                <a:cs typeface="+mn-cs"/>
              </a:rPr>
              <a:t>Ickowitz</a:t>
            </a:r>
            <a:r>
              <a:rPr lang="en-US" sz="1200" kern="1200" dirty="0" smtClean="0">
                <a:solidFill>
                  <a:schemeClr val="tx1"/>
                </a:solidFill>
                <a:effectLst/>
                <a:latin typeface="+mn-lt"/>
                <a:ea typeface="+mn-ea"/>
                <a:cs typeface="+mn-cs"/>
              </a:rPr>
              <a:t>, 2004):</a:t>
            </a:r>
          </a:p>
          <a:p>
            <a:r>
              <a:rPr lang="en-US" sz="1200" kern="1200" dirty="0" smtClean="0">
                <a:solidFill>
                  <a:schemeClr val="tx1"/>
                </a:solidFill>
                <a:effectLst/>
                <a:latin typeface="+mn-lt"/>
                <a:ea typeface="+mn-ea"/>
                <a:cs typeface="+mn-cs"/>
              </a:rPr>
              <a:t>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screening upon</a:t>
            </a:r>
            <a:r>
              <a:rPr lang="en-US" sz="1200" kern="1200" baseline="0" dirty="0" smtClean="0">
                <a:solidFill>
                  <a:schemeClr val="tx1"/>
                </a:solidFill>
                <a:effectLst/>
                <a:latin typeface="+mn-lt"/>
                <a:ea typeface="+mn-ea"/>
                <a:cs typeface="+mn-cs"/>
              </a:rPr>
              <a:t> entry to an facility and follow up </a:t>
            </a:r>
            <a:r>
              <a:rPr lang="en-US" sz="1200" kern="1200" dirty="0" smtClean="0">
                <a:solidFill>
                  <a:schemeClr val="tx1"/>
                </a:solidFill>
                <a:effectLst/>
                <a:latin typeface="+mn-lt"/>
                <a:ea typeface="+mn-ea"/>
                <a:cs typeface="+mn-cs"/>
              </a:rPr>
              <a:t>assessment within 14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examination, including evaluating risk of suicide</a:t>
            </a:r>
          </a:p>
          <a:p>
            <a:pPr marL="171450" lvl="0" indent="-171450">
              <a:buFont typeface="Wingdings" pitchFamily="2" charset="2"/>
              <a:buChar char="§"/>
            </a:pPr>
            <a:r>
              <a:rPr lang="en-US" sz="1200" kern="1200" dirty="0" smtClean="0">
                <a:solidFill>
                  <a:schemeClr val="tx1"/>
                </a:solidFill>
                <a:effectLst/>
                <a:latin typeface="+mn-lt"/>
                <a:ea typeface="+mn-ea"/>
                <a:cs typeface="+mn-cs"/>
              </a:rPr>
              <a:t>Information within 24 hours of arrival about the types of mental health services available and how to access them</a:t>
            </a:r>
          </a:p>
          <a:p>
            <a:pPr marL="171450" lvl="0" indent="-171450">
              <a:buFont typeface="Wingdings" pitchFamily="2" charset="2"/>
              <a:buChar char="§"/>
            </a:pPr>
            <a:r>
              <a:rPr lang="en-US" sz="1200" kern="1200" dirty="0" smtClean="0">
                <a:solidFill>
                  <a:schemeClr val="tx1"/>
                </a:solidFill>
                <a:effectLst/>
                <a:latin typeface="+mn-lt"/>
                <a:ea typeface="+mn-ea"/>
                <a:cs typeface="+mn-cs"/>
              </a:rPr>
              <a:t>A health appraisal within 7 days of arrival that includes taking a history of any prior mental health problems, hospitalizations, psychotropic medications, suicide attempts, and alcohol and other drug abuse</a:t>
            </a:r>
          </a:p>
          <a:p>
            <a:pPr marL="171450" lvl="0" indent="-171450">
              <a:buFont typeface="Wingdings" pitchFamily="2" charset="2"/>
              <a:buChar char="§"/>
            </a:pPr>
            <a:r>
              <a:rPr lang="en-US" sz="1200" kern="1200" dirty="0" smtClean="0">
                <a:solidFill>
                  <a:schemeClr val="tx1"/>
                </a:solidFill>
                <a:effectLst/>
                <a:latin typeface="+mn-lt"/>
                <a:ea typeface="+mn-ea"/>
                <a:cs typeface="+mn-cs"/>
              </a:rPr>
              <a:t>Stabilization of any symptoms and an intervention in the event of an acute psychiatric event or suicide attempt</a:t>
            </a:r>
          </a:p>
          <a:p>
            <a:pPr marL="171450" lvl="0" indent="-171450">
              <a:buFont typeface="Wingdings" pitchFamily="2" charset="2"/>
              <a:buChar char="§"/>
            </a:pPr>
            <a:r>
              <a:rPr lang="en-US" sz="1200" kern="1200" dirty="0" smtClean="0">
                <a:solidFill>
                  <a:schemeClr val="tx1"/>
                </a:solidFill>
                <a:effectLst/>
                <a:latin typeface="+mn-lt"/>
                <a:ea typeface="+mn-ea"/>
                <a:cs typeface="+mn-cs"/>
              </a:rPr>
              <a:t>Privacy and confidentiality with regard to diagnosis and treatment. </a:t>
            </a: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8</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Trainer:</a:t>
            </a:r>
            <a:r>
              <a:rPr lang="en-US" sz="1200" kern="1200" baseline="0" dirty="0" smtClean="0">
                <a:solidFill>
                  <a:schemeClr val="tx1"/>
                </a:solidFill>
                <a:effectLst/>
                <a:latin typeface="+mn-lt"/>
                <a:ea typeface="+mn-ea"/>
                <a:cs typeface="+mn-cs"/>
              </a:rPr>
              <a:t> At a minimum, federal guidelines requires inmates to receive the following services </a:t>
            </a:r>
            <a:r>
              <a:rPr lang="en-US" sz="1200" kern="1200" dirty="0" smtClean="0">
                <a:solidFill>
                  <a:schemeClr val="tx1"/>
                </a:solidFill>
                <a:effectLst/>
                <a:latin typeface="+mn-lt"/>
                <a:ea typeface="+mn-ea"/>
                <a:cs typeface="+mn-cs"/>
              </a:rPr>
              <a:t>(Hills, Siegfried, and </a:t>
            </a:r>
            <a:r>
              <a:rPr lang="en-US" sz="1200" kern="1200" dirty="0" err="1" smtClean="0">
                <a:solidFill>
                  <a:schemeClr val="tx1"/>
                </a:solidFill>
                <a:effectLst/>
                <a:latin typeface="+mn-lt"/>
                <a:ea typeface="+mn-ea"/>
                <a:cs typeface="+mn-cs"/>
              </a:rPr>
              <a:t>Ickowitz</a:t>
            </a:r>
            <a:r>
              <a:rPr lang="en-US" sz="1200" kern="1200" dirty="0" smtClean="0">
                <a:solidFill>
                  <a:schemeClr val="tx1"/>
                </a:solidFill>
                <a:effectLst/>
                <a:latin typeface="+mn-lt"/>
                <a:ea typeface="+mn-ea"/>
                <a:cs typeface="+mn-cs"/>
              </a:rPr>
              <a:t>, 2004):</a:t>
            </a:r>
          </a:p>
          <a:p>
            <a:r>
              <a:rPr lang="en-US" sz="1200" kern="1200" dirty="0" smtClean="0">
                <a:solidFill>
                  <a:schemeClr val="tx1"/>
                </a:solidFill>
                <a:effectLst/>
                <a:latin typeface="+mn-lt"/>
                <a:ea typeface="+mn-ea"/>
                <a:cs typeface="+mn-cs"/>
              </a:rPr>
              <a:t>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screening upon</a:t>
            </a:r>
            <a:r>
              <a:rPr lang="en-US" sz="1200" kern="1200" baseline="0" dirty="0" smtClean="0">
                <a:solidFill>
                  <a:schemeClr val="tx1"/>
                </a:solidFill>
                <a:effectLst/>
                <a:latin typeface="+mn-lt"/>
                <a:ea typeface="+mn-ea"/>
                <a:cs typeface="+mn-cs"/>
              </a:rPr>
              <a:t> entry to an facility and follow up </a:t>
            </a:r>
            <a:r>
              <a:rPr lang="en-US" sz="1200" kern="1200" dirty="0" smtClean="0">
                <a:solidFill>
                  <a:schemeClr val="tx1"/>
                </a:solidFill>
                <a:effectLst/>
                <a:latin typeface="+mn-lt"/>
                <a:ea typeface="+mn-ea"/>
                <a:cs typeface="+mn-cs"/>
              </a:rPr>
              <a:t>assessment within 14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examination, including evaluating risk of suicide</a:t>
            </a:r>
          </a:p>
          <a:p>
            <a:pPr marL="171450" lvl="0" indent="-171450">
              <a:buFont typeface="Wingdings" pitchFamily="2" charset="2"/>
              <a:buChar char="§"/>
            </a:pPr>
            <a:r>
              <a:rPr lang="en-US" sz="1200" kern="1200" dirty="0" smtClean="0">
                <a:solidFill>
                  <a:schemeClr val="tx1"/>
                </a:solidFill>
                <a:effectLst/>
                <a:latin typeface="+mn-lt"/>
                <a:ea typeface="+mn-ea"/>
                <a:cs typeface="+mn-cs"/>
              </a:rPr>
              <a:t>Information within 24 hours of arrival about the types of mental health services available and how to access them</a:t>
            </a:r>
          </a:p>
          <a:p>
            <a:pPr marL="171450" lvl="0" indent="-171450">
              <a:buFont typeface="Wingdings" pitchFamily="2" charset="2"/>
              <a:buChar char="§"/>
            </a:pPr>
            <a:r>
              <a:rPr lang="en-US" sz="1200" kern="1200" dirty="0" smtClean="0">
                <a:solidFill>
                  <a:schemeClr val="tx1"/>
                </a:solidFill>
                <a:effectLst/>
                <a:latin typeface="+mn-lt"/>
                <a:ea typeface="+mn-ea"/>
                <a:cs typeface="+mn-cs"/>
              </a:rPr>
              <a:t>A health appraisal within 7 days of arrival that includes taking a history of any prior mental health problems, hospitalizations, psychotropic medications, suicide attempts, and alcohol and other drug abuse</a:t>
            </a:r>
          </a:p>
          <a:p>
            <a:pPr marL="171450" lvl="0" indent="-171450">
              <a:buFont typeface="Wingdings" pitchFamily="2" charset="2"/>
              <a:buChar char="§"/>
            </a:pPr>
            <a:r>
              <a:rPr lang="en-US" sz="1200" kern="1200" dirty="0" smtClean="0">
                <a:solidFill>
                  <a:schemeClr val="tx1"/>
                </a:solidFill>
                <a:effectLst/>
                <a:latin typeface="+mn-lt"/>
                <a:ea typeface="+mn-ea"/>
                <a:cs typeface="+mn-cs"/>
              </a:rPr>
              <a:t>Stabilization of any symptoms and an intervention in the event of an acute psychiatric event or suicide attempt</a:t>
            </a:r>
          </a:p>
          <a:p>
            <a:pPr marL="171450" lvl="0" indent="-171450">
              <a:buFont typeface="Wingdings" pitchFamily="2" charset="2"/>
              <a:buChar char="§"/>
            </a:pPr>
            <a:r>
              <a:rPr lang="en-US" sz="1200" kern="1200" dirty="0" smtClean="0">
                <a:solidFill>
                  <a:schemeClr val="tx1"/>
                </a:solidFill>
                <a:effectLst/>
                <a:latin typeface="+mn-lt"/>
                <a:ea typeface="+mn-ea"/>
                <a:cs typeface="+mn-cs"/>
              </a:rPr>
              <a:t>Privacy and confidentiality with regard to diagnosis and treatment. </a:t>
            </a: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9</a:t>
            </a:fld>
            <a:endParaRPr lang="en-US"/>
          </a:p>
        </p:txBody>
      </p:sp>
    </p:spTree>
    <p:extLst>
      <p:ext uri="{BB962C8B-B14F-4D97-AF65-F5344CB8AC3E}">
        <p14:creationId xmlns:p14="http://schemas.microsoft.com/office/powerpoint/2010/main" val="101927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CDDF37-5BD3-4F17-BC7F-8515FF269729}" type="datetime1">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71810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0778E-A752-4A40-AB3A-013B850427AF}" type="datetime1">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45692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30F0D-98F3-4B90-BED6-8CE808AF1187}" type="datetime1">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33963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8FB2B-2D3C-4626-803C-67C3420FBDF8}" type="datetime1">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000504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95FF9-971C-4C65-BFEB-F0E7F0C6186C}" type="datetime1">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122276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6297CB-0E0B-4A0E-B5D9-0654209F1674}" type="datetime1">
              <a:rPr lang="en-US" smtClean="0"/>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1314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0FD85D-417C-4A0D-A363-51C8E17EDC9B}" type="datetime1">
              <a:rPr lang="en-US" smtClean="0"/>
              <a:t>7/19/2014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52000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26251-53EB-4A05-895D-1A09DCBCB419}" type="datetime1">
              <a:rPr lang="en-US" smtClean="0"/>
              <a:t>7/19/2014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1029929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1E40C-4D10-4BA3-BA47-16304CAEC99E}" type="datetime1">
              <a:rPr lang="en-US" smtClean="0"/>
              <a:t>7/19/2014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371753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98E96-ECDF-4342-8B75-6C1DFDF80B93}" type="datetime1">
              <a:rPr lang="en-US" smtClean="0"/>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334581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FFEB0-4A1E-40F8-A1EA-3D70B3F8BD9C}" type="datetime1">
              <a:rPr lang="en-US" smtClean="0"/>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70907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69FDD-472B-4466-8181-004CEA876519}" type="datetime1">
              <a:rPr lang="en-US" smtClean="0"/>
              <a:t>7/19/2014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FF8E3-EC8E-4FF1-9FB8-7EB9DE5DC726}" type="slidenum">
              <a:rPr lang="en-US" smtClean="0"/>
              <a:t>‹#›</a:t>
            </a:fld>
            <a:endParaRPr lang="en-US"/>
          </a:p>
        </p:txBody>
      </p:sp>
    </p:spTree>
    <p:extLst>
      <p:ext uri="{BB962C8B-B14F-4D97-AF65-F5344CB8AC3E}">
        <p14:creationId xmlns:p14="http://schemas.microsoft.com/office/powerpoint/2010/main" val="1872605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data.healthcare.gov/dataset/Navigators/qyne-xyvd" TargetMode="External"/><Relationship Id="rId5" Type="http://schemas.openxmlformats.org/officeDocument/2006/relationships/hyperlink" Target="https://localhelp.healthcare.gov/" TargetMode="External"/><Relationship Id="rId4" Type="http://schemas.openxmlformats.org/officeDocument/2006/relationships/hyperlink" Target="http://findahealthcenter.hrsa.gov/Search_HCC.aspx?byCounty=0&amp;unbran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kff.org/womens-health-policy/issue-brief/health-reform-implications-for-womens-access-to/" TargetMode="External"/><Relationship Id="rId4" Type="http://schemas.openxmlformats.org/officeDocument/2006/relationships/hyperlink" Target="http://www.hrsa.gov/womensguidelin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057400"/>
            <a:ext cx="7370064" cy="2759149"/>
          </a:xfrm>
        </p:spPr>
        <p:txBody>
          <a:bodyPr>
            <a:noAutofit/>
          </a:bodyPr>
          <a:lstStyle/>
          <a:p>
            <a:r>
              <a:rPr lang="en-US" b="1" dirty="0" smtClean="0">
                <a:solidFill>
                  <a:srgbClr val="006892"/>
                </a:solidFill>
              </a:rPr>
              <a:t>The Affordable Care Act and RSAT Programs: Rights Resources and Responsibilities</a:t>
            </a:r>
            <a:endParaRPr lang="en-US" b="1" dirty="0">
              <a:solidFill>
                <a:srgbClr val="006892"/>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7800" y="5023104"/>
            <a:ext cx="5888736" cy="917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838200"/>
          </a:xfrm>
          <a:prstGeom prst="rect">
            <a:avLst/>
          </a:prstGeom>
        </p:spPr>
      </p:pic>
      <p:sp>
        <p:nvSpPr>
          <p:cNvPr id="3" name="Rectangle 2"/>
          <p:cNvSpPr/>
          <p:nvPr/>
        </p:nvSpPr>
        <p:spPr>
          <a:xfrm>
            <a:off x="0" y="304800"/>
            <a:ext cx="9144000" cy="430887"/>
          </a:xfrm>
          <a:prstGeom prst="rect">
            <a:avLst/>
          </a:prstGeom>
        </p:spPr>
        <p:txBody>
          <a:bodyPr wrap="square">
            <a:spAutoFit/>
          </a:bodyPr>
          <a:lstStyle/>
          <a:p>
            <a:pPr algn="ctr"/>
            <a:r>
              <a:rPr lang="en-US" sz="2200" b="1" dirty="0" smtClean="0">
                <a:solidFill>
                  <a:schemeClr val="bg1"/>
                </a:solidFill>
              </a:rPr>
              <a:t>WELCOME! To the </a:t>
            </a:r>
            <a:r>
              <a:rPr lang="en-US" sz="2200" b="1" dirty="0">
                <a:solidFill>
                  <a:schemeClr val="bg1"/>
                </a:solidFill>
              </a:rPr>
              <a:t>3rd Annual RSAT </a:t>
            </a:r>
            <a:r>
              <a:rPr lang="en-US" sz="2200" b="1" dirty="0" smtClean="0">
                <a:solidFill>
                  <a:schemeClr val="bg1"/>
                </a:solidFill>
              </a:rPr>
              <a:t>Workshop -July </a:t>
            </a:r>
            <a:r>
              <a:rPr lang="en-US" sz="2200" b="1" dirty="0">
                <a:solidFill>
                  <a:schemeClr val="bg1"/>
                </a:solidFill>
              </a:rPr>
              <a:t>18-19, </a:t>
            </a:r>
            <a:r>
              <a:rPr lang="en-US" sz="2200" b="1" dirty="0" smtClean="0">
                <a:solidFill>
                  <a:schemeClr val="bg1"/>
                </a:solidFill>
              </a:rPr>
              <a:t>2014, </a:t>
            </a:r>
            <a:r>
              <a:rPr lang="en-US" sz="2200" b="1" dirty="0">
                <a:solidFill>
                  <a:schemeClr val="bg1"/>
                </a:solidFill>
              </a:rPr>
              <a:t>Chicago</a:t>
            </a:r>
          </a:p>
        </p:txBody>
      </p:sp>
      <p:sp>
        <p:nvSpPr>
          <p:cNvPr id="8" name="Rectangle 7"/>
          <p:cNvSpPr/>
          <p:nvPr/>
        </p:nvSpPr>
        <p:spPr>
          <a:xfrm>
            <a:off x="0" y="-1"/>
            <a:ext cx="9144000" cy="762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248400"/>
            <a:ext cx="9144000" cy="604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90600" y="6336268"/>
            <a:ext cx="7467600" cy="400110"/>
          </a:xfrm>
          <a:prstGeom prst="rect">
            <a:avLst/>
          </a:prstGeom>
        </p:spPr>
        <p:txBody>
          <a:bodyPr wrap="square">
            <a:spAutoFit/>
          </a:bodyPr>
          <a:lstStyle/>
          <a:p>
            <a:r>
              <a:rPr lang="en-US" sz="2000" b="1" dirty="0">
                <a:solidFill>
                  <a:schemeClr val="tx2"/>
                </a:solidFill>
                <a:latin typeface="Arial" pitchFamily="34" charset="0"/>
                <a:cs typeface="Arial" pitchFamily="34" charset="0"/>
              </a:rPr>
              <a:t>This presentation is available online at www.RSAT-TTA.com</a:t>
            </a:r>
            <a:endParaRPr lang="en-US" sz="2000" b="1" dirty="0">
              <a:solidFill>
                <a:schemeClr val="tx2"/>
              </a:solidFill>
            </a:endParaRPr>
          </a:p>
        </p:txBody>
      </p:sp>
    </p:spTree>
    <p:extLst>
      <p:ext uri="{BB962C8B-B14F-4D97-AF65-F5344CB8AC3E}">
        <p14:creationId xmlns:p14="http://schemas.microsoft.com/office/powerpoint/2010/main" val="1972028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609600"/>
          </a:xfrm>
        </p:spPr>
        <p:txBody>
          <a:bodyPr>
            <a:normAutofit fontScale="90000"/>
          </a:bodyPr>
          <a:lstStyle/>
          <a:p>
            <a:r>
              <a:rPr lang="en-US" sz="4000" dirty="0" smtClean="0">
                <a:solidFill>
                  <a:srgbClr val="006892"/>
                </a:solidFill>
                <a:latin typeface="Arial" pitchFamily="34" charset="0"/>
                <a:cs typeface="Arial" pitchFamily="34" charset="0"/>
              </a:rPr>
              <a:t>Women, </a:t>
            </a:r>
            <a:r>
              <a:rPr lang="en-US" sz="4000" dirty="0">
                <a:solidFill>
                  <a:srgbClr val="006892"/>
                </a:solidFill>
                <a:latin typeface="Arial" pitchFamily="34" charset="0"/>
                <a:cs typeface="Arial" pitchFamily="34" charset="0"/>
              </a:rPr>
              <a:t>Parity and the ACA</a:t>
            </a: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7/19/2014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10</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igure 1: 13 Million Women Will Gain Coverage Under the ACA. Number of uninsured women in millions = 28.2 with no ACA and 14.7 under the AC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676401"/>
            <a:ext cx="6743700" cy="46482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a:xfrm>
            <a:off x="76200" y="990600"/>
            <a:ext cx="8915400" cy="5486400"/>
          </a:xfrm>
        </p:spPr>
        <p:txBody>
          <a:bodyPr>
            <a:normAutofit/>
          </a:bodyPr>
          <a:lstStyle/>
          <a:p>
            <a:pPr marL="0" indent="0">
              <a:buNone/>
            </a:pPr>
            <a:endParaRPr lang="en-US" sz="800" dirty="0" smtClean="0"/>
          </a:p>
          <a:p>
            <a:pPr marL="0" indent="0">
              <a:buNone/>
            </a:pPr>
            <a:r>
              <a:rPr lang="en-US" sz="1800" dirty="0" smtClean="0"/>
              <a:t>Source</a:t>
            </a:r>
            <a:r>
              <a:rPr lang="en-US" sz="1800" dirty="0"/>
              <a:t>:  RAND COMPARE </a:t>
            </a:r>
            <a:r>
              <a:rPr lang="en-US" sz="1800" dirty="0" smtClean="0"/>
              <a:t>micro simulation model.  Estimates </a:t>
            </a:r>
            <a:r>
              <a:rPr lang="en-US" sz="1800" dirty="0"/>
              <a:t>shown are for 2016 </a:t>
            </a:r>
            <a:r>
              <a:rPr lang="en-US" sz="1800" dirty="0" smtClean="0"/>
              <a:t>ages </a:t>
            </a:r>
            <a:r>
              <a:rPr lang="en-US" sz="1800" dirty="0"/>
              <a:t>0-64. </a:t>
            </a:r>
          </a:p>
        </p:txBody>
      </p:sp>
    </p:spTree>
    <p:extLst>
      <p:ext uri="{BB962C8B-B14F-4D97-AF65-F5344CB8AC3E}">
        <p14:creationId xmlns:p14="http://schemas.microsoft.com/office/powerpoint/2010/main" val="2900501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dirty="0" smtClean="0">
                <a:solidFill>
                  <a:srgbClr val="006892"/>
                </a:solidFill>
                <a:latin typeface="Arial" pitchFamily="34" charset="0"/>
                <a:cs typeface="Arial" pitchFamily="34" charset="0"/>
              </a:rPr>
              <a:t>Next Steps </a:t>
            </a:r>
            <a:endParaRPr lang="en-US" sz="40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r>
              <a:rPr lang="en-US" sz="2400" dirty="0"/>
              <a:t>Determine your State’s process for insurance enrollment</a:t>
            </a:r>
          </a:p>
          <a:p>
            <a:pPr lvl="1"/>
            <a:r>
              <a:rPr lang="en-US" sz="2000" dirty="0"/>
              <a:t>Specific policies and practices to enroll justice-involved individuals? </a:t>
            </a:r>
          </a:p>
          <a:p>
            <a:pPr lvl="1"/>
            <a:r>
              <a:rPr lang="en-US" sz="2000" dirty="0"/>
              <a:t>Specific state law and/or policy on Medicaid suspension or termination for incarcerated people?</a:t>
            </a:r>
          </a:p>
          <a:p>
            <a:pPr lvl="1"/>
            <a:r>
              <a:rPr lang="en-US" sz="2000" dirty="0"/>
              <a:t>Process for certifying agencies for enrollment activities state-based</a:t>
            </a:r>
          </a:p>
          <a:p>
            <a:r>
              <a:rPr lang="en-US" sz="2400" dirty="0"/>
              <a:t>Understand the landscape of decision-makers and how to determine coverage options</a:t>
            </a:r>
          </a:p>
          <a:p>
            <a:pPr lvl="1"/>
            <a:r>
              <a:rPr lang="en-US" sz="2000" dirty="0"/>
              <a:t>Did your state expand Medicaid? Which services, including MH and SUD services, will be covered?  Is your state a Health Home state? Who is running your state’s Marketplace? Which Marketplace plans provide the strongest coverage options for people with complex health needs?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7/19/2014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11</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5801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dirty="0" smtClean="0">
                <a:solidFill>
                  <a:srgbClr val="006892"/>
                </a:solidFill>
                <a:latin typeface="Arial" pitchFamily="34" charset="0"/>
                <a:cs typeface="Arial" pitchFamily="34" charset="0"/>
              </a:rPr>
              <a:t>Examples </a:t>
            </a:r>
            <a:endParaRPr lang="en-US" sz="40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r>
              <a:rPr lang="en-US" dirty="0" smtClean="0"/>
              <a:t>Transitions clinic</a:t>
            </a:r>
          </a:p>
          <a:p>
            <a:r>
              <a:rPr lang="en-US" dirty="0" smtClean="0"/>
              <a:t>Philadelphia – faith based enrollment support</a:t>
            </a:r>
          </a:p>
          <a:p>
            <a:r>
              <a:rPr lang="en-US" dirty="0" smtClean="0"/>
              <a:t>Spokane Community Court</a:t>
            </a:r>
          </a:p>
          <a:p>
            <a:endParaRPr lang="en-US" dirty="0"/>
          </a:p>
          <a:p>
            <a:pPr marL="0" indent="0">
              <a:buNone/>
            </a:pPr>
            <a:r>
              <a:rPr lang="en-US" dirty="0" smtClean="0"/>
              <a:t>The power of one: be the innovator in your jurisdiction. We are here to help!</a:t>
            </a:r>
          </a:p>
          <a:p>
            <a:pPr marL="0" indent="0" algn="ctr">
              <a:buNone/>
            </a:pPr>
            <a:endParaRPr lang="en-US" sz="4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7/19/2014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5801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94944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304800"/>
            <a:ext cx="9144000" cy="2381250"/>
          </a:xfrm>
        </p:spPr>
        <p:txBody>
          <a:bodyPr>
            <a:normAutofit/>
          </a:bodyPr>
          <a:lstStyle/>
          <a:p>
            <a:pPr algn="l">
              <a:spcAft>
                <a:spcPts val="600"/>
              </a:spcAft>
            </a:pPr>
            <a:r>
              <a:rPr lang="en-US" sz="800" dirty="0" smtClean="0">
                <a:solidFill>
                  <a:srgbClr val="E0C3A3"/>
                </a:solidFill>
              </a:rPr>
              <a:t/>
            </a:r>
            <a:br>
              <a:rPr lang="en-US" sz="800" dirty="0" smtClean="0">
                <a:solidFill>
                  <a:srgbClr val="E0C3A3"/>
                </a:solidFill>
              </a:rPr>
            </a:br>
            <a:r>
              <a:rPr lang="en-US" sz="2700" dirty="0" smtClean="0">
                <a:solidFill>
                  <a:schemeClr val="bg1"/>
                </a:solidFill>
                <a:latin typeface="Arial" pitchFamily="34" charset="0"/>
                <a:cs typeface="Arial" pitchFamily="34" charset="0"/>
              </a:rPr>
              <a:t>Gabrielle </a:t>
            </a:r>
            <a:r>
              <a:rPr lang="en-US" sz="2700" dirty="0">
                <a:solidFill>
                  <a:schemeClr val="bg1"/>
                </a:solidFill>
                <a:latin typeface="Arial" pitchFamily="34" charset="0"/>
                <a:cs typeface="Arial" pitchFamily="34" charset="0"/>
              </a:rPr>
              <a:t>de la </a:t>
            </a:r>
            <a:r>
              <a:rPr lang="en-US" sz="2700" dirty="0" err="1">
                <a:solidFill>
                  <a:schemeClr val="bg1"/>
                </a:solidFill>
                <a:latin typeface="Arial" pitchFamily="34" charset="0"/>
                <a:cs typeface="Arial" pitchFamily="34" charset="0"/>
              </a:rPr>
              <a:t>Guéronnière</a:t>
            </a:r>
            <a:r>
              <a:rPr lang="en-US" sz="2700" dirty="0">
                <a:solidFill>
                  <a:schemeClr val="bg1"/>
                </a:solidFill>
                <a:latin typeface="Arial" pitchFamily="34" charset="0"/>
                <a:cs typeface="Arial" pitchFamily="34" charset="0"/>
              </a:rPr>
              <a:t> </a:t>
            </a:r>
            <a:r>
              <a:rPr lang="en-US" sz="2700" dirty="0" smtClean="0">
                <a:solidFill>
                  <a:schemeClr val="bg1"/>
                </a:solidFill>
                <a:latin typeface="Arial" pitchFamily="34" charset="0"/>
                <a:cs typeface="Arial" pitchFamily="34" charset="0"/>
              </a:rPr>
              <a:t>– </a:t>
            </a:r>
            <a:r>
              <a:rPr lang="en-US" sz="2700" dirty="0" smtClean="0">
                <a:solidFill>
                  <a:srgbClr val="E0C3A3"/>
                </a:solidFill>
              </a:rPr>
              <a:t>Legal Action Center</a:t>
            </a:r>
            <a:r>
              <a:rPr lang="en-US" sz="800" dirty="0" smtClean="0">
                <a:solidFill>
                  <a:srgbClr val="E0C3A3"/>
                </a:solidFill>
              </a:rPr>
              <a:t/>
            </a:r>
            <a:br>
              <a:rPr lang="en-US" sz="800" dirty="0" smtClean="0">
                <a:solidFill>
                  <a:srgbClr val="E0C3A3"/>
                </a:solidFill>
              </a:rPr>
            </a:br>
            <a:r>
              <a:rPr lang="en-US" sz="2700" dirty="0" smtClean="0">
                <a:solidFill>
                  <a:schemeClr val="bg1"/>
                </a:solidFill>
                <a:latin typeface="Arial" pitchFamily="34" charset="0"/>
                <a:cs typeface="Arial" pitchFamily="34" charset="0"/>
              </a:rPr>
              <a:t>Niki Miller - </a:t>
            </a:r>
            <a:r>
              <a:rPr lang="en-US" sz="2700" dirty="0" smtClean="0">
                <a:solidFill>
                  <a:srgbClr val="E0C3A3"/>
                </a:solidFill>
              </a:rPr>
              <a:t>Advocates </a:t>
            </a:r>
            <a:r>
              <a:rPr lang="en-US" sz="2700" dirty="0">
                <a:solidFill>
                  <a:srgbClr val="E0C3A3"/>
                </a:solidFill>
              </a:rPr>
              <a:t>for Human Potential</a:t>
            </a:r>
            <a:endParaRPr lang="en-US" sz="27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152400" y="3048000"/>
            <a:ext cx="8991600" cy="3048000"/>
          </a:xfrm>
        </p:spPr>
        <p:txBody>
          <a:bodyPr>
            <a:normAutofit/>
          </a:bodyPr>
          <a:lstStyle/>
          <a:p>
            <a:r>
              <a:rPr lang="en-US" sz="4400" b="1" dirty="0" smtClean="0">
                <a:solidFill>
                  <a:schemeClr val="bg1"/>
                </a:solidFill>
                <a:ea typeface="+mj-ea"/>
                <a:cs typeface="+mj-cs"/>
              </a:rPr>
              <a:t>The </a:t>
            </a:r>
            <a:r>
              <a:rPr lang="en-US" sz="4400" b="1" dirty="0">
                <a:solidFill>
                  <a:schemeClr val="bg1"/>
                </a:solidFill>
                <a:ea typeface="+mj-ea"/>
                <a:cs typeface="+mj-cs"/>
              </a:rPr>
              <a:t>Affordable Care Act and RSAT Programs: Rights Resources and Responsibilities</a:t>
            </a:r>
            <a:endParaRPr lang="en-US" sz="4000" b="1" dirty="0" smtClean="0">
              <a:solidFill>
                <a:schemeClr val="bg1"/>
              </a:solidFill>
            </a:endParaRPr>
          </a:p>
        </p:txBody>
      </p:sp>
      <p:sp>
        <p:nvSpPr>
          <p:cNvPr id="4" name="Date Placeholder 3"/>
          <p:cNvSpPr>
            <a:spLocks noGrp="1"/>
          </p:cNvSpPr>
          <p:nvPr>
            <p:ph type="dt" sz="half" idx="10"/>
          </p:nvPr>
        </p:nvSpPr>
        <p:spPr/>
        <p:txBody>
          <a:bodyPr/>
          <a:lstStyle/>
          <a:p>
            <a:fld id="{82CDDF37-5BD3-4F17-BC7F-8515FF269729}" type="datetime1">
              <a:rPr lang="en-US" smtClean="0">
                <a:solidFill>
                  <a:schemeClr val="bg1"/>
                </a:solidFill>
                <a:latin typeface="Arial" pitchFamily="34" charset="0"/>
                <a:cs typeface="Arial" pitchFamily="34" charset="0"/>
              </a:rPr>
              <a:t>7/19/2014</a:t>
            </a:fld>
            <a:endParaRPr lang="en-US" dirty="0">
              <a:solidFill>
                <a:schemeClr val="bg1"/>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a:t>
            </a:fld>
            <a:endParaRPr lang="en-US" dirty="0">
              <a:solidFill>
                <a:schemeClr val="bg1"/>
              </a:solidFill>
              <a:latin typeface="Arial" pitchFamily="34" charset="0"/>
              <a:cs typeface="Arial" pitchFamily="34" charset="0"/>
            </a:endParaRPr>
          </a:p>
        </p:txBody>
      </p:sp>
      <p:cxnSp>
        <p:nvCxnSpPr>
          <p:cNvPr id="10" name="Straight Connector 9"/>
          <p:cNvCxnSpPr/>
          <p:nvPr/>
        </p:nvCxnSpPr>
        <p:spPr>
          <a:xfrm>
            <a:off x="533400" y="2743200"/>
            <a:ext cx="8305800" cy="0"/>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131136"/>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8362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lstStyle/>
          <a:p>
            <a:r>
              <a:rPr lang="en-US" dirty="0" smtClean="0">
                <a:solidFill>
                  <a:srgbClr val="006892"/>
                </a:solidFill>
                <a:latin typeface="Arial" pitchFamily="34" charset="0"/>
                <a:cs typeface="Arial" pitchFamily="34" charset="0"/>
              </a:rPr>
              <a:t>Goals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152400" y="1066800"/>
            <a:ext cx="8839200" cy="5867400"/>
          </a:xfrm>
        </p:spPr>
        <p:txBody>
          <a:bodyPr>
            <a:normAutofit/>
          </a:bodyPr>
          <a:lstStyle/>
          <a:p>
            <a:pPr marL="0" indent="0">
              <a:buClr>
                <a:srgbClr val="BE854C"/>
              </a:buClr>
              <a:buSzPct val="65000"/>
              <a:buNone/>
            </a:pPr>
            <a:r>
              <a:rPr lang="en-US" dirty="0" smtClean="0"/>
              <a:t>We hope to accomplish the following:</a:t>
            </a:r>
          </a:p>
          <a:p>
            <a:pPr marL="0" indent="0">
              <a:buClr>
                <a:srgbClr val="BE854C"/>
              </a:buClr>
              <a:buSzPct val="65000"/>
              <a:buNone/>
            </a:pPr>
            <a:endParaRPr lang="en-US" sz="800" dirty="0" smtClean="0"/>
          </a:p>
          <a:p>
            <a:pPr>
              <a:buClr>
                <a:srgbClr val="BE854C"/>
              </a:buClr>
              <a:buSzPct val="65000"/>
            </a:pPr>
            <a:r>
              <a:rPr lang="en-US" sz="2800" dirty="0" smtClean="0"/>
              <a:t>Look at examples and scenarios of how RSAT programs can integrate health reform implementation into release planning and aftercare</a:t>
            </a:r>
          </a:p>
          <a:p>
            <a:pPr marL="0" indent="0">
              <a:buClr>
                <a:srgbClr val="BE854C"/>
              </a:buClr>
              <a:buSzPct val="65000"/>
              <a:buNone/>
            </a:pPr>
            <a:endParaRPr lang="en-US" sz="800" dirty="0" smtClean="0"/>
          </a:p>
          <a:p>
            <a:pPr marL="0" indent="0">
              <a:buClr>
                <a:srgbClr val="BE854C"/>
              </a:buClr>
              <a:buSzPct val="65000"/>
              <a:buNone/>
            </a:pPr>
            <a:endParaRPr lang="en-US" sz="800" dirty="0" smtClean="0"/>
          </a:p>
          <a:p>
            <a:pPr>
              <a:buClr>
                <a:srgbClr val="BE854C"/>
              </a:buClr>
              <a:buSzPct val="65000"/>
            </a:pPr>
            <a:r>
              <a:rPr lang="en-US" sz="2800" dirty="0" smtClean="0"/>
              <a:t>Discuss barriers and opportunities; answer </a:t>
            </a:r>
            <a:r>
              <a:rPr lang="en-US" sz="2800" dirty="0"/>
              <a:t>questions today &amp; going </a:t>
            </a:r>
            <a:r>
              <a:rPr lang="en-US" sz="2800" dirty="0" smtClean="0"/>
              <a:t>forward</a:t>
            </a:r>
          </a:p>
          <a:p>
            <a:pPr marL="0" indent="0">
              <a:buClr>
                <a:srgbClr val="BE854C"/>
              </a:buClr>
              <a:buSzPct val="65000"/>
              <a:buNone/>
            </a:pPr>
            <a:endParaRPr lang="en-US" sz="2800" dirty="0"/>
          </a:p>
          <a:p>
            <a:pPr>
              <a:buClr>
                <a:srgbClr val="BE854C"/>
              </a:buClr>
              <a:buSzPct val="65000"/>
            </a:pPr>
            <a:r>
              <a:rPr lang="en-US" sz="2800" dirty="0" smtClean="0"/>
              <a:t>Gather insight into the information and </a:t>
            </a:r>
            <a:r>
              <a:rPr lang="en-US" sz="2800" dirty="0"/>
              <a:t>technical assistance </a:t>
            </a:r>
            <a:r>
              <a:rPr lang="en-US" sz="2800" dirty="0" smtClean="0"/>
              <a:t>RSAT programs need </a:t>
            </a:r>
            <a:br>
              <a:rPr lang="en-US" sz="2800" dirty="0" smtClean="0"/>
            </a:br>
            <a:endParaRPr lang="en-US" sz="2800" dirty="0" smtClean="0"/>
          </a:p>
          <a:p>
            <a:pPr>
              <a:buClr>
                <a:srgbClr val="BE854C"/>
              </a:buClr>
              <a:buSzPct val="65000"/>
            </a:pPr>
            <a:endParaRPr lang="en-US" sz="2800" dirty="0" smtClean="0"/>
          </a:p>
          <a:p>
            <a:pPr>
              <a:buClr>
                <a:srgbClr val="BE854C"/>
              </a:buClr>
              <a:buSzPct val="65000"/>
            </a:pPr>
            <a:endParaRPr lang="en-US" sz="2800"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7/19/2014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1143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0" y="3544"/>
            <a:ext cx="9144000" cy="1143000"/>
          </a:xfrm>
        </p:spPr>
        <p:txBody>
          <a:bodyPr>
            <a:noAutofit/>
          </a:bodyPr>
          <a:lstStyle/>
          <a:p>
            <a:r>
              <a:rPr lang="en-US" sz="3200" b="1" dirty="0" smtClean="0">
                <a:solidFill>
                  <a:srgbClr val="006892"/>
                </a:solidFill>
              </a:rPr>
              <a:t>Will Coverage Make a Difference for RSAT Clients?</a:t>
            </a:r>
            <a:endParaRPr lang="en-US" sz="3200" dirty="0">
              <a:solidFill>
                <a:srgbClr val="006892"/>
              </a:solidFill>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7/19/2014</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4</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Content Placeholder 3"/>
          <p:cNvSpPr>
            <a:spLocks noGrp="1"/>
          </p:cNvSpPr>
          <p:nvPr>
            <p:ph idx="1"/>
          </p:nvPr>
        </p:nvSpPr>
        <p:spPr>
          <a:xfrm>
            <a:off x="457200" y="1600200"/>
            <a:ext cx="8534400" cy="5334000"/>
          </a:xfrm>
        </p:spPr>
        <p:txBody>
          <a:bodyPr>
            <a:normAutofit/>
          </a:bodyPr>
          <a:lstStyle/>
          <a:p>
            <a:r>
              <a:rPr lang="en-US" sz="3000" dirty="0" smtClean="0"/>
              <a:t>Relationship </a:t>
            </a:r>
            <a:r>
              <a:rPr lang="en-US" sz="3000" dirty="0"/>
              <a:t>between </a:t>
            </a:r>
            <a:r>
              <a:rPr lang="en-US" sz="3000" dirty="0" smtClean="0"/>
              <a:t>coverage and recidivism reductions</a:t>
            </a:r>
          </a:p>
          <a:p>
            <a:pPr marL="0" indent="0">
              <a:buNone/>
            </a:pPr>
            <a:endParaRPr lang="en-US" sz="800" dirty="0" smtClean="0"/>
          </a:p>
          <a:p>
            <a:pPr marL="342900" lvl="2" indent="-342900"/>
            <a:r>
              <a:rPr lang="en-US" sz="3000" dirty="0" smtClean="0"/>
              <a:t>Access </a:t>
            </a:r>
            <a:r>
              <a:rPr lang="en-US" sz="3000" dirty="0"/>
              <a:t>to </a:t>
            </a:r>
            <a:r>
              <a:rPr lang="en-US" sz="3000" dirty="0" smtClean="0"/>
              <a:t>care improves CJ outcomes</a:t>
            </a:r>
          </a:p>
          <a:p>
            <a:pPr marL="800100" lvl="3" indent="-342900"/>
            <a:r>
              <a:rPr lang="en-US" dirty="0" smtClean="0"/>
              <a:t>Not  only access to MH and SUD treatment, but primary care and dental</a:t>
            </a:r>
          </a:p>
          <a:p>
            <a:pPr marL="800100" lvl="3" indent="-342900"/>
            <a:r>
              <a:rPr lang="en-US" dirty="0"/>
              <a:t>Findings from the Washington State study</a:t>
            </a:r>
          </a:p>
          <a:p>
            <a:pPr marL="0" lvl="2" indent="0">
              <a:buNone/>
            </a:pPr>
            <a:endParaRPr lang="en-US" sz="800" dirty="0"/>
          </a:p>
          <a:p>
            <a:pPr marL="342900" lvl="2" indent="-342900"/>
            <a:r>
              <a:rPr lang="en-US" sz="2800" dirty="0" smtClean="0"/>
              <a:t>As health </a:t>
            </a:r>
            <a:r>
              <a:rPr lang="en-US" sz="2800" dirty="0"/>
              <a:t>outcomes </a:t>
            </a:r>
            <a:r>
              <a:rPr lang="en-US" sz="2800" dirty="0" smtClean="0"/>
              <a:t>improve costs </a:t>
            </a:r>
            <a:r>
              <a:rPr lang="en-US" sz="2800" dirty="0"/>
              <a:t>to the correctional and health </a:t>
            </a:r>
            <a:r>
              <a:rPr lang="en-US" sz="2800" dirty="0" smtClean="0"/>
              <a:t>care systems </a:t>
            </a:r>
            <a:r>
              <a:rPr lang="en-US" sz="2800" dirty="0"/>
              <a:t>decline</a:t>
            </a:r>
          </a:p>
          <a:p>
            <a:pPr marL="457200" lvl="1" indent="0">
              <a:buNone/>
            </a:pPr>
            <a:endParaRPr lang="en-US" sz="2800" dirty="0" smtClean="0"/>
          </a:p>
          <a:p>
            <a:pPr lvl="2"/>
            <a:endParaRPr lang="en-US" sz="2800"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212381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0" y="3544"/>
            <a:ext cx="9144000" cy="1143000"/>
          </a:xfrm>
        </p:spPr>
        <p:txBody>
          <a:bodyPr>
            <a:noAutofit/>
          </a:bodyPr>
          <a:lstStyle/>
          <a:p>
            <a:r>
              <a:rPr lang="en-US" sz="3200" b="1" dirty="0">
                <a:solidFill>
                  <a:srgbClr val="006892"/>
                </a:solidFill>
              </a:rPr>
              <a:t>Will Coverage Make a Difference for RSAT Clients?</a:t>
            </a:r>
            <a:endParaRPr lang="en-US" sz="32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0" y="1371600"/>
            <a:ext cx="9144000" cy="5486400"/>
          </a:xfrm>
        </p:spPr>
        <p:txBody>
          <a:bodyPr>
            <a:noAutofit/>
          </a:bodyPr>
          <a:lstStyle/>
          <a:p>
            <a:pPr marL="0" indent="0">
              <a:buNone/>
            </a:pPr>
            <a:r>
              <a:rPr lang="en-US" sz="2800" b="1" dirty="0" smtClean="0"/>
              <a:t> ‘Gold standard’ - coverage effective on the day of release</a:t>
            </a:r>
          </a:p>
          <a:p>
            <a:pPr marL="0" indent="0">
              <a:buNone/>
            </a:pPr>
            <a:endParaRPr lang="en-US" sz="800" b="1" dirty="0"/>
          </a:p>
          <a:p>
            <a:pPr marL="0" indent="0">
              <a:buNone/>
            </a:pPr>
            <a:r>
              <a:rPr lang="en-US" sz="2800" dirty="0" smtClean="0"/>
              <a:t>First 48 hours to 2 weeks elevated hazards</a:t>
            </a:r>
          </a:p>
          <a:p>
            <a:pPr lvl="1"/>
            <a:r>
              <a:rPr lang="en-US" sz="2400" dirty="0" smtClean="0"/>
              <a:t>Drug </a:t>
            </a:r>
            <a:r>
              <a:rPr lang="en-US" sz="2400" dirty="0"/>
              <a:t>overdose is </a:t>
            </a:r>
            <a:r>
              <a:rPr lang="en-US" sz="2400" dirty="0" smtClean="0"/>
              <a:t>highest </a:t>
            </a:r>
            <a:r>
              <a:rPr lang="en-US" sz="2400" dirty="0"/>
              <a:t>cause of death </a:t>
            </a:r>
            <a:r>
              <a:rPr lang="en-US" sz="2400" dirty="0" smtClean="0"/>
              <a:t>: from 40-129 the times risk for individuals who are not re-entering have</a:t>
            </a:r>
          </a:p>
          <a:p>
            <a:pPr lvl="1"/>
            <a:r>
              <a:rPr lang="en-US" sz="2400" dirty="0" smtClean="0"/>
              <a:t>Can remain elevated for the following 4-6 weeks</a:t>
            </a:r>
          </a:p>
          <a:p>
            <a:pPr lvl="1"/>
            <a:r>
              <a:rPr lang="en-US" sz="2400" dirty="0" smtClean="0"/>
              <a:t>Greatest chance of recidivism in the first 30 days </a:t>
            </a:r>
          </a:p>
          <a:p>
            <a:pPr marL="457200" lvl="1" indent="0">
              <a:buNone/>
            </a:pPr>
            <a:endParaRPr lang="en-US" sz="800" dirty="0" smtClean="0"/>
          </a:p>
          <a:p>
            <a:pPr marL="114300" indent="0">
              <a:buNone/>
            </a:pPr>
            <a:r>
              <a:rPr lang="en-US" sz="2400" dirty="0" smtClean="0"/>
              <a:t>Twelve-times higher risk of death from all causes - first two weeks</a:t>
            </a:r>
          </a:p>
          <a:p>
            <a:pPr lvl="1"/>
            <a:r>
              <a:rPr lang="en-US" sz="2400" dirty="0" smtClean="0"/>
              <a:t>Suicide, homicide and other accidents</a:t>
            </a:r>
          </a:p>
          <a:p>
            <a:pPr lvl="1"/>
            <a:r>
              <a:rPr lang="en-US" sz="2400" dirty="0" smtClean="0">
                <a:cs typeface="Arial" pitchFamily="34" charset="0"/>
              </a:rPr>
              <a:t>Smoking-related cancers and health disease</a:t>
            </a:r>
            <a:endParaRPr lang="en-US" sz="2800" dirty="0" smtClean="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7/19/2014</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5</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785097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dirty="0" smtClean="0">
                <a:solidFill>
                  <a:srgbClr val="006892"/>
                </a:solidFill>
                <a:latin typeface="Arial" pitchFamily="34" charset="0"/>
                <a:cs typeface="Arial" pitchFamily="34" charset="0"/>
              </a:rPr>
              <a:t>Enrollment </a:t>
            </a:r>
            <a:endParaRPr lang="en-US" sz="40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274320" lvl="2" indent="0">
              <a:spcBef>
                <a:spcPts val="580"/>
              </a:spcBef>
              <a:buClr>
                <a:schemeClr val="accent1"/>
              </a:buClr>
              <a:buNone/>
            </a:pPr>
            <a:r>
              <a:rPr lang="en-US" sz="2800" dirty="0"/>
              <a:t>Opportunities </a:t>
            </a:r>
            <a:r>
              <a:rPr lang="en-US" sz="2800" dirty="0" smtClean="0"/>
              <a:t>enrollment </a:t>
            </a:r>
            <a:r>
              <a:rPr lang="en-US" sz="2800" dirty="0"/>
              <a:t>and linkage to </a:t>
            </a:r>
            <a:r>
              <a:rPr lang="en-US" sz="2800" dirty="0" smtClean="0"/>
              <a:t>care</a:t>
            </a:r>
          </a:p>
          <a:p>
            <a:pPr marL="822960" lvl="3" indent="-274320">
              <a:spcBef>
                <a:spcPts val="580"/>
              </a:spcBef>
              <a:buClr>
                <a:schemeClr val="accent1"/>
              </a:buClr>
            </a:pPr>
            <a:r>
              <a:rPr lang="en-US" sz="2400" dirty="0" smtClean="0"/>
              <a:t>Intake</a:t>
            </a:r>
            <a:endParaRPr lang="en-US" sz="2400" dirty="0"/>
          </a:p>
          <a:p>
            <a:pPr marL="822960" lvl="3" indent="-274320">
              <a:spcBef>
                <a:spcPts val="580"/>
              </a:spcBef>
              <a:buClr>
                <a:schemeClr val="accent1"/>
              </a:buClr>
            </a:pPr>
            <a:r>
              <a:rPr lang="en-US" sz="2400" dirty="0" smtClean="0"/>
              <a:t>Pre-release planning</a:t>
            </a:r>
          </a:p>
          <a:p>
            <a:pPr marL="822960" lvl="3" indent="-274320">
              <a:spcBef>
                <a:spcPts val="580"/>
              </a:spcBef>
              <a:buClr>
                <a:schemeClr val="accent1"/>
              </a:buClr>
            </a:pPr>
            <a:r>
              <a:rPr lang="en-US" sz="2400" dirty="0" smtClean="0"/>
              <a:t>At reentry</a:t>
            </a:r>
          </a:p>
          <a:p>
            <a:pPr marL="822960" lvl="3" indent="-274320">
              <a:spcBef>
                <a:spcPts val="580"/>
              </a:spcBef>
              <a:buClr>
                <a:schemeClr val="accent1"/>
              </a:buClr>
            </a:pPr>
            <a:r>
              <a:rPr lang="en-US" sz="2400" dirty="0" smtClean="0"/>
              <a:t>Through contractors/providers</a:t>
            </a:r>
          </a:p>
          <a:p>
            <a:pPr marL="822960" lvl="3" indent="-274320">
              <a:spcBef>
                <a:spcPts val="580"/>
              </a:spcBef>
              <a:buClr>
                <a:schemeClr val="accent1"/>
              </a:buClr>
            </a:pPr>
            <a:r>
              <a:rPr lang="en-US" sz="2400" dirty="0" smtClean="0"/>
              <a:t>Community corrections</a:t>
            </a:r>
          </a:p>
          <a:p>
            <a:pPr marL="822960" lvl="3" indent="-274320">
              <a:spcBef>
                <a:spcPts val="580"/>
              </a:spcBef>
              <a:buClr>
                <a:schemeClr val="accent1"/>
              </a:buClr>
            </a:pPr>
            <a:r>
              <a:rPr lang="en-US" sz="2400" dirty="0" smtClean="0"/>
              <a:t>Enrollment assisters </a:t>
            </a:r>
          </a:p>
          <a:p>
            <a:pPr marL="548640" lvl="3" indent="0">
              <a:spcBef>
                <a:spcPts val="580"/>
              </a:spcBef>
              <a:buClr>
                <a:schemeClr val="accent1"/>
              </a:buClr>
              <a:buNone/>
            </a:pPr>
            <a:endParaRPr lang="en-US" sz="800" dirty="0"/>
          </a:p>
          <a:p>
            <a:pPr marL="274320" lvl="3" indent="0">
              <a:spcBef>
                <a:spcPts val="580"/>
              </a:spcBef>
              <a:buClr>
                <a:schemeClr val="accent1"/>
              </a:buClr>
              <a:buNone/>
            </a:pPr>
            <a:r>
              <a:rPr lang="en-US" sz="2400" u="sng" dirty="0"/>
              <a:t>Specific policies related to Medicaid financing for people in jails and prisons</a:t>
            </a:r>
          </a:p>
          <a:p>
            <a:pPr marL="0" indent="0" algn="ctr">
              <a:buNone/>
            </a:pPr>
            <a:endParaRPr lang="en-US" sz="4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7/19/2014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6</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0498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dirty="0" smtClean="0">
                <a:solidFill>
                  <a:srgbClr val="006892"/>
                </a:solidFill>
                <a:latin typeface="Arial" pitchFamily="34" charset="0"/>
                <a:cs typeface="Arial" pitchFamily="34" charset="0"/>
              </a:rPr>
              <a:t>Enrollment Assistance</a:t>
            </a:r>
            <a:endParaRPr lang="en-US" sz="4000" dirty="0">
              <a:solidFill>
                <a:srgbClr val="006892"/>
              </a:solidFill>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7/19/2014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7</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18078842"/>
              </p:ext>
            </p:extLst>
          </p:nvPr>
        </p:nvGraphicFramePr>
        <p:xfrm>
          <a:off x="228600" y="1295400"/>
          <a:ext cx="8610600" cy="4703618"/>
        </p:xfrm>
        <a:graphic>
          <a:graphicData uri="http://schemas.openxmlformats.org/drawingml/2006/table">
            <a:tbl>
              <a:tblPr firstRow="1" firstCol="1" bandRow="1">
                <a:tableStyleId>{5C22544A-7EE6-4342-B048-85BDC9FD1C3A}</a:tableStyleId>
              </a:tblPr>
              <a:tblGrid>
                <a:gridCol w="8610600"/>
              </a:tblGrid>
              <a:tr h="665018">
                <a:tc>
                  <a:txBody>
                    <a:bodyPr/>
                    <a:lstStyle/>
                    <a:p>
                      <a:pPr marL="0" marR="0">
                        <a:spcBef>
                          <a:spcPts val="1200"/>
                        </a:spcBef>
                        <a:spcAft>
                          <a:spcPts val="0"/>
                        </a:spcAft>
                      </a:pPr>
                      <a:r>
                        <a:rPr lang="en-US" sz="2400" u="sng" dirty="0">
                          <a:effectLst/>
                          <a:hlinkClick r:id="rId4"/>
                        </a:rPr>
                        <a:t>HRSA - Find a Center</a:t>
                      </a:r>
                      <a:endParaRPr lang="en-US" sz="2400" dirty="0">
                        <a:solidFill>
                          <a:srgbClr val="000000"/>
                        </a:solidFill>
                        <a:effectLst/>
                        <a:latin typeface="Arial"/>
                        <a:ea typeface="Arial"/>
                        <a:cs typeface="Times New Roman"/>
                      </a:endParaRPr>
                    </a:p>
                  </a:txBody>
                  <a:tcPr marL="68580" marR="68580" marT="0" marB="0" anchor="ctr">
                    <a:solidFill>
                      <a:schemeClr val="bg1"/>
                    </a:solidFill>
                  </a:tcPr>
                </a:tc>
              </a:tr>
              <a:tr h="249382">
                <a:tc>
                  <a:txBody>
                    <a:bodyPr/>
                    <a:lstStyle/>
                    <a:p>
                      <a:pPr marL="0" marR="0">
                        <a:spcBef>
                          <a:spcPts val="600"/>
                        </a:spcBef>
                        <a:spcAft>
                          <a:spcPts val="0"/>
                        </a:spcAft>
                      </a:pPr>
                      <a:r>
                        <a:rPr lang="en-US" sz="2400" dirty="0">
                          <a:effectLst/>
                        </a:rPr>
                        <a:t>Enter any U.S. address to find </a:t>
                      </a:r>
                      <a:r>
                        <a:rPr lang="en-US" sz="2400" dirty="0" smtClean="0">
                          <a:effectLst/>
                        </a:rPr>
                        <a:t>a health center (FQHC</a:t>
                      </a:r>
                      <a:r>
                        <a:rPr lang="en-US" sz="2400" dirty="0">
                          <a:effectLst/>
                        </a:rPr>
                        <a:t>) within 10 </a:t>
                      </a:r>
                      <a:r>
                        <a:rPr lang="en-US" sz="2400" dirty="0" smtClean="0">
                          <a:effectLst/>
                        </a:rPr>
                        <a:t>mi.</a:t>
                      </a:r>
                    </a:p>
                    <a:p>
                      <a:pPr marL="0" marR="0">
                        <a:spcBef>
                          <a:spcPts val="600"/>
                        </a:spcBef>
                        <a:spcAft>
                          <a:spcPts val="0"/>
                        </a:spcAft>
                      </a:pPr>
                      <a:endParaRPr lang="en-US" sz="2400" dirty="0">
                        <a:solidFill>
                          <a:srgbClr val="000000"/>
                        </a:solidFill>
                        <a:effectLst/>
                        <a:latin typeface="Arial"/>
                        <a:ea typeface="Arial"/>
                        <a:cs typeface="Times New Roman"/>
                      </a:endParaRPr>
                    </a:p>
                  </a:txBody>
                  <a:tcPr marL="68580" marR="68580" marT="0" marB="0"/>
                </a:tc>
              </a:tr>
              <a:tr h="737062">
                <a:tc>
                  <a:txBody>
                    <a:bodyPr/>
                    <a:lstStyle/>
                    <a:p>
                      <a:pPr marL="0" marR="0">
                        <a:spcBef>
                          <a:spcPts val="1200"/>
                        </a:spcBef>
                        <a:spcAft>
                          <a:spcPts val="0"/>
                        </a:spcAft>
                      </a:pPr>
                      <a:endParaRPr lang="en-US" sz="800" b="1" u="sng" dirty="0" smtClean="0">
                        <a:solidFill>
                          <a:srgbClr val="000000"/>
                        </a:solidFill>
                        <a:effectLst/>
                        <a:latin typeface="+mn-lt"/>
                        <a:ea typeface="Arial"/>
                        <a:cs typeface="Arial"/>
                        <a:hlinkClick r:id="rId5"/>
                      </a:endParaRPr>
                    </a:p>
                    <a:p>
                      <a:pPr marL="0" marR="0">
                        <a:spcBef>
                          <a:spcPts val="1200"/>
                        </a:spcBef>
                        <a:spcAft>
                          <a:spcPts val="0"/>
                        </a:spcAft>
                      </a:pPr>
                      <a:r>
                        <a:rPr lang="en-US" sz="2400" b="1" u="sng" dirty="0" smtClean="0">
                          <a:solidFill>
                            <a:srgbClr val="000000"/>
                          </a:solidFill>
                          <a:effectLst/>
                          <a:latin typeface="+mn-lt"/>
                          <a:ea typeface="Arial"/>
                          <a:cs typeface="Arial"/>
                          <a:hlinkClick r:id="rId5"/>
                        </a:rPr>
                        <a:t>Healthcare.gov </a:t>
                      </a:r>
                      <a:r>
                        <a:rPr lang="en-US" sz="2400" b="1" u="sng" dirty="0">
                          <a:solidFill>
                            <a:srgbClr val="000000"/>
                          </a:solidFill>
                          <a:effectLst/>
                          <a:latin typeface="+mn-lt"/>
                          <a:ea typeface="Arial"/>
                          <a:cs typeface="Arial"/>
                          <a:hlinkClick r:id="rId5"/>
                        </a:rPr>
                        <a:t>– Find Local Enrollment </a:t>
                      </a:r>
                      <a:r>
                        <a:rPr lang="en-US" sz="2400" b="1" u="sng" dirty="0" smtClean="0">
                          <a:solidFill>
                            <a:srgbClr val="000000"/>
                          </a:solidFill>
                          <a:effectLst/>
                          <a:latin typeface="+mn-lt"/>
                          <a:ea typeface="Arial"/>
                          <a:cs typeface="Arial"/>
                          <a:hlinkClick r:id="rId5"/>
                        </a:rPr>
                        <a:t>Help</a:t>
                      </a:r>
                      <a:endParaRPr lang="en-US" sz="2400" b="1" u="sng" dirty="0" smtClean="0">
                        <a:solidFill>
                          <a:srgbClr val="000000"/>
                        </a:solidFill>
                        <a:effectLst/>
                        <a:latin typeface="+mn-lt"/>
                        <a:ea typeface="Arial"/>
                        <a:cs typeface="Arial"/>
                      </a:endParaRPr>
                    </a:p>
                    <a:p>
                      <a:pPr marL="0" marR="0">
                        <a:spcBef>
                          <a:spcPts val="1200"/>
                        </a:spcBef>
                        <a:spcAft>
                          <a:spcPts val="0"/>
                        </a:spcAft>
                      </a:pPr>
                      <a:endParaRPr lang="en-US" sz="800" dirty="0">
                        <a:solidFill>
                          <a:srgbClr val="000000"/>
                        </a:solidFill>
                        <a:effectLst/>
                        <a:latin typeface="+mn-lt"/>
                        <a:ea typeface="Arial"/>
                        <a:cs typeface="Times New Roman"/>
                      </a:endParaRPr>
                    </a:p>
                  </a:txBody>
                  <a:tcPr marL="68580" marR="68580" marT="0" marB="0">
                    <a:solidFill>
                      <a:schemeClr val="bg1"/>
                    </a:solidFill>
                  </a:tcPr>
                </a:tc>
              </a:tr>
              <a:tr h="660862">
                <a:tc>
                  <a:txBody>
                    <a:bodyPr/>
                    <a:lstStyle/>
                    <a:p>
                      <a:pPr marL="0" marR="0">
                        <a:spcBef>
                          <a:spcPts val="600"/>
                        </a:spcBef>
                        <a:spcAft>
                          <a:spcPts val="0"/>
                        </a:spcAft>
                      </a:pPr>
                      <a:r>
                        <a:rPr lang="en-US" sz="2400" b="1" dirty="0" smtClean="0">
                          <a:solidFill>
                            <a:schemeClr val="bg1"/>
                          </a:solidFill>
                          <a:effectLst/>
                          <a:latin typeface="+mn-lt"/>
                          <a:ea typeface="MS Gothic"/>
                          <a:cs typeface="Arial"/>
                        </a:rPr>
                        <a:t>Enter city</a:t>
                      </a:r>
                      <a:r>
                        <a:rPr lang="en-US" sz="2400" b="1" dirty="0">
                          <a:solidFill>
                            <a:schemeClr val="bg1"/>
                          </a:solidFill>
                          <a:effectLst/>
                          <a:latin typeface="+mn-lt"/>
                          <a:ea typeface="MS Gothic"/>
                          <a:cs typeface="Arial"/>
                        </a:rPr>
                        <a:t>, state or zip code </a:t>
                      </a:r>
                      <a:r>
                        <a:rPr lang="en-US" sz="2400" b="1" dirty="0" smtClean="0">
                          <a:solidFill>
                            <a:schemeClr val="bg1"/>
                          </a:solidFill>
                          <a:effectLst/>
                          <a:latin typeface="+mn-lt"/>
                          <a:ea typeface="MS Gothic"/>
                          <a:cs typeface="Arial"/>
                        </a:rPr>
                        <a:t>for </a:t>
                      </a:r>
                      <a:r>
                        <a:rPr lang="en-US" sz="2400" b="1" dirty="0">
                          <a:solidFill>
                            <a:schemeClr val="bg1"/>
                          </a:solidFill>
                          <a:effectLst/>
                          <a:latin typeface="+mn-lt"/>
                          <a:ea typeface="MS Gothic"/>
                          <a:cs typeface="Arial"/>
                        </a:rPr>
                        <a:t>find local personal enrollment </a:t>
                      </a:r>
                      <a:r>
                        <a:rPr lang="en-US" sz="2400" b="1" dirty="0" smtClean="0">
                          <a:solidFill>
                            <a:schemeClr val="bg1"/>
                          </a:solidFill>
                          <a:effectLst/>
                          <a:latin typeface="+mn-lt"/>
                          <a:ea typeface="MS Gothic"/>
                          <a:cs typeface="Arial"/>
                        </a:rPr>
                        <a:t>help</a:t>
                      </a:r>
                    </a:p>
                    <a:p>
                      <a:pPr marL="0" marR="0">
                        <a:spcBef>
                          <a:spcPts val="600"/>
                        </a:spcBef>
                        <a:spcAft>
                          <a:spcPts val="0"/>
                        </a:spcAft>
                      </a:pPr>
                      <a:endParaRPr lang="en-US" sz="2000" dirty="0">
                        <a:solidFill>
                          <a:schemeClr val="bg1"/>
                        </a:solidFill>
                        <a:effectLst/>
                        <a:latin typeface="+mn-lt"/>
                        <a:ea typeface="Arial"/>
                        <a:cs typeface="Times New Roman"/>
                      </a:endParaRPr>
                    </a:p>
                  </a:txBody>
                  <a:tcPr marL="68580" marR="68580" marT="0" marB="0"/>
                </a:tc>
              </a:tr>
              <a:tr h="249382">
                <a:tc>
                  <a:txBody>
                    <a:bodyPr/>
                    <a:lstStyle/>
                    <a:p>
                      <a:pPr marL="0" marR="0">
                        <a:spcBef>
                          <a:spcPts val="600"/>
                        </a:spcBef>
                        <a:spcAft>
                          <a:spcPts val="0"/>
                        </a:spcAft>
                      </a:pPr>
                      <a:endParaRPr lang="en-US" sz="800" b="1" u="sng" kern="1200" dirty="0" smtClean="0">
                        <a:solidFill>
                          <a:schemeClr val="lt1"/>
                        </a:solidFill>
                        <a:effectLst/>
                        <a:latin typeface="+mn-lt"/>
                        <a:ea typeface="+mn-ea"/>
                        <a:cs typeface="+mn-cs"/>
                        <a:hlinkClick r:id="rId6"/>
                      </a:endParaRPr>
                    </a:p>
                    <a:p>
                      <a:pPr marL="0" marR="0">
                        <a:spcBef>
                          <a:spcPts val="600"/>
                        </a:spcBef>
                        <a:spcAft>
                          <a:spcPts val="0"/>
                        </a:spcAft>
                      </a:pPr>
                      <a:r>
                        <a:rPr lang="en-US" sz="2400" b="1" u="sng" kern="1200" dirty="0" smtClean="0">
                          <a:solidFill>
                            <a:schemeClr val="lt1"/>
                          </a:solidFill>
                          <a:effectLst/>
                          <a:latin typeface="+mn-lt"/>
                          <a:ea typeface="+mn-ea"/>
                          <a:cs typeface="+mn-cs"/>
                          <a:hlinkClick r:id="rId6"/>
                        </a:rPr>
                        <a:t>Healthcare.gov</a:t>
                      </a:r>
                      <a:r>
                        <a:rPr lang="en-US" sz="2400" b="1" u="sng" kern="1200" baseline="0" dirty="0" smtClean="0">
                          <a:solidFill>
                            <a:schemeClr val="lt1"/>
                          </a:solidFill>
                          <a:effectLst/>
                          <a:latin typeface="+mn-lt"/>
                          <a:ea typeface="+mn-ea"/>
                          <a:cs typeface="+mn-cs"/>
                          <a:hlinkClick r:id="rId6"/>
                        </a:rPr>
                        <a:t> - </a:t>
                      </a:r>
                      <a:r>
                        <a:rPr lang="en-US" sz="2400" b="1" u="sng" kern="1200" dirty="0" smtClean="0">
                          <a:solidFill>
                            <a:schemeClr val="lt1"/>
                          </a:solidFill>
                          <a:effectLst/>
                          <a:latin typeface="+mn-lt"/>
                          <a:ea typeface="+mn-ea"/>
                          <a:cs typeface="+mn-cs"/>
                          <a:hlinkClick r:id="rId6"/>
                        </a:rPr>
                        <a:t>Navigator programs in 32 states</a:t>
                      </a:r>
                      <a:endParaRPr lang="en-US" sz="2400" b="1" u="sng" kern="1200" dirty="0" smtClean="0">
                        <a:solidFill>
                          <a:schemeClr val="lt1"/>
                        </a:solidFill>
                        <a:effectLst/>
                        <a:latin typeface="+mn-lt"/>
                        <a:ea typeface="+mn-ea"/>
                        <a:cs typeface="+mn-cs"/>
                      </a:endParaRPr>
                    </a:p>
                    <a:p>
                      <a:pPr marL="0" marR="0">
                        <a:spcBef>
                          <a:spcPts val="600"/>
                        </a:spcBef>
                        <a:spcAft>
                          <a:spcPts val="0"/>
                        </a:spcAft>
                      </a:pPr>
                      <a:endParaRPr lang="en-US" sz="800" dirty="0">
                        <a:solidFill>
                          <a:schemeClr val="bg1"/>
                        </a:solidFill>
                        <a:effectLst/>
                        <a:latin typeface="+mn-lt"/>
                        <a:ea typeface="Arial"/>
                        <a:cs typeface="Times New Roman"/>
                      </a:endParaRPr>
                    </a:p>
                  </a:txBody>
                  <a:tcPr marL="68580" marR="68580" marT="0" marB="0">
                    <a:solidFill>
                      <a:schemeClr val="bg1"/>
                    </a:solidFill>
                  </a:tcPr>
                </a:tc>
              </a:tr>
              <a:tr h="249382">
                <a:tc>
                  <a:txBody>
                    <a:bodyPr/>
                    <a:lstStyle/>
                    <a:p>
                      <a:pPr marL="0" marR="0">
                        <a:spcBef>
                          <a:spcPts val="600"/>
                        </a:spcBef>
                        <a:spcAft>
                          <a:spcPts val="0"/>
                        </a:spcAft>
                      </a:pPr>
                      <a:r>
                        <a:rPr lang="en-US" sz="2400" dirty="0" smtClean="0">
                          <a:solidFill>
                            <a:schemeClr val="bg1"/>
                          </a:solidFill>
                          <a:effectLst/>
                          <a:latin typeface="+mn-lt"/>
                          <a:ea typeface="Arial"/>
                          <a:cs typeface="Times New Roman"/>
                        </a:rPr>
                        <a:t>Contacts for local Navigator programs by state</a:t>
                      </a:r>
                    </a:p>
                    <a:p>
                      <a:pPr marL="0" marR="0">
                        <a:spcBef>
                          <a:spcPts val="600"/>
                        </a:spcBef>
                        <a:spcAft>
                          <a:spcPts val="0"/>
                        </a:spcAft>
                      </a:pPr>
                      <a:endParaRPr lang="en-US" sz="2400" dirty="0">
                        <a:solidFill>
                          <a:schemeClr val="bg1"/>
                        </a:solidFill>
                        <a:effectLst/>
                        <a:latin typeface="+mn-lt"/>
                        <a:ea typeface="Arial"/>
                        <a:cs typeface="Times New Roman"/>
                      </a:endParaRPr>
                    </a:p>
                  </a:txBody>
                  <a:tcPr marL="68580" marR="68580" marT="0" marB="0"/>
                </a:tc>
              </a:tr>
            </a:tbl>
          </a:graphicData>
        </a:graphic>
      </p:graphicFrame>
    </p:spTree>
    <p:extLst>
      <p:ext uri="{BB962C8B-B14F-4D97-AF65-F5344CB8AC3E}">
        <p14:creationId xmlns:p14="http://schemas.microsoft.com/office/powerpoint/2010/main" val="75050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609600"/>
          </a:xfrm>
        </p:spPr>
        <p:txBody>
          <a:bodyPr>
            <a:normAutofit fontScale="90000"/>
          </a:bodyPr>
          <a:lstStyle/>
          <a:p>
            <a:r>
              <a:rPr lang="en-US" sz="4000" dirty="0" smtClean="0">
                <a:solidFill>
                  <a:srgbClr val="006892"/>
                </a:solidFill>
                <a:latin typeface="Arial" pitchFamily="34" charset="0"/>
                <a:cs typeface="Arial" pitchFamily="34" charset="0"/>
              </a:rPr>
              <a:t>Coverage of services while in custody</a:t>
            </a:r>
            <a:endParaRPr lang="en-US" sz="4000" dirty="0">
              <a:solidFill>
                <a:srgbClr val="006892"/>
              </a:solidFill>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7/19/2014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8</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p:txBody>
          <a:bodyPr>
            <a:normAutofit fontScale="85000" lnSpcReduction="10000"/>
          </a:bodyPr>
          <a:lstStyle/>
          <a:p>
            <a:r>
              <a:rPr lang="en-US" dirty="0"/>
              <a:t>At least 14 states bill Medicaid for at least some eligible inmate inpatient care:</a:t>
            </a:r>
          </a:p>
          <a:p>
            <a:pPr lvl="1"/>
            <a:r>
              <a:rPr lang="en-US" dirty="0"/>
              <a:t>Arkansas, California, Colorado, Delaware, Louisiana, Michigan, Mississippi, Nebraska, New York, North Carolina, Oklahoma, Pennsylvania, Vermont, Washington</a:t>
            </a:r>
          </a:p>
          <a:p>
            <a:r>
              <a:rPr lang="en-US" dirty="0"/>
              <a:t>It’s saving states money:</a:t>
            </a:r>
          </a:p>
          <a:p>
            <a:pPr lvl="1"/>
            <a:r>
              <a:rPr lang="en-US" dirty="0"/>
              <a:t>North Carolina saved $10 million in the first year (2011)</a:t>
            </a:r>
          </a:p>
          <a:p>
            <a:pPr lvl="1"/>
            <a:r>
              <a:rPr lang="en-US" dirty="0"/>
              <a:t>California saved about $31 million in FY 2013</a:t>
            </a:r>
          </a:p>
          <a:p>
            <a:pPr lvl="1"/>
            <a:r>
              <a:rPr lang="en-US" dirty="0"/>
              <a:t>New York estimated in 2012 that it could save $20 million annually if the state billed Medicaid for eligible inpatient </a:t>
            </a:r>
            <a:r>
              <a:rPr lang="en-US" dirty="0" smtClean="0"/>
              <a:t>care</a:t>
            </a:r>
            <a:endParaRPr lang="en-US" dirty="0"/>
          </a:p>
        </p:txBody>
      </p:sp>
    </p:spTree>
    <p:extLst>
      <p:ext uri="{BB962C8B-B14F-4D97-AF65-F5344CB8AC3E}">
        <p14:creationId xmlns:p14="http://schemas.microsoft.com/office/powerpoint/2010/main" val="769130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762000"/>
          </a:xfrm>
        </p:spPr>
        <p:txBody>
          <a:bodyPr>
            <a:normAutofit/>
          </a:bodyPr>
          <a:lstStyle/>
          <a:p>
            <a:r>
              <a:rPr lang="en-US" sz="3600" dirty="0">
                <a:solidFill>
                  <a:srgbClr val="006892"/>
                </a:solidFill>
                <a:latin typeface="Arial" pitchFamily="34" charset="0"/>
                <a:cs typeface="Arial" pitchFamily="34" charset="0"/>
              </a:rPr>
              <a:t>Aftercare, Parity and the ACA</a:t>
            </a:r>
          </a:p>
        </p:txBody>
      </p:sp>
      <p:sp>
        <p:nvSpPr>
          <p:cNvPr id="3" name="Content Placeholder 2"/>
          <p:cNvSpPr>
            <a:spLocks noGrp="1"/>
          </p:cNvSpPr>
          <p:nvPr>
            <p:ph idx="1"/>
          </p:nvPr>
        </p:nvSpPr>
        <p:spPr>
          <a:xfrm>
            <a:off x="157716" y="1143000"/>
            <a:ext cx="8991600" cy="5029200"/>
          </a:xfrm>
        </p:spPr>
        <p:txBody>
          <a:bodyPr>
            <a:noAutofit/>
          </a:bodyPr>
          <a:lstStyle/>
          <a:p>
            <a:r>
              <a:rPr lang="en-US" sz="2200" dirty="0" smtClean="0"/>
              <a:t>Mental health &amp; substance abuse covered on par with medical services</a:t>
            </a:r>
          </a:p>
          <a:p>
            <a:r>
              <a:rPr lang="en-US" sz="2200" dirty="0" smtClean="0"/>
              <a:t>Preventive care includes screening &amp; brief intervention for substance use </a:t>
            </a:r>
          </a:p>
          <a:p>
            <a:r>
              <a:rPr lang="en-US" sz="2200" dirty="0" smtClean="0"/>
              <a:t>Smoking cessation, comprehensive for pregnant women</a:t>
            </a:r>
          </a:p>
          <a:p>
            <a:r>
              <a:rPr lang="en-US" sz="2200" dirty="0" smtClean="0"/>
              <a:t>MH screenings and DV screening in primary care settings</a:t>
            </a:r>
          </a:p>
          <a:p>
            <a:r>
              <a:rPr lang="en-US" sz="2200" dirty="0" smtClean="0"/>
              <a:t>All plans cover children of insured till their 26</a:t>
            </a:r>
            <a:r>
              <a:rPr lang="en-US" sz="2200" baseline="30000" dirty="0" smtClean="0"/>
              <a:t>th</a:t>
            </a:r>
            <a:r>
              <a:rPr lang="en-US" sz="2200" dirty="0" smtClean="0"/>
              <a:t> birthday</a:t>
            </a:r>
          </a:p>
          <a:p>
            <a:r>
              <a:rPr lang="en-US" sz="2200" dirty="0" smtClean="0"/>
              <a:t>Post-release enrollment; anytime for Medicaid, 60 </a:t>
            </a:r>
            <a:r>
              <a:rPr lang="en-US" sz="2200" dirty="0"/>
              <a:t>days </a:t>
            </a:r>
            <a:r>
              <a:rPr lang="en-US" sz="2200" dirty="0" smtClean="0"/>
              <a:t>for exchange plans</a:t>
            </a:r>
          </a:p>
          <a:p>
            <a:r>
              <a:rPr lang="en-US" sz="2200" dirty="0" smtClean="0"/>
              <a:t>Exemption from penalty for not having insurance if you’ve been in custody</a:t>
            </a:r>
          </a:p>
          <a:p>
            <a:r>
              <a:rPr lang="en-US" sz="2200" dirty="0" smtClean="0"/>
              <a:t>Unprecedented women’s health coverage</a:t>
            </a:r>
          </a:p>
          <a:p>
            <a:pPr marL="0" indent="0">
              <a:buNone/>
            </a:pPr>
            <a:endParaRPr lang="en-US" sz="800" dirty="0"/>
          </a:p>
          <a:p>
            <a:pPr marL="0" indent="0">
              <a:buNone/>
            </a:pPr>
            <a:r>
              <a:rPr lang="en-US" sz="2000" b="1" dirty="0" smtClean="0"/>
              <a:t>HRSA Guide to cover preventive services for women: </a:t>
            </a:r>
            <a:r>
              <a:rPr lang="en-US" sz="1600" dirty="0" smtClean="0">
                <a:hlinkClick r:id="rId4"/>
              </a:rPr>
              <a:t>http</a:t>
            </a:r>
            <a:r>
              <a:rPr lang="en-US" sz="1600" dirty="0">
                <a:hlinkClick r:id="rId4"/>
              </a:rPr>
              <a:t>://www.hrsa.gov/womensguidelines</a:t>
            </a:r>
            <a:r>
              <a:rPr lang="en-US" sz="1600" dirty="0" smtClean="0">
                <a:hlinkClick r:id="rId4"/>
              </a:rPr>
              <a:t>/</a:t>
            </a:r>
            <a:r>
              <a:rPr lang="en-US" sz="1600" dirty="0" smtClean="0"/>
              <a:t> </a:t>
            </a:r>
          </a:p>
          <a:p>
            <a:pPr marL="0" indent="0">
              <a:buNone/>
            </a:pPr>
            <a:r>
              <a:rPr lang="en-US" sz="2000" b="1" dirty="0"/>
              <a:t>Health Reform: Implications for Women’s Access to Coverage and </a:t>
            </a:r>
            <a:r>
              <a:rPr lang="en-US" sz="2000" b="1" dirty="0" smtClean="0"/>
              <a:t>Care- </a:t>
            </a:r>
            <a:r>
              <a:rPr lang="en-US" sz="2000" dirty="0" smtClean="0"/>
              <a:t>Kaiser F </a:t>
            </a:r>
            <a:r>
              <a:rPr lang="en-US" sz="2000" dirty="0" err="1" smtClean="0"/>
              <a:t>F</a:t>
            </a:r>
            <a:endParaRPr lang="en-US" sz="2000" dirty="0" smtClean="0"/>
          </a:p>
          <a:p>
            <a:pPr marL="0" indent="0">
              <a:buNone/>
            </a:pPr>
            <a:r>
              <a:rPr lang="en-US" sz="1600" dirty="0">
                <a:hlinkClick r:id="rId5"/>
              </a:rPr>
              <a:t>http://kff.org/womens-health-policy/issue-brief/health-reform-implications-for-womens-access-to</a:t>
            </a:r>
            <a:r>
              <a:rPr lang="en-US" sz="2200" dirty="0" smtClean="0">
                <a:hlinkClick r:id="rId5"/>
              </a:rPr>
              <a:t>/</a:t>
            </a:r>
            <a:r>
              <a:rPr lang="en-US" sz="2200" dirty="0" smtClean="0"/>
              <a:t> </a:t>
            </a: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7/19/2014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9</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341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RSAT_CO-OCCURR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RSAT_CO-OCCURRING</Template>
  <TotalTime>4392</TotalTime>
  <Words>1167</Words>
  <Application>Microsoft Office PowerPoint</Application>
  <PresentationFormat>On-screen Show (4:3)</PresentationFormat>
  <Paragraphs>159</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MS Gothic</vt:lpstr>
      <vt:lpstr>Arial</vt:lpstr>
      <vt:lpstr>Calibri</vt:lpstr>
      <vt:lpstr>Times New Roman</vt:lpstr>
      <vt:lpstr>Wingdings</vt:lpstr>
      <vt:lpstr>RSAT_CO-OCCURRING</vt:lpstr>
      <vt:lpstr>The Affordable Care Act and RSAT Programs: Rights Resources and Responsibilities</vt:lpstr>
      <vt:lpstr> Gabrielle de la Guéronnière – Legal Action Center Niki Miller - Advocates for Human Potential</vt:lpstr>
      <vt:lpstr>Goals</vt:lpstr>
      <vt:lpstr>Will Coverage Make a Difference for RSAT Clients?</vt:lpstr>
      <vt:lpstr>Will Coverage Make a Difference for RSAT Clients?</vt:lpstr>
      <vt:lpstr>Enrollment </vt:lpstr>
      <vt:lpstr>Enrollment Assistance</vt:lpstr>
      <vt:lpstr>Coverage of services while in custody</vt:lpstr>
      <vt:lpstr>Aftercare, Parity and the ACA</vt:lpstr>
      <vt:lpstr>Women, Parity and the ACA</vt:lpstr>
      <vt:lpstr>Next Steps </vt:lpstr>
      <vt:lpstr>Examples </vt:lpstr>
    </vt:vector>
  </TitlesOfParts>
  <Company>Advocates for Human Potential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RSAT Training Tool:  Co-occurring Disorders and Integrated Treatment Strategies</dc:title>
  <dc:creator>Lisa Braude</dc:creator>
  <cp:lastModifiedBy>rsat</cp:lastModifiedBy>
  <cp:revision>157</cp:revision>
  <dcterms:created xsi:type="dcterms:W3CDTF">2011-10-26T19:44:04Z</dcterms:created>
  <dcterms:modified xsi:type="dcterms:W3CDTF">2014-07-19T14:22:28Z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