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handoutMasterIdLst>
    <p:handoutMasterId r:id="rId24"/>
  </p:handoutMasterIdLst>
  <p:sldIdLst>
    <p:sldId id="269" r:id="rId2"/>
    <p:sldId id="271" r:id="rId3"/>
    <p:sldId id="272" r:id="rId4"/>
    <p:sldId id="274" r:id="rId5"/>
    <p:sldId id="283" r:id="rId6"/>
    <p:sldId id="275" r:id="rId7"/>
    <p:sldId id="277" r:id="rId8"/>
    <p:sldId id="280" r:id="rId9"/>
    <p:sldId id="281" r:id="rId10"/>
    <p:sldId id="325" r:id="rId11"/>
    <p:sldId id="282" r:id="rId12"/>
    <p:sldId id="284" r:id="rId13"/>
    <p:sldId id="287" r:id="rId14"/>
    <p:sldId id="305" r:id="rId15"/>
    <p:sldId id="306" r:id="rId16"/>
    <p:sldId id="315" r:id="rId17"/>
    <p:sldId id="316" r:id="rId18"/>
    <p:sldId id="317" r:id="rId19"/>
    <p:sldId id="318" r:id="rId20"/>
    <p:sldId id="324" r:id="rId21"/>
    <p:sldId id="273" r:id="rId22"/>
  </p:sldIdLst>
  <p:sldSz cx="9144000" cy="6858000" type="screen4x3"/>
  <p:notesSz cx="6858000" cy="9144000"/>
  <p:embeddedFontLst>
    <p:embeddedFont>
      <p:font typeface="Calibri" pitchFamily="34" charset="0"/>
      <p:regular r:id="rId25"/>
      <p:bold r:id="rId26"/>
      <p:italic r:id="rId27"/>
      <p:boldItalic r:id="rId28"/>
    </p:embeddedFont>
    <p:embeddedFont>
      <p:font typeface="Arial Black" pitchFamily="34" charset="0"/>
      <p:bold r:id="rId29"/>
    </p:embeddedFont>
    <p:embeddedFont>
      <p:font typeface="Lato Bold" charset="0"/>
      <p:bold r:id="rId30"/>
    </p:embeddedFont>
    <p:embeddedFont>
      <p:font typeface="Lato Regular" charset="0"/>
      <p:regular r:id="rId31"/>
    </p:embeddedFont>
  </p:embeddedFontLst>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474"/>
    <a:srgbClr val="FFFFD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0817" autoAdjust="0"/>
  </p:normalViewPr>
  <p:slideViewPr>
    <p:cSldViewPr snapToObjects="1">
      <p:cViewPr varScale="1">
        <p:scale>
          <a:sx n="63" d="100"/>
          <a:sy n="63" d="100"/>
        </p:scale>
        <p:origin x="-13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FE068C-5C5A-4F56-AE95-286398F5B5AF}" type="slidenum">
              <a:rPr lang="en-US" smtClean="0"/>
              <a:pPr/>
              <a:t>‹#›</a:t>
            </a:fld>
            <a:endParaRPr lang="en-US"/>
          </a:p>
        </p:txBody>
      </p:sp>
    </p:spTree>
    <p:extLst>
      <p:ext uri="{BB962C8B-B14F-4D97-AF65-F5344CB8AC3E}">
        <p14:creationId xmlns="" xmlns:p14="http://schemas.microsoft.com/office/powerpoint/2010/main" val="40625055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CA211-0966-41FA-8616-2BA155BED82D}" type="slidenum">
              <a:rPr lang="en-US" smtClean="0"/>
              <a:pPr/>
              <a:t>‹#›</a:t>
            </a:fld>
            <a:endParaRPr lang="en-US"/>
          </a:p>
        </p:txBody>
      </p:sp>
    </p:spTree>
    <p:extLst>
      <p:ext uri="{BB962C8B-B14F-4D97-AF65-F5344CB8AC3E}">
        <p14:creationId xmlns="" xmlns:p14="http://schemas.microsoft.com/office/powerpoint/2010/main" val="290130278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B7F09-9D60-4E1A-A251-8F1D16613853}" type="slidenum">
              <a:rPr lang="en-US" smtClean="0"/>
              <a:pPr/>
              <a:t>6</a:t>
            </a:fld>
            <a:endParaRPr lang="en-US"/>
          </a:p>
        </p:txBody>
      </p:sp>
    </p:spTree>
    <p:extLst>
      <p:ext uri="{BB962C8B-B14F-4D97-AF65-F5344CB8AC3E}">
        <p14:creationId xmlns:p14="http://schemas.microsoft.com/office/powerpoint/2010/main" xmlns="" val="152551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role of the Facilitator is that of a mentor and liaison, someone who will eventually step back from the project as the Leadership Committee and local groups become more active and self-governing. The section titled “Role of the Facilitator” describes the skills and knowledge needed to be effective. Most of the work is centered on developing leadership skills within the Winners’ Circle members and forming the Leadership Committee. </a:t>
            </a:r>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main role of the facilitator is to guide the growth and development of existing and potential Winners’ Circles and Winners’ Circle Leadership Committees. They do not run groups or meetings, but are required to have an active presence as advisor and liaison between stakeholders and the Winners’ Circle members. It would not be out of the realm of duties if the facilitator has some responsibility for documenting meeting events in accordance with a sponsoring agency policy, such as for incident reporting or security logs. However, facilitators are not part of the Winners’ Circle or Winners’ Circle Leadership Committee and should not be view as members. </a:t>
            </a:r>
          </a:p>
          <a:p>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it relates to having an active presence in the group, the facilitator</a:t>
            </a:r>
            <a:r>
              <a:rPr lang="en-US" sz="1200" kern="1200" baseline="0" dirty="0" smtClean="0">
                <a:solidFill>
                  <a:schemeClr val="tx1"/>
                </a:solidFill>
                <a:latin typeface="+mn-lt"/>
                <a:ea typeface="+mn-ea"/>
                <a:cs typeface="+mn-cs"/>
              </a:rPr>
              <a:t> is there to ensure safety, keep disruptions from taking over, act as eyes and ears for the Chair person with regard to inappropriate behavior and be an advisor on issues that may arise in a meeting. For example, a facilitator might be called on to explain what a recovery home is, or what is meant by going in to </a:t>
            </a:r>
            <a:r>
              <a:rPr lang="en-US" sz="1200" kern="1200" baseline="0" dirty="0" err="1" smtClean="0">
                <a:solidFill>
                  <a:schemeClr val="tx1"/>
                </a:solidFill>
                <a:latin typeface="+mn-lt"/>
                <a:ea typeface="+mn-ea"/>
                <a:cs typeface="+mn-cs"/>
              </a:rPr>
              <a:t>detox</a:t>
            </a:r>
            <a:r>
              <a:rPr lang="en-US" sz="1200" kern="1200" baseline="0" dirty="0" smtClean="0">
                <a:solidFill>
                  <a:schemeClr val="tx1"/>
                </a:solidFill>
                <a:latin typeface="+mn-lt"/>
                <a:ea typeface="+mn-ea"/>
                <a:cs typeface="+mn-cs"/>
              </a:rPr>
              <a:t>. facilitators should have a working knowledge of treatment, recovery processes, procedural matters that might impact an ex-offenders recovery efforts. We will talk more about the clinical underpinnings of that later in the manual.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As a rule facilitators do not run the meeting. However, in situations where a new group is forming it may be necessary for the facilitator to act as Chair and model the meeting process in order to get things going. This should not be for an extended period  of time, rather as soon as the Chair and Co-Chair are identified and trained, the facilitator should relinquish those duties to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As a Liaison to stakeholders for a meeting, the facilitator may have numerous obligations, but most likely it will be limited to facility management. Things like making sure the building is locked after the meeting is over and observing rules such as smoking only in designated areas. There will likely be some responsibility around maintaining attendance sheets for the meeting, verification of attendance and safekeeping of the documentation as needed.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Typically, a facilitator’s active role lasts 6-12 months, after which time he or she begins to step back in the oversight. They are still available for consultation as needed and continue to communicate stakeholder issues to the group. However, by and large, the Winners’ Circle and Leadership Committee have autonomy.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Of course any of these functions will depend on the setting of the meeting. Some WC are held in the community with little or no affiliation with community corrections and completely autonomous. Others may be held in secure facilities or treatment centers with higher levels of accountability. The key is the facilitator remain as neutral as possible so not to undermine the true spirit of peer-led recovery support.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training</a:t>
            </a:r>
            <a:r>
              <a:rPr lang="en-US" baseline="0" dirty="0" smtClean="0"/>
              <a:t> and manual represents the formal application for training facilitators. In </a:t>
            </a:r>
            <a:r>
              <a:rPr lang="en-US" sz="1200" kern="1200" dirty="0" smtClean="0">
                <a:solidFill>
                  <a:schemeClr val="tx1"/>
                </a:solidFill>
                <a:latin typeface="+mn-lt"/>
                <a:ea typeface="+mn-ea"/>
                <a:cs typeface="+mn-cs"/>
              </a:rPr>
              <a:t>order to be effective as a facilitator of either a Winners’ Circle or Leadership Committee, it is important to have certain knowledge, skills, and attitudes. Most Circle members initially will not have the prior training needed to run a group, control a discussion, or redirect when things get off track. The facilitator should be a resource of information for members making plans or trying to adjust to returning to a community. The following lists identify some of these necessary attributes: </a:t>
            </a:r>
          </a:p>
          <a:p>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a facilitator, you will also be devoting considerable time and energy in helping a group to start and to grow. The following list identifies some (not all) of the potential benefits for you as a facilitator: </a:t>
            </a:r>
          </a:p>
          <a:p>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B257B95-6C57-A443-A669-7B77E303A2AD}" type="datetimeFigureOut">
              <a:rPr lang="en-US" smtClean="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57B95-6C57-A443-A669-7B77E303A2AD}" type="datetimeFigureOut">
              <a:rPr lang="en-US" smtClean="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57B95-6C57-A443-A669-7B77E303A2AD}" type="datetimeFigureOut">
              <a:rPr lang="en-US" smtClean="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B257B95-6C57-A443-A669-7B77E303A2AD}" type="datetimeFigureOut">
              <a:rPr lang="en-US" smtClean="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57B95-6C57-A443-A669-7B77E303A2AD}" type="datetimeFigureOut">
              <a:rPr lang="en-US" smtClean="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57B95-6C57-A443-A669-7B77E303A2AD}" type="datetimeFigureOut">
              <a:rPr lang="en-US" smtClean="0"/>
              <a:pPr/>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B257B95-6C57-A443-A669-7B77E303A2AD}" type="datetimeFigureOut">
              <a:rPr lang="en-US" smtClean="0"/>
              <a:pPr/>
              <a:t>7/13/2015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B257B95-6C57-A443-A669-7B77E303A2AD}" type="datetimeFigureOut">
              <a:rPr lang="en-US" smtClean="0"/>
              <a:pPr/>
              <a:t>7/13/2015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57B95-6C57-A443-A669-7B77E303A2AD}" type="datetimeFigureOut">
              <a:rPr lang="en-US" smtClean="0"/>
              <a:pPr/>
              <a:t>7/13/2015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57B95-6C57-A443-A669-7B77E303A2AD}" type="datetimeFigureOut">
              <a:rPr lang="en-US" smtClean="0"/>
              <a:pPr/>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B257B95-6C57-A443-A669-7B77E303A2AD}" type="datetimeFigureOut">
              <a:rPr lang="en-US" smtClean="0"/>
              <a:pPr/>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838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32037"/>
            <a:ext cx="8229600" cy="3230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57B95-6C57-A443-A669-7B77E303A2AD}" type="datetimeFigureOut">
              <a:rPr lang="en-US" smtClean="0"/>
              <a:pPr/>
              <a:t>7/13/2015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4CD7E-DBE8-3F4F-97F8-982206761657}" type="slidenum">
              <a:rPr lang="en-US" smtClean="0"/>
              <a:pPr/>
              <a:t>‹#›</a:t>
            </a:fld>
            <a:endParaRPr lang="en-US" dirty="0"/>
          </a:p>
        </p:txBody>
      </p:sp>
      <p:sp>
        <p:nvSpPr>
          <p:cNvPr id="7" name="Rectangle 6"/>
          <p:cNvSpPr/>
          <p:nvPr/>
        </p:nvSpPr>
        <p:spPr>
          <a:xfrm>
            <a:off x="0" y="0"/>
            <a:ext cx="9144000" cy="990600"/>
          </a:xfrm>
          <a:prstGeom prst="rect">
            <a:avLst/>
          </a:prstGeom>
          <a:solidFill>
            <a:srgbClr val="35547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hj_white.png"/>
          <p:cNvPicPr>
            <a:picLocks noChangeAspect="1"/>
          </p:cNvPicPr>
          <p:nvPr/>
        </p:nvPicPr>
        <p:blipFill>
          <a:blip r:embed="rId13"/>
          <a:stretch>
            <a:fillRect/>
          </a:stretch>
        </p:blipFill>
        <p:spPr>
          <a:xfrm>
            <a:off x="228600" y="152400"/>
            <a:ext cx="2194633" cy="621813"/>
          </a:xfrm>
          <a:prstGeom prst="rect">
            <a:avLst/>
          </a:prstGeom>
        </p:spPr>
      </p:pic>
      <p:sp>
        <p:nvSpPr>
          <p:cNvPr id="9" name="Title 1"/>
          <p:cNvSpPr txBox="1">
            <a:spLocks/>
          </p:cNvSpPr>
          <p:nvPr/>
        </p:nvSpPr>
        <p:spPr>
          <a:xfrm>
            <a:off x="5486400" y="53975"/>
            <a:ext cx="4343400" cy="86042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10" normalizeH="0" baseline="0" noProof="0" dirty="0" smtClean="0">
                <a:ln>
                  <a:noFill/>
                </a:ln>
                <a:solidFill>
                  <a:schemeClr val="bg1"/>
                </a:solidFill>
                <a:effectLst/>
                <a:uLnTx/>
                <a:uFillTx/>
                <a:latin typeface="+mj-lt"/>
                <a:ea typeface="+mj-ea"/>
                <a:cs typeface="Arial" panose="020B0604020202020204" pitchFamily="34" charset="0"/>
              </a:rPr>
              <a:t>Brief Overview of the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10" normalizeH="0" baseline="0" noProof="0" dirty="0" smtClean="0">
                <a:ln>
                  <a:noFill/>
                </a:ln>
                <a:solidFill>
                  <a:schemeClr val="bg1"/>
                </a:solidFill>
                <a:effectLst/>
                <a:uLnTx/>
                <a:uFillTx/>
                <a:latin typeface="+mj-lt"/>
                <a:ea typeface="+mj-ea"/>
                <a:cs typeface="Arial" panose="020B0604020202020204" pitchFamily="34" charset="0"/>
              </a:rPr>
              <a:t>Winners’ Circle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10" normalizeH="0" baseline="0" noProof="0" dirty="0" smtClean="0">
                <a:ln>
                  <a:noFill/>
                </a:ln>
                <a:solidFill>
                  <a:schemeClr val="bg1"/>
                </a:solidFill>
                <a:effectLst/>
                <a:uLnTx/>
                <a:uFillTx/>
                <a:latin typeface="+mj-lt"/>
                <a:ea typeface="+mj-ea"/>
                <a:cs typeface="Arial" panose="020B0604020202020204" pitchFamily="34" charset="0"/>
              </a:rPr>
              <a:t>Model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200" b="1" kern="1200">
          <a:solidFill>
            <a:srgbClr val="376092"/>
          </a:solidFill>
          <a:latin typeface="+mj-lt"/>
          <a:ea typeface="+mj-ea"/>
          <a:cs typeface="Arial Black" panose="020B0A04020102020204" pitchFamily="34" charset="0"/>
        </a:defRPr>
      </a:lvl1pPr>
    </p:titleStyle>
    <p:bodyStyle>
      <a:lvl1pPr marL="342900" indent="-342900" algn="l" defTabSz="457200" rtl="0" eaLnBrk="1" latinLnBrk="0" hangingPunct="1">
        <a:spcBef>
          <a:spcPct val="20000"/>
        </a:spcBef>
        <a:buFont typeface="Arial"/>
        <a:buChar char="•"/>
        <a:defRPr sz="3200" b="1" i="0" kern="1200">
          <a:solidFill>
            <a:schemeClr val="tx1"/>
          </a:solidFill>
          <a:latin typeface="+mj-lt"/>
          <a:ea typeface="+mn-ea"/>
          <a:cs typeface="Lato Bold"/>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Lato Regular"/>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Lato Regular"/>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Lato Regular"/>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05000"/>
            <a:ext cx="6934200" cy="1470025"/>
          </a:xfrm>
        </p:spPr>
        <p:txBody>
          <a:bodyPr/>
          <a:lstStyle/>
          <a:p>
            <a:pPr algn="ctr"/>
            <a:r>
              <a:rPr lang="en-US" b="1" dirty="0" smtClean="0"/>
              <a:t>WINNERS’ CIRCLE </a:t>
            </a:r>
            <a:r>
              <a:rPr lang="en-US" dirty="0" smtClean="0"/>
              <a:t>PRESENTATION</a:t>
            </a:r>
            <a:endParaRPr lang="en-US" b="1" dirty="0"/>
          </a:p>
        </p:txBody>
      </p:sp>
      <p:sp>
        <p:nvSpPr>
          <p:cNvPr id="3" name="Subtitle 2"/>
          <p:cNvSpPr>
            <a:spLocks noGrp="1"/>
          </p:cNvSpPr>
          <p:nvPr>
            <p:ph type="subTitle" idx="1"/>
          </p:nvPr>
        </p:nvSpPr>
        <p:spPr>
          <a:xfrm>
            <a:off x="1371600" y="3375025"/>
            <a:ext cx="6400800" cy="2263775"/>
          </a:xfrm>
        </p:spPr>
        <p:txBody>
          <a:bodyPr>
            <a:normAutofit/>
          </a:bodyPr>
          <a:lstStyle/>
          <a:p>
            <a:r>
              <a:rPr lang="en-US" sz="2400" b="1" dirty="0" smtClean="0">
                <a:solidFill>
                  <a:schemeClr val="tx1"/>
                </a:solidFill>
              </a:rPr>
              <a:t>Brought to you by the </a:t>
            </a:r>
          </a:p>
          <a:p>
            <a:r>
              <a:rPr lang="en-US" sz="2400" b="1" dirty="0" smtClean="0">
                <a:solidFill>
                  <a:schemeClr val="tx1"/>
                </a:solidFill>
              </a:rPr>
              <a:t>Center for Health and Justice at TASC</a:t>
            </a:r>
          </a:p>
          <a:p>
            <a:r>
              <a:rPr lang="en-US" sz="2400" dirty="0" smtClean="0">
                <a:solidFill>
                  <a:schemeClr val="tx1"/>
                </a:solidFill>
              </a:rPr>
              <a:t>Presented by Phillip Barbour</a:t>
            </a:r>
          </a:p>
          <a:p>
            <a:r>
              <a:rPr lang="en-US" sz="2400" dirty="0" smtClean="0">
                <a:solidFill>
                  <a:schemeClr val="tx1"/>
                </a:solidFill>
              </a:rPr>
              <a:t/>
            </a:r>
            <a:br>
              <a:rPr lang="en-US" sz="2400" dirty="0" smtClean="0">
                <a:solidFill>
                  <a:schemeClr val="tx1"/>
                </a:solidFill>
              </a:rPr>
            </a:b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 Format</a:t>
            </a:r>
            <a:endParaRPr lang="en-US" dirty="0"/>
          </a:p>
        </p:txBody>
      </p:sp>
      <p:sp>
        <p:nvSpPr>
          <p:cNvPr id="3" name="Content Placeholder 2"/>
          <p:cNvSpPr>
            <a:spLocks noGrp="1"/>
          </p:cNvSpPr>
          <p:nvPr>
            <p:ph idx="1"/>
          </p:nvPr>
        </p:nvSpPr>
        <p:spPr/>
        <p:txBody>
          <a:bodyPr>
            <a:normAutofit lnSpcReduction="10000"/>
          </a:bodyPr>
          <a:lstStyle/>
          <a:p>
            <a:r>
              <a:rPr lang="en-US" dirty="0" smtClean="0"/>
              <a:t>10-12 people is an ideal size (but there is no limit)</a:t>
            </a:r>
          </a:p>
          <a:p>
            <a:r>
              <a:rPr lang="en-US" dirty="0" smtClean="0"/>
              <a:t>1 hour meeting</a:t>
            </a:r>
          </a:p>
          <a:p>
            <a:r>
              <a:rPr lang="en-US" dirty="0" smtClean="0"/>
              <a:t>Peer led, peer driven</a:t>
            </a:r>
          </a:p>
          <a:p>
            <a:r>
              <a:rPr lang="en-US" dirty="0" smtClean="0"/>
              <a:t>Not a 12 step meeting</a:t>
            </a:r>
          </a:p>
          <a:p>
            <a:r>
              <a:rPr lang="en-US" dirty="0" smtClean="0"/>
              <a:t>Professionally facilitated (maintains control)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Schedule</a:t>
            </a:r>
            <a:endParaRPr lang="en-US" dirty="0"/>
          </a:p>
        </p:txBody>
      </p:sp>
      <p:sp>
        <p:nvSpPr>
          <p:cNvPr id="3" name="Content Placeholder 2"/>
          <p:cNvSpPr>
            <a:spLocks noGrp="1"/>
          </p:cNvSpPr>
          <p:nvPr>
            <p:ph idx="1"/>
          </p:nvPr>
        </p:nvSpPr>
        <p:spPr>
          <a:xfrm>
            <a:off x="685800" y="2332037"/>
            <a:ext cx="8229600" cy="3230563"/>
          </a:xfrm>
        </p:spPr>
        <p:txBody>
          <a:bodyPr>
            <a:normAutofit fontScale="85000" lnSpcReduction="20000"/>
          </a:bodyPr>
          <a:lstStyle/>
          <a:p>
            <a:r>
              <a:rPr lang="en-US" dirty="0" smtClean="0"/>
              <a:t>Based on availability of facility space and group facilitator</a:t>
            </a:r>
          </a:p>
          <a:p>
            <a:endParaRPr lang="en-US" dirty="0" smtClean="0"/>
          </a:p>
          <a:p>
            <a:r>
              <a:rPr lang="en-US" dirty="0" smtClean="0"/>
              <a:t>Minimum of one weekly meeting</a:t>
            </a:r>
          </a:p>
          <a:p>
            <a:endParaRPr lang="en-US" dirty="0" smtClean="0"/>
          </a:p>
          <a:p>
            <a:r>
              <a:rPr lang="en-US" dirty="0" smtClean="0"/>
              <a:t>Can be held as many as 3x a week</a:t>
            </a:r>
          </a:p>
          <a:p>
            <a:endParaRPr lang="en-US" dirty="0"/>
          </a:p>
          <a:p>
            <a:r>
              <a:rPr lang="en-US" dirty="0" smtClean="0"/>
              <a:t>Consider weekend meetings</a:t>
            </a:r>
            <a:endParaRPr lang="en-US" dirty="0"/>
          </a:p>
        </p:txBody>
      </p:sp>
    </p:spTree>
    <p:extLst>
      <p:ext uri="{BB962C8B-B14F-4D97-AF65-F5344CB8AC3E}">
        <p14:creationId xmlns:p14="http://schemas.microsoft.com/office/powerpoint/2010/main" xmlns="" val="1006348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537" y="228600"/>
            <a:ext cx="7772400" cy="1143000"/>
          </a:xfrm>
        </p:spPr>
        <p:txBody>
          <a:bodyPr/>
          <a:lstStyle/>
          <a:p>
            <a:r>
              <a:rPr lang="en-US" dirty="0" smtClean="0"/>
              <a:t>Group Agenda</a:t>
            </a:r>
            <a:endParaRPr lang="en-US" dirty="0"/>
          </a:p>
        </p:txBody>
      </p:sp>
      <p:sp>
        <p:nvSpPr>
          <p:cNvPr id="3" name="Content Placeholder 2"/>
          <p:cNvSpPr>
            <a:spLocks noGrp="1"/>
          </p:cNvSpPr>
          <p:nvPr>
            <p:ph idx="1"/>
          </p:nvPr>
        </p:nvSpPr>
        <p:spPr>
          <a:xfrm>
            <a:off x="1066800" y="1447800"/>
            <a:ext cx="7010400" cy="4572000"/>
          </a:xfrm>
        </p:spPr>
        <p:txBody>
          <a:bodyPr/>
          <a:lstStyle/>
          <a:p>
            <a:r>
              <a:rPr lang="en-US" dirty="0" smtClean="0"/>
              <a:t>Open with readings of:</a:t>
            </a:r>
          </a:p>
          <a:p>
            <a:pPr lvl="1"/>
            <a:r>
              <a:rPr lang="en-US" dirty="0"/>
              <a:t>The Preamble </a:t>
            </a:r>
            <a:endParaRPr lang="en-US" sz="1200" dirty="0"/>
          </a:p>
          <a:p>
            <a:pPr lvl="1"/>
            <a:r>
              <a:rPr lang="en-US" dirty="0"/>
              <a:t>Milestones to Recovery </a:t>
            </a:r>
            <a:endParaRPr lang="en-US" sz="1200" dirty="0"/>
          </a:p>
          <a:p>
            <a:pPr lvl="1"/>
            <a:r>
              <a:rPr lang="en-US" dirty="0"/>
              <a:t>Code of Ethics and Confidentiality </a:t>
            </a:r>
            <a:endParaRPr lang="en-US" sz="1200" dirty="0"/>
          </a:p>
          <a:p>
            <a:pPr lvl="1"/>
            <a:r>
              <a:rPr lang="en-US" dirty="0"/>
              <a:t>Thought of the </a:t>
            </a:r>
            <a:r>
              <a:rPr lang="en-US" dirty="0" smtClean="0"/>
              <a:t>Day</a:t>
            </a:r>
            <a:endParaRPr lang="en-US" dirty="0"/>
          </a:p>
          <a:p>
            <a:r>
              <a:rPr lang="en-US" dirty="0" smtClean="0"/>
              <a:t>Begin conversation with a designated topic</a:t>
            </a:r>
          </a:p>
          <a:p>
            <a:r>
              <a:rPr lang="en-US" dirty="0" smtClean="0"/>
              <a:t>Closing</a:t>
            </a:r>
          </a:p>
          <a:p>
            <a:pPr lvl="1"/>
            <a:endParaRPr lang="en-US" sz="1200" dirty="0"/>
          </a:p>
          <a:p>
            <a:pPr lvl="1"/>
            <a:endParaRPr lang="en-US" dirty="0" smtClean="0"/>
          </a:p>
          <a:p>
            <a:endParaRPr lang="en-US" dirty="0"/>
          </a:p>
        </p:txBody>
      </p:sp>
    </p:spTree>
    <p:extLst>
      <p:ext uri="{BB962C8B-B14F-4D97-AF65-F5344CB8AC3E}">
        <p14:creationId xmlns:p14="http://schemas.microsoft.com/office/powerpoint/2010/main" xmlns="" val="3870844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Table</a:t>
            </a:r>
            <a:endParaRPr lang="en-US" dirty="0"/>
          </a:p>
        </p:txBody>
      </p:sp>
      <p:sp>
        <p:nvSpPr>
          <p:cNvPr id="3" name="Content Placeholder 2"/>
          <p:cNvSpPr>
            <a:spLocks noGrp="1"/>
          </p:cNvSpPr>
          <p:nvPr>
            <p:ph idx="1"/>
          </p:nvPr>
        </p:nvSpPr>
        <p:spPr/>
        <p:txBody>
          <a:bodyPr/>
          <a:lstStyle/>
          <a:p>
            <a:r>
              <a:rPr lang="en-US" dirty="0" smtClean="0"/>
              <a:t>Table should be set up for every meeting.</a:t>
            </a:r>
          </a:p>
          <a:p>
            <a:r>
              <a:rPr lang="en-US" dirty="0" smtClean="0"/>
              <a:t>Can include information on:</a:t>
            </a:r>
          </a:p>
          <a:p>
            <a:pPr lvl="1"/>
            <a:r>
              <a:rPr lang="en-US" dirty="0" smtClean="0"/>
              <a:t>Local treatment providers</a:t>
            </a:r>
          </a:p>
          <a:p>
            <a:pPr lvl="1"/>
            <a:r>
              <a:rPr lang="en-US" dirty="0" smtClean="0"/>
              <a:t>Job fairs</a:t>
            </a:r>
          </a:p>
          <a:p>
            <a:pPr lvl="1"/>
            <a:r>
              <a:rPr lang="en-US" dirty="0" smtClean="0"/>
              <a:t>Community events</a:t>
            </a:r>
          </a:p>
          <a:p>
            <a:pPr lvl="1"/>
            <a:r>
              <a:rPr lang="en-US" dirty="0" smtClean="0"/>
              <a:t>Volunteer opportunities</a:t>
            </a:r>
            <a:endParaRPr lang="en-US" dirty="0"/>
          </a:p>
        </p:txBody>
      </p:sp>
    </p:spTree>
    <p:extLst>
      <p:ext uri="{BB962C8B-B14F-4D97-AF65-F5344CB8AC3E}">
        <p14:creationId xmlns:p14="http://schemas.microsoft.com/office/powerpoint/2010/main" xmlns="" val="3225738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Outside the Circle </a:t>
            </a:r>
            <a:endParaRPr lang="en-US" dirty="0"/>
          </a:p>
        </p:txBody>
      </p:sp>
      <p:sp>
        <p:nvSpPr>
          <p:cNvPr id="3" name="Content Placeholder 2"/>
          <p:cNvSpPr>
            <a:spLocks noGrp="1"/>
          </p:cNvSpPr>
          <p:nvPr>
            <p:ph idx="1"/>
          </p:nvPr>
        </p:nvSpPr>
        <p:spPr/>
        <p:txBody>
          <a:bodyPr/>
          <a:lstStyle/>
          <a:p>
            <a:r>
              <a:rPr lang="en-US" dirty="0" smtClean="0"/>
              <a:t>Rallies </a:t>
            </a:r>
          </a:p>
          <a:p>
            <a:r>
              <a:rPr lang="en-US" dirty="0" smtClean="0"/>
              <a:t>Community advocacy</a:t>
            </a:r>
          </a:p>
          <a:p>
            <a:r>
              <a:rPr lang="en-US" dirty="0" smtClean="0"/>
              <a:t>Fund raising activities</a:t>
            </a:r>
          </a:p>
          <a:p>
            <a:r>
              <a:rPr lang="en-US" dirty="0" smtClean="0"/>
              <a:t>Pro-social activities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Events</a:t>
            </a:r>
            <a:endParaRPr lang="en-US" dirty="0"/>
          </a:p>
        </p:txBody>
      </p:sp>
      <p:sp>
        <p:nvSpPr>
          <p:cNvPr id="3" name="Content Placeholder 2"/>
          <p:cNvSpPr>
            <a:spLocks noGrp="1"/>
          </p:cNvSpPr>
          <p:nvPr>
            <p:ph idx="1"/>
          </p:nvPr>
        </p:nvSpPr>
        <p:spPr/>
        <p:txBody>
          <a:bodyPr/>
          <a:lstStyle/>
          <a:p>
            <a:r>
              <a:rPr lang="en-US" dirty="0" err="1" smtClean="0"/>
              <a:t>Expungement</a:t>
            </a:r>
            <a:r>
              <a:rPr lang="en-US" dirty="0" smtClean="0"/>
              <a:t> summits</a:t>
            </a:r>
          </a:p>
          <a:p>
            <a:r>
              <a:rPr lang="en-US" dirty="0" smtClean="0"/>
              <a:t>Job fares</a:t>
            </a:r>
          </a:p>
          <a:p>
            <a:r>
              <a:rPr lang="en-US" dirty="0" smtClean="0"/>
              <a:t>Community forums for ex-offenders rights</a:t>
            </a:r>
          </a:p>
          <a:p>
            <a:r>
              <a:rPr lang="en-US" dirty="0" smtClean="0"/>
              <a:t>Advocacy work (housing, employment, pro-social events, etc.)</a:t>
            </a:r>
          </a:p>
          <a:p>
            <a:endParaRPr lang="en-US" dirty="0" smtClean="0"/>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Role of the facilitator</a:t>
            </a:r>
            <a:endParaRPr lang="en-US" dirty="0"/>
          </a:p>
        </p:txBody>
      </p:sp>
      <p:sp>
        <p:nvSpPr>
          <p:cNvPr id="3" name="Subtitle 2"/>
          <p:cNvSpPr>
            <a:spLocks noGrp="1"/>
          </p:cNvSpPr>
          <p:nvPr>
            <p:ph type="subTitle" idx="1"/>
          </p:nvPr>
        </p:nvSpPr>
        <p:spPr/>
        <p:txBody>
          <a:bodyPr/>
          <a:lstStyle/>
          <a:p>
            <a:r>
              <a:rPr lang="en-US" dirty="0" smtClean="0"/>
              <a:t>Skills and Knowledge	</a:t>
            </a: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a:t>
            </a:r>
            <a:endParaRPr lang="en-US" dirty="0"/>
          </a:p>
        </p:txBody>
      </p:sp>
      <p:sp>
        <p:nvSpPr>
          <p:cNvPr id="3" name="Content Placeholder 2"/>
          <p:cNvSpPr>
            <a:spLocks noGrp="1"/>
          </p:cNvSpPr>
          <p:nvPr>
            <p:ph idx="1"/>
          </p:nvPr>
        </p:nvSpPr>
        <p:spPr>
          <a:xfrm>
            <a:off x="381000" y="2299271"/>
            <a:ext cx="8382000" cy="1772793"/>
          </a:xfrm>
        </p:spPr>
        <p:txBody>
          <a:bodyPr>
            <a:normAutofit fontScale="92500" lnSpcReduction="10000"/>
          </a:bodyPr>
          <a:lstStyle/>
          <a:p>
            <a:r>
              <a:rPr lang="en-US" dirty="0">
                <a:latin typeface="+mn-lt"/>
                <a:ea typeface="+mn-ea"/>
                <a:cs typeface="+mn-cs"/>
              </a:rPr>
              <a:t>The main role of the </a:t>
            </a:r>
            <a:r>
              <a:rPr lang="en-US" dirty="0" smtClean="0">
                <a:latin typeface="+mn-lt"/>
                <a:ea typeface="+mn-ea"/>
                <a:cs typeface="+mn-cs"/>
              </a:rPr>
              <a:t>facilitator </a:t>
            </a:r>
            <a:r>
              <a:rPr lang="en-US" dirty="0">
                <a:latin typeface="+mn-lt"/>
                <a:ea typeface="+mn-ea"/>
                <a:cs typeface="+mn-cs"/>
              </a:rPr>
              <a:t>is to guide the growth and development of existing and potential Winners’ Circles and Winners’ Circle Leadership Committees. </a:t>
            </a: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they Do</a:t>
            </a:r>
            <a:endParaRPr lang="en-US" dirty="0"/>
          </a:p>
        </p:txBody>
      </p:sp>
      <p:sp>
        <p:nvSpPr>
          <p:cNvPr id="3" name="Content Placeholder 2"/>
          <p:cNvSpPr>
            <a:spLocks noGrp="1"/>
          </p:cNvSpPr>
          <p:nvPr>
            <p:ph idx="1"/>
          </p:nvPr>
        </p:nvSpPr>
        <p:spPr/>
        <p:txBody>
          <a:bodyPr/>
          <a:lstStyle/>
          <a:p>
            <a:r>
              <a:rPr lang="en-US" dirty="0" smtClean="0"/>
              <a:t>Have an active presence in the group (but do not run the group)</a:t>
            </a:r>
          </a:p>
          <a:p>
            <a:r>
              <a:rPr lang="en-US" dirty="0" smtClean="0"/>
              <a:t>Act as an advisor</a:t>
            </a:r>
          </a:p>
          <a:p>
            <a:r>
              <a:rPr lang="en-US" dirty="0" smtClean="0"/>
              <a:t>Liaison between stakeholders</a:t>
            </a:r>
          </a:p>
          <a:p>
            <a:r>
              <a:rPr lang="en-US" dirty="0" smtClean="0"/>
              <a:t>Some documentation responsibilities</a:t>
            </a: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838200"/>
          </a:xfrm>
        </p:spPr>
        <p:txBody>
          <a:bodyPr/>
          <a:lstStyle/>
          <a:p>
            <a:r>
              <a:rPr lang="en-US" dirty="0" smtClean="0"/>
              <a:t>Skills and Knowledge</a:t>
            </a:r>
            <a:endParaRPr lang="en-US" dirty="0"/>
          </a:p>
        </p:txBody>
      </p:sp>
      <p:sp>
        <p:nvSpPr>
          <p:cNvPr id="6" name="Text Placeholder 5"/>
          <p:cNvSpPr>
            <a:spLocks noGrp="1"/>
          </p:cNvSpPr>
          <p:nvPr>
            <p:ph type="body" idx="1"/>
          </p:nvPr>
        </p:nvSpPr>
        <p:spPr>
          <a:xfrm>
            <a:off x="1219200" y="1447800"/>
            <a:ext cx="4040188" cy="639762"/>
          </a:xfrm>
        </p:spPr>
        <p:txBody>
          <a:bodyPr/>
          <a:lstStyle/>
          <a:p>
            <a:r>
              <a:rPr lang="en-US" dirty="0" smtClean="0"/>
              <a:t>Knowledge</a:t>
            </a:r>
            <a:endParaRPr lang="en-US" dirty="0"/>
          </a:p>
        </p:txBody>
      </p:sp>
      <p:sp>
        <p:nvSpPr>
          <p:cNvPr id="4" name="Content Placeholder 3"/>
          <p:cNvSpPr>
            <a:spLocks noGrp="1"/>
          </p:cNvSpPr>
          <p:nvPr>
            <p:ph sz="half" idx="2"/>
          </p:nvPr>
        </p:nvSpPr>
        <p:spPr>
          <a:xfrm>
            <a:off x="914400" y="2209800"/>
            <a:ext cx="3505200" cy="3787191"/>
          </a:xfrm>
        </p:spPr>
        <p:txBody>
          <a:bodyPr>
            <a:normAutofit fontScale="92500" lnSpcReduction="10000"/>
          </a:bodyPr>
          <a:lstStyle/>
          <a:p>
            <a:pPr lvl="0"/>
            <a:r>
              <a:rPr lang="en-US" dirty="0">
                <a:latin typeface="+mn-lt"/>
                <a:ea typeface="+mn-ea"/>
                <a:cs typeface="+mn-cs"/>
              </a:rPr>
              <a:t>Re-entry issues (housing, jobs, etc.) </a:t>
            </a:r>
          </a:p>
          <a:p>
            <a:pPr lvl="0"/>
            <a:r>
              <a:rPr lang="en-US" dirty="0">
                <a:latin typeface="+mn-lt"/>
                <a:ea typeface="+mn-ea"/>
                <a:cs typeface="+mn-cs"/>
              </a:rPr>
              <a:t>Process of ongoing recovery </a:t>
            </a:r>
          </a:p>
          <a:p>
            <a:pPr lvl="0"/>
            <a:r>
              <a:rPr lang="en-US" dirty="0">
                <a:latin typeface="+mn-lt"/>
                <a:ea typeface="+mn-ea"/>
                <a:cs typeface="+mn-cs"/>
              </a:rPr>
              <a:t>Relapse prevention </a:t>
            </a:r>
          </a:p>
          <a:p>
            <a:pPr lvl="0"/>
            <a:r>
              <a:rPr lang="en-US" dirty="0">
                <a:latin typeface="+mn-lt"/>
                <a:ea typeface="+mn-ea"/>
                <a:cs typeface="+mn-cs"/>
              </a:rPr>
              <a:t>Family pressures, especially in early re-entry/recovery </a:t>
            </a:r>
          </a:p>
          <a:p>
            <a:pPr lvl="0"/>
            <a:r>
              <a:rPr lang="en-US" dirty="0">
                <a:latin typeface="+mn-lt"/>
                <a:ea typeface="+mn-ea"/>
                <a:cs typeface="+mn-cs"/>
              </a:rPr>
              <a:t>Community resources (including treatment providers) </a:t>
            </a:r>
          </a:p>
        </p:txBody>
      </p:sp>
      <p:sp>
        <p:nvSpPr>
          <p:cNvPr id="7" name="Text Placeholder 6"/>
          <p:cNvSpPr>
            <a:spLocks noGrp="1"/>
          </p:cNvSpPr>
          <p:nvPr>
            <p:ph type="body" sz="quarter" idx="3"/>
          </p:nvPr>
        </p:nvSpPr>
        <p:spPr>
          <a:xfrm>
            <a:off x="4648200" y="1447800"/>
            <a:ext cx="4041775" cy="639762"/>
          </a:xfrm>
        </p:spPr>
        <p:txBody>
          <a:bodyPr/>
          <a:lstStyle/>
          <a:p>
            <a:r>
              <a:rPr lang="en-US" dirty="0" smtClean="0"/>
              <a:t>Skills</a:t>
            </a:r>
            <a:endParaRPr lang="en-US" dirty="0"/>
          </a:p>
        </p:txBody>
      </p:sp>
      <p:sp>
        <p:nvSpPr>
          <p:cNvPr id="8" name="Content Placeholder 7"/>
          <p:cNvSpPr>
            <a:spLocks noGrp="1"/>
          </p:cNvSpPr>
          <p:nvPr>
            <p:ph sz="quarter" idx="4"/>
          </p:nvPr>
        </p:nvSpPr>
        <p:spPr>
          <a:xfrm>
            <a:off x="4645026" y="2174875"/>
            <a:ext cx="4117974" cy="3291670"/>
          </a:xfrm>
        </p:spPr>
        <p:txBody>
          <a:bodyPr>
            <a:normAutofit fontScale="92500"/>
          </a:bodyPr>
          <a:lstStyle/>
          <a:p>
            <a:pPr lvl="0"/>
            <a:r>
              <a:rPr lang="en-US" dirty="0">
                <a:latin typeface="+mn-lt"/>
                <a:ea typeface="+mn-ea"/>
                <a:cs typeface="+mn-cs"/>
              </a:rPr>
              <a:t>Communication skills (both writing and speaking) </a:t>
            </a:r>
          </a:p>
          <a:p>
            <a:pPr lvl="0"/>
            <a:r>
              <a:rPr lang="en-US" dirty="0">
                <a:latin typeface="+mn-lt"/>
                <a:ea typeface="+mn-ea"/>
                <a:cs typeface="+mn-cs"/>
              </a:rPr>
              <a:t>Delegation of tasks and responsibilities </a:t>
            </a:r>
          </a:p>
          <a:p>
            <a:pPr lvl="0"/>
            <a:r>
              <a:rPr lang="en-US" dirty="0">
                <a:latin typeface="+mn-lt"/>
                <a:ea typeface="+mn-ea"/>
                <a:cs typeface="+mn-cs"/>
              </a:rPr>
              <a:t>Leadership coaching </a:t>
            </a:r>
          </a:p>
          <a:p>
            <a:pPr lvl="0"/>
            <a:r>
              <a:rPr lang="en-US" dirty="0">
                <a:latin typeface="+mn-lt"/>
                <a:ea typeface="+mn-ea"/>
                <a:cs typeface="+mn-cs"/>
              </a:rPr>
              <a:t>Resource procurement </a:t>
            </a:r>
            <a:endParaRPr lang="en-US" dirty="0" smtClean="0">
              <a:latin typeface="+mn-lt"/>
              <a:ea typeface="+mn-ea"/>
              <a:cs typeface="+mn-cs"/>
            </a:endParaRPr>
          </a:p>
          <a:p>
            <a:pPr lvl="0"/>
            <a:r>
              <a:rPr lang="en-US" dirty="0" smtClean="0"/>
              <a:t>Conflict resolution</a:t>
            </a:r>
          </a:p>
          <a:p>
            <a:pPr lvl="0"/>
            <a:r>
              <a:rPr lang="en-US" dirty="0" smtClean="0">
                <a:latin typeface="+mn-lt"/>
                <a:ea typeface="+mn-ea"/>
                <a:cs typeface="+mn-cs"/>
              </a:rPr>
              <a:t>Recognizing Stages of Change</a:t>
            </a:r>
            <a:endParaRPr lang="en-US" dirty="0">
              <a:latin typeface="+mn-lt"/>
              <a:ea typeface="+mn-ea"/>
              <a:cs typeface="+mn-cs"/>
            </a:endParaRPr>
          </a:p>
          <a:p>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Winner’s Circle?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Peer led &amp; driven support group for ex-offenders</a:t>
            </a:r>
          </a:p>
          <a:p>
            <a:endParaRPr lang="en-US" dirty="0" smtClean="0"/>
          </a:p>
          <a:p>
            <a:r>
              <a:rPr lang="en-US" dirty="0" smtClean="0"/>
              <a:t>Open to formerly incarcerated individuals, probation/parolees, and family/friends</a:t>
            </a:r>
          </a:p>
          <a:p>
            <a:endParaRPr lang="en-US" dirty="0" smtClean="0"/>
          </a:p>
          <a:p>
            <a:r>
              <a:rPr lang="en-US" dirty="0" smtClean="0"/>
              <a:t>Supports recovery from addiction and restoring its’ members to citizenship in a community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WIIFM</a:t>
            </a:r>
            <a:br>
              <a:rPr lang="en-US" dirty="0" smtClean="0"/>
            </a:br>
            <a:r>
              <a:rPr lang="en-US" sz="2000" dirty="0" smtClean="0"/>
              <a:t>What’s In It For Me?</a:t>
            </a:r>
            <a:endParaRPr lang="en-US" sz="2000" dirty="0"/>
          </a:p>
        </p:txBody>
      </p:sp>
      <p:sp>
        <p:nvSpPr>
          <p:cNvPr id="3" name="Content Placeholder 2"/>
          <p:cNvSpPr>
            <a:spLocks noGrp="1"/>
          </p:cNvSpPr>
          <p:nvPr>
            <p:ph idx="1"/>
          </p:nvPr>
        </p:nvSpPr>
        <p:spPr>
          <a:xfrm>
            <a:off x="990600" y="2286000"/>
            <a:ext cx="7010400" cy="4114800"/>
          </a:xfrm>
        </p:spPr>
        <p:txBody>
          <a:bodyPr>
            <a:normAutofit fontScale="92500" lnSpcReduction="10000"/>
          </a:bodyPr>
          <a:lstStyle/>
          <a:p>
            <a:pPr lvl="0"/>
            <a:r>
              <a:rPr lang="en-US" sz="2800" dirty="0" smtClean="0"/>
              <a:t>Satisfaction in helping to create a new recovery support </a:t>
            </a:r>
          </a:p>
          <a:p>
            <a:pPr lvl="0"/>
            <a:r>
              <a:rPr lang="en-US" sz="2800" dirty="0" smtClean="0"/>
              <a:t>Enhanced working relationships with key stakeholders </a:t>
            </a:r>
          </a:p>
          <a:p>
            <a:pPr lvl="0"/>
            <a:r>
              <a:rPr lang="en-US" sz="2800" dirty="0" smtClean="0"/>
              <a:t>Opportunity to receive additional training locally, statewide, and possibly nationally </a:t>
            </a:r>
          </a:p>
          <a:p>
            <a:pPr lvl="0"/>
            <a:r>
              <a:rPr lang="en-US" sz="2800" dirty="0" smtClean="0"/>
              <a:t>Learning via a network of other Winners’ Circle groups in your area </a:t>
            </a:r>
          </a:p>
          <a:p>
            <a:r>
              <a:rPr lang="en-US" sz="2800" dirty="0" smtClean="0"/>
              <a:t>Potential to train others on how to start a new group </a:t>
            </a: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Center for Health and Justice at TASC</a:t>
            </a:r>
            <a:endParaRPr lang="en-US" dirty="0"/>
          </a:p>
        </p:txBody>
      </p:sp>
      <p:sp>
        <p:nvSpPr>
          <p:cNvPr id="3" name="Content Placeholder 2"/>
          <p:cNvSpPr>
            <a:spLocks noGrp="1"/>
          </p:cNvSpPr>
          <p:nvPr>
            <p:ph idx="1"/>
          </p:nvPr>
        </p:nvSpPr>
        <p:spPr>
          <a:xfrm>
            <a:off x="457200" y="1828800"/>
            <a:ext cx="8229600" cy="4724399"/>
          </a:xfrm>
        </p:spPr>
        <p:txBody>
          <a:bodyPr>
            <a:normAutofit/>
          </a:bodyPr>
          <a:lstStyle/>
          <a:p>
            <a:pPr algn="ctr">
              <a:buNone/>
            </a:pPr>
            <a:r>
              <a:rPr lang="en-US" sz="2600" dirty="0" smtClean="0"/>
              <a:t>For more information on facilitator training, contact</a:t>
            </a:r>
          </a:p>
          <a:p>
            <a:endParaRPr lang="en-US" dirty="0" smtClean="0"/>
          </a:p>
          <a:p>
            <a:endParaRPr lang="en-US" dirty="0" smtClean="0"/>
          </a:p>
          <a:p>
            <a:endParaRPr lang="en-US" dirty="0" smtClean="0"/>
          </a:p>
          <a:p>
            <a:pPr algn="ctr">
              <a:buNone/>
            </a:pPr>
            <a:endParaRPr lang="en-US" dirty="0" smtClean="0"/>
          </a:p>
          <a:p>
            <a:pPr algn="ctr">
              <a:buNone/>
            </a:pPr>
            <a:r>
              <a:rPr lang="en-US" sz="2600" dirty="0" smtClean="0"/>
              <a:t>Website: 	 http://www.centerforhealthandjustice.org/</a:t>
            </a:r>
          </a:p>
          <a:p>
            <a:pPr algn="ctr">
              <a:buNone/>
            </a:pPr>
            <a:r>
              <a:rPr lang="en-US" sz="2600" dirty="0" smtClean="0"/>
              <a:t>1-855-827-2444</a:t>
            </a:r>
          </a:p>
          <a:p>
            <a:pPr algn="ctr">
              <a:buNone/>
            </a:pPr>
            <a:r>
              <a:rPr lang="en-US" sz="2600" b="0" dirty="0" smtClean="0"/>
              <a:t>Jac Charlier, Ben </a:t>
            </a:r>
            <a:r>
              <a:rPr lang="en-US" sz="2600" b="0" dirty="0" err="1" smtClean="0"/>
              <a:t>Ekelund</a:t>
            </a:r>
            <a:r>
              <a:rPr lang="en-US" sz="2600" b="0" dirty="0" smtClean="0"/>
              <a:t> or Phillip Barbour</a:t>
            </a:r>
          </a:p>
          <a:p>
            <a:endParaRPr lang="en-US" dirty="0" smtClean="0"/>
          </a:p>
          <a:p>
            <a:pPr lvl="5">
              <a:buNone/>
            </a:pPr>
            <a:endParaRPr lang="en-US" dirty="0"/>
          </a:p>
        </p:txBody>
      </p:sp>
      <p:pic>
        <p:nvPicPr>
          <p:cNvPr id="1026" name="Picture 2" descr="C:\Users\BEkelund\AppData\Local\Temp\notes87944B\CHJ-Logo_color_HiRes-6x1at6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2819400"/>
            <a:ext cx="5486400" cy="149199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Winner Circle</a:t>
            </a:r>
            <a:endParaRPr lang="en-US" dirty="0"/>
          </a:p>
        </p:txBody>
      </p:sp>
      <p:sp>
        <p:nvSpPr>
          <p:cNvPr id="3" name="Content Placeholder 2"/>
          <p:cNvSpPr>
            <a:spLocks noGrp="1"/>
          </p:cNvSpPr>
          <p:nvPr>
            <p:ph idx="1"/>
          </p:nvPr>
        </p:nvSpPr>
        <p:spPr/>
        <p:txBody>
          <a:bodyPr>
            <a:normAutofit lnSpcReduction="10000"/>
          </a:bodyPr>
          <a:lstStyle/>
          <a:p>
            <a:r>
              <a:rPr lang="en-US" dirty="0" smtClean="0"/>
              <a:t>Began in Connecticut in 1988</a:t>
            </a:r>
          </a:p>
          <a:p>
            <a:endParaRPr lang="en-US" dirty="0" smtClean="0"/>
          </a:p>
          <a:p>
            <a:r>
              <a:rPr lang="en-US" dirty="0" smtClean="0"/>
              <a:t>Brought to Texas where it further developed through therapeutic community concepts</a:t>
            </a:r>
          </a:p>
          <a:p>
            <a:endParaRPr lang="en-US" dirty="0" smtClean="0"/>
          </a:p>
          <a:p>
            <a:r>
              <a:rPr lang="en-US" dirty="0" smtClean="0"/>
              <a:t>Currently operates in a number of states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therapeutic support network?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Peer based group facilitated by positive role models</a:t>
            </a:r>
          </a:p>
          <a:p>
            <a:r>
              <a:rPr lang="en-US" dirty="0" smtClean="0"/>
              <a:t>Role models share similar backgrounds and experiences</a:t>
            </a:r>
          </a:p>
          <a:p>
            <a:r>
              <a:rPr lang="en-US" dirty="0" smtClean="0"/>
              <a:t>Support network allows opportunity for participants to share emotions resulting from release from  CJS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of Winner Circle</a:t>
            </a:r>
            <a:endParaRPr lang="en-US" dirty="0"/>
          </a:p>
        </p:txBody>
      </p:sp>
      <p:sp>
        <p:nvSpPr>
          <p:cNvPr id="3" name="Content Placeholder 2"/>
          <p:cNvSpPr>
            <a:spLocks noGrp="1"/>
          </p:cNvSpPr>
          <p:nvPr>
            <p:ph idx="1"/>
          </p:nvPr>
        </p:nvSpPr>
        <p:spPr/>
        <p:txBody>
          <a:bodyPr/>
          <a:lstStyle/>
          <a:p>
            <a:r>
              <a:rPr lang="en-US" dirty="0" smtClean="0"/>
              <a:t>Winner’s Circle is a place to learn and  practice pro-social skills. </a:t>
            </a:r>
          </a:p>
          <a:p>
            <a:r>
              <a:rPr lang="en-US" dirty="0" smtClean="0"/>
              <a:t>Members should be encouraged to actively participate in family, recreational, and community projects.</a:t>
            </a:r>
            <a:endParaRPr lang="en-US" dirty="0"/>
          </a:p>
        </p:txBody>
      </p:sp>
    </p:spTree>
    <p:extLst>
      <p:ext uri="{BB962C8B-B14F-4D97-AF65-F5344CB8AC3E}">
        <p14:creationId xmlns:p14="http://schemas.microsoft.com/office/powerpoint/2010/main" xmlns="" val="1468368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Value of WC?</a:t>
            </a:r>
            <a:endParaRPr lang="en-US" dirty="0"/>
          </a:p>
        </p:txBody>
      </p:sp>
      <p:sp>
        <p:nvSpPr>
          <p:cNvPr id="3" name="Content Placeholder 2"/>
          <p:cNvSpPr>
            <a:spLocks noGrp="1"/>
          </p:cNvSpPr>
          <p:nvPr>
            <p:ph idx="1"/>
          </p:nvPr>
        </p:nvSpPr>
        <p:spPr/>
        <p:txBody>
          <a:bodyPr/>
          <a:lstStyle/>
          <a:p>
            <a:r>
              <a:rPr lang="en-US" dirty="0" smtClean="0"/>
              <a:t>Low cost</a:t>
            </a:r>
          </a:p>
          <a:p>
            <a:r>
              <a:rPr lang="en-US" dirty="0" smtClean="0"/>
              <a:t>Recovery Support Capacity</a:t>
            </a:r>
          </a:p>
          <a:p>
            <a:r>
              <a:rPr lang="en-US" dirty="0" smtClean="0"/>
              <a:t>Entry point for starting recovery program</a:t>
            </a:r>
          </a:p>
          <a:p>
            <a:r>
              <a:rPr lang="en-US" dirty="0" smtClean="0"/>
              <a:t>Improves treatment retention</a:t>
            </a:r>
          </a:p>
          <a:p>
            <a:r>
              <a:rPr lang="en-US" dirty="0" smtClean="0"/>
              <a:t>Promotes best practices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 Circle Sponsor</a:t>
            </a:r>
            <a:endParaRPr lang="en-US" dirty="0"/>
          </a:p>
        </p:txBody>
      </p:sp>
      <p:sp>
        <p:nvSpPr>
          <p:cNvPr id="3" name="Content Placeholder 2"/>
          <p:cNvSpPr>
            <a:spLocks noGrp="1"/>
          </p:cNvSpPr>
          <p:nvPr>
            <p:ph idx="1"/>
          </p:nvPr>
        </p:nvSpPr>
        <p:spPr/>
        <p:txBody>
          <a:bodyPr>
            <a:normAutofit lnSpcReduction="10000"/>
          </a:bodyPr>
          <a:lstStyle/>
          <a:p>
            <a:r>
              <a:rPr lang="en-US" dirty="0" smtClean="0"/>
              <a:t>Official host of the Winner’s Circle</a:t>
            </a:r>
          </a:p>
          <a:p>
            <a:endParaRPr lang="en-US" dirty="0" smtClean="0"/>
          </a:p>
          <a:p>
            <a:r>
              <a:rPr lang="en-US" dirty="0" smtClean="0"/>
              <a:t>Can be a variety of agencies</a:t>
            </a:r>
          </a:p>
          <a:p>
            <a:endParaRPr lang="en-US" dirty="0" smtClean="0"/>
          </a:p>
          <a:p>
            <a:r>
              <a:rPr lang="en-US" dirty="0" smtClean="0"/>
              <a:t>Main goal is to provide a safe place for location of the group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of Group Members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Promote the group with local social service providers</a:t>
            </a:r>
          </a:p>
          <a:p>
            <a:endParaRPr lang="en-US" dirty="0" smtClean="0"/>
          </a:p>
          <a:p>
            <a:r>
              <a:rPr lang="en-US" dirty="0" smtClean="0"/>
              <a:t>Stipulate that members do not have to have a SUD</a:t>
            </a:r>
          </a:p>
          <a:p>
            <a:endParaRPr lang="en-US" dirty="0" smtClean="0"/>
          </a:p>
          <a:p>
            <a:r>
              <a:rPr lang="en-US" dirty="0" smtClean="0"/>
              <a:t>Family members of ex-offender are also invited to attend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 Positions</a:t>
            </a:r>
            <a:endParaRPr lang="en-US" dirty="0"/>
          </a:p>
        </p:txBody>
      </p:sp>
      <p:sp>
        <p:nvSpPr>
          <p:cNvPr id="3" name="Content Placeholder 2"/>
          <p:cNvSpPr>
            <a:spLocks noGrp="1"/>
          </p:cNvSpPr>
          <p:nvPr>
            <p:ph idx="1"/>
          </p:nvPr>
        </p:nvSpPr>
        <p:spPr/>
        <p:txBody>
          <a:bodyPr>
            <a:normAutofit/>
          </a:bodyPr>
          <a:lstStyle/>
          <a:p>
            <a:r>
              <a:rPr lang="en-US" dirty="0" smtClean="0"/>
              <a:t>Chair Person</a:t>
            </a:r>
          </a:p>
          <a:p>
            <a:r>
              <a:rPr lang="en-US" dirty="0" smtClean="0"/>
              <a:t>Co-chair</a:t>
            </a:r>
          </a:p>
          <a:p>
            <a:r>
              <a:rPr lang="en-US" dirty="0" smtClean="0"/>
              <a:t>Treasurer</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INNERS’ CIRCLE PRESENTATION&amp;quot;&quot;/&gt;&lt;property id=&quot;20307&quot; value=&quot;269&quot;/&gt;&lt;/object&gt;&lt;object type=&quot;3&quot; unique_id=&quot;10006&quot;&gt;&lt;property id=&quot;20148&quot; value=&quot;5&quot;/&gt;&lt;property id=&quot;20300&quot; value=&quot;Slide 2 - &amp;quot;What is Winner’s Circle?&amp;quot;&quot;/&gt;&lt;property id=&quot;20307&quot; value=&quot;271&quot;/&gt;&lt;/object&gt;&lt;object type=&quot;3&quot; unique_id=&quot;10007&quot;&gt;&lt;property id=&quot;20148&quot; value=&quot;5&quot;/&gt;&lt;property id=&quot;20300&quot; value=&quot;Slide 3 - &amp;quot;Origins of Winner Circle&amp;quot;&quot;/&gt;&lt;property id=&quot;20307&quot; value=&quot;272&quot;/&gt;&lt;/object&gt;&lt;object type=&quot;3&quot; unique_id=&quot;10008&quot;&gt;&lt;property id=&quot;20148&quot; value=&quot;5&quot;/&gt;&lt;property id=&quot;20300&quot; value=&quot;Slide 21 - &amp;quot;Center for Health and Justice at TASC&amp;quot;&quot;/&gt;&lt;property id=&quot;20307&quot; value=&quot;273&quot;/&gt;&lt;/object&gt;&lt;object type=&quot;3&quot; unique_id=&quot;10009&quot;&gt;&lt;property id=&quot;20148&quot; value=&quot;5&quot;/&gt;&lt;property id=&quot;20300&quot; value=&quot;Slide 4 - &amp;quot;What is a therapeutic support network?&amp;quot;&quot;/&gt;&lt;property id=&quot;20307&quot; value=&quot;274&quot;/&gt;&lt;/object&gt;&lt;object type=&quot;3&quot; unique_id=&quot;10010&quot;&gt;&lt;property id=&quot;20148&quot; value=&quot;5&quot;/&gt;&lt;property id=&quot;20300&quot; value=&quot;Slide 6 - &amp;quot;What  is Value of WC?&amp;quot;&quot;/&gt;&lt;property id=&quot;20307&quot; value=&quot;275&quot;/&gt;&lt;/object&gt;&lt;object type=&quot;3&quot; unique_id=&quot;10012&quot;&gt;&lt;property id=&quot;20148&quot; value=&quot;5&quot;/&gt;&lt;property id=&quot;20300&quot; value=&quot;Slide 7 - &amp;quot;Winner Circle Sponsor&amp;quot;&quot;/&gt;&lt;property id=&quot;20307&quot; value=&quot;277&quot;/&gt;&lt;/object&gt;&lt;object type=&quot;3&quot; unique_id=&quot;10015&quot;&gt;&lt;property id=&quot;20148&quot; value=&quot;5&quot;/&gt;&lt;property id=&quot;20300&quot; value=&quot;Slide 8 - &amp;quot;Recruitment of Group Members&amp;quot;&quot;/&gt;&lt;property id=&quot;20307&quot; value=&quot;280&quot;/&gt;&lt;/object&gt;&lt;object type=&quot;3&quot; unique_id=&quot;10016&quot;&gt;&lt;property id=&quot;20148&quot; value=&quot;5&quot;/&gt;&lt;property id=&quot;20300&quot; value=&quot;Slide 9 - &amp;quot;Circle Positions&amp;quot;&quot;/&gt;&lt;property id=&quot;20307&quot; value=&quot;281&quot;/&gt;&lt;/object&gt;&lt;object type=&quot;3&quot; unique_id=&quot;10017&quot;&gt;&lt;property id=&quot;20148&quot; value=&quot;5&quot;/&gt;&lt;property id=&quot;20300&quot; value=&quot;Slide 11 - &amp;quot;Group Schedule&amp;quot;&quot;/&gt;&lt;property id=&quot;20307&quot; value=&quot;282&quot;/&gt;&lt;/object&gt;&lt;object type=&quot;3&quot; unique_id=&quot;10018&quot;&gt;&lt;property id=&quot;20148&quot; value=&quot;5&quot;/&gt;&lt;property id=&quot;20300&quot; value=&quot;Slide 5 - &amp;quot;Guiding Principles of Winner Circle&amp;quot;&quot;/&gt;&lt;property id=&quot;20307&quot; value=&quot;283&quot;/&gt;&lt;/object&gt;&lt;object type=&quot;3&quot; unique_id=&quot;10019&quot;&gt;&lt;property id=&quot;20148&quot; value=&quot;5&quot;/&gt;&lt;property id=&quot;20300&quot; value=&quot;Slide 12 - &amp;quot;Group Agenda&amp;quot;&quot;/&gt;&lt;property id=&quot;20307&quot; value=&quot;284&quot;/&gt;&lt;/object&gt;&lt;object type=&quot;3&quot; unique_id=&quot;10022&quot;&gt;&lt;property id=&quot;20148&quot; value=&quot;5&quot;/&gt;&lt;property id=&quot;20300&quot; value=&quot;Slide 13 - &amp;quot;Resource Table&amp;quot;&quot;/&gt;&lt;property id=&quot;20307&quot; value=&quot;287&quot;/&gt;&lt;/object&gt;&lt;object type=&quot;3&quot; unique_id=&quot;10040&quot;&gt;&lt;property id=&quot;20148&quot; value=&quot;5&quot;/&gt;&lt;property id=&quot;20300&quot; value=&quot;Slide 14 - &amp;quot;Activities Outside the Circle &amp;quot;&quot;/&gt;&lt;property id=&quot;20307&quot; value=&quot;305&quot;/&gt;&lt;/object&gt;&lt;object type=&quot;3&quot; unique_id=&quot;10041&quot;&gt;&lt;property id=&quot;20148&quot; value=&quot;5&quot;/&gt;&lt;property id=&quot;20300&quot; value=&quot;Slide 15 - &amp;quot;Community Events&amp;quot;&quot;/&gt;&lt;property id=&quot;20307&quot; value=&quot;306&quot;/&gt;&lt;/object&gt;&lt;object type=&quot;3&quot; unique_id=&quot;10523&quot;&gt;&lt;property id=&quot;20148&quot; value=&quot;5&quot;/&gt;&lt;property id=&quot;20300&quot; value=&quot;Slide 16 - &amp;quot;Role of the facilitator&amp;quot;&quot;/&gt;&lt;property id=&quot;20307&quot; value=&quot;315&quot;/&gt;&lt;/object&gt;&lt;object type=&quot;3&quot; unique_id=&quot;10524&quot;&gt;&lt;property id=&quot;20148&quot; value=&quot;5&quot;/&gt;&lt;property id=&quot;20300&quot; value=&quot;Slide 17 - &amp;quot;The Role&amp;quot;&quot;/&gt;&lt;property id=&quot;20307&quot; value=&quot;316&quot;/&gt;&lt;/object&gt;&lt;object type=&quot;3&quot; unique_id=&quot;10525&quot;&gt;&lt;property id=&quot;20148&quot; value=&quot;5&quot;/&gt;&lt;property id=&quot;20300&quot; value=&quot;Slide 18 - &amp;quot;What they Do&amp;quot;&quot;/&gt;&lt;property id=&quot;20307&quot; value=&quot;317&quot;/&gt;&lt;/object&gt;&lt;object type=&quot;3&quot; unique_id=&quot;10526&quot;&gt;&lt;property id=&quot;20148&quot; value=&quot;5&quot;/&gt;&lt;property id=&quot;20300&quot; value=&quot;Slide 19 - &amp;quot;Skills and Knowledge&amp;quot;&quot;/&gt;&lt;property id=&quot;20307&quot; value=&quot;318&quot;/&gt;&lt;/object&gt;&lt;object type=&quot;3&quot; unique_id=&quot;10532&quot;&gt;&lt;property id=&quot;20148&quot; value=&quot;5&quot;/&gt;&lt;property id=&quot;20300&quot; value=&quot;Slide 20 - &amp;quot;WIIFM&amp;#x0D;&amp;#x0A;What’s In It For Me?&amp;quot;&quot;/&gt;&lt;property id=&quot;20307&quot; value=&quot;324&quot;/&gt;&lt;/object&gt;&lt;object type=&quot;3&quot; unique_id=&quot;10883&quot;&gt;&lt;property id=&quot;20148&quot; value=&quot;5&quot;/&gt;&lt;property id=&quot;20300&quot; value=&quot;Slide 10 - &amp;quot;Circle Format&amp;quot;&quot;/&gt;&lt;property id=&quot;20307&quot; value=&quot;325&quot;/&gt;&lt;/object&gt;&lt;/object&gt;&lt;/object&gt;&lt;/database&gt;"/>
  <p:tag name="SECTOMILLISECCONVERTED" val="1"/>
</p:tagLst>
</file>

<file path=ppt/theme/theme1.xml><?xml version="1.0" encoding="utf-8"?>
<a:theme xmlns:a="http://schemas.openxmlformats.org/drawingml/2006/main" name="Office Theme">
  <a:themeElements>
    <a:clrScheme name="CHJ-Custom">
      <a:dk1>
        <a:sysClr val="windowText" lastClr="000000"/>
      </a:dk1>
      <a:lt1>
        <a:sysClr val="window" lastClr="FFFFFF"/>
      </a:lt1>
      <a:dk2>
        <a:srgbClr val="1D4576"/>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1296</TotalTime>
  <Words>1325</Words>
  <Application>Microsoft Office PowerPoint</Application>
  <PresentationFormat>On-screen Show (4:3)</PresentationFormat>
  <Paragraphs>144</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Arial Black</vt:lpstr>
      <vt:lpstr>Lato Bold</vt:lpstr>
      <vt:lpstr>Lato Regular</vt:lpstr>
      <vt:lpstr>Office Theme</vt:lpstr>
      <vt:lpstr>WINNERS’ CIRCLE PRESENTATION</vt:lpstr>
      <vt:lpstr>What is Winner’s Circle?</vt:lpstr>
      <vt:lpstr>Origins of Winner Circle</vt:lpstr>
      <vt:lpstr>What is a therapeutic support network?</vt:lpstr>
      <vt:lpstr>Guiding Principles of Winner Circle</vt:lpstr>
      <vt:lpstr>What  is Value of WC?</vt:lpstr>
      <vt:lpstr>Winner Circle Sponsor</vt:lpstr>
      <vt:lpstr>Recruitment of Group Members</vt:lpstr>
      <vt:lpstr>Circle Positions</vt:lpstr>
      <vt:lpstr>Circle Format</vt:lpstr>
      <vt:lpstr>Group Schedule</vt:lpstr>
      <vt:lpstr>Group Agenda</vt:lpstr>
      <vt:lpstr>Resource Table</vt:lpstr>
      <vt:lpstr>Activities Outside the Circle </vt:lpstr>
      <vt:lpstr>Community Events</vt:lpstr>
      <vt:lpstr>Role of the facilitator</vt:lpstr>
      <vt:lpstr>The Role</vt:lpstr>
      <vt:lpstr>What they Do</vt:lpstr>
      <vt:lpstr>Skills and Knowledge</vt:lpstr>
      <vt:lpstr>WIIFM What’s In It For Me?</vt:lpstr>
      <vt:lpstr>Center for Health and Justice at TASC</vt:lpstr>
    </vt:vector>
  </TitlesOfParts>
  <Company>Greenisland Media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National Survey of Criminal Justice Diversion Programs and Initiatives</dc:title>
  <dc:creator>Tim Whitney</dc:creator>
  <cp:lastModifiedBy>Philip Barbour</cp:lastModifiedBy>
  <cp:revision>214</cp:revision>
  <dcterms:created xsi:type="dcterms:W3CDTF">2014-01-07T21:06:07Z</dcterms:created>
  <dcterms:modified xsi:type="dcterms:W3CDTF">2015-07-13T15:27:51Z</dcterms:modified>
</cp:coreProperties>
</file>