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412" r:id="rId2"/>
    <p:sldId id="541" r:id="rId3"/>
    <p:sldId id="543" r:id="rId4"/>
    <p:sldId id="615" r:id="rId5"/>
    <p:sldId id="544" r:id="rId6"/>
    <p:sldId id="545" r:id="rId7"/>
    <p:sldId id="547" r:id="rId8"/>
    <p:sldId id="548" r:id="rId9"/>
    <p:sldId id="549" r:id="rId10"/>
    <p:sldId id="609" r:id="rId11"/>
    <p:sldId id="577" r:id="rId12"/>
    <p:sldId id="579" r:id="rId13"/>
    <p:sldId id="582" r:id="rId14"/>
    <p:sldId id="589" r:id="rId15"/>
    <p:sldId id="612" r:id="rId16"/>
    <p:sldId id="585" r:id="rId17"/>
    <p:sldId id="613" r:id="rId18"/>
    <p:sldId id="590" r:id="rId19"/>
    <p:sldId id="614" r:id="rId20"/>
    <p:sldId id="555" r:id="rId21"/>
    <p:sldId id="591" r:id="rId22"/>
    <p:sldId id="580" r:id="rId23"/>
    <p:sldId id="618" r:id="rId24"/>
    <p:sldId id="617" r:id="rId25"/>
    <p:sldId id="619" r:id="rId26"/>
    <p:sldId id="620" r:id="rId27"/>
    <p:sldId id="621" r:id="rId28"/>
    <p:sldId id="622" r:id="rId29"/>
    <p:sldId id="623" r:id="rId30"/>
    <p:sldId id="624" r:id="rId31"/>
    <p:sldId id="625" r:id="rId32"/>
    <p:sldId id="616" r:id="rId33"/>
    <p:sldId id="581" r:id="rId34"/>
    <p:sldId id="611" r:id="rId35"/>
    <p:sldId id="39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JS Roberta" initials="A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92"/>
    <a:srgbClr val="CC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890" autoAdjust="0"/>
    <p:restoredTop sz="81916" autoAdjust="0"/>
  </p:normalViewPr>
  <p:slideViewPr>
    <p:cSldViewPr>
      <p:cViewPr>
        <p:scale>
          <a:sx n="73" d="100"/>
          <a:sy n="73" d="100"/>
        </p:scale>
        <p:origin x="-893" y="9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-35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06EB32-DF4A-4E3A-9B51-FE9EC5F268C9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24EC2D-57B4-405C-AB8F-6BBE2174CCEE}">
      <dgm:prSet phldrT="[Text]" custT="1"/>
      <dgm:spPr/>
      <dgm:t>
        <a:bodyPr/>
        <a:lstStyle/>
        <a:p>
          <a:r>
            <a:rPr lang="en-US" sz="2100" b="1" dirty="0" smtClean="0"/>
            <a:t>With continued use the body relies on the drug as its own opioid system shuts down.  Negative reaction if the external supply is cut off:</a:t>
          </a:r>
        </a:p>
        <a:p>
          <a:r>
            <a:rPr lang="en-US" sz="100" b="1" dirty="0" smtClean="0"/>
            <a:t>                                                                          </a:t>
          </a:r>
          <a:r>
            <a:rPr lang="en-US" sz="2800" b="1" u="sng" dirty="0" smtClean="0">
              <a:solidFill>
                <a:srgbClr val="CC0000"/>
              </a:solidFill>
            </a:rPr>
            <a:t>Withdrawal</a:t>
          </a:r>
          <a:endParaRPr lang="en-US" sz="2800" b="1" u="sng" dirty="0">
            <a:solidFill>
              <a:srgbClr val="CC0000"/>
            </a:solidFill>
          </a:endParaRPr>
        </a:p>
      </dgm:t>
    </dgm:pt>
    <dgm:pt modelId="{496FA5C4-89E1-4798-8436-5E54FDAF165C}" type="parTrans" cxnId="{2B713C3C-487C-48D5-9A08-A87EA7F62EE2}">
      <dgm:prSet/>
      <dgm:spPr/>
      <dgm:t>
        <a:bodyPr/>
        <a:lstStyle/>
        <a:p>
          <a:endParaRPr lang="en-US"/>
        </a:p>
      </dgm:t>
    </dgm:pt>
    <dgm:pt modelId="{78DEF82F-7C73-44A0-887B-73FC0B33A586}" type="sibTrans" cxnId="{2B713C3C-487C-48D5-9A08-A87EA7F62EE2}">
      <dgm:prSet/>
      <dgm:spPr/>
      <dgm:t>
        <a:bodyPr/>
        <a:lstStyle/>
        <a:p>
          <a:endParaRPr lang="en-US"/>
        </a:p>
      </dgm:t>
    </dgm:pt>
    <dgm:pt modelId="{1EDF274A-0ADA-4BF1-9CF4-48BBF97A77E4}">
      <dgm:prSet phldrT="[Text]" custT="1"/>
      <dgm:spPr/>
      <dgm:t>
        <a:bodyPr/>
        <a:lstStyle/>
        <a:p>
          <a:r>
            <a:rPr lang="en-US" sz="2800" b="1" u="sng" dirty="0" smtClean="0">
              <a:solidFill>
                <a:srgbClr val="CC0000"/>
              </a:solidFill>
            </a:rPr>
            <a:t>Tolerance</a:t>
          </a:r>
        </a:p>
        <a:p>
          <a:r>
            <a:rPr lang="en-US" sz="2100" b="1" dirty="0" smtClean="0"/>
            <a:t>Need for larger and larger amounts of the drug to get the desired effects – or after prolonged use, just to feel “normal”.</a:t>
          </a:r>
          <a:endParaRPr lang="en-US" sz="2100" b="1" dirty="0"/>
        </a:p>
      </dgm:t>
    </dgm:pt>
    <dgm:pt modelId="{07C1C863-EBD9-466D-BD63-BE92331B0081}" type="parTrans" cxnId="{D3FD3879-2760-45DA-858D-F786027EFFB3}">
      <dgm:prSet/>
      <dgm:spPr/>
      <dgm:t>
        <a:bodyPr/>
        <a:lstStyle/>
        <a:p>
          <a:endParaRPr lang="en-US"/>
        </a:p>
      </dgm:t>
    </dgm:pt>
    <dgm:pt modelId="{50C1FAF3-A64D-47C8-AA66-BEB7FC0BE910}" type="sibTrans" cxnId="{D3FD3879-2760-45DA-858D-F786027EFFB3}">
      <dgm:prSet/>
      <dgm:spPr/>
      <dgm:t>
        <a:bodyPr/>
        <a:lstStyle/>
        <a:p>
          <a:endParaRPr lang="en-US"/>
        </a:p>
      </dgm:t>
    </dgm:pt>
    <dgm:pt modelId="{5A09858A-6EFC-44EC-8FDF-3595999FE1A3}" type="pres">
      <dgm:prSet presAssocID="{F506EB32-DF4A-4E3A-9B51-FE9EC5F268C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A1D79F-D6E8-4917-9DC9-0FD7650B5597}" type="pres">
      <dgm:prSet presAssocID="{1EDF274A-0ADA-4BF1-9CF4-48BBF97A77E4}" presName="arrow" presStyleLbl="node1" presStyleIdx="0" presStyleCnt="2" custScaleX="1009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2FB98-BBB4-4CCC-B5CE-C15C537780F9}" type="pres">
      <dgm:prSet presAssocID="{9424EC2D-57B4-405C-AB8F-6BBE2174CCEE}" presName="arrow" presStyleLbl="node1" presStyleIdx="1" presStyleCnt="2" custScaleX="100941" custScaleY="105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7F6BB6-D2DE-4983-9786-F8C608325369}" type="presOf" srcId="{1EDF274A-0ADA-4BF1-9CF4-48BBF97A77E4}" destId="{B8A1D79F-D6E8-4917-9DC9-0FD7650B5597}" srcOrd="0" destOrd="0" presId="urn:microsoft.com/office/officeart/2005/8/layout/arrow5"/>
    <dgm:cxn modelId="{2B713C3C-487C-48D5-9A08-A87EA7F62EE2}" srcId="{F506EB32-DF4A-4E3A-9B51-FE9EC5F268C9}" destId="{9424EC2D-57B4-405C-AB8F-6BBE2174CCEE}" srcOrd="1" destOrd="0" parTransId="{496FA5C4-89E1-4798-8436-5E54FDAF165C}" sibTransId="{78DEF82F-7C73-44A0-887B-73FC0B33A586}"/>
    <dgm:cxn modelId="{DC8467FF-8A21-43A2-A56A-554D882679F0}" type="presOf" srcId="{9424EC2D-57B4-405C-AB8F-6BBE2174CCEE}" destId="{9212FB98-BBB4-4CCC-B5CE-C15C537780F9}" srcOrd="0" destOrd="0" presId="urn:microsoft.com/office/officeart/2005/8/layout/arrow5"/>
    <dgm:cxn modelId="{2B751205-3512-4CD8-9C22-69F54BC18E72}" type="presOf" srcId="{F506EB32-DF4A-4E3A-9B51-FE9EC5F268C9}" destId="{5A09858A-6EFC-44EC-8FDF-3595999FE1A3}" srcOrd="0" destOrd="0" presId="urn:microsoft.com/office/officeart/2005/8/layout/arrow5"/>
    <dgm:cxn modelId="{D3FD3879-2760-45DA-858D-F786027EFFB3}" srcId="{F506EB32-DF4A-4E3A-9B51-FE9EC5F268C9}" destId="{1EDF274A-0ADA-4BF1-9CF4-48BBF97A77E4}" srcOrd="0" destOrd="0" parTransId="{07C1C863-EBD9-466D-BD63-BE92331B0081}" sibTransId="{50C1FAF3-A64D-47C8-AA66-BEB7FC0BE910}"/>
    <dgm:cxn modelId="{A4D0341C-61C6-4843-9E84-3362F1C0C6B7}" type="presParOf" srcId="{5A09858A-6EFC-44EC-8FDF-3595999FE1A3}" destId="{B8A1D79F-D6E8-4917-9DC9-0FD7650B5597}" srcOrd="0" destOrd="0" presId="urn:microsoft.com/office/officeart/2005/8/layout/arrow5"/>
    <dgm:cxn modelId="{468B23BB-365A-497F-B86F-2F8A53844920}" type="presParOf" srcId="{5A09858A-6EFC-44EC-8FDF-3595999FE1A3}" destId="{9212FB98-BBB4-4CCC-B5CE-C15C537780F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6721BA-FC36-4A0D-B7EB-F24496222950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8556DF-8776-4726-A188-912597DB24C6}">
      <dgm:prSet phldrT="[Text]" custT="1"/>
      <dgm:spPr/>
      <dgm:t>
        <a:bodyPr/>
        <a:lstStyle/>
        <a:p>
          <a:r>
            <a:rPr lang="en-US" sz="2200" dirty="0" smtClean="0"/>
            <a:t>Prolonged opioid use results in deficiencies in the body’s capacity to neutralize pain</a:t>
          </a:r>
          <a:endParaRPr lang="en-US" sz="2200" dirty="0"/>
        </a:p>
      </dgm:t>
    </dgm:pt>
    <dgm:pt modelId="{8A963248-6543-49F3-8D04-8C340F5CD7C0}" type="parTrans" cxnId="{06DBD01E-5CED-4CBC-8E9C-1018640859BC}">
      <dgm:prSet/>
      <dgm:spPr/>
      <dgm:t>
        <a:bodyPr/>
        <a:lstStyle/>
        <a:p>
          <a:endParaRPr lang="en-US"/>
        </a:p>
      </dgm:t>
    </dgm:pt>
    <dgm:pt modelId="{A01383D1-B127-4740-8DB5-732EEC16E707}" type="sibTrans" cxnId="{06DBD01E-5CED-4CBC-8E9C-1018640859BC}">
      <dgm:prSet/>
      <dgm:spPr/>
      <dgm:t>
        <a:bodyPr/>
        <a:lstStyle/>
        <a:p>
          <a:endParaRPr lang="en-US"/>
        </a:p>
      </dgm:t>
    </dgm:pt>
    <dgm:pt modelId="{6C6905D0-12B0-4223-94D0-EF45464514C8}">
      <dgm:prSet phldrT="[Text]" custT="1"/>
      <dgm:spPr/>
      <dgm:t>
        <a:bodyPr/>
        <a:lstStyle/>
        <a:p>
          <a:r>
            <a:rPr lang="en-US" sz="2200" dirty="0" smtClean="0"/>
            <a:t>Pre-existing chronic pain results in opioid use, abuse, then addiction</a:t>
          </a:r>
          <a:endParaRPr lang="en-US" sz="2200" dirty="0"/>
        </a:p>
      </dgm:t>
    </dgm:pt>
    <dgm:pt modelId="{9753CC84-01E4-4B2C-BE4D-EAACC87022B9}" type="parTrans" cxnId="{B70D5C0B-AF8B-424A-891D-82CD01B8A271}">
      <dgm:prSet/>
      <dgm:spPr/>
      <dgm:t>
        <a:bodyPr/>
        <a:lstStyle/>
        <a:p>
          <a:endParaRPr lang="en-US"/>
        </a:p>
      </dgm:t>
    </dgm:pt>
    <dgm:pt modelId="{E637BA73-5114-4D68-B686-3861C0078A13}" type="sibTrans" cxnId="{B70D5C0B-AF8B-424A-891D-82CD01B8A271}">
      <dgm:prSet/>
      <dgm:spPr/>
      <dgm:t>
        <a:bodyPr/>
        <a:lstStyle/>
        <a:p>
          <a:endParaRPr lang="en-US"/>
        </a:p>
      </dgm:t>
    </dgm:pt>
    <dgm:pt modelId="{00932F61-F3B6-4E18-95E4-28FC7EF6AC9D}" type="pres">
      <dgm:prSet presAssocID="{726721BA-FC36-4A0D-B7EB-F2449622295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E70742-E433-4FE1-85F7-ECFD2A4333F9}" type="pres">
      <dgm:prSet presAssocID="{726721BA-FC36-4A0D-B7EB-F24496222950}" presName="divider" presStyleLbl="fgShp" presStyleIdx="0" presStyleCnt="1"/>
      <dgm:spPr/>
    </dgm:pt>
    <dgm:pt modelId="{3A723E39-533D-4A92-8AE3-6569F0614456}" type="pres">
      <dgm:prSet presAssocID="{198556DF-8776-4726-A188-912597DB24C6}" presName="downArrow" presStyleLbl="node1" presStyleIdx="0" presStyleCnt="2"/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84000"/>
              </a:schemeClr>
            </a:gs>
          </a:gsLst>
          <a:lin ang="5400000" scaled="0"/>
        </a:gradFill>
      </dgm:spPr>
    </dgm:pt>
    <dgm:pt modelId="{A15B1506-CDE9-493E-AE93-9181D10BA408}" type="pres">
      <dgm:prSet presAssocID="{198556DF-8776-4726-A188-912597DB24C6}" presName="downArrowText" presStyleLbl="revTx" presStyleIdx="0" presStyleCnt="2" custScaleX="127430" custLinFactNeighborX="-15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FAA18-3C8D-4023-A506-C83F21B7C706}" type="pres">
      <dgm:prSet presAssocID="{6C6905D0-12B0-4223-94D0-EF45464514C8}" presName="upArrow" presStyleLbl="node1" presStyleIdx="1" presStyleCnt="2"/>
      <dgm:spPr>
        <a:gradFill rotWithShape="0">
          <a:gsLst>
            <a:gs pos="0">
              <a:schemeClr val="accent2">
                <a:lumMod val="84000"/>
              </a:schemeClr>
            </a:gs>
            <a:gs pos="5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46000"/>
                <a:lumOff val="54000"/>
              </a:schemeClr>
            </a:gs>
          </a:gsLst>
          <a:lin ang="5400000" scaled="0"/>
        </a:gradFill>
      </dgm:spPr>
    </dgm:pt>
    <dgm:pt modelId="{C673E5E3-959A-4BCB-ACFA-DF113474DF8A}" type="pres">
      <dgm:prSet presAssocID="{6C6905D0-12B0-4223-94D0-EF45464514C8}" presName="upArrowText" presStyleLbl="revTx" presStyleIdx="1" presStyleCnt="2" custScaleX="1303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0D5C0B-AF8B-424A-891D-82CD01B8A271}" srcId="{726721BA-FC36-4A0D-B7EB-F24496222950}" destId="{6C6905D0-12B0-4223-94D0-EF45464514C8}" srcOrd="1" destOrd="0" parTransId="{9753CC84-01E4-4B2C-BE4D-EAACC87022B9}" sibTransId="{E637BA73-5114-4D68-B686-3861C0078A13}"/>
    <dgm:cxn modelId="{CA25773C-F867-4C0D-A85C-75A0697D8306}" type="presOf" srcId="{726721BA-FC36-4A0D-B7EB-F24496222950}" destId="{00932F61-F3B6-4E18-95E4-28FC7EF6AC9D}" srcOrd="0" destOrd="0" presId="urn:microsoft.com/office/officeart/2005/8/layout/arrow3"/>
    <dgm:cxn modelId="{06DBD01E-5CED-4CBC-8E9C-1018640859BC}" srcId="{726721BA-FC36-4A0D-B7EB-F24496222950}" destId="{198556DF-8776-4726-A188-912597DB24C6}" srcOrd="0" destOrd="0" parTransId="{8A963248-6543-49F3-8D04-8C340F5CD7C0}" sibTransId="{A01383D1-B127-4740-8DB5-732EEC16E707}"/>
    <dgm:cxn modelId="{3A3A995E-26F3-4C0B-ADA5-87D8D9BA90BC}" type="presOf" srcId="{198556DF-8776-4726-A188-912597DB24C6}" destId="{A15B1506-CDE9-493E-AE93-9181D10BA408}" srcOrd="0" destOrd="0" presId="urn:microsoft.com/office/officeart/2005/8/layout/arrow3"/>
    <dgm:cxn modelId="{FBF8EF20-B6EE-42DD-A439-AAAC683394D5}" type="presOf" srcId="{6C6905D0-12B0-4223-94D0-EF45464514C8}" destId="{C673E5E3-959A-4BCB-ACFA-DF113474DF8A}" srcOrd="0" destOrd="0" presId="urn:microsoft.com/office/officeart/2005/8/layout/arrow3"/>
    <dgm:cxn modelId="{CB4D1FAD-E762-4753-BDE2-AC60D6951433}" type="presParOf" srcId="{00932F61-F3B6-4E18-95E4-28FC7EF6AC9D}" destId="{C0E70742-E433-4FE1-85F7-ECFD2A4333F9}" srcOrd="0" destOrd="0" presId="urn:microsoft.com/office/officeart/2005/8/layout/arrow3"/>
    <dgm:cxn modelId="{B1C965F2-65A6-40EC-BAFE-DB619AC2DC4E}" type="presParOf" srcId="{00932F61-F3B6-4E18-95E4-28FC7EF6AC9D}" destId="{3A723E39-533D-4A92-8AE3-6569F0614456}" srcOrd="1" destOrd="0" presId="urn:microsoft.com/office/officeart/2005/8/layout/arrow3"/>
    <dgm:cxn modelId="{62E406A6-EB21-44A7-BB52-7BB1604CE597}" type="presParOf" srcId="{00932F61-F3B6-4E18-95E4-28FC7EF6AC9D}" destId="{A15B1506-CDE9-493E-AE93-9181D10BA408}" srcOrd="2" destOrd="0" presId="urn:microsoft.com/office/officeart/2005/8/layout/arrow3"/>
    <dgm:cxn modelId="{CD39AE5E-B219-4953-B6B5-A1B32C21EE05}" type="presParOf" srcId="{00932F61-F3B6-4E18-95E4-28FC7EF6AC9D}" destId="{785FAA18-3C8D-4023-A506-C83F21B7C706}" srcOrd="3" destOrd="0" presId="urn:microsoft.com/office/officeart/2005/8/layout/arrow3"/>
    <dgm:cxn modelId="{EF3F3633-F772-4C6A-A3CF-4645A832167E}" type="presParOf" srcId="{00932F61-F3B6-4E18-95E4-28FC7EF6AC9D}" destId="{C673E5E3-959A-4BCB-ACFA-DF113474DF8A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6721BA-FC36-4A0D-B7EB-F24496222950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8556DF-8776-4726-A188-912597DB24C6}">
      <dgm:prSet phldrT="[Text]" custT="1"/>
      <dgm:spPr/>
      <dgm:t>
        <a:bodyPr/>
        <a:lstStyle/>
        <a:p>
          <a:r>
            <a:rPr lang="en-US" sz="2200" dirty="0" smtClean="0"/>
            <a:t>Prolonged opioid use results in deficiencies in the brain’s capacity to regulate mood</a:t>
          </a:r>
          <a:endParaRPr lang="en-US" sz="2200" dirty="0"/>
        </a:p>
      </dgm:t>
    </dgm:pt>
    <dgm:pt modelId="{8A963248-6543-49F3-8D04-8C340F5CD7C0}" type="parTrans" cxnId="{06DBD01E-5CED-4CBC-8E9C-1018640859BC}">
      <dgm:prSet/>
      <dgm:spPr/>
      <dgm:t>
        <a:bodyPr/>
        <a:lstStyle/>
        <a:p>
          <a:endParaRPr lang="en-US"/>
        </a:p>
      </dgm:t>
    </dgm:pt>
    <dgm:pt modelId="{A01383D1-B127-4740-8DB5-732EEC16E707}" type="sibTrans" cxnId="{06DBD01E-5CED-4CBC-8E9C-1018640859BC}">
      <dgm:prSet/>
      <dgm:spPr/>
      <dgm:t>
        <a:bodyPr/>
        <a:lstStyle/>
        <a:p>
          <a:endParaRPr lang="en-US"/>
        </a:p>
      </dgm:t>
    </dgm:pt>
    <dgm:pt modelId="{6C6905D0-12B0-4223-94D0-EF45464514C8}">
      <dgm:prSet phldrT="[Text]" custT="1"/>
      <dgm:spPr/>
      <dgm:t>
        <a:bodyPr/>
        <a:lstStyle/>
        <a:p>
          <a:endParaRPr lang="en-US" sz="900" dirty="0" smtClean="0"/>
        </a:p>
        <a:p>
          <a:r>
            <a:rPr lang="en-US" sz="2200" dirty="0" smtClean="0"/>
            <a:t>Pre-existing depression increases risk  of use. Powerful reinforcing effects  increase the likelihood of addiction</a:t>
          </a:r>
          <a:endParaRPr lang="en-US" sz="2200" dirty="0"/>
        </a:p>
      </dgm:t>
    </dgm:pt>
    <dgm:pt modelId="{9753CC84-01E4-4B2C-BE4D-EAACC87022B9}" type="parTrans" cxnId="{B70D5C0B-AF8B-424A-891D-82CD01B8A271}">
      <dgm:prSet/>
      <dgm:spPr/>
      <dgm:t>
        <a:bodyPr/>
        <a:lstStyle/>
        <a:p>
          <a:endParaRPr lang="en-US"/>
        </a:p>
      </dgm:t>
    </dgm:pt>
    <dgm:pt modelId="{E637BA73-5114-4D68-B686-3861C0078A13}" type="sibTrans" cxnId="{B70D5C0B-AF8B-424A-891D-82CD01B8A271}">
      <dgm:prSet/>
      <dgm:spPr/>
      <dgm:t>
        <a:bodyPr/>
        <a:lstStyle/>
        <a:p>
          <a:endParaRPr lang="en-US"/>
        </a:p>
      </dgm:t>
    </dgm:pt>
    <dgm:pt modelId="{00932F61-F3B6-4E18-95E4-28FC7EF6AC9D}" type="pres">
      <dgm:prSet presAssocID="{726721BA-FC36-4A0D-B7EB-F2449622295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E70742-E433-4FE1-85F7-ECFD2A4333F9}" type="pres">
      <dgm:prSet presAssocID="{726721BA-FC36-4A0D-B7EB-F24496222950}" presName="divider" presStyleLbl="fgShp" presStyleIdx="0" presStyleCnt="1" custLinFactNeighborX="-1852" custLinFactNeighborY="-6831"/>
      <dgm:spPr/>
    </dgm:pt>
    <dgm:pt modelId="{3A723E39-533D-4A92-8AE3-6569F0614456}" type="pres">
      <dgm:prSet presAssocID="{198556DF-8776-4726-A188-912597DB24C6}" presName="downArrow" presStyleLbl="node1" presStyleIdx="0" presStyleCnt="2" custLinFactNeighborX="123" custLinFactNeighborY="603"/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84000"/>
              </a:schemeClr>
            </a:gs>
          </a:gsLst>
          <a:lin ang="5400000" scaled="0"/>
        </a:gradFill>
      </dgm:spPr>
      <dgm:t>
        <a:bodyPr/>
        <a:lstStyle/>
        <a:p>
          <a:endParaRPr lang="en-US"/>
        </a:p>
      </dgm:t>
    </dgm:pt>
    <dgm:pt modelId="{A15B1506-CDE9-493E-AE93-9181D10BA408}" type="pres">
      <dgm:prSet presAssocID="{198556DF-8776-4726-A188-912597DB24C6}" presName="downArrowText" presStyleLbl="revTx" presStyleIdx="0" presStyleCnt="2" custScaleX="127430" custScaleY="72348" custLinFactNeighborX="18808" custLinFactNeighborY="1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FAA18-3C8D-4023-A506-C83F21B7C706}" type="pres">
      <dgm:prSet presAssocID="{6C6905D0-12B0-4223-94D0-EF45464514C8}" presName="upArrow" presStyleLbl="node1" presStyleIdx="1" presStyleCnt="2" custLinFactNeighborX="-5062" custLinFactNeighborY="-1776"/>
      <dgm:spPr>
        <a:gradFill rotWithShape="0">
          <a:gsLst>
            <a:gs pos="0">
              <a:schemeClr val="accent2">
                <a:lumMod val="84000"/>
              </a:schemeClr>
            </a:gs>
            <a:gs pos="5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46000"/>
                <a:lumOff val="54000"/>
              </a:schemeClr>
            </a:gs>
          </a:gsLst>
          <a:lin ang="5400000" scaled="0"/>
        </a:gradFill>
      </dgm:spPr>
    </dgm:pt>
    <dgm:pt modelId="{C673E5E3-959A-4BCB-ACFA-DF113474DF8A}" type="pres">
      <dgm:prSet presAssocID="{6C6905D0-12B0-4223-94D0-EF45464514C8}" presName="upArrowText" presStyleLbl="revTx" presStyleIdx="1" presStyleCnt="2" custScaleX="130324" custLinFactNeighborX="-9404" custLinFactNeighborY="-75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0D5C0B-AF8B-424A-891D-82CD01B8A271}" srcId="{726721BA-FC36-4A0D-B7EB-F24496222950}" destId="{6C6905D0-12B0-4223-94D0-EF45464514C8}" srcOrd="1" destOrd="0" parTransId="{9753CC84-01E4-4B2C-BE4D-EAACC87022B9}" sibTransId="{E637BA73-5114-4D68-B686-3861C0078A13}"/>
    <dgm:cxn modelId="{D8C3ADC1-16C8-4514-8AA3-9B88AEACAE9E}" type="presOf" srcId="{726721BA-FC36-4A0D-B7EB-F24496222950}" destId="{00932F61-F3B6-4E18-95E4-28FC7EF6AC9D}" srcOrd="0" destOrd="0" presId="urn:microsoft.com/office/officeart/2005/8/layout/arrow3"/>
    <dgm:cxn modelId="{9E0090C7-7C7A-48BB-87A0-8ABDB7FD1FB9}" type="presOf" srcId="{198556DF-8776-4726-A188-912597DB24C6}" destId="{A15B1506-CDE9-493E-AE93-9181D10BA408}" srcOrd="0" destOrd="0" presId="urn:microsoft.com/office/officeart/2005/8/layout/arrow3"/>
    <dgm:cxn modelId="{06DBD01E-5CED-4CBC-8E9C-1018640859BC}" srcId="{726721BA-FC36-4A0D-B7EB-F24496222950}" destId="{198556DF-8776-4726-A188-912597DB24C6}" srcOrd="0" destOrd="0" parTransId="{8A963248-6543-49F3-8D04-8C340F5CD7C0}" sibTransId="{A01383D1-B127-4740-8DB5-732EEC16E707}"/>
    <dgm:cxn modelId="{5BBDC395-DA41-4BFD-879C-516592A541EA}" type="presOf" srcId="{6C6905D0-12B0-4223-94D0-EF45464514C8}" destId="{C673E5E3-959A-4BCB-ACFA-DF113474DF8A}" srcOrd="0" destOrd="0" presId="urn:microsoft.com/office/officeart/2005/8/layout/arrow3"/>
    <dgm:cxn modelId="{6D0EFF6F-8FF2-4593-841B-3B1C61BF1C25}" type="presParOf" srcId="{00932F61-F3B6-4E18-95E4-28FC7EF6AC9D}" destId="{C0E70742-E433-4FE1-85F7-ECFD2A4333F9}" srcOrd="0" destOrd="0" presId="urn:microsoft.com/office/officeart/2005/8/layout/arrow3"/>
    <dgm:cxn modelId="{51B17EDD-1FFF-4516-957A-6BA875D206E2}" type="presParOf" srcId="{00932F61-F3B6-4E18-95E4-28FC7EF6AC9D}" destId="{3A723E39-533D-4A92-8AE3-6569F0614456}" srcOrd="1" destOrd="0" presId="urn:microsoft.com/office/officeart/2005/8/layout/arrow3"/>
    <dgm:cxn modelId="{2DCADBD7-11F6-4753-85BB-7935184C0BA3}" type="presParOf" srcId="{00932F61-F3B6-4E18-95E4-28FC7EF6AC9D}" destId="{A15B1506-CDE9-493E-AE93-9181D10BA408}" srcOrd="2" destOrd="0" presId="urn:microsoft.com/office/officeart/2005/8/layout/arrow3"/>
    <dgm:cxn modelId="{50A00393-E517-4A09-AF62-CF8C46783DC6}" type="presParOf" srcId="{00932F61-F3B6-4E18-95E4-28FC7EF6AC9D}" destId="{785FAA18-3C8D-4023-A506-C83F21B7C706}" srcOrd="3" destOrd="0" presId="urn:microsoft.com/office/officeart/2005/8/layout/arrow3"/>
    <dgm:cxn modelId="{A8293C4C-F24B-40E0-BEAD-D4C84313993F}" type="presParOf" srcId="{00932F61-F3B6-4E18-95E4-28FC7EF6AC9D}" destId="{C673E5E3-959A-4BCB-ACFA-DF113474DF8A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B7CA4C-4DC9-45FD-AD0B-E4BA835DB1F1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11877B-A216-4807-ADD8-060259CC8103}">
      <dgm:prSet phldrT="[Text]" custT="1"/>
      <dgm:spPr/>
      <dgm:t>
        <a:bodyPr/>
        <a:lstStyle/>
        <a:p>
          <a:r>
            <a:rPr lang="en-US" sz="5400" dirty="0" smtClean="0"/>
            <a:t>Studies show:</a:t>
          </a:r>
          <a:endParaRPr lang="en-US" sz="5400" dirty="0"/>
        </a:p>
      </dgm:t>
    </dgm:pt>
    <dgm:pt modelId="{A2CB0744-A39F-4EED-BD36-D4E7E163136D}" type="parTrans" cxnId="{5ED60131-2573-47DF-9F5D-714781443137}">
      <dgm:prSet/>
      <dgm:spPr/>
      <dgm:t>
        <a:bodyPr/>
        <a:lstStyle/>
        <a:p>
          <a:endParaRPr lang="en-US"/>
        </a:p>
      </dgm:t>
    </dgm:pt>
    <dgm:pt modelId="{3C5363A3-AD35-4CC5-83D0-E85FD7B3F579}" type="sibTrans" cxnId="{5ED60131-2573-47DF-9F5D-714781443137}">
      <dgm:prSet/>
      <dgm:spPr/>
      <dgm:t>
        <a:bodyPr/>
        <a:lstStyle/>
        <a:p>
          <a:endParaRPr lang="en-US"/>
        </a:p>
      </dgm:t>
    </dgm:pt>
    <dgm:pt modelId="{73934D86-1A3D-4CA9-8BCF-C5B16535F97F}">
      <dgm:prSet phldrT="[Text]"/>
      <dgm:spPr/>
      <dgm:t>
        <a:bodyPr/>
        <a:lstStyle/>
        <a:p>
          <a:r>
            <a:rPr lang="en-US" b="1" dirty="0" smtClean="0"/>
            <a:t>Decreased recurrent drug use</a:t>
          </a:r>
          <a:r>
            <a:rPr lang="en-US" dirty="0" smtClean="0"/>
            <a:t>	</a:t>
          </a:r>
          <a:endParaRPr lang="en-US" dirty="0"/>
        </a:p>
      </dgm:t>
    </dgm:pt>
    <dgm:pt modelId="{B457B193-D840-4155-ADFB-0FBAE8C9BB48}" type="parTrans" cxnId="{CEB6BAAA-E579-41C8-A7D5-B0ADAC2B3A00}">
      <dgm:prSet/>
      <dgm:spPr/>
      <dgm:t>
        <a:bodyPr/>
        <a:lstStyle/>
        <a:p>
          <a:endParaRPr lang="en-US"/>
        </a:p>
      </dgm:t>
    </dgm:pt>
    <dgm:pt modelId="{0C628FF7-4816-42F8-BF66-16D1102DD80A}" type="sibTrans" cxnId="{CEB6BAAA-E579-41C8-A7D5-B0ADAC2B3A00}">
      <dgm:prSet/>
      <dgm:spPr/>
      <dgm:t>
        <a:bodyPr/>
        <a:lstStyle/>
        <a:p>
          <a:endParaRPr lang="en-US"/>
        </a:p>
      </dgm:t>
    </dgm:pt>
    <dgm:pt modelId="{DA60E3F4-976C-4EBF-BE3F-49A00DF046AD}">
      <dgm:prSet phldrT="[Text]"/>
      <dgm:spPr>
        <a:solidFill>
          <a:srgbClr val="CC9900"/>
        </a:solidFill>
      </dgm:spPr>
      <dgm:t>
        <a:bodyPr/>
        <a:lstStyle/>
        <a:p>
          <a:r>
            <a:rPr lang="en-US" b="1" dirty="0" smtClean="0"/>
            <a:t>Decreased violations and arrests</a:t>
          </a:r>
          <a:endParaRPr lang="en-US" b="1" dirty="0"/>
        </a:p>
      </dgm:t>
    </dgm:pt>
    <dgm:pt modelId="{AB4BF38F-03A5-4414-9D9B-465FAE69D5BB}" type="parTrans" cxnId="{2648A7E4-5FA9-4519-892D-327C1ABCF089}">
      <dgm:prSet/>
      <dgm:spPr/>
      <dgm:t>
        <a:bodyPr/>
        <a:lstStyle/>
        <a:p>
          <a:endParaRPr lang="en-US"/>
        </a:p>
      </dgm:t>
    </dgm:pt>
    <dgm:pt modelId="{BDED4FE7-A338-4763-8D63-90CEF54312E4}" type="sibTrans" cxnId="{2648A7E4-5FA9-4519-892D-327C1ABCF089}">
      <dgm:prSet/>
      <dgm:spPr/>
      <dgm:t>
        <a:bodyPr/>
        <a:lstStyle/>
        <a:p>
          <a:endParaRPr lang="en-US"/>
        </a:p>
      </dgm:t>
    </dgm:pt>
    <dgm:pt modelId="{F195842D-A1A7-48AD-B93E-D2786479DA9C}">
      <dgm:prSet phldrT="[Text]"/>
      <dgm:spPr/>
      <dgm:t>
        <a:bodyPr/>
        <a:lstStyle/>
        <a:p>
          <a:r>
            <a:rPr lang="en-US" b="1" dirty="0" smtClean="0"/>
            <a:t>Decreased behavior problems and crime</a:t>
          </a:r>
          <a:endParaRPr lang="en-US" b="1" dirty="0"/>
        </a:p>
      </dgm:t>
    </dgm:pt>
    <dgm:pt modelId="{BB35F45E-19DA-4F38-BC6E-5D063F131CC9}" type="parTrans" cxnId="{BC125B00-63B8-4762-92F0-EC375950A9D3}">
      <dgm:prSet/>
      <dgm:spPr/>
      <dgm:t>
        <a:bodyPr/>
        <a:lstStyle/>
        <a:p>
          <a:endParaRPr lang="en-US"/>
        </a:p>
      </dgm:t>
    </dgm:pt>
    <dgm:pt modelId="{7E117F1F-D639-4784-8424-F2B5971F83EE}" type="sibTrans" cxnId="{BC125B00-63B8-4762-92F0-EC375950A9D3}">
      <dgm:prSet/>
      <dgm:spPr/>
      <dgm:t>
        <a:bodyPr/>
        <a:lstStyle/>
        <a:p>
          <a:endParaRPr lang="en-US"/>
        </a:p>
      </dgm:t>
    </dgm:pt>
    <dgm:pt modelId="{73123769-BA7D-4825-B909-4A3D52491650}">
      <dgm:prSet phldrT="[Text]"/>
      <dgm:spPr>
        <a:solidFill>
          <a:srgbClr val="CC9900"/>
        </a:solidFill>
      </dgm:spPr>
      <dgm:t>
        <a:bodyPr/>
        <a:lstStyle/>
        <a:p>
          <a:r>
            <a:rPr lang="en-US" b="1" dirty="0" smtClean="0"/>
            <a:t>Fewer difficulties for parole /probation officers</a:t>
          </a:r>
          <a:endParaRPr lang="en-US" b="1" dirty="0"/>
        </a:p>
      </dgm:t>
    </dgm:pt>
    <dgm:pt modelId="{C2A4BA5E-DAEB-4140-BA3C-20DA3A78FAE2}" type="parTrans" cxnId="{5A9C0AE6-68AA-4F1B-A094-FFC678134657}">
      <dgm:prSet/>
      <dgm:spPr/>
      <dgm:t>
        <a:bodyPr/>
        <a:lstStyle/>
        <a:p>
          <a:endParaRPr lang="en-US"/>
        </a:p>
      </dgm:t>
    </dgm:pt>
    <dgm:pt modelId="{A937AFA3-D1C3-424C-8A80-1687DD1D27BD}" type="sibTrans" cxnId="{5A9C0AE6-68AA-4F1B-A094-FFC678134657}">
      <dgm:prSet/>
      <dgm:spPr/>
      <dgm:t>
        <a:bodyPr/>
        <a:lstStyle/>
        <a:p>
          <a:endParaRPr lang="en-US"/>
        </a:p>
      </dgm:t>
    </dgm:pt>
    <dgm:pt modelId="{CA7ACD86-C3D2-44DD-99AF-50EA36A3E3C4}">
      <dgm:prSet phldrT="[Text]" custT="1"/>
      <dgm:spPr/>
      <dgm:t>
        <a:bodyPr/>
        <a:lstStyle/>
        <a:p>
          <a:r>
            <a:rPr lang="en-US" sz="2400" b="1" dirty="0" smtClean="0"/>
            <a:t>Increased retention &amp; engagement in treatment</a:t>
          </a:r>
          <a:endParaRPr lang="en-US" sz="2400" b="1" dirty="0"/>
        </a:p>
      </dgm:t>
    </dgm:pt>
    <dgm:pt modelId="{295CFF54-DA76-4817-A0A7-95B16581E835}" type="parTrans" cxnId="{27AEC6CB-1A0E-4D36-B64F-F96D749BF811}">
      <dgm:prSet/>
      <dgm:spPr/>
      <dgm:t>
        <a:bodyPr/>
        <a:lstStyle/>
        <a:p>
          <a:endParaRPr lang="en-US"/>
        </a:p>
      </dgm:t>
    </dgm:pt>
    <dgm:pt modelId="{99C84872-872F-47A2-83B6-01E0C45E33DB}" type="sibTrans" cxnId="{27AEC6CB-1A0E-4D36-B64F-F96D749BF811}">
      <dgm:prSet/>
      <dgm:spPr/>
      <dgm:t>
        <a:bodyPr/>
        <a:lstStyle/>
        <a:p>
          <a:endParaRPr lang="en-US"/>
        </a:p>
      </dgm:t>
    </dgm:pt>
    <dgm:pt modelId="{CF0B620F-F5FB-4A37-9D46-31EBCA1E5566}" type="pres">
      <dgm:prSet presAssocID="{ECB7CA4C-4DC9-45FD-AD0B-E4BA835DB1F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916786-4943-4631-B724-7A95F656CC98}" type="pres">
      <dgm:prSet presAssocID="{F011877B-A216-4807-ADD8-060259CC8103}" presName="roof" presStyleLbl="dkBgShp" presStyleIdx="0" presStyleCnt="2" custLinFactNeighborY="-17241"/>
      <dgm:spPr/>
      <dgm:t>
        <a:bodyPr/>
        <a:lstStyle/>
        <a:p>
          <a:endParaRPr lang="en-US"/>
        </a:p>
      </dgm:t>
    </dgm:pt>
    <dgm:pt modelId="{F24A6040-4B2B-437C-93AD-70855A9E8193}" type="pres">
      <dgm:prSet presAssocID="{F011877B-A216-4807-ADD8-060259CC8103}" presName="pillars" presStyleCnt="0"/>
      <dgm:spPr/>
    </dgm:pt>
    <dgm:pt modelId="{B528754B-D2CB-4600-8AA1-78FEEAB1A0A8}" type="pres">
      <dgm:prSet presAssocID="{F011877B-A216-4807-ADD8-060259CC8103}" presName="pillar1" presStyleLbl="node1" presStyleIdx="0" presStyleCnt="5" custScaleX="877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B9384-E2A8-4339-A8C7-8F5051F61731}" type="pres">
      <dgm:prSet presAssocID="{DA60E3F4-976C-4EBF-BE3F-49A00DF046AD}" presName="pillarX" presStyleLbl="node1" presStyleIdx="1" presStyleCnt="5" custScaleX="821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42386-EBB5-4631-9ED8-3E041C57E056}" type="pres">
      <dgm:prSet presAssocID="{F195842D-A1A7-48AD-B93E-D2786479DA9C}" presName="pillarX" presStyleLbl="node1" presStyleIdx="2" presStyleCnt="5" custScaleX="85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4882D-A901-4E72-80B7-801C04C4A433}" type="pres">
      <dgm:prSet presAssocID="{73123769-BA7D-4825-B909-4A3D52491650}" presName="pillarX" presStyleLbl="node1" presStyleIdx="3" presStyleCnt="5" custScaleX="881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A665D-924C-49C9-9FEB-3DBDBB416B49}" type="pres">
      <dgm:prSet presAssocID="{CA7ACD86-C3D2-44DD-99AF-50EA36A3E3C4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260B9E-25E5-4FF1-A090-52E3CFDA9262}" type="pres">
      <dgm:prSet presAssocID="{F011877B-A216-4807-ADD8-060259CC8103}" presName="base" presStyleLbl="dkBgShp" presStyleIdx="1" presStyleCnt="2"/>
      <dgm:spPr/>
    </dgm:pt>
  </dgm:ptLst>
  <dgm:cxnLst>
    <dgm:cxn modelId="{2648A7E4-5FA9-4519-892D-327C1ABCF089}" srcId="{F011877B-A216-4807-ADD8-060259CC8103}" destId="{DA60E3F4-976C-4EBF-BE3F-49A00DF046AD}" srcOrd="1" destOrd="0" parTransId="{AB4BF38F-03A5-4414-9D9B-465FAE69D5BB}" sibTransId="{BDED4FE7-A338-4763-8D63-90CEF54312E4}"/>
    <dgm:cxn modelId="{1B65DAFF-1884-464C-9C35-B7C4EFF8B5BA}" type="presOf" srcId="{F011877B-A216-4807-ADD8-060259CC8103}" destId="{87916786-4943-4631-B724-7A95F656CC98}" srcOrd="0" destOrd="0" presId="urn:microsoft.com/office/officeart/2005/8/layout/hList3"/>
    <dgm:cxn modelId="{EDEEF215-4307-46EF-94E6-B9D46F70F40C}" type="presOf" srcId="{F195842D-A1A7-48AD-B93E-D2786479DA9C}" destId="{A1442386-EBB5-4631-9ED8-3E041C57E056}" srcOrd="0" destOrd="0" presId="urn:microsoft.com/office/officeart/2005/8/layout/hList3"/>
    <dgm:cxn modelId="{27AEC6CB-1A0E-4D36-B64F-F96D749BF811}" srcId="{F011877B-A216-4807-ADD8-060259CC8103}" destId="{CA7ACD86-C3D2-44DD-99AF-50EA36A3E3C4}" srcOrd="4" destOrd="0" parTransId="{295CFF54-DA76-4817-A0A7-95B16581E835}" sibTransId="{99C84872-872F-47A2-83B6-01E0C45E33DB}"/>
    <dgm:cxn modelId="{FF078695-CC0A-44AF-AF6A-337A48879173}" type="presOf" srcId="{CA7ACD86-C3D2-44DD-99AF-50EA36A3E3C4}" destId="{32BA665D-924C-49C9-9FEB-3DBDBB416B49}" srcOrd="0" destOrd="0" presId="urn:microsoft.com/office/officeart/2005/8/layout/hList3"/>
    <dgm:cxn modelId="{BC125B00-63B8-4762-92F0-EC375950A9D3}" srcId="{F011877B-A216-4807-ADD8-060259CC8103}" destId="{F195842D-A1A7-48AD-B93E-D2786479DA9C}" srcOrd="2" destOrd="0" parTransId="{BB35F45E-19DA-4F38-BC6E-5D063F131CC9}" sibTransId="{7E117F1F-D639-4784-8424-F2B5971F83EE}"/>
    <dgm:cxn modelId="{5ED60131-2573-47DF-9F5D-714781443137}" srcId="{ECB7CA4C-4DC9-45FD-AD0B-E4BA835DB1F1}" destId="{F011877B-A216-4807-ADD8-060259CC8103}" srcOrd="0" destOrd="0" parTransId="{A2CB0744-A39F-4EED-BD36-D4E7E163136D}" sibTransId="{3C5363A3-AD35-4CC5-83D0-E85FD7B3F579}"/>
    <dgm:cxn modelId="{74160ECB-05FE-4442-84A0-8A8553CAE538}" type="presOf" srcId="{ECB7CA4C-4DC9-45FD-AD0B-E4BA835DB1F1}" destId="{CF0B620F-F5FB-4A37-9D46-31EBCA1E5566}" srcOrd="0" destOrd="0" presId="urn:microsoft.com/office/officeart/2005/8/layout/hList3"/>
    <dgm:cxn modelId="{5A9C0AE6-68AA-4F1B-A094-FFC678134657}" srcId="{F011877B-A216-4807-ADD8-060259CC8103}" destId="{73123769-BA7D-4825-B909-4A3D52491650}" srcOrd="3" destOrd="0" parTransId="{C2A4BA5E-DAEB-4140-BA3C-20DA3A78FAE2}" sibTransId="{A937AFA3-D1C3-424C-8A80-1687DD1D27BD}"/>
    <dgm:cxn modelId="{D98814E8-E290-45FF-8ECE-48C55AF06C71}" type="presOf" srcId="{DA60E3F4-976C-4EBF-BE3F-49A00DF046AD}" destId="{63BB9384-E2A8-4339-A8C7-8F5051F61731}" srcOrd="0" destOrd="0" presId="urn:microsoft.com/office/officeart/2005/8/layout/hList3"/>
    <dgm:cxn modelId="{CEB6BAAA-E579-41C8-A7D5-B0ADAC2B3A00}" srcId="{F011877B-A216-4807-ADD8-060259CC8103}" destId="{73934D86-1A3D-4CA9-8BCF-C5B16535F97F}" srcOrd="0" destOrd="0" parTransId="{B457B193-D840-4155-ADFB-0FBAE8C9BB48}" sibTransId="{0C628FF7-4816-42F8-BF66-16D1102DD80A}"/>
    <dgm:cxn modelId="{0B417108-2BA0-4C05-87F0-0529548A23F1}" type="presOf" srcId="{73934D86-1A3D-4CA9-8BCF-C5B16535F97F}" destId="{B528754B-D2CB-4600-8AA1-78FEEAB1A0A8}" srcOrd="0" destOrd="0" presId="urn:microsoft.com/office/officeart/2005/8/layout/hList3"/>
    <dgm:cxn modelId="{9B50A27C-B9C7-47AC-81C4-A80D593862A6}" type="presOf" srcId="{73123769-BA7D-4825-B909-4A3D52491650}" destId="{0CB4882D-A901-4E72-80B7-801C04C4A433}" srcOrd="0" destOrd="0" presId="urn:microsoft.com/office/officeart/2005/8/layout/hList3"/>
    <dgm:cxn modelId="{9F4D4D1C-F565-4848-BCCF-8C5757BBF6D6}" type="presParOf" srcId="{CF0B620F-F5FB-4A37-9D46-31EBCA1E5566}" destId="{87916786-4943-4631-B724-7A95F656CC98}" srcOrd="0" destOrd="0" presId="urn:microsoft.com/office/officeart/2005/8/layout/hList3"/>
    <dgm:cxn modelId="{FFCBF395-8E32-4FD5-916E-0CD947C67B5B}" type="presParOf" srcId="{CF0B620F-F5FB-4A37-9D46-31EBCA1E5566}" destId="{F24A6040-4B2B-437C-93AD-70855A9E8193}" srcOrd="1" destOrd="0" presId="urn:microsoft.com/office/officeart/2005/8/layout/hList3"/>
    <dgm:cxn modelId="{FAC855B5-DE08-4BB3-8260-D788D172D6F4}" type="presParOf" srcId="{F24A6040-4B2B-437C-93AD-70855A9E8193}" destId="{B528754B-D2CB-4600-8AA1-78FEEAB1A0A8}" srcOrd="0" destOrd="0" presId="urn:microsoft.com/office/officeart/2005/8/layout/hList3"/>
    <dgm:cxn modelId="{AC977AA0-958E-4876-9433-244F6B445D16}" type="presParOf" srcId="{F24A6040-4B2B-437C-93AD-70855A9E8193}" destId="{63BB9384-E2A8-4339-A8C7-8F5051F61731}" srcOrd="1" destOrd="0" presId="urn:microsoft.com/office/officeart/2005/8/layout/hList3"/>
    <dgm:cxn modelId="{933290AA-55DF-4562-B678-4F0761C76A31}" type="presParOf" srcId="{F24A6040-4B2B-437C-93AD-70855A9E8193}" destId="{A1442386-EBB5-4631-9ED8-3E041C57E056}" srcOrd="2" destOrd="0" presId="urn:microsoft.com/office/officeart/2005/8/layout/hList3"/>
    <dgm:cxn modelId="{E4AF188A-657D-44A7-BF0A-6849D44B8346}" type="presParOf" srcId="{F24A6040-4B2B-437C-93AD-70855A9E8193}" destId="{0CB4882D-A901-4E72-80B7-801C04C4A433}" srcOrd="3" destOrd="0" presId="urn:microsoft.com/office/officeart/2005/8/layout/hList3"/>
    <dgm:cxn modelId="{CC2D87B6-CFCF-4E89-AE32-69B022475517}" type="presParOf" srcId="{F24A6040-4B2B-437C-93AD-70855A9E8193}" destId="{32BA665D-924C-49C9-9FEB-3DBDBB416B49}" srcOrd="4" destOrd="0" presId="urn:microsoft.com/office/officeart/2005/8/layout/hList3"/>
    <dgm:cxn modelId="{9F534BCD-ECBA-4375-B96D-6680DC42DD2B}" type="presParOf" srcId="{CF0B620F-F5FB-4A37-9D46-31EBCA1E5566}" destId="{17260B9E-25E5-4FF1-A090-52E3CFDA926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1D79F-D6E8-4917-9DC9-0FD7650B5597}">
      <dsp:nvSpPr>
        <dsp:cNvPr id="0" name=""/>
        <dsp:cNvSpPr/>
      </dsp:nvSpPr>
      <dsp:spPr>
        <a:xfrm rot="16200000">
          <a:off x="-18848" y="339824"/>
          <a:ext cx="4185368" cy="414635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dirty="0" smtClean="0">
              <a:solidFill>
                <a:srgbClr val="CC0000"/>
              </a:solidFill>
            </a:rPr>
            <a:t>Tolerance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Need for larger and larger amounts of the drug to get the desired effects – or after prolonged use, just to feel “normal”.</a:t>
          </a:r>
          <a:endParaRPr lang="en-US" sz="2100" b="1" kern="1200" dirty="0"/>
        </a:p>
      </dsp:txBody>
      <dsp:txXfrm rot="5400000">
        <a:off x="661" y="1366658"/>
        <a:ext cx="3420740" cy="2092684"/>
      </dsp:txXfrm>
    </dsp:sp>
    <dsp:sp modelId="{9212FB98-BBB4-4CCC-B5CE-C15C537780F9}">
      <dsp:nvSpPr>
        <dsp:cNvPr id="0" name=""/>
        <dsp:cNvSpPr/>
      </dsp:nvSpPr>
      <dsp:spPr>
        <a:xfrm rot="5400000">
          <a:off x="4367879" y="219642"/>
          <a:ext cx="4185368" cy="438671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With continued use the body relies on the drug as its own opioid system shuts down.  Negative reaction if the external supply is cut off: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" b="1" kern="1200" dirty="0" smtClean="0"/>
            <a:t>                                                                          </a:t>
          </a:r>
          <a:r>
            <a:rPr lang="en-US" sz="2800" b="1" u="sng" kern="1200" dirty="0" smtClean="0">
              <a:solidFill>
                <a:srgbClr val="CC0000"/>
              </a:solidFill>
            </a:rPr>
            <a:t>Withdrawal</a:t>
          </a:r>
          <a:endParaRPr lang="en-US" sz="2800" b="1" u="sng" kern="1200" dirty="0">
            <a:solidFill>
              <a:srgbClr val="CC0000"/>
            </a:solidFill>
          </a:endParaRPr>
        </a:p>
      </dsp:txBody>
      <dsp:txXfrm rot="-5400000">
        <a:off x="4999645" y="1366658"/>
        <a:ext cx="3654276" cy="20926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70742-E433-4FE1-85F7-ECFD2A4333F9}">
      <dsp:nvSpPr>
        <dsp:cNvPr id="0" name=""/>
        <dsp:cNvSpPr/>
      </dsp:nvSpPr>
      <dsp:spPr>
        <a:xfrm rot="21300000">
          <a:off x="24355" y="1573962"/>
          <a:ext cx="8180889" cy="916074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23E39-533D-4A92-8AE3-6569F0614456}">
      <dsp:nvSpPr>
        <dsp:cNvPr id="0" name=""/>
        <dsp:cNvSpPr/>
      </dsp:nvSpPr>
      <dsp:spPr>
        <a:xfrm>
          <a:off x="987552" y="203200"/>
          <a:ext cx="2468880" cy="1625600"/>
        </a:xfrm>
        <a:prstGeom prst="downArrow">
          <a:avLst/>
        </a:prstGeom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84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B1506-CDE9-493E-AE93-9181D10BA408}">
      <dsp:nvSpPr>
        <dsp:cNvPr id="0" name=""/>
        <dsp:cNvSpPr/>
      </dsp:nvSpPr>
      <dsp:spPr>
        <a:xfrm>
          <a:off x="3959372" y="0"/>
          <a:ext cx="3355833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Prolonged opioid use results in deficiencies in the body’s capacity to neutralize pain</a:t>
          </a:r>
          <a:endParaRPr lang="en-US" sz="2200" kern="1200" dirty="0"/>
        </a:p>
      </dsp:txBody>
      <dsp:txXfrm>
        <a:off x="3959372" y="0"/>
        <a:ext cx="3355833" cy="1706880"/>
      </dsp:txXfrm>
    </dsp:sp>
    <dsp:sp modelId="{785FAA18-3C8D-4023-A506-C83F21B7C706}">
      <dsp:nvSpPr>
        <dsp:cNvPr id="0" name=""/>
        <dsp:cNvSpPr/>
      </dsp:nvSpPr>
      <dsp:spPr>
        <a:xfrm>
          <a:off x="4773168" y="2235200"/>
          <a:ext cx="2468880" cy="1625600"/>
        </a:xfrm>
        <a:prstGeom prst="upArrow">
          <a:avLst/>
        </a:prstGeom>
        <a:gradFill rotWithShape="0">
          <a:gsLst>
            <a:gs pos="0">
              <a:schemeClr val="accent2">
                <a:lumMod val="84000"/>
              </a:schemeClr>
            </a:gs>
            <a:gs pos="5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46000"/>
                <a:lumOff val="54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3E5E3-959A-4BCB-ACFA-DF113474DF8A}">
      <dsp:nvSpPr>
        <dsp:cNvPr id="0" name=""/>
        <dsp:cNvSpPr/>
      </dsp:nvSpPr>
      <dsp:spPr>
        <a:xfrm>
          <a:off x="835152" y="2357120"/>
          <a:ext cx="3432046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Pre-existing chronic pain results in opioid use, abuse, then addiction</a:t>
          </a:r>
          <a:endParaRPr lang="en-US" sz="2200" kern="1200" dirty="0"/>
        </a:p>
      </dsp:txBody>
      <dsp:txXfrm>
        <a:off x="835152" y="2357120"/>
        <a:ext cx="3432046" cy="1706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70742-E433-4FE1-85F7-ECFD2A4333F9}">
      <dsp:nvSpPr>
        <dsp:cNvPr id="0" name=""/>
        <dsp:cNvSpPr/>
      </dsp:nvSpPr>
      <dsp:spPr>
        <a:xfrm rot="21300000">
          <a:off x="25254" y="1524629"/>
          <a:ext cx="8179091" cy="93662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23E39-533D-4A92-8AE3-6569F0614456}">
      <dsp:nvSpPr>
        <dsp:cNvPr id="0" name=""/>
        <dsp:cNvSpPr/>
      </dsp:nvSpPr>
      <dsp:spPr>
        <a:xfrm>
          <a:off x="990588" y="220693"/>
          <a:ext cx="2468880" cy="1684301"/>
        </a:xfrm>
        <a:prstGeom prst="downArrow">
          <a:avLst/>
        </a:prstGeom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84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B1506-CDE9-493E-AE93-9181D10BA408}">
      <dsp:nvSpPr>
        <dsp:cNvPr id="0" name=""/>
        <dsp:cNvSpPr/>
      </dsp:nvSpPr>
      <dsp:spPr>
        <a:xfrm>
          <a:off x="4495810" y="273978"/>
          <a:ext cx="3355833" cy="1279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Prolonged opioid use results in deficiencies in the brain’s capacity to regulate mood</a:t>
          </a:r>
          <a:endParaRPr lang="en-US" sz="2200" kern="1200" dirty="0"/>
        </a:p>
      </dsp:txBody>
      <dsp:txXfrm>
        <a:off x="4495810" y="273978"/>
        <a:ext cx="3355833" cy="1279486"/>
      </dsp:txXfrm>
    </dsp:sp>
    <dsp:sp modelId="{785FAA18-3C8D-4023-A506-C83F21B7C706}">
      <dsp:nvSpPr>
        <dsp:cNvPr id="0" name=""/>
        <dsp:cNvSpPr/>
      </dsp:nvSpPr>
      <dsp:spPr>
        <a:xfrm>
          <a:off x="4648193" y="2286000"/>
          <a:ext cx="2468880" cy="1684301"/>
        </a:xfrm>
        <a:prstGeom prst="upArrow">
          <a:avLst/>
        </a:prstGeom>
        <a:gradFill rotWithShape="0">
          <a:gsLst>
            <a:gs pos="0">
              <a:schemeClr val="accent2">
                <a:lumMod val="84000"/>
              </a:schemeClr>
            </a:gs>
            <a:gs pos="5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46000"/>
                <a:lumOff val="54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3E5E3-959A-4BCB-ACFA-DF113474DF8A}">
      <dsp:nvSpPr>
        <dsp:cNvPr id="0" name=""/>
        <dsp:cNvSpPr/>
      </dsp:nvSpPr>
      <dsp:spPr>
        <a:xfrm>
          <a:off x="587501" y="2308890"/>
          <a:ext cx="3432046" cy="1768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Pre-existing depression increases risk  of use. Powerful reinforcing effects  increase the likelihood of addiction</a:t>
          </a:r>
          <a:endParaRPr lang="en-US" sz="2200" kern="1200" dirty="0"/>
        </a:p>
      </dsp:txBody>
      <dsp:txXfrm>
        <a:off x="587501" y="2308890"/>
        <a:ext cx="3432046" cy="17685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16786-4943-4631-B724-7A95F656CC98}">
      <dsp:nvSpPr>
        <dsp:cNvPr id="0" name=""/>
        <dsp:cNvSpPr/>
      </dsp:nvSpPr>
      <dsp:spPr>
        <a:xfrm>
          <a:off x="0" y="0"/>
          <a:ext cx="7848600" cy="132588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Studies show:</a:t>
          </a:r>
          <a:endParaRPr lang="en-US" sz="5400" kern="1200" dirty="0"/>
        </a:p>
      </dsp:txBody>
      <dsp:txXfrm>
        <a:off x="0" y="0"/>
        <a:ext cx="7848600" cy="1325880"/>
      </dsp:txXfrm>
    </dsp:sp>
    <dsp:sp modelId="{B528754B-D2CB-4600-8AA1-78FEEAB1A0A8}">
      <dsp:nvSpPr>
        <dsp:cNvPr id="0" name=""/>
        <dsp:cNvSpPr/>
      </dsp:nvSpPr>
      <dsp:spPr>
        <a:xfrm>
          <a:off x="789" y="1325880"/>
          <a:ext cx="1552510" cy="27843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Decreased recurrent drug use</a:t>
          </a:r>
          <a:r>
            <a:rPr lang="en-US" sz="2300" kern="1200" dirty="0" smtClean="0"/>
            <a:t>	</a:t>
          </a:r>
          <a:endParaRPr lang="en-US" sz="2300" kern="1200" dirty="0"/>
        </a:p>
      </dsp:txBody>
      <dsp:txXfrm>
        <a:off x="789" y="1325880"/>
        <a:ext cx="1552510" cy="2784348"/>
      </dsp:txXfrm>
    </dsp:sp>
    <dsp:sp modelId="{63BB9384-E2A8-4339-A8C7-8F5051F61731}">
      <dsp:nvSpPr>
        <dsp:cNvPr id="0" name=""/>
        <dsp:cNvSpPr/>
      </dsp:nvSpPr>
      <dsp:spPr>
        <a:xfrm>
          <a:off x="1553300" y="1325880"/>
          <a:ext cx="1452990" cy="2784348"/>
        </a:xfrm>
        <a:prstGeom prst="rect">
          <a:avLst/>
        </a:prstGeom>
        <a:solidFill>
          <a:srgbClr val="CC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Decreased violations and arrests</a:t>
          </a:r>
          <a:endParaRPr lang="en-US" sz="2300" b="1" kern="1200" dirty="0"/>
        </a:p>
      </dsp:txBody>
      <dsp:txXfrm>
        <a:off x="1553300" y="1325880"/>
        <a:ext cx="1452990" cy="2784348"/>
      </dsp:txXfrm>
    </dsp:sp>
    <dsp:sp modelId="{A1442386-EBB5-4631-9ED8-3E041C57E056}">
      <dsp:nvSpPr>
        <dsp:cNvPr id="0" name=""/>
        <dsp:cNvSpPr/>
      </dsp:nvSpPr>
      <dsp:spPr>
        <a:xfrm>
          <a:off x="3006290" y="1325880"/>
          <a:ext cx="1514095" cy="27843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Decreased behavior problems and crime</a:t>
          </a:r>
          <a:endParaRPr lang="en-US" sz="2300" b="1" kern="1200" dirty="0"/>
        </a:p>
      </dsp:txBody>
      <dsp:txXfrm>
        <a:off x="3006290" y="1325880"/>
        <a:ext cx="1514095" cy="2784348"/>
      </dsp:txXfrm>
    </dsp:sp>
    <dsp:sp modelId="{0CB4882D-A901-4E72-80B7-801C04C4A433}">
      <dsp:nvSpPr>
        <dsp:cNvPr id="0" name=""/>
        <dsp:cNvSpPr/>
      </dsp:nvSpPr>
      <dsp:spPr>
        <a:xfrm>
          <a:off x="4520386" y="1325880"/>
          <a:ext cx="1558806" cy="2784348"/>
        </a:xfrm>
        <a:prstGeom prst="rect">
          <a:avLst/>
        </a:prstGeom>
        <a:solidFill>
          <a:srgbClr val="CC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Fewer difficulties for parole /probation officers</a:t>
          </a:r>
          <a:endParaRPr lang="en-US" sz="2300" b="1" kern="1200" dirty="0"/>
        </a:p>
      </dsp:txBody>
      <dsp:txXfrm>
        <a:off x="4520386" y="1325880"/>
        <a:ext cx="1558806" cy="2784348"/>
      </dsp:txXfrm>
    </dsp:sp>
    <dsp:sp modelId="{32BA665D-924C-49C9-9FEB-3DBDBB416B49}">
      <dsp:nvSpPr>
        <dsp:cNvPr id="0" name=""/>
        <dsp:cNvSpPr/>
      </dsp:nvSpPr>
      <dsp:spPr>
        <a:xfrm>
          <a:off x="6079192" y="1325880"/>
          <a:ext cx="1768617" cy="27843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Increased retention &amp; engagement in treatment</a:t>
          </a:r>
          <a:endParaRPr lang="en-US" sz="2400" b="1" kern="1200" dirty="0"/>
        </a:p>
      </dsp:txBody>
      <dsp:txXfrm>
        <a:off x="6079192" y="1325880"/>
        <a:ext cx="1768617" cy="2784348"/>
      </dsp:txXfrm>
    </dsp:sp>
    <dsp:sp modelId="{17260B9E-25E5-4FF1-A090-52E3CFDA9262}">
      <dsp:nvSpPr>
        <dsp:cNvPr id="0" name=""/>
        <dsp:cNvSpPr/>
      </dsp:nvSpPr>
      <dsp:spPr>
        <a:xfrm>
          <a:off x="0" y="4110228"/>
          <a:ext cx="7848600" cy="3093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9785F-AEC9-4CAF-8147-E59A22856DC5}" type="datetimeFigureOut">
              <a:rPr lang="en-US" smtClean="0"/>
              <a:t>7/19/2014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7AFB4-6AE2-405B-84EC-60E187CE7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55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4EFB-9AAE-4E7D-8EBD-69E13AFA1B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35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4EFB-9AAE-4E7D-8EBD-69E13AFA1BA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77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4EFB-9AAE-4E7D-8EBD-69E13AFA1BA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77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4EFB-9AAE-4E7D-8EBD-69E13AFA1BA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77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4EFB-9AAE-4E7D-8EBD-69E13AFA1BA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77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4EFB-9AAE-4E7D-8EBD-69E13AFA1BA2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77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4EFB-9AAE-4E7D-8EBD-69E13AFA1BA2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77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4EFB-9AAE-4E7D-8EBD-69E13AFA1BA2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77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4EFB-9AAE-4E7D-8EBD-69E13AFA1BA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77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4EFB-9AAE-4E7D-8EBD-69E13AFA1BA2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77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4EFB-9AAE-4E7D-8EBD-69E13AFA1BA2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77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4EFB-9AAE-4E7D-8EBD-69E13AFA1B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60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laws may differ in the type of consent they require (verbal versus written), their implementation of opt-out testing, pre-test and post-test counseling requirements and reporting requirements.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4EFB-9AAE-4E7D-8EBD-69E13AFA1BA2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779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4EFB-9AAE-4E7D-8EBD-69E13AFA1BA2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77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4EFB-9AAE-4E7D-8EBD-69E13AFA1BA2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779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4EFB-9AAE-4E7D-8EBD-69E13AFA1BA2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779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4EFB-9AAE-4E7D-8EBD-69E13AFA1BA2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779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4EFB-9AAE-4E7D-8EBD-69E13AFA1BA2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779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4EFB-9AAE-4E7D-8EBD-69E13AFA1BA2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779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4EFB-9AAE-4E7D-8EBD-69E13AFA1BA2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779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4EFB-9AAE-4E7D-8EBD-69E13AFA1BA2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779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4EFB-9AAE-4E7D-8EBD-69E13AFA1BA2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77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4EFB-9AAE-4E7D-8EBD-69E13AFA1BA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779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4EFB-9AAE-4E7D-8EBD-69E13AFA1BA2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779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4EFB-9AAE-4E7D-8EBD-69E13AFA1BA2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779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4EFB-9AAE-4E7D-8EBD-69E13AFA1BA2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779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4EFB-9AAE-4E7D-8EBD-69E13AFA1BA2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779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en-US" sz="1200" dirty="0" smtClean="0"/>
              <a:t>“</a:t>
            </a:r>
            <a:r>
              <a:rPr lang="en-US" sz="1200" i="1" dirty="0" smtClean="0"/>
              <a:t>Everyone who touches the process has to be involved,” </a:t>
            </a:r>
            <a:r>
              <a:rPr lang="en-US" sz="1200" dirty="0" smtClean="0"/>
              <a:t>says Rhonda </a:t>
            </a:r>
            <a:r>
              <a:rPr lang="en-US" sz="1200" dirty="0" err="1" smtClean="0"/>
              <a:t>Bohs</a:t>
            </a:r>
            <a:r>
              <a:rPr lang="en-US" sz="1200" dirty="0" smtClean="0"/>
              <a:t>, 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200" dirty="0" smtClean="0"/>
              <a:t>Vice President of Banyan Health Systems, a partner to SPI. </a:t>
            </a:r>
            <a:endParaRPr lang="en-US" sz="100" dirty="0" smtClean="0"/>
          </a:p>
          <a:p>
            <a:pPr marL="0" indent="0" algn="l">
              <a:spcBef>
                <a:spcPts val="0"/>
              </a:spcBef>
              <a:buNone/>
            </a:pPr>
            <a:r>
              <a:rPr lang="en-US" sz="1200" dirty="0" smtClean="0"/>
              <a:t>“</a:t>
            </a:r>
            <a:r>
              <a:rPr lang="en-US" sz="1200" i="1" dirty="0" smtClean="0"/>
              <a:t>We were focused on medication that treats addiction as a brain disease. 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200" i="1" dirty="0" smtClean="0"/>
              <a:t>After the training, the tech staff were more accepting of MAT, </a:t>
            </a:r>
            <a:r>
              <a:rPr lang="en-US" sz="1200" dirty="0" smtClean="0"/>
              <a:t>stating –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4EFB-9AAE-4E7D-8EBD-69E13AFA1BA2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779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4EFB-9AAE-4E7D-8EBD-69E13AFA1BA2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77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4EFB-9AAE-4E7D-8EBD-69E13AFA1BA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77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BE854C"/>
              </a:buClr>
              <a:buSzPct val="65000"/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4EFB-9AAE-4E7D-8EBD-69E13AFA1B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77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BE854C"/>
              </a:buClr>
              <a:buSzPct val="65000"/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4EFB-9AAE-4E7D-8EBD-69E13AFA1B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77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4EFB-9AAE-4E7D-8EBD-69E13AFA1BA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77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4EFB-9AAE-4E7D-8EBD-69E13AFA1BA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77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4EFB-9AAE-4E7D-8EBD-69E13AFA1BA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77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sat-tta.com/Files/Trainings/FinalMA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143000"/>
            <a:ext cx="6781800" cy="3452154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i="1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i="1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i="1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Medication Assisted Treatment (MAT) for Offender Populations</a:t>
            </a:r>
            <a:r>
              <a:rPr lang="en-US" sz="2000" b="1" i="1" dirty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b="1" i="1" dirty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i="1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b="1" i="1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i="1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July 19</a:t>
            </a:r>
            <a:r>
              <a:rPr lang="en-US" sz="2000" b="1" i="1" baseline="30000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b="1" i="1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, 2014</a:t>
            </a:r>
            <a:br>
              <a:rPr lang="en-US" sz="2000" b="1" i="1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i="1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b="1" i="1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i="1" dirty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b="1" i="1" dirty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Stephen K. Valle, Sc. D., M.B.A.</a:t>
            </a:r>
            <a:b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Core Faculty</a:t>
            </a:r>
            <a:b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Roberta C. Churchill, L.M.H.C.</a:t>
            </a:r>
            <a:b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Core Faculty</a:t>
            </a:r>
            <a:r>
              <a:rPr lang="en-US" sz="3600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sz="3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8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" y="6081989"/>
            <a:ext cx="9144000" cy="7760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023104"/>
            <a:ext cx="5888736" cy="917448"/>
          </a:xfrm>
          <a:prstGeom prst="rect">
            <a:avLst/>
          </a:prstGeom>
        </p:spPr>
      </p:pic>
      <p:pic>
        <p:nvPicPr>
          <p:cNvPr id="7" name="Picture 2" descr="F:\My Documents\London - May 2010\Dr.SteveValleUKESAD\Dr.SteveValleUKESAD.jpg"/>
          <p:cNvPicPr>
            <a:picLocks noChangeAspect="1" noChangeArrowheads="1"/>
          </p:cNvPicPr>
          <p:nvPr/>
        </p:nvPicPr>
        <p:blipFill rotWithShape="1">
          <a:blip r:embed="rId6"/>
          <a:srcRect l="4770" t="28503"/>
          <a:stretch/>
        </p:blipFill>
        <p:spPr>
          <a:xfrm>
            <a:off x="457202" y="1360169"/>
            <a:ext cx="1204790" cy="1820333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1" descr="Churchill-Phot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1" y="3347523"/>
            <a:ext cx="1204790" cy="167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469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353"/>
            <a:ext cx="9144000" cy="589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Module I: Research</a:t>
            </a:r>
            <a:endParaRPr lang="en-US" dirty="0">
              <a:solidFill>
                <a:srgbClr val="00689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" y="1219201"/>
            <a:ext cx="9144000" cy="1295399"/>
          </a:xfrm>
        </p:spPr>
        <p:txBody>
          <a:bodyPr>
            <a:noAutofit/>
          </a:bodyPr>
          <a:lstStyle/>
          <a:p>
            <a:pPr marL="0" indent="0" algn="ctr">
              <a:buClr>
                <a:srgbClr val="BE854C"/>
              </a:buClr>
              <a:buSzPct val="65000"/>
              <a:buNone/>
            </a:pPr>
            <a:r>
              <a:rPr lang="en-US" sz="2400" dirty="0" smtClean="0"/>
              <a:t>Ironically, </a:t>
            </a:r>
            <a:r>
              <a:rPr lang="en-US" sz="2400" dirty="0"/>
              <a:t>people </a:t>
            </a:r>
            <a:r>
              <a:rPr lang="en-US" sz="2400" dirty="0" smtClean="0"/>
              <a:t>tend </a:t>
            </a:r>
            <a:r>
              <a:rPr lang="en-US" sz="2400" dirty="0"/>
              <a:t>to experience “</a:t>
            </a:r>
            <a:r>
              <a:rPr lang="en-US" sz="2400" b="1" i="1" dirty="0"/>
              <a:t>dysphoria”</a:t>
            </a:r>
            <a:r>
              <a:rPr lang="en-US" sz="2400" dirty="0"/>
              <a:t> and develop a </a:t>
            </a:r>
            <a:r>
              <a:rPr lang="en-US" sz="2400" dirty="0" smtClean="0"/>
              <a:t>heightened</a:t>
            </a:r>
            <a:r>
              <a:rPr lang="en-US" sz="2400" b="1" i="1" dirty="0" smtClean="0"/>
              <a:t> </a:t>
            </a:r>
            <a:r>
              <a:rPr lang="en-US" sz="2400" b="1" i="1" dirty="0"/>
              <a:t>sensitively to </a:t>
            </a:r>
            <a:r>
              <a:rPr lang="en-US" sz="2400" b="1" i="1" dirty="0" smtClean="0"/>
              <a:t>pain </a:t>
            </a:r>
            <a:r>
              <a:rPr lang="en-US" sz="2400" dirty="0" smtClean="0"/>
              <a:t>when they quit a drug they began taking to experience </a:t>
            </a:r>
            <a:r>
              <a:rPr lang="en-US" sz="2400" b="1" i="1" dirty="0" smtClean="0"/>
              <a:t>euphoria </a:t>
            </a:r>
            <a:r>
              <a:rPr lang="en-US" sz="2400" dirty="0" smtClean="0"/>
              <a:t>and/or </a:t>
            </a:r>
            <a:r>
              <a:rPr lang="en-US" sz="2400" b="1" i="1" dirty="0" smtClean="0"/>
              <a:t>relief </a:t>
            </a:r>
            <a:r>
              <a:rPr lang="en-US" sz="2400" b="1" i="1" dirty="0"/>
              <a:t>from </a:t>
            </a:r>
            <a:r>
              <a:rPr lang="en-US" sz="2400" b="1" i="1" dirty="0" smtClean="0"/>
              <a:t>pain</a:t>
            </a:r>
            <a:r>
              <a:rPr lang="en-US" sz="2400" dirty="0" smtClean="0"/>
              <a:t>  </a:t>
            </a:r>
            <a:endParaRPr lang="en-US" sz="2400" dirty="0"/>
          </a:p>
          <a:p>
            <a:pPr marL="0" indent="0" algn="ctr">
              <a:buClr>
                <a:srgbClr val="BE854C"/>
              </a:buClr>
              <a:buSzPct val="65000"/>
              <a:buNone/>
            </a:pPr>
            <a:endParaRPr lang="en-US" sz="22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12/12/2012</a:t>
            </a: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F8E3-EC8E-4FF1-9FB8-7EB9DE5DC726}" type="slidenum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10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9144000" cy="152401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1430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64841"/>
            <a:ext cx="9144000" cy="9144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MAT and Co-occurring Disorders</a:t>
            </a:r>
            <a:endParaRPr lang="en-US" sz="3600" dirty="0">
              <a:solidFill>
                <a:prstClr val="white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05793517"/>
              </p:ext>
            </p:extLst>
          </p:nvPr>
        </p:nvGraphicFramePr>
        <p:xfrm>
          <a:off x="533400" y="2286000"/>
          <a:ext cx="8229600" cy="4210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Rectangle 15"/>
          <p:cNvSpPr/>
          <p:nvPr/>
        </p:nvSpPr>
        <p:spPr>
          <a:xfrm rot="21314123">
            <a:off x="3608954" y="3908920"/>
            <a:ext cx="19261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dysphoria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4800" y="3703929"/>
            <a:ext cx="1447800" cy="533400"/>
          </a:xfrm>
          <a:prstGeom prst="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See Page </a:t>
            </a: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21 - 22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8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353"/>
            <a:ext cx="9144000" cy="589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Module I: Research</a:t>
            </a:r>
            <a:endParaRPr lang="en-US" dirty="0">
              <a:solidFill>
                <a:srgbClr val="00689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399" cy="4876800"/>
          </a:xfrm>
        </p:spPr>
        <p:txBody>
          <a:bodyPr>
            <a:noAutofit/>
          </a:bodyPr>
          <a:lstStyle/>
          <a:p>
            <a:pPr marL="0" indent="0">
              <a:buClr>
                <a:srgbClr val="BE854C"/>
              </a:buClr>
              <a:buSzPct val="65000"/>
              <a:buNone/>
            </a:pPr>
            <a:endParaRPr lang="en-US" sz="300" b="1" dirty="0" smtClean="0"/>
          </a:p>
          <a:p>
            <a:pPr marL="0" indent="0" algn="ctr">
              <a:buClr>
                <a:srgbClr val="BE854C"/>
              </a:buClr>
              <a:buSzPct val="65000"/>
              <a:buNone/>
            </a:pPr>
            <a:r>
              <a:rPr lang="en-US" b="1" dirty="0"/>
              <a:t>Pregnancy</a:t>
            </a: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/>
              <a:t>Methadone is considered the safest course of treatment for the health of the mother and for the developing fetus</a:t>
            </a: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/>
              <a:t>Pregnant women treated with methadone are 3x times more likely to stay in treatment</a:t>
            </a: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/>
              <a:t>A few promising studies show </a:t>
            </a:r>
            <a:r>
              <a:rPr lang="en-US" sz="2400" dirty="0" err="1" smtClean="0"/>
              <a:t>Subutex</a:t>
            </a:r>
            <a:r>
              <a:rPr lang="en-US" sz="2400" dirty="0" smtClean="0"/>
              <a:t> (buprenorphine only) is safe and may be a good alternative</a:t>
            </a: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/>
              <a:t>If a pregnant woman stops opioid use and goes into withdrawal, it can harm the developing fetus</a:t>
            </a: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400" dirty="0"/>
              <a:t>High risk of relapse after delivery,  especially if MAT is discontinued too quickly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FC8A-A4D3-46E9-B4DA-8E4B63F345E6}" type="datetime1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7/19/2014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F8E3-EC8E-4FF1-9FB8-7EB9DE5DC726}" type="slidenum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11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9144000" cy="152401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64841"/>
            <a:ext cx="9144000" cy="9144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MAT during Pregnancy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09366" y="5638800"/>
            <a:ext cx="1447800" cy="533400"/>
          </a:xfrm>
          <a:prstGeom prst="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See Pages </a:t>
            </a: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23 - 24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9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353"/>
            <a:ext cx="9144000" cy="589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Module I: Research</a:t>
            </a:r>
            <a:endParaRPr lang="en-US" dirty="0">
              <a:solidFill>
                <a:srgbClr val="00689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02404"/>
            <a:ext cx="8839200" cy="4693596"/>
          </a:xfrm>
        </p:spPr>
        <p:txBody>
          <a:bodyPr>
            <a:noAutofit/>
          </a:bodyPr>
          <a:lstStyle/>
          <a:p>
            <a:pPr marL="0" indent="0">
              <a:buClr>
                <a:srgbClr val="BE854C"/>
              </a:buClr>
              <a:buSzPct val="65000"/>
              <a:buNone/>
            </a:pPr>
            <a:endParaRPr lang="en-US" sz="300" b="1" dirty="0" smtClean="0"/>
          </a:p>
          <a:p>
            <a:pPr>
              <a:spcBef>
                <a:spcPts val="24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/>
              <a:t>Incarceration may be an offender’s first contact with treatment, medical care and HIV / Hepatitis C testing</a:t>
            </a:r>
            <a:endParaRPr lang="en-US" sz="2400" dirty="0"/>
          </a:p>
          <a:p>
            <a:pPr>
              <a:spcBef>
                <a:spcPts val="24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/>
              <a:t>RSAT Programs can be a prime opportunity to detect, treat and </a:t>
            </a:r>
            <a:r>
              <a:rPr lang="en-US" sz="2400" b="1" u="sng" dirty="0" smtClean="0"/>
              <a:t>prevent</a:t>
            </a:r>
            <a:r>
              <a:rPr lang="en-US" sz="2400" dirty="0" smtClean="0"/>
              <a:t> HIV and Hepatitis C</a:t>
            </a:r>
            <a:endParaRPr lang="en-US" sz="2400" dirty="0"/>
          </a:p>
          <a:p>
            <a:pPr>
              <a:spcBef>
                <a:spcPts val="24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/>
              <a:t>Methadone and other MAT reduces the spread of HIV and Hepatitis C</a:t>
            </a:r>
          </a:p>
          <a:p>
            <a:pPr>
              <a:spcBef>
                <a:spcPts val="24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/>
              <a:t>MAT improves HIV and Hepatitis C treatment adherence significantly, especially among re-entering offenders</a:t>
            </a:r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FC8A-A4D3-46E9-B4DA-8E4B63F345E6}" type="datetime1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7/19/2014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F8E3-EC8E-4FF1-9FB8-7EB9DE5DC726}" type="slidenum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12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9144000" cy="152401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64841"/>
            <a:ext cx="9144000" cy="9144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MAT and HIV / Hepatitis C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39000" y="5630555"/>
            <a:ext cx="1447800" cy="533400"/>
          </a:xfrm>
          <a:prstGeom prst="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See Page 23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83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000"/>
            <a:ext cx="9144000" cy="45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Module I: Research</a:t>
            </a:r>
            <a:endParaRPr lang="en-US" dirty="0">
              <a:solidFill>
                <a:srgbClr val="00689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FC8A-A4D3-46E9-B4DA-8E4B63F345E6}" type="datetime1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7/19/2014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F8E3-EC8E-4FF1-9FB8-7EB9DE5DC726}" type="slidenum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13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9144000" cy="152401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64841"/>
            <a:ext cx="9144000" cy="9144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MAT for Parolees &amp; Probationers</a:t>
            </a:r>
            <a:endParaRPr lang="en-US" sz="3600" dirty="0">
              <a:solidFill>
                <a:prstClr val="white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67815922"/>
              </p:ext>
            </p:extLst>
          </p:nvPr>
        </p:nvGraphicFramePr>
        <p:xfrm>
          <a:off x="647700" y="1371600"/>
          <a:ext cx="7848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Rectangle 15"/>
          <p:cNvSpPr/>
          <p:nvPr/>
        </p:nvSpPr>
        <p:spPr>
          <a:xfrm>
            <a:off x="7010400" y="5887153"/>
            <a:ext cx="1447800" cy="437447"/>
          </a:xfrm>
          <a:prstGeom prst="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See Page 29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4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9276"/>
            <a:ext cx="9144000" cy="294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00689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FC8A-A4D3-46E9-B4DA-8E4B63F345E6}" type="datetime1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7/19/2014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F8E3-EC8E-4FF1-9FB8-7EB9DE5DC726}" type="slidenum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14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9144000" cy="152401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64841"/>
            <a:ext cx="9144000" cy="9144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Methadone</a:t>
            </a:r>
            <a:endParaRPr lang="en-US" sz="3600" b="1" i="1" dirty="0">
              <a:solidFill>
                <a:prstClr val="white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762000"/>
          </a:xfrm>
        </p:spPr>
        <p:txBody>
          <a:bodyPr>
            <a:noAutofit/>
          </a:bodyPr>
          <a:lstStyle/>
          <a:p>
            <a:pPr marL="0" indent="0">
              <a:buClr>
                <a:srgbClr val="BE854C"/>
              </a:buClr>
              <a:buSzPct val="65000"/>
              <a:buNone/>
            </a:pPr>
            <a:endParaRPr lang="en-US" sz="600" b="1" dirty="0" smtClean="0">
              <a:cs typeface="Arial" pitchFamily="34" charset="0"/>
            </a:endParaRPr>
          </a:p>
          <a:p>
            <a:pPr marL="0" indent="0">
              <a:buClr>
                <a:srgbClr val="BE854C"/>
              </a:buClr>
              <a:buSzPct val="65000"/>
              <a:buNone/>
            </a:pPr>
            <a:endParaRPr lang="en-US" sz="600" b="1" dirty="0" smtClean="0">
              <a:cs typeface="Arial" pitchFamily="34" charset="0"/>
            </a:endParaRPr>
          </a:p>
          <a:p>
            <a:pPr marL="0" indent="0">
              <a:buClr>
                <a:srgbClr val="BE854C"/>
              </a:buClr>
              <a:buSzPct val="65000"/>
              <a:buNone/>
            </a:pP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2100522" cy="190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228600" y="1166446"/>
            <a:ext cx="86868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BE854C"/>
              </a:buClr>
              <a:buSzPct val="65000"/>
              <a:buFont typeface="Arial" pitchFamily="34" charset="0"/>
              <a:buNone/>
            </a:pPr>
            <a:r>
              <a:rPr lang="en-US" sz="2800" b="1" dirty="0" smtClean="0">
                <a:cs typeface="Arial" pitchFamily="34" charset="0"/>
              </a:rPr>
              <a:t>Methadone is a long-acting opioid medication that reduces cravings and withdrawal symptoms</a:t>
            </a:r>
          </a:p>
          <a:p>
            <a:pPr marL="0" indent="0">
              <a:buClr>
                <a:srgbClr val="BE854C"/>
              </a:buClr>
              <a:buSzPct val="65000"/>
              <a:buFont typeface="Arial" pitchFamily="34" charset="0"/>
              <a:buNone/>
            </a:pPr>
            <a:endParaRPr lang="en-US" sz="100" b="1" dirty="0" smtClean="0">
              <a:cs typeface="Arial" pitchFamily="34" charset="0"/>
            </a:endParaRPr>
          </a:p>
          <a:p>
            <a:pPr marL="0" indent="0">
              <a:buClr>
                <a:srgbClr val="BE854C"/>
              </a:buClr>
              <a:buSzPct val="65000"/>
              <a:buFont typeface="Arial" pitchFamily="34" charset="0"/>
              <a:buNone/>
            </a:pPr>
            <a:endParaRPr lang="en-US" sz="100" b="1" dirty="0" smtClean="0"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600" dirty="0" smtClean="0">
                <a:cs typeface="Arial" pitchFamily="34" charset="0"/>
              </a:rPr>
              <a:t>The person taking a </a:t>
            </a:r>
            <a:r>
              <a:rPr lang="en-US" sz="2600" b="1" dirty="0" smtClean="0">
                <a:cs typeface="Arial" pitchFamily="34" charset="0"/>
              </a:rPr>
              <a:t>prescribed dose </a:t>
            </a:r>
            <a:r>
              <a:rPr lang="en-US" sz="2600" dirty="0" smtClean="0">
                <a:cs typeface="Arial" pitchFamily="34" charset="0"/>
              </a:rPr>
              <a:t> of methadone feels normal, can continue to work and perform daily tasks, like driving</a:t>
            </a:r>
          </a:p>
          <a:p>
            <a:pPr lvl="5"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600" dirty="0" smtClean="0">
                <a:cs typeface="Arial" pitchFamily="34" charset="0"/>
              </a:rPr>
              <a:t>Only dispensed in licensed, registered clinics; long-term patients can be approved for “take-home” doses</a:t>
            </a:r>
          </a:p>
          <a:p>
            <a:pPr lvl="5"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600" dirty="0" smtClean="0">
                <a:cs typeface="Arial" pitchFamily="34" charset="0"/>
              </a:rPr>
              <a:t>Recommended for people with longer use histories and intense cravings and withdrawal histories, those living with chronic pain and pregnant women.</a:t>
            </a:r>
          </a:p>
          <a:p>
            <a:pPr lvl="5"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endParaRPr lang="en-US" dirty="0" smtClean="0">
              <a:cs typeface="Arial" pitchFamily="34" charset="0"/>
            </a:endParaRPr>
          </a:p>
          <a:p>
            <a:pPr lvl="5"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endParaRPr lang="en-US" sz="2400" dirty="0" smtClean="0">
              <a:cs typeface="Arial" pitchFamily="34" charset="0"/>
            </a:endParaRPr>
          </a:p>
          <a:p>
            <a:pPr marL="0" indent="0">
              <a:buClr>
                <a:srgbClr val="BE854C"/>
              </a:buClr>
              <a:buSzPct val="65000"/>
              <a:buFont typeface="Arial" pitchFamily="34" charset="0"/>
              <a:buNone/>
            </a:pPr>
            <a:endParaRPr lang="en-US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707361" y="5791200"/>
            <a:ext cx="1447800" cy="533400"/>
          </a:xfrm>
          <a:prstGeom prst="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See Pages </a:t>
            </a: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41 - 43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1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9276"/>
            <a:ext cx="9144000" cy="294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00689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FC8A-A4D3-46E9-B4DA-8E4B63F345E6}" type="datetime1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7/19/2014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F8E3-EC8E-4FF1-9FB8-7EB9DE5DC726}" type="slidenum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15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9144000" cy="152401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64841"/>
            <a:ext cx="9144000" cy="9144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Methadone</a:t>
            </a:r>
            <a:endParaRPr lang="en-US" sz="3600" b="1" i="1" dirty="0">
              <a:solidFill>
                <a:prstClr val="white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762000"/>
          </a:xfrm>
        </p:spPr>
        <p:txBody>
          <a:bodyPr>
            <a:noAutofit/>
          </a:bodyPr>
          <a:lstStyle/>
          <a:p>
            <a:pPr marL="0" indent="0">
              <a:buClr>
                <a:srgbClr val="BE854C"/>
              </a:buClr>
              <a:buSzPct val="65000"/>
              <a:buNone/>
            </a:pPr>
            <a:endParaRPr lang="en-US" sz="600" b="1" dirty="0" smtClean="0">
              <a:cs typeface="Arial" pitchFamily="34" charset="0"/>
            </a:endParaRPr>
          </a:p>
          <a:p>
            <a:pPr marL="0" indent="0">
              <a:buClr>
                <a:srgbClr val="BE854C"/>
              </a:buClr>
              <a:buSzPct val="65000"/>
              <a:buNone/>
            </a:pPr>
            <a:endParaRPr lang="en-US" sz="600" b="1" dirty="0" smtClean="0">
              <a:cs typeface="Arial" pitchFamily="34" charset="0"/>
            </a:endParaRPr>
          </a:p>
          <a:p>
            <a:pPr marL="0" indent="0">
              <a:buClr>
                <a:srgbClr val="BE854C"/>
              </a:buClr>
              <a:buSzPct val="65000"/>
              <a:buNone/>
            </a:pPr>
            <a:endParaRPr lang="en-US" sz="2800" b="1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28600" y="1447800"/>
            <a:ext cx="8686800" cy="4671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BE854C"/>
              </a:buClr>
              <a:buSzPct val="65000"/>
              <a:buFont typeface="Arial" pitchFamily="34" charset="0"/>
              <a:buNone/>
            </a:pPr>
            <a:endParaRPr lang="en-US" sz="600" b="1" dirty="0" smtClean="0">
              <a:cs typeface="Arial" pitchFamily="34" charset="0"/>
            </a:endParaRPr>
          </a:p>
          <a:p>
            <a:pPr marL="0" indent="0">
              <a:buClr>
                <a:srgbClr val="BE854C"/>
              </a:buClr>
              <a:buSzPct val="65000"/>
              <a:buFont typeface="Arial" pitchFamily="34" charset="0"/>
              <a:buNone/>
            </a:pPr>
            <a:endParaRPr lang="en-US" sz="100" b="1" dirty="0" smtClean="0"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dirty="0" smtClean="0">
                <a:cs typeface="Arial" pitchFamily="34" charset="0"/>
              </a:rPr>
              <a:t>Can be started at any time.</a:t>
            </a:r>
          </a:p>
          <a:p>
            <a:pPr lvl="1"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cs typeface="Arial" pitchFamily="34" charset="0"/>
              </a:rPr>
              <a:t>HIGH RISK </a:t>
            </a:r>
            <a:r>
              <a:rPr lang="en-US" dirty="0" smtClean="0">
                <a:cs typeface="Arial" pitchFamily="34" charset="0"/>
              </a:rPr>
              <a:t>of overdose at start of treatment and when combined with other substances such as alcohol and benzodiazepines.</a:t>
            </a:r>
          </a:p>
          <a:p>
            <a:pPr lvl="1"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cs typeface="Arial" pitchFamily="34" charset="0"/>
              </a:rPr>
              <a:t>Increases risk </a:t>
            </a:r>
            <a:r>
              <a:rPr lang="en-US" dirty="0" smtClean="0">
                <a:cs typeface="Arial" pitchFamily="34" charset="0"/>
              </a:rPr>
              <a:t>of serious heart problems &amp; sudden cardiac death; </a:t>
            </a:r>
            <a:r>
              <a:rPr lang="en-US" b="1" dirty="0" smtClean="0">
                <a:solidFill>
                  <a:srgbClr val="FF0000"/>
                </a:solidFill>
                <a:cs typeface="Arial" pitchFamily="34" charset="0"/>
              </a:rPr>
              <a:t>unsafe</a:t>
            </a:r>
            <a:r>
              <a:rPr lang="en-US" dirty="0" smtClean="0">
                <a:cs typeface="Arial" pitchFamily="34" charset="0"/>
              </a:rPr>
              <a:t> to drive until client has adjusted to dose.                                              </a:t>
            </a:r>
          </a:p>
          <a:p>
            <a:pPr lvl="5"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endParaRPr lang="en-US" dirty="0" smtClean="0">
              <a:cs typeface="Arial" pitchFamily="34" charset="0"/>
            </a:endParaRPr>
          </a:p>
          <a:p>
            <a:pPr lvl="5"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endParaRPr lang="en-US" sz="2400" dirty="0" smtClean="0">
              <a:cs typeface="Arial" pitchFamily="34" charset="0"/>
            </a:endParaRPr>
          </a:p>
          <a:p>
            <a:pPr marL="0" indent="0">
              <a:buClr>
                <a:srgbClr val="BE854C"/>
              </a:buClr>
              <a:buSzPct val="65000"/>
              <a:buFont typeface="Arial" pitchFamily="34" charset="0"/>
              <a:buNone/>
            </a:pPr>
            <a:endParaRPr lang="en-US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707361" y="5791200"/>
            <a:ext cx="1447800" cy="533400"/>
          </a:xfrm>
          <a:prstGeom prst="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See Pages </a:t>
            </a: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41 - 43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68368"/>
            <a:ext cx="3314700" cy="185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9276"/>
            <a:ext cx="9144000" cy="294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00689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FC8A-A4D3-46E9-B4DA-8E4B63F345E6}" type="datetime1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7/19/2014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F8E3-EC8E-4FF1-9FB8-7EB9DE5DC726}" type="slidenum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16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9144000" cy="152401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64841"/>
            <a:ext cx="9144000" cy="9144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Buprenorphine</a:t>
            </a:r>
            <a:endParaRPr lang="en-US" sz="3600" b="1" i="1" dirty="0">
              <a:solidFill>
                <a:prstClr val="white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762000"/>
          </a:xfrm>
        </p:spPr>
        <p:txBody>
          <a:bodyPr>
            <a:noAutofit/>
          </a:bodyPr>
          <a:lstStyle/>
          <a:p>
            <a:pPr marL="0" indent="0">
              <a:buClr>
                <a:srgbClr val="BE854C"/>
              </a:buClr>
              <a:buSzPct val="65000"/>
              <a:buNone/>
            </a:pPr>
            <a:endParaRPr lang="en-US" sz="600" b="1" dirty="0" smtClean="0">
              <a:cs typeface="Arial" pitchFamily="34" charset="0"/>
            </a:endParaRPr>
          </a:p>
          <a:p>
            <a:pPr marL="0" indent="0">
              <a:buClr>
                <a:srgbClr val="BE854C"/>
              </a:buClr>
              <a:buSzPct val="65000"/>
              <a:buNone/>
            </a:pPr>
            <a:endParaRPr lang="en-US" sz="600" b="1" dirty="0" smtClean="0">
              <a:cs typeface="Arial" pitchFamily="34" charset="0"/>
            </a:endParaRPr>
          </a:p>
          <a:p>
            <a:pPr marL="0" indent="0">
              <a:buClr>
                <a:srgbClr val="BE854C"/>
              </a:buClr>
              <a:buSzPct val="65000"/>
              <a:buNone/>
            </a:pPr>
            <a:endParaRPr lang="en-US" sz="2800" b="1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28600" y="1371600"/>
            <a:ext cx="86868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BE854C"/>
              </a:buClr>
              <a:buSzPct val="65000"/>
              <a:buFont typeface="Arial" pitchFamily="34" charset="0"/>
              <a:buNone/>
            </a:pPr>
            <a:r>
              <a:rPr lang="en-US" sz="2800" b="1" dirty="0" smtClean="0">
                <a:cs typeface="Arial" pitchFamily="34" charset="0"/>
              </a:rPr>
              <a:t>Buprenorphine is a long-acting opioid medication that reduces cravings and withdrawal symptoms</a:t>
            </a:r>
          </a:p>
          <a:p>
            <a:pPr marL="0" indent="0">
              <a:buClr>
                <a:srgbClr val="BE854C"/>
              </a:buClr>
              <a:buSzPct val="65000"/>
              <a:buFont typeface="Arial" pitchFamily="34" charset="0"/>
              <a:buNone/>
            </a:pPr>
            <a:endParaRPr lang="en-US" sz="600" b="1" dirty="0" smtClean="0">
              <a:cs typeface="Arial" pitchFamily="34" charset="0"/>
            </a:endParaRPr>
          </a:p>
          <a:p>
            <a:pPr marL="0" indent="0">
              <a:buClr>
                <a:srgbClr val="BE854C"/>
              </a:buClr>
              <a:buSzPct val="65000"/>
              <a:buFont typeface="Arial" pitchFamily="34" charset="0"/>
              <a:buNone/>
            </a:pPr>
            <a:endParaRPr lang="en-US" sz="600" b="1" dirty="0" smtClean="0"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600" dirty="0" err="1" smtClean="0">
                <a:cs typeface="Arial" pitchFamily="34" charset="0"/>
              </a:rPr>
              <a:t>Suboxone</a:t>
            </a:r>
            <a:r>
              <a:rPr lang="en-US" sz="2600" dirty="0" smtClean="0">
                <a:cs typeface="Arial" pitchFamily="34" charset="0"/>
              </a:rPr>
              <a:t>: combined with naloxone to                                    prevent misuse.</a:t>
            </a: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600" dirty="0" err="1" smtClean="0">
                <a:cs typeface="Arial" pitchFamily="34" charset="0"/>
              </a:rPr>
              <a:t>Subutex</a:t>
            </a:r>
            <a:r>
              <a:rPr lang="en-US" sz="2600" dirty="0" smtClean="0">
                <a:cs typeface="Arial" pitchFamily="34" charset="0"/>
              </a:rPr>
              <a:t>: Buprenorphine alone.</a:t>
            </a: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600" dirty="0">
                <a:cs typeface="Arial" pitchFamily="34" charset="0"/>
              </a:rPr>
              <a:t>The person taking a </a:t>
            </a:r>
            <a:r>
              <a:rPr lang="en-US" sz="2600" b="1" dirty="0">
                <a:cs typeface="Arial" pitchFamily="34" charset="0"/>
              </a:rPr>
              <a:t>prescribed dose </a:t>
            </a:r>
            <a:r>
              <a:rPr lang="en-US" sz="2600" dirty="0">
                <a:cs typeface="Arial" pitchFamily="34" charset="0"/>
              </a:rPr>
              <a:t> of </a:t>
            </a:r>
            <a:r>
              <a:rPr lang="en-US" sz="2600" dirty="0" smtClean="0">
                <a:cs typeface="Arial" pitchFamily="34" charset="0"/>
              </a:rPr>
              <a:t>buprenorphine                                          feels </a:t>
            </a:r>
            <a:r>
              <a:rPr lang="en-US" sz="2600" dirty="0">
                <a:cs typeface="Arial" pitchFamily="34" charset="0"/>
              </a:rPr>
              <a:t>normal, can continue to work and perform daily tasks, </a:t>
            </a:r>
            <a:r>
              <a:rPr lang="en-US" sz="2600" dirty="0" smtClean="0">
                <a:cs typeface="Arial" pitchFamily="34" charset="0"/>
              </a:rPr>
              <a:t>like driving.</a:t>
            </a: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600" dirty="0" smtClean="0">
                <a:cs typeface="Arial" pitchFamily="34" charset="0"/>
              </a:rPr>
              <a:t>Available through doctors who have special training and certification; dispensed through pharmacies.</a:t>
            </a:r>
          </a:p>
          <a:p>
            <a:pPr marL="0" indent="0">
              <a:buClr>
                <a:srgbClr val="BE854C"/>
              </a:buClr>
              <a:buSzPct val="65000"/>
              <a:buFont typeface="Arial" pitchFamily="34" charset="0"/>
              <a:buNone/>
            </a:pPr>
            <a:endParaRPr 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878" y="2356338"/>
            <a:ext cx="1692643" cy="149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7086600" y="5861538"/>
            <a:ext cx="1447800" cy="533400"/>
          </a:xfrm>
          <a:prstGeom prst="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See Pages </a:t>
            </a: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44 - 46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2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9276"/>
            <a:ext cx="9144000" cy="294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00689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FC8A-A4D3-46E9-B4DA-8E4B63F345E6}" type="datetime1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7/19/2014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F8E3-EC8E-4FF1-9FB8-7EB9DE5DC726}" type="slidenum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17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9144000" cy="152401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64841"/>
            <a:ext cx="9144000" cy="9144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Buprenorphine</a:t>
            </a:r>
            <a:endParaRPr lang="en-US" sz="3600" b="1" i="1" dirty="0">
              <a:solidFill>
                <a:prstClr val="white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762000"/>
          </a:xfrm>
        </p:spPr>
        <p:txBody>
          <a:bodyPr>
            <a:noAutofit/>
          </a:bodyPr>
          <a:lstStyle/>
          <a:p>
            <a:pPr marL="0" indent="0">
              <a:buClr>
                <a:srgbClr val="BE854C"/>
              </a:buClr>
              <a:buSzPct val="65000"/>
              <a:buNone/>
            </a:pPr>
            <a:endParaRPr lang="en-US" sz="600" b="1" dirty="0" smtClean="0">
              <a:cs typeface="Arial" pitchFamily="34" charset="0"/>
            </a:endParaRPr>
          </a:p>
          <a:p>
            <a:pPr marL="0" indent="0">
              <a:buClr>
                <a:srgbClr val="BE854C"/>
              </a:buClr>
              <a:buSzPct val="65000"/>
              <a:buNone/>
            </a:pPr>
            <a:endParaRPr lang="en-US" sz="600" b="1" dirty="0" smtClean="0">
              <a:cs typeface="Arial" pitchFamily="34" charset="0"/>
            </a:endParaRPr>
          </a:p>
          <a:p>
            <a:pPr marL="0" indent="0">
              <a:buClr>
                <a:srgbClr val="BE854C"/>
              </a:buClr>
              <a:buSzPct val="65000"/>
              <a:buNone/>
            </a:pPr>
            <a:endParaRPr lang="en-US" sz="2800" b="1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28600" y="1371600"/>
            <a:ext cx="86868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BE854C"/>
              </a:buClr>
              <a:buSzPct val="65000"/>
              <a:buFont typeface="Arial" pitchFamily="34" charset="0"/>
              <a:buNone/>
            </a:pPr>
            <a:endParaRPr lang="en-US" sz="600" b="1" dirty="0" smtClean="0">
              <a:cs typeface="Arial" pitchFamily="34" charset="0"/>
            </a:endParaRPr>
          </a:p>
          <a:p>
            <a:pPr marL="0" indent="0">
              <a:buClr>
                <a:srgbClr val="BE854C"/>
              </a:buClr>
              <a:buSzPct val="65000"/>
              <a:buFont typeface="Arial" pitchFamily="34" charset="0"/>
              <a:buNone/>
            </a:pPr>
            <a:endParaRPr lang="en-US" sz="600" b="1" dirty="0" smtClean="0"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800" dirty="0" smtClean="0">
                <a:cs typeface="Arial" pitchFamily="34" charset="0"/>
              </a:rPr>
              <a:t>Recommended for people with light to moderate opioid users with shorter use histories and less severe craving and withdrawal.</a:t>
            </a: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800" dirty="0" smtClean="0">
                <a:cs typeface="Arial" pitchFamily="34" charset="0"/>
              </a:rPr>
              <a:t>Can be started 12-24 hours after last opioid use.</a:t>
            </a:r>
          </a:p>
          <a:p>
            <a:pPr marL="0" indent="0">
              <a:buClr>
                <a:srgbClr val="BE854C"/>
              </a:buClr>
              <a:buSzPct val="65000"/>
              <a:buFont typeface="Arial" pitchFamily="34" charset="0"/>
              <a:buNone/>
            </a:pPr>
            <a:endParaRPr lang="en-US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7010400" y="5875866"/>
            <a:ext cx="1447800" cy="533400"/>
          </a:xfrm>
          <a:prstGeom prst="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See Pages </a:t>
            </a: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44 - 46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3593190" cy="202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20375" y="3657600"/>
            <a:ext cx="4466425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cs typeface="Arial" pitchFamily="34" charset="0"/>
              </a:rPr>
              <a:t> RISK </a:t>
            </a:r>
            <a:r>
              <a:rPr lang="en-US" sz="2800" dirty="0">
                <a:cs typeface="Arial" pitchFamily="34" charset="0"/>
              </a:rPr>
              <a:t>of overdose and </a:t>
            </a:r>
            <a:r>
              <a:rPr lang="en-US" sz="2800" dirty="0" smtClean="0">
                <a:cs typeface="Arial" pitchFamily="34" charset="0"/>
              </a:rPr>
              <a:t>when</a:t>
            </a:r>
          </a:p>
          <a:p>
            <a:pPr>
              <a:buClr>
                <a:srgbClr val="BE854C"/>
              </a:buClr>
              <a:buSzPct val="65000"/>
            </a:pP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smtClean="0">
                <a:cs typeface="Arial" pitchFamily="34" charset="0"/>
              </a:rPr>
              <a:t>  combined </a:t>
            </a:r>
            <a:r>
              <a:rPr lang="en-US" sz="2800" dirty="0">
                <a:cs typeface="Arial" pitchFamily="34" charset="0"/>
              </a:rPr>
              <a:t>with other </a:t>
            </a:r>
            <a:endParaRPr lang="en-US" sz="2800" dirty="0" smtClean="0">
              <a:cs typeface="Arial" pitchFamily="34" charset="0"/>
            </a:endParaRPr>
          </a:p>
          <a:p>
            <a:pPr>
              <a:buClr>
                <a:srgbClr val="BE854C"/>
              </a:buClr>
              <a:buSzPct val="65000"/>
            </a:pP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smtClean="0">
                <a:cs typeface="Arial" pitchFamily="34" charset="0"/>
              </a:rPr>
              <a:t>  substances </a:t>
            </a:r>
            <a:r>
              <a:rPr lang="en-US" sz="2800" dirty="0">
                <a:cs typeface="Arial" pitchFamily="34" charset="0"/>
              </a:rPr>
              <a:t>such as </a:t>
            </a:r>
            <a:r>
              <a:rPr lang="en-US" sz="2800" dirty="0" smtClean="0">
                <a:cs typeface="Arial" pitchFamily="34" charset="0"/>
              </a:rPr>
              <a:t>alcohol</a:t>
            </a:r>
          </a:p>
          <a:p>
            <a:pPr>
              <a:buClr>
                <a:srgbClr val="BE854C"/>
              </a:buClr>
              <a:buSzPct val="65000"/>
            </a:pP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smtClean="0">
                <a:cs typeface="Arial" pitchFamily="34" charset="0"/>
              </a:rPr>
              <a:t>  </a:t>
            </a:r>
            <a:r>
              <a:rPr lang="en-US" sz="2800" dirty="0">
                <a:cs typeface="Arial" pitchFamily="34" charset="0"/>
              </a:rPr>
              <a:t>and benzodiazepines</a:t>
            </a:r>
            <a:r>
              <a:rPr lang="en-US" sz="2800" dirty="0" smtClean="0">
                <a:cs typeface="Arial" pitchFamily="34" charset="0"/>
              </a:rPr>
              <a:t>.</a:t>
            </a: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</a:pPr>
            <a:endParaRPr lang="en-US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32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7620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9276"/>
            <a:ext cx="9144000" cy="294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417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rgbClr val="00689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FC8A-A4D3-46E9-B4DA-8E4B63F345E6}" type="datetime1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7/19/2014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F8E3-EC8E-4FF1-9FB8-7EB9DE5DC726}" type="slidenum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18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9144000" cy="152401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915955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64841"/>
            <a:ext cx="9144000" cy="749559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Naltrexone</a:t>
            </a:r>
            <a:endParaRPr lang="en-US" sz="3600" b="1" i="1" dirty="0">
              <a:solidFill>
                <a:prstClr val="white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762000"/>
          </a:xfrm>
        </p:spPr>
        <p:txBody>
          <a:bodyPr>
            <a:noAutofit/>
          </a:bodyPr>
          <a:lstStyle/>
          <a:p>
            <a:pPr marL="0" indent="0">
              <a:buClr>
                <a:srgbClr val="BE854C"/>
              </a:buClr>
              <a:buSzPct val="65000"/>
              <a:buNone/>
            </a:pPr>
            <a:endParaRPr lang="en-US" sz="600" b="1" dirty="0" smtClean="0">
              <a:cs typeface="Arial" pitchFamily="34" charset="0"/>
            </a:endParaRPr>
          </a:p>
          <a:p>
            <a:pPr marL="0" indent="0">
              <a:buClr>
                <a:srgbClr val="BE854C"/>
              </a:buClr>
              <a:buSzPct val="65000"/>
              <a:buNone/>
            </a:pPr>
            <a:endParaRPr lang="en-US" sz="600" b="1" dirty="0" smtClean="0">
              <a:cs typeface="Arial" pitchFamily="34" charset="0"/>
            </a:endParaRPr>
          </a:p>
          <a:p>
            <a:pPr marL="0" indent="0">
              <a:buClr>
                <a:srgbClr val="BE854C"/>
              </a:buClr>
              <a:buSzPct val="65000"/>
              <a:buNone/>
            </a:pPr>
            <a:endParaRPr lang="en-US" sz="2800" b="1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28600" y="990600"/>
            <a:ext cx="86868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800" b="1" dirty="0">
                <a:cs typeface="Arial" pitchFamily="34" charset="0"/>
              </a:rPr>
              <a:t>Naltrexone is an opioid blocker – </a:t>
            </a:r>
            <a:endParaRPr lang="en-US" sz="2800" b="1" dirty="0" smtClean="0"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800" b="1" dirty="0" smtClean="0">
                <a:cs typeface="Arial" pitchFamily="34" charset="0"/>
              </a:rPr>
              <a:t>it </a:t>
            </a:r>
            <a:r>
              <a:rPr lang="en-US" sz="2800" b="1" dirty="0">
                <a:cs typeface="Arial" pitchFamily="34" charset="0"/>
              </a:rPr>
              <a:t>blocks the euphoric and pain relieving effects </a:t>
            </a:r>
            <a:endParaRPr lang="en-US" sz="2800" b="1" dirty="0" smtClean="0"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800" b="1" dirty="0" smtClean="0">
                <a:cs typeface="Arial" pitchFamily="34" charset="0"/>
              </a:rPr>
              <a:t>of </a:t>
            </a:r>
            <a:r>
              <a:rPr lang="en-US" sz="2800" b="1" dirty="0">
                <a:cs typeface="Arial" pitchFamily="34" charset="0"/>
              </a:rPr>
              <a:t>opioids and has a similar effect with alcohol</a:t>
            </a:r>
          </a:p>
          <a:p>
            <a:pPr marL="0" indent="0">
              <a:buClr>
                <a:srgbClr val="BE854C"/>
              </a:buClr>
              <a:buSzPct val="65000"/>
              <a:buFont typeface="Arial" pitchFamily="34" charset="0"/>
              <a:buNone/>
            </a:pPr>
            <a:endParaRPr lang="en-US" sz="100" b="1" dirty="0" smtClean="0">
              <a:cs typeface="Arial" pitchFamily="34" charset="0"/>
            </a:endParaRPr>
          </a:p>
          <a:p>
            <a:pPr marL="0" indent="0">
              <a:buClr>
                <a:srgbClr val="BE854C"/>
              </a:buClr>
              <a:buSzPct val="65000"/>
              <a:buFont typeface="Arial" pitchFamily="34" charset="0"/>
              <a:buNone/>
            </a:pPr>
            <a:endParaRPr lang="en-US" sz="600" b="1" dirty="0" smtClean="0"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endParaRPr lang="en-US" sz="2000" dirty="0" smtClean="0"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endParaRPr lang="en-US" sz="2000" dirty="0"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endParaRPr lang="en-US" sz="2000" dirty="0" smtClean="0"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endParaRPr lang="en-US" sz="2000" dirty="0" smtClean="0"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endParaRPr lang="en-US" sz="2000" dirty="0"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endParaRPr lang="en-US" sz="2000" dirty="0" smtClean="0"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endParaRPr lang="en-US" sz="1200" dirty="0"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600" dirty="0" smtClean="0">
                <a:cs typeface="Arial" pitchFamily="34" charset="0"/>
              </a:rPr>
              <a:t>Available through any doctor, P.A. or N.P.; pills / film dispensed through pharmacies.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800" y="2491632"/>
            <a:ext cx="609600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600" dirty="0">
                <a:cs typeface="Arial" pitchFamily="34" charset="0"/>
              </a:rPr>
              <a:t>Naltrexone: </a:t>
            </a:r>
            <a:r>
              <a:rPr lang="en-US" sz="2600" dirty="0" smtClean="0">
                <a:cs typeface="Arial" pitchFamily="34" charset="0"/>
              </a:rPr>
              <a:t>available in pill form</a:t>
            </a:r>
            <a:endParaRPr lang="en-US" sz="2600" dirty="0"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600" dirty="0" err="1">
                <a:cs typeface="Arial" pitchFamily="34" charset="0"/>
              </a:rPr>
              <a:t>Vivitrol</a:t>
            </a:r>
            <a:r>
              <a:rPr lang="en-US" sz="2600" dirty="0">
                <a:cs typeface="Arial" pitchFamily="34" charset="0"/>
              </a:rPr>
              <a:t>: monthly injection form</a:t>
            </a:r>
          </a:p>
          <a:p>
            <a:pPr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600" dirty="0">
                <a:cs typeface="Arial" pitchFamily="34" charset="0"/>
              </a:rPr>
              <a:t>Naltrexone is </a:t>
            </a:r>
            <a:r>
              <a:rPr lang="en-US" sz="2600" b="1" dirty="0">
                <a:cs typeface="Arial" pitchFamily="34" charset="0"/>
              </a:rPr>
              <a:t>NOT</a:t>
            </a:r>
            <a:r>
              <a:rPr lang="en-US" sz="2600" dirty="0">
                <a:cs typeface="Arial" pitchFamily="34" charset="0"/>
              </a:rPr>
              <a:t> a controlled </a:t>
            </a:r>
            <a:r>
              <a:rPr lang="en-US" sz="2600" dirty="0" smtClean="0">
                <a:cs typeface="Arial" pitchFamily="34" charset="0"/>
              </a:rPr>
              <a:t>substance</a:t>
            </a:r>
          </a:p>
          <a:p>
            <a:pPr>
              <a:buClr>
                <a:srgbClr val="BE854C"/>
              </a:buClr>
              <a:buSzPct val="65000"/>
            </a:pPr>
            <a:r>
              <a:rPr lang="en-US" sz="2600" dirty="0">
                <a:cs typeface="Arial" pitchFamily="34" charset="0"/>
              </a:rPr>
              <a:t> </a:t>
            </a:r>
            <a:r>
              <a:rPr lang="en-US" sz="2600" dirty="0" smtClean="0">
                <a:cs typeface="Arial" pitchFamily="34" charset="0"/>
              </a:rPr>
              <a:t> </a:t>
            </a:r>
            <a:r>
              <a:rPr lang="en-US" sz="2600" dirty="0">
                <a:cs typeface="Arial" pitchFamily="34" charset="0"/>
              </a:rPr>
              <a:t>and </a:t>
            </a:r>
            <a:r>
              <a:rPr lang="en-US" sz="2600" dirty="0" smtClean="0">
                <a:cs typeface="Arial" pitchFamily="34" charset="0"/>
              </a:rPr>
              <a:t>has </a:t>
            </a:r>
            <a:r>
              <a:rPr lang="en-US" sz="2600" b="1" dirty="0" smtClean="0">
                <a:cs typeface="Arial" pitchFamily="34" charset="0"/>
              </a:rPr>
              <a:t>NO</a:t>
            </a:r>
            <a:r>
              <a:rPr lang="en-US" sz="2600" dirty="0" smtClean="0">
                <a:cs typeface="Arial" pitchFamily="34" charset="0"/>
              </a:rPr>
              <a:t> </a:t>
            </a:r>
            <a:r>
              <a:rPr lang="en-US" sz="2600" dirty="0">
                <a:cs typeface="Arial" pitchFamily="34" charset="0"/>
              </a:rPr>
              <a:t>potential for addiction </a:t>
            </a:r>
            <a:r>
              <a:rPr lang="en-US" sz="2600" dirty="0" smtClean="0">
                <a:cs typeface="Arial" pitchFamily="34" charset="0"/>
              </a:rPr>
              <a:t>or</a:t>
            </a:r>
          </a:p>
          <a:p>
            <a:pPr>
              <a:buClr>
                <a:srgbClr val="BE854C"/>
              </a:buClr>
              <a:buSzPct val="65000"/>
            </a:pPr>
            <a:r>
              <a:rPr lang="en-US" sz="2600" dirty="0">
                <a:cs typeface="Arial" pitchFamily="34" charset="0"/>
              </a:rPr>
              <a:t> </a:t>
            </a:r>
            <a:r>
              <a:rPr lang="en-US" sz="2600" dirty="0" smtClean="0">
                <a:cs typeface="Arial" pitchFamily="34" charset="0"/>
              </a:rPr>
              <a:t> </a:t>
            </a:r>
            <a:r>
              <a:rPr lang="en-US" sz="2600" dirty="0">
                <a:cs typeface="Arial" pitchFamily="34" charset="0"/>
              </a:rPr>
              <a:t>abuse; people </a:t>
            </a:r>
            <a:r>
              <a:rPr lang="en-US" sz="2600" dirty="0" smtClean="0">
                <a:cs typeface="Arial" pitchFamily="34" charset="0"/>
              </a:rPr>
              <a:t>feel completely </a:t>
            </a:r>
            <a:r>
              <a:rPr lang="en-US" sz="2600" dirty="0">
                <a:cs typeface="Arial" pitchFamily="34" charset="0"/>
              </a:rPr>
              <a:t>normal </a:t>
            </a:r>
            <a:endParaRPr lang="en-US" sz="2600" dirty="0" smtClean="0">
              <a:cs typeface="Arial" pitchFamily="34" charset="0"/>
            </a:endParaRPr>
          </a:p>
          <a:p>
            <a:pPr>
              <a:buClr>
                <a:srgbClr val="BE854C"/>
              </a:buClr>
              <a:buSzPct val="65000"/>
            </a:pPr>
            <a:r>
              <a:rPr lang="en-US" sz="2600" dirty="0">
                <a:cs typeface="Arial" pitchFamily="34" charset="0"/>
              </a:rPr>
              <a:t> </a:t>
            </a:r>
            <a:r>
              <a:rPr lang="en-US" sz="2600" dirty="0" smtClean="0">
                <a:cs typeface="Arial" pitchFamily="34" charset="0"/>
              </a:rPr>
              <a:t> while </a:t>
            </a:r>
            <a:r>
              <a:rPr lang="en-US" sz="2600" dirty="0">
                <a:cs typeface="Arial" pitchFamily="34" charset="0"/>
              </a:rPr>
              <a:t>taking naltrexone.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45018"/>
            <a:ext cx="1677738" cy="126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7036405" y="5647265"/>
            <a:ext cx="1447800" cy="533400"/>
          </a:xfrm>
          <a:prstGeom prst="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See Pages </a:t>
            </a: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46 - 49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7620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9276"/>
            <a:ext cx="9144000" cy="294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417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rgbClr val="00689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FC8A-A4D3-46E9-B4DA-8E4B63F345E6}" type="datetime1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7/19/2014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F8E3-EC8E-4FF1-9FB8-7EB9DE5DC726}" type="slidenum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19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9144000" cy="152401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915955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64841"/>
            <a:ext cx="9144000" cy="749559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Naltrexone</a:t>
            </a:r>
            <a:endParaRPr lang="en-US" sz="3600" b="1" i="1" dirty="0">
              <a:solidFill>
                <a:prstClr val="white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762000"/>
          </a:xfrm>
        </p:spPr>
        <p:txBody>
          <a:bodyPr>
            <a:noAutofit/>
          </a:bodyPr>
          <a:lstStyle/>
          <a:p>
            <a:pPr marL="0" indent="0">
              <a:buClr>
                <a:srgbClr val="BE854C"/>
              </a:buClr>
              <a:buSzPct val="65000"/>
              <a:buNone/>
            </a:pPr>
            <a:endParaRPr lang="en-US" sz="600" b="1" dirty="0" smtClean="0">
              <a:cs typeface="Arial" pitchFamily="34" charset="0"/>
            </a:endParaRPr>
          </a:p>
          <a:p>
            <a:pPr marL="0" indent="0">
              <a:buClr>
                <a:srgbClr val="BE854C"/>
              </a:buClr>
              <a:buSzPct val="65000"/>
              <a:buNone/>
            </a:pPr>
            <a:endParaRPr lang="en-US" sz="600" b="1" dirty="0" smtClean="0">
              <a:cs typeface="Arial" pitchFamily="34" charset="0"/>
            </a:endParaRPr>
          </a:p>
          <a:p>
            <a:pPr marL="0" indent="0">
              <a:buClr>
                <a:srgbClr val="BE854C"/>
              </a:buClr>
              <a:buSzPct val="65000"/>
              <a:buNone/>
            </a:pPr>
            <a:endParaRPr lang="en-US" sz="2800" b="1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28600" y="990600"/>
            <a:ext cx="86868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BE854C"/>
              </a:buClr>
              <a:buSzPct val="65000"/>
              <a:buFont typeface="Arial" pitchFamily="34" charset="0"/>
              <a:buNone/>
            </a:pPr>
            <a:endParaRPr lang="en-US" sz="100" b="1" dirty="0" smtClean="0">
              <a:cs typeface="Arial" pitchFamily="34" charset="0"/>
            </a:endParaRPr>
          </a:p>
          <a:p>
            <a:pPr marL="0" indent="0">
              <a:buClr>
                <a:srgbClr val="BE854C"/>
              </a:buClr>
              <a:buSzPct val="65000"/>
              <a:buFont typeface="Arial" pitchFamily="34" charset="0"/>
              <a:buNone/>
            </a:pPr>
            <a:endParaRPr lang="en-US" sz="600" b="1" dirty="0" smtClean="0">
              <a:cs typeface="Arial" pitchFamily="34" charset="0"/>
            </a:endParaRPr>
          </a:p>
          <a:p>
            <a:pPr marL="0" indent="0">
              <a:spcBef>
                <a:spcPts val="600"/>
              </a:spcBef>
              <a:buClr>
                <a:srgbClr val="BE854C"/>
              </a:buClr>
              <a:buSzPct val="65000"/>
              <a:buNone/>
            </a:pPr>
            <a:endParaRPr lang="en-US" sz="2000" dirty="0" smtClean="0"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800" dirty="0" smtClean="0">
                <a:cs typeface="Arial" pitchFamily="34" charset="0"/>
              </a:rPr>
              <a:t>Recommended for people with                                        less intense withdrawal symptoms                                          and cravings, who are highly                                         motivated for recovery, adolescents                                       and mandated clients.</a:t>
            </a: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800" dirty="0" smtClean="0">
                <a:cs typeface="Arial" pitchFamily="34" charset="0"/>
              </a:rPr>
              <a:t>Can be started 7 – 10 days after last opioid use; can be started anytime for clients using it for alcohol treatment.</a:t>
            </a: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cs typeface="Arial" pitchFamily="34" charset="0"/>
              </a:rPr>
              <a:t>RISK </a:t>
            </a:r>
            <a:r>
              <a:rPr lang="en-US" sz="2800" dirty="0" smtClean="0">
                <a:cs typeface="Arial" pitchFamily="34" charset="0"/>
              </a:rPr>
              <a:t>of overdose if people use large amounts of opioids to override blocking effects or during relapses due to lowered tolerance.</a:t>
            </a:r>
            <a:endParaRPr lang="en-US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7036405" y="5647265"/>
            <a:ext cx="1447800" cy="533400"/>
          </a:xfrm>
          <a:prstGeom prst="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See Pages </a:t>
            </a: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46 - 49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88" y="1465569"/>
            <a:ext cx="2950511" cy="211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66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8575"/>
            <a:ext cx="9144000" cy="694944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3550"/>
            <a:ext cx="7772400" cy="207645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presentation is adapted from </a:t>
            </a:r>
            <a:b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“RSAT Training Tool: Medication Assisted Treatment (MAT) for Offender Populations”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Niki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Miller, M.S. CPS</a:t>
            </a:r>
            <a:b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access to full curriculum, please go to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www.rsat-tta.com/Files/Trainings/FinalMAT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DF37-5BD3-4F17-BC7F-8515FF269729}" type="datetime1"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7/19/2014</a:t>
            </a:fld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F8E3-EC8E-4FF1-9FB8-7EB9DE5DC726}" type="slidenum"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fld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" y="4419600"/>
            <a:ext cx="8305800" cy="0"/>
          </a:xfrm>
          <a:prstGeom prst="line">
            <a:avLst/>
          </a:prstGeom>
          <a:ln w="22225">
            <a:solidFill>
              <a:srgbClr val="BE85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63233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18564" y="4495800"/>
            <a:ext cx="8525435" cy="1752600"/>
          </a:xfrm>
        </p:spPr>
        <p:txBody>
          <a:bodyPr>
            <a:normAutofit fontScale="47500" lnSpcReduction="20000"/>
          </a:bodyPr>
          <a:lstStyle/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rgbClr val="E0C3A3"/>
                </a:solidFill>
              </a:rPr>
              <a:t>With contributions from:</a:t>
            </a:r>
          </a:p>
          <a:p>
            <a:pPr algn="l">
              <a:spcBef>
                <a:spcPts val="0"/>
              </a:spcBef>
            </a:pPr>
            <a:r>
              <a:rPr lang="en-US" sz="4400" b="1" dirty="0" smtClean="0">
                <a:solidFill>
                  <a:srgbClr val="E0C3A3"/>
                </a:solidFill>
              </a:rPr>
              <a:t>Phillip Barbour - </a:t>
            </a:r>
            <a:r>
              <a:rPr lang="en-US" sz="4400" b="1" dirty="0" err="1" smtClean="0">
                <a:solidFill>
                  <a:srgbClr val="E0C3A3"/>
                </a:solidFill>
              </a:rPr>
              <a:t>TASC</a:t>
            </a:r>
            <a:endParaRPr lang="en-US" sz="4400" b="1" dirty="0" smtClean="0">
              <a:solidFill>
                <a:srgbClr val="E0C3A3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4400" b="1" dirty="0" smtClean="0">
                <a:solidFill>
                  <a:srgbClr val="E0C3A3"/>
                </a:solidFill>
              </a:rPr>
              <a:t>Roberta C. Churchill, MA, LMHC  – AdCare Criminal Justice Services</a:t>
            </a:r>
          </a:p>
          <a:p>
            <a:pPr algn="l">
              <a:spcBef>
                <a:spcPts val="0"/>
              </a:spcBef>
            </a:pPr>
            <a:endParaRPr lang="en-US" dirty="0" smtClean="0">
              <a:solidFill>
                <a:srgbClr val="E0C3A3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rgbClr val="E0C3A3"/>
                </a:solidFill>
              </a:rPr>
              <a:t>The author would like to acknowledge Dr. Lisa Mistler, University of Massachusetts Medical School , Department of Psychiatry, for her research which informed the medication sections and Andrew Klein, Ph.D. Senior Research Analyst, </a:t>
            </a:r>
            <a:r>
              <a:rPr lang="en-US" dirty="0" err="1" smtClean="0">
                <a:solidFill>
                  <a:srgbClr val="E0C3A3"/>
                </a:solidFill>
              </a:rPr>
              <a:t>AHP</a:t>
            </a:r>
            <a:r>
              <a:rPr lang="en-US" dirty="0" smtClean="0">
                <a:solidFill>
                  <a:srgbClr val="E0C3A3"/>
                </a:solidFill>
              </a:rPr>
              <a:t>, Inc. for his editorial assistance.</a:t>
            </a:r>
            <a:endParaRPr lang="en-US" dirty="0">
              <a:solidFill>
                <a:srgbClr val="E0C3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2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CJS Roberta\AppData\Local\Microsoft\Windows\Temporary Internet Files\Content.IE5\R9X0YXH3\MC900229239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3" y="1143000"/>
            <a:ext cx="4552627" cy="52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ACJS Roberta\AppData\Local\Microsoft\Windows\Temporary Internet Files\Content.IE5\R9X0YXH3\MC900229239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543586" cy="517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4525963"/>
          </a:xfrm>
        </p:spPr>
        <p:txBody>
          <a:bodyPr>
            <a:noAutofit/>
          </a:bodyPr>
          <a:lstStyle/>
          <a:p>
            <a:pPr marL="0" indent="0">
              <a:buClr>
                <a:srgbClr val="BE854C"/>
              </a:buClr>
              <a:buSzPct val="65000"/>
              <a:buNone/>
            </a:pPr>
            <a:r>
              <a:rPr lang="en-US" sz="2800" b="1" dirty="0"/>
              <a:t>Legal </a:t>
            </a:r>
            <a:r>
              <a:rPr lang="en-US" sz="2800" b="1" dirty="0" smtClean="0"/>
              <a:t>Issues</a:t>
            </a:r>
          </a:p>
          <a:p>
            <a:r>
              <a:rPr lang="en-US" sz="2000" dirty="0" smtClean="0"/>
              <a:t>Methadone / Buprenorphine </a:t>
            </a:r>
            <a:r>
              <a:rPr lang="en-US" sz="2000" dirty="0"/>
              <a:t>does not affect the ability to get a driver’s license. Some commercial licenses may be restricted.  </a:t>
            </a:r>
            <a:endParaRPr lang="en-US" sz="2000" dirty="0" smtClean="0"/>
          </a:p>
          <a:p>
            <a:r>
              <a:rPr lang="en-US" sz="2000" dirty="0" smtClean="0"/>
              <a:t>People </a:t>
            </a:r>
            <a:r>
              <a:rPr lang="en-US" sz="2000" dirty="0"/>
              <a:t>receiving </a:t>
            </a:r>
            <a:r>
              <a:rPr lang="en-US" sz="2000" dirty="0" smtClean="0"/>
              <a:t>MAT are </a:t>
            </a:r>
            <a:r>
              <a:rPr lang="en-US" sz="2000" dirty="0"/>
              <a:t>protected by confidentiality laws and anti-discrimination laws as long as they are not using illegal drugs. </a:t>
            </a:r>
            <a:endParaRPr lang="en-US" sz="2000" dirty="0" smtClean="0"/>
          </a:p>
          <a:p>
            <a:r>
              <a:rPr lang="en-US" sz="2000" dirty="0" smtClean="0"/>
              <a:t>Methadone / Buprenorphine </a:t>
            </a:r>
            <a:r>
              <a:rPr lang="en-US" sz="2000" dirty="0"/>
              <a:t>may show up on a drug screen.  An employer cannot legally fire someone for being </a:t>
            </a:r>
            <a:r>
              <a:rPr lang="en-US" sz="2000" dirty="0" smtClean="0"/>
              <a:t>in MAT as </a:t>
            </a:r>
            <a:r>
              <a:rPr lang="en-US" sz="2000" dirty="0"/>
              <a:t>long as he or she can document that it is prescribed and uses it as prescribed. </a:t>
            </a:r>
          </a:p>
          <a:p>
            <a:pPr lvl="0"/>
            <a:r>
              <a:rPr lang="en-US" sz="2000" dirty="0"/>
              <a:t>It is illegal to discriminate against people because they are receiving MAT. </a:t>
            </a:r>
          </a:p>
          <a:p>
            <a:pPr lvl="0"/>
            <a:r>
              <a:rPr lang="en-US" sz="2000" dirty="0"/>
              <a:t>Government services, student loans and food stamps cannot be denied because of MAT. </a:t>
            </a:r>
          </a:p>
          <a:p>
            <a:pPr lvl="0"/>
            <a:r>
              <a:rPr lang="en-US" sz="2000" dirty="0"/>
              <a:t>Child welfare or probation/parole cannot </a:t>
            </a:r>
            <a:r>
              <a:rPr lang="en-US" sz="2000" b="1" dirty="0"/>
              <a:t>legally </a:t>
            </a:r>
            <a:r>
              <a:rPr lang="en-US" sz="2000" dirty="0"/>
              <a:t>require people to stop MAT.</a:t>
            </a:r>
          </a:p>
          <a:p>
            <a:pPr lvl="0"/>
            <a:r>
              <a:rPr lang="en-US" sz="2000" dirty="0"/>
              <a:t>Opioid treatment programs are required to help with medical, counseling, and vocational needs.  </a:t>
            </a:r>
            <a:endParaRPr lang="en-US" sz="2000" dirty="0" smtClean="0"/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1">
              <a:buClr>
                <a:srgbClr val="BE854C"/>
              </a:buClr>
              <a:buSzPct val="65000"/>
              <a:buFont typeface="Wingdings" pitchFamily="2" charset="2"/>
              <a:buChar char="Ø"/>
            </a:pPr>
            <a:endParaRPr lang="en-US" sz="2300" dirty="0"/>
          </a:p>
          <a:p>
            <a:pPr lvl="1">
              <a:buClr>
                <a:srgbClr val="BE854C"/>
              </a:buClr>
              <a:buSzPct val="65000"/>
              <a:buFont typeface="Wingdings" pitchFamily="2" charset="2"/>
              <a:buChar char="Ø"/>
            </a:pPr>
            <a:endParaRPr lang="en-US" sz="2300" dirty="0"/>
          </a:p>
        </p:txBody>
      </p:sp>
      <p:sp>
        <p:nvSpPr>
          <p:cNvPr id="13" name="Rectangle 12"/>
          <p:cNvSpPr/>
          <p:nvPr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353"/>
            <a:ext cx="9144000" cy="589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Module I: Research</a:t>
            </a:r>
            <a:endParaRPr lang="en-US" dirty="0">
              <a:solidFill>
                <a:srgbClr val="00689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FC8A-A4D3-46E9-B4DA-8E4B63F345E6}" type="datetime1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7/19/2014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F8E3-EC8E-4FF1-9FB8-7EB9DE5DC726}" type="slidenum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20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9144000" cy="152401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96312"/>
            <a:ext cx="9144000" cy="9144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Legal Issues</a:t>
            </a:r>
            <a:endParaRPr lang="en-US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67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7620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4600"/>
            <a:ext cx="91440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417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rgbClr val="00689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FC8A-A4D3-46E9-B4DA-8E4B63F345E6}" type="datetime1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7/19/2014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F8E3-EC8E-4FF1-9FB8-7EB9DE5DC726}" type="slidenum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21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9144000" cy="152401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992155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64841"/>
            <a:ext cx="9144000" cy="827314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MAT for Alcohol Dependence </a:t>
            </a:r>
            <a:endParaRPr lang="en-US" sz="3600" b="1" i="1" dirty="0">
              <a:solidFill>
                <a:prstClr val="white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762000"/>
          </a:xfrm>
        </p:spPr>
        <p:txBody>
          <a:bodyPr>
            <a:noAutofit/>
          </a:bodyPr>
          <a:lstStyle/>
          <a:p>
            <a:pPr marL="0" indent="0">
              <a:buClr>
                <a:srgbClr val="BE854C"/>
              </a:buClr>
              <a:buSzPct val="65000"/>
              <a:buNone/>
            </a:pPr>
            <a:endParaRPr lang="en-US" sz="600" b="1" dirty="0" smtClean="0">
              <a:cs typeface="Arial" pitchFamily="34" charset="0"/>
            </a:endParaRPr>
          </a:p>
          <a:p>
            <a:pPr marL="0" indent="0">
              <a:buClr>
                <a:srgbClr val="BE854C"/>
              </a:buClr>
              <a:buSzPct val="65000"/>
              <a:buNone/>
            </a:pPr>
            <a:endParaRPr lang="en-US" sz="600" b="1" dirty="0" smtClean="0">
              <a:cs typeface="Arial" pitchFamily="34" charset="0"/>
            </a:endParaRPr>
          </a:p>
          <a:p>
            <a:pPr marL="0" indent="0">
              <a:buClr>
                <a:srgbClr val="BE854C"/>
              </a:buClr>
              <a:buSzPct val="65000"/>
              <a:buNone/>
            </a:pPr>
            <a:endParaRPr lang="en-US" sz="2800" b="1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28600" y="1219200"/>
            <a:ext cx="86868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400" b="1" dirty="0" smtClean="0">
                <a:cs typeface="Arial" pitchFamily="34" charset="0"/>
              </a:rPr>
              <a:t>Despite FDA approval, medication use for alcohol dependence is still limited among community providers</a:t>
            </a:r>
            <a:endParaRPr lang="en-US" sz="2400" b="1" dirty="0">
              <a:cs typeface="Arial" pitchFamily="34" charset="0"/>
            </a:endParaRPr>
          </a:p>
          <a:p>
            <a:pPr marL="0" indent="0">
              <a:buClr>
                <a:srgbClr val="BE854C"/>
              </a:buClr>
              <a:buSzPct val="65000"/>
              <a:buFont typeface="Arial" pitchFamily="34" charset="0"/>
              <a:buNone/>
            </a:pPr>
            <a:r>
              <a:rPr lang="en-US" sz="100" b="1" dirty="0" smtClean="0">
                <a:cs typeface="Arial" pitchFamily="34" charset="0"/>
              </a:rPr>
              <a:t> </a:t>
            </a:r>
          </a:p>
          <a:p>
            <a:pPr marL="0" indent="0">
              <a:buClr>
                <a:srgbClr val="BE854C"/>
              </a:buClr>
              <a:buSzPct val="65000"/>
              <a:buFont typeface="Arial" pitchFamily="34" charset="0"/>
              <a:buNone/>
            </a:pPr>
            <a:endParaRPr lang="en-US" sz="1100" dirty="0"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400" b="1" dirty="0" err="1" smtClean="0">
                <a:cs typeface="Arial" pitchFamily="34" charset="0"/>
              </a:rPr>
              <a:t>Vivitrol</a:t>
            </a:r>
            <a:r>
              <a:rPr lang="en-US" sz="2400" b="1" dirty="0" smtClean="0">
                <a:cs typeface="Arial" pitchFamily="34" charset="0"/>
              </a:rPr>
              <a:t> / Naltrexone </a:t>
            </a:r>
            <a:r>
              <a:rPr lang="en-US" sz="2400" dirty="0" smtClean="0">
                <a:cs typeface="Arial" pitchFamily="34" charset="0"/>
              </a:rPr>
              <a:t>are effective adjuncts to treatment and help to reduce relapses, the number of drinking days, the number of drinks and to increase periods of abstinence.</a:t>
            </a: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400" b="1" dirty="0" err="1" smtClean="0">
                <a:cs typeface="Arial" pitchFamily="34" charset="0"/>
              </a:rPr>
              <a:t>Disulfiram</a:t>
            </a:r>
            <a:r>
              <a:rPr lang="en-US" sz="2400" b="1" dirty="0" smtClean="0">
                <a:cs typeface="Arial" pitchFamily="34" charset="0"/>
              </a:rPr>
              <a:t> (</a:t>
            </a:r>
            <a:r>
              <a:rPr lang="en-US" sz="2400" b="1" dirty="0" err="1" smtClean="0">
                <a:cs typeface="Arial" pitchFamily="34" charset="0"/>
              </a:rPr>
              <a:t>Antabuse</a:t>
            </a:r>
            <a:r>
              <a:rPr lang="en-US" sz="2400" b="1" dirty="0" smtClean="0">
                <a:cs typeface="Arial" pitchFamily="34" charset="0"/>
              </a:rPr>
              <a:t>) </a:t>
            </a:r>
            <a:r>
              <a:rPr lang="en-US" sz="2400" dirty="0" smtClean="0">
                <a:cs typeface="Arial" pitchFamily="34" charset="0"/>
              </a:rPr>
              <a:t>is limited to highly motivate clients and those who can be directly observed while they take the medication; contraindicated for those that are still drinking.</a:t>
            </a: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400" b="1" dirty="0" err="1" smtClean="0">
                <a:cs typeface="Arial" pitchFamily="34" charset="0"/>
              </a:rPr>
              <a:t>Acamprosate</a:t>
            </a:r>
            <a:r>
              <a:rPr lang="en-US" sz="2400" b="1" dirty="0" smtClean="0">
                <a:cs typeface="Arial" pitchFamily="34" charset="0"/>
              </a:rPr>
              <a:t> (</a:t>
            </a:r>
            <a:r>
              <a:rPr lang="en-US" sz="2400" b="1" dirty="0" err="1" smtClean="0">
                <a:cs typeface="Arial" pitchFamily="34" charset="0"/>
              </a:rPr>
              <a:t>Campral</a:t>
            </a:r>
            <a:r>
              <a:rPr lang="en-US" sz="2400" b="1" dirty="0" smtClean="0">
                <a:cs typeface="Arial" pitchFamily="34" charset="0"/>
              </a:rPr>
              <a:t>) </a:t>
            </a:r>
            <a:r>
              <a:rPr lang="en-US" sz="2400" dirty="0" smtClean="0">
                <a:cs typeface="Arial" pitchFamily="34" charset="0"/>
              </a:rPr>
              <a:t>treats post-acute withdrawal from alcohol and controls the anxiety, restlessness and dysphoria that leads to relapse in abstinent alcoholics.</a:t>
            </a:r>
            <a:endParaRPr lang="en-US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7120776" y="5562600"/>
            <a:ext cx="1447800" cy="533400"/>
          </a:xfrm>
          <a:prstGeom prst="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See Pages </a:t>
            </a: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50 - 52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4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353"/>
            <a:ext cx="9144000" cy="589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Module I: Research</a:t>
            </a:r>
            <a:endParaRPr lang="en-US" dirty="0">
              <a:solidFill>
                <a:srgbClr val="00689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953000"/>
          </a:xfrm>
        </p:spPr>
        <p:txBody>
          <a:bodyPr>
            <a:noAutofit/>
          </a:bodyPr>
          <a:lstStyle/>
          <a:p>
            <a:pPr marL="0" indent="0">
              <a:buClr>
                <a:srgbClr val="BE854C"/>
              </a:buClr>
              <a:buSzPct val="65000"/>
              <a:buNone/>
            </a:pPr>
            <a:endParaRPr lang="en-US" sz="300" b="1" dirty="0" smtClean="0"/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r>
              <a:rPr lang="en-US" sz="2400" b="1" dirty="0" smtClean="0"/>
              <a:t>April 2012 </a:t>
            </a:r>
            <a:r>
              <a:rPr lang="en-US" sz="2400" dirty="0" smtClean="0"/>
              <a:t>– BCCF started offering </a:t>
            </a:r>
            <a:r>
              <a:rPr lang="en-US" sz="2400" dirty="0" err="1" smtClean="0"/>
              <a:t>Vivitrol</a:t>
            </a:r>
            <a:r>
              <a:rPr lang="en-US" sz="2400" dirty="0" smtClean="0"/>
              <a:t> treatment to inmates as part of a comprehensive pre-release program.</a:t>
            </a:r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/>
              <a:t>BCCF is the first county correctional facility in the state, and one of the few in the country to offer this treatment.</a:t>
            </a:r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/>
              <a:t>To date, BCCF has assisted 6 other MA counties and MA DOC in offering </a:t>
            </a:r>
            <a:r>
              <a:rPr lang="en-US" sz="2400" dirty="0" err="1" smtClean="0"/>
              <a:t>Vivitrol</a:t>
            </a:r>
            <a:r>
              <a:rPr lang="en-US" sz="2400" dirty="0" smtClean="0"/>
              <a:t> treatment to their inmates.  BCCF has also assisted correctional facilities across the country to design and implement </a:t>
            </a:r>
            <a:r>
              <a:rPr lang="en-US" sz="2400" dirty="0" err="1" smtClean="0"/>
              <a:t>Vivitrol</a:t>
            </a:r>
            <a:r>
              <a:rPr lang="en-US" sz="2400" dirty="0" smtClean="0"/>
              <a:t> programs like the one offered at BCCF.</a:t>
            </a:r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/>
              <a:t>BCCF now offers the largest Correctional </a:t>
            </a:r>
            <a:r>
              <a:rPr lang="en-US" sz="2400" dirty="0" err="1" smtClean="0"/>
              <a:t>Vivitrol</a:t>
            </a:r>
            <a:r>
              <a:rPr lang="en-US" sz="2400" dirty="0" smtClean="0"/>
              <a:t> treatment program in the country</a:t>
            </a:r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r>
              <a:rPr lang="en-US" sz="2400" dirty="0" err="1" smtClean="0"/>
              <a:t>Prelimanary</a:t>
            </a:r>
            <a:r>
              <a:rPr lang="en-US" sz="2400" dirty="0" smtClean="0"/>
              <a:t> results indicate that the BCCF </a:t>
            </a:r>
            <a:r>
              <a:rPr lang="en-US" sz="2400" dirty="0" err="1" smtClean="0"/>
              <a:t>Vivitrol</a:t>
            </a:r>
            <a:r>
              <a:rPr lang="en-US" sz="2400" dirty="0" smtClean="0"/>
              <a:t> program may be effective in reducing relapse and recidivism rates.</a:t>
            </a:r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endParaRPr lang="en-US" sz="2400" dirty="0" smtClean="0"/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FC8A-A4D3-46E9-B4DA-8E4B63F345E6}" type="datetime1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7/19/2014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F8E3-EC8E-4FF1-9FB8-7EB9DE5DC726}" type="slidenum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22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9144000" cy="152401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64841"/>
            <a:ext cx="9144000" cy="9144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Vivitrol</a:t>
            </a:r>
            <a:r>
              <a:rPr lang="en-US" sz="3500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 Program at Barnstable County Correctional Facility - Massachusetts</a:t>
            </a:r>
            <a:endParaRPr lang="en-US" sz="3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3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353"/>
            <a:ext cx="9144000" cy="589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Module I: Research</a:t>
            </a:r>
            <a:endParaRPr lang="en-US" dirty="0">
              <a:solidFill>
                <a:srgbClr val="00689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953000"/>
          </a:xfrm>
        </p:spPr>
        <p:txBody>
          <a:bodyPr>
            <a:noAutofit/>
          </a:bodyPr>
          <a:lstStyle/>
          <a:p>
            <a:pPr marL="0" indent="0">
              <a:buClr>
                <a:srgbClr val="BE854C"/>
              </a:buClr>
              <a:buSzPct val="65000"/>
              <a:buNone/>
            </a:pPr>
            <a:endParaRPr lang="en-US" sz="300" b="1" dirty="0" smtClean="0"/>
          </a:p>
          <a:p>
            <a:pPr marL="0" indent="0">
              <a:spcBef>
                <a:spcPts val="1200"/>
              </a:spcBef>
              <a:buClr>
                <a:srgbClr val="CC9900"/>
              </a:buClr>
              <a:buSzPct val="65000"/>
              <a:buNone/>
            </a:pPr>
            <a:r>
              <a:rPr lang="en-US" sz="2400" b="1" dirty="0" smtClean="0"/>
              <a:t>Indications for Pre- and Post-Release Substance Abuse Treatment</a:t>
            </a:r>
            <a:endParaRPr lang="en-US" sz="2400" dirty="0" smtClean="0"/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/>
              <a:t>Approximately 25% of new intakes at BCCF require opioid detox</a:t>
            </a:r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/>
              <a:t>Approximately 35% of all inmates meet criteria for drug or alcohol dependence</a:t>
            </a:r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/>
              <a:t>Highest risk of death is in the first 2 weeks after release; i.e. overdose</a:t>
            </a:r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/>
              <a:t>Recidivism is tightly linked to relapse</a:t>
            </a:r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/>
              <a:t>Expense of incarcerating non-violent offenders</a:t>
            </a:r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/>
              <a:t>Substance abuse is a causative factor for criminogenic behavior</a:t>
            </a:r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endParaRPr lang="en-US" sz="2400" dirty="0" smtClean="0"/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FC8A-A4D3-46E9-B4DA-8E4B63F345E6}" type="datetime1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7/19/2014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F8E3-EC8E-4FF1-9FB8-7EB9DE5DC726}" type="slidenum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23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9144000" cy="152401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64841"/>
            <a:ext cx="9144000" cy="9144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Why Offer a </a:t>
            </a:r>
            <a:r>
              <a:rPr lang="en-US" sz="3500" dirty="0" err="1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Vivitrol</a:t>
            </a:r>
            <a:r>
              <a:rPr lang="en-US" sz="3500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 Program?</a:t>
            </a:r>
            <a:endParaRPr lang="en-US" sz="3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17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353"/>
            <a:ext cx="9144000" cy="589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Module I: Research</a:t>
            </a:r>
            <a:endParaRPr lang="en-US" dirty="0">
              <a:solidFill>
                <a:srgbClr val="00689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953000"/>
          </a:xfrm>
        </p:spPr>
        <p:txBody>
          <a:bodyPr>
            <a:noAutofit/>
          </a:bodyPr>
          <a:lstStyle/>
          <a:p>
            <a:pPr marL="0" indent="0">
              <a:buClr>
                <a:srgbClr val="BE854C"/>
              </a:buClr>
              <a:buSzPct val="65000"/>
              <a:buNone/>
            </a:pPr>
            <a:endParaRPr lang="en-US" sz="300" b="1" dirty="0" smtClean="0"/>
          </a:p>
          <a:p>
            <a:pPr marL="0" indent="0">
              <a:spcBef>
                <a:spcPts val="1200"/>
              </a:spcBef>
              <a:buClr>
                <a:srgbClr val="CC9900"/>
              </a:buClr>
              <a:buSzPct val="65000"/>
              <a:buNone/>
            </a:pPr>
            <a:r>
              <a:rPr lang="en-US" sz="2400" b="1" dirty="0" smtClean="0"/>
              <a:t>Indications for Pre- and Post-Release Substance Abuse Treatment</a:t>
            </a:r>
            <a:endParaRPr lang="en-US" sz="2400" dirty="0" smtClean="0"/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/>
              <a:t>Relapse</a:t>
            </a:r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/>
              <a:t>Abstinence</a:t>
            </a:r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/>
              <a:t>Counseling</a:t>
            </a:r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/>
              <a:t>12 Step Programs</a:t>
            </a:r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/>
              <a:t>Medication Assisted Treatment</a:t>
            </a:r>
          </a:p>
          <a:p>
            <a:pPr lvl="1">
              <a:spcBef>
                <a:spcPts val="12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§"/>
            </a:pPr>
            <a:r>
              <a:rPr lang="en-US" sz="2400" dirty="0" smtClean="0"/>
              <a:t>To treat addiction to Opioids: Methadone, </a:t>
            </a:r>
            <a:r>
              <a:rPr lang="en-US" sz="2400" dirty="0" err="1" smtClean="0"/>
              <a:t>Suboxone</a:t>
            </a:r>
            <a:endParaRPr lang="en-US" sz="2400" dirty="0" smtClean="0"/>
          </a:p>
          <a:p>
            <a:pPr lvl="1">
              <a:spcBef>
                <a:spcPts val="12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§"/>
            </a:pPr>
            <a:r>
              <a:rPr lang="en-US" sz="2400" dirty="0" smtClean="0"/>
              <a:t>To treat addiction to Opioids AND Alcohol:  </a:t>
            </a:r>
            <a:r>
              <a:rPr lang="en-US" sz="2400" dirty="0" err="1" smtClean="0"/>
              <a:t>Vivitrol</a:t>
            </a:r>
            <a:r>
              <a:rPr lang="en-US" sz="2400" dirty="0" smtClean="0"/>
              <a:t> </a:t>
            </a:r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endParaRPr lang="en-US" sz="2400" dirty="0" smtClean="0"/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FC8A-A4D3-46E9-B4DA-8E4B63F345E6}" type="datetime1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7/19/2014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F8E3-EC8E-4FF1-9FB8-7EB9DE5DC726}" type="slidenum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24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9144000" cy="152401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64841"/>
            <a:ext cx="9144000" cy="9144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Current Options for Opioid/Alcohol </a:t>
            </a:r>
          </a:p>
          <a:p>
            <a:pPr algn="ctr"/>
            <a:r>
              <a:rPr lang="en-US" sz="3500" dirty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Addicted Individuals After Release</a:t>
            </a:r>
            <a:endParaRPr lang="en-US" sz="3500" dirty="0">
              <a:solidFill>
                <a:prstClr val="white"/>
              </a:solidFill>
            </a:endParaRPr>
          </a:p>
        </p:txBody>
      </p:sp>
      <p:pic>
        <p:nvPicPr>
          <p:cNvPr id="11" name="Picture 2" descr="http://www.blastmedia.com/blog/wp-content/uploads/2012/07/Question-Mark.jp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81200"/>
            <a:ext cx="35814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70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7620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9276"/>
            <a:ext cx="9144000" cy="294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417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rgbClr val="00689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FC8A-A4D3-46E9-B4DA-8E4B63F345E6}" type="datetime1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7/19/2014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F8E3-EC8E-4FF1-9FB8-7EB9DE5DC726}" type="slidenum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25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9144000" cy="152401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915955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64841"/>
            <a:ext cx="9144000" cy="749559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err="1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Vivitrol</a:t>
            </a:r>
            <a:r>
              <a:rPr lang="en-US" sz="3600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 (Extended Release Naltrexone)</a:t>
            </a:r>
            <a:endParaRPr lang="en-US" sz="3600" b="1" i="1" dirty="0">
              <a:solidFill>
                <a:prstClr val="white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762000"/>
          </a:xfrm>
        </p:spPr>
        <p:txBody>
          <a:bodyPr>
            <a:noAutofit/>
          </a:bodyPr>
          <a:lstStyle/>
          <a:p>
            <a:pPr marL="0" indent="0">
              <a:buClr>
                <a:srgbClr val="BE854C"/>
              </a:buClr>
              <a:buSzPct val="65000"/>
              <a:buNone/>
            </a:pPr>
            <a:endParaRPr lang="en-US" sz="600" b="1" dirty="0" smtClean="0">
              <a:cs typeface="Arial" pitchFamily="34" charset="0"/>
            </a:endParaRPr>
          </a:p>
          <a:p>
            <a:pPr marL="0" indent="0">
              <a:buClr>
                <a:srgbClr val="BE854C"/>
              </a:buClr>
              <a:buSzPct val="65000"/>
              <a:buNone/>
            </a:pPr>
            <a:endParaRPr lang="en-US" sz="600" b="1" dirty="0" smtClean="0">
              <a:cs typeface="Arial" pitchFamily="34" charset="0"/>
            </a:endParaRPr>
          </a:p>
          <a:p>
            <a:pPr marL="0" indent="0">
              <a:buClr>
                <a:srgbClr val="BE854C"/>
              </a:buClr>
              <a:buSzPct val="65000"/>
              <a:buNone/>
            </a:pPr>
            <a:endParaRPr lang="en-US" sz="2800" b="1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28600" y="990599"/>
            <a:ext cx="8686800" cy="5486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800" b="1" dirty="0" err="1" smtClean="0">
                <a:cs typeface="Arial" pitchFamily="34" charset="0"/>
              </a:rPr>
              <a:t>Vivitrol</a:t>
            </a:r>
            <a:r>
              <a:rPr lang="en-US" sz="2800" b="1" dirty="0" smtClean="0">
                <a:cs typeface="Arial" pitchFamily="34" charset="0"/>
              </a:rPr>
              <a:t> </a:t>
            </a:r>
            <a:r>
              <a:rPr lang="en-US" sz="2800" b="1" dirty="0">
                <a:cs typeface="Arial" pitchFamily="34" charset="0"/>
              </a:rPr>
              <a:t>is an opioid blocker – </a:t>
            </a:r>
            <a:endParaRPr lang="en-US" sz="2800" b="1" dirty="0" smtClean="0"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800" b="1" dirty="0" smtClean="0">
                <a:cs typeface="Arial" pitchFamily="34" charset="0"/>
              </a:rPr>
              <a:t>it </a:t>
            </a:r>
            <a:r>
              <a:rPr lang="en-US" sz="2800" b="1" dirty="0">
                <a:cs typeface="Arial" pitchFamily="34" charset="0"/>
              </a:rPr>
              <a:t>blocks the euphoric and pain relieving effects </a:t>
            </a:r>
            <a:endParaRPr lang="en-US" sz="2800" b="1" dirty="0" smtClean="0"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800" b="1" dirty="0" smtClean="0">
                <a:cs typeface="Arial" pitchFamily="34" charset="0"/>
              </a:rPr>
              <a:t>of </a:t>
            </a:r>
            <a:r>
              <a:rPr lang="en-US" sz="2800" b="1" dirty="0">
                <a:cs typeface="Arial" pitchFamily="34" charset="0"/>
              </a:rPr>
              <a:t>opioids and has a similar effect with alcohol</a:t>
            </a:r>
          </a:p>
          <a:p>
            <a:pPr marL="0" indent="0">
              <a:buClr>
                <a:srgbClr val="BE854C"/>
              </a:buClr>
              <a:buSzPct val="65000"/>
              <a:buFont typeface="Arial" pitchFamily="34" charset="0"/>
              <a:buNone/>
            </a:pPr>
            <a:endParaRPr lang="en-US" sz="100" b="1" dirty="0" smtClean="0">
              <a:cs typeface="Arial" pitchFamily="34" charset="0"/>
            </a:endParaRPr>
          </a:p>
          <a:p>
            <a:pPr marL="0" indent="0">
              <a:buClr>
                <a:srgbClr val="BE854C"/>
              </a:buClr>
              <a:buSzPct val="65000"/>
              <a:buFont typeface="Arial" pitchFamily="34" charset="0"/>
              <a:buNone/>
            </a:pPr>
            <a:endParaRPr lang="en-US" sz="600" b="1" dirty="0" smtClean="0">
              <a:cs typeface="Arial" pitchFamily="34" charset="0"/>
            </a:endParaRPr>
          </a:p>
          <a:p>
            <a:pPr marL="0" indent="0">
              <a:spcBef>
                <a:spcPts val="600"/>
              </a:spcBef>
              <a:buClr>
                <a:srgbClr val="BE854C"/>
              </a:buClr>
              <a:buSzPct val="65000"/>
              <a:buNone/>
            </a:pPr>
            <a:endParaRPr lang="en-US" sz="1000" dirty="0" smtClean="0"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>
                <a:cs typeface="Arial" pitchFamily="34" charset="0"/>
              </a:rPr>
              <a:t>An injectable form of the medication                                                    Naltrexone</a:t>
            </a: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>
                <a:cs typeface="Arial" pitchFamily="34" charset="0"/>
              </a:rPr>
              <a:t>Each dose lasts about 30 days</a:t>
            </a: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>
                <a:cs typeface="Arial" pitchFamily="34" charset="0"/>
              </a:rPr>
              <a:t>Reduces cravings / blocks positive effects                                                  of substances</a:t>
            </a: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>
                <a:cs typeface="Arial" pitchFamily="34" charset="0"/>
              </a:rPr>
              <a:t>Recommended abstinence from opioids for 7-10 days prior administration</a:t>
            </a: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>
                <a:cs typeface="Arial" pitchFamily="34" charset="0"/>
              </a:rPr>
              <a:t>Non mood-altering, non-addictive, no withdrawal</a:t>
            </a: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>
                <a:cs typeface="Arial" pitchFamily="34" charset="0"/>
              </a:rPr>
              <a:t>Not a controlled substance, no street value</a:t>
            </a:r>
            <a:endParaRPr lang="en-US" sz="2400" dirty="0"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endParaRPr lang="en-US" sz="2000" dirty="0" smtClean="0"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endParaRPr lang="en-US" sz="2000" dirty="0" smtClean="0"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endParaRPr lang="en-US" sz="2000" dirty="0">
              <a:cs typeface="Arial" pitchFamily="34" charset="0"/>
            </a:endParaRPr>
          </a:p>
          <a:p>
            <a:pPr marL="0" indent="0">
              <a:spcBef>
                <a:spcPts val="600"/>
              </a:spcBef>
              <a:buClr>
                <a:srgbClr val="BE854C"/>
              </a:buClr>
              <a:buSzPct val="65000"/>
              <a:buNone/>
            </a:pPr>
            <a:endParaRPr lang="en-US" sz="2000" dirty="0" smtClean="0">
              <a:cs typeface="Arial" pitchFamily="34" charset="0"/>
            </a:endParaRPr>
          </a:p>
          <a:p>
            <a:pPr marL="0" indent="0">
              <a:spcBef>
                <a:spcPts val="600"/>
              </a:spcBef>
              <a:buClr>
                <a:srgbClr val="BE854C"/>
              </a:buClr>
              <a:buSzPct val="65000"/>
              <a:buNone/>
            </a:pPr>
            <a:endParaRPr lang="en-US" sz="2000" dirty="0" smtClean="0"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endParaRPr lang="en-US" sz="1200" dirty="0"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721" y="2514600"/>
            <a:ext cx="2950511" cy="211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1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353"/>
            <a:ext cx="9144000" cy="589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Module I: Research</a:t>
            </a:r>
            <a:endParaRPr lang="en-US" dirty="0">
              <a:solidFill>
                <a:srgbClr val="00689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876800"/>
          </a:xfrm>
        </p:spPr>
        <p:txBody>
          <a:bodyPr>
            <a:noAutofit/>
          </a:bodyPr>
          <a:lstStyle/>
          <a:p>
            <a:pPr marL="0" indent="0">
              <a:buClr>
                <a:srgbClr val="BE854C"/>
              </a:buClr>
              <a:buSzPct val="65000"/>
              <a:buNone/>
            </a:pPr>
            <a:endParaRPr lang="en-US" sz="300" b="1" dirty="0" smtClean="0"/>
          </a:p>
          <a:p>
            <a:pPr marL="0" indent="0">
              <a:spcBef>
                <a:spcPts val="1200"/>
              </a:spcBef>
              <a:buClr>
                <a:srgbClr val="CC9900"/>
              </a:buClr>
              <a:buSzPct val="65000"/>
              <a:buNone/>
            </a:pPr>
            <a:r>
              <a:rPr lang="en-US" sz="2400" b="1" dirty="0" smtClean="0"/>
              <a:t>The </a:t>
            </a:r>
            <a:r>
              <a:rPr lang="en-US" sz="2400" b="1" dirty="0" err="1" smtClean="0"/>
              <a:t>Vivitrol</a:t>
            </a:r>
            <a:r>
              <a:rPr lang="en-US" sz="2400" b="1" dirty="0" smtClean="0"/>
              <a:t> Program is a Medication ASSISTED Treatment</a:t>
            </a:r>
          </a:p>
          <a:p>
            <a:pPr marL="0" indent="0">
              <a:spcBef>
                <a:spcPts val="1200"/>
              </a:spcBef>
              <a:buClr>
                <a:srgbClr val="CC9900"/>
              </a:buClr>
              <a:buSzPct val="65000"/>
              <a:buNone/>
            </a:pPr>
            <a:endParaRPr lang="en-US" sz="100" dirty="0" smtClean="0"/>
          </a:p>
          <a:p>
            <a:pPr lvl="1"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/>
              <a:t>The medication is only one aspect of treatment</a:t>
            </a:r>
          </a:p>
          <a:p>
            <a:pPr lvl="8"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/>
              <a:t>The medication is intended to help prevent relapse while the addicted individual works to make lasting behavioral changes through treatment</a:t>
            </a:r>
          </a:p>
          <a:p>
            <a:pPr lvl="8"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/>
              <a:t>Other treatments – counseling / meetings – are necessary for lasting recovery</a:t>
            </a:r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endParaRPr lang="en-US" sz="2400" dirty="0" smtClean="0"/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FC8A-A4D3-46E9-B4DA-8E4B63F345E6}" type="datetime1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7/19/2014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F8E3-EC8E-4FF1-9FB8-7EB9DE5DC726}" type="slidenum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26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9144000" cy="152401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64841"/>
            <a:ext cx="9144000" cy="9144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MAT at BCCF</a:t>
            </a:r>
            <a:endParaRPr lang="en-US" sz="3500" dirty="0">
              <a:solidFill>
                <a:prstClr val="white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87" y="2971800"/>
            <a:ext cx="325566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67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353"/>
            <a:ext cx="9144000" cy="589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Module I: Research</a:t>
            </a:r>
            <a:endParaRPr lang="en-US" dirty="0">
              <a:solidFill>
                <a:srgbClr val="00689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953000"/>
          </a:xfrm>
        </p:spPr>
        <p:txBody>
          <a:bodyPr>
            <a:noAutofit/>
          </a:bodyPr>
          <a:lstStyle/>
          <a:p>
            <a:pPr marL="0" indent="0">
              <a:buClr>
                <a:srgbClr val="BE854C"/>
              </a:buClr>
              <a:buSzPct val="65000"/>
              <a:buNone/>
            </a:pPr>
            <a:endParaRPr lang="en-US" sz="300" b="1" dirty="0" smtClean="0"/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endParaRPr lang="en-US" sz="2400" dirty="0" smtClean="0"/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FC8A-A4D3-46E9-B4DA-8E4B63F345E6}" type="datetime1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7/19/2014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F8E3-EC8E-4FF1-9FB8-7EB9DE5DC726}" type="slidenum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27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9144000" cy="152401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64841"/>
            <a:ext cx="9144000" cy="9144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Vivitrol</a:t>
            </a:r>
            <a:r>
              <a:rPr lang="en-US" sz="3500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 Program Outline</a:t>
            </a:r>
            <a:endParaRPr lang="en-US" sz="3500" dirty="0">
              <a:solidFill>
                <a:prstClr val="white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949735"/>
              </p:ext>
            </p:extLst>
          </p:nvPr>
        </p:nvGraphicFramePr>
        <p:xfrm>
          <a:off x="190500" y="1447800"/>
          <a:ext cx="8763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CC9900"/>
                        </a:buClr>
                        <a:buSzPct val="65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How does it work at BCCF?</a:t>
                      </a: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CC9900"/>
                        </a:buClr>
                        <a:buSzPct val="65000"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Programs Department present information about Medication Assisted Treatment to inmates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CC9900"/>
                        </a:buClr>
                        <a:buSzPct val="65000"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Interested inmates request treatment / information from the Medical Department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CC9900"/>
                        </a:buClr>
                        <a:buSzPct val="65000"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Medical Director, Assistant Director or Transitional Healthcare Coordinator meets one on one with inmate to determine if appropriate treatment for individual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CC9900"/>
                        </a:buClr>
                        <a:buSzPct val="65000"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Medical Clearance to receive the medication is obtained by Medical Director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81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353"/>
            <a:ext cx="9144000" cy="589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Module I: Research</a:t>
            </a:r>
            <a:endParaRPr lang="en-US" dirty="0">
              <a:solidFill>
                <a:srgbClr val="00689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FC8A-A4D3-46E9-B4DA-8E4B63F345E6}" type="datetime1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7/19/2014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F8E3-EC8E-4FF1-9FB8-7EB9DE5DC726}" type="slidenum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28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9144000" cy="152401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64841"/>
            <a:ext cx="9144000" cy="9144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Vivitrol</a:t>
            </a:r>
            <a:r>
              <a:rPr lang="en-US" sz="3500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 Program Outline</a:t>
            </a:r>
            <a:endParaRPr lang="en-US" sz="3500" dirty="0">
              <a:solidFill>
                <a:prstClr val="white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462167"/>
              </p:ext>
            </p:extLst>
          </p:nvPr>
        </p:nvGraphicFramePr>
        <p:xfrm>
          <a:off x="228600" y="1447800"/>
          <a:ext cx="86868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CC9900"/>
                        </a:buClr>
                        <a:buSzPct val="65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How does it work at BCCF?</a:t>
                      </a: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CC9900"/>
                        </a:buClr>
                        <a:buSzPct val="65000"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 Motivation Assessment (for involvement in available programs) is administered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CC9900"/>
                        </a:buClr>
                        <a:buSzPct val="65000"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 Risk/Needs assessment (LS/CMI) is administered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CC9900"/>
                        </a:buClr>
                        <a:buSzPct val="65000"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Two counseling sessions with Mental Health staff are offered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CC9900"/>
                        </a:buClr>
                        <a:buSzPct val="65000"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Inmate is given the pill form of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Vivitrol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(Naltrexone) for 3 days to ensure no allergy or adverse reaction to the medication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CC9900"/>
                        </a:buClr>
                        <a:buSzPct val="65000"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Vivitrol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injection is administered 3 days prior to release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CC9900"/>
                        </a:buClr>
                        <a:buSzPct val="65000"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Mass Health insurance initiated and follow-up treatment at community clinic scheduled prior to release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353"/>
            <a:ext cx="9144000" cy="589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Module I: Research</a:t>
            </a:r>
            <a:endParaRPr lang="en-US" dirty="0">
              <a:solidFill>
                <a:srgbClr val="00689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953000"/>
          </a:xfrm>
        </p:spPr>
        <p:txBody>
          <a:bodyPr>
            <a:noAutofit/>
          </a:bodyPr>
          <a:lstStyle/>
          <a:p>
            <a:pPr marL="0" indent="0">
              <a:buClr>
                <a:srgbClr val="BE854C"/>
              </a:buClr>
              <a:buSzPct val="65000"/>
              <a:buNone/>
            </a:pPr>
            <a:endParaRPr lang="en-US" sz="300" b="1" dirty="0" smtClean="0"/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r>
              <a:rPr lang="en-US" sz="2400" b="1" dirty="0" smtClean="0"/>
              <a:t>March 2013 </a:t>
            </a:r>
            <a:r>
              <a:rPr lang="en-US" sz="2400" dirty="0" smtClean="0"/>
              <a:t>– BCCF began collaborating with the Barnstable Drug Court to offer participation in the </a:t>
            </a:r>
            <a:r>
              <a:rPr lang="en-US" sz="2400" dirty="0" err="1" smtClean="0"/>
              <a:t>Vivitrol</a:t>
            </a:r>
            <a:r>
              <a:rPr lang="en-US" sz="2400" dirty="0" smtClean="0"/>
              <a:t> Pre-Release program to </a:t>
            </a:r>
            <a:r>
              <a:rPr lang="en-US" sz="2400" u="sng" dirty="0" smtClean="0"/>
              <a:t>selected</a:t>
            </a:r>
            <a:r>
              <a:rPr lang="en-US" sz="2400" dirty="0" smtClean="0"/>
              <a:t> pre-trial inmates.</a:t>
            </a:r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/>
              <a:t>This collaboration has provided the Drug Court with another option for alternative sentencing</a:t>
            </a:r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/>
              <a:t>In these cases the Judge orders an individual held for 30 days with a recommendation that while they are held, they seek information about / consider participating in the </a:t>
            </a:r>
            <a:r>
              <a:rPr lang="en-US" sz="2400" dirty="0" err="1" smtClean="0"/>
              <a:t>Vivitrol</a:t>
            </a:r>
            <a:r>
              <a:rPr lang="en-US" sz="2400" dirty="0" smtClean="0"/>
              <a:t> Pre-Release Program.</a:t>
            </a:r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/>
              <a:t>This option allows for the individual to achieve sobriety, begin treatment and be set up with an aftercare plan while safely in holding at the correctional facility.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FC8A-A4D3-46E9-B4DA-8E4B63F345E6}" type="datetime1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7/19/2014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F8E3-EC8E-4FF1-9FB8-7EB9DE5DC726}" type="slidenum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29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9144000" cy="152401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64841"/>
            <a:ext cx="9144000" cy="9144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Collaboration with Barnstable Drug Court</a:t>
            </a:r>
            <a:endParaRPr lang="en-US" sz="3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6" y="6344353"/>
            <a:ext cx="9144000" cy="589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 fontScale="90000"/>
          </a:bodyPr>
          <a:lstStyle/>
          <a:p>
            <a:pPr>
              <a:lnSpc>
                <a:spcPct val="75000"/>
              </a:lnSpc>
            </a:pPr>
            <a:r>
              <a:rPr lang="en-US" sz="4000" dirty="0" smtClean="0">
                <a:solidFill>
                  <a:srgbClr val="006892"/>
                </a:solidFill>
              </a:rPr>
              <a:t>What is Medication Assisted Treatment (MAT)?</a:t>
            </a:r>
            <a:r>
              <a:rPr lang="en-US" sz="4000" dirty="0">
                <a:solidFill>
                  <a:srgbClr val="006892"/>
                </a:solidFill>
              </a:rPr>
              <a:t/>
            </a:r>
            <a:br>
              <a:rPr lang="en-US" sz="4000" dirty="0">
                <a:solidFill>
                  <a:srgbClr val="006892"/>
                </a:solidFill>
              </a:rPr>
            </a:br>
            <a:endParaRPr lang="en-US" sz="3900" dirty="0">
              <a:solidFill>
                <a:srgbClr val="00689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F8E3-EC8E-4FF1-9FB8-7EB9DE5DC726}" type="slidenum"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fld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9144000" cy="152401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ACJS Roberta\AppData\Local\Microsoft\Windows\Temporary Internet Files\Content.IE5\M6Y5PLJB\MC900431560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1000"/>
                    </a14:imgEffect>
                    <a14:imgEffect>
                      <a14:colorTemperature colorTemp="1500"/>
                    </a14:imgEffect>
                    <a14:imgEffect>
                      <a14:saturation sat="132000"/>
                    </a14:imgEffect>
                    <a14:imgEffect>
                      <a14:brightnessContrast bright="17000" contrast="7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742" y="2209800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42900" y="1219200"/>
            <a:ext cx="8458200" cy="4800600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Clr>
                <a:srgbClr val="BE854C"/>
              </a:buClr>
              <a:buSzPct val="65000"/>
              <a:buNone/>
            </a:pPr>
            <a:endParaRPr lang="en-US" sz="100" dirty="0" smtClean="0"/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800" dirty="0"/>
              <a:t>MAT is pharmacotherapy used to support treatment and recovery efforts for people seeking to overcome addictive disorders. </a:t>
            </a:r>
            <a:endParaRPr lang="en-US" sz="2800" dirty="0" smtClean="0"/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800" dirty="0" smtClean="0"/>
              <a:t>It </a:t>
            </a:r>
            <a:r>
              <a:rPr lang="en-US" sz="2800" dirty="0"/>
              <a:t>combines prescribed medications </a:t>
            </a:r>
            <a:r>
              <a:rPr lang="en-US" sz="2800" b="1" dirty="0"/>
              <a:t>with </a:t>
            </a:r>
            <a:r>
              <a:rPr lang="en-US" sz="2800" dirty="0"/>
              <a:t>counseling and behavioral therapies, monitoring, community-based services, and recovery support. </a:t>
            </a:r>
            <a:endParaRPr lang="en-US" sz="2800" dirty="0" smtClean="0"/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800" dirty="0" smtClean="0"/>
              <a:t>It provides </a:t>
            </a:r>
            <a:r>
              <a:rPr lang="en-US" sz="2800" dirty="0"/>
              <a:t>the client with a comprehensive treatment approach for the bio-psychosocial condition known as </a:t>
            </a:r>
            <a:r>
              <a:rPr lang="en-US" sz="2800" dirty="0" smtClean="0"/>
              <a:t>addiction / substance dependence. </a:t>
            </a: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800" dirty="0" smtClean="0"/>
              <a:t>MAT </a:t>
            </a:r>
            <a:r>
              <a:rPr lang="en-US" sz="2800" dirty="0"/>
              <a:t>is designed to </a:t>
            </a:r>
            <a:r>
              <a:rPr lang="en-US" sz="2800" b="1" dirty="0"/>
              <a:t>assist</a:t>
            </a:r>
            <a:r>
              <a:rPr lang="en-US" sz="2800" dirty="0"/>
              <a:t>, not replace other treatment and recovery efforts. </a:t>
            </a:r>
            <a:endParaRPr lang="en-US" sz="100" dirty="0" smtClean="0"/>
          </a:p>
          <a:p>
            <a:pPr marL="0" lvl="0" indent="0">
              <a:buClr>
                <a:srgbClr val="BE854C"/>
              </a:buClr>
              <a:buSzPct val="65000"/>
              <a:buNone/>
            </a:pPr>
            <a:r>
              <a:rPr lang="en-US" sz="2800" dirty="0" smtClean="0"/>
              <a:t> </a:t>
            </a:r>
          </a:p>
          <a:p>
            <a:pPr marL="0" lvl="0" indent="0">
              <a:buClr>
                <a:srgbClr val="BE854C"/>
              </a:buClr>
              <a:buSzPct val="65000"/>
              <a:buNone/>
            </a:pP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7193999" y="4953000"/>
            <a:ext cx="1219200" cy="533400"/>
          </a:xfrm>
          <a:prstGeom prst="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See Page 4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82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353"/>
            <a:ext cx="9144000" cy="589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Module I: Research</a:t>
            </a:r>
            <a:endParaRPr lang="en-US" dirty="0">
              <a:solidFill>
                <a:srgbClr val="00689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953000"/>
          </a:xfrm>
        </p:spPr>
        <p:txBody>
          <a:bodyPr>
            <a:noAutofit/>
          </a:bodyPr>
          <a:lstStyle/>
          <a:p>
            <a:pPr marL="0" indent="0">
              <a:buClr>
                <a:srgbClr val="BE854C"/>
              </a:buClr>
              <a:buSzPct val="65000"/>
              <a:buNone/>
            </a:pPr>
            <a:endParaRPr lang="en-US" sz="300" b="1" dirty="0" smtClean="0"/>
          </a:p>
          <a:p>
            <a:pPr marL="0" indent="0">
              <a:spcBef>
                <a:spcPts val="1200"/>
              </a:spcBef>
              <a:buClr>
                <a:srgbClr val="CC9900"/>
              </a:buClr>
              <a:buSzPct val="65000"/>
              <a:buNone/>
            </a:pPr>
            <a:r>
              <a:rPr lang="en-US" sz="2400" b="1" dirty="0" smtClean="0"/>
              <a:t>Data being collected to determine efficacy of program</a:t>
            </a:r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ü"/>
            </a:pPr>
            <a:r>
              <a:rPr lang="en-US" sz="2400" dirty="0" smtClean="0"/>
              <a:t>Inmate self-reported craving level pre- and post-treatment compared</a:t>
            </a:r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ü"/>
            </a:pPr>
            <a:r>
              <a:rPr lang="en-US" sz="2400" dirty="0" smtClean="0"/>
              <a:t>Validated assessment tool: LS/CMI applied to assess for risk of recidivism</a:t>
            </a:r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ü"/>
            </a:pPr>
            <a:r>
              <a:rPr lang="en-US" sz="2400" dirty="0" err="1" smtClean="0"/>
              <a:t>Recividism</a:t>
            </a:r>
            <a:r>
              <a:rPr lang="en-US" sz="2400" dirty="0" smtClean="0"/>
              <a:t>: CORI reports run for 2 years after release to confirm no incarcerations; is there increased time between incarcerations</a:t>
            </a:r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ü"/>
            </a:pPr>
            <a:r>
              <a:rPr lang="en-US" sz="2400" dirty="0" smtClean="0"/>
              <a:t>Clean time history compared to current clean time</a:t>
            </a:r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ü"/>
            </a:pPr>
            <a:r>
              <a:rPr lang="en-US" sz="2400" dirty="0" smtClean="0"/>
              <a:t>Compliance with appointments, counseling requirements and monthly </a:t>
            </a:r>
            <a:r>
              <a:rPr lang="en-US" sz="2400" dirty="0" err="1" smtClean="0"/>
              <a:t>Vivitrol</a:t>
            </a:r>
            <a:r>
              <a:rPr lang="en-US" sz="2400" dirty="0" smtClean="0"/>
              <a:t> injections at community clinic</a:t>
            </a:r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ü"/>
            </a:pPr>
            <a:r>
              <a:rPr lang="en-US" sz="2400" dirty="0" smtClean="0"/>
              <a:t>Is the individual employed?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FC8A-A4D3-46E9-B4DA-8E4B63F345E6}" type="datetime1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7/19/2014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F8E3-EC8E-4FF1-9FB8-7EB9DE5DC726}" type="slidenum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30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9144000" cy="152401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64841"/>
            <a:ext cx="9144000" cy="9144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Vivitrol</a:t>
            </a:r>
            <a:r>
              <a:rPr lang="en-US" sz="3500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 Program Data Collection</a:t>
            </a:r>
            <a:endParaRPr lang="en-US" sz="3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2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353"/>
            <a:ext cx="9144000" cy="589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Module I: Research</a:t>
            </a:r>
            <a:endParaRPr lang="en-US" dirty="0">
              <a:solidFill>
                <a:srgbClr val="00689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953000"/>
          </a:xfrm>
        </p:spPr>
        <p:txBody>
          <a:bodyPr>
            <a:noAutofit/>
          </a:bodyPr>
          <a:lstStyle/>
          <a:p>
            <a:pPr marL="0" indent="0">
              <a:buClr>
                <a:srgbClr val="BE854C"/>
              </a:buClr>
              <a:buSzPct val="65000"/>
              <a:buNone/>
            </a:pPr>
            <a:endParaRPr lang="en-US" sz="300" b="1" dirty="0" smtClean="0"/>
          </a:p>
          <a:p>
            <a:pPr marL="0" indent="0">
              <a:spcBef>
                <a:spcPts val="1200"/>
              </a:spcBef>
              <a:buClr>
                <a:srgbClr val="CC9900"/>
              </a:buClr>
              <a:buSzPct val="65000"/>
              <a:buNone/>
            </a:pPr>
            <a:r>
              <a:rPr lang="en-US" sz="2400" b="1" dirty="0" smtClean="0"/>
              <a:t>As of January 2014, BCCF has treated approximately 65 inmates with </a:t>
            </a:r>
            <a:r>
              <a:rPr lang="en-US" sz="2400" b="1" dirty="0" err="1" smtClean="0"/>
              <a:t>Vivitrol</a:t>
            </a:r>
            <a:r>
              <a:rPr lang="en-US" sz="2400" b="1" dirty="0" smtClean="0"/>
              <a:t> prior to release.</a:t>
            </a:r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/>
              <a:t>51% of these individuals remain active in recovery treatment or have completed treatment in the community</a:t>
            </a:r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/>
              <a:t>25% are suspected to have relapsed (compared to the national average relapse rate of 85%)</a:t>
            </a:r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/>
              <a:t>9% of participants have been re-incarcerated, meaning that        </a:t>
            </a:r>
            <a:r>
              <a:rPr lang="en-US" sz="2400" b="1" dirty="0" smtClean="0">
                <a:solidFill>
                  <a:schemeClr val="accent2"/>
                </a:solidFill>
              </a:rPr>
              <a:t>91% of the inmates treated have NOT returned to BCCF.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FC8A-A4D3-46E9-B4DA-8E4B63F345E6}" type="datetime1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7/19/2014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F8E3-EC8E-4FF1-9FB8-7EB9DE5DC726}" type="slidenum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31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9144000" cy="152401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64841"/>
            <a:ext cx="9144000" cy="9144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MAT at BCCF:  Preliminary Results</a:t>
            </a:r>
            <a:endParaRPr lang="en-US" sz="3500" dirty="0">
              <a:solidFill>
                <a:prstClr val="white"/>
              </a:solidFill>
            </a:endParaRPr>
          </a:p>
        </p:txBody>
      </p:sp>
      <p:pic>
        <p:nvPicPr>
          <p:cNvPr id="11" name="Picture 2" descr="C:\Users\ACJS Roberta\AppData\Local\Microsoft\Windows\Temporary Internet Files\Content.IE5\USLA2A89\MC900433800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23" y="4876800"/>
            <a:ext cx="1340753" cy="134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22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353"/>
            <a:ext cx="9144000" cy="589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Module I: Research</a:t>
            </a:r>
            <a:endParaRPr lang="en-US" dirty="0">
              <a:solidFill>
                <a:srgbClr val="00689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9530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Clr>
                <a:srgbClr val="BE854C"/>
              </a:buClr>
              <a:buSzPct val="65000"/>
              <a:buNone/>
            </a:pPr>
            <a:r>
              <a:rPr lang="en-US" sz="2800" b="1" dirty="0" smtClean="0"/>
              <a:t>Concrete ways RSAT Programs benefit </a:t>
            </a:r>
          </a:p>
          <a:p>
            <a:pPr marL="0" indent="0" algn="ctr">
              <a:spcBef>
                <a:spcPts val="0"/>
              </a:spcBef>
              <a:buClr>
                <a:srgbClr val="BE854C"/>
              </a:buClr>
              <a:buSzPct val="65000"/>
              <a:buNone/>
            </a:pPr>
            <a:r>
              <a:rPr lang="en-US" sz="2800" b="1" dirty="0" smtClean="0"/>
              <a:t>from MAT Education</a:t>
            </a:r>
          </a:p>
          <a:p>
            <a:pPr marL="0" indent="0">
              <a:buClr>
                <a:srgbClr val="BE854C"/>
              </a:buClr>
              <a:buSzPct val="65000"/>
              <a:buNone/>
            </a:pPr>
            <a:endParaRPr lang="en-US" sz="300" b="1" dirty="0" smtClean="0"/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r>
              <a:rPr lang="en-US" sz="2400" b="1" dirty="0" smtClean="0"/>
              <a:t>Inmate Education </a:t>
            </a:r>
            <a:r>
              <a:rPr lang="en-US" sz="2400" dirty="0"/>
              <a:t>dispels misinformation &amp; allows offenders with alcohol / opioid problems to understand what’s available </a:t>
            </a:r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r>
              <a:rPr lang="en-US" sz="2400" b="1" dirty="0" smtClean="0"/>
              <a:t>Support choices and decisions </a:t>
            </a:r>
            <a:r>
              <a:rPr lang="en-US" sz="2400" dirty="0" smtClean="0"/>
              <a:t>that offenders make about giving MAT a try or not trying it; No one treatment is for everyone.</a:t>
            </a:r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r>
              <a:rPr lang="en-US" sz="2400" b="1" dirty="0" smtClean="0"/>
              <a:t>Hope for difficult cases: </a:t>
            </a:r>
            <a:r>
              <a:rPr lang="en-US" sz="2400" dirty="0" smtClean="0"/>
              <a:t> research shows some of those with a stronger physical addiction may respond well to MAT when they have not responded to other treatments</a:t>
            </a:r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r>
              <a:rPr lang="en-US" sz="2400" b="1" dirty="0"/>
              <a:t>Staff and Volunteer </a:t>
            </a:r>
            <a:r>
              <a:rPr lang="en-US" sz="2400" b="1" dirty="0" smtClean="0"/>
              <a:t>training </a:t>
            </a:r>
            <a:r>
              <a:rPr lang="en-US" sz="2400" dirty="0" smtClean="0"/>
              <a:t>brings everyone onto the same page regarding MAT, despite personal opinions</a:t>
            </a:r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FC8A-A4D3-46E9-B4DA-8E4B63F345E6}" type="datetime1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7/19/2014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F8E3-EC8E-4FF1-9FB8-7EB9DE5DC726}" type="slidenum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32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9144000" cy="152401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64841"/>
            <a:ext cx="9144000" cy="9144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MAT and RSAT Program Guidelines</a:t>
            </a:r>
            <a:endParaRPr lang="en-US" sz="35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1800" y="5676899"/>
            <a:ext cx="1875366" cy="533400"/>
          </a:xfrm>
          <a:prstGeom prst="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See Pages 25 - 26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3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353"/>
            <a:ext cx="9144000" cy="589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Module I: Research</a:t>
            </a:r>
            <a:endParaRPr lang="en-US" dirty="0">
              <a:solidFill>
                <a:srgbClr val="00689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9530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Clr>
                <a:srgbClr val="BE854C"/>
              </a:buClr>
              <a:buSzPct val="65000"/>
              <a:buNone/>
            </a:pPr>
            <a:r>
              <a:rPr lang="en-US" sz="2800" b="1" dirty="0" smtClean="0"/>
              <a:t>Concrete ways RSAT Programs benefit </a:t>
            </a:r>
          </a:p>
          <a:p>
            <a:pPr marL="0" indent="0" algn="ctr">
              <a:spcBef>
                <a:spcPts val="0"/>
              </a:spcBef>
              <a:buClr>
                <a:srgbClr val="BE854C"/>
              </a:buClr>
              <a:buSzPct val="65000"/>
              <a:buNone/>
            </a:pPr>
            <a:r>
              <a:rPr lang="en-US" sz="2800" b="1" dirty="0" smtClean="0"/>
              <a:t>from MAT Education</a:t>
            </a:r>
          </a:p>
          <a:p>
            <a:pPr marL="0" indent="0">
              <a:buClr>
                <a:srgbClr val="BE854C"/>
              </a:buClr>
              <a:buSzPct val="65000"/>
              <a:buNone/>
            </a:pPr>
            <a:endParaRPr lang="en-US" sz="300" b="1" dirty="0" smtClean="0"/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r>
              <a:rPr lang="en-US" sz="2400" b="1" dirty="0"/>
              <a:t>Encourage use of </a:t>
            </a:r>
            <a:r>
              <a:rPr lang="en-US" sz="2400" b="1" dirty="0" smtClean="0"/>
              <a:t>resources:  </a:t>
            </a:r>
            <a:r>
              <a:rPr lang="en-US" sz="2400" dirty="0" smtClean="0"/>
              <a:t>multiple sources for educational materials, fact sheets, decisions aids and treatment locators </a:t>
            </a:r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r>
              <a:rPr lang="en-US" sz="2400" b="1" dirty="0" smtClean="0"/>
              <a:t>Referral Networks </a:t>
            </a:r>
            <a:r>
              <a:rPr lang="en-US" sz="2400" dirty="0" smtClean="0"/>
              <a:t>can take an active part in educating inmates, training staff and enrolling re-entering clients in benefit programs</a:t>
            </a:r>
            <a:endParaRPr lang="en-US" sz="2400" b="1" dirty="0"/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r>
              <a:rPr lang="en-US" sz="2400" b="1" dirty="0"/>
              <a:t>Cost </a:t>
            </a:r>
            <a:r>
              <a:rPr lang="en-US" sz="2400" b="1" dirty="0" smtClean="0"/>
              <a:t>effectiveness </a:t>
            </a:r>
            <a:r>
              <a:rPr lang="en-US" sz="2400" dirty="0" smtClean="0"/>
              <a:t>MAT can help more re-entering offenders succeed in outpatient programs while they continue to work and take care of their families</a:t>
            </a:r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r>
              <a:rPr lang="en-US" sz="2400" b="1" dirty="0" smtClean="0"/>
              <a:t>Health care costs </a:t>
            </a:r>
            <a:r>
              <a:rPr lang="en-US" sz="2400" dirty="0" smtClean="0"/>
              <a:t>for MAT patients are a fraction of the cost of healthcare for actively addicted offenders</a:t>
            </a:r>
            <a:endParaRPr lang="en-US" sz="2400" b="1" dirty="0"/>
          </a:p>
          <a:p>
            <a:pPr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</a:pPr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FC8A-A4D3-46E9-B4DA-8E4B63F345E6}" type="datetime1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7/19/2014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F8E3-EC8E-4FF1-9FB8-7EB9DE5DC726}" type="slidenum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33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9144000" cy="152401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64841"/>
            <a:ext cx="9144000" cy="9144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Module </a:t>
            </a:r>
            <a:r>
              <a:rPr lang="en-US" sz="3500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II: RSAT Program Guidelines</a:t>
            </a:r>
            <a:endParaRPr lang="en-US" sz="35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81800" y="5676899"/>
            <a:ext cx="1875366" cy="533400"/>
          </a:xfrm>
          <a:prstGeom prst="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See Pages 25 - 26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9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8355"/>
            <a:ext cx="9144000" cy="533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152400"/>
            <a:ext cx="9144000" cy="7620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4600"/>
            <a:ext cx="91440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417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rgbClr val="00689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FC8A-A4D3-46E9-B4DA-8E4B63F345E6}" type="datetime1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7/19/2014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F8E3-EC8E-4FF1-9FB8-7EB9DE5DC726}" type="slidenum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34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9144000" cy="152401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992155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64841"/>
            <a:ext cx="9144000" cy="827314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A Final Word</a:t>
            </a:r>
            <a:endParaRPr lang="en-US" sz="3600" b="1" i="1" dirty="0">
              <a:solidFill>
                <a:prstClr val="white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762000"/>
          </a:xfrm>
        </p:spPr>
        <p:txBody>
          <a:bodyPr>
            <a:noAutofit/>
          </a:bodyPr>
          <a:lstStyle/>
          <a:p>
            <a:pPr marL="0" indent="0">
              <a:buClr>
                <a:srgbClr val="BE854C"/>
              </a:buClr>
              <a:buSzPct val="65000"/>
              <a:buNone/>
            </a:pPr>
            <a:endParaRPr lang="en-US" sz="600" b="1" dirty="0" smtClean="0">
              <a:cs typeface="Arial" pitchFamily="34" charset="0"/>
            </a:endParaRPr>
          </a:p>
          <a:p>
            <a:pPr marL="0" indent="0">
              <a:buClr>
                <a:srgbClr val="BE854C"/>
              </a:buClr>
              <a:buSzPct val="65000"/>
              <a:buNone/>
            </a:pPr>
            <a:endParaRPr lang="en-US" sz="600" b="1" dirty="0" smtClean="0">
              <a:cs typeface="Arial" pitchFamily="34" charset="0"/>
            </a:endParaRPr>
          </a:p>
          <a:p>
            <a:pPr marL="0" indent="0">
              <a:buClr>
                <a:srgbClr val="BE854C"/>
              </a:buClr>
              <a:buSzPct val="65000"/>
              <a:buNone/>
            </a:pPr>
            <a:endParaRPr lang="en-US" sz="2800" b="1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0" y="1219200"/>
            <a:ext cx="91440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050" dirty="0" smtClean="0"/>
          </a:p>
          <a:p>
            <a:pPr marL="0" indent="0" algn="ctr">
              <a:buNone/>
            </a:pPr>
            <a:endParaRPr lang="en-US" sz="500" dirty="0" smtClean="0"/>
          </a:p>
          <a:p>
            <a:pPr marL="0" indent="0" algn="ctr">
              <a:buNone/>
            </a:pPr>
            <a:endParaRPr lang="en-US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en-US" b="1" i="1" dirty="0" err="1" smtClean="0">
                <a:solidFill>
                  <a:schemeClr val="tx2">
                    <a:lumMod val="75000"/>
                  </a:schemeClr>
                </a:solidFill>
              </a:rPr>
              <a:t>Vivitrol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is for the brain and </a:t>
            </a:r>
            <a:endParaRPr lang="en-US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12 steps are for the soul.”</a:t>
            </a:r>
          </a:p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1" y="572518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Clark, L., Haram, E., Johnson, K., &amp; </a:t>
            </a:r>
            <a:r>
              <a:rPr lang="en-US" sz="1400" dirty="0" err="1"/>
              <a:t>Molfenter</a:t>
            </a:r>
            <a:r>
              <a:rPr lang="en-US" sz="1400" dirty="0"/>
              <a:t>, T. (2010). Getting </a:t>
            </a:r>
            <a:r>
              <a:rPr lang="en-US" sz="1400" dirty="0" smtClean="0"/>
              <a:t>started </a:t>
            </a:r>
            <a:r>
              <a:rPr lang="en-US" sz="1400" dirty="0"/>
              <a:t>with medication-assisted treatment. University of </a:t>
            </a:r>
            <a:r>
              <a:rPr lang="en-US" sz="1400" dirty="0" smtClean="0"/>
              <a:t>Wisconsin–Madison</a:t>
            </a:r>
            <a:r>
              <a:rPr lang="en-US" sz="1400" dirty="0"/>
              <a:t>: Network for the Improvement of Addiction </a:t>
            </a:r>
            <a:r>
              <a:rPr lang="en-US" sz="1400" dirty="0" smtClean="0"/>
              <a:t>Treatment </a:t>
            </a:r>
            <a:r>
              <a:rPr lang="en-US" sz="1400" dirty="0"/>
              <a:t>(</a:t>
            </a:r>
            <a:r>
              <a:rPr lang="en-US" sz="1400" dirty="0" err="1"/>
              <a:t>NIATx</a:t>
            </a:r>
            <a:r>
              <a:rPr lang="en-US" sz="1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0760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353"/>
            <a:ext cx="9144000" cy="5898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209146"/>
          </a:xfrm>
        </p:spPr>
        <p:txBody>
          <a:bodyPr>
            <a:noAutofit/>
          </a:bodyPr>
          <a:lstStyle/>
          <a:p>
            <a:pPr marL="0" lvl="0" indent="0" algn="ctr">
              <a:buClr>
                <a:srgbClr val="BE854C"/>
              </a:buClr>
              <a:buSzPct val="65000"/>
              <a:buNone/>
            </a:pPr>
            <a:endParaRPr lang="en-US" i="1" dirty="0" smtClean="0"/>
          </a:p>
          <a:p>
            <a:pPr marL="0" lvl="0" indent="0" algn="ctr">
              <a:buClr>
                <a:srgbClr val="BE854C"/>
              </a:buClr>
              <a:buSzPct val="65000"/>
              <a:buNone/>
            </a:pPr>
            <a:r>
              <a:rPr lang="en-US" i="1" dirty="0" smtClean="0"/>
              <a:t>For more information on </a:t>
            </a:r>
          </a:p>
          <a:p>
            <a:pPr marL="0" lvl="0" indent="0" algn="ctr">
              <a:buClr>
                <a:srgbClr val="BE854C"/>
              </a:buClr>
              <a:buSzPct val="65000"/>
              <a:buNone/>
            </a:pPr>
            <a:r>
              <a:rPr lang="en-US" i="1" dirty="0" smtClean="0"/>
              <a:t>“RSAT Training Tool: Medication Assisted Treatment (MAT) for Offender Populations” visit: </a:t>
            </a:r>
            <a:r>
              <a:rPr lang="en-US" i="1" dirty="0" smtClean="0">
                <a:hlinkClick r:id="rId4"/>
              </a:rPr>
              <a:t>http</a:t>
            </a:r>
            <a:r>
              <a:rPr lang="en-US" i="1" dirty="0">
                <a:hlinkClick r:id="rId4"/>
              </a:rPr>
              <a:t>://</a:t>
            </a:r>
            <a:r>
              <a:rPr lang="en-US" i="1" dirty="0" smtClean="0">
                <a:hlinkClick r:id="rId4"/>
              </a:rPr>
              <a:t>www.rsat-tta.com/Files/Trainings/FinalMAT</a:t>
            </a:r>
            <a:endParaRPr lang="en-US" i="1" dirty="0" smtClean="0"/>
          </a:p>
          <a:p>
            <a:pPr marL="0" lvl="0" indent="0" algn="ctr">
              <a:buClr>
                <a:srgbClr val="BE854C"/>
              </a:buClr>
              <a:buSzPct val="65000"/>
              <a:buNone/>
            </a:pPr>
            <a:endParaRPr lang="en-US" sz="1400" i="1" dirty="0"/>
          </a:p>
          <a:p>
            <a:pPr marL="0" lvl="0" indent="0" algn="ctr">
              <a:buClr>
                <a:srgbClr val="BE854C"/>
              </a:buClr>
              <a:buSzPct val="65000"/>
              <a:buNone/>
            </a:pPr>
            <a:r>
              <a:rPr lang="en-US" i="1" dirty="0" smtClean="0"/>
              <a:t>or email Jon Grand, RSAT TA Coordinator at </a:t>
            </a:r>
          </a:p>
          <a:p>
            <a:pPr marL="0" lvl="0" indent="0" algn="ctr">
              <a:buClr>
                <a:srgbClr val="BE854C"/>
              </a:buClr>
              <a:buSzPct val="65000"/>
              <a:buNone/>
            </a:pPr>
            <a:r>
              <a:rPr lang="en-US" i="1" dirty="0"/>
              <a:t>jgrand@ahpnet.com</a:t>
            </a:r>
          </a:p>
          <a:p>
            <a:pPr lvl="0">
              <a:buClr>
                <a:srgbClr val="BE854C"/>
              </a:buClr>
              <a:buSzPct val="65000"/>
              <a:buFont typeface="Arial" pitchFamily="34" charset="0"/>
              <a:buChar char="►"/>
            </a:pPr>
            <a:endParaRPr lang="en-US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FC8A-A4D3-46E9-B4DA-8E4B63F345E6}" type="datetime1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7/19/2014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F8E3-EC8E-4FF1-9FB8-7EB9DE5DC726}" type="slidenum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35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9144000" cy="152401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74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  <a14:imgEffect>
                      <a14:saturation sat="1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51" y="1981200"/>
            <a:ext cx="3845760" cy="32676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6" y="6344353"/>
            <a:ext cx="9144000" cy="589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 fontScale="90000"/>
          </a:bodyPr>
          <a:lstStyle/>
          <a:p>
            <a:pPr>
              <a:lnSpc>
                <a:spcPct val="75000"/>
              </a:lnSpc>
            </a:pPr>
            <a:r>
              <a:rPr lang="en-US" sz="4000" dirty="0">
                <a:solidFill>
                  <a:srgbClr val="006892"/>
                </a:solidFill>
              </a:rPr>
              <a:t>When MAT is part of a larger treatment program:</a:t>
            </a:r>
            <a:br>
              <a:rPr lang="en-US" sz="4000" dirty="0">
                <a:solidFill>
                  <a:srgbClr val="006892"/>
                </a:solidFill>
              </a:rPr>
            </a:br>
            <a:endParaRPr lang="en-US" sz="3900" dirty="0">
              <a:solidFill>
                <a:srgbClr val="00689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F8E3-EC8E-4FF1-9FB8-7EB9DE5DC726}" type="slidenum"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fld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9144000" cy="152401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42900" y="1371600"/>
            <a:ext cx="8458200" cy="4800600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Clr>
                <a:srgbClr val="BE854C"/>
              </a:buClr>
              <a:buSzPct val="65000"/>
              <a:buNone/>
            </a:pPr>
            <a:endParaRPr lang="en-US" sz="100" dirty="0" smtClean="0"/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800" dirty="0" smtClean="0"/>
              <a:t>Decreased illicit opiate use</a:t>
            </a: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800" dirty="0" smtClean="0"/>
              <a:t>Decreased injection drug use</a:t>
            </a: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800" dirty="0" smtClean="0"/>
              <a:t>Decreased hepatitis and HIV infections</a:t>
            </a: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800" dirty="0" smtClean="0"/>
              <a:t>Decreased sexually transmitted infections</a:t>
            </a: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800" dirty="0" smtClean="0"/>
              <a:t>Decrease in overdoses and lower death rates</a:t>
            </a: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800" dirty="0" smtClean="0"/>
              <a:t>Decreased criminal activities</a:t>
            </a: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800" dirty="0" smtClean="0"/>
              <a:t>MAT is associated with reductions in recidivism, incarceration and decreased crime</a:t>
            </a:r>
          </a:p>
          <a:p>
            <a:pPr marL="457200" lvl="1" indent="0">
              <a:spcBef>
                <a:spcPts val="1200"/>
              </a:spcBef>
              <a:buClr>
                <a:srgbClr val="BE854C"/>
              </a:buClr>
              <a:buSzPct val="65000"/>
              <a:buNone/>
            </a:pPr>
            <a:endParaRPr lang="en-US" sz="100" dirty="0" smtClean="0"/>
          </a:p>
          <a:p>
            <a:pPr marL="0" lvl="0" indent="0">
              <a:buClr>
                <a:srgbClr val="BE854C"/>
              </a:buClr>
              <a:buSzPct val="65000"/>
              <a:buNone/>
            </a:pPr>
            <a:r>
              <a:rPr lang="en-US" sz="2800" dirty="0" smtClean="0"/>
              <a:t> </a:t>
            </a:r>
          </a:p>
          <a:p>
            <a:pPr marL="0" lvl="0" indent="0">
              <a:buClr>
                <a:srgbClr val="BE854C"/>
              </a:buClr>
              <a:buSzPct val="65000"/>
              <a:buNone/>
            </a:pP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7644320" y="2743200"/>
            <a:ext cx="1219200" cy="533400"/>
          </a:xfrm>
          <a:prstGeom prst="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See Page 5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4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353"/>
            <a:ext cx="9144000" cy="589847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FC8A-A4D3-46E9-B4DA-8E4B63F345E6}" type="datetime1"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7/19/2014</a:t>
            </a:fld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F8E3-EC8E-4FF1-9FB8-7EB9DE5DC726}" type="slidenum"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fld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9144000" cy="152401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-228600"/>
            <a:ext cx="6172201" cy="633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42900" y="1524000"/>
            <a:ext cx="8458200" cy="4343400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Clr>
                <a:srgbClr val="BE854C"/>
              </a:buClr>
              <a:buSzPct val="65000"/>
              <a:buNone/>
            </a:pPr>
            <a:endParaRPr lang="en-US" sz="100" dirty="0" smtClean="0"/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800" dirty="0" smtClean="0"/>
              <a:t>Increased retention in treatment</a:t>
            </a: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800" dirty="0" smtClean="0"/>
              <a:t>Improved family stability</a:t>
            </a: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800" dirty="0" smtClean="0"/>
              <a:t>Increased employment</a:t>
            </a: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800" dirty="0" smtClean="0"/>
              <a:t>Improved birth outcomes for the children of women treated during pregnancy</a:t>
            </a: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800" dirty="0" smtClean="0"/>
              <a:t>It is a cost effective form of treatment</a:t>
            </a:r>
          </a:p>
          <a:p>
            <a:pPr>
              <a:spcBef>
                <a:spcPts val="600"/>
              </a:spcBef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800" dirty="0" smtClean="0"/>
              <a:t>Results are realized through increases in public safety and public health</a:t>
            </a:r>
          </a:p>
          <a:p>
            <a:pPr marL="457200" lvl="1" indent="0">
              <a:spcBef>
                <a:spcPts val="1200"/>
              </a:spcBef>
              <a:buClr>
                <a:srgbClr val="BE854C"/>
              </a:buClr>
              <a:buSzPct val="65000"/>
              <a:buNone/>
            </a:pPr>
            <a:endParaRPr lang="en-US" sz="100" dirty="0" smtClean="0"/>
          </a:p>
          <a:p>
            <a:pPr marL="0" lvl="0" indent="0">
              <a:buClr>
                <a:srgbClr val="BE854C"/>
              </a:buClr>
              <a:buSzPct val="65000"/>
              <a:buNone/>
            </a:pPr>
            <a:r>
              <a:rPr lang="en-US" sz="2800" dirty="0" smtClean="0"/>
              <a:t> </a:t>
            </a:r>
          </a:p>
          <a:p>
            <a:pPr marL="0" lvl="0" indent="0">
              <a:buClr>
                <a:srgbClr val="BE854C"/>
              </a:buClr>
              <a:buSzPct val="65000"/>
              <a:buNone/>
            </a:pP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7543800" y="5638800"/>
            <a:ext cx="1219200" cy="533400"/>
          </a:xfrm>
          <a:prstGeom prst="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See Page 5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75000"/>
              </a:lnSpc>
            </a:pPr>
            <a:r>
              <a:rPr lang="en-US" sz="4000" dirty="0">
                <a:solidFill>
                  <a:srgbClr val="006892"/>
                </a:solidFill>
              </a:rPr>
              <a:t>When MAT is part of a larger treatment program:</a:t>
            </a:r>
            <a:r>
              <a:rPr lang="en-US" sz="4000" dirty="0"/>
              <a:t/>
            </a:r>
            <a:br>
              <a:rPr lang="en-US" sz="4000" dirty="0"/>
            </a:br>
            <a:endParaRPr lang="en-US" sz="3900" dirty="0">
              <a:solidFill>
                <a:srgbClr val="00689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67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353"/>
            <a:ext cx="9144000" cy="589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MAT is currently under-utilized</a:t>
            </a:r>
            <a:endParaRPr lang="en-US" sz="3600" dirty="0">
              <a:solidFill>
                <a:srgbClr val="00689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FC8A-A4D3-46E9-B4DA-8E4B63F345E6}" type="datetime1"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7/19/2014</a:t>
            </a:fld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F8E3-EC8E-4FF1-9FB8-7EB9DE5DC726}" type="slidenum"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fld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9144000" cy="152401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" y="1998979"/>
            <a:ext cx="7467600" cy="4345373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048001"/>
            <a:ext cx="2286000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2935" y="12192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ea typeface="Times New Roman"/>
              </a:rPr>
              <a:t>Despite </a:t>
            </a:r>
            <a:r>
              <a:rPr lang="en-US" sz="2200" b="1" dirty="0">
                <a:ea typeface="Times New Roman"/>
              </a:rPr>
              <a:t>all the evidence, 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ea typeface="Times New Roman"/>
              </a:rPr>
              <a:t>Opiate Replacement Therapy (ORT) prescribing and referral practices in US systems are </a:t>
            </a:r>
            <a:r>
              <a:rPr lang="en-US" sz="2200" b="1" dirty="0" smtClean="0">
                <a:ea typeface="Times New Roman"/>
              </a:rPr>
              <a:t>under-utilized tools</a:t>
            </a:r>
            <a:endParaRPr lang="en-US" sz="2200" b="1" dirty="0"/>
          </a:p>
        </p:txBody>
      </p:sp>
      <p:sp>
        <p:nvSpPr>
          <p:cNvPr id="17" name="Rectangle 16"/>
          <p:cNvSpPr/>
          <p:nvPr/>
        </p:nvSpPr>
        <p:spPr>
          <a:xfrm>
            <a:off x="7239000" y="5334000"/>
            <a:ext cx="1219200" cy="533400"/>
          </a:xfrm>
          <a:prstGeom prst="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See Page 9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7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353"/>
            <a:ext cx="9144000" cy="589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Module I: Research</a:t>
            </a:r>
            <a:endParaRPr lang="en-US" dirty="0">
              <a:solidFill>
                <a:srgbClr val="00689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990600"/>
          </a:xfrm>
        </p:spPr>
        <p:txBody>
          <a:bodyPr>
            <a:noAutofit/>
          </a:bodyPr>
          <a:lstStyle/>
          <a:p>
            <a:pPr marL="0" indent="0" algn="ctr">
              <a:buClr>
                <a:srgbClr val="BE854C"/>
              </a:buClr>
              <a:buSzPct val="65000"/>
              <a:buNone/>
            </a:pPr>
            <a:r>
              <a:rPr lang="en-US" sz="2700" b="1" dirty="0" smtClean="0"/>
              <a:t>Lasting changes in the brain resulting from regular use of opioid drugs:  An </a:t>
            </a:r>
            <a:r>
              <a:rPr lang="en-US" sz="2700" b="1" i="1" dirty="0" smtClean="0"/>
              <a:t>“endorphin deficiency” </a:t>
            </a:r>
            <a:r>
              <a:rPr lang="en-US" sz="2700" b="1" dirty="0" smtClean="0"/>
              <a:t>that persists…</a:t>
            </a:r>
          </a:p>
          <a:p>
            <a:pPr marL="0" indent="0">
              <a:buClr>
                <a:srgbClr val="BE854C"/>
              </a:buClr>
              <a:buSzPct val="65000"/>
              <a:buNone/>
            </a:pPr>
            <a:endParaRPr lang="en-US" sz="2200" dirty="0" smtClean="0"/>
          </a:p>
          <a:p>
            <a:pPr>
              <a:buClr>
                <a:srgbClr val="BE854C"/>
              </a:buClr>
              <a:buSzPct val="65000"/>
              <a:buFont typeface="Wingdings" pitchFamily="2" charset="2"/>
              <a:buChar char="Ø"/>
            </a:pPr>
            <a:endParaRPr lang="en-US" sz="2300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FC8A-A4D3-46E9-B4DA-8E4B63F345E6}" type="datetime1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7/19/2014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F8E3-EC8E-4FF1-9FB8-7EB9DE5DC726}" type="slidenum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7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9144000" cy="152401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64841"/>
            <a:ext cx="9144000" cy="9144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Opioids and Addiction</a:t>
            </a:r>
            <a:endParaRPr lang="en-US" sz="3600" dirty="0">
              <a:solidFill>
                <a:prstClr val="white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99684265"/>
              </p:ext>
            </p:extLst>
          </p:nvPr>
        </p:nvGraphicFramePr>
        <p:xfrm>
          <a:off x="304800" y="1813276"/>
          <a:ext cx="8534400" cy="482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Rectangle 15"/>
          <p:cNvSpPr/>
          <p:nvPr/>
        </p:nvSpPr>
        <p:spPr>
          <a:xfrm>
            <a:off x="7192433" y="5562600"/>
            <a:ext cx="1447800" cy="533400"/>
          </a:xfrm>
          <a:prstGeom prst="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See Page 16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353"/>
            <a:ext cx="9144000" cy="589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Module I: Research</a:t>
            </a:r>
            <a:endParaRPr lang="en-US" dirty="0">
              <a:solidFill>
                <a:srgbClr val="00689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FC8A-A4D3-46E9-B4DA-8E4B63F345E6}" type="datetime1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7/19/2014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F8E3-EC8E-4FF1-9FB8-7EB9DE5DC726}" type="slidenum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8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9144000" cy="152401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64841"/>
            <a:ext cx="9144000" cy="9144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Opioids and Addiction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2514601"/>
            <a:ext cx="8229600" cy="990600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BE854C"/>
              </a:buClr>
              <a:buSzPct val="65000"/>
              <a:buFont typeface="Wingdings" pitchFamily="2" charset="2"/>
              <a:buChar char="Ø"/>
            </a:pPr>
            <a:endParaRPr lang="en-US" sz="2700" dirty="0" smtClean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2514600"/>
            <a:ext cx="8229600" cy="3276599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BE854C"/>
              </a:buClr>
              <a:buSzPct val="65000"/>
              <a:buNone/>
            </a:pPr>
            <a:endParaRPr lang="en-US" sz="2700" dirty="0" smtClean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76200" y="1275647"/>
            <a:ext cx="8991600" cy="5201353"/>
          </a:xfrm>
        </p:spPr>
        <p:txBody>
          <a:bodyPr>
            <a:noAutofit/>
          </a:bodyPr>
          <a:lstStyle/>
          <a:p>
            <a:pPr>
              <a:buClr>
                <a:srgbClr val="BE854C"/>
              </a:buClr>
              <a:buSzPct val="65000"/>
              <a:buFont typeface="Wingdings" pitchFamily="2" charset="2"/>
              <a:buChar char="Ø"/>
            </a:pPr>
            <a:endParaRPr lang="en-US" sz="600" b="1" dirty="0" smtClean="0"/>
          </a:p>
          <a:p>
            <a:pPr marL="0" indent="0" algn="ctr">
              <a:buClr>
                <a:srgbClr val="BE854C"/>
              </a:buClr>
              <a:buSzPct val="65000"/>
              <a:buNone/>
            </a:pPr>
            <a:r>
              <a:rPr lang="en-US" sz="2600" b="1" dirty="0" smtClean="0"/>
              <a:t>Most people can’t just walk away even when they are motivated to quit…</a:t>
            </a:r>
          </a:p>
          <a:p>
            <a:pPr marL="0" indent="0">
              <a:buClr>
                <a:srgbClr val="BE854C"/>
              </a:buClr>
              <a:buSzPct val="65000"/>
              <a:buNone/>
            </a:pPr>
            <a:endParaRPr lang="en-US" sz="1100" b="1" dirty="0" smtClean="0"/>
          </a:p>
          <a:p>
            <a:pPr marL="0" indent="0">
              <a:buClr>
                <a:srgbClr val="BE854C"/>
              </a:buClr>
              <a:buSzPct val="65000"/>
              <a:buNone/>
            </a:pPr>
            <a:endParaRPr lang="en-US" sz="1100" b="1" dirty="0" smtClean="0"/>
          </a:p>
          <a:p>
            <a:pPr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/>
              <a:t>Often they manage the short term period of severe withdrawal</a:t>
            </a:r>
          </a:p>
          <a:p>
            <a:pPr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/>
              <a:t>But long-term recovery can involve fighting continuous cravings</a:t>
            </a:r>
          </a:p>
          <a:p>
            <a:pPr>
              <a:buClr>
                <a:srgbClr val="BE854C"/>
              </a:buClr>
              <a:buSzPct val="65000"/>
              <a:buFont typeface="Wingdings" pitchFamily="2" charset="2"/>
              <a:buChar char="Ø"/>
            </a:pPr>
            <a:r>
              <a:rPr lang="en-US" sz="2400" dirty="0" smtClean="0"/>
              <a:t>Long-term distress due to altered brain chemistry from opioid use</a:t>
            </a:r>
          </a:p>
          <a:p>
            <a:pPr marL="0" indent="0">
              <a:buClr>
                <a:srgbClr val="BE854C"/>
              </a:buClr>
              <a:buSzPct val="65000"/>
              <a:buNone/>
            </a:pPr>
            <a:endParaRPr lang="en-US" sz="2400" dirty="0" smtClean="0"/>
          </a:p>
          <a:p>
            <a:pPr marL="0" indent="0" algn="ctr">
              <a:buClr>
                <a:srgbClr val="BE854C"/>
              </a:buClr>
              <a:buSzPct val="65000"/>
              <a:buNone/>
            </a:pPr>
            <a:r>
              <a:rPr lang="en-US" sz="2400" b="1" dirty="0" smtClean="0"/>
              <a:t>Research shows at least 12 months of MAT with counseling &amp; recovery support is best to begin to restore normal functions</a:t>
            </a:r>
          </a:p>
          <a:p>
            <a:pPr marL="457200" lvl="1" indent="0">
              <a:buClr>
                <a:srgbClr val="BE854C"/>
              </a:buClr>
              <a:buSzPct val="65000"/>
              <a:buNone/>
            </a:pPr>
            <a:endParaRPr lang="en-US" sz="1600" dirty="0" smtClean="0"/>
          </a:p>
          <a:p>
            <a:pPr lvl="1">
              <a:buClr>
                <a:srgbClr val="BE854C"/>
              </a:buClr>
              <a:buSzPct val="65000"/>
              <a:buFont typeface="Wingdings" pitchFamily="2" charset="2"/>
              <a:buChar char="Ø"/>
            </a:pPr>
            <a:endParaRPr lang="en-US" sz="2000" b="1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6934200" y="5486400"/>
            <a:ext cx="1447800" cy="685800"/>
          </a:xfrm>
          <a:prstGeom prst="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See Pages </a:t>
            </a: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17 - 18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9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353"/>
            <a:ext cx="9144000" cy="589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Module I: Research</a:t>
            </a:r>
            <a:endParaRPr lang="en-US" dirty="0">
              <a:solidFill>
                <a:srgbClr val="00689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990600"/>
          </a:xfrm>
        </p:spPr>
        <p:txBody>
          <a:bodyPr>
            <a:noAutofit/>
          </a:bodyPr>
          <a:lstStyle/>
          <a:p>
            <a:pPr marL="0" indent="0" algn="ctr">
              <a:buClr>
                <a:srgbClr val="BE854C"/>
              </a:buClr>
              <a:buSzPct val="65000"/>
              <a:buNone/>
            </a:pPr>
            <a:r>
              <a:rPr lang="en-US" sz="2700" b="1" dirty="0" smtClean="0"/>
              <a:t>Chronic Pain</a:t>
            </a:r>
          </a:p>
          <a:p>
            <a:pPr marL="0" indent="0" algn="ctr">
              <a:buClr>
                <a:srgbClr val="BE854C"/>
              </a:buClr>
              <a:buSzPct val="65000"/>
              <a:buNone/>
            </a:pPr>
            <a:r>
              <a:rPr lang="en-US" sz="2400" dirty="0" smtClean="0"/>
              <a:t>About 29% - 60% of people with opioid addiction deal with chronic pain</a:t>
            </a:r>
            <a:endParaRPr lang="en-US" sz="22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FC8A-A4D3-46E9-B4DA-8E4B63F345E6}" type="datetime1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7/19/2014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F8E3-EC8E-4FF1-9FB8-7EB9DE5DC726}" type="slidenum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9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9144000" cy="152401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64841"/>
            <a:ext cx="9144000" cy="9144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  <a:t>MAT and Other Conditions</a:t>
            </a:r>
            <a:endParaRPr lang="en-US" sz="3600" dirty="0">
              <a:solidFill>
                <a:prstClr val="white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22529928"/>
              </p:ext>
            </p:extLst>
          </p:nvPr>
        </p:nvGraphicFramePr>
        <p:xfrm>
          <a:off x="533400" y="2280353"/>
          <a:ext cx="822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 rot="21314123">
            <a:off x="2338991" y="3739643"/>
            <a:ext cx="4466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hyper-sensitivity to pain</a:t>
            </a:r>
          </a:p>
          <a:p>
            <a:pPr algn="ctr"/>
            <a:r>
              <a:rPr lang="en-US" sz="2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en-US" sz="2200" cap="none" spc="50" dirty="0" smtClean="0">
                <a:ln w="11430"/>
                <a:effectLst>
                  <a:outerShdw blurRad="76200" dist="50800" dir="5400000" sx="1000" sy="1000" algn="tl" rotWithShape="0">
                    <a:srgbClr val="000000">
                      <a:alpha val="65000"/>
                    </a:srgbClr>
                  </a:outerShdw>
                </a:effectLst>
              </a:rPr>
              <a:t>opioid-induced hyper-</a:t>
            </a:r>
            <a:r>
              <a:rPr lang="en-US" sz="2200" cap="none" spc="50" dirty="0" err="1" smtClean="0">
                <a:ln w="11430"/>
                <a:effectLst>
                  <a:outerShdw blurRad="76200" dist="50800" dir="5400000" sx="1000" sy="1000" algn="tl" rotWithShape="0">
                    <a:srgbClr val="000000">
                      <a:alpha val="65000"/>
                    </a:srgbClr>
                  </a:outerShdw>
                </a:effectLst>
              </a:rPr>
              <a:t>analgeisia</a:t>
            </a:r>
            <a:r>
              <a:rPr lang="en-US" sz="22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en-US" sz="2200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91400" y="5562600"/>
            <a:ext cx="1447800" cy="533400"/>
          </a:xfrm>
          <a:prstGeom prst="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See Page 21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42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17474</TotalTime>
  <Words>2781</Words>
  <Application>Microsoft Office PowerPoint</Application>
  <PresentationFormat>On-screen Show (4:3)</PresentationFormat>
  <Paragraphs>452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Times New Roman</vt:lpstr>
      <vt:lpstr>Wingdings</vt:lpstr>
      <vt:lpstr>Office Theme</vt:lpstr>
      <vt:lpstr>  Medication Assisted Treatment (MAT) for Offender Populations  July 19th, 2014   Stephen K. Valle, Sc. D., M.B.A. Core Faculty  Roberta C. Churchill, L.M.H.C. Core Faculty </vt:lpstr>
      <vt:lpstr>This presentation is adapted from  “RSAT Training Tool: Medication Assisted Treatment (MAT) for Offender Populations” - Niki Miller, M.S. CPS  For access to full curriculum, please go to http://www.rsat-tta.com/Files/Trainings/FinalMAT</vt:lpstr>
      <vt:lpstr>What is Medication Assisted Treatment (MAT)? </vt:lpstr>
      <vt:lpstr>When MAT is part of a larger treatment program: </vt:lpstr>
      <vt:lpstr>When MAT is part of a larger treatment program: </vt:lpstr>
      <vt:lpstr>MAT is currently under-utilized</vt:lpstr>
      <vt:lpstr>Module I: Research</vt:lpstr>
      <vt:lpstr>Module I: Research</vt:lpstr>
      <vt:lpstr>Module I: Research</vt:lpstr>
      <vt:lpstr>Module I: Research</vt:lpstr>
      <vt:lpstr>Module I: Research</vt:lpstr>
      <vt:lpstr>Module I: Research</vt:lpstr>
      <vt:lpstr>Module I: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Module I: Research</vt:lpstr>
      <vt:lpstr>PowerPoint Presentation</vt:lpstr>
      <vt:lpstr>Module I: Research</vt:lpstr>
      <vt:lpstr>Module I: Research</vt:lpstr>
      <vt:lpstr>Module I: Research</vt:lpstr>
      <vt:lpstr>PowerPoint Presentation</vt:lpstr>
      <vt:lpstr>Module I: Research</vt:lpstr>
      <vt:lpstr>Module I: Research</vt:lpstr>
      <vt:lpstr>Module I: Research</vt:lpstr>
      <vt:lpstr>Module I: Research</vt:lpstr>
      <vt:lpstr>Module I: Research</vt:lpstr>
      <vt:lpstr>Module I: Research</vt:lpstr>
      <vt:lpstr>Module I: Research</vt:lpstr>
      <vt:lpstr>Module I: Research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RSAT Training Tool:  Trauma-Informed Correctional Care</dc:title>
  <dc:creator>Niki Miller</dc:creator>
  <cp:lastModifiedBy>rsat</cp:lastModifiedBy>
  <cp:revision>514</cp:revision>
  <dcterms:created xsi:type="dcterms:W3CDTF">2006-08-16T00:00:00Z</dcterms:created>
  <dcterms:modified xsi:type="dcterms:W3CDTF">2014-07-19T17:35:58Z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