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omments/comment1.xml" ContentType="application/vnd.openxmlformats-officedocument.presentationml.comment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9" r:id="rId3"/>
    <p:sldId id="262" r:id="rId4"/>
    <p:sldId id="421" r:id="rId5"/>
    <p:sldId id="422" r:id="rId6"/>
    <p:sldId id="387" r:id="rId7"/>
    <p:sldId id="419" r:id="rId8"/>
    <p:sldId id="281" r:id="rId9"/>
    <p:sldId id="284" r:id="rId10"/>
    <p:sldId id="283" r:id="rId11"/>
    <p:sldId id="430" r:id="rId12"/>
    <p:sldId id="321" r:id="rId13"/>
    <p:sldId id="322" r:id="rId14"/>
    <p:sldId id="323" r:id="rId15"/>
    <p:sldId id="360" r:id="rId16"/>
    <p:sldId id="358" r:id="rId17"/>
    <p:sldId id="398" r:id="rId18"/>
    <p:sldId id="330" r:id="rId19"/>
    <p:sldId id="427" r:id="rId20"/>
    <p:sldId id="429" r:id="rId21"/>
    <p:sldId id="40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ristina Wigglesworth" initials="CW"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892"/>
    <a:srgbClr val="E0C3A3"/>
    <a:srgbClr val="BE854C"/>
    <a:srgbClr val="D1A7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0" autoAdjust="0"/>
    <p:restoredTop sz="77600" autoAdjust="0"/>
  </p:normalViewPr>
  <p:slideViewPr>
    <p:cSldViewPr>
      <p:cViewPr>
        <p:scale>
          <a:sx n="90" d="100"/>
          <a:sy n="90" d="100"/>
        </p:scale>
        <p:origin x="-1230" y="6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2568"/>
    </p:cViewPr>
  </p:sorterViewPr>
  <p:notesViewPr>
    <p:cSldViewPr>
      <p:cViewPr>
        <p:scale>
          <a:sx n="130" d="100"/>
          <a:sy n="130" d="100"/>
        </p:scale>
        <p:origin x="-97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1-10-28T15:59:21.154" idx="2">
    <p:pos x="10" y="10"/>
    <p:text>i would add a slide or something that says we're re visiting the exercise they did earlier</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DA36DC-DE7D-44AC-9843-58AAC5964657}" type="datetimeFigureOut">
              <a:rPr lang="en-US" smtClean="0"/>
              <a:t>7/15/2014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D24EFB-9AAE-4E7D-8EBD-69E13AFA1BA2}" type="slidenum">
              <a:rPr lang="en-US" smtClean="0"/>
              <a:t>‹#›</a:t>
            </a:fld>
            <a:endParaRPr lang="en-US"/>
          </a:p>
        </p:txBody>
      </p:sp>
    </p:spTree>
    <p:extLst>
      <p:ext uri="{BB962C8B-B14F-4D97-AF65-F5344CB8AC3E}">
        <p14:creationId xmlns:p14="http://schemas.microsoft.com/office/powerpoint/2010/main" val="1009877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1</a:t>
            </a:fld>
            <a:endParaRPr lang="en-US"/>
          </a:p>
        </p:txBody>
      </p:sp>
    </p:spTree>
    <p:extLst>
      <p:ext uri="{BB962C8B-B14F-4D97-AF65-F5344CB8AC3E}">
        <p14:creationId xmlns:p14="http://schemas.microsoft.com/office/powerpoint/2010/main" val="35928350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10</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11</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12</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13</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14</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15</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Trainer: The problem with sequential treatment approaches is that it</a:t>
            </a:r>
            <a:r>
              <a:rPr lang="en-US" baseline="0" dirty="0" smtClean="0"/>
              <a:t> is </a:t>
            </a:r>
            <a:r>
              <a:rPr lang="en-US" dirty="0" smtClean="0"/>
              <a:t>unrealistic to expect clients to arrive at a point when one treatment should end and the other begins. Also, inherently, substance abuse providers felt the addiction was more serious while mental health providers viewed the mental disorder as primary. </a:t>
            </a:r>
          </a:p>
          <a:p>
            <a:pPr marL="0" indent="0">
              <a:buNone/>
            </a:pPr>
            <a:endParaRPr lang="en-US" dirty="0" smtClean="0"/>
          </a:p>
          <a:p>
            <a:pPr marL="0" indent="0">
              <a:buNone/>
            </a:pPr>
            <a:r>
              <a:rPr lang="en-US" dirty="0" smtClean="0"/>
              <a:t>The problem with the parallel approach is that coordination between substance abuse</a:t>
            </a:r>
            <a:r>
              <a:rPr lang="en-US" baseline="0" dirty="0" smtClean="0"/>
              <a:t> and mental health providers </a:t>
            </a:r>
            <a:r>
              <a:rPr lang="en-US" dirty="0" smtClean="0"/>
              <a:t>is dependent on individual relationships between providers and program staff, and is dependent on referrals and partnerships among providers. </a:t>
            </a: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16</a:t>
            </a:fld>
            <a:endParaRPr lang="en-US"/>
          </a:p>
        </p:txBody>
      </p:sp>
      <p:pic>
        <p:nvPicPr>
          <p:cNvPr id="3074" name="Picture 2" descr="C:\Users\lbroude\AppData\Local\Microsoft\Windows\Temporary Internet Files\Content.IE5\YZ41GIBQ\MC900352330[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2311400"/>
            <a:ext cx="1781175" cy="1376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92779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effectLst/>
                <a:latin typeface="Arial"/>
                <a:ea typeface="Times New Roman"/>
              </a:rPr>
              <a:t>Trainer: There are a number of approaches that are effective for offenders with both substance use and mental health disorders.</a:t>
            </a:r>
            <a:r>
              <a:rPr lang="en-US" sz="1200" baseline="0" dirty="0" smtClean="0">
                <a:effectLst/>
                <a:latin typeface="Arial"/>
                <a:ea typeface="Times New Roman"/>
              </a:rPr>
              <a:t> </a:t>
            </a:r>
            <a:r>
              <a:rPr lang="en-US" sz="1200" dirty="0" smtClean="0">
                <a:effectLst/>
                <a:latin typeface="Arial"/>
                <a:ea typeface="Times New Roman"/>
              </a:rPr>
              <a:t>The premise</a:t>
            </a:r>
            <a:r>
              <a:rPr lang="en-US" sz="1200" baseline="0" dirty="0" smtClean="0">
                <a:effectLst/>
                <a:latin typeface="Arial"/>
                <a:ea typeface="Times New Roman"/>
              </a:rPr>
              <a:t> of all of these strategies is to change motivation, attitudes, thinking, and behaviors. Many of the strategies can be paired together into a single treatment plan. In this training, we will provide a basic overview of the components of each strategy. </a:t>
            </a: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Trainer:</a:t>
            </a:r>
            <a:r>
              <a:rPr lang="en-US" sz="1200" kern="1200" baseline="0" dirty="0" smtClean="0">
                <a:solidFill>
                  <a:schemeClr val="tx1"/>
                </a:solidFill>
                <a:effectLst/>
                <a:latin typeface="+mn-lt"/>
                <a:ea typeface="+mn-ea"/>
                <a:cs typeface="+mn-cs"/>
              </a:rPr>
              <a:t> At a minimum, federal guidelines requires inmates to receive the following services </a:t>
            </a:r>
            <a:r>
              <a:rPr lang="en-US" sz="1200" kern="1200" dirty="0" smtClean="0">
                <a:solidFill>
                  <a:schemeClr val="tx1"/>
                </a:solidFill>
                <a:effectLst/>
                <a:latin typeface="+mn-lt"/>
                <a:ea typeface="+mn-ea"/>
                <a:cs typeface="+mn-cs"/>
              </a:rPr>
              <a:t>(Hills, Siegfried, and </a:t>
            </a:r>
            <a:r>
              <a:rPr lang="en-US" sz="1200" kern="1200" dirty="0" err="1" smtClean="0">
                <a:solidFill>
                  <a:schemeClr val="tx1"/>
                </a:solidFill>
                <a:effectLst/>
                <a:latin typeface="+mn-lt"/>
                <a:ea typeface="+mn-ea"/>
                <a:cs typeface="+mn-cs"/>
              </a:rPr>
              <a:t>Ickowitz</a:t>
            </a:r>
            <a:r>
              <a:rPr lang="en-US" sz="1200" kern="1200" dirty="0" smtClean="0">
                <a:solidFill>
                  <a:schemeClr val="tx1"/>
                </a:solidFill>
                <a:effectLst/>
                <a:latin typeface="+mn-lt"/>
                <a:ea typeface="+mn-ea"/>
                <a:cs typeface="+mn-cs"/>
              </a:rPr>
              <a:t>, 2004):</a:t>
            </a:r>
          </a:p>
          <a:p>
            <a:r>
              <a:rPr lang="en-US" sz="1200" kern="1200" dirty="0" smtClean="0">
                <a:solidFill>
                  <a:schemeClr val="tx1"/>
                </a:solidFill>
                <a:effectLst/>
                <a:latin typeface="+mn-lt"/>
                <a:ea typeface="+mn-ea"/>
                <a:cs typeface="+mn-cs"/>
              </a:rPr>
              <a:t> </a:t>
            </a:r>
          </a:p>
          <a:p>
            <a:pPr marL="171450" lvl="0" indent="-171450">
              <a:buFont typeface="Wingdings" pitchFamily="2" charset="2"/>
              <a:buChar char="§"/>
            </a:pPr>
            <a:r>
              <a:rPr lang="en-US" sz="1200" kern="1200" dirty="0" smtClean="0">
                <a:solidFill>
                  <a:schemeClr val="tx1"/>
                </a:solidFill>
                <a:effectLst/>
                <a:latin typeface="+mn-lt"/>
                <a:ea typeface="+mn-ea"/>
                <a:cs typeface="+mn-cs"/>
              </a:rPr>
              <a:t>A mental health screening upon</a:t>
            </a:r>
            <a:r>
              <a:rPr lang="en-US" sz="1200" kern="1200" baseline="0" dirty="0" smtClean="0">
                <a:solidFill>
                  <a:schemeClr val="tx1"/>
                </a:solidFill>
                <a:effectLst/>
                <a:latin typeface="+mn-lt"/>
                <a:ea typeface="+mn-ea"/>
                <a:cs typeface="+mn-cs"/>
              </a:rPr>
              <a:t> entry to an facility and follow up </a:t>
            </a:r>
            <a:r>
              <a:rPr lang="en-US" sz="1200" kern="1200" dirty="0" smtClean="0">
                <a:solidFill>
                  <a:schemeClr val="tx1"/>
                </a:solidFill>
                <a:effectLst/>
                <a:latin typeface="+mn-lt"/>
                <a:ea typeface="+mn-ea"/>
                <a:cs typeface="+mn-cs"/>
              </a:rPr>
              <a:t>assessment within 14 </a:t>
            </a:r>
          </a:p>
          <a:p>
            <a:pPr marL="171450" lvl="0" indent="-171450">
              <a:buFont typeface="Wingdings" pitchFamily="2" charset="2"/>
              <a:buChar char="§"/>
            </a:pPr>
            <a:r>
              <a:rPr lang="en-US" sz="1200" kern="1200" dirty="0" smtClean="0">
                <a:solidFill>
                  <a:schemeClr val="tx1"/>
                </a:solidFill>
                <a:effectLst/>
                <a:latin typeface="+mn-lt"/>
                <a:ea typeface="+mn-ea"/>
                <a:cs typeface="+mn-cs"/>
              </a:rPr>
              <a:t>A mental health examination, including evaluating risk of suicide</a:t>
            </a:r>
          </a:p>
          <a:p>
            <a:pPr marL="171450" lvl="0" indent="-171450">
              <a:buFont typeface="Wingdings" pitchFamily="2" charset="2"/>
              <a:buChar char="§"/>
            </a:pPr>
            <a:r>
              <a:rPr lang="en-US" sz="1200" kern="1200" dirty="0" smtClean="0">
                <a:solidFill>
                  <a:schemeClr val="tx1"/>
                </a:solidFill>
                <a:effectLst/>
                <a:latin typeface="+mn-lt"/>
                <a:ea typeface="+mn-ea"/>
                <a:cs typeface="+mn-cs"/>
              </a:rPr>
              <a:t>Information within 24 hours of arrival about the types of mental health services available and how to access them</a:t>
            </a:r>
          </a:p>
          <a:p>
            <a:pPr marL="171450" lvl="0" indent="-171450">
              <a:buFont typeface="Wingdings" pitchFamily="2" charset="2"/>
              <a:buChar char="§"/>
            </a:pPr>
            <a:r>
              <a:rPr lang="en-US" sz="1200" kern="1200" dirty="0" smtClean="0">
                <a:solidFill>
                  <a:schemeClr val="tx1"/>
                </a:solidFill>
                <a:effectLst/>
                <a:latin typeface="+mn-lt"/>
                <a:ea typeface="+mn-ea"/>
                <a:cs typeface="+mn-cs"/>
              </a:rPr>
              <a:t>A health appraisal within 7 days of arrival that includes taking a history of any prior mental health problems, hospitalizations, psychotropic medications, suicide attempts, and alcohol and other drug abuse</a:t>
            </a:r>
          </a:p>
          <a:p>
            <a:pPr marL="171450" lvl="0" indent="-171450">
              <a:buFont typeface="Wingdings" pitchFamily="2" charset="2"/>
              <a:buChar char="§"/>
            </a:pPr>
            <a:r>
              <a:rPr lang="en-US" sz="1200" kern="1200" dirty="0" smtClean="0">
                <a:solidFill>
                  <a:schemeClr val="tx1"/>
                </a:solidFill>
                <a:effectLst/>
                <a:latin typeface="+mn-lt"/>
                <a:ea typeface="+mn-ea"/>
                <a:cs typeface="+mn-cs"/>
              </a:rPr>
              <a:t>Stabilization of any symptoms and an intervention in the event of an acute psychiatric event or suicide attempt</a:t>
            </a:r>
          </a:p>
          <a:p>
            <a:pPr marL="171450" lvl="0" indent="-171450">
              <a:buFont typeface="Wingdings" pitchFamily="2" charset="2"/>
              <a:buChar char="§"/>
            </a:pPr>
            <a:r>
              <a:rPr lang="en-US" sz="1200" kern="1200" dirty="0" smtClean="0">
                <a:solidFill>
                  <a:schemeClr val="tx1"/>
                </a:solidFill>
                <a:effectLst/>
                <a:latin typeface="+mn-lt"/>
                <a:ea typeface="+mn-ea"/>
                <a:cs typeface="+mn-cs"/>
              </a:rPr>
              <a:t>Privacy and confidentiality with regard to diagnosis and treatment. </a:t>
            </a:r>
          </a:p>
          <a:p>
            <a:pPr marL="0" indent="0">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19</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2</a:t>
            </a:fld>
            <a:endParaRPr lang="en-US"/>
          </a:p>
        </p:txBody>
      </p:sp>
    </p:spTree>
    <p:extLst>
      <p:ext uri="{BB962C8B-B14F-4D97-AF65-F5344CB8AC3E}">
        <p14:creationId xmlns:p14="http://schemas.microsoft.com/office/powerpoint/2010/main" val="36689607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Trainer:</a:t>
            </a:r>
            <a:r>
              <a:rPr lang="en-US" sz="1200" kern="1200" baseline="0" dirty="0" smtClean="0">
                <a:solidFill>
                  <a:schemeClr val="tx1"/>
                </a:solidFill>
                <a:effectLst/>
                <a:latin typeface="+mn-lt"/>
                <a:ea typeface="+mn-ea"/>
                <a:cs typeface="+mn-cs"/>
              </a:rPr>
              <a:t> At a minimum, federal guidelines requires inmates to receive the following services </a:t>
            </a:r>
            <a:r>
              <a:rPr lang="en-US" sz="1200" kern="1200" dirty="0" smtClean="0">
                <a:solidFill>
                  <a:schemeClr val="tx1"/>
                </a:solidFill>
                <a:effectLst/>
                <a:latin typeface="+mn-lt"/>
                <a:ea typeface="+mn-ea"/>
                <a:cs typeface="+mn-cs"/>
              </a:rPr>
              <a:t>(Hills, Siegfried, and </a:t>
            </a:r>
            <a:r>
              <a:rPr lang="en-US" sz="1200" kern="1200" dirty="0" err="1" smtClean="0">
                <a:solidFill>
                  <a:schemeClr val="tx1"/>
                </a:solidFill>
                <a:effectLst/>
                <a:latin typeface="+mn-lt"/>
                <a:ea typeface="+mn-ea"/>
                <a:cs typeface="+mn-cs"/>
              </a:rPr>
              <a:t>Ickowitz</a:t>
            </a:r>
            <a:r>
              <a:rPr lang="en-US" sz="1200" kern="1200" dirty="0" smtClean="0">
                <a:solidFill>
                  <a:schemeClr val="tx1"/>
                </a:solidFill>
                <a:effectLst/>
                <a:latin typeface="+mn-lt"/>
                <a:ea typeface="+mn-ea"/>
                <a:cs typeface="+mn-cs"/>
              </a:rPr>
              <a:t>, 2004):</a:t>
            </a:r>
          </a:p>
          <a:p>
            <a:r>
              <a:rPr lang="en-US" sz="1200" kern="1200" dirty="0" smtClean="0">
                <a:solidFill>
                  <a:schemeClr val="tx1"/>
                </a:solidFill>
                <a:effectLst/>
                <a:latin typeface="+mn-lt"/>
                <a:ea typeface="+mn-ea"/>
                <a:cs typeface="+mn-cs"/>
              </a:rPr>
              <a:t> </a:t>
            </a:r>
          </a:p>
          <a:p>
            <a:pPr marL="171450" lvl="0" indent="-171450">
              <a:buFont typeface="Wingdings" pitchFamily="2" charset="2"/>
              <a:buChar char="§"/>
            </a:pPr>
            <a:r>
              <a:rPr lang="en-US" sz="1200" kern="1200" dirty="0" smtClean="0">
                <a:solidFill>
                  <a:schemeClr val="tx1"/>
                </a:solidFill>
                <a:effectLst/>
                <a:latin typeface="+mn-lt"/>
                <a:ea typeface="+mn-ea"/>
                <a:cs typeface="+mn-cs"/>
              </a:rPr>
              <a:t>A mental health screening upon</a:t>
            </a:r>
            <a:r>
              <a:rPr lang="en-US" sz="1200" kern="1200" baseline="0" dirty="0" smtClean="0">
                <a:solidFill>
                  <a:schemeClr val="tx1"/>
                </a:solidFill>
                <a:effectLst/>
                <a:latin typeface="+mn-lt"/>
                <a:ea typeface="+mn-ea"/>
                <a:cs typeface="+mn-cs"/>
              </a:rPr>
              <a:t> entry to an facility and follow up </a:t>
            </a:r>
            <a:r>
              <a:rPr lang="en-US" sz="1200" kern="1200" dirty="0" smtClean="0">
                <a:solidFill>
                  <a:schemeClr val="tx1"/>
                </a:solidFill>
                <a:effectLst/>
                <a:latin typeface="+mn-lt"/>
                <a:ea typeface="+mn-ea"/>
                <a:cs typeface="+mn-cs"/>
              </a:rPr>
              <a:t>assessment within 14 </a:t>
            </a:r>
          </a:p>
          <a:p>
            <a:pPr marL="171450" lvl="0" indent="-171450">
              <a:buFont typeface="Wingdings" pitchFamily="2" charset="2"/>
              <a:buChar char="§"/>
            </a:pPr>
            <a:r>
              <a:rPr lang="en-US" sz="1200" kern="1200" dirty="0" smtClean="0">
                <a:solidFill>
                  <a:schemeClr val="tx1"/>
                </a:solidFill>
                <a:effectLst/>
                <a:latin typeface="+mn-lt"/>
                <a:ea typeface="+mn-ea"/>
                <a:cs typeface="+mn-cs"/>
              </a:rPr>
              <a:t>A mental health examination, including evaluating risk of suicide</a:t>
            </a:r>
          </a:p>
          <a:p>
            <a:pPr marL="171450" lvl="0" indent="-171450">
              <a:buFont typeface="Wingdings" pitchFamily="2" charset="2"/>
              <a:buChar char="§"/>
            </a:pPr>
            <a:r>
              <a:rPr lang="en-US" sz="1200" kern="1200" dirty="0" smtClean="0">
                <a:solidFill>
                  <a:schemeClr val="tx1"/>
                </a:solidFill>
                <a:effectLst/>
                <a:latin typeface="+mn-lt"/>
                <a:ea typeface="+mn-ea"/>
                <a:cs typeface="+mn-cs"/>
              </a:rPr>
              <a:t>Information within 24 hours of arrival about the types of mental health services available and how to access them</a:t>
            </a:r>
          </a:p>
          <a:p>
            <a:pPr marL="171450" lvl="0" indent="-171450">
              <a:buFont typeface="Wingdings" pitchFamily="2" charset="2"/>
              <a:buChar char="§"/>
            </a:pPr>
            <a:r>
              <a:rPr lang="en-US" sz="1200" kern="1200" dirty="0" smtClean="0">
                <a:solidFill>
                  <a:schemeClr val="tx1"/>
                </a:solidFill>
                <a:effectLst/>
                <a:latin typeface="+mn-lt"/>
                <a:ea typeface="+mn-ea"/>
                <a:cs typeface="+mn-cs"/>
              </a:rPr>
              <a:t>A health appraisal within 7 days of arrival that includes taking a history of any prior mental health problems, hospitalizations, psychotropic medications, suicide attempts, and alcohol and other drug abuse</a:t>
            </a:r>
          </a:p>
          <a:p>
            <a:pPr marL="171450" lvl="0" indent="-171450">
              <a:buFont typeface="Wingdings" pitchFamily="2" charset="2"/>
              <a:buChar char="§"/>
            </a:pPr>
            <a:r>
              <a:rPr lang="en-US" sz="1200" kern="1200" dirty="0" smtClean="0">
                <a:solidFill>
                  <a:schemeClr val="tx1"/>
                </a:solidFill>
                <a:effectLst/>
                <a:latin typeface="+mn-lt"/>
                <a:ea typeface="+mn-ea"/>
                <a:cs typeface="+mn-cs"/>
              </a:rPr>
              <a:t>Stabilization of any symptoms and an intervention in the event of an acute psychiatric event or suicide attempt</a:t>
            </a:r>
          </a:p>
          <a:p>
            <a:pPr marL="171450" lvl="0" indent="-171450">
              <a:buFont typeface="Wingdings" pitchFamily="2" charset="2"/>
              <a:buChar char="§"/>
            </a:pPr>
            <a:r>
              <a:rPr lang="en-US" sz="1200" kern="1200" dirty="0" smtClean="0">
                <a:solidFill>
                  <a:schemeClr val="tx1"/>
                </a:solidFill>
                <a:effectLst/>
                <a:latin typeface="+mn-lt"/>
                <a:ea typeface="+mn-ea"/>
                <a:cs typeface="+mn-cs"/>
              </a:rPr>
              <a:t>Privacy and confidentiality with regard to diagnosis and treatment. </a:t>
            </a:r>
          </a:p>
          <a:p>
            <a:pPr marL="0" indent="0">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20</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rgbClr val="BE854C"/>
              </a:buClr>
              <a:buSzPct val="65000"/>
              <a:buNone/>
            </a:pPr>
            <a:r>
              <a:rPr lang="en-US" dirty="0" smtClean="0"/>
              <a:t>Trainer:</a:t>
            </a:r>
            <a:r>
              <a:rPr lang="en-US" baseline="0" dirty="0" smtClean="0"/>
              <a:t> </a:t>
            </a:r>
            <a:r>
              <a:rPr lang="en-US" dirty="0" smtClean="0"/>
              <a:t>Integrated behavioral health treatment for substance abuse and mental health disorders is quickly becoming the standard of care in the field. R</a:t>
            </a:r>
            <a:r>
              <a:rPr lang="en-US" baseline="0" dirty="0" smtClean="0"/>
              <a:t>ecovery for individuals with serious mental health issues is more likely when both disorders are addressed. </a:t>
            </a:r>
            <a:endParaRPr lang="en-US" dirty="0" smtClean="0">
              <a:solidFill>
                <a:schemeClr val="tx1">
                  <a:lumMod val="85000"/>
                  <a:lumOff val="15000"/>
                </a:schemeClr>
              </a:solidFill>
              <a:latin typeface="Arial" pitchFamily="34" charset="0"/>
              <a:cs typeface="Arial" pitchFamily="34" charset="0"/>
            </a:endParaRPr>
          </a:p>
          <a:p>
            <a:pPr>
              <a:buClr>
                <a:srgbClr val="BE854C"/>
              </a:buClr>
              <a:buSzPct val="65000"/>
              <a:buFont typeface="Wingdings" pitchFamily="2" charset="2"/>
              <a:buChar char="Ø"/>
            </a:pPr>
            <a:endParaRPr lang="en-US" dirty="0" smtClean="0"/>
          </a:p>
          <a:p>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3</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4</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F</a:t>
            </a:r>
          </a:p>
          <a:p>
            <a:pPr marL="228600" indent="-228600">
              <a:buAutoNum type="arabicPeriod"/>
            </a:pPr>
            <a:r>
              <a:rPr lang="en-US" dirty="0" smtClean="0"/>
              <a:t>T</a:t>
            </a:r>
          </a:p>
          <a:p>
            <a:pPr marL="228600" indent="-228600">
              <a:buAutoNum type="arabicPeriod"/>
            </a:pPr>
            <a:r>
              <a:rPr lang="en-US" dirty="0" smtClean="0"/>
              <a:t>F</a:t>
            </a:r>
          </a:p>
          <a:p>
            <a:pPr marL="228600" indent="-228600">
              <a:buAutoNum type="arabicPeriod"/>
            </a:pPr>
            <a:r>
              <a:rPr lang="en-US" dirty="0" smtClean="0"/>
              <a:t>F</a:t>
            </a:r>
          </a:p>
          <a:p>
            <a:pPr marL="228600" indent="-228600">
              <a:buAutoNum type="arabicPeriod"/>
            </a:pPr>
            <a:r>
              <a:rPr lang="en-US" dirty="0" smtClean="0"/>
              <a:t>F</a:t>
            </a:r>
          </a:p>
          <a:p>
            <a:pPr marL="228600" indent="-228600">
              <a:buAutoNum type="arabicPeriod"/>
            </a:pPr>
            <a:r>
              <a:rPr lang="en-US" dirty="0" smtClean="0"/>
              <a:t>T</a:t>
            </a:r>
          </a:p>
          <a:p>
            <a:pPr marL="228600" indent="-228600">
              <a:buAutoNum type="arabicPeriod"/>
            </a:pPr>
            <a:r>
              <a:rPr lang="en-US" dirty="0" smtClean="0"/>
              <a:t>T</a:t>
            </a: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5</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7</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8</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9</a:t>
            </a:fld>
            <a:endParaRPr lang="en-US"/>
          </a:p>
        </p:txBody>
      </p:sp>
    </p:spTree>
    <p:extLst>
      <p:ext uri="{BB962C8B-B14F-4D97-AF65-F5344CB8AC3E}">
        <p14:creationId xmlns:p14="http://schemas.microsoft.com/office/powerpoint/2010/main" val="1019277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CDDF37-5BD3-4F17-BC7F-8515FF269729}" type="datetime1">
              <a:rPr lang="en-US" smtClean="0"/>
              <a:t>7/15/2014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EFF8E3-EC8E-4FF1-9FB8-7EB9DE5DC726}" type="slidenum">
              <a:rPr lang="en-US" smtClean="0"/>
              <a:t>‹#›</a:t>
            </a:fld>
            <a:endParaRPr lang="en-US"/>
          </a:p>
        </p:txBody>
      </p:sp>
    </p:spTree>
    <p:extLst>
      <p:ext uri="{BB962C8B-B14F-4D97-AF65-F5344CB8AC3E}">
        <p14:creationId xmlns:p14="http://schemas.microsoft.com/office/powerpoint/2010/main" val="2718101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10778E-A752-4A40-AB3A-013B850427AF}" type="datetime1">
              <a:rPr lang="en-US" smtClean="0"/>
              <a:t>7/15/2014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EFF8E3-EC8E-4FF1-9FB8-7EB9DE5DC726}" type="slidenum">
              <a:rPr lang="en-US" smtClean="0"/>
              <a:t>‹#›</a:t>
            </a:fld>
            <a:endParaRPr lang="en-US"/>
          </a:p>
        </p:txBody>
      </p:sp>
    </p:spTree>
    <p:extLst>
      <p:ext uri="{BB962C8B-B14F-4D97-AF65-F5344CB8AC3E}">
        <p14:creationId xmlns:p14="http://schemas.microsoft.com/office/powerpoint/2010/main" val="2456921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030F0D-98F3-4B90-BED6-8CE808AF1187}" type="datetime1">
              <a:rPr lang="en-US" smtClean="0"/>
              <a:t>7/15/2014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EFF8E3-EC8E-4FF1-9FB8-7EB9DE5DC726}" type="slidenum">
              <a:rPr lang="en-US" smtClean="0"/>
              <a:t>‹#›</a:t>
            </a:fld>
            <a:endParaRPr lang="en-US"/>
          </a:p>
        </p:txBody>
      </p:sp>
    </p:spTree>
    <p:extLst>
      <p:ext uri="{BB962C8B-B14F-4D97-AF65-F5344CB8AC3E}">
        <p14:creationId xmlns:p14="http://schemas.microsoft.com/office/powerpoint/2010/main" val="2339632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D8FB2B-2D3C-4626-803C-67C3420FBDF8}" type="datetime1">
              <a:rPr lang="en-US" smtClean="0"/>
              <a:t>7/15/2014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EFF8E3-EC8E-4FF1-9FB8-7EB9DE5DC726}" type="slidenum">
              <a:rPr lang="en-US" smtClean="0"/>
              <a:t>‹#›</a:t>
            </a:fld>
            <a:endParaRPr lang="en-US"/>
          </a:p>
        </p:txBody>
      </p:sp>
    </p:spTree>
    <p:extLst>
      <p:ext uri="{BB962C8B-B14F-4D97-AF65-F5344CB8AC3E}">
        <p14:creationId xmlns:p14="http://schemas.microsoft.com/office/powerpoint/2010/main" val="2000504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B95FF9-971C-4C65-BFEB-F0E7F0C6186C}" type="datetime1">
              <a:rPr lang="en-US" smtClean="0"/>
              <a:t>7/15/2014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EFF8E3-EC8E-4FF1-9FB8-7EB9DE5DC726}" type="slidenum">
              <a:rPr lang="en-US" smtClean="0"/>
              <a:t>‹#›</a:t>
            </a:fld>
            <a:endParaRPr lang="en-US"/>
          </a:p>
        </p:txBody>
      </p:sp>
    </p:spTree>
    <p:extLst>
      <p:ext uri="{BB962C8B-B14F-4D97-AF65-F5344CB8AC3E}">
        <p14:creationId xmlns:p14="http://schemas.microsoft.com/office/powerpoint/2010/main" val="1222765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6297CB-0E0B-4A0E-B5D9-0654209F1674}" type="datetime1">
              <a:rPr lang="en-US" smtClean="0"/>
              <a:t>7/15/2014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EFF8E3-EC8E-4FF1-9FB8-7EB9DE5DC726}" type="slidenum">
              <a:rPr lang="en-US" smtClean="0"/>
              <a:t>‹#›</a:t>
            </a:fld>
            <a:endParaRPr lang="en-US"/>
          </a:p>
        </p:txBody>
      </p:sp>
    </p:spTree>
    <p:extLst>
      <p:ext uri="{BB962C8B-B14F-4D97-AF65-F5344CB8AC3E}">
        <p14:creationId xmlns:p14="http://schemas.microsoft.com/office/powerpoint/2010/main" val="213148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0FD85D-417C-4A0D-A363-51C8E17EDC9B}" type="datetime1">
              <a:rPr lang="en-US" smtClean="0"/>
              <a:t>7/15/2014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EFF8E3-EC8E-4FF1-9FB8-7EB9DE5DC726}" type="slidenum">
              <a:rPr lang="en-US" smtClean="0"/>
              <a:t>‹#›</a:t>
            </a:fld>
            <a:endParaRPr lang="en-US"/>
          </a:p>
        </p:txBody>
      </p:sp>
    </p:spTree>
    <p:extLst>
      <p:ext uri="{BB962C8B-B14F-4D97-AF65-F5344CB8AC3E}">
        <p14:creationId xmlns:p14="http://schemas.microsoft.com/office/powerpoint/2010/main" val="2520004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A26251-53EB-4A05-895D-1A09DCBCB419}" type="datetime1">
              <a:rPr lang="en-US" smtClean="0"/>
              <a:t>7/15/2014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EFF8E3-EC8E-4FF1-9FB8-7EB9DE5DC726}" type="slidenum">
              <a:rPr lang="en-US" smtClean="0"/>
              <a:t>‹#›</a:t>
            </a:fld>
            <a:endParaRPr lang="en-US"/>
          </a:p>
        </p:txBody>
      </p:sp>
    </p:spTree>
    <p:extLst>
      <p:ext uri="{BB962C8B-B14F-4D97-AF65-F5344CB8AC3E}">
        <p14:creationId xmlns:p14="http://schemas.microsoft.com/office/powerpoint/2010/main" val="1029929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31E40C-4D10-4BA3-BA47-16304CAEC99E}" type="datetime1">
              <a:rPr lang="en-US" smtClean="0"/>
              <a:t>7/15/2014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EFF8E3-EC8E-4FF1-9FB8-7EB9DE5DC726}" type="slidenum">
              <a:rPr lang="en-US" smtClean="0"/>
              <a:t>‹#›</a:t>
            </a:fld>
            <a:endParaRPr lang="en-US"/>
          </a:p>
        </p:txBody>
      </p:sp>
    </p:spTree>
    <p:extLst>
      <p:ext uri="{BB962C8B-B14F-4D97-AF65-F5344CB8AC3E}">
        <p14:creationId xmlns:p14="http://schemas.microsoft.com/office/powerpoint/2010/main" val="3717535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F98E96-ECDF-4342-8B75-6C1DFDF80B93}" type="datetime1">
              <a:rPr lang="en-US" smtClean="0"/>
              <a:t>7/15/2014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EFF8E3-EC8E-4FF1-9FB8-7EB9DE5DC726}" type="slidenum">
              <a:rPr lang="en-US" smtClean="0"/>
              <a:t>‹#›</a:t>
            </a:fld>
            <a:endParaRPr lang="en-US"/>
          </a:p>
        </p:txBody>
      </p:sp>
    </p:spTree>
    <p:extLst>
      <p:ext uri="{BB962C8B-B14F-4D97-AF65-F5344CB8AC3E}">
        <p14:creationId xmlns:p14="http://schemas.microsoft.com/office/powerpoint/2010/main" val="3345812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5FFEB0-4A1E-40F8-A1EA-3D70B3F8BD9C}" type="datetime1">
              <a:rPr lang="en-US" smtClean="0"/>
              <a:t>7/15/2014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EFF8E3-EC8E-4FF1-9FB8-7EB9DE5DC726}" type="slidenum">
              <a:rPr lang="en-US" smtClean="0"/>
              <a:t>‹#›</a:t>
            </a:fld>
            <a:endParaRPr lang="en-US"/>
          </a:p>
        </p:txBody>
      </p:sp>
    </p:spTree>
    <p:extLst>
      <p:ext uri="{BB962C8B-B14F-4D97-AF65-F5344CB8AC3E}">
        <p14:creationId xmlns:p14="http://schemas.microsoft.com/office/powerpoint/2010/main" val="709073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C69FDD-472B-4466-8181-004CEA876519}" type="datetime1">
              <a:rPr lang="en-US" smtClean="0"/>
              <a:t>7/15/2014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EFF8E3-EC8E-4FF1-9FB8-7EB9DE5DC726}" type="slidenum">
              <a:rPr lang="en-US" smtClean="0"/>
              <a:t>‹#›</a:t>
            </a:fld>
            <a:endParaRPr lang="en-US"/>
          </a:p>
        </p:txBody>
      </p:sp>
    </p:spTree>
    <p:extLst>
      <p:ext uri="{BB962C8B-B14F-4D97-AF65-F5344CB8AC3E}">
        <p14:creationId xmlns:p14="http://schemas.microsoft.com/office/powerpoint/2010/main" val="18726057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gainscenter.samhsa.gov/pdfs/disorders/ScreeningAndAssessment.pdf"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0536" y="2057400"/>
            <a:ext cx="6096000" cy="2759149"/>
          </a:xfrm>
        </p:spPr>
        <p:txBody>
          <a:bodyPr>
            <a:noAutofit/>
          </a:bodyPr>
          <a:lstStyle/>
          <a:p>
            <a:r>
              <a:rPr lang="en-US" b="1" dirty="0">
                <a:solidFill>
                  <a:srgbClr val="006892"/>
                </a:solidFill>
              </a:rPr>
              <a:t>Supporting Co-occurring </a:t>
            </a:r>
            <a:r>
              <a:rPr lang="en-US" b="1" dirty="0" smtClean="0">
                <a:solidFill>
                  <a:srgbClr val="006892"/>
                </a:solidFill>
              </a:rPr>
              <a:t>Recovery in RSAT Programs:</a:t>
            </a:r>
            <a:r>
              <a:rPr lang="en-US" b="1" dirty="0">
                <a:solidFill>
                  <a:srgbClr val="006892"/>
                </a:solidFill>
              </a:rPr>
              <a:t/>
            </a:r>
            <a:br>
              <a:rPr lang="en-US" b="1" dirty="0">
                <a:solidFill>
                  <a:srgbClr val="006892"/>
                </a:solidFill>
              </a:rPr>
            </a:br>
            <a:r>
              <a:rPr lang="en-US" b="1" dirty="0">
                <a:solidFill>
                  <a:srgbClr val="006892"/>
                </a:solidFill>
              </a:rPr>
              <a:t>Check-in and Updates</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47800" y="5023104"/>
            <a:ext cx="5888736" cy="917448"/>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144000" cy="838200"/>
          </a:xfrm>
          <a:prstGeom prst="rect">
            <a:avLst/>
          </a:prstGeom>
        </p:spPr>
      </p:pic>
      <p:sp>
        <p:nvSpPr>
          <p:cNvPr id="3" name="Rectangle 2"/>
          <p:cNvSpPr/>
          <p:nvPr/>
        </p:nvSpPr>
        <p:spPr>
          <a:xfrm>
            <a:off x="0" y="304800"/>
            <a:ext cx="9144000" cy="430887"/>
          </a:xfrm>
          <a:prstGeom prst="rect">
            <a:avLst/>
          </a:prstGeom>
        </p:spPr>
        <p:txBody>
          <a:bodyPr wrap="square">
            <a:spAutoFit/>
          </a:bodyPr>
          <a:lstStyle/>
          <a:p>
            <a:pPr algn="ctr"/>
            <a:r>
              <a:rPr lang="en-US" sz="2200" b="1" dirty="0" smtClean="0">
                <a:solidFill>
                  <a:schemeClr val="bg1"/>
                </a:solidFill>
              </a:rPr>
              <a:t>WELCOME! To the </a:t>
            </a:r>
            <a:r>
              <a:rPr lang="en-US" sz="2200" b="1" dirty="0">
                <a:solidFill>
                  <a:schemeClr val="bg1"/>
                </a:solidFill>
              </a:rPr>
              <a:t>3rd Annual RSAT workshop </a:t>
            </a:r>
            <a:r>
              <a:rPr lang="en-US" sz="2200" b="1" dirty="0" smtClean="0">
                <a:solidFill>
                  <a:schemeClr val="bg1"/>
                </a:solidFill>
              </a:rPr>
              <a:t>-July </a:t>
            </a:r>
            <a:r>
              <a:rPr lang="en-US" sz="2200" b="1" dirty="0">
                <a:solidFill>
                  <a:schemeClr val="bg1"/>
                </a:solidFill>
              </a:rPr>
              <a:t>18-19, </a:t>
            </a:r>
            <a:r>
              <a:rPr lang="en-US" sz="2200" b="1" dirty="0" smtClean="0">
                <a:solidFill>
                  <a:schemeClr val="bg1"/>
                </a:solidFill>
              </a:rPr>
              <a:t>2014, </a:t>
            </a:r>
            <a:r>
              <a:rPr lang="en-US" sz="2200" b="1" dirty="0">
                <a:solidFill>
                  <a:schemeClr val="bg1"/>
                </a:solidFill>
              </a:rPr>
              <a:t>Chicago</a:t>
            </a:r>
          </a:p>
        </p:txBody>
      </p:sp>
      <p:sp>
        <p:nvSpPr>
          <p:cNvPr id="8" name="Rectangle 7"/>
          <p:cNvSpPr/>
          <p:nvPr/>
        </p:nvSpPr>
        <p:spPr>
          <a:xfrm>
            <a:off x="0" y="-1"/>
            <a:ext cx="9144000" cy="762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6248400"/>
            <a:ext cx="9144000" cy="604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990600" y="6336268"/>
            <a:ext cx="7467600" cy="400110"/>
          </a:xfrm>
          <a:prstGeom prst="rect">
            <a:avLst/>
          </a:prstGeom>
        </p:spPr>
        <p:txBody>
          <a:bodyPr wrap="square">
            <a:spAutoFit/>
          </a:bodyPr>
          <a:lstStyle/>
          <a:p>
            <a:r>
              <a:rPr lang="en-US" sz="2000" b="1" dirty="0">
                <a:solidFill>
                  <a:schemeClr val="tx2"/>
                </a:solidFill>
                <a:latin typeface="Arial" pitchFamily="34" charset="0"/>
                <a:cs typeface="Arial" pitchFamily="34" charset="0"/>
              </a:rPr>
              <a:t>This presentation is available online at www.RSAT-TTA.com</a:t>
            </a:r>
            <a:endParaRPr lang="en-US" sz="2000" b="1" dirty="0">
              <a:solidFill>
                <a:schemeClr val="tx2"/>
              </a:solidFill>
            </a:endParaRPr>
          </a:p>
        </p:txBody>
      </p:sp>
    </p:spTree>
    <p:extLst>
      <p:ext uri="{BB962C8B-B14F-4D97-AF65-F5344CB8AC3E}">
        <p14:creationId xmlns:p14="http://schemas.microsoft.com/office/powerpoint/2010/main" val="19720284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152400"/>
            <a:ext cx="8229600" cy="1143000"/>
          </a:xfrm>
        </p:spPr>
        <p:txBody>
          <a:bodyPr>
            <a:normAutofit fontScale="90000"/>
          </a:bodyPr>
          <a:lstStyle/>
          <a:p>
            <a:r>
              <a:rPr lang="en-US" dirty="0" smtClean="0">
                <a:solidFill>
                  <a:srgbClr val="006892"/>
                </a:solidFill>
                <a:latin typeface="Arial" pitchFamily="34" charset="0"/>
                <a:cs typeface="Arial" pitchFamily="34" charset="0"/>
              </a:rPr>
              <a:t>Who Has a Co-occurring Disorder? </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457200" y="1371600"/>
            <a:ext cx="8229600" cy="4209146"/>
          </a:xfrm>
        </p:spPr>
        <p:txBody>
          <a:bodyPr>
            <a:noAutofit/>
          </a:bodyPr>
          <a:lstStyle/>
          <a:p>
            <a:pPr marL="0" indent="0">
              <a:buNone/>
            </a:pPr>
            <a:r>
              <a:rPr lang="en-US" sz="2400" b="1" dirty="0"/>
              <a:t>Roger</a:t>
            </a:r>
            <a:r>
              <a:rPr lang="en-US" sz="2400" dirty="0"/>
              <a:t>- age </a:t>
            </a:r>
            <a:r>
              <a:rPr lang="en-US" sz="2400" dirty="0" smtClean="0"/>
              <a:t>54; </a:t>
            </a:r>
            <a:r>
              <a:rPr lang="en-US" sz="2400" dirty="0"/>
              <a:t>convicted of felonious sexual assault on a child. Reports periodic alcohol use. Successfully paroled for 9 months; passed urine screens. Violated the terms of release by moving in with a woman and her two young children. </a:t>
            </a:r>
            <a:r>
              <a:rPr lang="en-US" sz="2400" dirty="0" smtClean="0"/>
              <a:t> Very depressed </a:t>
            </a:r>
            <a:r>
              <a:rPr lang="en-US" sz="2400" dirty="0"/>
              <a:t>about </a:t>
            </a:r>
            <a:r>
              <a:rPr lang="en-US" sz="2400" dirty="0" smtClean="0"/>
              <a:t>parole revocation. </a:t>
            </a:r>
            <a:endParaRPr lang="en-US" sz="2400" dirty="0"/>
          </a:p>
          <a:p>
            <a:pPr lvl="0">
              <a:lnSpc>
                <a:spcPct val="115000"/>
              </a:lnSpc>
              <a:spcBef>
                <a:spcPts val="0"/>
              </a:spcBef>
              <a:buFont typeface="Wingdings"/>
              <a:buChar char="o"/>
            </a:pPr>
            <a:r>
              <a:rPr lang="en-US" sz="2400" dirty="0">
                <a:solidFill>
                  <a:srgbClr val="000000"/>
                </a:solidFill>
                <a:ea typeface="Times New Roman"/>
                <a:cs typeface="Times New Roman"/>
              </a:rPr>
              <a:t>SUD</a:t>
            </a:r>
            <a:endParaRPr lang="en-US" sz="2400" dirty="0">
              <a:ea typeface="Times New Roman"/>
              <a:cs typeface="Times New Roman"/>
            </a:endParaRPr>
          </a:p>
          <a:p>
            <a:pPr lvl="0">
              <a:lnSpc>
                <a:spcPct val="115000"/>
              </a:lnSpc>
              <a:spcBef>
                <a:spcPts val="0"/>
              </a:spcBef>
              <a:buFont typeface="Wingdings"/>
              <a:buChar char="o"/>
            </a:pPr>
            <a:r>
              <a:rPr lang="en-US" sz="2400" dirty="0">
                <a:solidFill>
                  <a:srgbClr val="000000"/>
                </a:solidFill>
                <a:ea typeface="Times New Roman"/>
                <a:cs typeface="Times New Roman"/>
              </a:rPr>
              <a:t>Mental Illness</a:t>
            </a:r>
            <a:endParaRPr lang="en-US" sz="2400" dirty="0">
              <a:ea typeface="Times New Roman"/>
              <a:cs typeface="Times New Roman"/>
            </a:endParaRPr>
          </a:p>
          <a:p>
            <a:pPr lvl="0">
              <a:lnSpc>
                <a:spcPct val="115000"/>
              </a:lnSpc>
              <a:spcBef>
                <a:spcPts val="0"/>
              </a:spcBef>
              <a:buFont typeface="Wingdings"/>
              <a:buChar char="o"/>
            </a:pPr>
            <a:r>
              <a:rPr lang="en-US" sz="2400" dirty="0">
                <a:solidFill>
                  <a:srgbClr val="000000"/>
                </a:solidFill>
                <a:ea typeface="Times New Roman"/>
                <a:cs typeface="Times New Roman"/>
              </a:rPr>
              <a:t>Neither </a:t>
            </a:r>
            <a:endParaRPr lang="en-US" sz="2400" dirty="0">
              <a:ea typeface="Times New Roman"/>
              <a:cs typeface="Times New Roman"/>
            </a:endParaRPr>
          </a:p>
          <a:p>
            <a:pPr marL="0" lvl="0" indent="0">
              <a:lnSpc>
                <a:spcPct val="115000"/>
              </a:lnSpc>
              <a:spcBef>
                <a:spcPts val="0"/>
              </a:spcBef>
              <a:buNone/>
            </a:pPr>
            <a:r>
              <a:rPr lang="en-US" sz="2400" dirty="0">
                <a:solidFill>
                  <a:srgbClr val="000000"/>
                </a:solidFill>
                <a:ea typeface="Times New Roman"/>
                <a:cs typeface="Times New Roman"/>
              </a:rPr>
              <a:t>Co-occurring disorder?  yes </a:t>
            </a:r>
            <a:r>
              <a:rPr lang="en-US" sz="2400" b="1" dirty="0">
                <a:solidFill>
                  <a:srgbClr val="000000"/>
                </a:solidFill>
                <a:ea typeface="Times New Roman"/>
                <a:cs typeface="Arial"/>
                <a:sym typeface="Wingdings"/>
              </a:rPr>
              <a:t></a:t>
            </a:r>
            <a:r>
              <a:rPr lang="en-US" sz="2400" b="1" dirty="0">
                <a:solidFill>
                  <a:srgbClr val="000000"/>
                </a:solidFill>
                <a:ea typeface="Times New Roman"/>
                <a:cs typeface="Times New Roman"/>
              </a:rPr>
              <a:t> </a:t>
            </a:r>
            <a:r>
              <a:rPr lang="en-US" sz="2400" dirty="0">
                <a:solidFill>
                  <a:srgbClr val="000000"/>
                </a:solidFill>
                <a:ea typeface="Times New Roman"/>
                <a:cs typeface="Times New Roman"/>
              </a:rPr>
              <a:t>no </a:t>
            </a:r>
            <a:r>
              <a:rPr lang="en-US" sz="2400" b="1" dirty="0">
                <a:solidFill>
                  <a:srgbClr val="000000"/>
                </a:solidFill>
                <a:ea typeface="Times New Roman"/>
                <a:cs typeface="Arial"/>
                <a:sym typeface="Wingdings"/>
              </a:rPr>
              <a:t></a:t>
            </a:r>
            <a:endParaRPr lang="en-US" sz="2400" dirty="0">
              <a:ea typeface="Times New Roman"/>
              <a:cs typeface="Times New Roman"/>
            </a:endParaRPr>
          </a:p>
          <a:p>
            <a:endParaRPr lang="en-US" sz="2400" dirty="0"/>
          </a:p>
          <a:p>
            <a:pPr marL="0" indent="0">
              <a:buNone/>
            </a:pPr>
            <a:endParaRPr lang="en-US" sz="2400" dirty="0"/>
          </a:p>
          <a:p>
            <a:pPr marL="0" indent="0">
              <a:buNone/>
            </a:pPr>
            <a:endParaRPr lang="en-US" sz="2000" dirty="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7/15/2014</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10</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511251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152400" y="0"/>
            <a:ext cx="8991600" cy="1143000"/>
          </a:xfrm>
        </p:spPr>
        <p:txBody>
          <a:bodyPr>
            <a:noAutofit/>
          </a:bodyPr>
          <a:lstStyle/>
          <a:p>
            <a:r>
              <a:rPr lang="en-US" sz="3600" dirty="0">
                <a:solidFill>
                  <a:srgbClr val="006892"/>
                </a:solidFill>
                <a:latin typeface="Arial" pitchFamily="34" charset="0"/>
                <a:cs typeface="Arial" pitchFamily="34" charset="0"/>
              </a:rPr>
              <a:t>Prioritizing the needs of the </a:t>
            </a:r>
            <a:r>
              <a:rPr lang="en-US" sz="3600" dirty="0" smtClean="0">
                <a:solidFill>
                  <a:srgbClr val="006892"/>
                </a:solidFill>
                <a:latin typeface="Arial" pitchFamily="34" charset="0"/>
                <a:cs typeface="Arial" pitchFamily="34" charset="0"/>
              </a:rPr>
              <a:t>offender</a:t>
            </a:r>
            <a:endParaRPr lang="en-US" sz="3600"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457200" y="1752601"/>
            <a:ext cx="8229600" cy="4209146"/>
          </a:xfrm>
        </p:spPr>
        <p:txBody>
          <a:bodyPr>
            <a:normAutofit/>
          </a:bodyPr>
          <a:lstStyle/>
          <a:p>
            <a:pPr marL="0" indent="0">
              <a:buClr>
                <a:srgbClr val="BE854C"/>
              </a:buClr>
              <a:buSzPct val="65000"/>
              <a:buNone/>
            </a:pPr>
            <a:r>
              <a:rPr lang="en-US" dirty="0" smtClean="0">
                <a:latin typeface="Arial" pitchFamily="34" charset="0"/>
                <a:cs typeface="Arial" pitchFamily="34" charset="0"/>
              </a:rPr>
              <a:t>Which comes </a:t>
            </a:r>
            <a:r>
              <a:rPr lang="en-US" dirty="0">
                <a:latin typeface="Arial" pitchFamily="34" charset="0"/>
                <a:cs typeface="Arial" pitchFamily="34" charset="0"/>
              </a:rPr>
              <a:t>first, the chicken or the egg</a:t>
            </a:r>
            <a:r>
              <a:rPr lang="en-US" dirty="0" smtClean="0">
                <a:latin typeface="Arial" pitchFamily="34" charset="0"/>
                <a:cs typeface="Arial" pitchFamily="34" charset="0"/>
              </a:rPr>
              <a:t>?</a:t>
            </a:r>
          </a:p>
          <a:p>
            <a:pPr marL="0" indent="0" algn="ctr">
              <a:buClr>
                <a:srgbClr val="BE854C"/>
              </a:buClr>
              <a:buSzPct val="65000"/>
              <a:buNone/>
            </a:pPr>
            <a:r>
              <a:rPr lang="en-US" dirty="0" smtClean="0">
                <a:latin typeface="Arial" pitchFamily="34" charset="0"/>
                <a:cs typeface="Arial" pitchFamily="34" charset="0"/>
              </a:rPr>
              <a:t>What has your experience told you?</a:t>
            </a:r>
            <a:endParaRPr lang="en-US" dirty="0">
              <a:latin typeface="Arial" pitchFamily="34" charset="0"/>
              <a:cs typeface="Arial" pitchFamily="34" charset="0"/>
            </a:endParaRPr>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7/15/2014</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11</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5105400"/>
            <a:ext cx="9144000" cy="461665"/>
          </a:xfrm>
          <a:prstGeom prst="rect">
            <a:avLst/>
          </a:prstGeom>
        </p:spPr>
        <p:txBody>
          <a:bodyPr wrap="square">
            <a:spAutoFit/>
          </a:bodyPr>
          <a:lstStyle/>
          <a:p>
            <a:pPr marL="57150" indent="0">
              <a:buNone/>
            </a:pPr>
            <a:r>
              <a:rPr lang="en-US" sz="2400" dirty="0"/>
              <a:t>Discussion: </a:t>
            </a:r>
            <a:r>
              <a:rPr lang="en-US" sz="2400" dirty="0" smtClean="0"/>
              <a:t>What  </a:t>
            </a:r>
            <a:r>
              <a:rPr lang="en-US" sz="2400" dirty="0" smtClean="0"/>
              <a:t>screening </a:t>
            </a:r>
            <a:r>
              <a:rPr lang="en-US" sz="2400" dirty="0" smtClean="0"/>
              <a:t>&amp; </a:t>
            </a:r>
            <a:r>
              <a:rPr lang="en-US" sz="2400" dirty="0" smtClean="0"/>
              <a:t>assessment tools </a:t>
            </a:r>
            <a:r>
              <a:rPr lang="en-US" sz="2400" dirty="0" smtClean="0"/>
              <a:t>do </a:t>
            </a:r>
            <a:r>
              <a:rPr lang="en-US" sz="2400" dirty="0"/>
              <a:t>your programs </a:t>
            </a:r>
            <a:r>
              <a:rPr lang="en-US" sz="2400" dirty="0" smtClean="0"/>
              <a:t>use?</a:t>
            </a:r>
            <a:endParaRPr lang="en-US" sz="2400" dirty="0"/>
          </a:p>
        </p:txBody>
      </p:sp>
    </p:spTree>
    <p:extLst>
      <p:ext uri="{BB962C8B-B14F-4D97-AF65-F5344CB8AC3E}">
        <p14:creationId xmlns:p14="http://schemas.microsoft.com/office/powerpoint/2010/main" val="31061907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152400"/>
            <a:ext cx="8229600" cy="1143000"/>
          </a:xfrm>
        </p:spPr>
        <p:txBody>
          <a:bodyPr>
            <a:normAutofit fontScale="90000"/>
          </a:bodyPr>
          <a:lstStyle/>
          <a:p>
            <a:r>
              <a:rPr lang="en-US" dirty="0" smtClean="0">
                <a:solidFill>
                  <a:srgbClr val="006892"/>
                </a:solidFill>
                <a:latin typeface="Arial" pitchFamily="34" charset="0"/>
                <a:cs typeface="Arial" pitchFamily="34" charset="0"/>
              </a:rPr>
              <a:t>Who Has a Co-Occurring Disorder?</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457200" y="1371600"/>
            <a:ext cx="8229600" cy="4209146"/>
          </a:xfrm>
        </p:spPr>
        <p:txBody>
          <a:bodyPr>
            <a:noAutofit/>
          </a:bodyPr>
          <a:lstStyle/>
          <a:p>
            <a:pPr marL="0" indent="0">
              <a:buNone/>
            </a:pPr>
            <a:endParaRPr lang="en-US" sz="2400" dirty="0"/>
          </a:p>
          <a:p>
            <a:pPr marL="0" indent="0">
              <a:buNone/>
            </a:pPr>
            <a:r>
              <a:rPr lang="en-US" sz="2400" b="1" dirty="0"/>
              <a:t>Sara</a:t>
            </a:r>
            <a:r>
              <a:rPr lang="en-US" sz="2400" dirty="0"/>
              <a:t>- There is no indicator that Sara has a mental health disorder, but there are indicators that she is dependent on opiates.  From this description Sara does not appear to have a co-occurring disorder. There is a history of victimization, which </a:t>
            </a:r>
            <a:r>
              <a:rPr lang="en-US" sz="2400" dirty="0" smtClean="0"/>
              <a:t>can be a risk </a:t>
            </a:r>
            <a:r>
              <a:rPr lang="en-US" sz="2400" dirty="0"/>
              <a:t>factor; however, it does not mean a mental health disorder is </a:t>
            </a:r>
            <a:r>
              <a:rPr lang="en-US" sz="2400" dirty="0" smtClean="0"/>
              <a:t>present, especiall</a:t>
            </a:r>
            <a:r>
              <a:rPr lang="en-US" sz="2400" dirty="0" smtClean="0"/>
              <a:t>y if her r</a:t>
            </a:r>
            <a:r>
              <a:rPr lang="en-US" sz="2400" dirty="0" smtClean="0"/>
              <a:t>outine screening for MH disorders at intake was negative. Ongoing </a:t>
            </a:r>
            <a:r>
              <a:rPr lang="en-US" sz="2400" dirty="0"/>
              <a:t>screening for mental health issues </a:t>
            </a:r>
            <a:r>
              <a:rPr lang="en-US" sz="2400" dirty="0" smtClean="0"/>
              <a:t>would </a:t>
            </a:r>
            <a:r>
              <a:rPr lang="en-US" sz="2400" dirty="0"/>
              <a:t>be appropriate </a:t>
            </a:r>
            <a:r>
              <a:rPr lang="en-US" sz="2400" dirty="0" smtClean="0"/>
              <a:t>for </a:t>
            </a:r>
            <a:r>
              <a:rPr lang="en-US" sz="2400" dirty="0"/>
              <a:t>Sara while she is in the RSAT program.</a:t>
            </a:r>
          </a:p>
          <a:p>
            <a:pPr marL="0" indent="0">
              <a:buNone/>
            </a:pPr>
            <a:endParaRPr lang="en-US" sz="2400" dirty="0"/>
          </a:p>
          <a:p>
            <a:pPr marL="0" indent="0">
              <a:buNone/>
            </a:pPr>
            <a:endParaRPr lang="en-US" sz="2400" dirty="0"/>
          </a:p>
          <a:p>
            <a:pPr marL="0" indent="0">
              <a:buNone/>
            </a:pPr>
            <a:endParaRPr lang="en-US" sz="2000" dirty="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7/15/2014</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12</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046904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152400"/>
            <a:ext cx="8229600" cy="1143000"/>
          </a:xfrm>
        </p:spPr>
        <p:txBody>
          <a:bodyPr>
            <a:normAutofit fontScale="90000"/>
          </a:bodyPr>
          <a:lstStyle/>
          <a:p>
            <a:r>
              <a:rPr lang="en-US" dirty="0" smtClean="0">
                <a:solidFill>
                  <a:srgbClr val="006892"/>
                </a:solidFill>
                <a:latin typeface="Arial" pitchFamily="34" charset="0"/>
                <a:cs typeface="Arial" pitchFamily="34" charset="0"/>
              </a:rPr>
              <a:t>Who Has a Co-Occuring Disorder? </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457200" y="1371600"/>
            <a:ext cx="8229600" cy="4209146"/>
          </a:xfrm>
        </p:spPr>
        <p:txBody>
          <a:bodyPr>
            <a:noAutofit/>
          </a:bodyPr>
          <a:lstStyle/>
          <a:p>
            <a:pPr marL="0" indent="0">
              <a:buNone/>
            </a:pPr>
            <a:r>
              <a:rPr lang="en-US" sz="2400" b="1" dirty="0"/>
              <a:t>Roger</a:t>
            </a:r>
            <a:r>
              <a:rPr lang="en-US" sz="2400" dirty="0"/>
              <a:t>-  Many offenders that do not have a depressive disorder state they are depressed about their </a:t>
            </a:r>
            <a:r>
              <a:rPr lang="en-US" sz="2400" dirty="0" smtClean="0"/>
              <a:t>situation, but that is a fairly normal reaction to </a:t>
            </a:r>
            <a:r>
              <a:rPr lang="en-US" sz="2400" dirty="0" smtClean="0"/>
              <a:t>parole revocation. Since </a:t>
            </a:r>
            <a:r>
              <a:rPr lang="en-US" sz="2400" dirty="0" smtClean="0"/>
              <a:t>there is </a:t>
            </a:r>
            <a:r>
              <a:rPr lang="en-US" sz="2400" dirty="0"/>
              <a:t>nothing </a:t>
            </a:r>
            <a:r>
              <a:rPr lang="en-US" sz="2400" dirty="0" smtClean="0"/>
              <a:t>else in </a:t>
            </a:r>
            <a:r>
              <a:rPr lang="en-US" sz="2400" dirty="0"/>
              <a:t>Roger’s profile that indicates he has a mental </a:t>
            </a:r>
            <a:r>
              <a:rPr lang="en-US" sz="2400" dirty="0" smtClean="0"/>
              <a:t>disorder,  and it </a:t>
            </a:r>
            <a:r>
              <a:rPr lang="en-US" sz="2400" dirty="0"/>
              <a:t>is </a:t>
            </a:r>
            <a:r>
              <a:rPr lang="en-US" sz="2400" dirty="0" smtClean="0"/>
              <a:t>not certain that he </a:t>
            </a:r>
            <a:r>
              <a:rPr lang="en-US" sz="2400" dirty="0"/>
              <a:t>has a substance use </a:t>
            </a:r>
            <a:r>
              <a:rPr lang="en-US" sz="2400" dirty="0" smtClean="0"/>
              <a:t>disorder</a:t>
            </a:r>
            <a:r>
              <a:rPr lang="en-US" sz="2400" dirty="0"/>
              <a:t>. </a:t>
            </a:r>
            <a:r>
              <a:rPr lang="en-US" sz="2400" dirty="0" smtClean="0"/>
              <a:t> Unless results </a:t>
            </a:r>
            <a:r>
              <a:rPr lang="en-US" sz="2400" dirty="0"/>
              <a:t>of routine mental health screening at </a:t>
            </a:r>
            <a:r>
              <a:rPr lang="en-US" sz="2400" dirty="0" smtClean="0"/>
              <a:t>intake show cause for concern, he probably does </a:t>
            </a:r>
            <a:r>
              <a:rPr lang="en-US" sz="2400" dirty="0"/>
              <a:t>not </a:t>
            </a:r>
            <a:r>
              <a:rPr lang="en-US" sz="2400" dirty="0" smtClean="0"/>
              <a:t>have </a:t>
            </a:r>
            <a:r>
              <a:rPr lang="en-US" sz="2400" dirty="0"/>
              <a:t>a co-occurring disorder</a:t>
            </a:r>
            <a:r>
              <a:rPr lang="en-US" sz="2400" dirty="0" smtClean="0"/>
              <a:t>. </a:t>
            </a:r>
            <a:r>
              <a:rPr lang="en-US" sz="2400" dirty="0" smtClean="0"/>
              <a:t>Screening </a:t>
            </a:r>
            <a:r>
              <a:rPr lang="en-US" sz="2400" dirty="0" smtClean="0"/>
              <a:t>for </a:t>
            </a:r>
            <a:r>
              <a:rPr lang="en-US" sz="2400" dirty="0" smtClean="0"/>
              <a:t>his alcohol </a:t>
            </a:r>
            <a:r>
              <a:rPr lang="en-US" sz="2400" dirty="0" smtClean="0"/>
              <a:t>use </a:t>
            </a:r>
            <a:r>
              <a:rPr lang="en-US" sz="2400" dirty="0" smtClean="0"/>
              <a:t>is </a:t>
            </a:r>
            <a:r>
              <a:rPr lang="en-US" sz="2400" dirty="0" smtClean="0"/>
              <a:t>required </a:t>
            </a:r>
            <a:r>
              <a:rPr lang="en-US" sz="2400" dirty="0"/>
              <a:t>before </a:t>
            </a:r>
            <a:r>
              <a:rPr lang="en-US" sz="2400" dirty="0" smtClean="0"/>
              <a:t>he can be </a:t>
            </a:r>
            <a:r>
              <a:rPr lang="en-US" sz="2400" dirty="0" smtClean="0"/>
              <a:t>included or ruled out of RSAT</a:t>
            </a:r>
            <a:r>
              <a:rPr lang="en-US" sz="2400" dirty="0"/>
              <a:t>.  </a:t>
            </a:r>
            <a:endParaRPr lang="en-US" sz="2000" dirty="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7/15/2014</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13</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628295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152400"/>
            <a:ext cx="8229600" cy="1143000"/>
          </a:xfrm>
        </p:spPr>
        <p:txBody>
          <a:bodyPr>
            <a:normAutofit fontScale="90000"/>
          </a:bodyPr>
          <a:lstStyle/>
          <a:p>
            <a:r>
              <a:rPr lang="en-US" dirty="0" smtClean="0">
                <a:solidFill>
                  <a:srgbClr val="006892"/>
                </a:solidFill>
                <a:latin typeface="Arial" pitchFamily="34" charset="0"/>
                <a:cs typeface="Arial" pitchFamily="34" charset="0"/>
              </a:rPr>
              <a:t>Who Has a Co-Occuring Disorder? </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457200" y="1371600"/>
            <a:ext cx="8229600" cy="4209146"/>
          </a:xfrm>
        </p:spPr>
        <p:txBody>
          <a:bodyPr>
            <a:noAutofit/>
          </a:bodyPr>
          <a:lstStyle/>
          <a:p>
            <a:pPr marL="0" indent="0">
              <a:buNone/>
            </a:pPr>
            <a:r>
              <a:rPr lang="en-US" sz="2400" b="1" dirty="0"/>
              <a:t>Brian – </a:t>
            </a:r>
            <a:r>
              <a:rPr lang="en-US" sz="2400" dirty="0"/>
              <a:t>Brian’s profile points to a serious mental disorder and alcohol abuse or dependency. His hallucinations may be symptoms of schizophrenia or other psychotic disorder. His </a:t>
            </a:r>
            <a:r>
              <a:rPr lang="en-US" sz="2400" dirty="0" smtClean="0"/>
              <a:t>steady and excessive use </a:t>
            </a:r>
            <a:r>
              <a:rPr lang="en-US" sz="2400" dirty="0"/>
              <a:t>of alcohol indicates he probably has a co-occurring disorder.  An assessment is required before we can determine if he is appropriate for RSAT. It will give us more information about his level of stability and his drinking problem. </a:t>
            </a:r>
          </a:p>
          <a:p>
            <a:pPr marL="0" indent="0">
              <a:buNone/>
            </a:pPr>
            <a:endParaRPr lang="en-US" sz="2400" dirty="0"/>
          </a:p>
          <a:p>
            <a:pPr marL="0" indent="0">
              <a:buNone/>
            </a:pPr>
            <a:endParaRPr lang="en-US" sz="2000" dirty="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7/15/2014</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14</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197753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76200"/>
            <a:ext cx="8229600" cy="1143000"/>
          </a:xfrm>
        </p:spPr>
        <p:txBody>
          <a:bodyPr>
            <a:normAutofit/>
          </a:bodyPr>
          <a:lstStyle/>
          <a:p>
            <a:r>
              <a:rPr lang="en-US" dirty="0" smtClean="0">
                <a:solidFill>
                  <a:srgbClr val="006892"/>
                </a:solidFill>
                <a:latin typeface="Arial" pitchFamily="34" charset="0"/>
                <a:cs typeface="Arial" pitchFamily="34" charset="0"/>
              </a:rPr>
              <a:t>Integrated Treatment</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304800" y="1371600"/>
            <a:ext cx="8229600" cy="4209146"/>
          </a:xfrm>
        </p:spPr>
        <p:txBody>
          <a:bodyPr>
            <a:noAutofit/>
          </a:bodyPr>
          <a:lstStyle/>
          <a:p>
            <a:pPr marL="0" lvl="0" indent="0">
              <a:buClr>
                <a:srgbClr val="BE854C"/>
              </a:buClr>
              <a:buSzPct val="65000"/>
              <a:buNone/>
            </a:pPr>
            <a:r>
              <a:rPr lang="en-US" b="1" dirty="0" smtClean="0"/>
              <a:t>Core Principles of Integrated Treatment: </a:t>
            </a:r>
            <a:endParaRPr lang="en-US" b="1" dirty="0" smtClean="0"/>
          </a:p>
          <a:p>
            <a:pPr marL="0" lvl="0" indent="0">
              <a:buClr>
                <a:srgbClr val="BE854C"/>
              </a:buClr>
              <a:buSzPct val="65000"/>
              <a:buNone/>
            </a:pPr>
            <a:endParaRPr lang="en-US" sz="800" b="1" dirty="0" smtClean="0"/>
          </a:p>
          <a:p>
            <a:pPr marL="914400" lvl="1" indent="-514350">
              <a:buClr>
                <a:srgbClr val="BE854C"/>
              </a:buClr>
              <a:buSzPct val="65000"/>
              <a:buFont typeface="Wingdings" panose="05000000000000000000" pitchFamily="2" charset="2"/>
              <a:buChar char="Ø"/>
            </a:pPr>
            <a:r>
              <a:rPr lang="en-US" dirty="0" smtClean="0"/>
              <a:t>Assumption that COD’s </a:t>
            </a:r>
            <a:r>
              <a:rPr lang="en-US" dirty="0" smtClean="0"/>
              <a:t>are prevalent; considered in screening</a:t>
            </a:r>
            <a:r>
              <a:rPr lang="en-US" dirty="0"/>
              <a:t>, </a:t>
            </a:r>
            <a:r>
              <a:rPr lang="en-US" dirty="0" smtClean="0"/>
              <a:t>assessment, treatment &amp; aftercare</a:t>
            </a:r>
          </a:p>
          <a:p>
            <a:pPr marL="571500" lvl="1" indent="-171450">
              <a:buClr>
                <a:srgbClr val="BE854C"/>
              </a:buClr>
              <a:buSzPct val="65000"/>
              <a:buFont typeface="Wingdings" panose="05000000000000000000" pitchFamily="2" charset="2"/>
              <a:buChar char="Ø"/>
            </a:pPr>
            <a:endParaRPr lang="en-US" sz="800" dirty="0" smtClean="0"/>
          </a:p>
          <a:p>
            <a:pPr marL="914400" lvl="1" indent="-514350">
              <a:buClr>
                <a:srgbClr val="BE854C"/>
              </a:buClr>
              <a:buSzPct val="65000"/>
              <a:buFont typeface="Wingdings" panose="05000000000000000000" pitchFamily="2" charset="2"/>
              <a:buChar char="Ø"/>
            </a:pPr>
            <a:r>
              <a:rPr lang="en-US" dirty="0" smtClean="0"/>
              <a:t>Both </a:t>
            </a:r>
            <a:r>
              <a:rPr lang="en-US" dirty="0" smtClean="0"/>
              <a:t>disorders are considered </a:t>
            </a:r>
            <a:r>
              <a:rPr lang="en-US" dirty="0" smtClean="0"/>
              <a:t>primary</a:t>
            </a:r>
          </a:p>
          <a:p>
            <a:pPr marL="857250" lvl="1" indent="-457200">
              <a:buClr>
                <a:srgbClr val="BE854C"/>
              </a:buClr>
              <a:buSzPct val="65000"/>
              <a:buFont typeface="Wingdings" panose="05000000000000000000" pitchFamily="2" charset="2"/>
              <a:buChar char="Ø"/>
            </a:pPr>
            <a:endParaRPr lang="en-US" sz="800" dirty="0" smtClean="0"/>
          </a:p>
          <a:p>
            <a:pPr marL="914400" lvl="1" indent="-514350">
              <a:buClr>
                <a:srgbClr val="BE854C"/>
              </a:buClr>
              <a:buSzPct val="65000"/>
              <a:buFont typeface="Wingdings" panose="05000000000000000000" pitchFamily="2" charset="2"/>
              <a:buChar char="Ø"/>
            </a:pPr>
            <a:r>
              <a:rPr lang="en-US" dirty="0"/>
              <a:t>Provider empathy, respect, and belief in capacity for </a:t>
            </a:r>
            <a:r>
              <a:rPr lang="en-US" dirty="0" smtClean="0"/>
              <a:t>recovery is essential</a:t>
            </a:r>
            <a:endParaRPr lang="en-US" dirty="0"/>
          </a:p>
          <a:p>
            <a:pPr marL="857250" lvl="1" indent="-457200">
              <a:buClr>
                <a:srgbClr val="BE854C"/>
              </a:buClr>
              <a:buSzPct val="65000"/>
              <a:buFont typeface="Wingdings" panose="05000000000000000000" pitchFamily="2" charset="2"/>
              <a:buChar char="Ø"/>
            </a:pPr>
            <a:endParaRPr lang="en-US" b="1" dirty="0" smtClean="0"/>
          </a:p>
          <a:p>
            <a:pPr marL="914400" lvl="1" indent="-514350">
              <a:buClr>
                <a:srgbClr val="BE854C"/>
              </a:buClr>
              <a:buSzPct val="65000"/>
              <a:buAutoNum type="arabicPeriod"/>
            </a:pPr>
            <a:endParaRPr lang="en-US" dirty="0" smtClean="0"/>
          </a:p>
          <a:p>
            <a:pPr marL="400050" lvl="1" indent="0">
              <a:buClr>
                <a:srgbClr val="BE854C"/>
              </a:buClr>
              <a:buSzPct val="65000"/>
              <a:buNone/>
            </a:pPr>
            <a:endParaRPr lang="en-US" dirty="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7/15/2014</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15</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1078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76200"/>
            <a:ext cx="8229600" cy="1143000"/>
          </a:xfrm>
        </p:spPr>
        <p:txBody>
          <a:bodyPr>
            <a:normAutofit/>
          </a:bodyPr>
          <a:lstStyle/>
          <a:p>
            <a:r>
              <a:rPr lang="en-US" dirty="0" smtClean="0">
                <a:solidFill>
                  <a:srgbClr val="006892"/>
                </a:solidFill>
                <a:latin typeface="Arial" pitchFamily="34" charset="0"/>
                <a:cs typeface="Arial" pitchFamily="34" charset="0"/>
              </a:rPr>
              <a:t>Integrated Treatment</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381000" y="1371600"/>
            <a:ext cx="8229600" cy="4209146"/>
          </a:xfrm>
        </p:spPr>
        <p:txBody>
          <a:bodyPr>
            <a:noAutofit/>
          </a:bodyPr>
          <a:lstStyle/>
          <a:p>
            <a:pPr marL="0" lvl="0" indent="0">
              <a:spcAft>
                <a:spcPts val="600"/>
              </a:spcAft>
              <a:buClr>
                <a:srgbClr val="BE854C"/>
              </a:buClr>
              <a:buSzPct val="65000"/>
              <a:buNone/>
            </a:pPr>
            <a:r>
              <a:rPr lang="en-US" dirty="0" smtClean="0"/>
              <a:t>Treatment </a:t>
            </a:r>
            <a:r>
              <a:rPr lang="en-US" dirty="0" smtClean="0"/>
              <a:t>approaches</a:t>
            </a:r>
            <a:r>
              <a:rPr lang="en-US" dirty="0" smtClean="0"/>
              <a:t>: </a:t>
            </a:r>
          </a:p>
          <a:p>
            <a:pPr lvl="0">
              <a:buClr>
                <a:srgbClr val="BE854C"/>
              </a:buClr>
              <a:buSzPct val="65000"/>
              <a:buFont typeface="Arial" pitchFamily="34" charset="0"/>
              <a:buChar char="►"/>
            </a:pPr>
            <a:r>
              <a:rPr lang="en-US" sz="2800" dirty="0" smtClean="0"/>
              <a:t>Sequential=addressing the most serious illness first. </a:t>
            </a:r>
          </a:p>
          <a:p>
            <a:pPr>
              <a:buClr>
                <a:srgbClr val="BE854C"/>
              </a:buClr>
              <a:buSzPct val="65000"/>
              <a:buFont typeface="Arial" pitchFamily="34" charset="0"/>
              <a:buChar char="►"/>
            </a:pPr>
            <a:r>
              <a:rPr lang="en-US" sz="2800" dirty="0" smtClean="0"/>
              <a:t>Parallel=treating simultaneously in separate </a:t>
            </a:r>
            <a:r>
              <a:rPr lang="en-US" sz="2800" dirty="0" smtClean="0"/>
              <a:t>systems </a:t>
            </a:r>
            <a:endParaRPr lang="en-US" sz="2800" dirty="0" smtClean="0"/>
          </a:p>
          <a:p>
            <a:pPr>
              <a:buClr>
                <a:srgbClr val="BE854C"/>
              </a:buClr>
              <a:buSzPct val="65000"/>
              <a:buFont typeface="Arial" pitchFamily="34" charset="0"/>
              <a:buChar char="►"/>
            </a:pPr>
            <a:r>
              <a:rPr lang="en-US" sz="2800" dirty="0" smtClean="0"/>
              <a:t>Integrated=use of interventions helpful for both</a:t>
            </a:r>
            <a:endParaRPr lang="en-US" sz="2800" dirty="0"/>
          </a:p>
          <a:p>
            <a:pPr marL="0" indent="0">
              <a:spcBef>
                <a:spcPts val="1200"/>
              </a:spcBef>
              <a:buClr>
                <a:srgbClr val="BE854C"/>
              </a:buClr>
              <a:buSzPct val="65000"/>
              <a:buNone/>
            </a:pPr>
            <a:r>
              <a:rPr lang="en-US" sz="2800" b="1" i="1" dirty="0" smtClean="0"/>
              <a:t>What </a:t>
            </a:r>
            <a:r>
              <a:rPr lang="en-US" sz="2800" b="1" i="1" dirty="0" smtClean="0"/>
              <a:t>works </a:t>
            </a:r>
          </a:p>
          <a:p>
            <a:pPr lvl="1">
              <a:buClr>
                <a:srgbClr val="BE854C"/>
              </a:buClr>
              <a:buSzPct val="65000"/>
              <a:buFont typeface="Arial" pitchFamily="34" charset="0"/>
              <a:buChar char="►"/>
            </a:pPr>
            <a:r>
              <a:rPr lang="en-US" sz="2400" dirty="0" smtClean="0"/>
              <a:t>Including integrated approaches in </a:t>
            </a:r>
            <a:r>
              <a:rPr lang="en-US" sz="2400" dirty="0" smtClean="0"/>
              <a:t>RSAT programs</a:t>
            </a:r>
          </a:p>
          <a:p>
            <a:pPr lvl="1">
              <a:buClr>
                <a:srgbClr val="BE854C"/>
              </a:buClr>
              <a:buSzPct val="65000"/>
              <a:buFont typeface="Arial" pitchFamily="34" charset="0"/>
              <a:buChar char="►"/>
            </a:pPr>
            <a:r>
              <a:rPr lang="en-US" sz="2400" dirty="0" smtClean="0"/>
              <a:t>Making </a:t>
            </a:r>
            <a:r>
              <a:rPr lang="en-US" sz="2400" dirty="0" smtClean="0"/>
              <a:t>client </a:t>
            </a:r>
            <a:r>
              <a:rPr lang="en-US" sz="2400" dirty="0" smtClean="0"/>
              <a:t>referrals to other MH services</a:t>
            </a:r>
            <a:endParaRPr lang="en-US" sz="2400" dirty="0" smtClean="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7/15/2014</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16</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417474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304800"/>
            <a:ext cx="8229600" cy="1143000"/>
          </a:xfrm>
        </p:spPr>
        <p:txBody>
          <a:bodyPr>
            <a:normAutofit fontScale="90000"/>
          </a:bodyPr>
          <a:lstStyle/>
          <a:p>
            <a:pPr lvl="0">
              <a:spcBef>
                <a:spcPct val="20000"/>
              </a:spcBef>
            </a:pPr>
            <a:r>
              <a:rPr lang="en-US" dirty="0" smtClean="0">
                <a:solidFill>
                  <a:srgbClr val="006892"/>
                </a:solidFill>
                <a:latin typeface="Arial" pitchFamily="34" charset="0"/>
                <a:cs typeface="Arial" pitchFamily="34" charset="0"/>
              </a:rPr>
              <a:t>Modified Therapeutic Community</a:t>
            </a:r>
            <a:r>
              <a:rPr lang="en-US" sz="3200" dirty="0">
                <a:solidFill>
                  <a:prstClr val="black"/>
                </a:solidFill>
                <a:ea typeface="+mn-ea"/>
                <a:cs typeface="+mn-cs"/>
              </a:rPr>
              <a:t/>
            </a:r>
            <a:br>
              <a:rPr lang="en-US" sz="3200" dirty="0">
                <a:solidFill>
                  <a:prstClr val="black"/>
                </a:solidFill>
                <a:ea typeface="+mn-ea"/>
                <a:cs typeface="+mn-cs"/>
              </a:rPr>
            </a:b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381000" y="1295400"/>
            <a:ext cx="8229600" cy="4209146"/>
          </a:xfrm>
        </p:spPr>
        <p:txBody>
          <a:bodyPr>
            <a:noAutofit/>
          </a:bodyPr>
          <a:lstStyle/>
          <a:p>
            <a:pPr marL="0" lvl="0" indent="0">
              <a:buClr>
                <a:srgbClr val="BE854C"/>
              </a:buClr>
              <a:buSzPct val="65000"/>
              <a:buNone/>
            </a:pPr>
            <a:r>
              <a:rPr lang="en-US" dirty="0" smtClean="0"/>
              <a:t>Modifications to traditional TC model continued: </a:t>
            </a:r>
            <a:endParaRPr lang="en-US" dirty="0"/>
          </a:p>
          <a:p>
            <a:pPr lvl="0">
              <a:buClr>
                <a:srgbClr val="BE854C"/>
              </a:buClr>
              <a:buSzPct val="65000"/>
              <a:buFont typeface="Arial" pitchFamily="34" charset="0"/>
              <a:buChar char="►"/>
            </a:pPr>
            <a:r>
              <a:rPr lang="en-US" sz="2800" dirty="0" smtClean="0"/>
              <a:t>incorporates </a:t>
            </a:r>
            <a:r>
              <a:rPr lang="en-US" sz="2800" dirty="0"/>
              <a:t>increased </a:t>
            </a:r>
            <a:r>
              <a:rPr lang="en-US" sz="2800" dirty="0" smtClean="0"/>
              <a:t>flexibility </a:t>
            </a:r>
          </a:p>
          <a:p>
            <a:pPr lvl="0">
              <a:buClr>
                <a:srgbClr val="BE854C"/>
              </a:buClr>
              <a:buSzPct val="65000"/>
              <a:buFont typeface="Arial" pitchFamily="34" charset="0"/>
              <a:buChar char="►"/>
            </a:pPr>
            <a:r>
              <a:rPr lang="en-US" sz="2800" dirty="0" smtClean="0"/>
              <a:t>shorter </a:t>
            </a:r>
            <a:r>
              <a:rPr lang="en-US" sz="2800" dirty="0"/>
              <a:t>duration </a:t>
            </a:r>
            <a:r>
              <a:rPr lang="en-US" sz="2800" dirty="0" smtClean="0"/>
              <a:t>of </a:t>
            </a:r>
            <a:r>
              <a:rPr lang="en-US" sz="2800" dirty="0"/>
              <a:t>activities, less </a:t>
            </a:r>
            <a:r>
              <a:rPr lang="en-US" sz="2800" dirty="0" smtClean="0"/>
              <a:t>confrontation</a:t>
            </a:r>
          </a:p>
          <a:p>
            <a:pPr lvl="0">
              <a:buClr>
                <a:srgbClr val="BE854C"/>
              </a:buClr>
              <a:buSzPct val="65000"/>
              <a:buFont typeface="Arial" pitchFamily="34" charset="0"/>
              <a:buChar char="►"/>
            </a:pPr>
            <a:r>
              <a:rPr lang="en-US" sz="2800" dirty="0" smtClean="0"/>
              <a:t>increased </a:t>
            </a:r>
            <a:r>
              <a:rPr lang="en-US" sz="2800" dirty="0"/>
              <a:t>emphasis on orientation and </a:t>
            </a:r>
            <a:r>
              <a:rPr lang="en-US" sz="2800" dirty="0" smtClean="0"/>
              <a:t>instruction </a:t>
            </a:r>
          </a:p>
          <a:p>
            <a:pPr lvl="0">
              <a:buClr>
                <a:srgbClr val="BE854C"/>
              </a:buClr>
              <a:buSzPct val="65000"/>
              <a:buFont typeface="Arial" pitchFamily="34" charset="0"/>
              <a:buChar char="►"/>
            </a:pPr>
            <a:r>
              <a:rPr lang="en-US" sz="2800" dirty="0" smtClean="0"/>
              <a:t>fewer sanctions </a:t>
            </a:r>
          </a:p>
          <a:p>
            <a:pPr lvl="0">
              <a:buClr>
                <a:srgbClr val="BE854C"/>
              </a:buClr>
              <a:buSzPct val="65000"/>
              <a:buFont typeface="Arial" pitchFamily="34" charset="0"/>
              <a:buChar char="►"/>
            </a:pPr>
            <a:r>
              <a:rPr lang="en-US" sz="2800" dirty="0" smtClean="0"/>
              <a:t>more </a:t>
            </a:r>
            <a:r>
              <a:rPr lang="en-US" sz="2800" dirty="0" smtClean="0"/>
              <a:t>affirmation </a:t>
            </a:r>
            <a:r>
              <a:rPr lang="en-US" sz="2800" dirty="0"/>
              <a:t>for </a:t>
            </a:r>
            <a:r>
              <a:rPr lang="en-US" sz="2800" dirty="0" smtClean="0"/>
              <a:t>achievements </a:t>
            </a:r>
          </a:p>
          <a:p>
            <a:pPr lvl="0">
              <a:buClr>
                <a:srgbClr val="BE854C"/>
              </a:buClr>
              <a:buSzPct val="65000"/>
              <a:buFont typeface="Arial" pitchFamily="34" charset="0"/>
              <a:buChar char="►"/>
            </a:pPr>
            <a:r>
              <a:rPr lang="en-US" sz="2800" dirty="0" smtClean="0"/>
              <a:t>greater </a:t>
            </a:r>
            <a:r>
              <a:rPr lang="en-US" sz="2800" dirty="0"/>
              <a:t>sensitivity to </a:t>
            </a:r>
            <a:r>
              <a:rPr lang="en-US" sz="2800" dirty="0" smtClean="0"/>
              <a:t> diverse needs </a:t>
            </a:r>
            <a:r>
              <a:rPr lang="en-US" sz="2800" dirty="0"/>
              <a:t>of the </a:t>
            </a:r>
            <a:r>
              <a:rPr lang="en-US" sz="2800" dirty="0" smtClean="0"/>
              <a:t>clients.</a:t>
            </a:r>
          </a:p>
        </p:txBody>
      </p:sp>
      <p:sp>
        <p:nvSpPr>
          <p:cNvPr id="8" name="Date Placeholder 7"/>
          <p:cNvSpPr>
            <a:spLocks noGrp="1"/>
          </p:cNvSpPr>
          <p:nvPr>
            <p:ph type="dt" sz="half" idx="10"/>
          </p:nvPr>
        </p:nvSpPr>
        <p:spPr/>
        <p:txBody>
          <a:bodyPr/>
          <a:lstStyle/>
          <a:p>
            <a:fld id="{4410FC8A-A4D3-46E9-B4DA-8E4B63F345E6}" type="datetime1">
              <a:rPr lang="en-US" smtClean="0">
                <a:solidFill>
                  <a:prstClr val="white"/>
                </a:solidFill>
                <a:latin typeface="Arial" pitchFamily="34" charset="0"/>
                <a:cs typeface="Arial" pitchFamily="34" charset="0"/>
              </a:rPr>
              <a:pPr/>
              <a:t>7/15/2014</a:t>
            </a:fld>
            <a:endParaRPr lang="en-US" dirty="0">
              <a:solidFill>
                <a:prstClr val="white"/>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17</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0221081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228600" y="76200"/>
            <a:ext cx="8686800" cy="1143000"/>
          </a:xfrm>
        </p:spPr>
        <p:txBody>
          <a:bodyPr>
            <a:noAutofit/>
          </a:bodyPr>
          <a:lstStyle/>
          <a:p>
            <a:r>
              <a:rPr lang="en-US" dirty="0">
                <a:solidFill>
                  <a:srgbClr val="006892"/>
                </a:solidFill>
                <a:latin typeface="Arial" pitchFamily="34" charset="0"/>
                <a:cs typeface="Arial" pitchFamily="34" charset="0"/>
              </a:rPr>
              <a:t>Selecting an Intervention Strategy </a:t>
            </a:r>
          </a:p>
        </p:txBody>
      </p:sp>
      <p:sp>
        <p:nvSpPr>
          <p:cNvPr id="3" name="Content Placeholder 2"/>
          <p:cNvSpPr>
            <a:spLocks noGrp="1"/>
          </p:cNvSpPr>
          <p:nvPr>
            <p:ph idx="1"/>
          </p:nvPr>
        </p:nvSpPr>
        <p:spPr>
          <a:xfrm>
            <a:off x="304800" y="1360967"/>
            <a:ext cx="8229600" cy="4209146"/>
          </a:xfrm>
        </p:spPr>
        <p:txBody>
          <a:bodyPr>
            <a:noAutofit/>
          </a:bodyPr>
          <a:lstStyle/>
          <a:p>
            <a:pPr marL="0" indent="0">
              <a:buNone/>
            </a:pPr>
            <a:endParaRPr lang="en-US" sz="2000" dirty="0"/>
          </a:p>
          <a:p>
            <a:pPr marL="0" indent="0">
              <a:buNone/>
            </a:pPr>
            <a:endParaRPr lang="en-US" sz="2000" dirty="0"/>
          </a:p>
        </p:txBody>
      </p:sp>
      <p:sp>
        <p:nvSpPr>
          <p:cNvPr id="8" name="Date Placeholder 7"/>
          <p:cNvSpPr>
            <a:spLocks noGrp="1"/>
          </p:cNvSpPr>
          <p:nvPr>
            <p:ph type="dt" sz="half" idx="10"/>
          </p:nvPr>
        </p:nvSpPr>
        <p:spPr/>
        <p:txBody>
          <a:bodyPr/>
          <a:lstStyle/>
          <a:p>
            <a:fld id="{4410FC8A-A4D3-46E9-B4DA-8E4B63F345E6}" type="datetime1">
              <a:rPr lang="en-US" smtClean="0">
                <a:solidFill>
                  <a:prstClr val="white"/>
                </a:solidFill>
                <a:latin typeface="Arial" pitchFamily="34" charset="0"/>
                <a:cs typeface="Arial" pitchFamily="34" charset="0"/>
              </a:rPr>
              <a:pPr/>
              <a:t>7/15/2014</a:t>
            </a:fld>
            <a:endParaRPr lang="en-US" dirty="0">
              <a:solidFill>
                <a:prstClr val="white"/>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18</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Rectangle 3"/>
          <p:cNvSpPr/>
          <p:nvPr/>
        </p:nvSpPr>
        <p:spPr>
          <a:xfrm>
            <a:off x="0" y="1371600"/>
            <a:ext cx="8991600" cy="4524315"/>
          </a:xfrm>
          <a:prstGeom prst="rect">
            <a:avLst/>
          </a:prstGeom>
        </p:spPr>
        <p:txBody>
          <a:bodyPr wrap="square">
            <a:spAutoFit/>
          </a:bodyPr>
          <a:lstStyle/>
          <a:p>
            <a:pPr lvl="0">
              <a:buClr>
                <a:srgbClr val="BE854C"/>
              </a:buClr>
              <a:buSzPct val="65000"/>
            </a:pPr>
            <a:r>
              <a:rPr lang="en-US" sz="3200" dirty="0" smtClean="0"/>
              <a:t>Examples of effective treatment models for COD: </a:t>
            </a:r>
          </a:p>
          <a:p>
            <a:pPr lvl="0">
              <a:buClr>
                <a:srgbClr val="BE854C"/>
              </a:buClr>
              <a:buSzPct val="65000"/>
            </a:pPr>
            <a:endParaRPr lang="en-US" sz="3200" dirty="0" smtClean="0"/>
          </a:p>
          <a:p>
            <a:pPr lvl="0">
              <a:buClr>
                <a:srgbClr val="BE854C"/>
              </a:buClr>
              <a:buSzPct val="65000"/>
              <a:buFont typeface="Arial" pitchFamily="34" charset="0"/>
              <a:buChar char="►"/>
            </a:pPr>
            <a:r>
              <a:rPr lang="en-US" sz="3200" dirty="0" smtClean="0"/>
              <a:t>Cognitive Behavioral Therapy</a:t>
            </a:r>
          </a:p>
          <a:p>
            <a:pPr lvl="0">
              <a:buClr>
                <a:srgbClr val="BE854C"/>
              </a:buClr>
              <a:buSzPct val="65000"/>
              <a:buFont typeface="Arial" pitchFamily="34" charset="0"/>
              <a:buChar char="►"/>
            </a:pPr>
            <a:r>
              <a:rPr lang="en-US" sz="3200" dirty="0" smtClean="0"/>
              <a:t>Medication-assisted </a:t>
            </a:r>
            <a:r>
              <a:rPr lang="en-US" sz="3200" dirty="0" smtClean="0"/>
              <a:t>treatment/med management</a:t>
            </a:r>
            <a:endParaRPr lang="en-US" sz="3200" dirty="0" smtClean="0"/>
          </a:p>
          <a:p>
            <a:pPr lvl="0">
              <a:buClr>
                <a:srgbClr val="BE854C"/>
              </a:buClr>
              <a:buSzPct val="65000"/>
              <a:buFont typeface="Arial" pitchFamily="34" charset="0"/>
              <a:buChar char="►"/>
            </a:pPr>
            <a:r>
              <a:rPr lang="en-US" sz="3200" dirty="0" smtClean="0"/>
              <a:t>Motivational Strategies</a:t>
            </a:r>
          </a:p>
          <a:p>
            <a:pPr lvl="0">
              <a:buClr>
                <a:srgbClr val="BE854C"/>
              </a:buClr>
              <a:buSzPct val="65000"/>
              <a:buFont typeface="Arial" pitchFamily="34" charset="0"/>
              <a:buChar char="►"/>
            </a:pPr>
            <a:r>
              <a:rPr lang="en-US" sz="3200" dirty="0" smtClean="0"/>
              <a:t>Illness Management and </a:t>
            </a:r>
            <a:r>
              <a:rPr lang="en-US" sz="3200" dirty="0" smtClean="0"/>
              <a:t>Recovery</a:t>
            </a:r>
          </a:p>
          <a:p>
            <a:pPr lvl="0">
              <a:buClr>
                <a:srgbClr val="BE854C"/>
              </a:buClr>
              <a:buSzPct val="65000"/>
              <a:buFont typeface="Arial" pitchFamily="34" charset="0"/>
              <a:buChar char="►"/>
            </a:pPr>
            <a:r>
              <a:rPr lang="en-US" sz="3200" dirty="0" smtClean="0"/>
              <a:t>Housing Frist and Supported Employment</a:t>
            </a:r>
          </a:p>
          <a:p>
            <a:pPr lvl="0">
              <a:buClr>
                <a:srgbClr val="BE854C"/>
              </a:buClr>
              <a:buSzPct val="65000"/>
              <a:buFont typeface="Arial" pitchFamily="34" charset="0"/>
              <a:buChar char="►"/>
            </a:pPr>
            <a:r>
              <a:rPr lang="en-US" sz="3200" dirty="0" smtClean="0"/>
              <a:t> Integrated Trauma and Addiction CBT </a:t>
            </a:r>
          </a:p>
          <a:p>
            <a:pPr lvl="0">
              <a:buClr>
                <a:srgbClr val="BE854C"/>
              </a:buClr>
              <a:buSzPct val="65000"/>
              <a:buFont typeface="Arial" pitchFamily="34" charset="0"/>
              <a:buChar char="►"/>
            </a:pPr>
            <a:r>
              <a:rPr lang="en-US" sz="3200" dirty="0" smtClean="0"/>
              <a:t>Peer Support</a:t>
            </a:r>
            <a:endParaRPr lang="en-US" sz="3200" dirty="0"/>
          </a:p>
        </p:txBody>
      </p:sp>
    </p:spTree>
    <p:extLst>
      <p:ext uri="{BB962C8B-B14F-4D97-AF65-F5344CB8AC3E}">
        <p14:creationId xmlns:p14="http://schemas.microsoft.com/office/powerpoint/2010/main" val="17769343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152400"/>
            <a:ext cx="8229600" cy="1143000"/>
          </a:xfrm>
        </p:spPr>
        <p:txBody>
          <a:bodyPr>
            <a:normAutofit/>
          </a:bodyPr>
          <a:lstStyle/>
          <a:p>
            <a:r>
              <a:rPr lang="en-US" dirty="0" smtClean="0">
                <a:solidFill>
                  <a:srgbClr val="006892"/>
                </a:solidFill>
                <a:latin typeface="Arial" pitchFamily="34" charset="0"/>
                <a:cs typeface="Arial" pitchFamily="34" charset="0"/>
              </a:rPr>
              <a:t>Changes: DSM-5</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457200" y="1600200"/>
            <a:ext cx="8229600" cy="4209146"/>
          </a:xfrm>
        </p:spPr>
        <p:txBody>
          <a:bodyPr>
            <a:noAutofit/>
          </a:bodyPr>
          <a:lstStyle/>
          <a:p>
            <a:endParaRPr lang="en-US" sz="2800" dirty="0"/>
          </a:p>
          <a:p>
            <a:r>
              <a:rPr lang="en-US" sz="2800" dirty="0"/>
              <a:t> Substance-Related and Addictive </a:t>
            </a:r>
            <a:r>
              <a:rPr lang="en-US" sz="2800" dirty="0" smtClean="0"/>
              <a:t>Disorders</a:t>
            </a:r>
            <a:endParaRPr lang="en-US" sz="2800" dirty="0"/>
          </a:p>
          <a:p>
            <a:endParaRPr lang="en-US" sz="2800" dirty="0"/>
          </a:p>
          <a:p>
            <a:r>
              <a:rPr lang="en-US" sz="2800" dirty="0"/>
              <a:t> Trauma- and Stressor-Related Disorders </a:t>
            </a:r>
            <a:endParaRPr lang="en-US" sz="2800" dirty="0" smtClean="0"/>
          </a:p>
          <a:p>
            <a:endParaRPr lang="en-US" sz="2800" dirty="0"/>
          </a:p>
          <a:p>
            <a:r>
              <a:rPr lang="en-US" sz="2800" dirty="0" smtClean="0"/>
              <a:t>Axis system and GAF no longer in use</a:t>
            </a:r>
          </a:p>
          <a:p>
            <a:endParaRPr lang="en-US" sz="2800" dirty="0" smtClean="0"/>
          </a:p>
          <a:p>
            <a:endParaRPr lang="en-US" sz="2000" dirty="0"/>
          </a:p>
          <a:p>
            <a:pPr marL="0" indent="0">
              <a:buNone/>
            </a:pPr>
            <a:r>
              <a:rPr lang="en-US" sz="2000" dirty="0" smtClean="0"/>
              <a:t>Fact sheets these 3 points available on RSAT site along with this presentation</a:t>
            </a:r>
            <a:endParaRPr lang="en-US" sz="2000" dirty="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7/15/2014</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19</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213742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4177" y="-93212"/>
            <a:ext cx="9144000" cy="694944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09600" y="838200"/>
            <a:ext cx="7772400" cy="2076450"/>
          </a:xfrm>
        </p:spPr>
        <p:txBody>
          <a:bodyPr>
            <a:normAutofit fontScale="90000"/>
          </a:bodyPr>
          <a:lstStyle/>
          <a:p>
            <a:pPr algn="l"/>
            <a:r>
              <a:rPr lang="en-US" sz="2700" dirty="0" smtClean="0">
                <a:solidFill>
                  <a:schemeClr val="bg1"/>
                </a:solidFill>
                <a:latin typeface="Arial" pitchFamily="34" charset="0"/>
                <a:cs typeface="Arial" pitchFamily="34" charset="0"/>
              </a:rPr>
              <a:t>Phillip Barbour</a:t>
            </a:r>
            <a:br>
              <a:rPr lang="en-US" sz="2700" dirty="0" smtClean="0">
                <a:solidFill>
                  <a:schemeClr val="bg1"/>
                </a:solidFill>
                <a:latin typeface="Arial" pitchFamily="34" charset="0"/>
                <a:cs typeface="Arial" pitchFamily="34" charset="0"/>
              </a:rPr>
            </a:br>
            <a:r>
              <a:rPr lang="en-US" sz="2700" dirty="0">
                <a:solidFill>
                  <a:srgbClr val="E0C3A3"/>
                </a:solidFill>
              </a:rPr>
              <a:t>Treatment Alternatives for Safe Communities </a:t>
            </a:r>
            <a:r>
              <a:rPr lang="en-US" sz="2700" dirty="0" smtClean="0">
                <a:solidFill>
                  <a:schemeClr val="bg1"/>
                </a:solidFill>
                <a:latin typeface="Arial" pitchFamily="34" charset="0"/>
                <a:cs typeface="Arial" pitchFamily="34" charset="0"/>
              </a:rPr>
              <a:t/>
            </a:r>
            <a:br>
              <a:rPr lang="en-US" sz="2700" dirty="0" smtClean="0">
                <a:solidFill>
                  <a:schemeClr val="bg1"/>
                </a:solidFill>
                <a:latin typeface="Arial" pitchFamily="34" charset="0"/>
                <a:cs typeface="Arial" pitchFamily="34" charset="0"/>
              </a:rPr>
            </a:br>
            <a:r>
              <a:rPr lang="en-US" sz="2700" dirty="0" smtClean="0">
                <a:solidFill>
                  <a:schemeClr val="bg1"/>
                </a:solidFill>
                <a:latin typeface="Arial" pitchFamily="34" charset="0"/>
                <a:cs typeface="Arial" pitchFamily="34" charset="0"/>
              </a:rPr>
              <a:t>Niki Miller</a:t>
            </a:r>
            <a:br>
              <a:rPr lang="en-US" sz="2700" dirty="0" smtClean="0">
                <a:solidFill>
                  <a:schemeClr val="bg1"/>
                </a:solidFill>
                <a:latin typeface="Arial" pitchFamily="34" charset="0"/>
                <a:cs typeface="Arial" pitchFamily="34" charset="0"/>
              </a:rPr>
            </a:br>
            <a:r>
              <a:rPr lang="en-US" sz="2700" dirty="0" smtClean="0">
                <a:solidFill>
                  <a:srgbClr val="E0C3A3"/>
                </a:solidFill>
              </a:rPr>
              <a:t>Advocates </a:t>
            </a:r>
            <a:r>
              <a:rPr lang="en-US" sz="2700" dirty="0">
                <a:solidFill>
                  <a:srgbClr val="E0C3A3"/>
                </a:solidFill>
              </a:rPr>
              <a:t>for Human Potential</a:t>
            </a:r>
            <a:r>
              <a:rPr lang="en-US" sz="3600" dirty="0">
                <a:solidFill>
                  <a:srgbClr val="E0C3A3"/>
                </a:solidFill>
              </a:rPr>
              <a:t/>
            </a:r>
            <a:br>
              <a:rPr lang="en-US" sz="3600" dirty="0">
                <a:solidFill>
                  <a:srgbClr val="E0C3A3"/>
                </a:solidFill>
              </a:rPr>
            </a:br>
            <a:endParaRPr lang="en-US" sz="3600" dirty="0">
              <a:solidFill>
                <a:schemeClr val="bg1"/>
              </a:solidFill>
              <a:latin typeface="Arial" pitchFamily="34" charset="0"/>
              <a:cs typeface="Arial" pitchFamily="34" charset="0"/>
            </a:endParaRPr>
          </a:p>
        </p:txBody>
      </p:sp>
      <p:sp>
        <p:nvSpPr>
          <p:cNvPr id="3" name="Subtitle 2"/>
          <p:cNvSpPr>
            <a:spLocks noGrp="1"/>
          </p:cNvSpPr>
          <p:nvPr>
            <p:ph type="subTitle" idx="1"/>
          </p:nvPr>
        </p:nvSpPr>
        <p:spPr>
          <a:xfrm>
            <a:off x="152400" y="3124200"/>
            <a:ext cx="8991600" cy="2667000"/>
          </a:xfrm>
        </p:spPr>
        <p:txBody>
          <a:bodyPr>
            <a:normAutofit/>
          </a:bodyPr>
          <a:lstStyle/>
          <a:p>
            <a:r>
              <a:rPr lang="en-US" sz="4000" b="1" dirty="0" smtClean="0">
                <a:solidFill>
                  <a:schemeClr val="bg1"/>
                </a:solidFill>
              </a:rPr>
              <a:t>Supporting Co-occurring Recovery in RSAT Programs:</a:t>
            </a:r>
          </a:p>
          <a:p>
            <a:r>
              <a:rPr lang="en-US" sz="4000" b="1" dirty="0" smtClean="0">
                <a:solidFill>
                  <a:schemeClr val="bg1"/>
                </a:solidFill>
              </a:rPr>
              <a:t>Check-in and Updates</a:t>
            </a:r>
          </a:p>
          <a:p>
            <a:pPr algn="l"/>
            <a:endParaRPr lang="en-US" sz="4000" b="1" dirty="0" smtClean="0">
              <a:solidFill>
                <a:srgbClr val="E0C3A3"/>
              </a:solidFill>
            </a:endParaRPr>
          </a:p>
        </p:txBody>
      </p:sp>
      <p:sp>
        <p:nvSpPr>
          <p:cNvPr id="4" name="Date Placeholder 3"/>
          <p:cNvSpPr>
            <a:spLocks noGrp="1"/>
          </p:cNvSpPr>
          <p:nvPr>
            <p:ph type="dt" sz="half" idx="10"/>
          </p:nvPr>
        </p:nvSpPr>
        <p:spPr/>
        <p:txBody>
          <a:bodyPr/>
          <a:lstStyle/>
          <a:p>
            <a:fld id="{82CDDF37-5BD3-4F17-BC7F-8515FF269729}" type="datetime1">
              <a:rPr lang="en-US" smtClean="0">
                <a:solidFill>
                  <a:schemeClr val="bg1"/>
                </a:solidFill>
                <a:latin typeface="Arial" pitchFamily="34" charset="0"/>
                <a:cs typeface="Arial" pitchFamily="34" charset="0"/>
              </a:rPr>
              <a:t>7/15/2014</a:t>
            </a:fld>
            <a:endParaRPr lang="en-US" dirty="0">
              <a:solidFill>
                <a:schemeClr val="bg1"/>
              </a:solidFill>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2</a:t>
            </a:fld>
            <a:endParaRPr lang="en-US" dirty="0">
              <a:solidFill>
                <a:schemeClr val="bg1"/>
              </a:solidFill>
              <a:latin typeface="Arial" pitchFamily="34" charset="0"/>
              <a:cs typeface="Arial" pitchFamily="34" charset="0"/>
            </a:endParaRPr>
          </a:p>
        </p:txBody>
      </p:sp>
      <p:cxnSp>
        <p:nvCxnSpPr>
          <p:cNvPr id="10" name="Straight Connector 9"/>
          <p:cNvCxnSpPr/>
          <p:nvPr/>
        </p:nvCxnSpPr>
        <p:spPr>
          <a:xfrm>
            <a:off x="533400" y="2895600"/>
            <a:ext cx="8305800" cy="0"/>
          </a:xfrm>
          <a:prstGeom prst="line">
            <a:avLst/>
          </a:prstGeom>
          <a:ln w="22225">
            <a:solidFill>
              <a:srgbClr val="BE854C"/>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0" y="-131136"/>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483620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152400"/>
            <a:ext cx="8229600" cy="1143000"/>
          </a:xfrm>
        </p:spPr>
        <p:txBody>
          <a:bodyPr>
            <a:normAutofit/>
          </a:bodyPr>
          <a:lstStyle/>
          <a:p>
            <a:r>
              <a:rPr lang="en-US" dirty="0">
                <a:solidFill>
                  <a:srgbClr val="006892"/>
                </a:solidFill>
                <a:latin typeface="Arial" pitchFamily="34" charset="0"/>
                <a:cs typeface="Arial" pitchFamily="34" charset="0"/>
              </a:rPr>
              <a:t>Aftercare, Parity and the ACA</a:t>
            </a:r>
          </a:p>
        </p:txBody>
      </p:sp>
      <p:sp>
        <p:nvSpPr>
          <p:cNvPr id="3" name="Content Placeholder 2"/>
          <p:cNvSpPr>
            <a:spLocks noGrp="1"/>
          </p:cNvSpPr>
          <p:nvPr>
            <p:ph idx="1"/>
          </p:nvPr>
        </p:nvSpPr>
        <p:spPr>
          <a:xfrm>
            <a:off x="457200" y="1600200"/>
            <a:ext cx="8229600" cy="4209146"/>
          </a:xfrm>
        </p:spPr>
        <p:txBody>
          <a:bodyPr>
            <a:noAutofit/>
          </a:bodyPr>
          <a:lstStyle/>
          <a:p>
            <a:r>
              <a:rPr lang="en-US" sz="2000" dirty="0" smtClean="0"/>
              <a:t>Cover mental health &amp; substance abuse on par with medical services</a:t>
            </a:r>
          </a:p>
          <a:p>
            <a:r>
              <a:rPr lang="en-US" sz="2000" dirty="0" smtClean="0"/>
              <a:t>Preventive care includes screening &amp; brief intervention for substance use </a:t>
            </a:r>
          </a:p>
          <a:p>
            <a:r>
              <a:rPr lang="en-US" sz="2000" dirty="0" smtClean="0"/>
              <a:t>Also smoking cessation &amp; screenings for mental health</a:t>
            </a:r>
          </a:p>
          <a:p>
            <a:r>
              <a:rPr lang="en-US" sz="2000" dirty="0" smtClean="0"/>
              <a:t>Medicaid expansion states will cover most uninsured re-entering offenders</a:t>
            </a:r>
          </a:p>
          <a:p>
            <a:r>
              <a:rPr lang="en-US" sz="2000" dirty="0" smtClean="0"/>
              <a:t>All plans cover children of insured till their 27</a:t>
            </a:r>
            <a:r>
              <a:rPr lang="en-US" sz="2000" baseline="30000" dirty="0" smtClean="0"/>
              <a:t>th</a:t>
            </a:r>
            <a:r>
              <a:rPr lang="en-US" sz="2000" dirty="0" smtClean="0"/>
              <a:t> birthday</a:t>
            </a:r>
          </a:p>
          <a:p>
            <a:r>
              <a:rPr lang="en-US" sz="2000" dirty="0" smtClean="0"/>
              <a:t>Pre-release enrollment at release is possible</a:t>
            </a:r>
          </a:p>
          <a:p>
            <a:r>
              <a:rPr lang="en-US" sz="2000" dirty="0" smtClean="0"/>
              <a:t>Subsidies to offset premium cost for those eligible for exchange plans </a:t>
            </a:r>
          </a:p>
          <a:p>
            <a:r>
              <a:rPr lang="en-US" sz="2000" dirty="0" smtClean="0"/>
              <a:t>Re-entering offenders can enroll anytime 60 days post – release</a:t>
            </a:r>
          </a:p>
          <a:p>
            <a:r>
              <a:rPr lang="en-US" sz="2000" dirty="0" smtClean="0"/>
              <a:t>Exemption from penalty for not having insurance if you’ve been in custody</a:t>
            </a:r>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7/15/2014</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20</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134445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228600" y="76200"/>
            <a:ext cx="8686800" cy="1143000"/>
          </a:xfrm>
        </p:spPr>
        <p:txBody>
          <a:bodyPr>
            <a:noAutofit/>
          </a:bodyPr>
          <a:lstStyle/>
          <a:p>
            <a:r>
              <a:rPr lang="en-US" sz="4000" dirty="0" smtClean="0">
                <a:solidFill>
                  <a:srgbClr val="006892"/>
                </a:solidFill>
                <a:latin typeface="Arial" pitchFamily="34" charset="0"/>
                <a:cs typeface="Arial" pitchFamily="34" charset="0"/>
              </a:rPr>
              <a:t>Preparing the Workforce</a:t>
            </a:r>
            <a:endParaRPr lang="en-US" sz="4000"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381000" y="1174898"/>
            <a:ext cx="8229600" cy="5073502"/>
          </a:xfrm>
        </p:spPr>
        <p:txBody>
          <a:bodyPr>
            <a:noAutofit/>
          </a:bodyPr>
          <a:lstStyle/>
          <a:p>
            <a:pPr>
              <a:buClr>
                <a:srgbClr val="BE854C"/>
              </a:buClr>
              <a:buSzPct val="65000"/>
              <a:buFont typeface="Arial" pitchFamily="34" charset="0"/>
              <a:buChar char="►"/>
            </a:pPr>
            <a:endParaRPr lang="en-US" sz="1600" dirty="0">
              <a:cs typeface="Arial" pitchFamily="34" charset="0"/>
            </a:endParaRPr>
          </a:p>
          <a:p>
            <a:pPr marL="0" indent="0">
              <a:buNone/>
            </a:pPr>
            <a:r>
              <a:rPr lang="en-US" dirty="0" smtClean="0"/>
              <a:t>What are </a:t>
            </a:r>
            <a:r>
              <a:rPr lang="en-US" dirty="0" smtClean="0"/>
              <a:t>your </a:t>
            </a:r>
            <a:r>
              <a:rPr lang="en-US" dirty="0" smtClean="0"/>
              <a:t>training and TA needs</a:t>
            </a:r>
            <a:r>
              <a:rPr lang="en-US" dirty="0" smtClean="0"/>
              <a:t>?</a:t>
            </a:r>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a:p>
          <a:p>
            <a:pPr marL="0" indent="0">
              <a:buNone/>
            </a:pPr>
            <a:r>
              <a:rPr lang="en-US" sz="2000" dirty="0" smtClean="0"/>
              <a:t>Resource: Peters</a:t>
            </a:r>
            <a:r>
              <a:rPr lang="en-US" sz="2000" dirty="0"/>
              <a:t>, </a:t>
            </a:r>
            <a:r>
              <a:rPr lang="en-US" sz="2000" dirty="0" err="1"/>
              <a:t>R.H</a:t>
            </a:r>
            <a:r>
              <a:rPr lang="en-US" sz="2000" dirty="0"/>
              <a:t>., </a:t>
            </a:r>
            <a:r>
              <a:rPr lang="en-US" sz="2000" dirty="0" err="1"/>
              <a:t>Bartoi</a:t>
            </a:r>
            <a:r>
              <a:rPr lang="en-US" sz="2000" dirty="0"/>
              <a:t>, </a:t>
            </a:r>
            <a:r>
              <a:rPr lang="en-US" sz="2000" dirty="0" err="1"/>
              <a:t>M.G</a:t>
            </a:r>
            <a:r>
              <a:rPr lang="en-US" sz="2000" dirty="0"/>
              <a:t>., &amp; Sherman, </a:t>
            </a:r>
            <a:r>
              <a:rPr lang="en-US" sz="2000" dirty="0" err="1"/>
              <a:t>P.B</a:t>
            </a:r>
            <a:r>
              <a:rPr lang="en-US" sz="2000" dirty="0"/>
              <a:t>. (2008). </a:t>
            </a:r>
            <a:r>
              <a:rPr lang="en-US" sz="2000" i="1" dirty="0"/>
              <a:t>Screening and assessment of co-occurring disorders in the justice system</a:t>
            </a:r>
            <a:r>
              <a:rPr lang="en-US" sz="2000" dirty="0"/>
              <a:t>. Delmar, NY: </a:t>
            </a:r>
            <a:r>
              <a:rPr lang="en-US" sz="2000" dirty="0" smtClean="0"/>
              <a:t>GAINS Center. </a:t>
            </a:r>
            <a:r>
              <a:rPr lang="en-US" sz="1600" dirty="0" smtClean="0">
                <a:hlinkClick r:id="rId4"/>
              </a:rPr>
              <a:t>http</a:t>
            </a:r>
            <a:r>
              <a:rPr lang="en-US" sz="1600" dirty="0">
                <a:hlinkClick r:id="rId4"/>
              </a:rPr>
              <a:t>://</a:t>
            </a:r>
            <a:r>
              <a:rPr lang="en-US" sz="1600" dirty="0" smtClean="0">
                <a:hlinkClick r:id="rId4"/>
              </a:rPr>
              <a:t>gainscenter.samhsa.gov/pdfs/disorders/ScreeningAndAssessment.pdf</a:t>
            </a:r>
            <a:r>
              <a:rPr lang="en-US" sz="1600" dirty="0" smtClean="0"/>
              <a:t> </a:t>
            </a:r>
            <a:endParaRPr lang="en-US" sz="1600" dirty="0" smtClean="0"/>
          </a:p>
        </p:txBody>
      </p:sp>
      <p:sp>
        <p:nvSpPr>
          <p:cNvPr id="8" name="Date Placeholder 7"/>
          <p:cNvSpPr>
            <a:spLocks noGrp="1"/>
          </p:cNvSpPr>
          <p:nvPr>
            <p:ph type="dt" sz="half" idx="10"/>
          </p:nvPr>
        </p:nvSpPr>
        <p:spPr/>
        <p:txBody>
          <a:bodyPr/>
          <a:lstStyle/>
          <a:p>
            <a:fld id="{4410FC8A-A4D3-46E9-B4DA-8E4B63F345E6}" type="datetime1">
              <a:rPr lang="en-US" smtClean="0">
                <a:solidFill>
                  <a:prstClr val="white"/>
                </a:solidFill>
                <a:latin typeface="Arial" pitchFamily="34" charset="0"/>
                <a:cs typeface="Arial" pitchFamily="34" charset="0"/>
              </a:rPr>
              <a:pPr/>
              <a:t>7/15/2014</a:t>
            </a:fld>
            <a:endParaRPr lang="en-US" dirty="0">
              <a:solidFill>
                <a:prstClr val="white"/>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21</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2729506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268153"/>
            <a:ext cx="9144000" cy="589847"/>
          </a:xfrm>
          <a:prstGeom prst="rect">
            <a:avLst/>
          </a:prstGeom>
        </p:spPr>
      </p:pic>
      <p:sp>
        <p:nvSpPr>
          <p:cNvPr id="2" name="Title 1"/>
          <p:cNvSpPr>
            <a:spLocks noGrp="1"/>
          </p:cNvSpPr>
          <p:nvPr>
            <p:ph type="title"/>
          </p:nvPr>
        </p:nvSpPr>
        <p:spPr>
          <a:xfrm>
            <a:off x="457200" y="152400"/>
            <a:ext cx="8229600" cy="1143000"/>
          </a:xfrm>
        </p:spPr>
        <p:txBody>
          <a:bodyPr/>
          <a:lstStyle/>
          <a:p>
            <a:r>
              <a:rPr lang="en-US" dirty="0" smtClean="0">
                <a:solidFill>
                  <a:srgbClr val="006892"/>
                </a:solidFill>
                <a:latin typeface="Arial" pitchFamily="34" charset="0"/>
                <a:cs typeface="Arial" pitchFamily="34" charset="0"/>
              </a:rPr>
              <a:t>Goals</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76200" y="1600200"/>
            <a:ext cx="8991600" cy="4361547"/>
          </a:xfrm>
        </p:spPr>
        <p:txBody>
          <a:bodyPr>
            <a:normAutofit/>
          </a:bodyPr>
          <a:lstStyle/>
          <a:p>
            <a:pPr marL="0" indent="0">
              <a:buClr>
                <a:srgbClr val="BE854C"/>
              </a:buClr>
              <a:buSzPct val="65000"/>
              <a:buNone/>
            </a:pPr>
            <a:r>
              <a:rPr lang="en-US" sz="3600" dirty="0" smtClean="0"/>
              <a:t>We hope to accomplish the following:</a:t>
            </a:r>
          </a:p>
          <a:p>
            <a:pPr marL="0" indent="0">
              <a:buClr>
                <a:srgbClr val="BE854C"/>
              </a:buClr>
              <a:buSzPct val="65000"/>
              <a:buNone/>
            </a:pPr>
            <a:endParaRPr lang="en-US" sz="800" dirty="0" smtClean="0"/>
          </a:p>
          <a:p>
            <a:pPr marL="0" indent="0">
              <a:buClr>
                <a:srgbClr val="BE854C"/>
              </a:buClr>
              <a:buSzPct val="65000"/>
              <a:buNone/>
            </a:pPr>
            <a:endParaRPr lang="en-US" sz="800" dirty="0" smtClean="0"/>
          </a:p>
          <a:p>
            <a:pPr marL="0" indent="0">
              <a:buClr>
                <a:srgbClr val="BE854C"/>
              </a:buClr>
              <a:buSzPct val="65000"/>
              <a:buNone/>
            </a:pPr>
            <a:r>
              <a:rPr lang="en-US" dirty="0" smtClean="0"/>
              <a:t>Provide a review and updates on recent changes </a:t>
            </a:r>
          </a:p>
          <a:p>
            <a:pPr marL="0" indent="0">
              <a:buClr>
                <a:srgbClr val="BE854C"/>
              </a:buClr>
              <a:buSzPct val="65000"/>
              <a:buNone/>
            </a:pPr>
            <a:endParaRPr lang="en-US" sz="800" dirty="0" smtClean="0"/>
          </a:p>
          <a:p>
            <a:pPr marL="0" indent="0">
              <a:buClr>
                <a:srgbClr val="BE854C"/>
              </a:buClr>
              <a:buSzPct val="65000"/>
              <a:buNone/>
            </a:pPr>
            <a:r>
              <a:rPr lang="en-US" dirty="0" smtClean="0"/>
              <a:t>Hear about what is &amp; isn’t working in RSAT programs  </a:t>
            </a:r>
          </a:p>
          <a:p>
            <a:pPr marL="0" indent="0">
              <a:buClr>
                <a:srgbClr val="BE854C"/>
              </a:buClr>
              <a:buSzPct val="65000"/>
              <a:buNone/>
            </a:pPr>
            <a:endParaRPr lang="en-US" sz="800" dirty="0" smtClean="0"/>
          </a:p>
          <a:p>
            <a:pPr marL="0" indent="0">
              <a:buClr>
                <a:srgbClr val="BE854C"/>
              </a:buClr>
              <a:buSzPct val="65000"/>
              <a:buNone/>
            </a:pPr>
            <a:r>
              <a:rPr lang="en-US" dirty="0" smtClean="0"/>
              <a:t>Gather insights into future training needs </a:t>
            </a:r>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7/15/2014</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3</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011435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304800"/>
            <a:ext cx="8229600" cy="1143000"/>
          </a:xfrm>
        </p:spPr>
        <p:txBody>
          <a:bodyPr>
            <a:normAutofit fontScale="90000"/>
          </a:bodyPr>
          <a:lstStyle/>
          <a:p>
            <a:pPr lvl="0">
              <a:spcBef>
                <a:spcPct val="20000"/>
              </a:spcBef>
            </a:pPr>
            <a:r>
              <a:rPr lang="en-US" dirty="0" smtClean="0">
                <a:solidFill>
                  <a:srgbClr val="006892"/>
                </a:solidFill>
                <a:latin typeface="Arial" pitchFamily="34" charset="0"/>
                <a:cs typeface="Arial" pitchFamily="34" charset="0"/>
              </a:rPr>
              <a:t>Learning Objectives</a:t>
            </a:r>
            <a:r>
              <a:rPr lang="en-US" sz="3200" dirty="0">
                <a:solidFill>
                  <a:prstClr val="black"/>
                </a:solidFill>
                <a:ea typeface="+mn-ea"/>
                <a:cs typeface="+mn-cs"/>
              </a:rPr>
              <a:t/>
            </a:r>
            <a:br>
              <a:rPr lang="en-US" sz="3200" dirty="0">
                <a:solidFill>
                  <a:prstClr val="black"/>
                </a:solidFill>
                <a:ea typeface="+mn-ea"/>
                <a:cs typeface="+mn-cs"/>
              </a:rPr>
            </a:b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152400" y="1447800"/>
            <a:ext cx="8915400" cy="4209146"/>
          </a:xfrm>
        </p:spPr>
        <p:txBody>
          <a:bodyPr>
            <a:noAutofit/>
          </a:bodyPr>
          <a:lstStyle/>
          <a:p>
            <a:pPr marL="0" lvl="0" indent="0">
              <a:buClr>
                <a:srgbClr val="BE854C"/>
              </a:buClr>
              <a:buSzPct val="65000"/>
              <a:buNone/>
            </a:pPr>
            <a:r>
              <a:rPr lang="en-US" sz="3600" dirty="0" smtClean="0"/>
              <a:t>Participants will  be able to:</a:t>
            </a:r>
          </a:p>
          <a:p>
            <a:pPr marL="0" lvl="0" indent="0">
              <a:buClr>
                <a:srgbClr val="BE854C"/>
              </a:buClr>
              <a:buSzPct val="65000"/>
              <a:buNone/>
            </a:pPr>
            <a:endParaRPr lang="en-US" sz="800" dirty="0" smtClean="0"/>
          </a:p>
          <a:p>
            <a:pPr lvl="0">
              <a:buClr>
                <a:srgbClr val="BE854C"/>
              </a:buClr>
              <a:buSzPct val="65000"/>
              <a:buFont typeface="Wingdings" panose="05000000000000000000" pitchFamily="2" charset="2"/>
              <a:buChar char="§"/>
            </a:pPr>
            <a:r>
              <a:rPr lang="en-US" sz="2800" dirty="0" smtClean="0"/>
              <a:t>Compare types of assessments RSAT programs use</a:t>
            </a:r>
          </a:p>
          <a:p>
            <a:pPr marL="0" lvl="0" indent="0">
              <a:buClr>
                <a:srgbClr val="BE854C"/>
              </a:buClr>
              <a:buSzPct val="65000"/>
              <a:buNone/>
            </a:pPr>
            <a:endParaRPr lang="en-US" sz="800" dirty="0" smtClean="0"/>
          </a:p>
          <a:p>
            <a:pPr lvl="0">
              <a:buClr>
                <a:srgbClr val="BE854C"/>
              </a:buClr>
              <a:buSzPct val="65000"/>
              <a:buFont typeface="Wingdings" panose="05000000000000000000" pitchFamily="2" charset="2"/>
              <a:buChar char="§"/>
            </a:pPr>
            <a:r>
              <a:rPr lang="en-US" sz="2800" dirty="0"/>
              <a:t>Describe </a:t>
            </a:r>
            <a:r>
              <a:rPr lang="en-US" sz="2800" dirty="0" smtClean="0"/>
              <a:t>changes to the DSM-5 most </a:t>
            </a:r>
            <a:r>
              <a:rPr lang="en-US" sz="2800" dirty="0"/>
              <a:t>relevant </a:t>
            </a:r>
            <a:r>
              <a:rPr lang="en-US" sz="2800" dirty="0" smtClean="0"/>
              <a:t>for RSAT</a:t>
            </a:r>
          </a:p>
          <a:p>
            <a:pPr marL="0" lvl="0" indent="0">
              <a:buClr>
                <a:srgbClr val="BE854C"/>
              </a:buClr>
              <a:buSzPct val="65000"/>
              <a:buNone/>
            </a:pPr>
            <a:endParaRPr lang="en-US" sz="800" dirty="0" smtClean="0"/>
          </a:p>
          <a:p>
            <a:pPr>
              <a:buClr>
                <a:srgbClr val="BE854C"/>
              </a:buClr>
              <a:buSzPct val="65000"/>
              <a:buFont typeface="Wingdings" panose="05000000000000000000" pitchFamily="2" charset="2"/>
              <a:buChar char="§"/>
            </a:pPr>
            <a:r>
              <a:rPr lang="en-US" sz="2800" dirty="0" smtClean="0"/>
              <a:t>Discuss resources for </a:t>
            </a:r>
            <a:r>
              <a:rPr lang="en-US" sz="2800" dirty="0"/>
              <a:t>release planning and transitions to community </a:t>
            </a:r>
            <a:r>
              <a:rPr lang="en-US" sz="2800" dirty="0" smtClean="0"/>
              <a:t>care resulting from ACA </a:t>
            </a:r>
            <a:r>
              <a:rPr lang="en-US" sz="2800" dirty="0"/>
              <a:t>and Federal Parity </a:t>
            </a:r>
            <a:endParaRPr lang="en-US" sz="2800" dirty="0" smtClean="0"/>
          </a:p>
          <a:p>
            <a:pPr marL="0" indent="0">
              <a:buClr>
                <a:srgbClr val="BE854C"/>
              </a:buClr>
              <a:buSzPct val="65000"/>
              <a:buNone/>
            </a:pPr>
            <a:endParaRPr lang="en-US" sz="800" dirty="0"/>
          </a:p>
          <a:p>
            <a:pPr lvl="0">
              <a:buClr>
                <a:srgbClr val="BE854C"/>
              </a:buClr>
              <a:buSzPct val="65000"/>
              <a:buFont typeface="Wingdings" panose="05000000000000000000" pitchFamily="2" charset="2"/>
              <a:buChar char="§"/>
            </a:pPr>
            <a:r>
              <a:rPr lang="en-US" sz="2800" dirty="0" smtClean="0"/>
              <a:t>Identify future training needs on COD topics </a:t>
            </a:r>
            <a:endParaRPr lang="en-US" sz="2800" dirty="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7/15/2014</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4</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954059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76200"/>
            <a:ext cx="8229600" cy="1143000"/>
          </a:xfrm>
        </p:spPr>
        <p:txBody>
          <a:bodyPr>
            <a:normAutofit/>
          </a:bodyPr>
          <a:lstStyle/>
          <a:p>
            <a:r>
              <a:rPr lang="en-US" dirty="0" smtClean="0">
                <a:solidFill>
                  <a:srgbClr val="006892"/>
                </a:solidFill>
                <a:latin typeface="Arial" pitchFamily="34" charset="0"/>
                <a:cs typeface="Arial" pitchFamily="34" charset="0"/>
              </a:rPr>
              <a:t>What we will cover</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166577" y="1524000"/>
            <a:ext cx="8991600" cy="5410200"/>
          </a:xfrm>
        </p:spPr>
        <p:txBody>
          <a:bodyPr>
            <a:noAutofit/>
          </a:bodyPr>
          <a:lstStyle/>
          <a:p>
            <a:pPr marL="457200" lvl="0" indent="-457200">
              <a:buFont typeface="+mj-lt"/>
              <a:buAutoNum type="arabicPeriod"/>
            </a:pPr>
            <a:r>
              <a:rPr lang="en-US" sz="2400" dirty="0" smtClean="0"/>
              <a:t>Discussion of screening </a:t>
            </a:r>
            <a:r>
              <a:rPr lang="en-US" sz="2400" dirty="0" smtClean="0"/>
              <a:t>&amp; </a:t>
            </a:r>
            <a:r>
              <a:rPr lang="en-US" sz="2400" dirty="0" smtClean="0"/>
              <a:t>assessment and </a:t>
            </a:r>
            <a:r>
              <a:rPr lang="en-US" sz="2400" dirty="0" smtClean="0"/>
              <a:t>what’s use in RSAT</a:t>
            </a:r>
          </a:p>
          <a:p>
            <a:pPr marL="0" lvl="0" indent="0">
              <a:buNone/>
            </a:pPr>
            <a:endParaRPr lang="en-US" sz="800" dirty="0" smtClean="0"/>
          </a:p>
          <a:p>
            <a:pPr marL="457200" lvl="0" indent="-457200">
              <a:buFont typeface="+mj-lt"/>
              <a:buAutoNum type="arabicPeriod"/>
            </a:pPr>
            <a:endParaRPr lang="en-US" sz="800" dirty="0"/>
          </a:p>
          <a:p>
            <a:pPr marL="457200" lvl="0" indent="-457200">
              <a:buAutoNum type="arabicPeriod" startAt="3"/>
            </a:pPr>
            <a:r>
              <a:rPr lang="en-US" sz="2400" dirty="0" smtClean="0"/>
              <a:t>Changes-DSM-5: substance-related </a:t>
            </a:r>
            <a:r>
              <a:rPr lang="en-US" sz="2400" dirty="0" smtClean="0"/>
              <a:t>disorders, PTSD </a:t>
            </a:r>
            <a:r>
              <a:rPr lang="en-US" sz="2400" dirty="0" smtClean="0"/>
              <a:t>&amp; functioning</a:t>
            </a:r>
          </a:p>
          <a:p>
            <a:pPr marL="457200" lvl="0" indent="-457200">
              <a:buAutoNum type="arabicPeriod" startAt="3"/>
            </a:pPr>
            <a:endParaRPr lang="en-US" sz="800" dirty="0"/>
          </a:p>
          <a:p>
            <a:pPr marL="457200" lvl="0" indent="-457200">
              <a:buAutoNum type="arabicPeriod" startAt="3"/>
            </a:pPr>
            <a:endParaRPr lang="en-US" sz="800" dirty="0" smtClean="0"/>
          </a:p>
          <a:p>
            <a:pPr marL="457200" lvl="0" indent="-457200">
              <a:spcBef>
                <a:spcPts val="0"/>
              </a:spcBef>
              <a:buAutoNum type="arabicPeriod" startAt="4"/>
            </a:pPr>
            <a:r>
              <a:rPr lang="en-US" sz="2400" dirty="0" smtClean="0"/>
              <a:t>Resources for </a:t>
            </a:r>
            <a:r>
              <a:rPr lang="en-US" sz="2400" dirty="0" smtClean="0"/>
              <a:t>aftercare planning  - </a:t>
            </a:r>
            <a:r>
              <a:rPr lang="en-US" sz="2400" dirty="0" smtClean="0"/>
              <a:t>results of Parity Law </a:t>
            </a:r>
            <a:r>
              <a:rPr lang="en-US" sz="2400" dirty="0" smtClean="0"/>
              <a:t>and ACA </a:t>
            </a:r>
          </a:p>
          <a:p>
            <a:pPr marL="0" lvl="0" indent="0">
              <a:buNone/>
            </a:pPr>
            <a:endParaRPr lang="en-US" sz="800" dirty="0" smtClean="0"/>
          </a:p>
          <a:p>
            <a:pPr marL="400050" lvl="1" indent="0">
              <a:buNone/>
            </a:pPr>
            <a:endParaRPr lang="en-US" sz="800" dirty="0"/>
          </a:p>
          <a:p>
            <a:pPr marL="457200" indent="-457200">
              <a:buAutoNum type="arabicPeriod" startAt="5"/>
            </a:pPr>
            <a:r>
              <a:rPr lang="en-US" sz="2400" dirty="0" smtClean="0"/>
              <a:t>Future training requests and technical assistance needs </a:t>
            </a:r>
          </a:p>
          <a:p>
            <a:pPr marL="0" indent="0">
              <a:buNone/>
            </a:pPr>
            <a:endParaRPr lang="en-US" sz="2400" dirty="0" smtClean="0"/>
          </a:p>
          <a:p>
            <a:pPr marL="0" indent="0">
              <a:buNone/>
            </a:pPr>
            <a:endParaRPr lang="en-US" sz="800" dirty="0"/>
          </a:p>
          <a:p>
            <a:pPr marL="0" indent="0" algn="ctr">
              <a:buNone/>
            </a:pPr>
            <a:r>
              <a:rPr lang="en-US" dirty="0" smtClean="0"/>
              <a:t>Comments</a:t>
            </a:r>
            <a:r>
              <a:rPr lang="en-US" dirty="0"/>
              <a:t>, additions and requests?</a:t>
            </a:r>
          </a:p>
          <a:p>
            <a:pPr marL="0" lvl="0" indent="0">
              <a:buNone/>
            </a:pPr>
            <a:endParaRPr lang="en-US" sz="2000" dirty="0" smtClean="0"/>
          </a:p>
          <a:p>
            <a:pPr marL="457200" lvl="0" indent="-457200">
              <a:buFont typeface="+mj-lt"/>
              <a:buAutoNum type="arabicPeriod"/>
            </a:pPr>
            <a:endParaRPr lang="en-US" sz="2000" dirty="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7/15/2014</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5</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2815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228600" y="76200"/>
            <a:ext cx="8686800" cy="1143000"/>
          </a:xfrm>
        </p:spPr>
        <p:txBody>
          <a:bodyPr>
            <a:noAutofit/>
          </a:bodyPr>
          <a:lstStyle/>
          <a:p>
            <a:r>
              <a:rPr lang="en-US" sz="4000" dirty="0">
                <a:solidFill>
                  <a:srgbClr val="006892"/>
                </a:solidFill>
                <a:latin typeface="Arial" pitchFamily="34" charset="0"/>
                <a:cs typeface="Arial" pitchFamily="34" charset="0"/>
              </a:rPr>
              <a:t>Review</a:t>
            </a:r>
          </a:p>
        </p:txBody>
      </p:sp>
      <p:sp>
        <p:nvSpPr>
          <p:cNvPr id="3" name="Content Placeholder 2"/>
          <p:cNvSpPr>
            <a:spLocks noGrp="1"/>
          </p:cNvSpPr>
          <p:nvPr>
            <p:ph idx="1"/>
          </p:nvPr>
        </p:nvSpPr>
        <p:spPr>
          <a:xfrm>
            <a:off x="152400" y="1752600"/>
            <a:ext cx="8839200" cy="4209146"/>
          </a:xfrm>
        </p:spPr>
        <p:txBody>
          <a:bodyPr>
            <a:noAutofit/>
          </a:bodyPr>
          <a:lstStyle/>
          <a:p>
            <a:pPr>
              <a:buClr>
                <a:srgbClr val="BE854C"/>
              </a:buClr>
              <a:buSzPct val="65000"/>
              <a:buFont typeface="Arial" pitchFamily="34" charset="0"/>
              <a:buChar char="►"/>
            </a:pPr>
            <a:r>
              <a:rPr lang="en-US" sz="2800" dirty="0">
                <a:cs typeface="Arial" pitchFamily="34" charset="0"/>
              </a:rPr>
              <a:t>Use of specialized screening and assessment </a:t>
            </a:r>
            <a:r>
              <a:rPr lang="en-US" sz="2800" dirty="0" smtClean="0">
                <a:cs typeface="Arial" pitchFamily="34" charset="0"/>
              </a:rPr>
              <a:t>instruments</a:t>
            </a:r>
          </a:p>
          <a:p>
            <a:pPr>
              <a:buClr>
                <a:srgbClr val="BE854C"/>
              </a:buClr>
              <a:buSzPct val="65000"/>
              <a:buFont typeface="Arial" pitchFamily="34" charset="0"/>
              <a:buChar char="►"/>
            </a:pPr>
            <a:r>
              <a:rPr lang="en-US" sz="2800" dirty="0" smtClean="0">
                <a:cs typeface="Arial" pitchFamily="34" charset="0"/>
              </a:rPr>
              <a:t>Distinctions between clinical and forensic assessment </a:t>
            </a:r>
          </a:p>
          <a:p>
            <a:pPr lvl="0">
              <a:buClr>
                <a:srgbClr val="BE854C"/>
              </a:buClr>
              <a:buSzPct val="65000"/>
              <a:buFont typeface="Arial" pitchFamily="34" charset="0"/>
              <a:buChar char="►"/>
            </a:pPr>
            <a:r>
              <a:rPr lang="en-US" sz="2800" dirty="0" smtClean="0">
                <a:cs typeface="Arial" pitchFamily="34" charset="0"/>
              </a:rPr>
              <a:t>Specialized services, </a:t>
            </a:r>
            <a:r>
              <a:rPr lang="en-US" sz="2800" dirty="0" smtClean="0">
                <a:cs typeface="Arial" pitchFamily="34" charset="0"/>
              </a:rPr>
              <a:t>referrals</a:t>
            </a:r>
            <a:r>
              <a:rPr lang="en-US" sz="2800" dirty="0">
                <a:cs typeface="Arial" pitchFamily="34" charset="0"/>
              </a:rPr>
              <a:t>, transitional </a:t>
            </a:r>
            <a:r>
              <a:rPr lang="en-US" sz="2800" dirty="0" smtClean="0">
                <a:cs typeface="Arial" pitchFamily="34" charset="0"/>
              </a:rPr>
              <a:t>planning for community MH services </a:t>
            </a:r>
            <a:r>
              <a:rPr lang="en-US" sz="1600" dirty="0" smtClean="0">
                <a:cs typeface="Arial" pitchFamily="34" charset="0"/>
              </a:rPr>
              <a:t>(</a:t>
            </a:r>
            <a:r>
              <a:rPr lang="en-US" sz="1600" dirty="0" smtClean="0">
                <a:cs typeface="Arial" pitchFamily="34" charset="0"/>
              </a:rPr>
              <a:t>Peters </a:t>
            </a:r>
            <a:r>
              <a:rPr lang="en-US" sz="1600" dirty="0">
                <a:cs typeface="Arial" pitchFamily="34" charset="0"/>
              </a:rPr>
              <a:t>et. al., 2008). </a:t>
            </a:r>
          </a:p>
          <a:p>
            <a:pPr marL="0" indent="0">
              <a:buNone/>
            </a:pPr>
            <a:endParaRPr lang="en-US" dirty="0"/>
          </a:p>
        </p:txBody>
      </p:sp>
      <p:sp>
        <p:nvSpPr>
          <p:cNvPr id="8" name="Date Placeholder 7"/>
          <p:cNvSpPr>
            <a:spLocks noGrp="1"/>
          </p:cNvSpPr>
          <p:nvPr>
            <p:ph type="dt" sz="half" idx="10"/>
          </p:nvPr>
        </p:nvSpPr>
        <p:spPr/>
        <p:txBody>
          <a:bodyPr/>
          <a:lstStyle/>
          <a:p>
            <a:fld id="{4410FC8A-A4D3-46E9-B4DA-8E4B63F345E6}" type="datetime1">
              <a:rPr lang="en-US" smtClean="0">
                <a:solidFill>
                  <a:prstClr val="white"/>
                </a:solidFill>
                <a:latin typeface="Arial" pitchFamily="34" charset="0"/>
                <a:cs typeface="Arial" pitchFamily="34" charset="0"/>
              </a:rPr>
              <a:pPr/>
              <a:t>7/15/2014</a:t>
            </a:fld>
            <a:endParaRPr lang="en-US" dirty="0">
              <a:solidFill>
                <a:prstClr val="white"/>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6</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2123816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152400" y="152400"/>
            <a:ext cx="8839200" cy="1143000"/>
          </a:xfrm>
        </p:spPr>
        <p:txBody>
          <a:bodyPr>
            <a:normAutofit/>
          </a:bodyPr>
          <a:lstStyle/>
          <a:p>
            <a:r>
              <a:rPr lang="en-US" dirty="0" smtClean="0">
                <a:solidFill>
                  <a:srgbClr val="006892"/>
                </a:solidFill>
                <a:latin typeface="Arial" pitchFamily="34" charset="0"/>
                <a:cs typeface="Arial" pitchFamily="34" charset="0"/>
              </a:rPr>
              <a:t>Assessment </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228600" y="1143000"/>
            <a:ext cx="8915400" cy="5199746"/>
          </a:xfrm>
        </p:spPr>
        <p:txBody>
          <a:bodyPr>
            <a:noAutofit/>
          </a:bodyPr>
          <a:lstStyle/>
          <a:p>
            <a:pPr marL="0" indent="0">
              <a:buNone/>
            </a:pPr>
            <a:endParaRPr lang="en-US" sz="2800" i="1" dirty="0" smtClean="0"/>
          </a:p>
          <a:p>
            <a:pPr marL="0" indent="0">
              <a:buNone/>
            </a:pPr>
            <a:r>
              <a:rPr lang="en-US" sz="2800" b="1" i="1" dirty="0" smtClean="0"/>
              <a:t>Screening</a:t>
            </a:r>
            <a:r>
              <a:rPr lang="en-US" sz="2800" dirty="0" smtClean="0"/>
              <a:t> - a </a:t>
            </a:r>
            <a:r>
              <a:rPr lang="en-US" sz="2800" dirty="0"/>
              <a:t>“</a:t>
            </a:r>
            <a:r>
              <a:rPr lang="en-US" sz="2800" dirty="0">
                <a:solidFill>
                  <a:schemeClr val="accent6">
                    <a:lumMod val="75000"/>
                  </a:schemeClr>
                </a:solidFill>
              </a:rPr>
              <a:t>yes</a:t>
            </a:r>
            <a:r>
              <a:rPr lang="en-US" sz="2800" dirty="0"/>
              <a:t>” or “</a:t>
            </a:r>
            <a:r>
              <a:rPr lang="en-US" sz="2800" dirty="0">
                <a:solidFill>
                  <a:schemeClr val="accent6">
                    <a:lumMod val="75000"/>
                  </a:schemeClr>
                </a:solidFill>
              </a:rPr>
              <a:t>no</a:t>
            </a:r>
            <a:r>
              <a:rPr lang="en-US" sz="2800" dirty="0"/>
              <a:t>” answer</a:t>
            </a:r>
            <a:endParaRPr lang="en-US" sz="2800" dirty="0" smtClean="0"/>
          </a:p>
          <a:p>
            <a:pPr marL="0" indent="0">
              <a:buNone/>
            </a:pPr>
            <a:r>
              <a:rPr lang="en-US" sz="2800" b="1" dirty="0" smtClean="0">
                <a:sym typeface="Wingdings"/>
              </a:rPr>
              <a:t>		     </a:t>
            </a:r>
            <a:r>
              <a:rPr lang="en-US" sz="4000" b="1" dirty="0" smtClean="0">
                <a:sym typeface="Wingdings"/>
              </a:rPr>
              <a:t></a:t>
            </a:r>
            <a:endParaRPr lang="en-US" sz="4000" dirty="0"/>
          </a:p>
          <a:p>
            <a:pPr marL="0" lvl="1" indent="0">
              <a:spcBef>
                <a:spcPts val="0"/>
              </a:spcBef>
              <a:buNone/>
            </a:pPr>
            <a:r>
              <a:rPr lang="en-US" sz="2800" b="1" i="1" dirty="0" smtClean="0"/>
              <a:t>Clinical assessment </a:t>
            </a:r>
            <a:r>
              <a:rPr lang="en-US" sz="2800" dirty="0" smtClean="0"/>
              <a:t>- n</a:t>
            </a:r>
            <a:r>
              <a:rPr lang="en-US" dirty="0" smtClean="0">
                <a:solidFill>
                  <a:prstClr val="black"/>
                </a:solidFill>
              </a:rPr>
              <a:t>ature/severity </a:t>
            </a:r>
            <a:r>
              <a:rPr lang="en-US" dirty="0">
                <a:solidFill>
                  <a:prstClr val="black"/>
                </a:solidFill>
              </a:rPr>
              <a:t>of mental health </a:t>
            </a:r>
            <a:r>
              <a:rPr lang="en-US" dirty="0" smtClean="0">
                <a:solidFill>
                  <a:prstClr val="black"/>
                </a:solidFill>
              </a:rPr>
              <a:t>&amp; substance use </a:t>
            </a:r>
            <a:r>
              <a:rPr lang="en-US" dirty="0" smtClean="0">
                <a:solidFill>
                  <a:prstClr val="black"/>
                </a:solidFill>
              </a:rPr>
              <a:t>disorders </a:t>
            </a:r>
            <a:endParaRPr lang="en-US" dirty="0">
              <a:solidFill>
                <a:prstClr val="black"/>
              </a:solidFill>
            </a:endParaRPr>
          </a:p>
          <a:p>
            <a:pPr marL="0" indent="0">
              <a:spcBef>
                <a:spcPts val="0"/>
              </a:spcBef>
              <a:buNone/>
            </a:pPr>
            <a:endParaRPr lang="en-US" sz="3600" dirty="0"/>
          </a:p>
          <a:p>
            <a:pPr marL="0" lvl="1" indent="0">
              <a:buNone/>
            </a:pPr>
            <a:r>
              <a:rPr lang="en-US" sz="2800" b="1" i="1" dirty="0" smtClean="0"/>
              <a:t>Risk </a:t>
            </a:r>
            <a:r>
              <a:rPr lang="en-US" sz="2800" b="1" i="1" dirty="0"/>
              <a:t>and needs </a:t>
            </a:r>
            <a:r>
              <a:rPr lang="en-US" sz="2800" b="1" i="1" dirty="0" smtClean="0"/>
              <a:t>assessment </a:t>
            </a:r>
            <a:r>
              <a:rPr lang="en-US" sz="2800" i="1" dirty="0" smtClean="0"/>
              <a:t>- </a:t>
            </a:r>
            <a:r>
              <a:rPr lang="en-US" dirty="0" smtClean="0"/>
              <a:t>flags high </a:t>
            </a:r>
            <a:r>
              <a:rPr lang="en-US" dirty="0"/>
              <a:t>risk </a:t>
            </a:r>
            <a:r>
              <a:rPr lang="en-US" dirty="0" smtClean="0"/>
              <a:t>offenders</a:t>
            </a:r>
            <a:r>
              <a:rPr lang="en-US" dirty="0"/>
              <a:t>; security level; </a:t>
            </a:r>
            <a:r>
              <a:rPr lang="en-US" dirty="0" smtClean="0"/>
              <a:t>priority programs to target</a:t>
            </a:r>
            <a:r>
              <a:rPr lang="en-US" dirty="0" smtClean="0"/>
              <a:t> </a:t>
            </a:r>
            <a:r>
              <a:rPr lang="en-US" dirty="0"/>
              <a:t>criminal </a:t>
            </a:r>
            <a:r>
              <a:rPr lang="en-US" dirty="0" smtClean="0"/>
              <a:t>behaviors </a:t>
            </a:r>
            <a:endParaRPr lang="en-US" sz="2400" dirty="0"/>
          </a:p>
          <a:p>
            <a:pPr marL="57150" indent="0">
              <a:buNone/>
            </a:pPr>
            <a:endParaRPr lang="en-US" sz="2800" dirty="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7/15/2014</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7</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045890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152400"/>
            <a:ext cx="8229600" cy="1143000"/>
          </a:xfrm>
        </p:spPr>
        <p:txBody>
          <a:bodyPr>
            <a:normAutofit fontScale="90000"/>
          </a:bodyPr>
          <a:lstStyle/>
          <a:p>
            <a:r>
              <a:rPr lang="en-US" dirty="0" smtClean="0">
                <a:solidFill>
                  <a:srgbClr val="006892"/>
                </a:solidFill>
                <a:latin typeface="Arial" pitchFamily="34" charset="0"/>
                <a:cs typeface="Arial" pitchFamily="34" charset="0"/>
              </a:rPr>
              <a:t>Who Has a Co-</a:t>
            </a:r>
            <a:r>
              <a:rPr lang="en-US" dirty="0">
                <a:solidFill>
                  <a:srgbClr val="006892"/>
                </a:solidFill>
                <a:latin typeface="Arial" pitchFamily="34" charset="0"/>
                <a:cs typeface="Arial" pitchFamily="34" charset="0"/>
              </a:rPr>
              <a:t>o</a:t>
            </a:r>
            <a:r>
              <a:rPr lang="en-US" dirty="0" smtClean="0">
                <a:solidFill>
                  <a:srgbClr val="006892"/>
                </a:solidFill>
                <a:latin typeface="Arial" pitchFamily="34" charset="0"/>
                <a:cs typeface="Arial" pitchFamily="34" charset="0"/>
              </a:rPr>
              <a:t>ccurring Disorder? </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457200" y="1371600"/>
            <a:ext cx="8229600" cy="4209146"/>
          </a:xfrm>
        </p:spPr>
        <p:txBody>
          <a:bodyPr>
            <a:noAutofit/>
          </a:bodyPr>
          <a:lstStyle/>
          <a:p>
            <a:pPr marL="0" indent="0">
              <a:buNone/>
            </a:pPr>
            <a:r>
              <a:rPr lang="en-US" sz="2400" b="1" dirty="0" smtClean="0"/>
              <a:t>Sara -</a:t>
            </a:r>
            <a:r>
              <a:rPr lang="en-US" sz="2400" dirty="0" smtClean="0"/>
              <a:t> age 22; convicted of opiate trafficking;  history of violent victimization by partner.  Began using prescription opiates in 8</a:t>
            </a:r>
            <a:r>
              <a:rPr lang="en-US" sz="2400" baseline="30000" dirty="0" smtClean="0"/>
              <a:t>th</a:t>
            </a:r>
            <a:r>
              <a:rPr lang="en-US" sz="2400" dirty="0" smtClean="0"/>
              <a:t> grade—supplementing with heroin before arrest</a:t>
            </a:r>
            <a:r>
              <a:rPr lang="en-US" sz="2400" dirty="0"/>
              <a:t>. Would not cooperate with state’s attorney; claimed boyfriend knew nothing about opiate trafficking activities. </a:t>
            </a:r>
            <a:r>
              <a:rPr lang="en-US" sz="2400" dirty="0" smtClean="0"/>
              <a:t> Experienced intense opiate withdrawal when she entered prison. </a:t>
            </a:r>
          </a:p>
          <a:p>
            <a:pPr>
              <a:buFont typeface="Wingdings" pitchFamily="2" charset="2"/>
              <a:buChar char="o"/>
            </a:pPr>
            <a:r>
              <a:rPr lang="en-US" sz="2400" dirty="0" err="1" smtClean="0">
                <a:solidFill>
                  <a:srgbClr val="000000"/>
                </a:solidFill>
                <a:ea typeface="Times New Roman"/>
                <a:cs typeface="Times New Roman"/>
              </a:rPr>
              <a:t>SUD</a:t>
            </a:r>
            <a:endParaRPr lang="en-US" sz="2400" dirty="0" smtClean="0">
              <a:ea typeface="Times New Roman"/>
              <a:cs typeface="Times New Roman"/>
            </a:endParaRPr>
          </a:p>
          <a:p>
            <a:pPr lvl="0">
              <a:lnSpc>
                <a:spcPct val="115000"/>
              </a:lnSpc>
              <a:spcBef>
                <a:spcPts val="0"/>
              </a:spcBef>
              <a:buFont typeface="Wingdings"/>
              <a:buChar char="o"/>
            </a:pPr>
            <a:r>
              <a:rPr lang="en-US" sz="2400" dirty="0" smtClean="0">
                <a:solidFill>
                  <a:srgbClr val="000000"/>
                </a:solidFill>
                <a:ea typeface="Times New Roman"/>
                <a:cs typeface="Times New Roman"/>
              </a:rPr>
              <a:t>Mental </a:t>
            </a:r>
            <a:r>
              <a:rPr lang="en-US" sz="2400" dirty="0">
                <a:solidFill>
                  <a:srgbClr val="000000"/>
                </a:solidFill>
                <a:ea typeface="Times New Roman"/>
                <a:cs typeface="Times New Roman"/>
              </a:rPr>
              <a:t>Illness</a:t>
            </a:r>
            <a:endParaRPr lang="en-US" sz="2400" dirty="0">
              <a:ea typeface="Times New Roman"/>
              <a:cs typeface="Times New Roman"/>
            </a:endParaRPr>
          </a:p>
          <a:p>
            <a:pPr lvl="0">
              <a:lnSpc>
                <a:spcPct val="115000"/>
              </a:lnSpc>
              <a:spcBef>
                <a:spcPts val="0"/>
              </a:spcBef>
              <a:buFont typeface="Wingdings"/>
              <a:buChar char="o"/>
            </a:pPr>
            <a:r>
              <a:rPr lang="en-US" sz="2400" dirty="0">
                <a:solidFill>
                  <a:srgbClr val="000000"/>
                </a:solidFill>
                <a:ea typeface="Times New Roman"/>
                <a:cs typeface="Times New Roman"/>
              </a:rPr>
              <a:t>Neither </a:t>
            </a:r>
            <a:endParaRPr lang="en-US" sz="2400" dirty="0">
              <a:ea typeface="Times New Roman"/>
              <a:cs typeface="Times New Roman"/>
            </a:endParaRPr>
          </a:p>
          <a:p>
            <a:pPr marL="0" lvl="0" indent="0">
              <a:lnSpc>
                <a:spcPct val="115000"/>
              </a:lnSpc>
              <a:spcBef>
                <a:spcPts val="0"/>
              </a:spcBef>
              <a:buNone/>
            </a:pPr>
            <a:r>
              <a:rPr lang="en-US" sz="2400" dirty="0">
                <a:solidFill>
                  <a:srgbClr val="000000"/>
                </a:solidFill>
                <a:ea typeface="Times New Roman"/>
                <a:cs typeface="Times New Roman"/>
              </a:rPr>
              <a:t>Co-occurring disorder?  yes </a:t>
            </a:r>
            <a:r>
              <a:rPr lang="en-US" sz="2400" b="1" dirty="0">
                <a:solidFill>
                  <a:srgbClr val="000000"/>
                </a:solidFill>
                <a:ea typeface="Times New Roman"/>
                <a:cs typeface="Arial"/>
                <a:sym typeface="Wingdings"/>
              </a:rPr>
              <a:t></a:t>
            </a:r>
            <a:r>
              <a:rPr lang="en-US" sz="2400" b="1" dirty="0">
                <a:solidFill>
                  <a:srgbClr val="000000"/>
                </a:solidFill>
                <a:ea typeface="Times New Roman"/>
                <a:cs typeface="Times New Roman"/>
              </a:rPr>
              <a:t> </a:t>
            </a:r>
            <a:r>
              <a:rPr lang="en-US" sz="2400" dirty="0">
                <a:solidFill>
                  <a:srgbClr val="000000"/>
                </a:solidFill>
                <a:ea typeface="Times New Roman"/>
                <a:cs typeface="Times New Roman"/>
              </a:rPr>
              <a:t>no </a:t>
            </a:r>
            <a:r>
              <a:rPr lang="en-US" sz="2400" b="1" dirty="0">
                <a:solidFill>
                  <a:srgbClr val="000000"/>
                </a:solidFill>
                <a:ea typeface="Times New Roman"/>
                <a:cs typeface="Arial"/>
                <a:sym typeface="Wingdings"/>
              </a:rPr>
              <a:t></a:t>
            </a:r>
            <a:endParaRPr lang="en-US" sz="2400" dirty="0">
              <a:ea typeface="Times New Roman"/>
              <a:cs typeface="Times New Roman"/>
            </a:endParaRPr>
          </a:p>
          <a:p>
            <a:endParaRPr lang="en-US" sz="2400" dirty="0"/>
          </a:p>
          <a:p>
            <a:pPr marL="0" indent="0">
              <a:buNone/>
            </a:pPr>
            <a:endParaRPr lang="en-US" sz="2400" dirty="0"/>
          </a:p>
          <a:p>
            <a:pPr marL="0" indent="0">
              <a:buNone/>
            </a:pPr>
            <a:endParaRPr lang="en-US" sz="2000" dirty="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7/15/2014</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8</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699708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152400"/>
            <a:ext cx="8229600" cy="1143000"/>
          </a:xfrm>
        </p:spPr>
        <p:txBody>
          <a:bodyPr>
            <a:normAutofit fontScale="90000"/>
          </a:bodyPr>
          <a:lstStyle/>
          <a:p>
            <a:r>
              <a:rPr lang="en-US" dirty="0" smtClean="0">
                <a:solidFill>
                  <a:srgbClr val="006892"/>
                </a:solidFill>
                <a:latin typeface="Arial" pitchFamily="34" charset="0"/>
                <a:cs typeface="Arial" pitchFamily="34" charset="0"/>
              </a:rPr>
              <a:t>Who Has a Co-occurring Disorder? </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457200" y="1371600"/>
            <a:ext cx="8229600" cy="4209146"/>
          </a:xfrm>
        </p:spPr>
        <p:txBody>
          <a:bodyPr>
            <a:noAutofit/>
          </a:bodyPr>
          <a:lstStyle/>
          <a:p>
            <a:pPr marL="0" indent="0">
              <a:buNone/>
            </a:pPr>
            <a:r>
              <a:rPr lang="en-US" sz="2400" b="1" dirty="0"/>
              <a:t>Brian</a:t>
            </a:r>
            <a:r>
              <a:rPr lang="en-US" sz="2400" dirty="0"/>
              <a:t> – age </a:t>
            </a:r>
            <a:r>
              <a:rPr lang="en-US" sz="2400" dirty="0" smtClean="0"/>
              <a:t>33; </a:t>
            </a:r>
            <a:r>
              <a:rPr lang="en-US" sz="2400" dirty="0"/>
              <a:t>In college, began heavy use of cocaine and binge drinking. Started having violent episodes with roommates and dropped out of school. Family found him living in an abandoned building. Remained homeless, was arrested for public nudity, drunk and </a:t>
            </a:r>
            <a:r>
              <a:rPr lang="en-US" sz="2400" dirty="0" smtClean="0"/>
              <a:t>disorderly, </a:t>
            </a:r>
            <a:r>
              <a:rPr lang="en-US" sz="2400" dirty="0"/>
              <a:t>and shoplifting, etc. more than 25 times. Last time he hit an officer because he thought </a:t>
            </a:r>
            <a:r>
              <a:rPr lang="en-US" sz="2400" dirty="0" smtClean="0"/>
              <a:t>an </a:t>
            </a:r>
            <a:r>
              <a:rPr lang="en-US" sz="2400" dirty="0"/>
              <a:t>alien </a:t>
            </a:r>
            <a:r>
              <a:rPr lang="en-US" sz="2400" dirty="0" smtClean="0"/>
              <a:t>told  </a:t>
            </a:r>
            <a:r>
              <a:rPr lang="en-US" sz="2400" dirty="0"/>
              <a:t>police to arrest him. </a:t>
            </a:r>
          </a:p>
          <a:p>
            <a:pPr lvl="0">
              <a:lnSpc>
                <a:spcPct val="115000"/>
              </a:lnSpc>
              <a:spcBef>
                <a:spcPts val="0"/>
              </a:spcBef>
              <a:buFont typeface="Wingdings"/>
              <a:buChar char="o"/>
            </a:pPr>
            <a:r>
              <a:rPr lang="en-US" sz="2400" dirty="0">
                <a:solidFill>
                  <a:srgbClr val="000000"/>
                </a:solidFill>
                <a:ea typeface="Times New Roman"/>
                <a:cs typeface="Times New Roman"/>
              </a:rPr>
              <a:t>SUD</a:t>
            </a:r>
            <a:endParaRPr lang="en-US" sz="2400" dirty="0">
              <a:ea typeface="Times New Roman"/>
              <a:cs typeface="Times New Roman"/>
            </a:endParaRPr>
          </a:p>
          <a:p>
            <a:pPr lvl="0">
              <a:lnSpc>
                <a:spcPct val="115000"/>
              </a:lnSpc>
              <a:spcBef>
                <a:spcPts val="0"/>
              </a:spcBef>
              <a:buFont typeface="Wingdings"/>
              <a:buChar char="o"/>
            </a:pPr>
            <a:r>
              <a:rPr lang="en-US" sz="2400" dirty="0">
                <a:solidFill>
                  <a:srgbClr val="000000"/>
                </a:solidFill>
                <a:ea typeface="Times New Roman"/>
                <a:cs typeface="Times New Roman"/>
              </a:rPr>
              <a:t>Mental Illness</a:t>
            </a:r>
            <a:endParaRPr lang="en-US" sz="2400" dirty="0">
              <a:ea typeface="Times New Roman"/>
              <a:cs typeface="Times New Roman"/>
            </a:endParaRPr>
          </a:p>
          <a:p>
            <a:pPr lvl="0">
              <a:lnSpc>
                <a:spcPct val="115000"/>
              </a:lnSpc>
              <a:spcBef>
                <a:spcPts val="0"/>
              </a:spcBef>
              <a:buFont typeface="Wingdings"/>
              <a:buChar char="o"/>
            </a:pPr>
            <a:r>
              <a:rPr lang="en-US" sz="2400" dirty="0">
                <a:solidFill>
                  <a:srgbClr val="000000"/>
                </a:solidFill>
                <a:ea typeface="Times New Roman"/>
                <a:cs typeface="Times New Roman"/>
              </a:rPr>
              <a:t>Neither </a:t>
            </a:r>
            <a:endParaRPr lang="en-US" sz="2400" dirty="0">
              <a:ea typeface="Times New Roman"/>
              <a:cs typeface="Times New Roman"/>
            </a:endParaRPr>
          </a:p>
          <a:p>
            <a:pPr marL="0" lvl="0" indent="0">
              <a:lnSpc>
                <a:spcPct val="115000"/>
              </a:lnSpc>
              <a:spcBef>
                <a:spcPts val="0"/>
              </a:spcBef>
              <a:buNone/>
            </a:pPr>
            <a:r>
              <a:rPr lang="en-US" sz="2400" dirty="0">
                <a:solidFill>
                  <a:srgbClr val="000000"/>
                </a:solidFill>
                <a:ea typeface="Times New Roman"/>
                <a:cs typeface="Times New Roman"/>
              </a:rPr>
              <a:t>Co-occurring disorder?  yes </a:t>
            </a:r>
            <a:r>
              <a:rPr lang="en-US" sz="2400" b="1" dirty="0">
                <a:solidFill>
                  <a:srgbClr val="000000"/>
                </a:solidFill>
                <a:ea typeface="Times New Roman"/>
                <a:cs typeface="Arial"/>
                <a:sym typeface="Wingdings"/>
              </a:rPr>
              <a:t></a:t>
            </a:r>
            <a:r>
              <a:rPr lang="en-US" sz="2400" b="1" dirty="0">
                <a:solidFill>
                  <a:srgbClr val="000000"/>
                </a:solidFill>
                <a:ea typeface="Times New Roman"/>
                <a:cs typeface="Times New Roman"/>
              </a:rPr>
              <a:t> </a:t>
            </a:r>
            <a:r>
              <a:rPr lang="en-US" sz="2400" dirty="0">
                <a:solidFill>
                  <a:srgbClr val="000000"/>
                </a:solidFill>
                <a:ea typeface="Times New Roman"/>
                <a:cs typeface="Times New Roman"/>
              </a:rPr>
              <a:t>no </a:t>
            </a:r>
            <a:r>
              <a:rPr lang="en-US" sz="2400" b="1" dirty="0">
                <a:solidFill>
                  <a:srgbClr val="000000"/>
                </a:solidFill>
                <a:ea typeface="Times New Roman"/>
                <a:cs typeface="Arial"/>
                <a:sym typeface="Wingdings"/>
              </a:rPr>
              <a:t></a:t>
            </a:r>
            <a:endParaRPr lang="en-US" sz="2400" dirty="0">
              <a:ea typeface="Times New Roman"/>
              <a:cs typeface="Times New Roman"/>
            </a:endParaRPr>
          </a:p>
          <a:p>
            <a:endParaRPr lang="en-US" sz="2400" dirty="0"/>
          </a:p>
          <a:p>
            <a:pPr marL="0" indent="0">
              <a:buNone/>
            </a:pPr>
            <a:endParaRPr lang="en-US" sz="2400" dirty="0"/>
          </a:p>
          <a:p>
            <a:pPr marL="0" indent="0">
              <a:buNone/>
            </a:pPr>
            <a:endParaRPr lang="en-US" sz="2000" dirty="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7/15/2014</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9</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438900"/>
      </p:ext>
    </p:extLst>
  </p:cSld>
  <p:clrMapOvr>
    <a:masterClrMapping/>
  </p:clrMapOvr>
  <p:timing>
    <p:tnLst>
      <p:par>
        <p:cTn id="1" dur="indefinite" restart="never" nodeType="tmRoot"/>
      </p:par>
    </p:tnLst>
  </p:timing>
</p:sld>
</file>

<file path=ppt/theme/theme1.xml><?xml version="1.0" encoding="utf-8"?>
<a:theme xmlns:a="http://schemas.openxmlformats.org/drawingml/2006/main" name="RSAT_CO-OCCURR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RSAT_CO-OCCURRING</Template>
  <TotalTime>2325</TotalTime>
  <Words>1424</Words>
  <Application>Microsoft Office PowerPoint</Application>
  <PresentationFormat>On-screen Show (4:3)</PresentationFormat>
  <Paragraphs>235</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RSAT_CO-OCCURRING</vt:lpstr>
      <vt:lpstr>Supporting Co-occurring Recovery in RSAT Programs: Check-in and Updates</vt:lpstr>
      <vt:lpstr>Phillip Barbour Treatment Alternatives for Safe Communities  Niki Miller Advocates for Human Potential </vt:lpstr>
      <vt:lpstr>Goals</vt:lpstr>
      <vt:lpstr>Learning Objectives </vt:lpstr>
      <vt:lpstr>What we will cover</vt:lpstr>
      <vt:lpstr>Review</vt:lpstr>
      <vt:lpstr>Assessment </vt:lpstr>
      <vt:lpstr>Who Has a Co-occurring Disorder? </vt:lpstr>
      <vt:lpstr>Who Has a Co-occurring Disorder? </vt:lpstr>
      <vt:lpstr>Who Has a Co-occurring Disorder? </vt:lpstr>
      <vt:lpstr>Prioritizing the needs of the offender</vt:lpstr>
      <vt:lpstr>Who Has a Co-Occurring Disorder?</vt:lpstr>
      <vt:lpstr>Who Has a Co-Occuring Disorder? </vt:lpstr>
      <vt:lpstr>Who Has a Co-Occuring Disorder? </vt:lpstr>
      <vt:lpstr>Integrated Treatment</vt:lpstr>
      <vt:lpstr>Integrated Treatment</vt:lpstr>
      <vt:lpstr>Modified Therapeutic Community </vt:lpstr>
      <vt:lpstr>Selecting an Intervention Strategy </vt:lpstr>
      <vt:lpstr>Changes: DSM-5</vt:lpstr>
      <vt:lpstr>Aftercare, Parity and the ACA</vt:lpstr>
      <vt:lpstr>Preparing the Workforce</vt:lpstr>
    </vt:vector>
  </TitlesOfParts>
  <Company>Advocates for Human Potential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RSAT Training Tool:  Co-occurring Disorders and Integrated Treatment Strategies</dc:title>
  <dc:creator>Lisa Braude</dc:creator>
  <cp:lastModifiedBy>Niki Miller</cp:lastModifiedBy>
  <cp:revision>139</cp:revision>
  <dcterms:created xsi:type="dcterms:W3CDTF">2011-10-26T19:44:04Z</dcterms:created>
  <dcterms:modified xsi:type="dcterms:W3CDTF">2014-07-15T17:03:35Z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