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42C6F85-493D-4B85-B38E-3AA150A5ABC0}" type="datetimeFigureOut">
              <a:rPr lang="en-US" smtClean="0"/>
              <a:t>7/21/2016</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743CF1D-FA74-4240-81E5-283AE5B83527}"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1882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2C6F85-493D-4B85-B38E-3AA150A5ABC0}"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95943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2C6F85-493D-4B85-B38E-3AA150A5ABC0}"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28672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2C6F85-493D-4B85-B38E-3AA150A5ABC0}"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3822969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42C6F85-493D-4B85-B38E-3AA150A5ABC0}" type="datetimeFigureOut">
              <a:rPr lang="en-US" smtClean="0"/>
              <a:t>7/21/2016</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743CF1D-FA74-4240-81E5-283AE5B83527}"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239156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2C6F85-493D-4B85-B38E-3AA150A5ABC0}"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392928499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2C6F85-493D-4B85-B38E-3AA150A5ABC0}" type="datetimeFigureOut">
              <a:rPr lang="en-US" smtClean="0"/>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425059181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2C6F85-493D-4B85-B38E-3AA150A5ABC0}" type="datetimeFigureOut">
              <a:rPr lang="en-US" smtClean="0"/>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2842663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2C6F85-493D-4B85-B38E-3AA150A5ABC0}" type="datetimeFigureOut">
              <a:rPr lang="en-US" smtClean="0"/>
              <a:t>7/21/2016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1207677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842C6F85-493D-4B85-B38E-3AA150A5ABC0}" type="datetimeFigureOut">
              <a:rPr lang="en-US" smtClean="0"/>
              <a:t>7/21/2016</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7743CF1D-FA74-4240-81E5-283AE5B83527}"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6679640"/>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842C6F85-493D-4B85-B38E-3AA150A5ABC0}" type="datetimeFigureOut">
              <a:rPr lang="en-US" smtClean="0"/>
              <a:t>7/21/2016</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7743CF1D-FA74-4240-81E5-283AE5B83527}" type="slidenum">
              <a:rPr lang="en-US" smtClean="0"/>
              <a:t>‹#›</a:t>
            </a:fld>
            <a:endParaRPr lang="en-US"/>
          </a:p>
        </p:txBody>
      </p:sp>
    </p:spTree>
    <p:extLst>
      <p:ext uri="{BB962C8B-B14F-4D97-AF65-F5344CB8AC3E}">
        <p14:creationId xmlns:p14="http://schemas.microsoft.com/office/powerpoint/2010/main" val="553703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2C6F85-493D-4B85-B38E-3AA150A5ABC0}" type="datetimeFigureOut">
              <a:rPr lang="en-US" smtClean="0"/>
              <a:t>7/21/2016</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743CF1D-FA74-4240-81E5-283AE5B83527}"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6787695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973137"/>
          </a:xfrm>
        </p:spPr>
        <p:txBody>
          <a:bodyPr>
            <a:normAutofit fontScale="90000"/>
          </a:bodyPr>
          <a:lstStyle/>
          <a:p>
            <a:r>
              <a:rPr lang="en-US" b="1" dirty="0">
                <a:solidFill>
                  <a:schemeClr val="accent1">
                    <a:lumMod val="75000"/>
                  </a:schemeClr>
                </a:solidFill>
              </a:rPr>
              <a:t>Blueprint for Reform</a:t>
            </a:r>
          </a:p>
        </p:txBody>
      </p:sp>
      <p:sp>
        <p:nvSpPr>
          <p:cNvPr id="3" name="Subtitle 2"/>
          <p:cNvSpPr>
            <a:spLocks noGrp="1"/>
          </p:cNvSpPr>
          <p:nvPr>
            <p:ph type="subTitle" idx="1"/>
          </p:nvPr>
        </p:nvSpPr>
        <p:spPr>
          <a:xfrm>
            <a:off x="1524000" y="3842534"/>
            <a:ext cx="9144000" cy="2578813"/>
          </a:xfrm>
        </p:spPr>
        <p:txBody>
          <a:bodyPr>
            <a:normAutofit/>
          </a:bodyPr>
          <a:lstStyle/>
          <a:p>
            <a:r>
              <a:rPr lang="en-US" sz="4000" i="1" dirty="0"/>
              <a:t>Transforming Corrections and Substance use Treatment</a:t>
            </a:r>
          </a:p>
        </p:txBody>
      </p:sp>
    </p:spTree>
    <p:extLst>
      <p:ext uri="{BB962C8B-B14F-4D97-AF65-F5344CB8AC3E}">
        <p14:creationId xmlns:p14="http://schemas.microsoft.com/office/powerpoint/2010/main" val="2173941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Away?</a:t>
            </a:r>
          </a:p>
        </p:txBody>
      </p:sp>
      <p:sp>
        <p:nvSpPr>
          <p:cNvPr id="3" name="Content Placeholder 2"/>
          <p:cNvSpPr>
            <a:spLocks noGrp="1"/>
          </p:cNvSpPr>
          <p:nvPr>
            <p:ph idx="1"/>
          </p:nvPr>
        </p:nvSpPr>
        <p:spPr/>
        <p:txBody>
          <a:bodyPr>
            <a:normAutofit/>
          </a:bodyPr>
          <a:lstStyle/>
          <a:p>
            <a:pPr marL="0" indent="0">
              <a:buNone/>
            </a:pPr>
            <a:r>
              <a:rPr lang="en-US" sz="3200" dirty="0"/>
              <a:t>What can we do when we return home to make use of what we discussed these last three days (i.e. </a:t>
            </a:r>
            <a:r>
              <a:rPr lang="en-US" sz="3200"/>
              <a:t>strategic planning)?</a:t>
            </a:r>
            <a:endParaRPr lang="en-US" sz="3200" dirty="0"/>
          </a:p>
          <a:p>
            <a:pPr marL="0" indent="0">
              <a:buNone/>
            </a:pPr>
            <a:endParaRPr lang="en-US" sz="3200" dirty="0"/>
          </a:p>
          <a:p>
            <a:pPr marL="0" indent="0">
              <a:buNone/>
            </a:pPr>
            <a:r>
              <a:rPr lang="en-US" sz="3200" dirty="0"/>
              <a:t>And how can BJA and RSAT TTA help?</a:t>
            </a:r>
          </a:p>
        </p:txBody>
      </p:sp>
    </p:spTree>
    <p:extLst>
      <p:ext uri="{BB962C8B-B14F-4D97-AF65-F5344CB8AC3E}">
        <p14:creationId xmlns:p14="http://schemas.microsoft.com/office/powerpoint/2010/main" val="552795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Some suggestions:</a:t>
            </a:r>
          </a:p>
        </p:txBody>
      </p:sp>
      <p:sp>
        <p:nvSpPr>
          <p:cNvPr id="3" name="Content Placeholder 2"/>
          <p:cNvSpPr>
            <a:spLocks noGrp="1"/>
          </p:cNvSpPr>
          <p:nvPr>
            <p:ph idx="1"/>
          </p:nvPr>
        </p:nvSpPr>
        <p:spPr>
          <a:xfrm>
            <a:off x="838200" y="2004968"/>
            <a:ext cx="10515600" cy="3624045"/>
          </a:xfrm>
        </p:spPr>
        <p:txBody>
          <a:bodyPr>
            <a:normAutofit/>
          </a:bodyPr>
          <a:lstStyle/>
          <a:p>
            <a:pPr marL="514350" indent="-514350">
              <a:buAutoNum type="arabicParenR"/>
            </a:pPr>
            <a:r>
              <a:rPr lang="en-US" dirty="0"/>
              <a:t>RSAT funding to encourage, promote promising practices, </a:t>
            </a:r>
            <a:r>
              <a:rPr lang="en-US" i="1" dirty="0">
                <a:solidFill>
                  <a:schemeClr val="accent1">
                    <a:lumMod val="75000"/>
                  </a:schemeClr>
                </a:solidFill>
              </a:rPr>
              <a:t>RFPs adopting PPG,</a:t>
            </a:r>
          </a:p>
          <a:p>
            <a:pPr marL="514350" indent="-514350">
              <a:buAutoNum type="arabicParenR"/>
            </a:pPr>
            <a:endParaRPr lang="en-US" i="1" dirty="0">
              <a:solidFill>
                <a:schemeClr val="accent1">
                  <a:lumMod val="75000"/>
                </a:schemeClr>
              </a:solidFill>
            </a:endParaRPr>
          </a:p>
          <a:p>
            <a:pPr marL="514350" indent="-514350">
              <a:buAutoNum type="arabicParenR"/>
            </a:pPr>
            <a:r>
              <a:rPr lang="en-US" dirty="0"/>
              <a:t>Positioning RSAT programs as pilot/demonstrations for the county and/or state, laboratory for innovation, </a:t>
            </a:r>
            <a:r>
              <a:rPr lang="en-US" i="1" dirty="0">
                <a:solidFill>
                  <a:schemeClr val="accent1">
                    <a:lumMod val="75000"/>
                  </a:schemeClr>
                </a:solidFill>
              </a:rPr>
              <a:t>i.e. introduction of PRISON/JAIL REENTRY MAT, pioneered from county and state RSAT pods</a:t>
            </a:r>
          </a:p>
          <a:p>
            <a:pPr marL="514350" indent="-514350">
              <a:buAutoNum type="arabicParenR"/>
            </a:pPr>
            <a:endParaRPr lang="en-US" i="1" dirty="0">
              <a:solidFill>
                <a:schemeClr val="accent1">
                  <a:lumMod val="75000"/>
                </a:schemeClr>
              </a:solidFill>
            </a:endParaRPr>
          </a:p>
          <a:p>
            <a:pPr marL="514350" indent="-514350">
              <a:buAutoNum type="arabicParenR"/>
            </a:pPr>
            <a:r>
              <a:rPr lang="en-US" dirty="0"/>
              <a:t>Adopting policies that correctional post release referrals made only to treatment providers that offer MAT, </a:t>
            </a:r>
            <a:r>
              <a:rPr lang="en-US" i="1" dirty="0">
                <a:solidFill>
                  <a:schemeClr val="accent1">
                    <a:lumMod val="75000"/>
                  </a:schemeClr>
                </a:solidFill>
                <a:effectLst/>
              </a:rPr>
              <a:t>"The PA DOC will no longer do business with service providers who do not, at all levels, support the use of MAT.”</a:t>
            </a:r>
          </a:p>
          <a:p>
            <a:pPr marL="514350" indent="-514350">
              <a:buAutoNum type="arabicParenR"/>
            </a:pPr>
            <a:endParaRPr lang="en-US" i="1" dirty="0">
              <a:effectLst/>
            </a:endParaRPr>
          </a:p>
        </p:txBody>
      </p:sp>
    </p:spTree>
    <p:extLst>
      <p:ext uri="{BB962C8B-B14F-4D97-AF65-F5344CB8AC3E}">
        <p14:creationId xmlns:p14="http://schemas.microsoft.com/office/powerpoint/2010/main" val="213999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suggestions:</a:t>
            </a:r>
          </a:p>
        </p:txBody>
      </p:sp>
      <p:sp>
        <p:nvSpPr>
          <p:cNvPr id="3" name="Content Placeholder 2"/>
          <p:cNvSpPr>
            <a:spLocks noGrp="1"/>
          </p:cNvSpPr>
          <p:nvPr>
            <p:ph idx="1"/>
          </p:nvPr>
        </p:nvSpPr>
        <p:spPr>
          <a:xfrm>
            <a:off x="803945" y="1577129"/>
            <a:ext cx="10515600" cy="4798503"/>
          </a:xfrm>
        </p:spPr>
        <p:txBody>
          <a:bodyPr>
            <a:normAutofit/>
          </a:bodyPr>
          <a:lstStyle/>
          <a:p>
            <a:pPr marL="0" indent="0">
              <a:buNone/>
            </a:pPr>
            <a:r>
              <a:rPr lang="en-US" dirty="0"/>
              <a:t>4) Enforce coordination of design and implementation of treatment between state correctional reps and the state alcohol and drug abuse agency, </a:t>
            </a:r>
            <a:r>
              <a:rPr lang="en-US" i="1" dirty="0">
                <a:solidFill>
                  <a:schemeClr val="accent1">
                    <a:lumMod val="75000"/>
                  </a:schemeClr>
                </a:solidFill>
              </a:rPr>
              <a:t>MA DOC worked with BSAS to establish network of 29 MAT providers across the state, up from just four!</a:t>
            </a:r>
          </a:p>
          <a:p>
            <a:pPr marL="0" indent="0">
              <a:buNone/>
            </a:pPr>
            <a:endParaRPr lang="en-US" i="1" dirty="0">
              <a:solidFill>
                <a:schemeClr val="accent1">
                  <a:lumMod val="75000"/>
                </a:schemeClr>
              </a:solidFill>
            </a:endParaRPr>
          </a:p>
          <a:p>
            <a:pPr marL="0" indent="0">
              <a:buNone/>
            </a:pPr>
            <a:r>
              <a:rPr lang="en-US" dirty="0"/>
              <a:t>5) Work with state Medicaid officials to remove preconditions for FDA approved medications for Alcohol/Opioid Use Disorders, </a:t>
            </a:r>
            <a:r>
              <a:rPr lang="en-US" i="1" dirty="0">
                <a:solidFill>
                  <a:schemeClr val="accent1">
                    <a:lumMod val="75000"/>
                  </a:schemeClr>
                </a:solidFill>
              </a:rPr>
              <a:t>R.I. DOC got preconditions removed when rolled out its MAT Reentry Program</a:t>
            </a:r>
          </a:p>
          <a:p>
            <a:pPr marL="0" indent="0">
              <a:buNone/>
            </a:pPr>
            <a:endParaRPr lang="en-US" i="1" dirty="0">
              <a:solidFill>
                <a:schemeClr val="accent1">
                  <a:lumMod val="75000"/>
                </a:schemeClr>
              </a:solidFill>
            </a:endParaRPr>
          </a:p>
          <a:p>
            <a:pPr marL="0" indent="0">
              <a:buNone/>
            </a:pPr>
            <a:r>
              <a:rPr lang="en-US" dirty="0"/>
              <a:t>6) Encourage/promote Harm Reduction strategies in correctional substance abuse programming,</a:t>
            </a:r>
            <a:r>
              <a:rPr lang="en-US" dirty="0">
                <a:solidFill>
                  <a:schemeClr val="accent1">
                    <a:lumMod val="75000"/>
                  </a:schemeClr>
                </a:solidFill>
              </a:rPr>
              <a:t> </a:t>
            </a:r>
            <a:r>
              <a:rPr lang="en-US" i="1" dirty="0">
                <a:solidFill>
                  <a:schemeClr val="accent1">
                    <a:lumMod val="75000"/>
                  </a:schemeClr>
                </a:solidFill>
              </a:rPr>
              <a:t>Admitting “low risk, but high need” addicts to RSAT, regardless of motivation, providing Naloxone to reentering inmates, families, educating about Good Samaritan law of state, educating inmates, family members and community about MAT, both agonist and antagonist medications.</a:t>
            </a:r>
          </a:p>
        </p:txBody>
      </p:sp>
    </p:spTree>
    <p:extLst>
      <p:ext uri="{BB962C8B-B14F-4D97-AF65-F5344CB8AC3E}">
        <p14:creationId xmlns:p14="http://schemas.microsoft.com/office/powerpoint/2010/main" val="63528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few more suggestions:</a:t>
            </a:r>
          </a:p>
        </p:txBody>
      </p:sp>
      <p:sp>
        <p:nvSpPr>
          <p:cNvPr id="3" name="Content Placeholder 2"/>
          <p:cNvSpPr>
            <a:spLocks noGrp="1"/>
          </p:cNvSpPr>
          <p:nvPr>
            <p:ph idx="1"/>
          </p:nvPr>
        </p:nvSpPr>
        <p:spPr>
          <a:xfrm>
            <a:off x="838200" y="1333850"/>
            <a:ext cx="10515600" cy="5008227"/>
          </a:xfrm>
        </p:spPr>
        <p:txBody>
          <a:bodyPr>
            <a:normAutofit/>
          </a:bodyPr>
          <a:lstStyle/>
          <a:p>
            <a:pPr marL="0" indent="0">
              <a:buNone/>
            </a:pPr>
            <a:endParaRPr lang="en-US" i="1" dirty="0">
              <a:solidFill>
                <a:schemeClr val="accent1">
                  <a:lumMod val="75000"/>
                </a:schemeClr>
              </a:solidFill>
            </a:endParaRPr>
          </a:p>
          <a:p>
            <a:pPr marL="0" indent="0">
              <a:buNone/>
            </a:pPr>
            <a:r>
              <a:rPr lang="en-US" dirty="0"/>
              <a:t>7) Promote “Medical Parole” for elderly, incapacitated inmates so that they may receive better, community-based healthcare, covered by Medicare/Medicaid, not State or County correctional budget, </a:t>
            </a:r>
            <a:r>
              <a:rPr lang="en-US" i="1" dirty="0">
                <a:solidFill>
                  <a:schemeClr val="accent1">
                    <a:lumMod val="75000"/>
                  </a:schemeClr>
                </a:solidFill>
              </a:rPr>
              <a:t>Older inmates fasted growing segment of US prison population, New Jersey: Medical Parole expected to save state $5 to $9 million per year, since 2000, number of inmates over 50 in NJ has jumped 90% to 3,000 while prison population in NJ has declined. Federal law</a:t>
            </a:r>
            <a:r>
              <a:rPr lang="en-US" i="1">
                <a:solidFill>
                  <a:schemeClr val="accent1">
                    <a:lumMod val="75000"/>
                  </a:schemeClr>
                </a:solidFill>
              </a:rPr>
              <a:t>:</a:t>
            </a:r>
            <a:r>
              <a:rPr lang="en-US">
                <a:solidFill>
                  <a:srgbClr val="0070C0"/>
                </a:solidFill>
              </a:rPr>
              <a:t> </a:t>
            </a:r>
            <a:r>
              <a:rPr lang="en-US" i="1">
                <a:solidFill>
                  <a:schemeClr val="accent1">
                    <a:lumMod val="75000"/>
                  </a:schemeClr>
                </a:solidFill>
              </a:rPr>
              <a:t>28 CFR 2.77</a:t>
            </a:r>
          </a:p>
          <a:p>
            <a:pPr marL="0" indent="0">
              <a:buNone/>
            </a:pPr>
            <a:r>
              <a:rPr lang="en-US" i="1">
                <a:solidFill>
                  <a:schemeClr val="accent1">
                    <a:lumMod val="75000"/>
                  </a:schemeClr>
                </a:solidFill>
              </a:rPr>
              <a:t> </a:t>
            </a:r>
            <a:endParaRPr lang="en-US" i="1" dirty="0">
              <a:solidFill>
                <a:schemeClr val="accent1">
                  <a:lumMod val="75000"/>
                </a:schemeClr>
              </a:solidFill>
            </a:endParaRPr>
          </a:p>
          <a:p>
            <a:pPr marL="0" indent="0">
              <a:buNone/>
            </a:pPr>
            <a:r>
              <a:rPr lang="en-US" dirty="0"/>
              <a:t>8) Blend BJA/SAMHSA funding streams where possible to create larger systemic reform programming, </a:t>
            </a:r>
            <a:r>
              <a:rPr lang="en-US" i="1" dirty="0">
                <a:solidFill>
                  <a:schemeClr val="accent1">
                    <a:lumMod val="75000"/>
                  </a:schemeClr>
                </a:solidFill>
              </a:rPr>
              <a:t>37% of RSAT programs currently funded by multiple federal funding programs.</a:t>
            </a:r>
          </a:p>
          <a:p>
            <a:pPr marL="0" indent="0">
              <a:buNone/>
            </a:pPr>
            <a:endParaRPr lang="en-US" i="1" dirty="0">
              <a:solidFill>
                <a:schemeClr val="accent1">
                  <a:lumMod val="75000"/>
                </a:schemeClr>
              </a:solidFill>
            </a:endParaRPr>
          </a:p>
          <a:p>
            <a:pPr marL="0" indent="0">
              <a:buNone/>
            </a:pPr>
            <a:r>
              <a:rPr lang="en-US" dirty="0"/>
              <a:t>9) Use Performance Measures to assess the quality and reach of RSAT programming, </a:t>
            </a:r>
            <a:r>
              <a:rPr lang="en-US" i="1" dirty="0">
                <a:solidFill>
                  <a:schemeClr val="accent1">
                    <a:lumMod val="75000"/>
                  </a:schemeClr>
                </a:solidFill>
              </a:rPr>
              <a:t>compare the data from your state </a:t>
            </a:r>
            <a:r>
              <a:rPr lang="en-US" i="1" dirty="0" err="1">
                <a:solidFill>
                  <a:schemeClr val="accent1">
                    <a:lumMod val="75000"/>
                  </a:schemeClr>
                </a:solidFill>
              </a:rPr>
              <a:t>subgrantees</a:t>
            </a:r>
            <a:r>
              <a:rPr lang="en-US" i="1" dirty="0">
                <a:solidFill>
                  <a:schemeClr val="accent1">
                    <a:lumMod val="75000"/>
                  </a:schemeClr>
                </a:solidFill>
              </a:rPr>
              <a:t> with national average</a:t>
            </a:r>
          </a:p>
        </p:txBody>
      </p:sp>
    </p:spTree>
    <p:extLst>
      <p:ext uri="{BB962C8B-B14F-4D97-AF65-F5344CB8AC3E}">
        <p14:creationId xmlns:p14="http://schemas.microsoft.com/office/powerpoint/2010/main" val="908722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a:t>
            </a:r>
            <a:r>
              <a:rPr lang="en-US"/>
              <a:t>final request:</a:t>
            </a:r>
            <a:endParaRPr lang="en-US" dirty="0"/>
          </a:p>
        </p:txBody>
      </p:sp>
      <p:sp>
        <p:nvSpPr>
          <p:cNvPr id="3" name="Content Placeholder 2"/>
          <p:cNvSpPr>
            <a:spLocks noGrp="1"/>
          </p:cNvSpPr>
          <p:nvPr>
            <p:ph idx="1"/>
          </p:nvPr>
        </p:nvSpPr>
        <p:spPr/>
        <p:txBody>
          <a:bodyPr/>
          <a:lstStyle/>
          <a:p>
            <a:pPr marL="0" indent="0">
              <a:buNone/>
            </a:pPr>
            <a:r>
              <a:rPr lang="en-US" sz="3200" b="1" i="1" dirty="0"/>
              <a:t>10) </a:t>
            </a:r>
            <a:r>
              <a:rPr lang="en-US" sz="3200" b="1" i="1" dirty="0">
                <a:solidFill>
                  <a:srgbClr val="0070C0"/>
                </a:solidFill>
              </a:rPr>
              <a:t>Tell is how we can help you….</a:t>
            </a:r>
          </a:p>
          <a:p>
            <a:pPr marL="0" indent="0">
              <a:buNone/>
            </a:pPr>
            <a:endParaRPr lang="en-US" dirty="0"/>
          </a:p>
        </p:txBody>
      </p:sp>
    </p:spTree>
    <p:extLst>
      <p:ext uri="{BB962C8B-B14F-4D97-AF65-F5344CB8AC3E}">
        <p14:creationId xmlns:p14="http://schemas.microsoft.com/office/powerpoint/2010/main" val="389436679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TM10001106[[fn=Badge]]</Template>
  <TotalTime>165</TotalTime>
  <Words>438</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Gill Sans MT</vt:lpstr>
      <vt:lpstr>Impact</vt:lpstr>
      <vt:lpstr>Badge</vt:lpstr>
      <vt:lpstr>Blueprint for Reform</vt:lpstr>
      <vt:lpstr>Take Away?</vt:lpstr>
      <vt:lpstr>Some suggestions:</vt:lpstr>
      <vt:lpstr>More suggestions:</vt:lpstr>
      <vt:lpstr>A few more suggestions:</vt:lpstr>
      <vt:lpstr>A final request: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Print for Reform</dc:title>
  <dc:creator>Andrew Klein</dc:creator>
  <cp:lastModifiedBy>Andrew Klein</cp:lastModifiedBy>
  <cp:revision>14</cp:revision>
  <dcterms:created xsi:type="dcterms:W3CDTF">2016-07-18T15:31:18Z</dcterms:created>
  <dcterms:modified xsi:type="dcterms:W3CDTF">2016-07-21T14:49:36Z</dcterms:modified>
</cp:coreProperties>
</file>