
<file path=[Content_Types].xml><?xml version="1.0" encoding="utf-8"?>
<Types xmlns="http://schemas.openxmlformats.org/package/2006/content-types">
  <Default Extension="png" ContentType="image/png"/>
  <Default Extension="emf" ContentType="image/x-emf"/>
  <Default Extension="xls" ContentType="application/vnd.ms-excel"/>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351" r:id="rId3"/>
    <p:sldId id="350" r:id="rId4"/>
    <p:sldId id="353" r:id="rId5"/>
    <p:sldId id="303" r:id="rId6"/>
    <p:sldId id="363" r:id="rId7"/>
    <p:sldId id="313" r:id="rId8"/>
    <p:sldId id="268" r:id="rId9"/>
    <p:sldId id="292" r:id="rId10"/>
    <p:sldId id="294" r:id="rId11"/>
    <p:sldId id="356" r:id="rId12"/>
    <p:sldId id="281" r:id="rId13"/>
    <p:sldId id="297" r:id="rId14"/>
    <p:sldId id="361" r:id="rId15"/>
    <p:sldId id="269" r:id="rId16"/>
    <p:sldId id="357" r:id="rId17"/>
    <p:sldId id="345" r:id="rId18"/>
    <p:sldId id="377" r:id="rId19"/>
    <p:sldId id="352" r:id="rId20"/>
    <p:sldId id="385" r:id="rId21"/>
    <p:sldId id="386" r:id="rId22"/>
    <p:sldId id="387" r:id="rId23"/>
    <p:sldId id="379" r:id="rId24"/>
    <p:sldId id="372" r:id="rId25"/>
    <p:sldId id="382" r:id="rId26"/>
    <p:sldId id="383" r:id="rId27"/>
    <p:sldId id="375" r:id="rId28"/>
    <p:sldId id="384" r:id="rId29"/>
    <p:sldId id="312" r:id="rId30"/>
    <p:sldId id="315" r:id="rId31"/>
    <p:sldId id="381" r:id="rId32"/>
    <p:sldId id="301" r:id="rId33"/>
    <p:sldId id="362" r:id="rId34"/>
    <p:sldId id="367" r:id="rId35"/>
    <p:sldId id="336" r:id="rId36"/>
    <p:sldId id="358" r:id="rId37"/>
    <p:sldId id="364" r:id="rId38"/>
    <p:sldId id="365" r:id="rId39"/>
    <p:sldId id="368" r:id="rId40"/>
    <p:sldId id="370" r:id="rId41"/>
    <p:sldId id="369" r:id="rId42"/>
    <p:sldId id="388" r:id="rId43"/>
    <p:sldId id="287" r:id="rId44"/>
    <p:sldId id="337" r:id="rId45"/>
    <p:sldId id="296" r:id="rId46"/>
    <p:sldId id="314" r:id="rId4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FBD45AB9-FA7C-40F6-A869-C741960B1E15}">
          <p14:sldIdLst>
            <p14:sldId id="256"/>
            <p14:sldId id="351"/>
            <p14:sldId id="350"/>
          </p14:sldIdLst>
        </p14:section>
        <p14:section name="Part 1: Substance Use in CJ system" id="{8E3E19FF-80B7-4A93-8109-23FD21F8C620}">
          <p14:sldIdLst>
            <p14:sldId id="353"/>
            <p14:sldId id="303"/>
            <p14:sldId id="363"/>
            <p14:sldId id="313"/>
            <p14:sldId id="268"/>
            <p14:sldId id="292"/>
            <p14:sldId id="294"/>
          </p14:sldIdLst>
        </p14:section>
        <p14:section name="Part 2: CJ system is an opportunity" id="{66CA5D5B-29A3-4FFB-8CC1-EB61D12E0EAD}">
          <p14:sldIdLst>
            <p14:sldId id="356"/>
            <p14:sldId id="281"/>
            <p14:sldId id="297"/>
            <p14:sldId id="361"/>
            <p14:sldId id="269"/>
          </p14:sldIdLst>
        </p14:section>
        <p14:section name="Part 3: Treatment Works" id="{E9327725-6B65-455C-BB60-F18DFABFC919}">
          <p14:sldIdLst>
            <p14:sldId id="357"/>
            <p14:sldId id="345"/>
            <p14:sldId id="377"/>
            <p14:sldId id="352"/>
            <p14:sldId id="385"/>
            <p14:sldId id="386"/>
            <p14:sldId id="387"/>
            <p14:sldId id="379"/>
            <p14:sldId id="372"/>
            <p14:sldId id="382"/>
            <p14:sldId id="383"/>
            <p14:sldId id="375"/>
            <p14:sldId id="384"/>
            <p14:sldId id="312"/>
            <p14:sldId id="315"/>
            <p14:sldId id="381"/>
            <p14:sldId id="301"/>
            <p14:sldId id="362"/>
            <p14:sldId id="367"/>
            <p14:sldId id="336"/>
            <p14:sldId id="358"/>
            <p14:sldId id="364"/>
            <p14:sldId id="365"/>
            <p14:sldId id="368"/>
            <p14:sldId id="370"/>
            <p14:sldId id="369"/>
            <p14:sldId id="388"/>
            <p14:sldId id="287"/>
            <p14:sldId id="337"/>
            <p14:sldId id="296"/>
            <p14:sldId id="31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ger, Matthew (NIH/NIDA) [E]" initials="F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5CBC"/>
    <a:srgbClr val="953735"/>
    <a:srgbClr val="C59EE2"/>
    <a:srgbClr val="D99694"/>
    <a:srgbClr val="3366CC"/>
    <a:srgbClr val="6325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2101" autoAdjust="0"/>
  </p:normalViewPr>
  <p:slideViewPr>
    <p:cSldViewPr>
      <p:cViewPr varScale="1">
        <p:scale>
          <a:sx n="104" d="100"/>
          <a:sy n="104" d="100"/>
        </p:scale>
        <p:origin x="-1350" y="-84"/>
      </p:cViewPr>
      <p:guideLst>
        <p:guide orient="horz" pos="2160"/>
        <p:guide pos="2880"/>
      </p:guideLst>
    </p:cSldViewPr>
  </p:slideViewPr>
  <p:notesTextViewPr>
    <p:cViewPr>
      <p:scale>
        <a:sx n="1" d="1"/>
        <a:sy n="1" d="1"/>
      </p:scale>
      <p:origin x="0" y="0"/>
    </p:cViewPr>
  </p:notesTextViewPr>
  <p:sorterViewPr>
    <p:cViewPr>
      <p:scale>
        <a:sx n="160" d="100"/>
        <a:sy n="160" d="100"/>
      </p:scale>
      <p:origin x="0" y="19446"/>
    </p:cViewPr>
  </p:sorterViewPr>
  <p:notesViewPr>
    <p:cSldViewPr>
      <p:cViewPr varScale="1">
        <p:scale>
          <a:sx n="87" d="100"/>
          <a:sy n="87" d="100"/>
        </p:scale>
        <p:origin x="-1902"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10320052731706"/>
          <c:y val="5.1010572209817827E-2"/>
          <c:w val="0.69502927105558865"/>
          <c:h val="0.74815025680168978"/>
        </c:manualLayout>
      </c:layout>
      <c:areaChart>
        <c:grouping val="stacked"/>
        <c:varyColors val="0"/>
        <c:ser>
          <c:idx val="0"/>
          <c:order val="0"/>
          <c:tx>
            <c:strRef>
              <c:f>Sheet1!$B$1</c:f>
              <c:strCache>
                <c:ptCount val="1"/>
                <c:pt idx="0">
                  <c:v>Probation</c:v>
                </c:pt>
              </c:strCache>
            </c:strRef>
          </c:tx>
          <c:spPr>
            <a:solidFill>
              <a:schemeClr val="accent1">
                <a:lumMod val="40000"/>
                <a:lumOff val="6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Sheet1!$B$2:$B$27</c:f>
              <c:numCache>
                <c:formatCode>General</c:formatCode>
                <c:ptCount val="26"/>
                <c:pt idx="0">
                  <c:v>1.1180969999999999</c:v>
                </c:pt>
                <c:pt idx="1">
                  <c:v>1.2259339999999928</c:v>
                </c:pt>
                <c:pt idx="2">
                  <c:v>1.3572639999999998</c:v>
                </c:pt>
                <c:pt idx="3">
                  <c:v>1.5829470000000001</c:v>
                </c:pt>
                <c:pt idx="4">
                  <c:v>1.7409480000000004</c:v>
                </c:pt>
                <c:pt idx="5">
                  <c:v>1.968712000000006</c:v>
                </c:pt>
                <c:pt idx="6">
                  <c:v>2.1146210000000001</c:v>
                </c:pt>
                <c:pt idx="7">
                  <c:v>2.2471580000000002</c:v>
                </c:pt>
                <c:pt idx="8">
                  <c:v>2.3564829999999763</c:v>
                </c:pt>
                <c:pt idx="9">
                  <c:v>2.522125</c:v>
                </c:pt>
                <c:pt idx="10">
                  <c:v>2.6702340000000002</c:v>
                </c:pt>
                <c:pt idx="11">
                  <c:v>2.728472</c:v>
                </c:pt>
                <c:pt idx="12">
                  <c:v>2.811610999999985</c:v>
                </c:pt>
                <c:pt idx="13">
                  <c:v>2.9030610000000001</c:v>
                </c:pt>
                <c:pt idx="14">
                  <c:v>2.9810219999999998</c:v>
                </c:pt>
                <c:pt idx="15">
                  <c:v>3.077861</c:v>
                </c:pt>
                <c:pt idx="16">
                  <c:v>3.1649959999999999</c:v>
                </c:pt>
                <c:pt idx="17">
                  <c:v>3.296513</c:v>
                </c:pt>
                <c:pt idx="18">
                  <c:v>3.6704409999999967</c:v>
                </c:pt>
                <c:pt idx="19">
                  <c:v>3.779922</c:v>
                </c:pt>
                <c:pt idx="20">
                  <c:v>3.8262089999999822</c:v>
                </c:pt>
                <c:pt idx="21">
                  <c:v>3.9317310000000001</c:v>
                </c:pt>
                <c:pt idx="22">
                  <c:v>4.0240669999999845</c:v>
                </c:pt>
                <c:pt idx="23">
                  <c:v>4.1200119999999698</c:v>
                </c:pt>
                <c:pt idx="24">
                  <c:v>4.1434660000000001</c:v>
                </c:pt>
                <c:pt idx="25">
                  <c:v>4.1625359999999549</c:v>
                </c:pt>
              </c:numCache>
            </c:numRef>
          </c:val>
        </c:ser>
        <c:ser>
          <c:idx val="1"/>
          <c:order val="1"/>
          <c:tx>
            <c:strRef>
              <c:f>Sheet1!$C$1</c:f>
              <c:strCache>
                <c:ptCount val="1"/>
                <c:pt idx="0">
                  <c:v>Jail</c:v>
                </c:pt>
              </c:strCache>
            </c:strRef>
          </c:tx>
          <c:spPr>
            <a:solidFill>
              <a:schemeClr val="accent6">
                <a:lumMod val="60000"/>
                <a:lumOff val="4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Sheet1!$C$2:$C$27</c:f>
              <c:numCache>
                <c:formatCode>General</c:formatCode>
                <c:ptCount val="26"/>
                <c:pt idx="0">
                  <c:v>0.18398800000000101</c:v>
                </c:pt>
                <c:pt idx="1">
                  <c:v>0.19678500000000021</c:v>
                </c:pt>
                <c:pt idx="2">
                  <c:v>0.20958199999999999</c:v>
                </c:pt>
                <c:pt idx="3">
                  <c:v>0.22355100000000006</c:v>
                </c:pt>
                <c:pt idx="4">
                  <c:v>0.23450000000000001</c:v>
                </c:pt>
                <c:pt idx="5">
                  <c:v>0.25661500000000004</c:v>
                </c:pt>
                <c:pt idx="6">
                  <c:v>0.27444400000000002</c:v>
                </c:pt>
                <c:pt idx="7">
                  <c:v>0.29587300000000138</c:v>
                </c:pt>
                <c:pt idx="8">
                  <c:v>0.34356900000000012</c:v>
                </c:pt>
                <c:pt idx="9">
                  <c:v>0.39555300000000032</c:v>
                </c:pt>
                <c:pt idx="10">
                  <c:v>0.40532000000000162</c:v>
                </c:pt>
                <c:pt idx="11">
                  <c:v>0.42647900000000138</c:v>
                </c:pt>
                <c:pt idx="12">
                  <c:v>0.44458400000000042</c:v>
                </c:pt>
                <c:pt idx="13">
                  <c:v>0.45980400000000032</c:v>
                </c:pt>
                <c:pt idx="14">
                  <c:v>0.4864740000000019</c:v>
                </c:pt>
                <c:pt idx="15">
                  <c:v>0.50704400000000005</c:v>
                </c:pt>
                <c:pt idx="16">
                  <c:v>0.51849199999999951</c:v>
                </c:pt>
                <c:pt idx="17">
                  <c:v>0.56707900000000289</c:v>
                </c:pt>
                <c:pt idx="18">
                  <c:v>0.59246199999999605</c:v>
                </c:pt>
                <c:pt idx="19">
                  <c:v>0.60594300000000323</c:v>
                </c:pt>
                <c:pt idx="20">
                  <c:v>0.62114899999999995</c:v>
                </c:pt>
                <c:pt idx="21">
                  <c:v>0.63124000000000346</c:v>
                </c:pt>
                <c:pt idx="22">
                  <c:v>0.66547500000000381</c:v>
                </c:pt>
                <c:pt idx="23">
                  <c:v>0.69130100000000061</c:v>
                </c:pt>
                <c:pt idx="24">
                  <c:v>0.71399000000000323</c:v>
                </c:pt>
                <c:pt idx="25">
                  <c:v>0.74752900000000289</c:v>
                </c:pt>
              </c:numCache>
            </c:numRef>
          </c:val>
        </c:ser>
        <c:ser>
          <c:idx val="2"/>
          <c:order val="2"/>
          <c:tx>
            <c:strRef>
              <c:f>Sheet1!$D$1</c:f>
              <c:strCache>
                <c:ptCount val="1"/>
                <c:pt idx="0">
                  <c:v>Prison</c:v>
                </c:pt>
              </c:strCache>
            </c:strRef>
          </c:tx>
          <c:spPr>
            <a:solidFill>
              <a:schemeClr val="accent4">
                <a:lumMod val="60000"/>
                <a:lumOff val="4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Sheet1!$D$2:$D$27</c:f>
              <c:numCache>
                <c:formatCode>General</c:formatCode>
                <c:ptCount val="26"/>
                <c:pt idx="0">
                  <c:v>0.31959800000000038</c:v>
                </c:pt>
                <c:pt idx="1">
                  <c:v>0.36002900000000032</c:v>
                </c:pt>
                <c:pt idx="2">
                  <c:v>0.40291400000000038</c:v>
                </c:pt>
                <c:pt idx="3">
                  <c:v>0.42389800000000138</c:v>
                </c:pt>
                <c:pt idx="4">
                  <c:v>0.44826400000000011</c:v>
                </c:pt>
                <c:pt idx="5">
                  <c:v>0.487593</c:v>
                </c:pt>
                <c:pt idx="6">
                  <c:v>0.52643599999999957</c:v>
                </c:pt>
                <c:pt idx="7">
                  <c:v>0.56281400000000004</c:v>
                </c:pt>
                <c:pt idx="8">
                  <c:v>0.60776600000000003</c:v>
                </c:pt>
                <c:pt idx="9">
                  <c:v>0.68336699999999639</c:v>
                </c:pt>
                <c:pt idx="10">
                  <c:v>0.74338199999999999</c:v>
                </c:pt>
                <c:pt idx="11">
                  <c:v>0.7925349999999971</c:v>
                </c:pt>
                <c:pt idx="12">
                  <c:v>0.85056599999999949</c:v>
                </c:pt>
                <c:pt idx="13">
                  <c:v>0.90938099999999711</c:v>
                </c:pt>
                <c:pt idx="14">
                  <c:v>0.990147</c:v>
                </c:pt>
                <c:pt idx="15">
                  <c:v>1.0785419999999999</c:v>
                </c:pt>
                <c:pt idx="16">
                  <c:v>1.1275279999999999</c:v>
                </c:pt>
                <c:pt idx="17">
                  <c:v>1.1765639999999999</c:v>
                </c:pt>
                <c:pt idx="18">
                  <c:v>1.2244689999999998</c:v>
                </c:pt>
                <c:pt idx="19">
                  <c:v>1.287172</c:v>
                </c:pt>
                <c:pt idx="20">
                  <c:v>1.316333</c:v>
                </c:pt>
                <c:pt idx="21">
                  <c:v>1.3300069999999999</c:v>
                </c:pt>
                <c:pt idx="22">
                  <c:v>1.3675470000000001</c:v>
                </c:pt>
                <c:pt idx="23">
                  <c:v>1.390279</c:v>
                </c:pt>
                <c:pt idx="24">
                  <c:v>1.4219109999999939</c:v>
                </c:pt>
                <c:pt idx="25">
                  <c:v>1.4462689999999998</c:v>
                </c:pt>
              </c:numCache>
            </c:numRef>
          </c:val>
        </c:ser>
        <c:ser>
          <c:idx val="3"/>
          <c:order val="3"/>
          <c:tx>
            <c:strRef>
              <c:f>Sheet1!$E$1</c:f>
              <c:strCache>
                <c:ptCount val="1"/>
                <c:pt idx="0">
                  <c:v>Parole</c:v>
                </c:pt>
              </c:strCache>
            </c:strRef>
          </c:tx>
          <c:spPr>
            <a:solidFill>
              <a:schemeClr val="accent3">
                <a:lumMod val="75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Sheet1!$E$2:$E$27</c:f>
              <c:numCache>
                <c:formatCode>General</c:formatCode>
                <c:ptCount val="26"/>
                <c:pt idx="0">
                  <c:v>0.22043800000000041</c:v>
                </c:pt>
                <c:pt idx="1">
                  <c:v>0.22553900000000021</c:v>
                </c:pt>
                <c:pt idx="2">
                  <c:v>0.22460400000000005</c:v>
                </c:pt>
                <c:pt idx="3">
                  <c:v>0.24644000000000119</c:v>
                </c:pt>
                <c:pt idx="4">
                  <c:v>0.26699200000000001</c:v>
                </c:pt>
                <c:pt idx="5">
                  <c:v>0.300203</c:v>
                </c:pt>
                <c:pt idx="6">
                  <c:v>0.32563800000000032</c:v>
                </c:pt>
                <c:pt idx="7">
                  <c:v>0.35550500000000002</c:v>
                </c:pt>
                <c:pt idx="8">
                  <c:v>0.40797700000000031</c:v>
                </c:pt>
                <c:pt idx="9">
                  <c:v>0.45680300000000001</c:v>
                </c:pt>
                <c:pt idx="10">
                  <c:v>0.53140699999999619</c:v>
                </c:pt>
                <c:pt idx="11">
                  <c:v>0.59044199999999958</c:v>
                </c:pt>
                <c:pt idx="12">
                  <c:v>0.65860100000000565</c:v>
                </c:pt>
                <c:pt idx="13">
                  <c:v>0.67610000000000381</c:v>
                </c:pt>
                <c:pt idx="14">
                  <c:v>0.69037100000000062</c:v>
                </c:pt>
                <c:pt idx="15">
                  <c:v>0.67942100000000383</c:v>
                </c:pt>
                <c:pt idx="16">
                  <c:v>0.67973300000000381</c:v>
                </c:pt>
                <c:pt idx="17">
                  <c:v>0.6947870000000006</c:v>
                </c:pt>
                <c:pt idx="18">
                  <c:v>0.69638500000000025</c:v>
                </c:pt>
                <c:pt idx="19">
                  <c:v>0.71445700000000001</c:v>
                </c:pt>
                <c:pt idx="20">
                  <c:v>0.72389800000000382</c:v>
                </c:pt>
                <c:pt idx="21">
                  <c:v>0.73233300000000001</c:v>
                </c:pt>
                <c:pt idx="22">
                  <c:v>0.75093399999999999</c:v>
                </c:pt>
                <c:pt idx="23">
                  <c:v>0.76992500000000508</c:v>
                </c:pt>
                <c:pt idx="24">
                  <c:v>0.77185200000000065</c:v>
                </c:pt>
                <c:pt idx="25">
                  <c:v>0.78440799999999711</c:v>
                </c:pt>
              </c:numCache>
            </c:numRef>
          </c:val>
        </c:ser>
        <c:ser>
          <c:idx val="4"/>
          <c:order val="4"/>
          <c:tx>
            <c:strRef>
              <c:f>Sheet1!$F$1</c:f>
              <c:strCache>
                <c:ptCount val="1"/>
                <c:pt idx="0">
                  <c:v>Juveniles</c:v>
                </c:pt>
              </c:strCache>
            </c:strRef>
          </c:tx>
          <c:spPr>
            <a:solidFill>
              <a:schemeClr val="tx2">
                <a:lumMod val="60000"/>
                <a:lumOff val="4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Sheet1!$F$2:$F$27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0.52841499999999675</c:v>
                </c:pt>
                <c:pt idx="15">
                  <c:v>0.53919899999999998</c:v>
                </c:pt>
                <c:pt idx="16">
                  <c:v>0.550203</c:v>
                </c:pt>
                <c:pt idx="17">
                  <c:v>0.56143199999999949</c:v>
                </c:pt>
                <c:pt idx="18">
                  <c:v>0.57289000000000323</c:v>
                </c:pt>
                <c:pt idx="19">
                  <c:v>0.58458199999999605</c:v>
                </c:pt>
                <c:pt idx="20">
                  <c:v>0.59651199999999605</c:v>
                </c:pt>
                <c:pt idx="21">
                  <c:v>0.60868500000000381</c:v>
                </c:pt>
                <c:pt idx="22">
                  <c:v>0.62110699999999996</c:v>
                </c:pt>
                <c:pt idx="23">
                  <c:v>0.63378200000000062</c:v>
                </c:pt>
                <c:pt idx="24">
                  <c:v>0.64671600000000062</c:v>
                </c:pt>
                <c:pt idx="25">
                  <c:v>0.659914000000003</c:v>
                </c:pt>
              </c:numCache>
            </c:numRef>
          </c:val>
        </c:ser>
        <c:ser>
          <c:idx val="5"/>
          <c:order val="5"/>
          <c:tx>
            <c:strRef>
              <c:f>Sheet1!$G$1</c:f>
              <c:strCache>
                <c:ptCount val="1"/>
                <c:pt idx="0">
                  <c:v>Other Adult</c:v>
                </c:pt>
              </c:strCache>
            </c:strRef>
          </c:tx>
          <c:spPr>
            <a:solidFill>
              <a:schemeClr val="accent2">
                <a:lumMod val="60000"/>
                <a:lumOff val="40000"/>
              </a:schemeClr>
            </a:solidFill>
            <a:ln w="18686">
              <a:solidFill>
                <a:srgbClr val="000000"/>
              </a:solidFill>
              <a:prstDash val="solid"/>
            </a:ln>
          </c:spPr>
          <c:cat>
            <c:numRef>
              <c:f>Sheet1!$A$2:$A$27</c:f>
              <c:numCache>
                <c:formatCode>General</c:formatCode>
                <c:ptCount val="26"/>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numCache>
            </c:numRef>
          </c:cat>
          <c:val>
            <c:numRef>
              <c:f>Sheet1!$G$2:$G$27</c:f>
              <c:numCache>
                <c:formatCode>General</c:formatCode>
                <c:ptCount val="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0.29810220000000032</c:v>
                </c:pt>
                <c:pt idx="15">
                  <c:v>0.33856471000000266</c:v>
                </c:pt>
                <c:pt idx="16">
                  <c:v>0.37979952</c:v>
                </c:pt>
                <c:pt idx="17">
                  <c:v>0.42854669000000162</c:v>
                </c:pt>
                <c:pt idx="18">
                  <c:v>0.51386174000000007</c:v>
                </c:pt>
                <c:pt idx="19">
                  <c:v>0.5669883</c:v>
                </c:pt>
                <c:pt idx="20">
                  <c:v>0.61219344000000064</c:v>
                </c:pt>
                <c:pt idx="21">
                  <c:v>0.66839427000000451</c:v>
                </c:pt>
                <c:pt idx="22">
                  <c:v>0.7243320599999995</c:v>
                </c:pt>
                <c:pt idx="23">
                  <c:v>0.78280227999999996</c:v>
                </c:pt>
                <c:pt idx="24">
                  <c:v>0.82869320000000324</c:v>
                </c:pt>
                <c:pt idx="25">
                  <c:v>1.0406339999999998</c:v>
                </c:pt>
              </c:numCache>
            </c:numRef>
          </c:val>
        </c:ser>
        <c:dLbls>
          <c:showLegendKey val="0"/>
          <c:showVal val="0"/>
          <c:showCatName val="0"/>
          <c:showSerName val="0"/>
          <c:showPercent val="0"/>
          <c:showBubbleSize val="0"/>
        </c:dLbls>
        <c:axId val="37137408"/>
        <c:axId val="37139200"/>
      </c:areaChart>
      <c:catAx>
        <c:axId val="37137408"/>
        <c:scaling>
          <c:orientation val="minMax"/>
        </c:scaling>
        <c:delete val="0"/>
        <c:axPos val="b"/>
        <c:numFmt formatCode="General" sourceLinked="1"/>
        <c:majorTickMark val="out"/>
        <c:minorTickMark val="none"/>
        <c:tickLblPos val="nextTo"/>
        <c:spPr>
          <a:ln w="4671">
            <a:solidFill>
              <a:srgbClr val="000000"/>
            </a:solidFill>
            <a:prstDash val="solid"/>
          </a:ln>
        </c:spPr>
        <c:txPr>
          <a:bodyPr rot="-2700000" vert="horz"/>
          <a:lstStyle/>
          <a:p>
            <a:pPr>
              <a:defRPr sz="1800" b="0" i="0" u="none" strike="noStrike" baseline="0">
                <a:solidFill>
                  <a:srgbClr val="000000"/>
                </a:solidFill>
                <a:latin typeface="+mn-lt"/>
                <a:ea typeface="Arial"/>
                <a:cs typeface="Arial"/>
              </a:defRPr>
            </a:pPr>
            <a:endParaRPr lang="en-US"/>
          </a:p>
        </c:txPr>
        <c:crossAx val="37139200"/>
        <c:crosses val="autoZero"/>
        <c:auto val="1"/>
        <c:lblAlgn val="ctr"/>
        <c:lblOffset val="100"/>
        <c:tickLblSkip val="2"/>
        <c:tickMarkSkip val="1"/>
        <c:noMultiLvlLbl val="0"/>
      </c:catAx>
      <c:valAx>
        <c:axId val="37139200"/>
        <c:scaling>
          <c:orientation val="minMax"/>
        </c:scaling>
        <c:delete val="0"/>
        <c:axPos val="l"/>
        <c:majorGridlines/>
        <c:title>
          <c:tx>
            <c:rich>
              <a:bodyPr rot="-5400000" vert="horz"/>
              <a:lstStyle/>
              <a:p>
                <a:pPr>
                  <a:defRPr sz="2000">
                    <a:latin typeface="+mn-lt"/>
                  </a:defRPr>
                </a:pPr>
                <a:r>
                  <a:rPr lang="en-US" sz="2000" dirty="0" smtClean="0">
                    <a:latin typeface="+mn-lt"/>
                  </a:rPr>
                  <a:t>Millions</a:t>
                </a:r>
                <a:endParaRPr lang="en-US" sz="2000" dirty="0">
                  <a:latin typeface="+mn-lt"/>
                </a:endParaRPr>
              </a:p>
            </c:rich>
          </c:tx>
          <c:layout>
            <c:manualLayout>
              <c:xMode val="edge"/>
              <c:yMode val="edge"/>
              <c:x val="3.2629734346430917E-3"/>
              <c:y val="0.3345086458303041"/>
            </c:manualLayout>
          </c:layout>
          <c:overlay val="0"/>
        </c:title>
        <c:numFmt formatCode="General" sourceLinked="1"/>
        <c:majorTickMark val="out"/>
        <c:minorTickMark val="none"/>
        <c:tickLblPos val="nextTo"/>
        <c:spPr>
          <a:ln w="4671">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37137408"/>
        <c:crosses val="autoZero"/>
        <c:crossBetween val="midCat"/>
      </c:valAx>
      <c:spPr>
        <a:solidFill>
          <a:srgbClr val="FFFFFF"/>
        </a:solidFill>
        <a:ln w="18686">
          <a:noFill/>
          <a:prstDash val="solid"/>
        </a:ln>
      </c:spPr>
    </c:plotArea>
    <c:legend>
      <c:legendPos val="r"/>
      <c:layout>
        <c:manualLayout>
          <c:xMode val="edge"/>
          <c:yMode val="edge"/>
          <c:x val="0.80264277724772304"/>
          <c:y val="9.250730279388393E-2"/>
          <c:w val="0.18267384229638306"/>
          <c:h val="0.56425298067911112"/>
        </c:manualLayout>
      </c:layout>
      <c:overlay val="0"/>
      <c:spPr>
        <a:solidFill>
          <a:srgbClr val="FFFFFF"/>
        </a:solidFill>
        <a:ln w="4671">
          <a:noFill/>
          <a:prstDash val="solid"/>
        </a:ln>
      </c:spPr>
      <c:txPr>
        <a:bodyPr/>
        <a:lstStyle/>
        <a:p>
          <a:pPr>
            <a:defRPr sz="1800" b="0" i="0" u="none" strike="noStrike" baseline="0">
              <a:solidFill>
                <a:srgbClr val="000000"/>
              </a:solidFill>
              <a:latin typeface="+mn-lt"/>
              <a:ea typeface="Arial"/>
              <a:cs typeface="Arial"/>
            </a:defRPr>
          </a:pPr>
          <a:endParaRPr lang="en-US"/>
        </a:p>
      </c:txPr>
    </c:legend>
    <c:plotVisOnly val="1"/>
    <c:dispBlanksAs val="zero"/>
    <c:showDLblsOverMax val="0"/>
  </c:chart>
  <c:spPr>
    <a:solidFill>
      <a:srgbClr val="FFFFFF"/>
    </a:solidFill>
    <a:ln>
      <a:noFill/>
    </a:ln>
  </c:spPr>
  <c:txPr>
    <a:bodyPr/>
    <a:lstStyle/>
    <a:p>
      <a:pPr>
        <a:defRPr sz="143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manualLayout>
          <c:layoutTarget val="inner"/>
          <c:xMode val="edge"/>
          <c:yMode val="edge"/>
          <c:x val="0.34922719147697384"/>
          <c:y val="0.13682764889842988"/>
          <c:w val="0.36168539297972407"/>
          <c:h val="0.61728991349231943"/>
        </c:manualLayout>
      </c:layout>
      <c:pieChart>
        <c:varyColors val="1"/>
        <c:ser>
          <c:idx val="1"/>
          <c:order val="0"/>
          <c:tx>
            <c:strRef>
              <c:f>Sheet1!$B$1</c:f>
              <c:strCache>
                <c:ptCount val="1"/>
                <c:pt idx="0">
                  <c:v>State Prison</c:v>
                </c:pt>
              </c:strCache>
            </c:strRef>
          </c:tx>
          <c:dLbls>
            <c:showLegendKey val="0"/>
            <c:showVal val="0"/>
            <c:showCatName val="0"/>
            <c:showSerName val="0"/>
            <c:showPercent val="1"/>
            <c:showBubbleSize val="0"/>
            <c:showLeaderLines val="1"/>
          </c:dLbls>
          <c:cat>
            <c:strRef>
              <c:f>Sheet1!$A$2:$A$4</c:f>
              <c:strCache>
                <c:ptCount val="3"/>
                <c:pt idx="0">
                  <c:v>Drug Dependence or Abuse</c:v>
                </c:pt>
                <c:pt idx="1">
                  <c:v>Other Programs:  Education, self-help</c:v>
                </c:pt>
                <c:pt idx="2">
                  <c:v>Treatment from a Professional</c:v>
                </c:pt>
              </c:strCache>
            </c:strRef>
          </c:cat>
          <c:val>
            <c:numRef>
              <c:f>Sheet1!$B$2:$B$4</c:f>
              <c:numCache>
                <c:formatCode>General</c:formatCode>
                <c:ptCount val="3"/>
                <c:pt idx="0">
                  <c:v>0.53</c:v>
                </c:pt>
                <c:pt idx="1">
                  <c:v>0.1855</c:v>
                </c:pt>
                <c:pt idx="2">
                  <c:v>7.9500000000000001E-2</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6.8731172495624812E-2"/>
          <c:y val="8.3982262808162983E-2"/>
          <c:w val="0.30789580913479675"/>
          <c:h val="0.33727373419304785"/>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layout/>
      <c:overlay val="0"/>
    </c:title>
    <c:autoTitleDeleted val="0"/>
    <c:plotArea>
      <c:layout>
        <c:manualLayout>
          <c:layoutTarget val="inner"/>
          <c:xMode val="edge"/>
          <c:yMode val="edge"/>
          <c:x val="0.24115739010528758"/>
          <c:y val="0.15231755597589408"/>
          <c:w val="0.42112220833279634"/>
          <c:h val="0.71873091980820836"/>
        </c:manualLayout>
      </c:layout>
      <c:pieChart>
        <c:varyColors val="1"/>
        <c:ser>
          <c:idx val="1"/>
          <c:order val="0"/>
          <c:tx>
            <c:strRef>
              <c:f>Sheet1!$B$1</c:f>
              <c:strCache>
                <c:ptCount val="1"/>
                <c:pt idx="0">
                  <c:v>Federal Prison</c:v>
                </c:pt>
              </c:strCache>
            </c:strRef>
          </c:tx>
          <c:dLbls>
            <c:showLegendKey val="0"/>
            <c:showVal val="0"/>
            <c:showCatName val="0"/>
            <c:showSerName val="0"/>
            <c:showPercent val="1"/>
            <c:showBubbleSize val="0"/>
            <c:showLeaderLines val="1"/>
          </c:dLbls>
          <c:cat>
            <c:strRef>
              <c:f>Sheet1!$A$2:$A$4</c:f>
              <c:strCache>
                <c:ptCount val="3"/>
                <c:pt idx="0">
                  <c:v>Drug Dependence or Abuse</c:v>
                </c:pt>
                <c:pt idx="1">
                  <c:v>Other Programs:  Education, self-help</c:v>
                </c:pt>
                <c:pt idx="2">
                  <c:v>Treatment from a Professional</c:v>
                </c:pt>
              </c:strCache>
            </c:strRef>
          </c:cat>
          <c:val>
            <c:numRef>
              <c:f>Sheet1!$B$2:$B$4</c:f>
              <c:numCache>
                <c:formatCode>General</c:formatCode>
                <c:ptCount val="3"/>
                <c:pt idx="0">
                  <c:v>0.46</c:v>
                </c:pt>
                <c:pt idx="1">
                  <c:v>0.18859999999999999</c:v>
                </c:pt>
                <c:pt idx="2">
                  <c:v>7.8200000000000006E-2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64705882352967"/>
          <c:y val="6.078431372549041E-2"/>
          <c:w val="0.87236403995560452"/>
          <c:h val="0.61176470588234988"/>
        </c:manualLayout>
      </c:layout>
      <c:barChart>
        <c:barDir val="col"/>
        <c:grouping val="clustered"/>
        <c:varyColors val="0"/>
        <c:ser>
          <c:idx val="0"/>
          <c:order val="0"/>
          <c:tx>
            <c:strRef>
              <c:f>Sheet1!$A$2</c:f>
              <c:strCache>
                <c:ptCount val="1"/>
                <c:pt idx="0">
                  <c:v>RR</c:v>
                </c:pt>
              </c:strCache>
            </c:strRef>
          </c:tx>
          <c:spPr>
            <a:solidFill>
              <a:schemeClr val="accent1"/>
            </a:solidFill>
            <a:ln w="11289">
              <a:solidFill>
                <a:schemeClr val="tx1"/>
              </a:solidFill>
              <a:prstDash val="solid"/>
            </a:ln>
          </c:spPr>
          <c:invertIfNegative val="0"/>
          <c:dPt>
            <c:idx val="0"/>
            <c:invertIfNegative val="0"/>
            <c:bubble3D val="0"/>
            <c:spPr>
              <a:solidFill>
                <a:schemeClr val="accent2">
                  <a:lumMod val="60000"/>
                  <a:lumOff val="40000"/>
                </a:schemeClr>
              </a:solidFill>
              <a:ln w="11289">
                <a:solidFill>
                  <a:schemeClr val="tx1"/>
                </a:solidFill>
                <a:prstDash val="solid"/>
              </a:ln>
            </c:spPr>
          </c:dPt>
          <c:cat>
            <c:strRef>
              <c:f>Sheet1!$B$1:$H$1</c:f>
              <c:strCache>
                <c:ptCount val="7"/>
                <c:pt idx="0">
                  <c:v>Overdose</c:v>
                </c:pt>
                <c:pt idx="1">
                  <c:v>Homicide</c:v>
                </c:pt>
                <c:pt idx="2">
                  <c:v>Liver Disease</c:v>
                </c:pt>
                <c:pt idx="3">
                  <c:v>MVA</c:v>
                </c:pt>
                <c:pt idx="4">
                  <c:v>Suicide</c:v>
                </c:pt>
                <c:pt idx="5">
                  <c:v>CVD</c:v>
                </c:pt>
                <c:pt idx="6">
                  <c:v>Cancer</c:v>
                </c:pt>
              </c:strCache>
            </c:strRef>
          </c:cat>
          <c:val>
            <c:numRef>
              <c:f>Sheet1!$B$2:$H$2</c:f>
              <c:numCache>
                <c:formatCode>General</c:formatCode>
                <c:ptCount val="7"/>
                <c:pt idx="0">
                  <c:v>12</c:v>
                </c:pt>
                <c:pt idx="1">
                  <c:v>10.4</c:v>
                </c:pt>
                <c:pt idx="2">
                  <c:v>4.7</c:v>
                </c:pt>
                <c:pt idx="3">
                  <c:v>3.4</c:v>
                </c:pt>
                <c:pt idx="4">
                  <c:v>3.4</c:v>
                </c:pt>
                <c:pt idx="5">
                  <c:v>2.1</c:v>
                </c:pt>
                <c:pt idx="6">
                  <c:v>1.700000000000002</c:v>
                </c:pt>
              </c:numCache>
            </c:numRef>
          </c:val>
        </c:ser>
        <c:dLbls>
          <c:showLegendKey val="0"/>
          <c:showVal val="0"/>
          <c:showCatName val="0"/>
          <c:showSerName val="0"/>
          <c:showPercent val="0"/>
          <c:showBubbleSize val="0"/>
        </c:dLbls>
        <c:gapWidth val="150"/>
        <c:axId val="41824640"/>
        <c:axId val="41826176"/>
      </c:barChart>
      <c:catAx>
        <c:axId val="41824640"/>
        <c:scaling>
          <c:orientation val="minMax"/>
        </c:scaling>
        <c:delete val="0"/>
        <c:axPos val="b"/>
        <c:numFmt formatCode="General" sourceLinked="1"/>
        <c:majorTickMark val="out"/>
        <c:minorTickMark val="none"/>
        <c:tickLblPos val="nextTo"/>
        <c:spPr>
          <a:ln w="2822">
            <a:solidFill>
              <a:schemeClr val="tx1"/>
            </a:solidFill>
            <a:prstDash val="solid"/>
          </a:ln>
        </c:spPr>
        <c:txPr>
          <a:bodyPr rot="-2700000" vert="horz"/>
          <a:lstStyle/>
          <a:p>
            <a:pPr>
              <a:defRPr sz="1400" b="1" i="0" u="none" strike="noStrike" baseline="0">
                <a:solidFill>
                  <a:schemeClr val="tx1"/>
                </a:solidFill>
                <a:latin typeface="Tahoma"/>
                <a:ea typeface="Tahoma"/>
                <a:cs typeface="Tahoma"/>
              </a:defRPr>
            </a:pPr>
            <a:endParaRPr lang="en-US"/>
          </a:p>
        </c:txPr>
        <c:crossAx val="41826176"/>
        <c:crosses val="autoZero"/>
        <c:auto val="1"/>
        <c:lblAlgn val="ctr"/>
        <c:lblOffset val="100"/>
        <c:tickLblSkip val="1"/>
        <c:tickMarkSkip val="1"/>
        <c:noMultiLvlLbl val="0"/>
      </c:catAx>
      <c:valAx>
        <c:axId val="41826176"/>
        <c:scaling>
          <c:orientation val="minMax"/>
          <c:max val="12"/>
        </c:scaling>
        <c:delete val="0"/>
        <c:axPos val="l"/>
        <c:majorGridlines>
          <c:spPr>
            <a:ln w="2822">
              <a:solidFill>
                <a:schemeClr val="tx1"/>
              </a:solidFill>
              <a:prstDash val="solid"/>
            </a:ln>
          </c:spPr>
        </c:majorGridlines>
        <c:title>
          <c:tx>
            <c:rich>
              <a:bodyPr/>
              <a:lstStyle/>
              <a:p>
                <a:pPr>
                  <a:defRPr sz="1800" b="0" i="0" u="none" strike="noStrike" baseline="0">
                    <a:solidFill>
                      <a:schemeClr val="tx1"/>
                    </a:solidFill>
                    <a:latin typeface="Tahoma"/>
                    <a:ea typeface="Tahoma"/>
                    <a:cs typeface="Tahoma"/>
                  </a:defRPr>
                </a:pPr>
                <a:r>
                  <a:rPr lang="en-US" sz="1800" b="0" baseline="0" dirty="0"/>
                  <a:t>Relative Risk of Death</a:t>
                </a:r>
              </a:p>
            </c:rich>
          </c:tx>
          <c:layout>
            <c:manualLayout>
              <c:xMode val="edge"/>
              <c:yMode val="edge"/>
              <c:x val="1.2208657047724751E-2"/>
              <c:y val="0.1"/>
            </c:manualLayout>
          </c:layout>
          <c:overlay val="0"/>
          <c:spPr>
            <a:noFill/>
            <a:ln w="22578">
              <a:noFill/>
            </a:ln>
          </c:spPr>
        </c:title>
        <c:numFmt formatCode="General" sourceLinked="1"/>
        <c:majorTickMark val="out"/>
        <c:minorTickMark val="none"/>
        <c:tickLblPos val="nextTo"/>
        <c:spPr>
          <a:ln w="2822">
            <a:solidFill>
              <a:schemeClr val="tx1"/>
            </a:solidFill>
            <a:prstDash val="solid"/>
          </a:ln>
        </c:spPr>
        <c:txPr>
          <a:bodyPr rot="0" vert="horz"/>
          <a:lstStyle/>
          <a:p>
            <a:pPr>
              <a:defRPr sz="1600" b="0" i="0" u="none" strike="noStrike" baseline="0">
                <a:solidFill>
                  <a:schemeClr val="tx1"/>
                </a:solidFill>
                <a:latin typeface="Arial" pitchFamily="34" charset="0"/>
                <a:ea typeface="Tahoma"/>
                <a:cs typeface="Tahoma"/>
              </a:defRPr>
            </a:pPr>
            <a:endParaRPr lang="en-US"/>
          </a:p>
        </c:txPr>
        <c:crossAx val="41824640"/>
        <c:crosses val="autoZero"/>
        <c:crossBetween val="between"/>
      </c:valAx>
      <c:spPr>
        <a:noFill/>
        <a:ln w="11289">
          <a:solidFill>
            <a:schemeClr val="tx1"/>
          </a:solidFill>
          <a:prstDash val="solid"/>
        </a:ln>
      </c:spPr>
    </c:plotArea>
    <c:plotVisOnly val="1"/>
    <c:dispBlanksAs val="gap"/>
    <c:showDLblsOverMax val="0"/>
  </c:chart>
  <c:spPr>
    <a:noFill/>
    <a:ln>
      <a:noFill/>
    </a:ln>
  </c:spPr>
  <c:txPr>
    <a:bodyPr/>
    <a:lstStyle/>
    <a:p>
      <a:pPr>
        <a:defRPr sz="1600" b="1" i="0" u="none" strike="noStrike" baseline="0">
          <a:solidFill>
            <a:schemeClr val="tx1"/>
          </a:solidFill>
          <a:latin typeface="Tahoma"/>
          <a:ea typeface="Tahoma"/>
          <a:cs typeface="Tahoma"/>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60" b="0" i="0" u="none" strike="noStrike" baseline="0" dirty="0" smtClean="0">
                <a:effectLst/>
              </a:rPr>
              <a:t>California Prison Program: </a:t>
            </a:r>
            <a:br>
              <a:rPr lang="en-US" sz="2160" b="0" i="0" u="none" strike="noStrike" baseline="0" dirty="0" smtClean="0">
                <a:effectLst/>
              </a:rPr>
            </a:br>
            <a:r>
              <a:rPr lang="en-US" sz="2160" b="0" i="0" u="none" strike="noStrike" baseline="0" dirty="0" smtClean="0">
                <a:effectLst/>
              </a:rPr>
              <a:t>5-Year Return-to-Custody Rates (%)</a:t>
            </a:r>
            <a:endParaRPr lang="en-US" b="0" dirty="0"/>
          </a:p>
        </c:rich>
      </c:tx>
      <c:layout>
        <c:manualLayout>
          <c:xMode val="edge"/>
          <c:yMode val="edge"/>
          <c:x val="0.27426277597653237"/>
          <c:y val="1.7567567567567529E-3"/>
        </c:manualLayout>
      </c:layout>
      <c:overlay val="0"/>
      <c:spPr>
        <a:solidFill>
          <a:schemeClr val="bg1"/>
        </a:solidFill>
      </c:spPr>
    </c:title>
    <c:autoTitleDeleted val="0"/>
    <c:plotArea>
      <c:layout>
        <c:manualLayout>
          <c:layoutTarget val="inner"/>
          <c:xMode val="edge"/>
          <c:yMode val="edge"/>
          <c:x val="0.19680767845195821"/>
          <c:y val="0.17457723543719342"/>
          <c:w val="0.77439902732746646"/>
          <c:h val="0.66563672342004365"/>
        </c:manualLayout>
      </c:layout>
      <c:barChart>
        <c:barDir val="col"/>
        <c:grouping val="clustered"/>
        <c:varyColors val="0"/>
        <c:ser>
          <c:idx val="0"/>
          <c:order val="0"/>
          <c:tx>
            <c:strRef>
              <c:f>Sheet1!$B$1</c:f>
              <c:strCache>
                <c:ptCount val="1"/>
                <c:pt idx="0">
                  <c:v>% Returned</c:v>
                </c:pt>
              </c:strCache>
            </c:strRef>
          </c:tx>
          <c:invertIfNegative val="0"/>
          <c:cat>
            <c:strRef>
              <c:f>Sheet1!$A$2:$A$4</c:f>
              <c:strCache>
                <c:ptCount val="3"/>
                <c:pt idx="0">
                  <c:v>   Prison TC  Drop-outs</c:v>
                </c:pt>
                <c:pt idx="1">
                  <c:v>   Prison TC Only</c:v>
                </c:pt>
                <c:pt idx="2">
                  <c:v>   Aftercare Completers</c:v>
                </c:pt>
              </c:strCache>
            </c:strRef>
          </c:cat>
          <c:val>
            <c:numRef>
              <c:f>Sheet1!$B$2:$B$4</c:f>
              <c:numCache>
                <c:formatCode>0%</c:formatCode>
                <c:ptCount val="3"/>
                <c:pt idx="0">
                  <c:v>0.87</c:v>
                </c:pt>
                <c:pt idx="1">
                  <c:v>0.83</c:v>
                </c:pt>
                <c:pt idx="2">
                  <c:v>0.42</c:v>
                </c:pt>
              </c:numCache>
            </c:numRef>
          </c:val>
        </c:ser>
        <c:dLbls>
          <c:showLegendKey val="0"/>
          <c:showVal val="0"/>
          <c:showCatName val="0"/>
          <c:showSerName val="0"/>
          <c:showPercent val="0"/>
          <c:showBubbleSize val="0"/>
        </c:dLbls>
        <c:gapWidth val="150"/>
        <c:axId val="41873792"/>
        <c:axId val="41875328"/>
      </c:barChart>
      <c:catAx>
        <c:axId val="41873792"/>
        <c:scaling>
          <c:orientation val="minMax"/>
        </c:scaling>
        <c:delete val="0"/>
        <c:axPos val="b"/>
        <c:majorTickMark val="none"/>
        <c:minorTickMark val="none"/>
        <c:tickLblPos val="nextTo"/>
        <c:crossAx val="41875328"/>
        <c:crosses val="autoZero"/>
        <c:auto val="1"/>
        <c:lblAlgn val="ctr"/>
        <c:lblOffset val="100"/>
        <c:tickLblSkip val="10"/>
        <c:noMultiLvlLbl val="0"/>
      </c:catAx>
      <c:valAx>
        <c:axId val="41875328"/>
        <c:scaling>
          <c:orientation val="minMax"/>
        </c:scaling>
        <c:delete val="0"/>
        <c:axPos val="l"/>
        <c:majorGridlines/>
        <c:numFmt formatCode="0%" sourceLinked="1"/>
        <c:majorTickMark val="none"/>
        <c:minorTickMark val="none"/>
        <c:tickLblPos val="nextTo"/>
        <c:crossAx val="41873792"/>
        <c:crosses val="autoZero"/>
        <c:crossBetween val="between"/>
        <c:majorUnit val="0.2"/>
        <c:minorUnit val="2.0000000000000004E-2"/>
      </c:valAx>
      <c:dTable>
        <c:showHorzBorder val="1"/>
        <c:showVertBorder val="0"/>
        <c:showOutline val="0"/>
        <c:showKeys val="1"/>
      </c:dTable>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tx>
            <c:strRef>
              <c:f>Sheet1!$B$1</c:f>
              <c:strCache>
                <c:ptCount val="1"/>
                <c:pt idx="0">
                  <c:v>Comparison (n=210)</c:v>
                </c:pt>
              </c:strCache>
            </c:strRef>
          </c:tx>
          <c:invertIfNegative val="0"/>
          <c:cat>
            <c:strRef>
              <c:f>Sheet1!$A$2:$A$3</c:f>
              <c:strCache>
                <c:ptCount val="2"/>
                <c:pt idx="0">
                  <c:v>Drug-Free</c:v>
                </c:pt>
                <c:pt idx="1">
                  <c:v>Arrest-Free</c:v>
                </c:pt>
              </c:strCache>
            </c:strRef>
          </c:cat>
          <c:val>
            <c:numRef>
              <c:f>Sheet1!$B$2:$B$3</c:f>
              <c:numCache>
                <c:formatCode>0</c:formatCode>
                <c:ptCount val="2"/>
                <c:pt idx="0">
                  <c:v>5</c:v>
                </c:pt>
                <c:pt idx="1">
                  <c:v>29</c:v>
                </c:pt>
              </c:numCache>
            </c:numRef>
          </c:val>
        </c:ser>
        <c:ser>
          <c:idx val="2"/>
          <c:order val="1"/>
          <c:tx>
            <c:strRef>
              <c:f>Sheet1!$C$1</c:f>
              <c:strCache>
                <c:ptCount val="1"/>
                <c:pt idx="0">
                  <c:v>CREST Dropouts* (N=109)</c:v>
                </c:pt>
              </c:strCache>
            </c:strRef>
          </c:tx>
          <c:invertIfNegative val="0"/>
          <c:cat>
            <c:strRef>
              <c:f>Sheet1!$A$2:$A$3</c:f>
              <c:strCache>
                <c:ptCount val="2"/>
                <c:pt idx="0">
                  <c:v>Drug-Free</c:v>
                </c:pt>
                <c:pt idx="1">
                  <c:v>Arrest-Free</c:v>
                </c:pt>
              </c:strCache>
            </c:strRef>
          </c:cat>
          <c:val>
            <c:numRef>
              <c:f>Sheet1!$C$2:$C$3</c:f>
              <c:numCache>
                <c:formatCode>0</c:formatCode>
                <c:ptCount val="2"/>
                <c:pt idx="0">
                  <c:v>17</c:v>
                </c:pt>
                <c:pt idx="1">
                  <c:v>28</c:v>
                </c:pt>
              </c:numCache>
            </c:numRef>
          </c:val>
        </c:ser>
        <c:ser>
          <c:idx val="3"/>
          <c:order val="2"/>
          <c:tx>
            <c:strRef>
              <c:f>Sheet1!$D$1</c:f>
              <c:strCache>
                <c:ptCount val="1"/>
                <c:pt idx="0">
                  <c:v>CREST Completers* (n=101)</c:v>
                </c:pt>
              </c:strCache>
            </c:strRef>
          </c:tx>
          <c:invertIfNegative val="0"/>
          <c:cat>
            <c:strRef>
              <c:f>Sheet1!$A$2:$A$3</c:f>
              <c:strCache>
                <c:ptCount val="2"/>
                <c:pt idx="0">
                  <c:v>Drug-Free</c:v>
                </c:pt>
                <c:pt idx="1">
                  <c:v>Arrest-Free</c:v>
                </c:pt>
              </c:strCache>
            </c:strRef>
          </c:cat>
          <c:val>
            <c:numRef>
              <c:f>Sheet1!$D$2:$D$3</c:f>
              <c:numCache>
                <c:formatCode>0</c:formatCode>
                <c:ptCount val="2"/>
                <c:pt idx="0">
                  <c:v>27</c:v>
                </c:pt>
                <c:pt idx="1">
                  <c:v>55</c:v>
                </c:pt>
              </c:numCache>
            </c:numRef>
          </c:val>
        </c:ser>
        <c:ser>
          <c:idx val="0"/>
          <c:order val="3"/>
          <c:tx>
            <c:strRef>
              <c:f>Sheet1!$E$1</c:f>
              <c:strCache>
                <c:ptCount val="1"/>
                <c:pt idx="0">
                  <c:v>CREST Completers + Aftercare* (N=69)</c:v>
                </c:pt>
              </c:strCache>
            </c:strRef>
          </c:tx>
          <c:invertIfNegative val="0"/>
          <c:cat>
            <c:strRef>
              <c:f>Sheet1!$A$2:$A$3</c:f>
              <c:strCache>
                <c:ptCount val="2"/>
                <c:pt idx="0">
                  <c:v>Drug-Free</c:v>
                </c:pt>
                <c:pt idx="1">
                  <c:v>Arrest-Free</c:v>
                </c:pt>
              </c:strCache>
            </c:strRef>
          </c:cat>
          <c:val>
            <c:numRef>
              <c:f>Sheet1!$E$2:$E$3</c:f>
              <c:numCache>
                <c:formatCode>0</c:formatCode>
                <c:ptCount val="2"/>
                <c:pt idx="0">
                  <c:v>35</c:v>
                </c:pt>
                <c:pt idx="1">
                  <c:v>69</c:v>
                </c:pt>
              </c:numCache>
            </c:numRef>
          </c:val>
        </c:ser>
        <c:dLbls>
          <c:dLblPos val="outEnd"/>
          <c:showLegendKey val="0"/>
          <c:showVal val="1"/>
          <c:showCatName val="0"/>
          <c:showSerName val="0"/>
          <c:showPercent val="0"/>
          <c:showBubbleSize val="0"/>
        </c:dLbls>
        <c:gapWidth val="150"/>
        <c:axId val="46167552"/>
        <c:axId val="46169088"/>
      </c:barChart>
      <c:catAx>
        <c:axId val="46167552"/>
        <c:scaling>
          <c:orientation val="minMax"/>
        </c:scaling>
        <c:delete val="0"/>
        <c:axPos val="b"/>
        <c:majorTickMark val="out"/>
        <c:minorTickMark val="none"/>
        <c:tickLblPos val="nextTo"/>
        <c:crossAx val="46169088"/>
        <c:crosses val="autoZero"/>
        <c:auto val="1"/>
        <c:lblAlgn val="ctr"/>
        <c:lblOffset val="100"/>
        <c:noMultiLvlLbl val="0"/>
      </c:catAx>
      <c:valAx>
        <c:axId val="46169088"/>
        <c:scaling>
          <c:orientation val="minMax"/>
        </c:scaling>
        <c:delete val="0"/>
        <c:axPos val="l"/>
        <c:majorGridlines/>
        <c:numFmt formatCode="0" sourceLinked="1"/>
        <c:majorTickMark val="out"/>
        <c:minorTickMark val="none"/>
        <c:tickLblPos val="nextTo"/>
        <c:crossAx val="461675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36775818640015E-2"/>
          <c:y val="0.15550239234449825"/>
          <c:w val="0.88539042821158764"/>
          <c:h val="0.6363636363636378"/>
        </c:manualLayout>
      </c:layout>
      <c:barChart>
        <c:barDir val="col"/>
        <c:grouping val="clustered"/>
        <c:varyColors val="0"/>
        <c:ser>
          <c:idx val="5"/>
          <c:order val="0"/>
          <c:tx>
            <c:strRef>
              <c:f>Sheet1!$A$2</c:f>
              <c:strCache>
                <c:ptCount val="1"/>
                <c:pt idx="0">
                  <c:v>Community-based Tx days</c:v>
                </c:pt>
              </c:strCache>
            </c:strRef>
          </c:tx>
          <c:spPr>
            <a:solidFill>
              <a:schemeClr val="tx2">
                <a:lumMod val="60000"/>
                <a:lumOff val="40000"/>
              </a:schemeClr>
            </a:solidFill>
            <a:ln w="11563">
              <a:solidFill>
                <a:schemeClr val="tx1"/>
              </a:solidFill>
              <a:prstDash val="solid"/>
            </a:ln>
          </c:spPr>
          <c:invertIfNegative val="0"/>
          <c:cat>
            <c:strRef>
              <c:f>Sheet1!$B$1:$D$1</c:f>
              <c:strCache>
                <c:ptCount val="3"/>
                <c:pt idx="0">
                  <c:v>Release Referral to Methadone Treatment</c:v>
                </c:pt>
                <c:pt idx="1">
                  <c:v>Methadone Treatment on Release</c:v>
                </c:pt>
                <c:pt idx="2">
                  <c:v>Methadone both Pre- &amp; Post-Release</c:v>
                </c:pt>
              </c:strCache>
            </c:strRef>
          </c:cat>
          <c:val>
            <c:numRef>
              <c:f>Sheet1!$B$2:$D$2</c:f>
              <c:numCache>
                <c:formatCode>General</c:formatCode>
                <c:ptCount val="3"/>
                <c:pt idx="0">
                  <c:v>13.8</c:v>
                </c:pt>
                <c:pt idx="1">
                  <c:v>57.5</c:v>
                </c:pt>
                <c:pt idx="2">
                  <c:v>100.4</c:v>
                </c:pt>
              </c:numCache>
            </c:numRef>
          </c:val>
        </c:ser>
        <c:ser>
          <c:idx val="0"/>
          <c:order val="1"/>
          <c:tx>
            <c:strRef>
              <c:f>Sheet1!$A$3</c:f>
              <c:strCache>
                <c:ptCount val="1"/>
                <c:pt idx="0">
                  <c:v>% Opioid Test Positive</c:v>
                </c:pt>
              </c:strCache>
            </c:strRef>
          </c:tx>
          <c:spPr>
            <a:solidFill>
              <a:schemeClr val="accent2">
                <a:lumMod val="60000"/>
                <a:lumOff val="40000"/>
              </a:schemeClr>
            </a:solidFill>
            <a:ln w="11563">
              <a:solidFill>
                <a:schemeClr val="tx1"/>
              </a:solidFill>
              <a:prstDash val="solid"/>
            </a:ln>
          </c:spPr>
          <c:invertIfNegative val="0"/>
          <c:cat>
            <c:strRef>
              <c:f>Sheet1!$B$1:$D$1</c:f>
              <c:strCache>
                <c:ptCount val="3"/>
                <c:pt idx="0">
                  <c:v>Release Referral to Methadone Treatment</c:v>
                </c:pt>
                <c:pt idx="1">
                  <c:v>Methadone Treatment on Release</c:v>
                </c:pt>
                <c:pt idx="2">
                  <c:v>Methadone both Pre- &amp; Post-Release</c:v>
                </c:pt>
              </c:strCache>
            </c:strRef>
          </c:cat>
          <c:val>
            <c:numRef>
              <c:f>Sheet1!$B$3:$D$3</c:f>
              <c:numCache>
                <c:formatCode>General</c:formatCode>
                <c:ptCount val="3"/>
                <c:pt idx="0">
                  <c:v>65</c:v>
                </c:pt>
                <c:pt idx="1">
                  <c:v>47.7</c:v>
                </c:pt>
                <c:pt idx="2">
                  <c:v>27.9</c:v>
                </c:pt>
              </c:numCache>
            </c:numRef>
          </c:val>
        </c:ser>
        <c:ser>
          <c:idx val="4"/>
          <c:order val="2"/>
          <c:tx>
            <c:strRef>
              <c:f>Sheet1!$A$4</c:f>
              <c:strCache>
                <c:ptCount val="1"/>
                <c:pt idx="0">
                  <c:v>Crime Days</c:v>
                </c:pt>
              </c:strCache>
            </c:strRef>
          </c:tx>
          <c:spPr>
            <a:solidFill>
              <a:schemeClr val="accent3">
                <a:lumMod val="75000"/>
              </a:schemeClr>
            </a:solidFill>
            <a:ln w="11563">
              <a:solidFill>
                <a:schemeClr val="tx1"/>
              </a:solidFill>
              <a:prstDash val="solid"/>
            </a:ln>
          </c:spPr>
          <c:invertIfNegative val="0"/>
          <c:cat>
            <c:strRef>
              <c:f>Sheet1!$B$1:$D$1</c:f>
              <c:strCache>
                <c:ptCount val="3"/>
                <c:pt idx="0">
                  <c:v>Release Referral to Methadone Treatment</c:v>
                </c:pt>
                <c:pt idx="1">
                  <c:v>Methadone Treatment on Release</c:v>
                </c:pt>
                <c:pt idx="2">
                  <c:v>Methadone both Pre- &amp; Post-Release</c:v>
                </c:pt>
              </c:strCache>
            </c:strRef>
          </c:cat>
          <c:val>
            <c:numRef>
              <c:f>Sheet1!$B$4:$D$4</c:f>
              <c:numCache>
                <c:formatCode>General</c:formatCode>
                <c:ptCount val="3"/>
                <c:pt idx="0">
                  <c:v>56.5</c:v>
                </c:pt>
                <c:pt idx="1">
                  <c:v>35.6</c:v>
                </c:pt>
                <c:pt idx="2">
                  <c:v>28.5</c:v>
                </c:pt>
              </c:numCache>
            </c:numRef>
          </c:val>
        </c:ser>
        <c:dLbls>
          <c:showLegendKey val="0"/>
          <c:showVal val="0"/>
          <c:showCatName val="0"/>
          <c:showSerName val="0"/>
          <c:showPercent val="0"/>
          <c:showBubbleSize val="0"/>
        </c:dLbls>
        <c:gapWidth val="150"/>
        <c:axId val="46205952"/>
        <c:axId val="46265088"/>
      </c:barChart>
      <c:catAx>
        <c:axId val="46205952"/>
        <c:scaling>
          <c:orientation val="minMax"/>
        </c:scaling>
        <c:delete val="0"/>
        <c:axPos val="b"/>
        <c:numFmt formatCode="General" sourceLinked="1"/>
        <c:majorTickMark val="none"/>
        <c:minorTickMark val="none"/>
        <c:tickLblPos val="nextTo"/>
        <c:spPr>
          <a:ln w="11563">
            <a:solidFill>
              <a:srgbClr val="333333"/>
            </a:solidFill>
            <a:prstDash val="solid"/>
          </a:ln>
        </c:spPr>
        <c:txPr>
          <a:bodyPr rot="0" vert="horz"/>
          <a:lstStyle/>
          <a:p>
            <a:pPr>
              <a:defRPr/>
            </a:pPr>
            <a:endParaRPr lang="en-US"/>
          </a:p>
        </c:txPr>
        <c:crossAx val="46265088"/>
        <c:crosses val="autoZero"/>
        <c:auto val="1"/>
        <c:lblAlgn val="ctr"/>
        <c:lblOffset val="100"/>
        <c:tickLblSkip val="1"/>
        <c:tickMarkSkip val="1"/>
        <c:noMultiLvlLbl val="0"/>
      </c:catAx>
      <c:valAx>
        <c:axId val="46265088"/>
        <c:scaling>
          <c:orientation val="minMax"/>
          <c:max val="100"/>
        </c:scaling>
        <c:delete val="0"/>
        <c:axPos val="l"/>
        <c:majorGridlines>
          <c:spPr>
            <a:ln w="34688">
              <a:solidFill>
                <a:srgbClr val="C0C0C0"/>
              </a:solidFill>
              <a:prstDash val="solid"/>
            </a:ln>
          </c:spPr>
        </c:majorGridlines>
        <c:numFmt formatCode="General" sourceLinked="0"/>
        <c:majorTickMark val="out"/>
        <c:minorTickMark val="none"/>
        <c:tickLblPos val="nextTo"/>
        <c:spPr>
          <a:ln w="11563">
            <a:solidFill>
              <a:srgbClr val="000000"/>
            </a:solidFill>
            <a:prstDash val="solid"/>
          </a:ln>
        </c:spPr>
        <c:txPr>
          <a:bodyPr rot="0" vert="horz"/>
          <a:lstStyle/>
          <a:p>
            <a:pPr>
              <a:defRPr/>
            </a:pPr>
            <a:endParaRPr lang="en-US"/>
          </a:p>
        </c:txPr>
        <c:crossAx val="46205952"/>
        <c:crosses val="autoZero"/>
        <c:crossBetween val="between"/>
        <c:majorUnit val="20"/>
        <c:minorUnit val="0.2"/>
      </c:valAx>
      <c:spPr>
        <a:noFill/>
        <a:ln w="23126">
          <a:noFill/>
        </a:ln>
      </c:spPr>
    </c:plotArea>
    <c:legend>
      <c:legendPos val="r"/>
      <c:layout>
        <c:manualLayout>
          <c:xMode val="edge"/>
          <c:yMode val="edge"/>
          <c:x val="0.1179847597014257"/>
          <c:y val="1.5660675502991731E-2"/>
          <c:w val="0.80604534005037864"/>
          <c:h val="0.12679425837320574"/>
        </c:manualLayout>
      </c:layout>
      <c:overlay val="0"/>
      <c:spPr>
        <a:noFill/>
        <a:ln w="2891">
          <a:noFill/>
          <a:prstDash val="solid"/>
        </a:ln>
      </c:spPr>
    </c:legend>
    <c:plotVisOnly val="1"/>
    <c:dispBlanksAs val="gap"/>
    <c:showDLblsOverMax val="0"/>
  </c:chart>
  <c:spPr>
    <a:noFill/>
    <a:ln w="34688">
      <a:noFill/>
      <a:prstDash val="solid"/>
    </a:ln>
    <a:effectLst/>
  </c:spPr>
  <c:txPr>
    <a:bodyPr/>
    <a:lstStyle/>
    <a:p>
      <a:pPr>
        <a:defRPr sz="1800" b="1" i="0" u="none" strike="noStrike" baseline="0">
          <a:solidFill>
            <a:srgbClr val="000000"/>
          </a:solidFill>
          <a:latin typeface="+mn-lt"/>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0C72DECF-9DA6-4B42-B596-16A0E6C32DA1}" type="datetimeFigureOut">
              <a:rPr lang="en-US" smtClean="0"/>
              <a:t>7/16/2014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A5D40C8-A24A-4CDB-B16B-C1E99BE2408F}" type="slidenum">
              <a:rPr lang="en-US" smtClean="0"/>
              <a:t>‹#›</a:t>
            </a:fld>
            <a:endParaRPr lang="en-US"/>
          </a:p>
        </p:txBody>
      </p:sp>
    </p:spTree>
    <p:extLst>
      <p:ext uri="{BB962C8B-B14F-4D97-AF65-F5344CB8AC3E}">
        <p14:creationId xmlns:p14="http://schemas.microsoft.com/office/powerpoint/2010/main" val="1514435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9F96A39-70D6-4B73-BAC5-1833E38F3E9C}" type="datetimeFigureOut">
              <a:rPr lang="en-US" smtClean="0"/>
              <a:t>7/16/2014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DA76778-C9CF-4F75-8084-D2AF53B8AD88}" type="slidenum">
              <a:rPr lang="en-US" smtClean="0"/>
              <a:t>‹#›</a:t>
            </a:fld>
            <a:endParaRPr lang="en-US"/>
          </a:p>
        </p:txBody>
      </p:sp>
    </p:spTree>
    <p:extLst>
      <p:ext uri="{BB962C8B-B14F-4D97-AF65-F5344CB8AC3E}">
        <p14:creationId xmlns:p14="http://schemas.microsoft.com/office/powerpoint/2010/main" val="25136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Among the incarcerated for adults.  *These are state prisoner</a:t>
            </a:r>
            <a:r>
              <a:rPr lang="en-US" baseline="0" dirty="0" smtClean="0"/>
              <a:t> #’s. Federal prisoner #’s are pretty similar: 78% ever, 64% regular, 50% month before, 26% at the time</a:t>
            </a:r>
            <a:endParaRPr lang="en-US" dirty="0" smtClean="0"/>
          </a:p>
          <a:p>
            <a:endParaRPr lang="en-US" dirty="0" smtClean="0"/>
          </a:p>
          <a:p>
            <a:r>
              <a:rPr lang="en-US" dirty="0" smtClean="0"/>
              <a:t>Also note that according to 2010</a:t>
            </a:r>
            <a:r>
              <a:rPr lang="en-US" baseline="0" dirty="0" smtClean="0"/>
              <a:t> data, 18% of state and 51% of federal inmates were serving time for drug offenses. </a:t>
            </a:r>
            <a:endParaRPr lang="en-US" dirty="0"/>
          </a:p>
        </p:txBody>
      </p:sp>
      <p:sp>
        <p:nvSpPr>
          <p:cNvPr id="4" name="Slide Number Placeholder 3"/>
          <p:cNvSpPr>
            <a:spLocks noGrp="1"/>
          </p:cNvSpPr>
          <p:nvPr>
            <p:ph type="sldNum" sz="quarter" idx="10"/>
          </p:nvPr>
        </p:nvSpPr>
        <p:spPr/>
        <p:txBody>
          <a:bodyPr/>
          <a:lstStyle/>
          <a:p>
            <a:fld id="{51411FE5-7814-4E5A-9FAC-54F53AE63B1F}" type="slidenum">
              <a:rPr lang="en-US" smtClean="0"/>
              <a:t>6</a:t>
            </a:fld>
            <a:endParaRPr lang="en-US"/>
          </a:p>
        </p:txBody>
      </p:sp>
    </p:spTree>
    <p:extLst>
      <p:ext uri="{BB962C8B-B14F-4D97-AF65-F5344CB8AC3E}">
        <p14:creationId xmlns:p14="http://schemas.microsoft.com/office/powerpoint/2010/main" val="216539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04900" y="696913"/>
            <a:ext cx="4648200" cy="3486150"/>
          </a:xfrm>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Helvetica" pitchFamily="34" charset="0"/>
              <a:ea typeface="MS PGothic" pitchFamily="34"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168BB9E7-CC3E-48A5-B7E1-B6ABD9C7FD2B}" type="slidenum">
              <a:rPr lang="en-US" sz="1100" b="0" i="0" smtClean="0">
                <a:solidFill>
                  <a:srgbClr val="000000"/>
                </a:solidFill>
                <a:latin typeface="Times New Roman" pitchFamily="18" charset="0"/>
              </a:rPr>
              <a:pPr eaLnBrk="1" hangingPunct="1"/>
              <a:t>21</a:t>
            </a:fld>
            <a:endParaRPr lang="en-US" sz="1100" b="0" i="0" smtClean="0">
              <a:solidFill>
                <a:srgbClr val="000000"/>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E4835712-3798-4BF9-A375-FCB7643D64E0}" type="slidenum">
              <a:rPr lang="en-US" sz="1100" b="0" i="0" smtClean="0">
                <a:solidFill>
                  <a:srgbClr val="000000"/>
                </a:solidFill>
                <a:latin typeface="Times New Roman" pitchFamily="18" charset="0"/>
              </a:rPr>
              <a:pPr eaLnBrk="1" hangingPunct="1"/>
              <a:t>22</a:t>
            </a:fld>
            <a:endParaRPr lang="en-US" sz="1100" b="0" i="0" smtClean="0">
              <a:solidFill>
                <a:srgbClr val="000000"/>
              </a:solidFill>
              <a:latin typeface="Times New Roman" pitchFamily="18" charset="0"/>
            </a:endParaRPr>
          </a:p>
        </p:txBody>
      </p:sp>
      <p:sp>
        <p:nvSpPr>
          <p:cNvPr id="95235" name="Rectangle 2"/>
          <p:cNvSpPr>
            <a:spLocks noGrp="1" noRot="1" noChangeAspect="1" noChangeArrowheads="1" noTextEdit="1"/>
          </p:cNvSpPr>
          <p:nvPr>
            <p:ph type="sldImg"/>
          </p:nvPr>
        </p:nvSpPr>
        <p:spPr>
          <a:xfrm>
            <a:off x="1104900" y="696913"/>
            <a:ext cx="4648200" cy="348615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latin typeface="Helvetica" pitchFamily="34" charset="0"/>
                <a:ea typeface="MS PGothic" pitchFamily="34" charset="-128"/>
              </a:rPr>
              <a:t>Dopamine is a brain chemical involved in many different functions including </a:t>
            </a:r>
            <a:r>
              <a:rPr lang="en-US" smtClean="0">
                <a:latin typeface="Helvetica" pitchFamily="34" charset="0"/>
                <a:ea typeface="MS PGothic" pitchFamily="34" charset="-128"/>
              </a:rPr>
              <a:t>movement, </a:t>
            </a:r>
            <a:r>
              <a:rPr lang="en-US" b="1" smtClean="0">
                <a:latin typeface="Helvetica" pitchFamily="34" charset="0"/>
                <a:ea typeface="MS PGothic" pitchFamily="34" charset="-128"/>
              </a:rPr>
              <a:t>m</a:t>
            </a:r>
            <a:r>
              <a:rPr lang="en-US" smtClean="0">
                <a:latin typeface="Helvetica" pitchFamily="34" charset="0"/>
                <a:ea typeface="MS PGothic" pitchFamily="34" charset="-128"/>
              </a:rPr>
              <a:t>otivation, reward — </a:t>
            </a:r>
            <a:r>
              <a:rPr lang="en-US" b="1" smtClean="0">
                <a:latin typeface="Helvetica" pitchFamily="34" charset="0"/>
                <a:ea typeface="MS PGothic" pitchFamily="34" charset="-128"/>
              </a:rPr>
              <a:t>and</a:t>
            </a:r>
            <a:r>
              <a:rPr lang="en-US" smtClean="0">
                <a:latin typeface="Helvetica" pitchFamily="34" charset="0"/>
                <a:ea typeface="MS PGothic" pitchFamily="34" charset="-128"/>
              </a:rPr>
              <a:t> addiction. Nearly all drugs of abuse directly or indirectly increase dopamine in the pleasure and motivation pathways and in so doing, alter the normal communication between neurons.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1D5C424B-3689-4D5E-BC81-4473CB529F97}" type="slidenum">
              <a:rPr lang="en-US" sz="1100" b="0" i="0" smtClean="0">
                <a:latin typeface="Times New Roman" pitchFamily="18" charset="0"/>
              </a:rPr>
              <a:pPr eaLnBrk="1" hangingPunct="1"/>
              <a:t>24</a:t>
            </a:fld>
            <a:endParaRPr lang="en-US" sz="1100" b="0" i="0" smtClean="0">
              <a:latin typeface="Times New Roman" pitchFamily="18" charset="0"/>
            </a:endParaRPr>
          </a:p>
        </p:txBody>
      </p:sp>
      <p:sp>
        <p:nvSpPr>
          <p:cNvPr id="102403" name="Rectangle 2"/>
          <p:cNvSpPr>
            <a:spLocks noGrp="1" noRot="1" noChangeAspect="1" noChangeArrowheads="1" noTextEdit="1"/>
          </p:cNvSpPr>
          <p:nvPr>
            <p:ph type="sldImg"/>
          </p:nvPr>
        </p:nvSpPr>
        <p:spPr>
          <a:xfrm>
            <a:off x="1104900" y="696913"/>
            <a:ext cx="4648200" cy="3486150"/>
          </a:xfrm>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876" eaLnBrk="0" hangingPunct="0">
              <a:defRPr sz="2000" b="1">
                <a:solidFill>
                  <a:srgbClr val="FFFF00"/>
                </a:solidFill>
                <a:latin typeface="Times New Roman" pitchFamily="18" charset="0"/>
                <a:ea typeface="ＭＳ Ｐゴシック" pitchFamily="34" charset="-128"/>
              </a:defRPr>
            </a:lvl1pPr>
            <a:lvl2pPr marL="741168" indent="-285064" defTabSz="924876" eaLnBrk="0" hangingPunct="0">
              <a:defRPr sz="2000" b="1">
                <a:solidFill>
                  <a:srgbClr val="FFFF00"/>
                </a:solidFill>
                <a:latin typeface="Times New Roman" pitchFamily="18" charset="0"/>
                <a:ea typeface="ＭＳ Ｐゴシック" pitchFamily="34" charset="-128"/>
              </a:defRPr>
            </a:lvl2pPr>
            <a:lvl3pPr marL="1140258" indent="-228051" defTabSz="924876" eaLnBrk="0" hangingPunct="0">
              <a:defRPr sz="2000" b="1">
                <a:solidFill>
                  <a:srgbClr val="FFFF00"/>
                </a:solidFill>
                <a:latin typeface="Times New Roman" pitchFamily="18" charset="0"/>
                <a:ea typeface="ＭＳ Ｐゴシック" pitchFamily="34" charset="-128"/>
              </a:defRPr>
            </a:lvl3pPr>
            <a:lvl4pPr marL="1596361" indent="-228051" defTabSz="924876" eaLnBrk="0" hangingPunct="0">
              <a:defRPr sz="2000" b="1">
                <a:solidFill>
                  <a:srgbClr val="FFFF00"/>
                </a:solidFill>
                <a:latin typeface="Times New Roman" pitchFamily="18" charset="0"/>
                <a:ea typeface="ＭＳ Ｐゴシック" pitchFamily="34" charset="-128"/>
              </a:defRPr>
            </a:lvl4pPr>
            <a:lvl5pPr marL="2052465" indent="-228051" defTabSz="924876" eaLnBrk="0" hangingPunct="0">
              <a:defRPr sz="2000" b="1">
                <a:solidFill>
                  <a:srgbClr val="FFFF00"/>
                </a:solidFill>
                <a:latin typeface="Times New Roman" pitchFamily="18" charset="0"/>
                <a:ea typeface="ＭＳ Ｐゴシック" pitchFamily="34" charset="-128"/>
              </a:defRPr>
            </a:lvl5pPr>
            <a:lvl6pPr marL="2508567" indent="-228051" defTabSz="924876"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64670" indent="-228051" defTabSz="924876"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0774" indent="-228051" defTabSz="924876"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76877" indent="-228051" defTabSz="924876"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buClr>
                <a:srgbClr val="4F81BD"/>
              </a:buClr>
            </a:pPr>
            <a:fld id="{937CB1F9-8862-43AE-84E0-8BFA4907E91F}" type="slidenum">
              <a:rPr lang="en-US" altLang="en-US" sz="1200" b="0">
                <a:solidFill>
                  <a:srgbClr val="000000"/>
                </a:solidFill>
              </a:rPr>
              <a:pPr eaLnBrk="1" hangingPunct="1">
                <a:buClr>
                  <a:srgbClr val="4F81BD"/>
                </a:buClr>
              </a:pPr>
              <a:t>25</a:t>
            </a:fld>
            <a:endParaRPr lang="en-US" altLang="en-US" sz="1200" b="0">
              <a:solidFill>
                <a:srgbClr val="000000"/>
              </a:solidFill>
            </a:endParaRPr>
          </a:p>
        </p:txBody>
      </p:sp>
      <p:sp>
        <p:nvSpPr>
          <p:cNvPr id="48131" name="Rectangle 2"/>
          <p:cNvSpPr>
            <a:spLocks noGrp="1" noRot="1" noChangeAspect="1" noChangeArrowheads="1" noTextEdit="1"/>
          </p:cNvSpPr>
          <p:nvPr>
            <p:ph type="sldImg"/>
          </p:nvPr>
        </p:nvSpPr>
        <p:spPr>
          <a:xfrm>
            <a:off x="1104900" y="695325"/>
            <a:ext cx="4648200" cy="3486150"/>
          </a:xfrm>
          <a:ln/>
        </p:spPr>
      </p:sp>
      <p:sp>
        <p:nvSpPr>
          <p:cNvPr id="48132" name="Rectangle 3"/>
          <p:cNvSpPr>
            <a:spLocks noGrp="1" noChangeArrowheads="1"/>
          </p:cNvSpPr>
          <p:nvPr>
            <p:ph type="body" idx="1"/>
          </p:nvPr>
        </p:nvSpPr>
        <p:spPr>
          <a:xfrm>
            <a:off x="914505" y="4413571"/>
            <a:ext cx="5028994" cy="261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61" tIns="45532" rIns="91061" bIns="45532"/>
          <a:lstStyle/>
          <a:p>
            <a:r>
              <a:rPr lang="en-US" altLang="en-US" dirty="0" smtClean="0">
                <a:latin typeface="Times" charset="0"/>
                <a:ea typeface="Osaka" charset="-128"/>
              </a:rPr>
              <a:t>Exposure to drugs change the brain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E4CB89-8CDF-4032-A44F-BC81E13A1025}" type="slidenum">
              <a:rPr lang="en-US"/>
              <a:pPr/>
              <a:t>26</a:t>
            </a:fld>
            <a:endParaRPr lang="en-US"/>
          </a:p>
        </p:txBody>
      </p:sp>
      <p:sp>
        <p:nvSpPr>
          <p:cNvPr id="10694658" name="Rectangle 1026"/>
          <p:cNvSpPr>
            <a:spLocks noGrp="1" noRot="1" noChangeAspect="1" noChangeArrowheads="1" noTextEdit="1"/>
          </p:cNvSpPr>
          <p:nvPr>
            <p:ph type="sldImg"/>
          </p:nvPr>
        </p:nvSpPr>
        <p:spPr>
          <a:xfrm>
            <a:off x="1104900" y="696913"/>
            <a:ext cx="4648200" cy="3486150"/>
          </a:xfrm>
          <a:ln/>
        </p:spPr>
      </p:sp>
      <p:sp>
        <p:nvSpPr>
          <p:cNvPr id="10694659" name="Rectangle 1027"/>
          <p:cNvSpPr>
            <a:spLocks noGrp="1" noChangeArrowheads="1"/>
          </p:cNvSpPr>
          <p:nvPr>
            <p:ph type="body" idx="1"/>
          </p:nvPr>
        </p:nvSpPr>
        <p:spPr/>
        <p:txBody>
          <a:bodyPr lIns="91069" tIns="45534" rIns="91069" bIns="45534"/>
          <a:lstStyle/>
          <a:p>
            <a:r>
              <a:rPr lang="en-US" dirty="0" smtClean="0"/>
              <a:t>PET, looking at release of dopamine among</a:t>
            </a:r>
            <a:r>
              <a:rPr lang="en-US" baseline="0" dirty="0" smtClean="0"/>
              <a:t> cocaine addicts (on average 18 sub) when presented with different stimuli.  Specifically targeted at looking at conditioned learning and whether dopamine is released when brain is exposed to “things” associated with drug use but not actually drugs.  Used radio ligand measure release of dopamine when addicts exposed to neutral versus drug associated images.  When see nature scenes see very little release of dopamine but when you expose them to cocaine images, you see release of dopamine.  In part of brain involved with reward system.  Also, measured craving.</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FD900-729B-4AFE-AB59-32B8AEAB25FE}" type="slidenum">
              <a:rPr lang="en-US">
                <a:solidFill>
                  <a:prstClr val="black"/>
                </a:solidFill>
              </a:rPr>
              <a:pPr/>
              <a:t>27</a:t>
            </a:fld>
            <a:endParaRPr lang="en-US">
              <a:solidFill>
                <a:prstClr val="black"/>
              </a:solidFill>
            </a:endParaRPr>
          </a:p>
        </p:txBody>
      </p:sp>
      <p:sp>
        <p:nvSpPr>
          <p:cNvPr id="10747906" name="Rectangle 2"/>
          <p:cNvSpPr>
            <a:spLocks noGrp="1" noRot="1" noChangeAspect="1" noChangeArrowheads="1" noTextEdit="1"/>
          </p:cNvSpPr>
          <p:nvPr>
            <p:ph type="sldImg"/>
          </p:nvPr>
        </p:nvSpPr>
        <p:spPr>
          <a:xfrm>
            <a:off x="1104900" y="696913"/>
            <a:ext cx="4648200" cy="3486150"/>
          </a:xfrm>
          <a:ln/>
        </p:spPr>
      </p:sp>
      <p:sp>
        <p:nvSpPr>
          <p:cNvPr id="10747907" name="Rectangle 3"/>
          <p:cNvSpPr>
            <a:spLocks noGrp="1" noChangeArrowheads="1"/>
          </p:cNvSpPr>
          <p:nvPr>
            <p:ph type="body" idx="1"/>
          </p:nvPr>
        </p:nvSpPr>
        <p:spPr/>
        <p:txBody>
          <a:bodyPr/>
          <a:lstStyle/>
          <a:p>
            <a:r>
              <a:rPr lang="en-US" dirty="0" err="1" smtClean="0"/>
              <a:t>fMIR</a:t>
            </a:r>
            <a:r>
              <a:rPr lang="en-US" dirty="0" smtClean="0"/>
              <a:t> Brain responds to recognizable signals for sex and the rewarding effects of drugs but does this happen when they are “unseen” or unconscious – don’t even register in conscious brain?  Showed rapid pictures of neutral, sexual, and drug cues</a:t>
            </a:r>
            <a:r>
              <a:rPr lang="en-US" baseline="0" dirty="0" smtClean="0"/>
              <a:t> to male cocaine addicts.  Rapidly showed pictures of neutral, sexual, and drug scenes.  Showed activation across the limbic and prefrontal cortex to these unconscious drug and sexual cues.  Demonstrates brain’s exquisite sensitivity to signals for reward – those clearly needed for survival and drug rewards acquired “as if” </a:t>
            </a:r>
            <a:r>
              <a:rPr lang="en-US" baseline="0" dirty="0" err="1" smtClean="0"/>
              <a:t>signnificance</a:t>
            </a:r>
            <a:r>
              <a:rPr lang="en-US" baseline="0" dirty="0" smtClean="0"/>
              <a:t> because of actions on same brain circuitry.  This response with drugs demonstrates </a:t>
            </a:r>
            <a:r>
              <a:rPr lang="en-US" baseline="0" dirty="0" err="1" smtClean="0"/>
              <a:t>Pavlovian</a:t>
            </a:r>
            <a:r>
              <a:rPr lang="en-US" baseline="0" dirty="0" smtClean="0"/>
              <a:t> conditioning where arbitrary cues that have signaled that cocaine is coming trigger physiological arousal, drug anticipation, </a:t>
            </a:r>
            <a:r>
              <a:rPr lang="en-US" baseline="0" dirty="0" err="1" smtClean="0"/>
              <a:t>activitation</a:t>
            </a:r>
            <a:r>
              <a:rPr lang="en-US" baseline="0" dirty="0" smtClean="0"/>
              <a:t> of limbic reward circuitry, and drive motivated behavior to seek out and use the drug.</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04900" y="696913"/>
            <a:ext cx="4648200" cy="3486150"/>
          </a:xfrm>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E3E91736-C1E4-4AFE-8B00-06E65662C32F}" type="slidenum">
              <a:rPr lang="en-US" sz="1100" b="0" i="0" smtClean="0">
                <a:latin typeface="Times New Roman" pitchFamily="18" charset="0"/>
              </a:rPr>
              <a:pPr eaLnBrk="1" hangingPunct="1"/>
              <a:t>28</a:t>
            </a:fld>
            <a:endParaRPr lang="en-US" sz="1100" b="0" i="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4E7DA06-B986-4C48-9F1D-950A60FA5E3F}" type="slidenum">
              <a:rPr lang="en-US" smtClean="0">
                <a:latin typeface="Arial" pitchFamily="34" charset="0"/>
              </a:rPr>
              <a:pPr/>
              <a:t>29</a:t>
            </a:fld>
            <a:endParaRPr lang="en-US" smtClean="0">
              <a:latin typeface="Arial" pitchFamily="34" charset="0"/>
            </a:endParaRPr>
          </a:p>
        </p:txBody>
      </p:sp>
      <p:sp>
        <p:nvSpPr>
          <p:cNvPr id="108547" name="Rectangle 2"/>
          <p:cNvSpPr>
            <a:spLocks noGrp="1" noRot="1" noChangeAspect="1" noChangeArrowheads="1" noTextEdit="1"/>
          </p:cNvSpPr>
          <p:nvPr>
            <p:ph type="sldImg"/>
          </p:nvPr>
        </p:nvSpPr>
        <p:spPr>
          <a:xfrm>
            <a:off x="1104900" y="696913"/>
            <a:ext cx="4648200" cy="3486150"/>
          </a:xfrm>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EA1C2F-19AA-4BA5-B1CA-9BFF5E4C2DC7}" type="slidenum">
              <a:rPr lang="en-US"/>
              <a:pPr/>
              <a:t>30</a:t>
            </a:fld>
            <a:endParaRPr lang="en-US"/>
          </a:p>
        </p:txBody>
      </p:sp>
      <p:sp>
        <p:nvSpPr>
          <p:cNvPr id="642050" name="Rectangle 2"/>
          <p:cNvSpPr>
            <a:spLocks noGrp="1" noRot="1" noChangeAspect="1" noChangeArrowheads="1" noTextEdit="1"/>
          </p:cNvSpPr>
          <p:nvPr>
            <p:ph type="sldImg"/>
          </p:nvPr>
        </p:nvSpPr>
        <p:spPr>
          <a:xfrm>
            <a:off x="1104900" y="696913"/>
            <a:ext cx="4648200" cy="3486150"/>
          </a:xfrm>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4EC32AC-62F8-4F42-8416-3B3DB2A61579}" type="slidenum">
              <a:rPr lang="en-US" smtClean="0">
                <a:solidFill>
                  <a:srgbClr val="000000"/>
                </a:solidFill>
                <a:latin typeface="Arial" pitchFamily="34" charset="0"/>
              </a:rPr>
              <a:pPr/>
              <a:t>32</a:t>
            </a:fld>
            <a:endParaRPr lang="en-US" smtClean="0">
              <a:solidFill>
                <a:srgbClr val="000000"/>
              </a:solidFill>
              <a:latin typeface="Arial" pitchFamily="34" charset="0"/>
            </a:endParaRPr>
          </a:p>
        </p:txBody>
      </p:sp>
      <p:sp>
        <p:nvSpPr>
          <p:cNvPr id="107523" name="Rectangle 2"/>
          <p:cNvSpPr>
            <a:spLocks noGrp="1" noRot="1" noChangeAspect="1" noChangeArrowheads="1" noTextEdit="1"/>
          </p:cNvSpPr>
          <p:nvPr>
            <p:ph type="sldImg"/>
          </p:nvPr>
        </p:nvSpPr>
        <p:spPr>
          <a:xfrm>
            <a:off x="1104900" y="696913"/>
            <a:ext cx="4648200" cy="3486150"/>
          </a:xfrm>
          <a:ln/>
        </p:spPr>
      </p:sp>
      <p:sp>
        <p:nvSpPr>
          <p:cNvPr id="107524"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0D7C4FD4-09B5-4709-84D6-0C055EEA1451}" type="slidenum">
              <a:rPr lang="en-US" smtClean="0">
                <a:latin typeface="Arial" pitchFamily="34" charset="0"/>
              </a:rPr>
              <a:pPr/>
              <a:t>7</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xfrm>
            <a:off x="1104900" y="696913"/>
            <a:ext cx="4648200" cy="3486150"/>
          </a:xfrm>
          <a:ln/>
        </p:spPr>
      </p:sp>
      <p:sp>
        <p:nvSpPr>
          <p:cNvPr id="8090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5,613,739 </a:t>
            </a:r>
            <a:r>
              <a:rPr lang="en-US" sz="1200" b="1" dirty="0" smtClean="0"/>
              <a:t> </a:t>
            </a:r>
            <a:br>
              <a:rPr lang="en-US" sz="1200" b="1" dirty="0" smtClean="0"/>
            </a:br>
            <a:r>
              <a:rPr lang="en-US" sz="1200" b="1" i="1" dirty="0" smtClean="0"/>
              <a:t>adults </a:t>
            </a:r>
            <a:r>
              <a:rPr lang="en-US" sz="1200" dirty="0" smtClean="0"/>
              <a:t>need TX</a:t>
            </a:r>
            <a:br>
              <a:rPr lang="en-US" sz="1200" dirty="0" smtClean="0"/>
            </a:br>
            <a:r>
              <a:rPr lang="en-US" sz="1200" dirty="0" smtClean="0"/>
              <a:t>(4.5M  males, </a:t>
            </a:r>
            <a:br>
              <a:rPr lang="en-US" sz="1200" dirty="0" smtClean="0"/>
            </a:br>
            <a:r>
              <a:rPr lang="en-US" sz="1200" dirty="0" smtClean="0"/>
              <a:t>1.1M  females)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424,046 adults</a:t>
            </a:r>
            <a:r>
              <a:rPr lang="en-US" sz="1200" dirty="0" smtClean="0"/>
              <a:t/>
            </a:r>
            <a:br>
              <a:rPr lang="en-US" sz="1200" dirty="0" smtClean="0"/>
            </a:br>
            <a:r>
              <a:rPr lang="en-US" sz="1200" dirty="0" smtClean="0"/>
              <a:t>receive </a:t>
            </a:r>
            <a:r>
              <a:rPr lang="en-US" sz="1200" dirty="0" err="1" smtClean="0"/>
              <a:t>tx</a:t>
            </a:r>
            <a:r>
              <a:rPr lang="en-US" sz="1200" dirty="0" smtClean="0"/>
              <a:t> (7.6%)</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253,034</a:t>
            </a:r>
            <a:r>
              <a:rPr lang="en-US" sz="1200" dirty="0" smtClean="0"/>
              <a:t>  </a:t>
            </a:r>
            <a:r>
              <a:rPr lang="en-US" sz="1200" i="1" dirty="0" smtClean="0"/>
              <a:t>juveniles</a:t>
            </a:r>
            <a:r>
              <a:rPr lang="en-US" sz="1200" dirty="0" smtClean="0"/>
              <a:t> need TX (198,000 males,  54,000 females)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t>54,496 juveniles</a:t>
            </a:r>
            <a:r>
              <a:rPr lang="en-US" sz="1200" dirty="0" smtClean="0"/>
              <a:t/>
            </a:r>
            <a:br>
              <a:rPr lang="en-US" sz="1200" dirty="0" smtClean="0"/>
            </a:br>
            <a:r>
              <a:rPr lang="en-US" sz="1200" dirty="0" smtClean="0"/>
              <a:t> GET </a:t>
            </a:r>
            <a:r>
              <a:rPr lang="en-US" sz="1200" dirty="0" err="1" smtClean="0"/>
              <a:t>tx</a:t>
            </a:r>
            <a:r>
              <a:rPr lang="en-US" sz="1200" dirty="0" smtClean="0"/>
              <a:t> (21.5%)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14EC32AC-62F8-4F42-8416-3B3DB2A61579}" type="slidenum">
              <a:rPr lang="en-US" smtClean="0">
                <a:solidFill>
                  <a:srgbClr val="000000"/>
                </a:solidFill>
                <a:latin typeface="Arial" pitchFamily="34" charset="0"/>
              </a:rPr>
              <a:pPr/>
              <a:t>33</a:t>
            </a:fld>
            <a:endParaRPr lang="en-US" smtClean="0">
              <a:solidFill>
                <a:srgbClr val="000000"/>
              </a:solidFill>
              <a:latin typeface="Arial" pitchFamily="34" charset="0"/>
            </a:endParaRPr>
          </a:p>
        </p:txBody>
      </p:sp>
      <p:sp>
        <p:nvSpPr>
          <p:cNvPr id="107523" name="Rectangle 2"/>
          <p:cNvSpPr>
            <a:spLocks noGrp="1" noRot="1" noChangeAspect="1" noChangeArrowheads="1" noTextEdit="1"/>
          </p:cNvSpPr>
          <p:nvPr>
            <p:ph type="sldImg"/>
          </p:nvPr>
        </p:nvSpPr>
        <p:spPr>
          <a:xfrm>
            <a:off x="1104900" y="696913"/>
            <a:ext cx="4648200" cy="3486150"/>
          </a:xfrm>
          <a:ln/>
        </p:spPr>
      </p:sp>
      <p:sp>
        <p:nvSpPr>
          <p:cNvPr id="107524" name="Rectangle 3"/>
          <p:cNvSpPr>
            <a:spLocks noGrp="1" noChangeArrowheads="1"/>
          </p:cNvSpPr>
          <p:nvPr>
            <p:ph type="body" idx="1"/>
          </p:nvPr>
        </p:nvSpPr>
        <p:spPr>
          <a:noFill/>
          <a:ln/>
        </p:spPr>
        <p:txBody>
          <a:bodyPr/>
          <a:lstStyle/>
          <a:p>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94983CE-42C8-4D15-97FC-44B3AACB1D68}" type="slidenum">
              <a:rPr lang="en-US" smtClean="0">
                <a:latin typeface="Arial" pitchFamily="34" charset="0"/>
              </a:rPr>
              <a:pPr/>
              <a:t>34</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4D5957-0CA9-44D6-B3A8-574A96362E5F}" type="slidenum">
              <a:rPr lang="en-US"/>
              <a:pPr/>
              <a:t>36</a:t>
            </a:fld>
            <a:endParaRPr lang="en-US"/>
          </a:p>
        </p:txBody>
      </p:sp>
      <p:sp>
        <p:nvSpPr>
          <p:cNvPr id="759810" name="Rectangle 2"/>
          <p:cNvSpPr>
            <a:spLocks noGrp="1" noRot="1" noChangeAspect="1" noChangeArrowheads="1" noTextEdit="1"/>
          </p:cNvSpPr>
          <p:nvPr>
            <p:ph type="sldImg"/>
          </p:nvPr>
        </p:nvSpPr>
        <p:spPr>
          <a:ln/>
        </p:spPr>
      </p:sp>
      <p:sp>
        <p:nvSpPr>
          <p:cNvPr id="75981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ct val="50000"/>
              </a:spcBef>
              <a:spcAft>
                <a:spcPts val="0"/>
              </a:spcAft>
              <a:buClrTx/>
              <a:buSzTx/>
              <a:buFontTx/>
              <a:buNone/>
              <a:tabLst/>
              <a:defRPr/>
            </a:pPr>
            <a:r>
              <a:rPr lang="en-US" sz="1200" b="0" i="1" dirty="0" smtClean="0">
                <a:solidFill>
                  <a:schemeClr val="tx1"/>
                </a:solidFill>
              </a:rPr>
              <a:t>Source</a:t>
            </a:r>
            <a:r>
              <a:rPr lang="en-US" sz="1200" b="0" dirty="0" smtClean="0">
                <a:solidFill>
                  <a:schemeClr val="tx1"/>
                </a:solidFill>
              </a:rPr>
              <a:t>:  Gordon, M.S., </a:t>
            </a:r>
            <a:r>
              <a:rPr lang="en-US" sz="1200" b="0" dirty="0" err="1" smtClean="0">
                <a:solidFill>
                  <a:schemeClr val="tx1"/>
                </a:solidFill>
              </a:rPr>
              <a:t>Kinlock</a:t>
            </a:r>
            <a:r>
              <a:rPr lang="en-US" sz="1200" b="0" dirty="0" smtClean="0">
                <a:solidFill>
                  <a:schemeClr val="tx1"/>
                </a:solidFill>
              </a:rPr>
              <a:t>, </a:t>
            </a:r>
            <a:r>
              <a:rPr lang="en-US" sz="1200" b="0" dirty="0" err="1" smtClean="0">
                <a:solidFill>
                  <a:schemeClr val="tx1"/>
                </a:solidFill>
              </a:rPr>
              <a:t>T.W.</a:t>
            </a:r>
            <a:r>
              <a:rPr lang="en-US" sz="1200" b="0" dirty="0" smtClean="0">
                <a:solidFill>
                  <a:schemeClr val="tx1"/>
                </a:solidFill>
              </a:rPr>
              <a:t>, Schwartz, </a:t>
            </a:r>
            <a:r>
              <a:rPr lang="en-US" sz="1200" b="0" dirty="0" err="1" smtClean="0">
                <a:solidFill>
                  <a:schemeClr val="tx1"/>
                </a:solidFill>
              </a:rPr>
              <a:t>R.P.</a:t>
            </a:r>
            <a:r>
              <a:rPr lang="en-US" sz="1200" b="0" dirty="0" smtClean="0">
                <a:solidFill>
                  <a:schemeClr val="tx1"/>
                </a:solidFill>
              </a:rPr>
              <a:t>, O’Grady, </a:t>
            </a:r>
            <a:r>
              <a:rPr lang="en-US" sz="1200" b="0" dirty="0" err="1" smtClean="0">
                <a:solidFill>
                  <a:schemeClr val="tx1"/>
                </a:solidFill>
              </a:rPr>
              <a:t>K.E.</a:t>
            </a:r>
            <a:r>
              <a:rPr lang="en-US" sz="1200" b="0" dirty="0" smtClean="0">
                <a:solidFill>
                  <a:schemeClr val="tx1"/>
                </a:solidFill>
              </a:rPr>
              <a:t> (2008, in press). </a:t>
            </a:r>
            <a:r>
              <a:rPr lang="en-US" sz="1200" b="0" i="1" dirty="0" smtClean="0">
                <a:solidFill>
                  <a:schemeClr val="tx1"/>
                </a:solidFill>
              </a:rPr>
              <a:t>Addiction</a:t>
            </a:r>
            <a:r>
              <a:rPr lang="en-US" sz="1200" b="0" dirty="0" smtClean="0">
                <a:solidFill>
                  <a:schemeClr val="tx1"/>
                </a:solidFill>
              </a:rPr>
              <a:t>. </a:t>
            </a:r>
            <a:r>
              <a:rPr lang="en-US" sz="1200" b="0" dirty="0" smtClean="0">
                <a:solidFill>
                  <a:schemeClr val="tx1"/>
                </a:solidFill>
                <a:cs typeface="Times New Roman" pitchFamily="18" charset="0"/>
              </a:rPr>
              <a:t>A Randomized Clinical Trial of Methadone Maintenance for Prisoners: Findings at 6-Months Post-Release.</a:t>
            </a:r>
          </a:p>
          <a:p>
            <a:pPr>
              <a:spcBef>
                <a:spcPct val="50000"/>
              </a:spcBef>
            </a:pPr>
            <a:endParaRPr lang="en-US" i="1" dirty="0" smtClean="0"/>
          </a:p>
          <a:p>
            <a:pPr>
              <a:spcBef>
                <a:spcPct val="50000"/>
              </a:spcBef>
            </a:pPr>
            <a:endParaRPr lang="en-US" i="1" dirty="0" smtClean="0"/>
          </a:p>
          <a:p>
            <a:pPr>
              <a:spcBef>
                <a:spcPct val="50000"/>
              </a:spcBef>
            </a:pPr>
            <a:r>
              <a:rPr lang="en-US" i="1" dirty="0" smtClean="0"/>
              <a:t>Stat </a:t>
            </a:r>
            <a:r>
              <a:rPr lang="en-US" i="1" dirty="0"/>
              <a:t>sig: </a:t>
            </a:r>
            <a:r>
              <a:rPr lang="en-US" i="1" dirty="0" err="1"/>
              <a:t>Tx</a:t>
            </a:r>
            <a:r>
              <a:rPr lang="en-US" i="1" dirty="0"/>
              <a:t> days:  A vs. B. vs. C sig; Crime days A </a:t>
            </a:r>
            <a:r>
              <a:rPr lang="en-US" i="1" dirty="0" err="1"/>
              <a:t>vs</a:t>
            </a:r>
            <a:r>
              <a:rPr lang="en-US" i="1" dirty="0"/>
              <a:t> C.</a:t>
            </a:r>
            <a:endParaRPr lang="en-US" sz="1300" dirty="0"/>
          </a:p>
          <a:p>
            <a:pPr>
              <a:spcBef>
                <a:spcPct val="50000"/>
              </a:spcBef>
            </a:pPr>
            <a:r>
              <a:rPr lang="en-US" i="1" dirty="0"/>
              <a:t>heroin days, </a:t>
            </a:r>
            <a:r>
              <a:rPr lang="en-US" i="1" dirty="0" err="1"/>
              <a:t>opiod</a:t>
            </a:r>
            <a:r>
              <a:rPr lang="en-US" i="1" dirty="0"/>
              <a:t> UA: A vs. C.  Cocaine; UA ns (days: A </a:t>
            </a:r>
            <a:r>
              <a:rPr lang="en-US" i="1" dirty="0" err="1"/>
              <a:t>vs</a:t>
            </a:r>
            <a:r>
              <a:rPr lang="en-US" i="1" dirty="0"/>
              <a:t> B):  cell ns=63, 68, 70; N=201.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703263"/>
            <a:ext cx="4630738" cy="3473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lIns="93177" tIns="46589" rIns="93177" bIns="46589"/>
          <a:lstStyle/>
          <a:p>
            <a:pPr>
              <a:defRPr/>
            </a:pPr>
            <a:fld id="{44FF813C-73F0-42A4-A9EA-28000C7B8933}" type="slidenum">
              <a:rPr lang="en-US" smtClean="0"/>
              <a:pPr>
                <a:defRPr/>
              </a:pPr>
              <a:t>37</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xfrm>
            <a:off x="1117600" y="703263"/>
            <a:ext cx="4630738" cy="3473450"/>
          </a:xfrm>
          <a:ln/>
        </p:spPr>
      </p:sp>
      <p:sp>
        <p:nvSpPr>
          <p:cNvPr id="21506" name="Notes Placeholder 2"/>
          <p:cNvSpPr>
            <a:spLocks noGrp="1"/>
          </p:cNvSpPr>
          <p:nvPr>
            <p:ph type="body" idx="1"/>
          </p:nvPr>
        </p:nvSpPr>
        <p:spPr>
          <a:noFill/>
          <a:ln w="9525"/>
        </p:spPr>
        <p:txBody>
          <a:bodyPr/>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2386CD-D29A-475B-A1B3-4E5929B94182}" type="slidenum">
              <a:rPr lang="en-US"/>
              <a:pPr/>
              <a:t>39</a:t>
            </a:fld>
            <a:endParaRPr lang="en-US"/>
          </a:p>
        </p:txBody>
      </p:sp>
      <p:sp>
        <p:nvSpPr>
          <p:cNvPr id="753666" name="Rectangle 2"/>
          <p:cNvSpPr>
            <a:spLocks noGrp="1" noRot="1" noChangeAspect="1" noChangeArrowheads="1" noTextEdit="1"/>
          </p:cNvSpPr>
          <p:nvPr>
            <p:ph type="sldImg"/>
          </p:nvPr>
        </p:nvSpPr>
        <p:spPr>
          <a:ln/>
        </p:spPr>
      </p:sp>
      <p:sp>
        <p:nvSpPr>
          <p:cNvPr id="753667" name="Rectangle 3"/>
          <p:cNvSpPr>
            <a:spLocks noGrp="1" noChangeArrowheads="1"/>
          </p:cNvSpPr>
          <p:nvPr>
            <p:ph type="body" idx="1"/>
          </p:nvPr>
        </p:nvSpPr>
        <p:spPr>
          <a:xfrm>
            <a:off x="913904" y="4415791"/>
            <a:ext cx="5030194" cy="418338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00"/>
                </a:solidFill>
                <a:latin typeface="Corbel" pitchFamily="34" charset="0"/>
              </a:rPr>
              <a:t>Source: </a:t>
            </a:r>
            <a:r>
              <a:rPr lang="en-US" sz="1200" b="0" dirty="0" err="1" smtClean="0">
                <a:solidFill>
                  <a:srgbClr val="FFFF00"/>
                </a:solidFill>
                <a:latin typeface="Corbel" pitchFamily="34" charset="0"/>
              </a:rPr>
              <a:t>McLellan</a:t>
            </a:r>
            <a:r>
              <a:rPr lang="en-US" sz="1200" b="0" dirty="0" smtClean="0">
                <a:solidFill>
                  <a:srgbClr val="FFFF00"/>
                </a:solidFill>
                <a:latin typeface="Corbel" pitchFamily="34" charset="0"/>
              </a:rPr>
              <a:t>, </a:t>
            </a:r>
            <a:r>
              <a:rPr lang="en-US" sz="1200" b="0" dirty="0" err="1" smtClean="0">
                <a:solidFill>
                  <a:srgbClr val="FFFF00"/>
                </a:solidFill>
                <a:latin typeface="Corbel" pitchFamily="34" charset="0"/>
              </a:rPr>
              <a:t>A.T.</a:t>
            </a:r>
            <a:r>
              <a:rPr lang="en-US" sz="1200" b="0" dirty="0" smtClean="0">
                <a:solidFill>
                  <a:srgbClr val="FFFF00"/>
                </a:solidFill>
                <a:latin typeface="Corbel" pitchFamily="34" charset="0"/>
              </a:rPr>
              <a:t> et al., </a:t>
            </a:r>
            <a:r>
              <a:rPr lang="en-US" sz="1200" b="0" dirty="0" err="1" smtClean="0">
                <a:solidFill>
                  <a:srgbClr val="FFFF00"/>
                </a:solidFill>
                <a:latin typeface="Corbel" pitchFamily="34" charset="0"/>
              </a:rPr>
              <a:t>JAMA</a:t>
            </a:r>
            <a:r>
              <a:rPr lang="en-US" sz="1200" b="0" dirty="0" smtClean="0">
                <a:solidFill>
                  <a:srgbClr val="FFFF00"/>
                </a:solidFill>
                <a:latin typeface="Corbel" pitchFamily="34" charset="0"/>
              </a:rPr>
              <a:t>, </a:t>
            </a:r>
            <a:r>
              <a:rPr lang="en-US" sz="1200" b="0" dirty="0" err="1" smtClean="0">
                <a:solidFill>
                  <a:srgbClr val="FFFF00"/>
                </a:solidFill>
                <a:latin typeface="Corbel" pitchFamily="34" charset="0"/>
              </a:rPr>
              <a:t>Vol</a:t>
            </a:r>
            <a:r>
              <a:rPr lang="en-US" sz="1200" b="0" dirty="0" smtClean="0">
                <a:solidFill>
                  <a:srgbClr val="FFFF00"/>
                </a:solidFill>
                <a:latin typeface="Corbel" pitchFamily="34" charset="0"/>
              </a:rPr>
              <a:t> 284(13), October 4, 2000.</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F94983CE-42C8-4D15-97FC-44B3AACB1D68}" type="slidenum">
              <a:rPr lang="en-US" smtClean="0">
                <a:latin typeface="Arial" pitchFamily="34" charset="0"/>
              </a:rPr>
              <a:pPr/>
              <a:t>40</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8186477-4C67-4AC8-B59E-D62493B89110}" type="slidenum">
              <a:rPr lang="en-US" smtClean="0">
                <a:latin typeface="Arial" pitchFamily="34" charset="0"/>
              </a:rPr>
              <a:pPr/>
              <a:t>41</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a:xfrm>
            <a:off x="1104900" y="696913"/>
            <a:ext cx="4648200" cy="3486150"/>
          </a:xfrm>
          <a:ln/>
        </p:spPr>
      </p:sp>
      <p:sp>
        <p:nvSpPr>
          <p:cNvPr id="11571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rgbClr val="FFFF00"/>
                </a:solidFill>
                <a:latin typeface="Corbel" pitchFamily="34" charset="0"/>
              </a:rPr>
              <a:t>Source: Dennis, Foss &amp; Scott (2007)</a:t>
            </a:r>
          </a:p>
          <a:p>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5743" eaLnBrk="0" hangingPunct="0">
              <a:defRPr sz="5900" b="1" i="1">
                <a:solidFill>
                  <a:schemeClr val="tx1"/>
                </a:solidFill>
                <a:latin typeface="Berlin Sans FB Demi" pitchFamily="34" charset="0"/>
              </a:defRPr>
            </a:lvl1pPr>
            <a:lvl2pPr marL="729057" indent="-280406" defTabSz="895743" eaLnBrk="0" hangingPunct="0">
              <a:defRPr sz="5900" b="1" i="1">
                <a:solidFill>
                  <a:schemeClr val="tx1"/>
                </a:solidFill>
                <a:latin typeface="Berlin Sans FB Demi" pitchFamily="34" charset="0"/>
              </a:defRPr>
            </a:lvl2pPr>
            <a:lvl3pPr marL="1121626" indent="-224325" defTabSz="895743" eaLnBrk="0" hangingPunct="0">
              <a:defRPr sz="5900" b="1" i="1">
                <a:solidFill>
                  <a:schemeClr val="tx1"/>
                </a:solidFill>
                <a:latin typeface="Berlin Sans FB Demi" pitchFamily="34" charset="0"/>
              </a:defRPr>
            </a:lvl3pPr>
            <a:lvl4pPr marL="1570276" indent="-224325" defTabSz="895743" eaLnBrk="0" hangingPunct="0">
              <a:defRPr sz="5900" b="1" i="1">
                <a:solidFill>
                  <a:schemeClr val="tx1"/>
                </a:solidFill>
                <a:latin typeface="Berlin Sans FB Demi" pitchFamily="34" charset="0"/>
              </a:defRPr>
            </a:lvl4pPr>
            <a:lvl5pPr marL="2018927" indent="-224325" defTabSz="895743" eaLnBrk="0" hangingPunct="0">
              <a:defRPr sz="5900" b="1" i="1">
                <a:solidFill>
                  <a:schemeClr val="tx1"/>
                </a:solidFill>
                <a:latin typeface="Berlin Sans FB Demi" pitchFamily="34" charset="0"/>
              </a:defRPr>
            </a:lvl5pPr>
            <a:lvl6pPr marL="2467577" indent="-224325" defTabSz="895743" eaLnBrk="0" fontAlgn="base" hangingPunct="0">
              <a:spcBef>
                <a:spcPct val="0"/>
              </a:spcBef>
              <a:spcAft>
                <a:spcPct val="0"/>
              </a:spcAft>
              <a:defRPr sz="5900" b="1" i="1">
                <a:solidFill>
                  <a:schemeClr val="tx1"/>
                </a:solidFill>
                <a:latin typeface="Berlin Sans FB Demi" pitchFamily="34" charset="0"/>
              </a:defRPr>
            </a:lvl6pPr>
            <a:lvl7pPr marL="2916227" indent="-224325" defTabSz="895743" eaLnBrk="0" fontAlgn="base" hangingPunct="0">
              <a:spcBef>
                <a:spcPct val="0"/>
              </a:spcBef>
              <a:spcAft>
                <a:spcPct val="0"/>
              </a:spcAft>
              <a:defRPr sz="5900" b="1" i="1">
                <a:solidFill>
                  <a:schemeClr val="tx1"/>
                </a:solidFill>
                <a:latin typeface="Berlin Sans FB Demi" pitchFamily="34" charset="0"/>
              </a:defRPr>
            </a:lvl7pPr>
            <a:lvl8pPr marL="3364878" indent="-224325" defTabSz="895743" eaLnBrk="0" fontAlgn="base" hangingPunct="0">
              <a:spcBef>
                <a:spcPct val="0"/>
              </a:spcBef>
              <a:spcAft>
                <a:spcPct val="0"/>
              </a:spcAft>
              <a:defRPr sz="5900" b="1" i="1">
                <a:solidFill>
                  <a:schemeClr val="tx1"/>
                </a:solidFill>
                <a:latin typeface="Berlin Sans FB Demi" pitchFamily="34" charset="0"/>
              </a:defRPr>
            </a:lvl8pPr>
            <a:lvl9pPr marL="3813528" indent="-224325" defTabSz="895743" eaLnBrk="0" fontAlgn="base" hangingPunct="0">
              <a:spcBef>
                <a:spcPct val="0"/>
              </a:spcBef>
              <a:spcAft>
                <a:spcPct val="0"/>
              </a:spcAft>
              <a:defRPr sz="5900" b="1" i="1">
                <a:solidFill>
                  <a:schemeClr val="tx1"/>
                </a:solidFill>
                <a:latin typeface="Berlin Sans FB Demi" pitchFamily="34" charset="0"/>
              </a:defRPr>
            </a:lvl9pPr>
          </a:lstStyle>
          <a:p>
            <a:pPr eaLnBrk="1" hangingPunct="1"/>
            <a:fld id="{AE42E27A-E1B7-49D6-81AD-0C8E0DC8CD2E}" type="slidenum">
              <a:rPr lang="en-US" sz="1100" b="0" i="0">
                <a:latin typeface="Times New Roman" pitchFamily="18" charset="0"/>
              </a:rPr>
              <a:pPr eaLnBrk="1" hangingPunct="1"/>
              <a:t>43</a:t>
            </a:fld>
            <a:endParaRPr lang="en-US" sz="1100" b="0" i="0">
              <a:latin typeface="Times New Roman" pitchFamily="18" charset="0"/>
            </a:endParaRPr>
          </a:p>
        </p:txBody>
      </p:sp>
      <p:sp>
        <p:nvSpPr>
          <p:cNvPr id="134147" name="Rectangle 2"/>
          <p:cNvSpPr>
            <a:spLocks noGrp="1" noRot="1" noChangeAspect="1" noChangeArrowheads="1" noTextEdit="1"/>
          </p:cNvSpPr>
          <p:nvPr>
            <p:ph type="sldImg"/>
          </p:nvPr>
        </p:nvSpPr>
        <p:spPr>
          <a:xfrm>
            <a:off x="1104900" y="696913"/>
            <a:ext cx="4648200" cy="3486150"/>
          </a:xfrm>
          <a:ln/>
        </p:spPr>
      </p:sp>
      <p:sp>
        <p:nvSpPr>
          <p:cNvPr id="134148" name="Rectangle 3"/>
          <p:cNvSpPr>
            <a:spLocks noGrp="1" noChangeArrowheads="1"/>
          </p:cNvSpPr>
          <p:nvPr>
            <p:ph type="body" idx="1"/>
          </p:nvPr>
        </p:nvSpPr>
        <p:spPr>
          <a:xfrm>
            <a:off x="686421" y="4416428"/>
            <a:ext cx="5485158"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E2566FA5-4BE6-4228-A5A7-AC2997200C06}" type="slidenum">
              <a:rPr lang="en-US" smtClean="0"/>
              <a:pPr/>
              <a:t>45</a:t>
            </a:fld>
            <a:endParaRPr lang="en-US" smtClean="0"/>
          </a:p>
        </p:txBody>
      </p:sp>
      <p:sp>
        <p:nvSpPr>
          <p:cNvPr id="139267" name="Rectangle 2"/>
          <p:cNvSpPr>
            <a:spLocks noGrp="1" noRot="1" noChangeAspect="1" noChangeArrowheads="1" noTextEdit="1"/>
          </p:cNvSpPr>
          <p:nvPr>
            <p:ph type="sldImg"/>
          </p:nvPr>
        </p:nvSpPr>
        <p:spPr>
          <a:xfrm>
            <a:off x="1104900" y="696913"/>
            <a:ext cx="4648200" cy="3486150"/>
          </a:xfrm>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11751C-11AB-4505-B669-C5CB8387E32C}" type="slidenum">
              <a:rPr lang="en-US" altLang="en-US"/>
              <a:pPr/>
              <a:t>8</a:t>
            </a:fld>
            <a:endParaRPr lang="en-US" altLang="en-US"/>
          </a:p>
        </p:txBody>
      </p:sp>
      <p:sp>
        <p:nvSpPr>
          <p:cNvPr id="689154" name="Rectangle 2"/>
          <p:cNvSpPr>
            <a:spLocks noGrp="1" noRot="1" noChangeAspect="1" noChangeArrowheads="1" noTextEdit="1"/>
          </p:cNvSpPr>
          <p:nvPr>
            <p:ph type="sldImg"/>
          </p:nvPr>
        </p:nvSpPr>
        <p:spPr>
          <a:xfrm>
            <a:off x="1104900" y="696913"/>
            <a:ext cx="4648200" cy="3486150"/>
          </a:xfrm>
          <a:ln/>
        </p:spPr>
      </p:sp>
      <p:sp>
        <p:nvSpPr>
          <p:cNvPr id="689155" name="Rectangle 3"/>
          <p:cNvSpPr>
            <a:spLocks noGrp="1" noChangeArrowheads="1"/>
          </p:cNvSpPr>
          <p:nvPr>
            <p:ph type="body" idx="1"/>
          </p:nvPr>
        </p:nvSpPr>
        <p:spPr>
          <a:xfrm>
            <a:off x="685800" y="4416428"/>
            <a:ext cx="5486400" cy="4183063"/>
          </a:xfrm>
        </p:spPr>
        <p:txBody>
          <a:bodyPr/>
          <a:lstStyle/>
          <a:p>
            <a:r>
              <a:rPr lang="en-US" altLang="en-US" sz="900"/>
              <a:t>1) Dependent &amp; abuse: 40% state, 28% fed; dep only: 1% state, 1% fed;  abuse only: 17% state, 17% fed; dep &amp;/or abuse: 53% state,46% fed (Table 5)</a:t>
            </a:r>
          </a:p>
          <a:p>
            <a:r>
              <a:rPr lang="en-US" altLang="en-US" sz="900"/>
              <a:t>2) “Treatment is defined as substance care received under the supervision of a trained professional, including treatment in a special residential facility, professional counseling, detoxification unit, or use of a maintenance drug.”  (p. 8, Table 9)</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4F597AE-1BC6-4913-A71C-E730076C848B}" type="slidenum">
              <a:rPr lang="en-US" smtClean="0"/>
              <a:pPr/>
              <a:t>46</a:t>
            </a:fld>
            <a:endParaRPr lang="en-US" smtClean="0"/>
          </a:p>
        </p:txBody>
      </p:sp>
      <p:sp>
        <p:nvSpPr>
          <p:cNvPr id="140291" name="Rectangle 2"/>
          <p:cNvSpPr>
            <a:spLocks noGrp="1" noRot="1" noChangeAspect="1" noChangeArrowheads="1" noTextEdit="1"/>
          </p:cNvSpPr>
          <p:nvPr>
            <p:ph type="sldImg"/>
          </p:nvPr>
        </p:nvSpPr>
        <p:spPr>
          <a:xfrm>
            <a:off x="1104900" y="696913"/>
            <a:ext cx="4648200" cy="3486150"/>
          </a:xfrm>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8646246-2996-4691-BAC8-E27812DFE0B5}" type="slidenum">
              <a:rPr lang="en-US">
                <a:solidFill>
                  <a:prstClr val="black"/>
                </a:solidFill>
              </a:rPr>
              <a:pPr>
                <a:defRPr/>
              </a:pPr>
              <a:t>9</a:t>
            </a:fld>
            <a:endParaRPr lang="en-US">
              <a:solidFill>
                <a:prstClr val="black"/>
              </a:solidFill>
            </a:endParaRPr>
          </a:p>
        </p:txBody>
      </p:sp>
      <p:sp>
        <p:nvSpPr>
          <p:cNvPr id="83971"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smtClean="0"/>
              <a:t>In a given year, 14% of all people in the United States with HIV will pass through a correctional facility—as will 33% of those living with Hepatitis C and 40% of those with tuberculosis.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F5E6521-5C2F-46EB-9AE8-7780AF54CFAC}" type="slidenum">
              <a:rPr lang="en-US">
                <a:solidFill>
                  <a:prstClr val="black"/>
                </a:solidFill>
              </a:rPr>
              <a:pPr>
                <a:defRPr/>
              </a:pPr>
              <a:t>10</a:t>
            </a:fld>
            <a:endParaRPr lang="en-US">
              <a:solidFill>
                <a:prstClr val="black"/>
              </a:solidFill>
            </a:endParaRPr>
          </a:p>
        </p:txBody>
      </p:sp>
      <p:sp>
        <p:nvSpPr>
          <p:cNvPr id="84995"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QUESTION:</a:t>
            </a:r>
            <a:r>
              <a:rPr lang="en-US" b="1" baseline="0" dirty="0" smtClean="0"/>
              <a:t> </a:t>
            </a:r>
            <a:r>
              <a:rPr lang="en-US" dirty="0" smtClean="0"/>
              <a:t>Can you send me the repor</a:t>
            </a:r>
            <a:r>
              <a:rPr lang="en-US" baseline="0" dirty="0" smtClean="0"/>
              <a:t>t for this so I can read &amp; understand it better? </a:t>
            </a:r>
          </a:p>
          <a:p>
            <a:pPr eaLnBrk="1" hangingPunct="1">
              <a:spcBef>
                <a:spcPct val="0"/>
              </a:spcBef>
            </a:pPr>
            <a:endParaRPr lang="en-US" dirty="0" smtClean="0"/>
          </a:p>
          <a:p>
            <a:pPr eaLnBrk="1" hangingPunct="1">
              <a:spcBef>
                <a:spcPct val="0"/>
              </a:spcBef>
            </a:pPr>
            <a:r>
              <a:rPr lang="en-US" dirty="0" smtClean="0"/>
              <a:t>To what extent</a:t>
            </a:r>
            <a:r>
              <a:rPr lang="en-US" baseline="0" dirty="0" smtClean="0"/>
              <a:t> do correctional facilities screen for and treat these chronic conditions? </a:t>
            </a:r>
            <a:r>
              <a:rPr lang="en-US" dirty="0" smtClean="0"/>
              <a:t>According to data collected as part of NIDA’s Criminal</a:t>
            </a:r>
            <a:r>
              <a:rPr lang="en-US" baseline="0" dirty="0" smtClean="0"/>
              <a:t> Justice</a:t>
            </a:r>
            <a:r>
              <a:rPr lang="en-US" dirty="0" smtClean="0"/>
              <a:t> Drug Abuse</a:t>
            </a:r>
            <a:r>
              <a:rPr lang="en-US" baseline="0" dirty="0" smtClean="0"/>
              <a:t> Treatment Studies, in a survey of X facilities, 60% of prisons reported (routinely? Ever?) screening for HIV/AIDS, though fewer reported providing HIV treatment or counseling. Rates were far lower in jails and community correctional settings. And it’s important that these are percentages of facilities that reported they provided the service—it doesn’t represent the percentage of prisoners receiving these screenings. Overall, these rates, with the exception of TB are very low. </a:t>
            </a:r>
          </a:p>
          <a:p>
            <a:pPr eaLnBrk="1" hangingPunct="1">
              <a:spcBef>
                <a:spcPct val="0"/>
              </a:spcBef>
            </a:pPr>
            <a:endParaRPr lang="en-US" baseline="0" dirty="0" smtClean="0"/>
          </a:p>
          <a:p>
            <a:pPr eaLnBrk="1" hangingPunct="1">
              <a:spcBef>
                <a:spcPct val="0"/>
              </a:spcBef>
            </a:pPr>
            <a:endParaRPr lang="en-US" baseline="0" dirty="0" smtClean="0"/>
          </a:p>
          <a:p>
            <a:pPr eaLnBrk="1" hangingPunct="1">
              <a:spcBef>
                <a:spcPct val="0"/>
              </a:spcBef>
            </a:pPr>
            <a:r>
              <a:rPr lang="en-US" dirty="0" smtClean="0"/>
              <a:t>Asked if provide screening and actual rates of individuals receiving screening is much less.  Exception is for TB which is quite good.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4F0D97B-95A5-4CAC-AA2C-21D967CF0919}" type="slidenum">
              <a:rPr lang="en-US" smtClean="0"/>
              <a:pPr>
                <a:defRPr/>
              </a:pPr>
              <a:t>12</a:t>
            </a:fld>
            <a:endParaRPr lang="en-US" dirty="0" smtClean="0"/>
          </a:p>
        </p:txBody>
      </p:sp>
      <p:sp>
        <p:nvSpPr>
          <p:cNvPr id="69635" name="Rectangle 2"/>
          <p:cNvSpPr>
            <a:spLocks noGrp="1" noRot="1" noChangeAspect="1" noChangeArrowheads="1" noTextEdit="1"/>
          </p:cNvSpPr>
          <p:nvPr>
            <p:ph type="sldImg"/>
          </p:nvPr>
        </p:nvSpPr>
        <p:spPr bwMode="auto">
          <a:xfrm>
            <a:off x="11049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304925" y="930275"/>
            <a:ext cx="4248150" cy="3187700"/>
          </a:xfrm>
          <a:solidFill>
            <a:srgbClr val="FFFFFF"/>
          </a:solidFill>
          <a:ln/>
        </p:spPr>
      </p:sp>
      <p:sp>
        <p:nvSpPr>
          <p:cNvPr id="82947" name="Text Box 3"/>
          <p:cNvSpPr>
            <a:spLocks noGrp="1" noChangeArrowheads="1"/>
          </p:cNvSpPr>
          <p:nvPr>
            <p:ph type="body" idx="1"/>
          </p:nvPr>
        </p:nvSpPr>
        <p:spPr>
          <a:xfrm>
            <a:off x="1046166" y="4425952"/>
            <a:ext cx="4770437" cy="3823974"/>
          </a:xfrm>
          <a:noFill/>
          <a:ln/>
        </p:spPr>
        <p:txBody>
          <a:bodyPr lIns="0" tIns="0" rIns="0" bIns="0">
            <a:spAutoFit/>
          </a:bodyPr>
          <a:lstStyle/>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endParaRPr lang="en-GB" sz="1800" dirty="0" smtClean="0">
              <a:latin typeface="Arial" pitchFamily="34" charset="0"/>
            </a:endParaRPr>
          </a:p>
          <a:p>
            <a:pPr marL="215900" marR="0" indent="-215900" algn="l" defTabSz="457200" rtl="0" eaLnBrk="1" fontAlgn="auto" latinLnBrk="0" hangingPunct="1">
              <a:lnSpc>
                <a:spcPct val="97000"/>
              </a:lnSpc>
              <a:spcBef>
                <a:spcPct val="0"/>
              </a:spcBef>
              <a:spcAft>
                <a:spcPts val="0"/>
              </a:spcAft>
              <a:buClrTx/>
              <a:buSzPct val="45000"/>
              <a:buFont typeface="StarSymbol" charset="0"/>
              <a:buNone/>
              <a:tabLst>
                <a:tab pos="723900" algn="l"/>
                <a:tab pos="1447800" algn="l"/>
                <a:tab pos="2171700" algn="l"/>
                <a:tab pos="2895600" algn="l"/>
                <a:tab pos="3619500" algn="l"/>
                <a:tab pos="4343400" algn="l"/>
                <a:tab pos="5067300" algn="l"/>
              </a:tabLst>
              <a:defRPr/>
            </a:pPr>
            <a:endParaRPr lang="en-GB" sz="1800" dirty="0" smtClean="0">
              <a:latin typeface="Arial" pitchFamily="34" charset="0"/>
            </a:endParaRPr>
          </a:p>
          <a:p>
            <a:pPr marL="215900" indent="-215900" defTabSz="457200" eaLnBrk="1">
              <a:lnSpc>
                <a:spcPct val="97000"/>
              </a:lnSpc>
              <a:spcBef>
                <a:spcPct val="0"/>
              </a:spcBef>
              <a:buSzPct val="45000"/>
              <a:buFont typeface="StarSymbol" charset="0"/>
              <a:buNone/>
              <a:tabLst>
                <a:tab pos="723900" algn="l"/>
                <a:tab pos="1447800" algn="l"/>
                <a:tab pos="2171700" algn="l"/>
                <a:tab pos="2895600" algn="l"/>
                <a:tab pos="3619500" algn="l"/>
                <a:tab pos="4343400" algn="l"/>
                <a:tab pos="5067300" algn="l"/>
              </a:tabLst>
            </a:pPr>
            <a:r>
              <a:rPr lang="en-GB" sz="1800" dirty="0" smtClean="0">
                <a:latin typeface="Arial" pitchFamily="34" charset="0"/>
              </a:rPr>
              <a:t>Figure 1. Mortality Rates among Former Inmates of the Washington State Department of Corrections during the Study Follow-up (Overall) and According to 2-Week Periods after Release from Prison. The dashed line represents the adjusted mortality rate for residents of the State of Washington (223 deaths per 100,000 person-years), and the solid line represents the crude mortality rate among inmates of the state prison system during incarceration (201 deaths per 100,000 inmate person-years).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0447C8-48DE-4F09-8C24-C41080CC6316}" type="slidenum">
              <a:rPr lang="en-US" altLang="en-US"/>
              <a:pPr/>
              <a:t>15</a:t>
            </a:fld>
            <a:endParaRPr lang="en-US" altLang="en-US"/>
          </a:p>
        </p:txBody>
      </p:sp>
      <p:sp>
        <p:nvSpPr>
          <p:cNvPr id="824322" name="Rectangle 2"/>
          <p:cNvSpPr>
            <a:spLocks noGrp="1" noRot="1" noChangeAspect="1" noChangeArrowheads="1" noTextEdit="1"/>
          </p:cNvSpPr>
          <p:nvPr>
            <p:ph type="sldImg"/>
          </p:nvPr>
        </p:nvSpPr>
        <p:spPr>
          <a:xfrm>
            <a:off x="1104900" y="696913"/>
            <a:ext cx="4648200" cy="3486150"/>
          </a:xfrm>
          <a:ln/>
        </p:spPr>
      </p:sp>
      <p:sp>
        <p:nvSpPr>
          <p:cNvPr id="8243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6000" b="1" i="1">
                <a:solidFill>
                  <a:schemeClr val="tx1"/>
                </a:solidFill>
                <a:latin typeface="Berlin Sans FB Demi" pitchFamily="34" charset="0"/>
              </a:defRPr>
            </a:lvl1pPr>
            <a:lvl2pPr marL="742950" indent="-285750" defTabSz="912813" eaLnBrk="0" hangingPunct="0">
              <a:defRPr sz="6000" b="1" i="1">
                <a:solidFill>
                  <a:schemeClr val="tx1"/>
                </a:solidFill>
                <a:latin typeface="Berlin Sans FB Demi" pitchFamily="34" charset="0"/>
              </a:defRPr>
            </a:lvl2pPr>
            <a:lvl3pPr marL="1143000" indent="-228600" defTabSz="912813" eaLnBrk="0" hangingPunct="0">
              <a:defRPr sz="6000" b="1" i="1">
                <a:solidFill>
                  <a:schemeClr val="tx1"/>
                </a:solidFill>
                <a:latin typeface="Berlin Sans FB Demi" pitchFamily="34" charset="0"/>
              </a:defRPr>
            </a:lvl3pPr>
            <a:lvl4pPr marL="1600200" indent="-228600" defTabSz="912813" eaLnBrk="0" hangingPunct="0">
              <a:defRPr sz="6000" b="1" i="1">
                <a:solidFill>
                  <a:schemeClr val="tx1"/>
                </a:solidFill>
                <a:latin typeface="Berlin Sans FB Demi" pitchFamily="34" charset="0"/>
              </a:defRPr>
            </a:lvl4pPr>
            <a:lvl5pPr marL="2057400" indent="-228600" defTabSz="912813" eaLnBrk="0" hangingPunct="0">
              <a:defRPr sz="6000" b="1" i="1">
                <a:solidFill>
                  <a:schemeClr val="tx1"/>
                </a:solidFill>
                <a:latin typeface="Berlin Sans FB Demi" pitchFamily="34" charset="0"/>
              </a:defRPr>
            </a:lvl5pPr>
            <a:lvl6pPr marL="2514600" indent="-228600" defTabSz="912813" eaLnBrk="0" fontAlgn="base" hangingPunct="0">
              <a:spcBef>
                <a:spcPct val="0"/>
              </a:spcBef>
              <a:spcAft>
                <a:spcPct val="0"/>
              </a:spcAft>
              <a:defRPr sz="6000" b="1" i="1">
                <a:solidFill>
                  <a:schemeClr val="tx1"/>
                </a:solidFill>
                <a:latin typeface="Berlin Sans FB Demi" pitchFamily="34" charset="0"/>
              </a:defRPr>
            </a:lvl6pPr>
            <a:lvl7pPr marL="2971800" indent="-228600" defTabSz="912813" eaLnBrk="0" fontAlgn="base" hangingPunct="0">
              <a:spcBef>
                <a:spcPct val="0"/>
              </a:spcBef>
              <a:spcAft>
                <a:spcPct val="0"/>
              </a:spcAft>
              <a:defRPr sz="6000" b="1" i="1">
                <a:solidFill>
                  <a:schemeClr val="tx1"/>
                </a:solidFill>
                <a:latin typeface="Berlin Sans FB Demi" pitchFamily="34" charset="0"/>
              </a:defRPr>
            </a:lvl7pPr>
            <a:lvl8pPr marL="3429000" indent="-228600" defTabSz="912813" eaLnBrk="0" fontAlgn="base" hangingPunct="0">
              <a:spcBef>
                <a:spcPct val="0"/>
              </a:spcBef>
              <a:spcAft>
                <a:spcPct val="0"/>
              </a:spcAft>
              <a:defRPr sz="6000" b="1" i="1">
                <a:solidFill>
                  <a:schemeClr val="tx1"/>
                </a:solidFill>
                <a:latin typeface="Berlin Sans FB Demi" pitchFamily="34" charset="0"/>
              </a:defRPr>
            </a:lvl8pPr>
            <a:lvl9pPr marL="3886200" indent="-228600" defTabSz="912813" eaLnBrk="0" fontAlgn="base" hangingPunct="0">
              <a:spcBef>
                <a:spcPct val="0"/>
              </a:spcBef>
              <a:spcAft>
                <a:spcPct val="0"/>
              </a:spcAft>
              <a:defRPr sz="6000" b="1" i="1">
                <a:solidFill>
                  <a:schemeClr val="tx1"/>
                </a:solidFill>
                <a:latin typeface="Berlin Sans FB Demi" pitchFamily="34" charset="0"/>
              </a:defRPr>
            </a:lvl9pPr>
          </a:lstStyle>
          <a:p>
            <a:pPr eaLnBrk="1" hangingPunct="1"/>
            <a:fld id="{C99AF027-4480-4B3F-AF26-86353FCE236C}" type="slidenum">
              <a:rPr lang="en-US" sz="1100" b="0" i="0" smtClean="0">
                <a:latin typeface="Times New Roman" pitchFamily="18" charset="0"/>
              </a:rPr>
              <a:pPr eaLnBrk="1" hangingPunct="1"/>
              <a:t>20</a:t>
            </a:fld>
            <a:endParaRPr lang="en-US" sz="1100" b="0" i="0" smtClean="0">
              <a:latin typeface="Times New Roman" pitchFamily="18" charset="0"/>
            </a:endParaRPr>
          </a:p>
        </p:txBody>
      </p:sp>
      <p:sp>
        <p:nvSpPr>
          <p:cNvPr id="104451" name="Rectangle 1026"/>
          <p:cNvSpPr>
            <a:spLocks noGrp="1" noRot="1" noChangeAspect="1" noChangeArrowheads="1" noTextEdit="1"/>
          </p:cNvSpPr>
          <p:nvPr>
            <p:ph type="sldImg"/>
          </p:nvPr>
        </p:nvSpPr>
        <p:spPr>
          <a:xfrm>
            <a:off x="1104900" y="696913"/>
            <a:ext cx="4648200" cy="3486150"/>
          </a:xfrm>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3282462"/>
            <a:ext cx="9144000" cy="35814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990602"/>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F36910-1076-4051-998A-BEEA6AA92970}" type="datetime1">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
        <p:nvSpPr>
          <p:cNvPr id="8" name="Rectangle 7"/>
          <p:cNvSpPr/>
          <p:nvPr userDrawn="1"/>
        </p:nvSpPr>
        <p:spPr>
          <a:xfrm>
            <a:off x="0" y="3233928"/>
            <a:ext cx="9144000" cy="1005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 y="3081528"/>
            <a:ext cx="9149862" cy="10058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771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875C6A-0390-4906-8851-CE2745260551}" type="datetime1">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42553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5EAAB2-2B28-4D91-8742-302C90D16AFA}" type="datetime1">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64226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92015" y="609600"/>
            <a:ext cx="7159978" cy="1462088"/>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992015" y="2298700"/>
            <a:ext cx="7159978" cy="3798888"/>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302814-2D95-4FEF-934A-5FFDD1C126EC}" type="slidenum">
              <a:rPr lang="en-US"/>
              <a:pPr>
                <a:defRPr/>
              </a:pPr>
              <a:t>‹#›</a:t>
            </a:fld>
            <a:endParaRPr lang="en-US"/>
          </a:p>
        </p:txBody>
      </p:sp>
    </p:spTree>
    <p:extLst>
      <p:ext uri="{BB962C8B-B14F-4D97-AF65-F5344CB8AC3E}">
        <p14:creationId xmlns:p14="http://schemas.microsoft.com/office/powerpoint/2010/main" val="2472663159"/>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5B8CFD-F3C9-42BE-93B0-65BA92733288}" type="datetime1">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044343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C804B7-04D4-444B-A179-D68B7D70DDBC}" type="datetime1">
              <a:rPr lang="en-US" smtClean="0"/>
              <a:t>7/16/2014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27251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F38604-3DBE-4810-8834-0D7F71B5C81D}" type="datetime1">
              <a:rPr lang="en-US" smtClean="0"/>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107099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8352BD-8DBB-4059-976F-4BE9A16C97A3}" type="datetime1">
              <a:rPr lang="en-US" smtClean="0"/>
              <a:t>7/16/2014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219373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B62253-AE17-42BB-8D50-95BC9E7A5038}" type="datetime1">
              <a:rPr lang="en-US" smtClean="0"/>
              <a:t>7/16/2014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784503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A87C1F-9626-46AC-9768-D1071B0F4736}" type="datetime1">
              <a:rPr lang="en-US" smtClean="0"/>
              <a:t>7/16/2014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387999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EBB02-7884-41CA-BE6D-D1219FAC8919}" type="datetime1">
              <a:rPr lang="en-US" smtClean="0"/>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155875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7EC2F-C633-4694-B888-C0AE3EC1EA28}" type="datetime1">
              <a:rPr lang="en-US" smtClean="0"/>
              <a:t>7/16/2014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D3F4C5-D0D1-408E-9BF2-B60C2DE91CE3}" type="slidenum">
              <a:rPr lang="en-US" smtClean="0"/>
              <a:t>‹#›</a:t>
            </a:fld>
            <a:endParaRPr lang="en-US"/>
          </a:p>
        </p:txBody>
      </p:sp>
    </p:spTree>
    <p:extLst>
      <p:ext uri="{BB962C8B-B14F-4D97-AF65-F5344CB8AC3E}">
        <p14:creationId xmlns:p14="http://schemas.microsoft.com/office/powerpoint/2010/main" val="4290099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D9490-B9F0-4CA8-AB8C-250078111709}" type="datetime1">
              <a:rPr lang="en-US" smtClean="0"/>
              <a:t>7/16/2014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userDrawn="1"/>
        </p:nvSpPr>
        <p:spPr>
          <a:xfrm>
            <a:off x="0" y="0"/>
            <a:ext cx="9144000" cy="1524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ysClr val="windowText" lastClr="000000"/>
                </a:solidFill>
              </a:ln>
              <a:solidFill>
                <a:sysClr val="windowText" lastClr="000000"/>
              </a:solidFill>
            </a:endParaRPr>
          </a:p>
        </p:txBody>
      </p:sp>
      <p:sp>
        <p:nvSpPr>
          <p:cNvPr id="8" name="Rectangle 7"/>
          <p:cNvSpPr/>
          <p:nvPr userDrawn="1"/>
        </p:nvSpPr>
        <p:spPr>
          <a:xfrm>
            <a:off x="0" y="228602"/>
            <a:ext cx="9144000" cy="12382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S:\Main OD\Logos\nih-nida-logo.gi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2400" y="6432538"/>
            <a:ext cx="1524000" cy="279095"/>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4"/>
          </p:nvPr>
        </p:nvSpPr>
        <p:spPr>
          <a:xfrm>
            <a:off x="7010400" y="-106364"/>
            <a:ext cx="2133600" cy="365125"/>
          </a:xfrm>
          <a:prstGeom prst="rect">
            <a:avLst/>
          </a:prstGeom>
        </p:spPr>
        <p:txBody>
          <a:bodyPr vert="horz" lIns="91440" tIns="45720" rIns="91440" bIns="45720" rtlCol="0" anchor="ctr"/>
          <a:lstStyle>
            <a:lvl1pPr algn="r">
              <a:defRPr sz="1200">
                <a:solidFill>
                  <a:schemeClr val="bg1"/>
                </a:solidFill>
              </a:defRPr>
            </a:lvl1pPr>
          </a:lstStyle>
          <a:p>
            <a:fld id="{1DD3F4C5-D0D1-408E-9BF2-B60C2DE91CE3}" type="slidenum">
              <a:rPr lang="en-US" smtClean="0"/>
              <a:pPr/>
              <a:t>‹#›</a:t>
            </a:fld>
            <a:endParaRPr lang="en-US"/>
          </a:p>
        </p:txBody>
      </p:sp>
    </p:spTree>
    <p:extLst>
      <p:ext uri="{BB962C8B-B14F-4D97-AF65-F5344CB8AC3E}">
        <p14:creationId xmlns:p14="http://schemas.microsoft.com/office/powerpoint/2010/main" val="183432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76800"/>
            <a:ext cx="8153400" cy="1383772"/>
          </a:xfrm>
        </p:spPr>
        <p:txBody>
          <a:bodyPr>
            <a:normAutofit/>
          </a:bodyPr>
          <a:lstStyle/>
          <a:p>
            <a:r>
              <a:rPr lang="en-US" sz="2800" b="1" dirty="0" smtClean="0">
                <a:solidFill>
                  <a:schemeClr val="bg1"/>
                </a:solidFill>
              </a:rPr>
              <a:t>3</a:t>
            </a:r>
            <a:r>
              <a:rPr lang="en-US" sz="2800" b="1" baseline="30000" dirty="0" smtClean="0">
                <a:solidFill>
                  <a:schemeClr val="bg1"/>
                </a:solidFill>
              </a:rPr>
              <a:t>rd</a:t>
            </a:r>
            <a:r>
              <a:rPr lang="en-US" sz="2800" b="1" dirty="0" smtClean="0">
                <a:solidFill>
                  <a:schemeClr val="bg1"/>
                </a:solidFill>
              </a:rPr>
              <a:t> RSAT TTA Conference</a:t>
            </a:r>
            <a:endParaRPr lang="en-US" sz="2800" b="1" dirty="0">
              <a:solidFill>
                <a:schemeClr val="bg1"/>
              </a:solidFill>
            </a:endParaRPr>
          </a:p>
        </p:txBody>
      </p:sp>
      <p:sp>
        <p:nvSpPr>
          <p:cNvPr id="3" name="Subtitle 2"/>
          <p:cNvSpPr>
            <a:spLocks noGrp="1"/>
          </p:cNvSpPr>
          <p:nvPr>
            <p:ph type="subTitle" idx="1"/>
          </p:nvPr>
        </p:nvSpPr>
        <p:spPr>
          <a:xfrm>
            <a:off x="1430383" y="3429000"/>
            <a:ext cx="6400800" cy="1943100"/>
          </a:xfrm>
        </p:spPr>
        <p:txBody>
          <a:bodyPr>
            <a:normAutofit/>
          </a:bodyPr>
          <a:lstStyle/>
          <a:p>
            <a:r>
              <a:rPr lang="en-US" u="sng" dirty="0" smtClean="0">
                <a:solidFill>
                  <a:schemeClr val="bg1"/>
                </a:solidFill>
              </a:rPr>
              <a:t>Redonna K. Chandler, Ph.D.</a:t>
            </a:r>
          </a:p>
          <a:p>
            <a:r>
              <a:rPr lang="en-US" sz="2000" dirty="0" smtClean="0">
                <a:solidFill>
                  <a:schemeClr val="bg1"/>
                </a:solidFill>
              </a:rPr>
              <a:t>Acting Director, Division of Epidemiology, Services and Prevention Research </a:t>
            </a:r>
          </a:p>
          <a:p>
            <a:r>
              <a:rPr lang="en-US" sz="2000" dirty="0" smtClean="0">
                <a:solidFill>
                  <a:schemeClr val="bg1"/>
                </a:solidFill>
              </a:rPr>
              <a:t>National Institute on Drug Abuse, NIH</a:t>
            </a:r>
          </a:p>
        </p:txBody>
      </p:sp>
      <p:pic>
        <p:nvPicPr>
          <p:cNvPr id="1026" name="Picture 2" descr="S:\Main OD\Logos\nih-nida-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2"/>
            <a:ext cx="2447925" cy="4482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711200"/>
            <a:ext cx="685800" cy="685800"/>
          </a:xfrm>
          <a:prstGeom prst="rect">
            <a:avLst/>
          </a:prstGeom>
        </p:spPr>
      </p:pic>
      <p:sp>
        <p:nvSpPr>
          <p:cNvPr id="4" name="Rectangle 3"/>
          <p:cNvSpPr/>
          <p:nvPr/>
        </p:nvSpPr>
        <p:spPr>
          <a:xfrm>
            <a:off x="3657600" y="5882751"/>
            <a:ext cx="1824538" cy="461665"/>
          </a:xfrm>
          <a:prstGeom prst="rect">
            <a:avLst/>
          </a:prstGeom>
        </p:spPr>
        <p:txBody>
          <a:bodyPr wrap="none">
            <a:spAutoFit/>
          </a:bodyPr>
          <a:lstStyle/>
          <a:p>
            <a:r>
              <a:rPr lang="en-US" sz="2400" b="1" dirty="0" smtClean="0">
                <a:solidFill>
                  <a:schemeClr val="bg1"/>
                </a:solidFill>
              </a:rPr>
              <a:t>July 18, </a:t>
            </a:r>
            <a:r>
              <a:rPr lang="en-US" sz="2400" b="1" dirty="0">
                <a:solidFill>
                  <a:schemeClr val="bg1"/>
                </a:solidFill>
              </a:rPr>
              <a:t>2014</a:t>
            </a:r>
            <a:endParaRPr lang="en-US" sz="2400" dirty="0">
              <a:solidFill>
                <a:schemeClr val="bg1"/>
              </a:solidFill>
            </a:endParaRPr>
          </a:p>
        </p:txBody>
      </p:sp>
      <p:sp>
        <p:nvSpPr>
          <p:cNvPr id="5" name="Slide Number Placeholder 4"/>
          <p:cNvSpPr>
            <a:spLocks noGrp="1"/>
          </p:cNvSpPr>
          <p:nvPr>
            <p:ph type="sldNum" sz="quarter" idx="12"/>
          </p:nvPr>
        </p:nvSpPr>
        <p:spPr/>
        <p:txBody>
          <a:bodyPr/>
          <a:lstStyle/>
          <a:p>
            <a:fld id="{1DD3F4C5-D0D1-408E-9BF2-B60C2DE91CE3}" type="slidenum">
              <a:rPr lang="en-US" smtClean="0"/>
              <a:t>1</a:t>
            </a:fld>
            <a:endParaRPr lang="en-US"/>
          </a:p>
        </p:txBody>
      </p:sp>
      <p:sp>
        <p:nvSpPr>
          <p:cNvPr id="9" name="Title 1"/>
          <p:cNvSpPr txBox="1">
            <a:spLocks/>
          </p:cNvSpPr>
          <p:nvPr/>
        </p:nvSpPr>
        <p:spPr>
          <a:xfrm>
            <a:off x="838200" y="1104900"/>
            <a:ext cx="8153400" cy="1383772"/>
          </a:xfrm>
          <a:prstGeom prst="rect">
            <a:avLst/>
          </a:prstGeom>
          <a:ln>
            <a:solidFill>
              <a:schemeClr val="bg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smtClean="0">
                <a:solidFill>
                  <a:schemeClr val="tx2"/>
                </a:solidFill>
              </a:rPr>
              <a:t>The Neurobiology of Addiction &amp; Effective Treatment</a:t>
            </a:r>
            <a:endParaRPr lang="en-US" sz="3600" b="1" dirty="0">
              <a:solidFill>
                <a:schemeClr val="tx2"/>
              </a:solidFill>
            </a:endParaRPr>
          </a:p>
        </p:txBody>
      </p:sp>
    </p:spTree>
    <p:extLst>
      <p:ext uri="{BB962C8B-B14F-4D97-AF65-F5344CB8AC3E}">
        <p14:creationId xmlns:p14="http://schemas.microsoft.com/office/powerpoint/2010/main" val="785306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6200" y="381000"/>
            <a:ext cx="9067800" cy="1143000"/>
          </a:xfrm>
        </p:spPr>
        <p:txBody>
          <a:bodyPr>
            <a:normAutofit fontScale="90000"/>
          </a:bodyPr>
          <a:lstStyle/>
          <a:p>
            <a:pPr eaLnBrk="1" hangingPunct="1"/>
            <a:r>
              <a:rPr lang="en-US" sz="4000" b="1" dirty="0" smtClean="0">
                <a:latin typeface="Corbel" pitchFamily="34" charset="0"/>
              </a:rPr>
              <a:t>Prevalence of Health Screening </a:t>
            </a:r>
            <a:br>
              <a:rPr lang="en-US" sz="4000" b="1" dirty="0" smtClean="0">
                <a:latin typeface="Corbel" pitchFamily="34" charset="0"/>
              </a:rPr>
            </a:br>
            <a:r>
              <a:rPr lang="en-US" sz="4000" b="1" dirty="0" smtClean="0">
                <a:latin typeface="Corbel" pitchFamily="34" charset="0"/>
              </a:rPr>
              <a:t>&amp; Services in Adult CJ</a:t>
            </a:r>
          </a:p>
        </p:txBody>
      </p:sp>
      <p:graphicFrame>
        <p:nvGraphicFramePr>
          <p:cNvPr id="4098" name="Object 3"/>
          <p:cNvGraphicFramePr>
            <a:graphicFrameLocks noGrp="1" noChangeAspect="1"/>
          </p:cNvGraphicFramePr>
          <p:nvPr>
            <p:ph idx="1"/>
            <p:extLst>
              <p:ext uri="{D42A27DB-BD31-4B8C-83A1-F6EECF244321}">
                <p14:modId xmlns:p14="http://schemas.microsoft.com/office/powerpoint/2010/main" val="2116644052"/>
              </p:ext>
            </p:extLst>
          </p:nvPr>
        </p:nvGraphicFramePr>
        <p:xfrm>
          <a:off x="92076" y="1698627"/>
          <a:ext cx="8975725" cy="4449763"/>
        </p:xfrm>
        <a:graphic>
          <a:graphicData uri="http://schemas.openxmlformats.org/presentationml/2006/ole">
            <mc:AlternateContent xmlns:mc="http://schemas.openxmlformats.org/markup-compatibility/2006">
              <mc:Choice xmlns:v="urn:schemas-microsoft-com:vml" Requires="v">
                <p:oleObj spid="_x0000_s8348" name="Worksheet" r:id="rId4" imgW="7743835" imgH="3838588" progId="Excel.Sheet.8">
                  <p:embed/>
                </p:oleObj>
              </mc:Choice>
              <mc:Fallback>
                <p:oleObj name="Worksheet" r:id="rId4" imgW="7743835" imgH="3838588" progId="Excel.Sheet.8">
                  <p:embed/>
                  <p:pic>
                    <p:nvPicPr>
                      <p:cNvPr id="0" name=""/>
                      <p:cNvPicPr>
                        <a:picLocks noGrp="1" noChangeAspect="1" noChangeArrowheads="1"/>
                      </p:cNvPicPr>
                      <p:nvPr/>
                    </p:nvPicPr>
                    <p:blipFill>
                      <a:blip r:embed="rId5"/>
                      <a:srcRect/>
                      <a:stretch>
                        <a:fillRect/>
                      </a:stretch>
                    </p:blipFill>
                    <p:spPr bwMode="auto">
                      <a:xfrm>
                        <a:off x="92076" y="1698627"/>
                        <a:ext cx="8975725" cy="4449763"/>
                      </a:xfrm>
                      <a:prstGeom prst="rect">
                        <a:avLst/>
                      </a:prstGeom>
                      <a:noFill/>
                      <a:ln>
                        <a:noFill/>
                      </a:ln>
                    </p:spPr>
                  </p:pic>
                </p:oleObj>
              </mc:Fallback>
            </mc:AlternateContent>
          </a:graphicData>
        </a:graphic>
      </p:graphicFrame>
      <p:sp>
        <p:nvSpPr>
          <p:cNvPr id="4100" name="Text Box 4"/>
          <p:cNvSpPr txBox="1">
            <a:spLocks noChangeArrowheads="1"/>
          </p:cNvSpPr>
          <p:nvPr/>
        </p:nvSpPr>
        <p:spPr bwMode="auto">
          <a:xfrm>
            <a:off x="3978275" y="1975229"/>
            <a:ext cx="4495800" cy="396875"/>
          </a:xfrm>
          <a:prstGeom prst="rect">
            <a:avLst/>
          </a:prstGeom>
          <a:noFill/>
          <a:ln w="9525" algn="ctr">
            <a:noFill/>
            <a:miter lim="800000"/>
            <a:headEnd/>
            <a:tailEnd/>
          </a:ln>
        </p:spPr>
        <p:txBody>
          <a:bodyPr>
            <a:spAutoFit/>
          </a:bodyPr>
          <a:lstStyle/>
          <a:p>
            <a:pPr fontAlgn="base">
              <a:spcBef>
                <a:spcPct val="0"/>
              </a:spcBef>
              <a:spcAft>
                <a:spcPct val="0"/>
              </a:spcAft>
            </a:pPr>
            <a:r>
              <a:rPr lang="en-US" sz="2000" u="sng" dirty="0">
                <a:latin typeface="Arial" pitchFamily="34" charset="0"/>
              </a:rPr>
              <a:t>% Facilities Providing Service</a:t>
            </a:r>
          </a:p>
        </p:txBody>
      </p:sp>
      <p:sp>
        <p:nvSpPr>
          <p:cNvPr id="4102" name="Text Box 7"/>
          <p:cNvSpPr txBox="1">
            <a:spLocks noChangeArrowheads="1"/>
          </p:cNvSpPr>
          <p:nvPr/>
        </p:nvSpPr>
        <p:spPr bwMode="auto">
          <a:xfrm>
            <a:off x="2590800" y="6465916"/>
            <a:ext cx="6492875" cy="276999"/>
          </a:xfrm>
          <a:prstGeom prst="rect">
            <a:avLst/>
          </a:prstGeom>
          <a:noFill/>
          <a:ln w="9525">
            <a:noFill/>
            <a:miter lim="800000"/>
            <a:headEnd/>
            <a:tailEnd/>
          </a:ln>
        </p:spPr>
        <p:txBody>
          <a:bodyPr wrap="square">
            <a:spAutoFit/>
          </a:bodyPr>
          <a:lstStyle/>
          <a:p>
            <a:pPr algn="r" fontAlgn="base">
              <a:spcBef>
                <a:spcPct val="0"/>
              </a:spcBef>
              <a:spcAft>
                <a:spcPct val="0"/>
              </a:spcAft>
            </a:pPr>
            <a:r>
              <a:rPr lang="en-US" sz="1200" dirty="0">
                <a:latin typeface="Arial" pitchFamily="34" charset="0"/>
              </a:rPr>
              <a:t>Source:  CJ-DATS National Criminal Justice Treatment Practices Survey, NIDA</a:t>
            </a:r>
          </a:p>
        </p:txBody>
      </p:sp>
      <p:sp>
        <p:nvSpPr>
          <p:cNvPr id="2" name="Slide Number Placeholder 1"/>
          <p:cNvSpPr>
            <a:spLocks noGrp="1"/>
          </p:cNvSpPr>
          <p:nvPr>
            <p:ph type="sldNum" sz="quarter" idx="12"/>
          </p:nvPr>
        </p:nvSpPr>
        <p:spPr/>
        <p:txBody>
          <a:bodyPr/>
          <a:lstStyle/>
          <a:p>
            <a:fld id="{1DD3F4C5-D0D1-408E-9BF2-B60C2DE91CE3}" type="slidenum">
              <a:rPr lang="en-US" smtClean="0"/>
              <a:t>10</a:t>
            </a:fld>
            <a:endParaRPr lang="en-US"/>
          </a:p>
        </p:txBody>
      </p:sp>
    </p:spTree>
    <p:extLst>
      <p:ext uri="{BB962C8B-B14F-4D97-AF65-F5344CB8AC3E}">
        <p14:creationId xmlns:p14="http://schemas.microsoft.com/office/powerpoint/2010/main" val="3938081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991600" cy="1143000"/>
          </a:xfrm>
        </p:spPr>
        <p:txBody>
          <a:bodyPr>
            <a:noAutofit/>
          </a:bodyPr>
          <a:lstStyle/>
          <a:p>
            <a:r>
              <a:rPr lang="en-US" sz="4000" dirty="0" smtClean="0"/>
              <a:t>Criminal Justice Involvement is an Opportunity to Intervene</a:t>
            </a:r>
            <a:endParaRPr lang="en-US" sz="4000" dirty="0"/>
          </a:p>
        </p:txBody>
      </p:sp>
      <p:sp>
        <p:nvSpPr>
          <p:cNvPr id="4" name="Slide Number Placeholder 3"/>
          <p:cNvSpPr>
            <a:spLocks noGrp="1"/>
          </p:cNvSpPr>
          <p:nvPr>
            <p:ph type="sldNum" sz="quarter" idx="12"/>
          </p:nvPr>
        </p:nvSpPr>
        <p:spPr/>
        <p:txBody>
          <a:bodyPr/>
          <a:lstStyle/>
          <a:p>
            <a:fld id="{1DD3F4C5-D0D1-408E-9BF2-B60C2DE91CE3}" type="slidenum">
              <a:rPr lang="en-US" smtClean="0"/>
              <a:t>11</a:t>
            </a:fld>
            <a:endParaRPr lang="en-US"/>
          </a:p>
        </p:txBody>
      </p:sp>
      <p:pic>
        <p:nvPicPr>
          <p:cNvPr id="5" name="Picture 2" descr="cjcard"/>
          <p:cNvPicPr>
            <a:picLocks noChangeAspect="1" noChangeArrowheads="1"/>
          </p:cNvPicPr>
          <p:nvPr/>
        </p:nvPicPr>
        <p:blipFill>
          <a:blip r:embed="rId2" cstate="print">
            <a:lum bright="-4000" contrast="-3000"/>
          </a:blip>
          <a:srcRect/>
          <a:stretch>
            <a:fillRect/>
          </a:stretch>
        </p:blipFill>
        <p:spPr bwMode="auto">
          <a:xfrm>
            <a:off x="2601686" y="2057400"/>
            <a:ext cx="3868614" cy="4191000"/>
          </a:xfrm>
          <a:prstGeom prst="rect">
            <a:avLst/>
          </a:prstGeom>
          <a:noFill/>
          <a:ln w="9525">
            <a:noFill/>
            <a:miter lim="800000"/>
            <a:headEnd/>
            <a:tailEnd/>
          </a:ln>
        </p:spPr>
      </p:pic>
    </p:spTree>
    <p:extLst>
      <p:ext uri="{BB962C8B-B14F-4D97-AF65-F5344CB8AC3E}">
        <p14:creationId xmlns:p14="http://schemas.microsoft.com/office/powerpoint/2010/main" val="15503263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Text Box 2"/>
          <p:cNvSpPr txBox="1">
            <a:spLocks noChangeArrowheads="1"/>
          </p:cNvSpPr>
          <p:nvPr/>
        </p:nvSpPr>
        <p:spPr bwMode="auto">
          <a:xfrm>
            <a:off x="152400" y="2209800"/>
            <a:ext cx="1143000" cy="501650"/>
          </a:xfrm>
          <a:prstGeom prst="rect">
            <a:avLst/>
          </a:prstGeom>
          <a:noFill/>
          <a:ln>
            <a:noFill/>
          </a:ln>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95000"/>
              </a:lnSpc>
              <a:spcBef>
                <a:spcPct val="5000"/>
              </a:spcBef>
              <a:spcAft>
                <a:spcPct val="0"/>
              </a:spcAft>
              <a:buClrTx/>
              <a:buSzTx/>
              <a:buFontTx/>
              <a:buNone/>
            </a:pPr>
            <a:r>
              <a:rPr lang="en-US" altLang="en-US" sz="1400" dirty="0">
                <a:solidFill>
                  <a:schemeClr val="tx1"/>
                </a:solidFill>
                <a:latin typeface="+mn-lt"/>
              </a:rPr>
              <a:t>ARREST/</a:t>
            </a:r>
            <a:br>
              <a:rPr lang="en-US" altLang="en-US" sz="1400" dirty="0">
                <a:solidFill>
                  <a:schemeClr val="tx1"/>
                </a:solidFill>
                <a:latin typeface="+mn-lt"/>
              </a:rPr>
            </a:br>
            <a:r>
              <a:rPr lang="en-US" altLang="en-US" sz="1400" dirty="0">
                <a:solidFill>
                  <a:schemeClr val="tx1"/>
                </a:solidFill>
                <a:latin typeface="+mn-lt"/>
              </a:rPr>
              <a:t>PRETRIAL</a:t>
            </a:r>
          </a:p>
        </p:txBody>
      </p:sp>
      <p:sp>
        <p:nvSpPr>
          <p:cNvPr id="252931" name="Text Box 3"/>
          <p:cNvSpPr txBox="1">
            <a:spLocks noChangeArrowheads="1"/>
          </p:cNvSpPr>
          <p:nvPr/>
        </p:nvSpPr>
        <p:spPr bwMode="auto">
          <a:xfrm>
            <a:off x="2971801" y="2209802"/>
            <a:ext cx="1279581" cy="492443"/>
          </a:xfrm>
          <a:prstGeom prst="rect">
            <a:avLst/>
          </a:prstGeom>
          <a:noFill/>
          <a:ln>
            <a:noFill/>
          </a:ln>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dirty="0">
                <a:solidFill>
                  <a:schemeClr val="tx1"/>
                </a:solidFill>
                <a:latin typeface="+mn-lt"/>
              </a:rPr>
              <a:t>ADJUDICATION</a:t>
            </a:r>
          </a:p>
          <a:p>
            <a:pPr>
              <a:lnSpc>
                <a:spcPct val="100000"/>
              </a:lnSpc>
              <a:spcBef>
                <a:spcPct val="0"/>
              </a:spcBef>
              <a:spcAft>
                <a:spcPct val="0"/>
              </a:spcAft>
              <a:buClrTx/>
              <a:buSzTx/>
              <a:buFontTx/>
              <a:buNone/>
            </a:pPr>
            <a:r>
              <a:rPr lang="en-US" altLang="en-US" sz="1200" dirty="0">
                <a:solidFill>
                  <a:schemeClr val="tx1"/>
                </a:solidFill>
                <a:latin typeface="+mn-lt"/>
              </a:rPr>
              <a:t>(Trial)</a:t>
            </a:r>
          </a:p>
        </p:txBody>
      </p:sp>
      <p:sp>
        <p:nvSpPr>
          <p:cNvPr id="252932" name="Text Box 4"/>
          <p:cNvSpPr txBox="1">
            <a:spLocks noChangeArrowheads="1"/>
          </p:cNvSpPr>
          <p:nvPr/>
        </p:nvSpPr>
        <p:spPr bwMode="auto">
          <a:xfrm>
            <a:off x="1371600" y="2209800"/>
            <a:ext cx="1524000" cy="677108"/>
          </a:xfrm>
          <a:prstGeom prst="rect">
            <a:avLst/>
          </a:prstGeom>
          <a:noFill/>
          <a:ln>
            <a:noFill/>
          </a:ln>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dirty="0">
                <a:solidFill>
                  <a:schemeClr val="tx1"/>
                </a:solidFill>
                <a:latin typeface="+mn-lt"/>
              </a:rPr>
              <a:t>PROSECUTION</a:t>
            </a:r>
          </a:p>
          <a:p>
            <a:pPr>
              <a:lnSpc>
                <a:spcPct val="100000"/>
              </a:lnSpc>
              <a:spcBef>
                <a:spcPct val="0"/>
              </a:spcBef>
              <a:spcAft>
                <a:spcPct val="0"/>
              </a:spcAft>
              <a:buClrTx/>
              <a:buSzTx/>
              <a:buFontTx/>
              <a:buNone/>
            </a:pPr>
            <a:r>
              <a:rPr lang="en-US" altLang="en-US" sz="1200" dirty="0">
                <a:solidFill>
                  <a:schemeClr val="tx1"/>
                </a:solidFill>
                <a:latin typeface="+mn-lt"/>
              </a:rPr>
              <a:t>(Court, Pre-Trial Release, Jail)</a:t>
            </a:r>
          </a:p>
        </p:txBody>
      </p:sp>
      <p:sp>
        <p:nvSpPr>
          <p:cNvPr id="252933" name="Text Box 5"/>
          <p:cNvSpPr txBox="1">
            <a:spLocks noChangeArrowheads="1"/>
          </p:cNvSpPr>
          <p:nvPr/>
        </p:nvSpPr>
        <p:spPr bwMode="auto">
          <a:xfrm>
            <a:off x="4648200" y="2209800"/>
            <a:ext cx="1390124" cy="861774"/>
          </a:xfrm>
          <a:prstGeom prst="rect">
            <a:avLst/>
          </a:prstGeom>
          <a:noFill/>
          <a:ln>
            <a:noFill/>
          </a:ln>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a:solidFill>
                  <a:schemeClr val="tx1"/>
                </a:solidFill>
                <a:latin typeface="+mn-lt"/>
              </a:rPr>
              <a:t>SENTENCING</a:t>
            </a:r>
          </a:p>
          <a:p>
            <a:pPr>
              <a:lnSpc>
                <a:spcPct val="100000"/>
              </a:lnSpc>
              <a:spcBef>
                <a:spcPct val="0"/>
              </a:spcBef>
              <a:spcAft>
                <a:spcPct val="0"/>
              </a:spcAft>
              <a:buClrTx/>
              <a:buSzTx/>
              <a:buFontTx/>
              <a:buNone/>
            </a:pPr>
            <a:r>
              <a:rPr lang="en-US" altLang="en-US" sz="1200">
                <a:solidFill>
                  <a:schemeClr val="tx1"/>
                </a:solidFill>
                <a:latin typeface="+mn-lt"/>
              </a:rPr>
              <a:t>(Fines, Community </a:t>
            </a:r>
          </a:p>
          <a:p>
            <a:pPr>
              <a:lnSpc>
                <a:spcPct val="100000"/>
              </a:lnSpc>
              <a:spcBef>
                <a:spcPct val="0"/>
              </a:spcBef>
              <a:spcAft>
                <a:spcPct val="0"/>
              </a:spcAft>
              <a:buClrTx/>
              <a:buSzTx/>
              <a:buFontTx/>
              <a:buNone/>
            </a:pPr>
            <a:r>
              <a:rPr lang="en-US" altLang="en-US" sz="1200">
                <a:solidFill>
                  <a:schemeClr val="tx1"/>
                </a:solidFill>
                <a:latin typeface="+mn-lt"/>
              </a:rPr>
              <a:t>Supervision,</a:t>
            </a:r>
          </a:p>
          <a:p>
            <a:pPr>
              <a:lnSpc>
                <a:spcPct val="100000"/>
              </a:lnSpc>
              <a:spcBef>
                <a:spcPct val="0"/>
              </a:spcBef>
              <a:spcAft>
                <a:spcPct val="0"/>
              </a:spcAft>
              <a:buClrTx/>
              <a:buSzTx/>
              <a:buFontTx/>
              <a:buNone/>
            </a:pPr>
            <a:r>
              <a:rPr lang="en-US" altLang="en-US" sz="1200">
                <a:solidFill>
                  <a:schemeClr val="tx1"/>
                </a:solidFill>
                <a:latin typeface="+mn-lt"/>
              </a:rPr>
              <a:t>Incarceration)</a:t>
            </a:r>
          </a:p>
        </p:txBody>
      </p:sp>
      <p:sp>
        <p:nvSpPr>
          <p:cNvPr id="252934" name="Text Box 6"/>
          <p:cNvSpPr txBox="1">
            <a:spLocks noChangeArrowheads="1"/>
          </p:cNvSpPr>
          <p:nvPr/>
        </p:nvSpPr>
        <p:spPr bwMode="auto">
          <a:xfrm>
            <a:off x="6172200" y="2209801"/>
            <a:ext cx="1524000" cy="677108"/>
          </a:xfrm>
          <a:prstGeom prst="rect">
            <a:avLst/>
          </a:prstGeom>
          <a:noFill/>
          <a:ln>
            <a:noFill/>
          </a:ln>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a:solidFill>
                  <a:schemeClr val="tx1"/>
                </a:solidFill>
                <a:latin typeface="+mn-lt"/>
              </a:rPr>
              <a:t>CORRECTIONS</a:t>
            </a:r>
          </a:p>
          <a:p>
            <a:pPr>
              <a:lnSpc>
                <a:spcPct val="100000"/>
              </a:lnSpc>
              <a:spcBef>
                <a:spcPct val="0"/>
              </a:spcBef>
              <a:spcAft>
                <a:spcPct val="0"/>
              </a:spcAft>
              <a:buClrTx/>
              <a:buSzTx/>
              <a:buFontTx/>
              <a:buNone/>
            </a:pPr>
            <a:r>
              <a:rPr lang="en-US" altLang="en-US" sz="1200">
                <a:solidFill>
                  <a:schemeClr val="tx1"/>
                </a:solidFill>
                <a:latin typeface="+mn-lt"/>
              </a:rPr>
              <a:t>(Probation, Jail, Prison)</a:t>
            </a:r>
          </a:p>
        </p:txBody>
      </p:sp>
      <p:sp>
        <p:nvSpPr>
          <p:cNvPr id="252935" name="Text Box 7"/>
          <p:cNvSpPr txBox="1">
            <a:spLocks noChangeArrowheads="1"/>
          </p:cNvSpPr>
          <p:nvPr/>
        </p:nvSpPr>
        <p:spPr bwMode="auto">
          <a:xfrm>
            <a:off x="7772400" y="2209800"/>
            <a:ext cx="1371600" cy="892552"/>
          </a:xfrm>
          <a:prstGeom prst="rect">
            <a:avLst/>
          </a:prstGeom>
          <a:noFill/>
          <a:ln>
            <a:noFill/>
          </a:ln>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a:solidFill>
                  <a:schemeClr val="tx1"/>
                </a:solidFill>
                <a:latin typeface="+mn-lt"/>
              </a:rPr>
              <a:t>COMMUNITY </a:t>
            </a:r>
          </a:p>
          <a:p>
            <a:pPr>
              <a:lnSpc>
                <a:spcPct val="100000"/>
              </a:lnSpc>
              <a:spcBef>
                <a:spcPct val="0"/>
              </a:spcBef>
              <a:spcAft>
                <a:spcPct val="0"/>
              </a:spcAft>
              <a:buClrTx/>
              <a:buSzTx/>
              <a:buFontTx/>
              <a:buNone/>
            </a:pPr>
            <a:r>
              <a:rPr lang="en-US" altLang="en-US" sz="1400">
                <a:solidFill>
                  <a:schemeClr val="tx1"/>
                </a:solidFill>
                <a:latin typeface="+mn-lt"/>
              </a:rPr>
              <a:t>REENTRY</a:t>
            </a:r>
          </a:p>
          <a:p>
            <a:pPr>
              <a:lnSpc>
                <a:spcPct val="100000"/>
              </a:lnSpc>
              <a:spcBef>
                <a:spcPct val="0"/>
              </a:spcBef>
              <a:spcAft>
                <a:spcPct val="0"/>
              </a:spcAft>
              <a:buClrTx/>
              <a:buSzTx/>
              <a:buFontTx/>
              <a:buNone/>
            </a:pPr>
            <a:r>
              <a:rPr lang="en-US" altLang="en-US" sz="1200">
                <a:solidFill>
                  <a:schemeClr val="tx1"/>
                </a:solidFill>
                <a:latin typeface="+mn-lt"/>
              </a:rPr>
              <a:t>(Probation, Parole, Release)</a:t>
            </a:r>
          </a:p>
        </p:txBody>
      </p:sp>
      <p:sp>
        <p:nvSpPr>
          <p:cNvPr id="252936" name="AutoShape 8"/>
          <p:cNvSpPr>
            <a:spLocks noChangeArrowheads="1"/>
          </p:cNvSpPr>
          <p:nvPr/>
        </p:nvSpPr>
        <p:spPr bwMode="auto">
          <a:xfrm rot="-5331357">
            <a:off x="834232" y="1070769"/>
            <a:ext cx="539750" cy="1598613"/>
          </a:xfrm>
          <a:prstGeom prst="curvedLeftArrow">
            <a:avLst>
              <a:gd name="adj1" fmla="val 59235"/>
              <a:gd name="adj2" fmla="val 118471"/>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252937" name="AutoShape 9"/>
          <p:cNvSpPr>
            <a:spLocks noChangeArrowheads="1"/>
          </p:cNvSpPr>
          <p:nvPr/>
        </p:nvSpPr>
        <p:spPr bwMode="auto">
          <a:xfrm rot="-5331357">
            <a:off x="2716213" y="1017587"/>
            <a:ext cx="509588" cy="1674813"/>
          </a:xfrm>
          <a:prstGeom prst="curvedLeftArrow">
            <a:avLst>
              <a:gd name="adj1" fmla="val 65732"/>
              <a:gd name="adj2" fmla="val 131464"/>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252938" name="AutoShape 10"/>
          <p:cNvSpPr>
            <a:spLocks noChangeArrowheads="1"/>
          </p:cNvSpPr>
          <p:nvPr/>
        </p:nvSpPr>
        <p:spPr bwMode="auto">
          <a:xfrm rot="-5301231">
            <a:off x="4506913" y="979487"/>
            <a:ext cx="509588" cy="1751013"/>
          </a:xfrm>
          <a:prstGeom prst="curvedLeftArrow">
            <a:avLst>
              <a:gd name="adj1" fmla="val 68723"/>
              <a:gd name="adj2" fmla="val 137445"/>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252939" name="AutoShape 11"/>
          <p:cNvSpPr>
            <a:spLocks noChangeArrowheads="1"/>
          </p:cNvSpPr>
          <p:nvPr/>
        </p:nvSpPr>
        <p:spPr bwMode="auto">
          <a:xfrm rot="-5331357">
            <a:off x="6260306" y="1054894"/>
            <a:ext cx="509588" cy="1600200"/>
          </a:xfrm>
          <a:prstGeom prst="curvedLeftArrow">
            <a:avLst>
              <a:gd name="adj1" fmla="val 62804"/>
              <a:gd name="adj2" fmla="val 125607"/>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252940" name="AutoShape 12"/>
          <p:cNvSpPr>
            <a:spLocks noChangeArrowheads="1"/>
          </p:cNvSpPr>
          <p:nvPr/>
        </p:nvSpPr>
        <p:spPr bwMode="auto">
          <a:xfrm rot="-5331357">
            <a:off x="7924800" y="1066800"/>
            <a:ext cx="457200" cy="1524000"/>
          </a:xfrm>
          <a:prstGeom prst="curvedLeftArrow">
            <a:avLst>
              <a:gd name="adj1" fmla="val 66667"/>
              <a:gd name="adj2" fmla="val 133333"/>
              <a:gd name="adj3" fmla="val 33333"/>
            </a:avLst>
          </a:prstGeom>
          <a:solidFill>
            <a:schemeClr val="accent1"/>
          </a:solidFill>
          <a:ln w="9525">
            <a:solidFill>
              <a:schemeClr val="tx1"/>
            </a:solidFill>
            <a:miter lim="800000"/>
            <a:headEnd/>
            <a:tailEnd/>
          </a:ln>
        </p:spPr>
        <p:txBody>
          <a:bodyPr wrap="none" anchor="ct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eaLnBrk="1" hangingPunct="1">
              <a:lnSpc>
                <a:spcPct val="100000"/>
              </a:lnSpc>
              <a:spcBef>
                <a:spcPct val="0"/>
              </a:spcBef>
              <a:spcAft>
                <a:spcPct val="0"/>
              </a:spcAft>
              <a:buClrTx/>
              <a:buSzTx/>
              <a:buFontTx/>
              <a:buNone/>
            </a:pPr>
            <a:endParaRPr lang="en-US" altLang="en-US">
              <a:solidFill>
                <a:schemeClr val="tx1"/>
              </a:solidFill>
              <a:latin typeface="+mn-lt"/>
            </a:endParaRPr>
          </a:p>
        </p:txBody>
      </p:sp>
      <p:sp>
        <p:nvSpPr>
          <p:cNvPr id="33805" name="Text Box 14"/>
          <p:cNvSpPr txBox="1">
            <a:spLocks noChangeArrowheads="1"/>
          </p:cNvSpPr>
          <p:nvPr/>
        </p:nvSpPr>
        <p:spPr bwMode="auto">
          <a:xfrm>
            <a:off x="1431926" y="3317876"/>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45" name="Text Box 17"/>
          <p:cNvSpPr txBox="1">
            <a:spLocks noChangeArrowheads="1"/>
          </p:cNvSpPr>
          <p:nvPr/>
        </p:nvSpPr>
        <p:spPr bwMode="auto">
          <a:xfrm>
            <a:off x="0" y="3810002"/>
            <a:ext cx="1143000"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a:solidFill>
                  <a:schemeClr val="tx1"/>
                </a:solidFill>
                <a:latin typeface="+mn-lt"/>
              </a:rPr>
              <a:t>Screening/</a:t>
            </a:r>
          </a:p>
          <a:p>
            <a:pPr>
              <a:lnSpc>
                <a:spcPct val="65000"/>
              </a:lnSpc>
              <a:spcBef>
                <a:spcPct val="50000"/>
              </a:spcBef>
              <a:spcAft>
                <a:spcPct val="0"/>
              </a:spcAft>
              <a:buClrTx/>
              <a:buSzTx/>
              <a:buFontTx/>
              <a:buNone/>
            </a:pPr>
            <a:r>
              <a:rPr lang="en-US" altLang="en-US" sz="1400">
                <a:solidFill>
                  <a:schemeClr val="tx1"/>
                </a:solidFill>
                <a:latin typeface="+mn-lt"/>
              </a:rPr>
              <a:t>Referral/</a:t>
            </a:r>
          </a:p>
          <a:p>
            <a:pPr>
              <a:lnSpc>
                <a:spcPct val="65000"/>
              </a:lnSpc>
              <a:spcBef>
                <a:spcPct val="50000"/>
              </a:spcBef>
              <a:spcAft>
                <a:spcPct val="0"/>
              </a:spcAft>
              <a:buClrTx/>
              <a:buSzTx/>
              <a:buFontTx/>
              <a:buNone/>
            </a:pPr>
            <a:r>
              <a:rPr lang="en-US" altLang="en-US" sz="1400">
                <a:solidFill>
                  <a:schemeClr val="tx1"/>
                </a:solidFill>
                <a:latin typeface="+mn-lt"/>
              </a:rPr>
              <a:t>Brief intervention</a:t>
            </a:r>
          </a:p>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46" name="Text Box 18"/>
          <p:cNvSpPr txBox="1">
            <a:spLocks noChangeArrowheads="1"/>
          </p:cNvSpPr>
          <p:nvPr/>
        </p:nvSpPr>
        <p:spPr bwMode="auto">
          <a:xfrm>
            <a:off x="1905000" y="3200402"/>
            <a:ext cx="5334000" cy="396875"/>
          </a:xfrm>
          <a:prstGeom prst="rect">
            <a:avLst/>
          </a:prstGeom>
          <a:solidFill>
            <a:srgbClr val="00CC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2000" dirty="0">
                <a:solidFill>
                  <a:schemeClr val="tx1"/>
                </a:solidFill>
                <a:latin typeface="+mn-lt"/>
              </a:rPr>
              <a:t>                 </a:t>
            </a:r>
            <a:r>
              <a:rPr lang="en-US" altLang="en-US" sz="1800" dirty="0">
                <a:solidFill>
                  <a:schemeClr val="tx1"/>
                </a:solidFill>
                <a:latin typeface="+mn-lt"/>
              </a:rPr>
              <a:t>Intervention Opportunities</a:t>
            </a:r>
            <a:r>
              <a:rPr lang="en-US" altLang="en-US" sz="2000" dirty="0">
                <a:solidFill>
                  <a:schemeClr val="tx1"/>
                </a:solidFill>
                <a:latin typeface="+mn-lt"/>
              </a:rPr>
              <a:t>  </a:t>
            </a:r>
          </a:p>
        </p:txBody>
      </p:sp>
      <p:sp>
        <p:nvSpPr>
          <p:cNvPr id="252951" name="Text Box 23"/>
          <p:cNvSpPr txBox="1">
            <a:spLocks noChangeArrowheads="1"/>
          </p:cNvSpPr>
          <p:nvPr/>
        </p:nvSpPr>
        <p:spPr bwMode="auto">
          <a:xfrm>
            <a:off x="1219200" y="3810000"/>
            <a:ext cx="1833322" cy="134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dirty="0">
                <a:solidFill>
                  <a:schemeClr val="tx1"/>
                </a:solidFill>
                <a:latin typeface="+mn-lt"/>
              </a:rPr>
              <a:t>Diversion</a:t>
            </a:r>
          </a:p>
          <a:p>
            <a:pPr>
              <a:lnSpc>
                <a:spcPct val="65000"/>
              </a:lnSpc>
              <a:spcBef>
                <a:spcPct val="50000"/>
              </a:spcBef>
              <a:spcAft>
                <a:spcPct val="0"/>
              </a:spcAft>
              <a:buClrTx/>
              <a:buSzTx/>
              <a:buFontTx/>
              <a:buNone/>
            </a:pPr>
            <a:r>
              <a:rPr lang="en-US" altLang="en-US" sz="1400" dirty="0">
                <a:solidFill>
                  <a:schemeClr val="tx1"/>
                </a:solidFill>
                <a:latin typeface="+mn-lt"/>
              </a:rPr>
              <a:t>Drug Courts</a:t>
            </a:r>
          </a:p>
          <a:p>
            <a:pPr>
              <a:lnSpc>
                <a:spcPct val="65000"/>
              </a:lnSpc>
              <a:spcBef>
                <a:spcPct val="50000"/>
              </a:spcBef>
              <a:spcAft>
                <a:spcPct val="0"/>
              </a:spcAft>
              <a:buClrTx/>
              <a:buSzTx/>
              <a:buFontTx/>
              <a:buNone/>
            </a:pPr>
            <a:r>
              <a:rPr lang="en-US" altLang="en-US" sz="1400" dirty="0">
                <a:solidFill>
                  <a:schemeClr val="tx1"/>
                </a:solidFill>
                <a:latin typeface="+mn-lt"/>
              </a:rPr>
              <a:t>Community Treatment</a:t>
            </a:r>
          </a:p>
          <a:p>
            <a:pPr>
              <a:lnSpc>
                <a:spcPct val="65000"/>
              </a:lnSpc>
              <a:spcBef>
                <a:spcPct val="50000"/>
              </a:spcBef>
              <a:spcAft>
                <a:spcPct val="0"/>
              </a:spcAft>
              <a:buClrTx/>
              <a:buSzTx/>
              <a:buFontTx/>
              <a:buNone/>
            </a:pPr>
            <a:r>
              <a:rPr lang="en-US" altLang="en-US" sz="1400" dirty="0">
                <a:solidFill>
                  <a:schemeClr val="tx1"/>
                </a:solidFill>
                <a:latin typeface="+mn-lt"/>
              </a:rPr>
              <a:t>TASC</a:t>
            </a:r>
          </a:p>
          <a:p>
            <a:pPr>
              <a:lnSpc>
                <a:spcPct val="100000"/>
              </a:lnSpc>
              <a:spcBef>
                <a:spcPct val="0"/>
              </a:spcBef>
              <a:spcAft>
                <a:spcPct val="0"/>
              </a:spcAft>
              <a:buClrTx/>
              <a:buSzTx/>
              <a:buFontTx/>
              <a:buNone/>
            </a:pPr>
            <a:endParaRPr lang="en-US" altLang="en-US" dirty="0">
              <a:solidFill>
                <a:schemeClr val="tx1"/>
              </a:solidFill>
              <a:latin typeface="+mn-lt"/>
            </a:endParaRPr>
          </a:p>
        </p:txBody>
      </p:sp>
      <p:sp>
        <p:nvSpPr>
          <p:cNvPr id="252952" name="Text Box 24"/>
          <p:cNvSpPr txBox="1">
            <a:spLocks noChangeArrowheads="1"/>
          </p:cNvSpPr>
          <p:nvPr/>
        </p:nvSpPr>
        <p:spPr bwMode="auto">
          <a:xfrm>
            <a:off x="4495801" y="3733800"/>
            <a:ext cx="1727011" cy="15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a:solidFill>
                  <a:schemeClr val="tx1"/>
                </a:solidFill>
                <a:latin typeface="+mn-lt"/>
              </a:rPr>
              <a:t>Drug Court</a:t>
            </a:r>
          </a:p>
          <a:p>
            <a:pPr>
              <a:lnSpc>
                <a:spcPct val="65000"/>
              </a:lnSpc>
              <a:spcBef>
                <a:spcPct val="50000"/>
              </a:spcBef>
              <a:spcAft>
                <a:spcPct val="0"/>
              </a:spcAft>
              <a:buClrTx/>
              <a:buSzTx/>
              <a:buFontTx/>
              <a:buNone/>
            </a:pPr>
            <a:r>
              <a:rPr lang="en-US" altLang="en-US" sz="1400">
                <a:solidFill>
                  <a:schemeClr val="tx1"/>
                </a:solidFill>
                <a:latin typeface="+mn-lt"/>
              </a:rPr>
              <a:t>Terms of </a:t>
            </a:r>
          </a:p>
          <a:p>
            <a:pPr>
              <a:lnSpc>
                <a:spcPct val="65000"/>
              </a:lnSpc>
              <a:spcBef>
                <a:spcPct val="50000"/>
              </a:spcBef>
              <a:spcAft>
                <a:spcPct val="0"/>
              </a:spcAft>
              <a:buClrTx/>
              <a:buSzTx/>
              <a:buFontTx/>
              <a:buNone/>
            </a:pPr>
            <a:r>
              <a:rPr lang="en-US" altLang="en-US" sz="1400">
                <a:solidFill>
                  <a:schemeClr val="tx1"/>
                </a:solidFill>
                <a:latin typeface="+mn-lt"/>
              </a:rPr>
              <a:t>Incarceration</a:t>
            </a:r>
          </a:p>
          <a:p>
            <a:pPr>
              <a:lnSpc>
                <a:spcPct val="65000"/>
              </a:lnSpc>
              <a:spcBef>
                <a:spcPct val="50000"/>
              </a:spcBef>
              <a:spcAft>
                <a:spcPct val="0"/>
              </a:spcAft>
              <a:buClrTx/>
              <a:buSzTx/>
              <a:buFontTx/>
              <a:buNone/>
            </a:pPr>
            <a:r>
              <a:rPr lang="en-US" altLang="en-US" sz="1400">
                <a:solidFill>
                  <a:schemeClr val="tx1"/>
                </a:solidFill>
                <a:latin typeface="+mn-lt"/>
              </a:rPr>
              <a:t>Probation Conditions</a:t>
            </a:r>
          </a:p>
          <a:p>
            <a:pPr>
              <a:lnSpc>
                <a:spcPct val="65000"/>
              </a:lnSpc>
              <a:spcBef>
                <a:spcPct val="50000"/>
              </a:spcBef>
              <a:spcAft>
                <a:spcPct val="0"/>
              </a:spcAft>
              <a:buClrTx/>
              <a:buSzTx/>
              <a:buFontTx/>
              <a:buNone/>
            </a:pPr>
            <a:r>
              <a:rPr lang="en-US" altLang="en-US" sz="1400">
                <a:solidFill>
                  <a:schemeClr val="tx1"/>
                </a:solidFill>
                <a:latin typeface="+mn-lt"/>
              </a:rPr>
              <a:t>Deferred sentence</a:t>
            </a:r>
          </a:p>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53" name="Text Box 25"/>
          <p:cNvSpPr txBox="1">
            <a:spLocks noChangeArrowheads="1"/>
          </p:cNvSpPr>
          <p:nvPr/>
        </p:nvSpPr>
        <p:spPr bwMode="auto">
          <a:xfrm>
            <a:off x="6248400" y="3810002"/>
            <a:ext cx="12192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a:solidFill>
                  <a:schemeClr val="tx1"/>
                </a:solidFill>
                <a:latin typeface="+mn-lt"/>
              </a:rPr>
              <a:t>Drug </a:t>
            </a:r>
          </a:p>
          <a:p>
            <a:pPr>
              <a:lnSpc>
                <a:spcPct val="65000"/>
              </a:lnSpc>
              <a:spcBef>
                <a:spcPct val="50000"/>
              </a:spcBef>
              <a:spcAft>
                <a:spcPct val="0"/>
              </a:spcAft>
              <a:buClrTx/>
              <a:buSzTx/>
              <a:buFontTx/>
              <a:buNone/>
            </a:pPr>
            <a:r>
              <a:rPr lang="en-US" altLang="en-US" sz="1400">
                <a:solidFill>
                  <a:schemeClr val="tx1"/>
                </a:solidFill>
                <a:latin typeface="+mn-lt"/>
              </a:rPr>
              <a:t>Treatment</a:t>
            </a:r>
          </a:p>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54" name="Text Box 26"/>
          <p:cNvSpPr txBox="1">
            <a:spLocks noChangeArrowheads="1"/>
          </p:cNvSpPr>
          <p:nvPr/>
        </p:nvSpPr>
        <p:spPr bwMode="auto">
          <a:xfrm>
            <a:off x="7696200" y="3733800"/>
            <a:ext cx="1447800" cy="213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65000"/>
              </a:lnSpc>
              <a:spcBef>
                <a:spcPct val="50000"/>
              </a:spcBef>
              <a:spcAft>
                <a:spcPct val="0"/>
              </a:spcAft>
              <a:buClrTx/>
              <a:buSzTx/>
              <a:buFontTx/>
              <a:buNone/>
            </a:pPr>
            <a:r>
              <a:rPr lang="en-US" altLang="en-US" sz="1400">
                <a:solidFill>
                  <a:schemeClr val="tx1"/>
                </a:solidFill>
                <a:latin typeface="+mn-lt"/>
              </a:rPr>
              <a:t>Drug treatment</a:t>
            </a:r>
          </a:p>
          <a:p>
            <a:pPr>
              <a:lnSpc>
                <a:spcPct val="65000"/>
              </a:lnSpc>
              <a:spcBef>
                <a:spcPct val="50000"/>
              </a:spcBef>
              <a:spcAft>
                <a:spcPct val="0"/>
              </a:spcAft>
              <a:buClrTx/>
              <a:buSzTx/>
              <a:buFontTx/>
              <a:buNone/>
            </a:pPr>
            <a:r>
              <a:rPr lang="en-US" altLang="en-US" sz="1400">
                <a:solidFill>
                  <a:schemeClr val="tx1"/>
                </a:solidFill>
                <a:latin typeface="+mn-lt"/>
              </a:rPr>
              <a:t>Aftercare</a:t>
            </a:r>
          </a:p>
          <a:p>
            <a:pPr>
              <a:lnSpc>
                <a:spcPct val="65000"/>
              </a:lnSpc>
              <a:spcBef>
                <a:spcPct val="50000"/>
              </a:spcBef>
              <a:spcAft>
                <a:spcPct val="0"/>
              </a:spcAft>
              <a:buClrTx/>
              <a:buSzTx/>
              <a:buFontTx/>
              <a:buNone/>
            </a:pPr>
            <a:r>
              <a:rPr lang="en-US" altLang="en-US" sz="1400">
                <a:solidFill>
                  <a:schemeClr val="tx1"/>
                </a:solidFill>
                <a:latin typeface="+mn-lt"/>
              </a:rPr>
              <a:t>Housing</a:t>
            </a:r>
          </a:p>
          <a:p>
            <a:pPr>
              <a:lnSpc>
                <a:spcPct val="65000"/>
              </a:lnSpc>
              <a:spcBef>
                <a:spcPct val="50000"/>
              </a:spcBef>
              <a:spcAft>
                <a:spcPct val="0"/>
              </a:spcAft>
              <a:buClrTx/>
              <a:buSzTx/>
              <a:buFontTx/>
              <a:buNone/>
            </a:pPr>
            <a:r>
              <a:rPr lang="en-US" altLang="en-US" sz="1400">
                <a:solidFill>
                  <a:schemeClr val="tx1"/>
                </a:solidFill>
                <a:latin typeface="+mn-lt"/>
              </a:rPr>
              <a:t>Employment</a:t>
            </a:r>
          </a:p>
          <a:p>
            <a:pPr>
              <a:lnSpc>
                <a:spcPct val="65000"/>
              </a:lnSpc>
              <a:spcBef>
                <a:spcPct val="50000"/>
              </a:spcBef>
              <a:spcAft>
                <a:spcPct val="0"/>
              </a:spcAft>
              <a:buClrTx/>
              <a:buSzTx/>
              <a:buFontTx/>
              <a:buNone/>
            </a:pPr>
            <a:r>
              <a:rPr lang="en-US" altLang="en-US" sz="1400">
                <a:solidFill>
                  <a:schemeClr val="tx1"/>
                </a:solidFill>
                <a:latin typeface="+mn-lt"/>
              </a:rPr>
              <a:t>Mental Health</a:t>
            </a:r>
          </a:p>
          <a:p>
            <a:pPr>
              <a:lnSpc>
                <a:spcPct val="65000"/>
              </a:lnSpc>
              <a:spcBef>
                <a:spcPct val="50000"/>
              </a:spcBef>
              <a:spcAft>
                <a:spcPct val="0"/>
              </a:spcAft>
              <a:buClrTx/>
              <a:buSzTx/>
              <a:buFontTx/>
              <a:buNone/>
            </a:pPr>
            <a:r>
              <a:rPr lang="en-US" altLang="en-US" sz="1400">
                <a:solidFill>
                  <a:schemeClr val="tx1"/>
                </a:solidFill>
                <a:latin typeface="+mn-lt"/>
              </a:rPr>
              <a:t>Half-way House</a:t>
            </a:r>
          </a:p>
          <a:p>
            <a:pPr>
              <a:lnSpc>
                <a:spcPct val="65000"/>
              </a:lnSpc>
              <a:spcBef>
                <a:spcPct val="50000"/>
              </a:spcBef>
              <a:spcAft>
                <a:spcPct val="0"/>
              </a:spcAft>
              <a:buClrTx/>
              <a:buSzTx/>
              <a:buFontTx/>
              <a:buNone/>
            </a:pPr>
            <a:r>
              <a:rPr lang="en-US" altLang="en-US" sz="1400">
                <a:solidFill>
                  <a:schemeClr val="tx1"/>
                </a:solidFill>
                <a:latin typeface="+mn-lt"/>
              </a:rPr>
              <a:t>TASC</a:t>
            </a:r>
          </a:p>
          <a:p>
            <a:pPr>
              <a:lnSpc>
                <a:spcPct val="100000"/>
              </a:lnSpc>
              <a:spcBef>
                <a:spcPct val="0"/>
              </a:spcBef>
              <a:spcAft>
                <a:spcPct val="0"/>
              </a:spcAft>
              <a:buClrTx/>
              <a:buSzTx/>
              <a:buFontTx/>
              <a:buNone/>
            </a:pPr>
            <a:endParaRPr lang="en-US" altLang="en-US">
              <a:solidFill>
                <a:schemeClr val="tx1"/>
              </a:solidFill>
              <a:latin typeface="+mn-lt"/>
            </a:endParaRPr>
          </a:p>
        </p:txBody>
      </p:sp>
      <p:sp>
        <p:nvSpPr>
          <p:cNvPr id="252955" name="Text Box 27"/>
          <p:cNvSpPr txBox="1">
            <a:spLocks noChangeArrowheads="1"/>
          </p:cNvSpPr>
          <p:nvPr/>
        </p:nvSpPr>
        <p:spPr bwMode="auto">
          <a:xfrm>
            <a:off x="3352800" y="3810001"/>
            <a:ext cx="46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ct val="20000"/>
              </a:spcBef>
              <a:spcAft>
                <a:spcPct val="35000"/>
              </a:spcAft>
              <a:buClr>
                <a:srgbClr val="9999FF"/>
              </a:buClr>
              <a:buSzPct val="65000"/>
              <a:buFont typeface="Wingdings" pitchFamily="2" charset="2"/>
              <a:buChar char="§"/>
              <a:defRPr sz="2400">
                <a:solidFill>
                  <a:schemeClr val="bg1"/>
                </a:solidFill>
                <a:latin typeface="Calibri" pitchFamily="34" charset="0"/>
              </a:defRPr>
            </a:lvl1pPr>
            <a:lvl2pPr marL="742950" indent="-285750" eaLnBrk="0" hangingPunct="0">
              <a:lnSpc>
                <a:spcPct val="90000"/>
              </a:lnSpc>
              <a:spcBef>
                <a:spcPct val="20000"/>
              </a:spcBef>
              <a:spcAft>
                <a:spcPct val="35000"/>
              </a:spcAft>
              <a:buClr>
                <a:srgbClr val="518DAB"/>
              </a:buClr>
              <a:buSzPct val="70000"/>
              <a:buFont typeface="Wingdings" pitchFamily="2" charset="2"/>
              <a:buChar char="§"/>
              <a:defRPr sz="2200">
                <a:solidFill>
                  <a:schemeClr val="tx1"/>
                </a:solidFill>
                <a:latin typeface="Calibri" pitchFamily="34" charset="0"/>
              </a:defRPr>
            </a:lvl2pPr>
            <a:lvl3pPr marL="1143000" indent="-228600" eaLnBrk="0" hangingPunct="0">
              <a:lnSpc>
                <a:spcPct val="90000"/>
              </a:lnSpc>
              <a:spcBef>
                <a:spcPct val="20000"/>
              </a:spcBef>
              <a:spcAft>
                <a:spcPct val="35000"/>
              </a:spcAft>
              <a:buChar char="•"/>
              <a:defRPr>
                <a:solidFill>
                  <a:srgbClr val="BCBEDC"/>
                </a:solidFill>
                <a:latin typeface="Calibri" pitchFamily="34" charset="0"/>
              </a:defRPr>
            </a:lvl3pPr>
            <a:lvl4pPr marL="1600200" indent="-228600" eaLnBrk="0" hangingPunct="0">
              <a:lnSpc>
                <a:spcPct val="90000"/>
              </a:lnSpc>
              <a:spcBef>
                <a:spcPct val="20000"/>
              </a:spcBef>
              <a:spcAft>
                <a:spcPct val="35000"/>
              </a:spcAft>
              <a:buChar char="–"/>
              <a:defRPr sz="1600">
                <a:solidFill>
                  <a:schemeClr val="tx1"/>
                </a:solidFill>
                <a:latin typeface="Calibri" pitchFamily="34" charset="0"/>
              </a:defRPr>
            </a:lvl4pPr>
            <a:lvl5pPr marL="2057400" indent="-228600" eaLnBrk="0" hangingPunct="0">
              <a:lnSpc>
                <a:spcPct val="90000"/>
              </a:lnSpc>
              <a:spcBef>
                <a:spcPct val="20000"/>
              </a:spcBef>
              <a:spcAft>
                <a:spcPct val="35000"/>
              </a:spcAft>
              <a:buChar char="»"/>
              <a:defRPr sz="1600">
                <a:solidFill>
                  <a:schemeClr val="tx1"/>
                </a:solidFill>
                <a:latin typeface="Calibri" pitchFamily="34" charset="0"/>
              </a:defRPr>
            </a:lvl5pPr>
            <a:lvl6pPr marL="2514600" indent="-228600" eaLnBrk="0" fontAlgn="base" hangingPunct="0">
              <a:lnSpc>
                <a:spcPct val="90000"/>
              </a:lnSpc>
              <a:spcBef>
                <a:spcPct val="20000"/>
              </a:spcBef>
              <a:spcAft>
                <a:spcPct val="35000"/>
              </a:spcAft>
              <a:buChar char="»"/>
              <a:defRPr sz="1600">
                <a:solidFill>
                  <a:schemeClr val="tx1"/>
                </a:solidFill>
                <a:latin typeface="Calibri" pitchFamily="34" charset="0"/>
              </a:defRPr>
            </a:lvl6pPr>
            <a:lvl7pPr marL="2971800" indent="-228600" eaLnBrk="0" fontAlgn="base" hangingPunct="0">
              <a:lnSpc>
                <a:spcPct val="90000"/>
              </a:lnSpc>
              <a:spcBef>
                <a:spcPct val="20000"/>
              </a:spcBef>
              <a:spcAft>
                <a:spcPct val="35000"/>
              </a:spcAft>
              <a:buChar char="»"/>
              <a:defRPr sz="1600">
                <a:solidFill>
                  <a:schemeClr val="tx1"/>
                </a:solidFill>
                <a:latin typeface="Calibri" pitchFamily="34" charset="0"/>
              </a:defRPr>
            </a:lvl7pPr>
            <a:lvl8pPr marL="3429000" indent="-228600" eaLnBrk="0" fontAlgn="base" hangingPunct="0">
              <a:lnSpc>
                <a:spcPct val="90000"/>
              </a:lnSpc>
              <a:spcBef>
                <a:spcPct val="20000"/>
              </a:spcBef>
              <a:spcAft>
                <a:spcPct val="35000"/>
              </a:spcAft>
              <a:buChar char="»"/>
              <a:defRPr sz="1600">
                <a:solidFill>
                  <a:schemeClr val="tx1"/>
                </a:solidFill>
                <a:latin typeface="Calibri" pitchFamily="34" charset="0"/>
              </a:defRPr>
            </a:lvl8pPr>
            <a:lvl9pPr marL="3886200" indent="-228600" eaLnBrk="0" fontAlgn="base" hangingPunct="0">
              <a:lnSpc>
                <a:spcPct val="90000"/>
              </a:lnSpc>
              <a:spcBef>
                <a:spcPct val="20000"/>
              </a:spcBef>
              <a:spcAft>
                <a:spcPct val="35000"/>
              </a:spcAft>
              <a:buChar char="»"/>
              <a:defRPr sz="1600">
                <a:solidFill>
                  <a:schemeClr val="tx1"/>
                </a:solidFill>
                <a:latin typeface="Calibri" pitchFamily="34" charset="0"/>
              </a:defRPr>
            </a:lvl9pPr>
          </a:lstStyle>
          <a:p>
            <a:pPr>
              <a:lnSpc>
                <a:spcPct val="100000"/>
              </a:lnSpc>
              <a:spcBef>
                <a:spcPct val="0"/>
              </a:spcBef>
              <a:spcAft>
                <a:spcPct val="0"/>
              </a:spcAft>
              <a:buClrTx/>
              <a:buSzTx/>
              <a:buFontTx/>
              <a:buNone/>
            </a:pPr>
            <a:r>
              <a:rPr lang="en-US" altLang="en-US" sz="1400" dirty="0">
                <a:solidFill>
                  <a:schemeClr val="tx1"/>
                </a:solidFill>
                <a:latin typeface="+mn-lt"/>
              </a:rPr>
              <a:t>N/A</a:t>
            </a:r>
          </a:p>
        </p:txBody>
      </p:sp>
      <p:sp>
        <p:nvSpPr>
          <p:cNvPr id="33813" name="Rectangle 28"/>
          <p:cNvSpPr>
            <a:spLocks noGrp="1" noChangeArrowheads="1"/>
          </p:cNvSpPr>
          <p:nvPr>
            <p:ph type="title"/>
          </p:nvPr>
        </p:nvSpPr>
        <p:spPr>
          <a:xfrm>
            <a:off x="152400" y="457200"/>
            <a:ext cx="8763000" cy="914400"/>
          </a:xfrm>
        </p:spPr>
        <p:txBody>
          <a:bodyPr>
            <a:normAutofit fontScale="90000"/>
          </a:bodyPr>
          <a:lstStyle/>
          <a:p>
            <a:pPr eaLnBrk="1" hangingPunct="1"/>
            <a:r>
              <a:rPr lang="en-US" altLang="en-US" dirty="0" smtClean="0">
                <a:latin typeface="+mn-lt"/>
              </a:rPr>
              <a:t>Addressing Drug Abuse </a:t>
            </a:r>
            <a:br>
              <a:rPr lang="en-US" altLang="en-US" dirty="0" smtClean="0">
                <a:latin typeface="+mn-lt"/>
              </a:rPr>
            </a:br>
            <a:r>
              <a:rPr lang="en-US" altLang="en-US" dirty="0" smtClean="0">
                <a:latin typeface="+mn-lt"/>
              </a:rPr>
              <a:t>in the Criminal Justice System</a:t>
            </a:r>
            <a:endParaRPr lang="en-US" altLang="en-US" sz="2800" dirty="0" smtClean="0">
              <a:latin typeface="+mn-lt"/>
            </a:endParaRPr>
          </a:p>
        </p:txBody>
      </p:sp>
      <p:sp>
        <p:nvSpPr>
          <p:cNvPr id="2" name="Slide Number Placeholder 1"/>
          <p:cNvSpPr>
            <a:spLocks noGrp="1"/>
          </p:cNvSpPr>
          <p:nvPr>
            <p:ph type="sldNum" sz="quarter" idx="12"/>
          </p:nvPr>
        </p:nvSpPr>
        <p:spPr/>
        <p:txBody>
          <a:bodyPr/>
          <a:lstStyle/>
          <a:p>
            <a:fld id="{1DD3F4C5-D0D1-408E-9BF2-B60C2DE91CE3}" type="slidenum">
              <a:rPr lang="en-US" smtClean="0"/>
              <a:t>12</a:t>
            </a:fld>
            <a:endParaRPr lang="en-US"/>
          </a:p>
        </p:txBody>
      </p:sp>
    </p:spTree>
    <p:extLst>
      <p:ext uri="{BB962C8B-B14F-4D97-AF65-F5344CB8AC3E}">
        <p14:creationId xmlns:p14="http://schemas.microsoft.com/office/powerpoint/2010/main" val="401279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p:cNvGraphicFramePr>
            <a:graphicFrameLocks noGrp="1" noChangeAspect="1"/>
          </p:cNvGraphicFramePr>
          <p:nvPr>
            <p:ph idx="1"/>
            <p:extLst>
              <p:ext uri="{D42A27DB-BD31-4B8C-83A1-F6EECF244321}">
                <p14:modId xmlns:p14="http://schemas.microsoft.com/office/powerpoint/2010/main" val="1920997822"/>
              </p:ext>
            </p:extLst>
          </p:nvPr>
        </p:nvGraphicFramePr>
        <p:xfrm>
          <a:off x="303205" y="1524000"/>
          <a:ext cx="8537592" cy="5435600"/>
        </p:xfrm>
        <a:graphic>
          <a:graphicData uri="http://schemas.openxmlformats.org/drawingml/2006/chart">
            <c:chart xmlns:c="http://schemas.openxmlformats.org/drawingml/2006/chart" xmlns:r="http://schemas.openxmlformats.org/officeDocument/2006/relationships" r:id="rId3"/>
          </a:graphicData>
        </a:graphic>
      </p:graphicFrame>
      <p:sp>
        <p:nvSpPr>
          <p:cNvPr id="4101" name="Text Box 6"/>
          <p:cNvSpPr txBox="1">
            <a:spLocks noChangeArrowheads="1"/>
          </p:cNvSpPr>
          <p:nvPr/>
        </p:nvSpPr>
        <p:spPr bwMode="auto">
          <a:xfrm>
            <a:off x="4191000" y="1981200"/>
            <a:ext cx="4267200" cy="757130"/>
          </a:xfrm>
          <a:prstGeom prst="rect">
            <a:avLst/>
          </a:prstGeom>
          <a:solidFill>
            <a:schemeClr val="bg1"/>
          </a:solidFill>
          <a:ln w="9525" algn="ctr">
            <a:noFill/>
            <a:miter lim="800000"/>
            <a:headEnd/>
            <a:tailEnd/>
          </a:ln>
        </p:spPr>
        <p:txBody>
          <a:bodyPr wrap="square">
            <a:spAutoFit/>
          </a:bodyPr>
          <a:lstStyle/>
          <a:p>
            <a:pPr algn="ctr">
              <a:lnSpc>
                <a:spcPct val="90000"/>
              </a:lnSpc>
            </a:pPr>
            <a:r>
              <a:rPr lang="en-US" sz="1600" b="1" dirty="0" smtClean="0">
                <a:latin typeface="Corbel" pitchFamily="34" charset="0"/>
              </a:rPr>
              <a:t>Death </a:t>
            </a:r>
            <a:r>
              <a:rPr lang="en-US" sz="1600" b="1" dirty="0">
                <a:latin typeface="Corbel" pitchFamily="34" charset="0"/>
              </a:rPr>
              <a:t>Among </a:t>
            </a:r>
            <a:r>
              <a:rPr lang="en-US" sz="1600" b="1" dirty="0" smtClean="0">
                <a:latin typeface="Corbel" pitchFamily="34" charset="0"/>
              </a:rPr>
              <a:t>Recent Inmates  </a:t>
            </a:r>
            <a:r>
              <a:rPr lang="en-US" sz="1600" b="1" dirty="0">
                <a:latin typeface="Corbel" pitchFamily="34" charset="0"/>
              </a:rPr>
              <a:t>of the Washington State </a:t>
            </a:r>
            <a:r>
              <a:rPr lang="en-US" sz="1600" b="1" dirty="0" smtClean="0">
                <a:latin typeface="Corbel" pitchFamily="34" charset="0"/>
              </a:rPr>
              <a:t>Corrections</a:t>
            </a:r>
            <a:r>
              <a:rPr lang="en-US" sz="1600" b="1" dirty="0">
                <a:latin typeface="Corbel" pitchFamily="34" charset="0"/>
              </a:rPr>
              <a:t> </a:t>
            </a:r>
            <a:r>
              <a:rPr lang="en-US" sz="1600" b="1" dirty="0" smtClean="0">
                <a:latin typeface="Corbel" pitchFamily="34" charset="0"/>
              </a:rPr>
              <a:t>Compared </a:t>
            </a:r>
            <a:r>
              <a:rPr lang="en-US" sz="1600" b="1" dirty="0">
                <a:latin typeface="Corbel" pitchFamily="34" charset="0"/>
              </a:rPr>
              <a:t>to Other State Residents</a:t>
            </a:r>
          </a:p>
        </p:txBody>
      </p:sp>
      <p:sp>
        <p:nvSpPr>
          <p:cNvPr id="7" name="Rectangle 61"/>
          <p:cNvSpPr>
            <a:spLocks noChangeArrowheads="1"/>
          </p:cNvSpPr>
          <p:nvPr/>
        </p:nvSpPr>
        <p:spPr bwMode="auto">
          <a:xfrm>
            <a:off x="0" y="381000"/>
            <a:ext cx="9144000" cy="1066800"/>
          </a:xfrm>
          <a:prstGeom prst="rect">
            <a:avLst/>
          </a:prstGeom>
          <a:noFill/>
          <a:ln w="9525">
            <a:noFill/>
            <a:miter lim="800000"/>
            <a:headEnd/>
            <a:tailEnd/>
          </a:ln>
          <a:effectLst/>
        </p:spPr>
        <p:txBody>
          <a:bodyPr anchor="ctr"/>
          <a:lstStyle/>
          <a:p>
            <a:pPr marL="838200" indent="-838200" algn="ctr"/>
            <a:r>
              <a:rPr lang="en-US" sz="3200" dirty="0" smtClean="0"/>
              <a:t>Benefits of integrated system: </a:t>
            </a:r>
          </a:p>
          <a:p>
            <a:pPr marL="838200" indent="-838200" algn="ctr"/>
            <a:r>
              <a:rPr lang="en-US" sz="3200" dirty="0" smtClean="0"/>
              <a:t>The potential to </a:t>
            </a:r>
            <a:r>
              <a:rPr lang="en-US" sz="3200" b="1" i="1" dirty="0" smtClean="0"/>
              <a:t>save lives </a:t>
            </a:r>
            <a:endParaRPr lang="en-US" sz="3200" b="1" i="1" dirty="0"/>
          </a:p>
        </p:txBody>
      </p:sp>
      <p:sp>
        <p:nvSpPr>
          <p:cNvPr id="2" name="TextBox 1"/>
          <p:cNvSpPr txBox="1"/>
          <p:nvPr/>
        </p:nvSpPr>
        <p:spPr>
          <a:xfrm>
            <a:off x="5410200" y="6324600"/>
            <a:ext cx="3657600" cy="450636"/>
          </a:xfrm>
          <a:prstGeom prst="rect">
            <a:avLst/>
          </a:prstGeom>
          <a:noFill/>
        </p:spPr>
        <p:txBody>
          <a:bodyPr wrap="square" rtlCol="0">
            <a:spAutoFit/>
          </a:bodyPr>
          <a:lstStyle/>
          <a:p>
            <a:pPr marL="215900" lvl="0" indent="-215900" algn="r" defTabSz="457200">
              <a:lnSpc>
                <a:spcPct val="97000"/>
              </a:lnSpc>
              <a:spcBef>
                <a:spcPct val="0"/>
              </a:spcBef>
              <a:buSzPct val="45000"/>
              <a:tabLst>
                <a:tab pos="723900" algn="l"/>
                <a:tab pos="1447800" algn="l"/>
                <a:tab pos="2171700" algn="l"/>
                <a:tab pos="2895600" algn="l"/>
                <a:tab pos="3619500" algn="l"/>
                <a:tab pos="4343400" algn="l"/>
                <a:tab pos="5067300" algn="l"/>
              </a:tabLst>
              <a:defRPr/>
            </a:pPr>
            <a:r>
              <a:rPr lang="en-GB" sz="1200" dirty="0">
                <a:latin typeface="Corbel" pitchFamily="34" charset="0"/>
              </a:rPr>
              <a:t>Binswanger et al. </a:t>
            </a:r>
            <a:r>
              <a:rPr lang="en-GB" sz="1200" dirty="0" smtClean="0">
                <a:latin typeface="Corbel" pitchFamily="34" charset="0"/>
              </a:rPr>
              <a:t>NEJM</a:t>
            </a:r>
          </a:p>
          <a:p>
            <a:pPr marL="215900" lvl="0" indent="-215900" algn="r" defTabSz="457200">
              <a:lnSpc>
                <a:spcPct val="97000"/>
              </a:lnSpc>
              <a:spcBef>
                <a:spcPct val="0"/>
              </a:spcBef>
              <a:buSzPct val="45000"/>
              <a:tabLst>
                <a:tab pos="723900" algn="l"/>
                <a:tab pos="1447800" algn="l"/>
                <a:tab pos="2171700" algn="l"/>
                <a:tab pos="2895600" algn="l"/>
                <a:tab pos="3619500" algn="l"/>
                <a:tab pos="4343400" algn="l"/>
                <a:tab pos="5067300" algn="l"/>
              </a:tabLst>
              <a:defRPr/>
            </a:pPr>
            <a:r>
              <a:rPr lang="en-GB" sz="1200" dirty="0" smtClean="0">
                <a:latin typeface="Corbel" pitchFamily="34" charset="0"/>
              </a:rPr>
              <a:t>2007;356:157-165</a:t>
            </a:r>
            <a:endParaRPr lang="en-GB" sz="1200" dirty="0">
              <a:latin typeface="Corbel" pitchFamily="34" charset="0"/>
            </a:endParaRPr>
          </a:p>
        </p:txBody>
      </p:sp>
      <p:sp>
        <p:nvSpPr>
          <p:cNvPr id="3" name="Slide Number Placeholder 2"/>
          <p:cNvSpPr>
            <a:spLocks noGrp="1"/>
          </p:cNvSpPr>
          <p:nvPr>
            <p:ph type="sldNum" sz="quarter" idx="12"/>
          </p:nvPr>
        </p:nvSpPr>
        <p:spPr/>
        <p:txBody>
          <a:bodyPr/>
          <a:lstStyle/>
          <a:p>
            <a:fld id="{1DD3F4C5-D0D1-408E-9BF2-B60C2DE91CE3}" type="slidenum">
              <a:rPr lang="en-US" smtClean="0"/>
              <a:t>13</a:t>
            </a:fld>
            <a:endParaRPr lang="en-US"/>
          </a:p>
        </p:txBody>
      </p:sp>
    </p:spTree>
    <p:extLst>
      <p:ext uri="{BB962C8B-B14F-4D97-AF65-F5344CB8AC3E}">
        <p14:creationId xmlns:p14="http://schemas.microsoft.com/office/powerpoint/2010/main" val="3058557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marL="838200" indent="-838200"/>
            <a:r>
              <a:rPr lang="en-US" sz="3200" dirty="0">
                <a:latin typeface="Corbel" pitchFamily="34" charset="0"/>
              </a:rPr>
              <a:t>Benefits of integrated system: </a:t>
            </a:r>
            <a:r>
              <a:rPr lang="en-US" sz="3200" dirty="0" smtClean="0">
                <a:latin typeface="Corbel" pitchFamily="34" charset="0"/>
              </a:rPr>
              <a:t>The potential </a:t>
            </a:r>
            <a:r>
              <a:rPr lang="en-US" sz="3200" dirty="0">
                <a:latin typeface="Corbel" pitchFamily="34" charset="0"/>
              </a:rPr>
              <a:t>to </a:t>
            </a:r>
            <a:r>
              <a:rPr lang="en-US" sz="3200" b="1" i="1" dirty="0" smtClean="0">
                <a:latin typeface="Corbel" pitchFamily="34" charset="0"/>
              </a:rPr>
              <a:t>reduce recidivism </a:t>
            </a:r>
            <a:endParaRPr lang="en-US" sz="3200" b="1" i="1" dirty="0">
              <a:latin typeface="Corbel" pitchFamily="34" charset="0"/>
            </a:endParaRPr>
          </a:p>
        </p:txBody>
      </p:sp>
      <p:sp>
        <p:nvSpPr>
          <p:cNvPr id="3" name="Slide Number Placeholder 2"/>
          <p:cNvSpPr>
            <a:spLocks noGrp="1"/>
          </p:cNvSpPr>
          <p:nvPr>
            <p:ph type="sldNum" sz="quarter" idx="12"/>
          </p:nvPr>
        </p:nvSpPr>
        <p:spPr/>
        <p:txBody>
          <a:bodyPr/>
          <a:lstStyle/>
          <a:p>
            <a:fld id="{1DD3F4C5-D0D1-408E-9BF2-B60C2DE91CE3}" type="slidenum">
              <a:rPr lang="en-US" smtClean="0"/>
              <a:t>14</a:t>
            </a:fld>
            <a:endParaRPr lang="en-US"/>
          </a:p>
        </p:txBody>
      </p:sp>
      <p:graphicFrame>
        <p:nvGraphicFramePr>
          <p:cNvPr id="4" name="Chart 3"/>
          <p:cNvGraphicFramePr/>
          <p:nvPr>
            <p:extLst>
              <p:ext uri="{D42A27DB-BD31-4B8C-83A1-F6EECF244321}">
                <p14:modId xmlns:p14="http://schemas.microsoft.com/office/powerpoint/2010/main" val="226639468"/>
              </p:ext>
            </p:extLst>
          </p:nvPr>
        </p:nvGraphicFramePr>
        <p:xfrm>
          <a:off x="457200" y="1524000"/>
          <a:ext cx="7772400" cy="4851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1487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308" name="Text Box 12"/>
          <p:cNvSpPr txBox="1">
            <a:spLocks noChangeArrowheads="1"/>
          </p:cNvSpPr>
          <p:nvPr/>
        </p:nvSpPr>
        <p:spPr bwMode="auto">
          <a:xfrm>
            <a:off x="862722" y="457201"/>
            <a:ext cx="7562712" cy="97872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80000"/>
              </a:lnSpc>
            </a:pPr>
            <a:r>
              <a:rPr lang="en-US" altLang="en-US" sz="3600" dirty="0"/>
              <a:t>Treating Addiction in the </a:t>
            </a:r>
          </a:p>
          <a:p>
            <a:pPr algn="ctr">
              <a:lnSpc>
                <a:spcPct val="80000"/>
              </a:lnSpc>
            </a:pPr>
            <a:r>
              <a:rPr lang="en-US" altLang="en-US" sz="3600" dirty="0"/>
              <a:t>Criminal Justice System is </a:t>
            </a:r>
            <a:r>
              <a:rPr lang="en-US" altLang="en-US" sz="3600" i="1" dirty="0"/>
              <a:t>Cost-Effective</a:t>
            </a:r>
          </a:p>
        </p:txBody>
      </p:sp>
      <p:grpSp>
        <p:nvGrpSpPr>
          <p:cNvPr id="7" name="Group 6"/>
          <p:cNvGrpSpPr/>
          <p:nvPr/>
        </p:nvGrpSpPr>
        <p:grpSpPr>
          <a:xfrm>
            <a:off x="1729833" y="1832074"/>
            <a:ext cx="5001752" cy="2914292"/>
            <a:chOff x="1577237" y="2383459"/>
            <a:chExt cx="5001752" cy="3231113"/>
          </a:xfrm>
        </p:grpSpPr>
        <p:grpSp>
          <p:nvGrpSpPr>
            <p:cNvPr id="6" name="Group 5"/>
            <p:cNvGrpSpPr/>
            <p:nvPr/>
          </p:nvGrpSpPr>
          <p:grpSpPr>
            <a:xfrm>
              <a:off x="1577237" y="2383459"/>
              <a:ext cx="5001752" cy="3231113"/>
              <a:chOff x="1343601" y="2407955"/>
              <a:chExt cx="5001752" cy="3231113"/>
            </a:xfrm>
          </p:grpSpPr>
          <p:sp>
            <p:nvSpPr>
              <p:cNvPr id="3" name="Isosceles Triangle 2"/>
              <p:cNvSpPr/>
              <p:nvPr/>
            </p:nvSpPr>
            <p:spPr>
              <a:xfrm>
                <a:off x="2734042" y="4002386"/>
                <a:ext cx="1676400" cy="1636682"/>
              </a:xfrm>
              <a:prstGeom prst="triangl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p:cNvSpPr/>
              <p:nvPr/>
            </p:nvSpPr>
            <p:spPr>
              <a:xfrm rot="1482406">
                <a:off x="1343601" y="3711222"/>
                <a:ext cx="4724400" cy="2921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Rounded Rectangle 17"/>
              <p:cNvSpPr/>
              <p:nvPr/>
            </p:nvSpPr>
            <p:spPr>
              <a:xfrm rot="1471440">
                <a:off x="4287953" y="2470907"/>
                <a:ext cx="2057400" cy="1923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sz="2000" dirty="0" smtClean="0">
                    <a:solidFill>
                      <a:schemeClr val="bg1"/>
                    </a:solidFill>
                  </a:rPr>
                  <a:t>Cost of Incarceration</a:t>
                </a:r>
              </a:p>
              <a:p>
                <a:pPr algn="ctr">
                  <a:lnSpc>
                    <a:spcPct val="80000"/>
                  </a:lnSpc>
                </a:pPr>
                <a:r>
                  <a:rPr lang="en-US" altLang="en-US" sz="2000" b="1" dirty="0" smtClean="0">
                    <a:solidFill>
                      <a:srgbClr val="FFFF00"/>
                    </a:solidFill>
                  </a:rPr>
                  <a:t>$24,000</a:t>
                </a:r>
                <a:endParaRPr lang="en-US" altLang="en-US" sz="2000" b="1" dirty="0">
                  <a:solidFill>
                    <a:srgbClr val="FFFF00"/>
                  </a:solidFill>
                </a:endParaRPr>
              </a:p>
            </p:txBody>
          </p:sp>
          <p:sp>
            <p:nvSpPr>
              <p:cNvPr id="20" name="Rounded Rectangle 19"/>
              <p:cNvSpPr/>
              <p:nvPr/>
            </p:nvSpPr>
            <p:spPr>
              <a:xfrm rot="1471440">
                <a:off x="1744540" y="2407955"/>
                <a:ext cx="2057400" cy="758150"/>
              </a:xfrm>
              <a:prstGeom prst="roundRect">
                <a:avLst>
                  <a:gd name="adj" fmla="val 284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altLang="en-US" dirty="0">
                    <a:solidFill>
                      <a:schemeClr val="bg1"/>
                    </a:solidFill>
                  </a:rPr>
                  <a:t>Cost of </a:t>
                </a:r>
              </a:p>
              <a:p>
                <a:pPr algn="ctr">
                  <a:lnSpc>
                    <a:spcPct val="80000"/>
                  </a:lnSpc>
                </a:pPr>
                <a:r>
                  <a:rPr lang="en-US" altLang="en-US" dirty="0">
                    <a:solidFill>
                      <a:schemeClr val="bg1"/>
                    </a:solidFill>
                  </a:rPr>
                  <a:t>Treatment </a:t>
                </a:r>
              </a:p>
              <a:p>
                <a:pPr algn="ctr">
                  <a:lnSpc>
                    <a:spcPct val="80000"/>
                  </a:lnSpc>
                </a:pPr>
                <a:r>
                  <a:rPr lang="en-US" altLang="en-US" b="1" dirty="0">
                    <a:solidFill>
                      <a:srgbClr val="FFFF00"/>
                    </a:solidFill>
                  </a:rPr>
                  <a:t>$4,700</a:t>
                </a:r>
              </a:p>
            </p:txBody>
          </p:sp>
          <p:sp>
            <p:nvSpPr>
              <p:cNvPr id="823303" name="Rectangle 7"/>
              <p:cNvSpPr>
                <a:spLocks noChangeArrowheads="1"/>
              </p:cNvSpPr>
              <p:nvPr/>
            </p:nvSpPr>
            <p:spPr bwMode="auto">
              <a:xfrm rot="1504253">
                <a:off x="3624076" y="4310149"/>
                <a:ext cx="2638409" cy="24378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200" dirty="0" smtClean="0">
                    <a:solidFill>
                      <a:schemeClr val="bg1"/>
                    </a:solidFill>
                  </a:rPr>
                  <a:t>Cost </a:t>
                </a:r>
                <a:r>
                  <a:rPr lang="en-US" altLang="en-US" sz="1200" dirty="0">
                    <a:solidFill>
                      <a:schemeClr val="bg1"/>
                    </a:solidFill>
                  </a:rPr>
                  <a:t>of </a:t>
                </a:r>
                <a:r>
                  <a:rPr lang="en-US" altLang="en-US" sz="1200" dirty="0" smtClean="0">
                    <a:solidFill>
                      <a:schemeClr val="bg1"/>
                    </a:solidFill>
                  </a:rPr>
                  <a:t>1 </a:t>
                </a:r>
                <a:r>
                  <a:rPr lang="en-US" altLang="en-US" sz="1200" dirty="0">
                    <a:solidFill>
                      <a:schemeClr val="bg1"/>
                    </a:solidFill>
                  </a:rPr>
                  <a:t>full </a:t>
                </a:r>
                <a:r>
                  <a:rPr lang="en-US" altLang="en-US" sz="1200" dirty="0" smtClean="0">
                    <a:solidFill>
                      <a:schemeClr val="bg1"/>
                    </a:solidFill>
                  </a:rPr>
                  <a:t>year of imprisonment</a:t>
                </a:r>
                <a:endParaRPr lang="en-US" altLang="en-US" sz="1200" dirty="0">
                  <a:solidFill>
                    <a:schemeClr val="bg1"/>
                  </a:solidFill>
                </a:endParaRPr>
              </a:p>
            </p:txBody>
          </p:sp>
        </p:grpSp>
        <p:sp>
          <p:nvSpPr>
            <p:cNvPr id="22" name="Rectangle 7"/>
            <p:cNvSpPr>
              <a:spLocks noChangeArrowheads="1"/>
            </p:cNvSpPr>
            <p:nvPr/>
          </p:nvSpPr>
          <p:spPr bwMode="auto">
            <a:xfrm rot="1504253">
              <a:off x="1687672" y="3284462"/>
              <a:ext cx="2638409" cy="243785"/>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0000"/>
                </a:lnSpc>
              </a:pPr>
              <a:r>
                <a:rPr lang="en-US" altLang="en-US" sz="1200" dirty="0" smtClean="0">
                  <a:solidFill>
                    <a:schemeClr val="bg1"/>
                  </a:solidFill>
                </a:rPr>
                <a:t>Cost </a:t>
              </a:r>
              <a:r>
                <a:rPr lang="en-US" altLang="en-US" sz="1200" dirty="0">
                  <a:solidFill>
                    <a:schemeClr val="bg1"/>
                  </a:solidFill>
                </a:rPr>
                <a:t>of </a:t>
              </a:r>
              <a:r>
                <a:rPr lang="en-US" altLang="en-US" sz="1200" dirty="0" smtClean="0">
                  <a:solidFill>
                    <a:schemeClr val="bg1"/>
                  </a:solidFill>
                </a:rPr>
                <a:t>1 </a:t>
              </a:r>
              <a:r>
                <a:rPr lang="en-US" altLang="en-US" sz="1200" dirty="0">
                  <a:solidFill>
                    <a:schemeClr val="bg1"/>
                  </a:solidFill>
                </a:rPr>
                <a:t>full </a:t>
              </a:r>
              <a:r>
                <a:rPr lang="en-US" altLang="en-US" sz="1200" dirty="0" smtClean="0">
                  <a:solidFill>
                    <a:schemeClr val="bg1"/>
                  </a:solidFill>
                </a:rPr>
                <a:t>year of methadone</a:t>
              </a:r>
              <a:endParaRPr lang="en-US" altLang="en-US" sz="1200" dirty="0">
                <a:solidFill>
                  <a:schemeClr val="bg1"/>
                </a:solidFill>
              </a:endParaRPr>
            </a:p>
          </p:txBody>
        </p:sp>
      </p:grpSp>
      <p:sp>
        <p:nvSpPr>
          <p:cNvPr id="8" name="Slide Number Placeholder 7"/>
          <p:cNvSpPr>
            <a:spLocks noGrp="1"/>
          </p:cNvSpPr>
          <p:nvPr>
            <p:ph type="sldNum" sz="quarter" idx="12"/>
          </p:nvPr>
        </p:nvSpPr>
        <p:spPr/>
        <p:txBody>
          <a:bodyPr/>
          <a:lstStyle/>
          <a:p>
            <a:fld id="{1DD3F4C5-D0D1-408E-9BF2-B60C2DE91CE3}" type="slidenum">
              <a:rPr lang="en-US" smtClean="0"/>
              <a:t>15</a:t>
            </a:fld>
            <a:endParaRPr lang="en-US"/>
          </a:p>
        </p:txBody>
      </p:sp>
      <p:sp>
        <p:nvSpPr>
          <p:cNvPr id="2" name="Rectangle 1"/>
          <p:cNvSpPr/>
          <p:nvPr/>
        </p:nvSpPr>
        <p:spPr>
          <a:xfrm>
            <a:off x="381000" y="4779022"/>
            <a:ext cx="8534400" cy="2246769"/>
          </a:xfrm>
          <a:prstGeom prst="rect">
            <a:avLst/>
          </a:prstGeom>
        </p:spPr>
        <p:txBody>
          <a:bodyPr wrap="square">
            <a:spAutoFit/>
          </a:bodyPr>
          <a:lstStyle/>
          <a:p>
            <a:pPr marL="457200" indent="-457200" defTabSz="568325">
              <a:spcBef>
                <a:spcPts val="0"/>
              </a:spcBef>
              <a:buClr>
                <a:schemeClr val="tx1"/>
              </a:buClr>
              <a:buFont typeface="Arial" panose="020B0604020202020204" pitchFamily="34" charset="0"/>
              <a:buChar char="•"/>
            </a:pPr>
            <a:r>
              <a:rPr lang="en-US" altLang="en-US" sz="2000" dirty="0">
                <a:cs typeface="Arial" pitchFamily="34" charset="0"/>
              </a:rPr>
              <a:t>Cost to society of drug use </a:t>
            </a:r>
            <a:r>
              <a:rPr lang="en-US" altLang="en-US" sz="2000" dirty="0" smtClean="0">
                <a:cs typeface="Arial" pitchFamily="34" charset="0"/>
              </a:rPr>
              <a:t>= </a:t>
            </a:r>
            <a:r>
              <a:rPr lang="en-US" altLang="en-US" sz="2000">
                <a:cs typeface="Arial" pitchFamily="34" charset="0"/>
              </a:rPr>
              <a:t>$</a:t>
            </a:r>
            <a:r>
              <a:rPr lang="en-US" altLang="en-US" sz="2000" smtClean="0">
                <a:cs typeface="Arial" pitchFamily="34" charset="0"/>
              </a:rPr>
              <a:t>193 </a:t>
            </a:r>
            <a:r>
              <a:rPr lang="en-US" altLang="en-US" sz="2000" dirty="0" smtClean="0">
                <a:cs typeface="Arial" pitchFamily="34" charset="0"/>
              </a:rPr>
              <a:t>billion/year </a:t>
            </a:r>
            <a:r>
              <a:rPr lang="en-US" altLang="en-US" sz="900" dirty="0" smtClean="0">
                <a:cs typeface="Arial" pitchFamily="34" charset="0"/>
              </a:rPr>
              <a:t>(</a:t>
            </a:r>
            <a:r>
              <a:rPr lang="en-US" altLang="en-US" sz="900" dirty="0" err="1" smtClean="0">
                <a:cs typeface="Arial" pitchFamily="34" charset="0"/>
              </a:rPr>
              <a:t>Carnevale</a:t>
            </a:r>
            <a:r>
              <a:rPr lang="en-US" altLang="en-US" sz="900" dirty="0" smtClean="0">
                <a:cs typeface="Arial" pitchFamily="34" charset="0"/>
              </a:rPr>
              <a:t>/DOJ, 2011</a:t>
            </a:r>
            <a:r>
              <a:rPr lang="en-US" altLang="en-US" sz="1000" dirty="0" smtClean="0">
                <a:cs typeface="Arial" pitchFamily="34" charset="0"/>
              </a:rPr>
              <a:t>)</a:t>
            </a:r>
          </a:p>
          <a:p>
            <a:pPr marL="457200" lvl="0" indent="-457200" defTabSz="568325">
              <a:buClr>
                <a:prstClr val="black"/>
              </a:buClr>
              <a:buFont typeface="Arial" panose="020B0604020202020204" pitchFamily="34" charset="0"/>
              <a:buChar char="•"/>
            </a:pPr>
            <a:r>
              <a:rPr lang="en-US" altLang="en-US" sz="2000" dirty="0" smtClean="0">
                <a:cs typeface="Arial" pitchFamily="34" charset="0"/>
              </a:rPr>
              <a:t>2/3 of this cost due to drug-related crime </a:t>
            </a:r>
            <a:r>
              <a:rPr lang="nl-NL" altLang="en-US" sz="900" dirty="0">
                <a:solidFill>
                  <a:prstClr val="black"/>
                </a:solidFill>
                <a:cs typeface="Arial" pitchFamily="34" charset="0"/>
              </a:rPr>
              <a:t>(Belenko et al., 2005; ONDCP, 2001</a:t>
            </a:r>
            <a:r>
              <a:rPr lang="nl-NL" altLang="en-US" sz="900" dirty="0" smtClean="0">
                <a:solidFill>
                  <a:prstClr val="black"/>
                </a:solidFill>
                <a:cs typeface="Arial" pitchFamily="34" charset="0"/>
              </a:rPr>
              <a:t>)</a:t>
            </a:r>
            <a:endParaRPr lang="en-US" altLang="en-US" sz="2000" dirty="0" smtClean="0">
              <a:cs typeface="Arial" pitchFamily="34" charset="0"/>
            </a:endParaRPr>
          </a:p>
          <a:p>
            <a:pPr marL="457200" indent="-457200" defTabSz="568325">
              <a:buClr>
                <a:schemeClr val="tx1"/>
              </a:buClr>
              <a:buFont typeface="Arial" panose="020B0604020202020204" pitchFamily="34" charset="0"/>
              <a:buChar char="•"/>
            </a:pPr>
            <a:r>
              <a:rPr lang="en-US" altLang="en-US" sz="2000" dirty="0" smtClean="0">
                <a:cs typeface="Arial" pitchFamily="34" charset="0"/>
              </a:rPr>
              <a:t>Every </a:t>
            </a:r>
            <a:r>
              <a:rPr lang="en-US" altLang="en-US" sz="2000" b="1" dirty="0" smtClean="0">
                <a:cs typeface="Arial" pitchFamily="34" charset="0"/>
              </a:rPr>
              <a:t>$1</a:t>
            </a:r>
            <a:r>
              <a:rPr lang="en-US" altLang="en-US" sz="2000" dirty="0" smtClean="0">
                <a:cs typeface="Arial" pitchFamily="34" charset="0"/>
              </a:rPr>
              <a:t> invested in treatment yields up to </a:t>
            </a:r>
            <a:r>
              <a:rPr lang="en-US" altLang="en-US" sz="2000" b="1" dirty="0" smtClean="0">
                <a:cs typeface="Arial" pitchFamily="34" charset="0"/>
              </a:rPr>
              <a:t>$7</a:t>
            </a:r>
            <a:r>
              <a:rPr lang="en-US" altLang="en-US" sz="2000" dirty="0" smtClean="0">
                <a:cs typeface="Arial" pitchFamily="34" charset="0"/>
              </a:rPr>
              <a:t> in reduced crime-related costs </a:t>
            </a:r>
            <a:r>
              <a:rPr lang="en-US" altLang="en-US" sz="900" dirty="0" smtClean="0">
                <a:cs typeface="Arial" pitchFamily="34" charset="0"/>
              </a:rPr>
              <a:t>(</a:t>
            </a:r>
            <a:r>
              <a:rPr lang="en-US" altLang="en-US" sz="900" dirty="0" err="1" smtClean="0">
                <a:cs typeface="Arial" pitchFamily="34" charset="0"/>
              </a:rPr>
              <a:t>Ettner</a:t>
            </a:r>
            <a:r>
              <a:rPr lang="en-US" altLang="en-US" sz="900" dirty="0" smtClean="0">
                <a:cs typeface="Arial" pitchFamily="34" charset="0"/>
              </a:rPr>
              <a:t> et al., 2006)</a:t>
            </a:r>
            <a:endParaRPr lang="en-US" altLang="en-US" sz="2000" dirty="0" smtClean="0">
              <a:cs typeface="Arial" pitchFamily="34" charset="0"/>
            </a:endParaRPr>
          </a:p>
          <a:p>
            <a:pPr marL="457200" indent="-457200" defTabSz="568325">
              <a:buClr>
                <a:schemeClr val="tx1"/>
              </a:buClr>
              <a:buFont typeface="Arial" panose="020B0604020202020204" pitchFamily="34" charset="0"/>
              <a:buChar char="•"/>
            </a:pPr>
            <a:r>
              <a:rPr lang="en-US" altLang="en-US" sz="2000" dirty="0" smtClean="0">
                <a:cs typeface="Arial" pitchFamily="34" charset="0"/>
              </a:rPr>
              <a:t>Drug courts and Prison treatment + aftercare is cost effective </a:t>
            </a:r>
            <a:r>
              <a:rPr lang="da-DK" altLang="en-US" sz="900" dirty="0">
                <a:solidFill>
                  <a:prstClr val="black"/>
                </a:solidFill>
                <a:cs typeface="Arial" pitchFamily="34" charset="0"/>
              </a:rPr>
              <a:t>(McCollister et al., 2003, 2004)</a:t>
            </a:r>
            <a:endParaRPr lang="en-US" altLang="en-US" sz="1200" dirty="0" smtClean="0">
              <a:cs typeface="Arial" pitchFamily="34" charset="0"/>
            </a:endParaRPr>
          </a:p>
          <a:p>
            <a:pPr marL="457200" indent="-457200" defTabSz="568325">
              <a:buClr>
                <a:schemeClr val="tx1"/>
              </a:buClr>
              <a:buFont typeface="Arial" panose="020B0604020202020204" pitchFamily="34" charset="0"/>
              <a:buChar char="•"/>
            </a:pPr>
            <a:endParaRPr lang="en-US" altLang="en-US" sz="2000" dirty="0" smtClean="0">
              <a:cs typeface="Arial" pitchFamily="34" charset="0"/>
            </a:endParaRPr>
          </a:p>
          <a:p>
            <a:pPr marL="457200" indent="-457200" defTabSz="568325">
              <a:buClr>
                <a:schemeClr val="tx1"/>
              </a:buClr>
              <a:buFont typeface="Arial" panose="020B0604020202020204" pitchFamily="34" charset="0"/>
              <a:buChar char="•"/>
            </a:pPr>
            <a:endParaRPr lang="en-US" altLang="en-US" sz="2000" dirty="0">
              <a:cs typeface="Arial" pitchFamily="34" charset="0"/>
            </a:endParaRPr>
          </a:p>
        </p:txBody>
      </p:sp>
    </p:spTree>
    <p:extLst>
      <p:ext uri="{BB962C8B-B14F-4D97-AF65-F5344CB8AC3E}">
        <p14:creationId xmlns:p14="http://schemas.microsoft.com/office/powerpoint/2010/main" val="360172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normAutofit/>
          </a:bodyPr>
          <a:lstStyle/>
          <a:p>
            <a:r>
              <a:rPr lang="en-US" dirty="0" smtClean="0"/>
              <a:t>Substance Abuse Treatment Works</a:t>
            </a:r>
            <a:endParaRPr lang="en-US" dirty="0"/>
          </a:p>
        </p:txBody>
      </p:sp>
      <p:sp>
        <p:nvSpPr>
          <p:cNvPr id="4" name="Slide Number Placeholder 3"/>
          <p:cNvSpPr>
            <a:spLocks noGrp="1"/>
          </p:cNvSpPr>
          <p:nvPr>
            <p:ph type="sldNum" sz="quarter" idx="12"/>
          </p:nvPr>
        </p:nvSpPr>
        <p:spPr/>
        <p:txBody>
          <a:bodyPr/>
          <a:lstStyle/>
          <a:p>
            <a:fld id="{1DD3F4C5-D0D1-408E-9BF2-B60C2DE91CE3}" type="slidenum">
              <a:rPr lang="en-US" smtClean="0"/>
              <a:t>16</a:t>
            </a:fld>
            <a:endParaRPr lang="en-US"/>
          </a:p>
        </p:txBody>
      </p:sp>
      <p:pic>
        <p:nvPicPr>
          <p:cNvPr id="5" name="Picture 2" descr="cjcard"/>
          <p:cNvPicPr>
            <a:picLocks noChangeAspect="1" noChangeArrowheads="1"/>
          </p:cNvPicPr>
          <p:nvPr/>
        </p:nvPicPr>
        <p:blipFill>
          <a:blip r:embed="rId2" cstate="print">
            <a:lum bright="-4000" contrast="-3000"/>
          </a:blip>
          <a:srcRect/>
          <a:stretch>
            <a:fillRect/>
          </a:stretch>
        </p:blipFill>
        <p:spPr bwMode="auto">
          <a:xfrm>
            <a:off x="2590800" y="1905000"/>
            <a:ext cx="3868614" cy="4191000"/>
          </a:xfrm>
          <a:prstGeom prst="rect">
            <a:avLst/>
          </a:prstGeom>
          <a:noFill/>
          <a:ln w="9525">
            <a:noFill/>
            <a:miter lim="800000"/>
            <a:headEnd/>
            <a:tailEnd/>
          </a:ln>
        </p:spPr>
      </p:pic>
    </p:spTree>
    <p:extLst>
      <p:ext uri="{BB962C8B-B14F-4D97-AF65-F5344CB8AC3E}">
        <p14:creationId xmlns:p14="http://schemas.microsoft.com/office/powerpoint/2010/main" val="1550326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D3F4C5-D0D1-408E-9BF2-B60C2DE91CE3}" type="slidenum">
              <a:rPr lang="en-US" smtClean="0"/>
              <a:t>17</a:t>
            </a:fld>
            <a:endParaRPr lang="en-US"/>
          </a:p>
        </p:txBody>
      </p:sp>
      <p:sp>
        <p:nvSpPr>
          <p:cNvPr id="6" name="Text Box 2"/>
          <p:cNvSpPr txBox="1">
            <a:spLocks noChangeArrowheads="1"/>
          </p:cNvSpPr>
          <p:nvPr/>
        </p:nvSpPr>
        <p:spPr bwMode="auto">
          <a:xfrm>
            <a:off x="277990" y="381000"/>
            <a:ext cx="860213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eaLnBrk="1" fontAlgn="base" hangingPunct="1">
              <a:spcBef>
                <a:spcPct val="50000"/>
              </a:spcBef>
              <a:spcAft>
                <a:spcPct val="0"/>
              </a:spcAft>
            </a:pPr>
            <a:r>
              <a:rPr lang="en-US">
                <a:latin typeface="Calibri" panose="020F0502020204030204" pitchFamily="34" charset="0"/>
              </a:rPr>
              <a:t>What is Addiction?</a:t>
            </a:r>
          </a:p>
        </p:txBody>
      </p:sp>
      <p:sp>
        <p:nvSpPr>
          <p:cNvPr id="7" name="Text Box 4"/>
          <p:cNvSpPr txBox="1">
            <a:spLocks noChangeArrowheads="1"/>
          </p:cNvSpPr>
          <p:nvPr/>
        </p:nvSpPr>
        <p:spPr bwMode="auto">
          <a:xfrm>
            <a:off x="749332" y="1916175"/>
            <a:ext cx="798171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7663" indent="-347663"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eaLnBrk="1" fontAlgn="base" hangingPunct="1">
              <a:lnSpc>
                <a:spcPct val="90000"/>
              </a:lnSpc>
              <a:spcBef>
                <a:spcPct val="50000"/>
              </a:spcBef>
              <a:spcAft>
                <a:spcPct val="0"/>
              </a:spcAft>
              <a:buFontTx/>
              <a:buChar char="•"/>
            </a:pPr>
            <a:r>
              <a:rPr lang="en-US" sz="4400" dirty="0">
                <a:latin typeface="Calibri" panose="020F0502020204030204" pitchFamily="34" charset="0"/>
              </a:rPr>
              <a:t>A d</a:t>
            </a:r>
            <a:r>
              <a:rPr lang="en-US" sz="4400" u="sng" dirty="0" smtClean="0">
                <a:latin typeface="Calibri" panose="020F0502020204030204" pitchFamily="34" charset="0"/>
              </a:rPr>
              <a:t>evelopmental </a:t>
            </a:r>
            <a:r>
              <a:rPr lang="en-US" sz="4400" dirty="0" smtClean="0">
                <a:latin typeface="Calibri" panose="020F0502020204030204" pitchFamily="34" charset="0"/>
              </a:rPr>
              <a:t>brain </a:t>
            </a:r>
            <a:r>
              <a:rPr lang="en-US" sz="4400" dirty="0">
                <a:latin typeface="Calibri" panose="020F0502020204030204" pitchFamily="34" charset="0"/>
              </a:rPr>
              <a:t>disease expressed as a compulsive behavior.</a:t>
            </a:r>
          </a:p>
          <a:p>
            <a:pPr eaLnBrk="1" fontAlgn="base" hangingPunct="1">
              <a:lnSpc>
                <a:spcPct val="90000"/>
              </a:lnSpc>
              <a:spcBef>
                <a:spcPct val="50000"/>
              </a:spcBef>
              <a:spcAft>
                <a:spcPct val="0"/>
              </a:spcAft>
              <a:buFontTx/>
              <a:buChar char="•"/>
            </a:pPr>
            <a:r>
              <a:rPr lang="en-US" sz="4400" dirty="0">
                <a:latin typeface="Calibri" panose="020F0502020204030204" pitchFamily="34" charset="0"/>
              </a:rPr>
              <a:t>The continued use of a drug despite negative consequences.</a:t>
            </a:r>
          </a:p>
        </p:txBody>
      </p:sp>
    </p:spTree>
    <p:extLst>
      <p:ext uri="{BB962C8B-B14F-4D97-AF65-F5344CB8AC3E}">
        <p14:creationId xmlns:p14="http://schemas.microsoft.com/office/powerpoint/2010/main" val="3302086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6171852" y="6302515"/>
            <a:ext cx="2822231" cy="461665"/>
          </a:xfrm>
          <a:prstGeom prst="rect">
            <a:avLst/>
          </a:prstGeom>
          <a:noFill/>
          <a:ln w="9525">
            <a:noFill/>
            <a:miter lim="800000"/>
            <a:headEnd/>
            <a:tailEnd/>
          </a:ln>
          <a:effectLst/>
        </p:spPr>
        <p:txBody>
          <a:bodyPr wrap="square">
            <a:spAutoFit/>
          </a:bodyPr>
          <a:lstStyle/>
          <a:p>
            <a:pPr algn="r" eaLnBrk="1" hangingPunct="1">
              <a:lnSpc>
                <a:spcPct val="100000"/>
              </a:lnSpc>
              <a:spcBef>
                <a:spcPct val="50000"/>
              </a:spcBef>
            </a:pPr>
            <a:r>
              <a:rPr lang="en-US" sz="1200" dirty="0">
                <a:solidFill>
                  <a:schemeClr val="bg1">
                    <a:lumMod val="65000"/>
                  </a:schemeClr>
                </a:solidFill>
              </a:rPr>
              <a:t>NIAAA National Epidemiologic Survey on Alcohol and Related Conditions, 2003.</a:t>
            </a:r>
          </a:p>
        </p:txBody>
      </p:sp>
      <p:sp>
        <p:nvSpPr>
          <p:cNvPr id="5" name="Rectangle 4"/>
          <p:cNvSpPr>
            <a:spLocks noChangeArrowheads="1"/>
          </p:cNvSpPr>
          <p:nvPr/>
        </p:nvSpPr>
        <p:spPr bwMode="auto">
          <a:xfrm>
            <a:off x="3756025" y="5591175"/>
            <a:ext cx="528638" cy="381000"/>
          </a:xfrm>
          <a:prstGeom prst="rect">
            <a:avLst/>
          </a:prstGeom>
          <a:noFill/>
          <a:ln w="9525">
            <a:noFill/>
            <a:miter lim="800000"/>
            <a:headEnd/>
            <a:tailEnd/>
          </a:ln>
          <a:effectLst/>
        </p:spPr>
        <p:txBody>
          <a:bodyPr wrap="none" lIns="0" tIns="0" rIns="0" bIns="0">
            <a:spAutoFit/>
          </a:bodyPr>
          <a:lstStyle/>
          <a:p>
            <a:pPr algn="l">
              <a:lnSpc>
                <a:spcPct val="100000"/>
              </a:lnSpc>
            </a:pPr>
            <a:r>
              <a:rPr lang="en-US" sz="2500">
                <a:solidFill>
                  <a:schemeClr val="bg1"/>
                </a:solidFill>
                <a:ea typeface="Osaka" charset="-128"/>
              </a:rPr>
              <a:t>Age</a:t>
            </a:r>
            <a:endParaRPr lang="en-US" sz="4000" b="0">
              <a:solidFill>
                <a:schemeClr val="bg1"/>
              </a:solidFill>
              <a:ea typeface="Osaka" charset="-128"/>
            </a:endParaRPr>
          </a:p>
        </p:txBody>
      </p:sp>
      <p:sp>
        <p:nvSpPr>
          <p:cNvPr id="6" name="Text Box 5"/>
          <p:cNvSpPr txBox="1">
            <a:spLocks noChangeArrowheads="1"/>
          </p:cNvSpPr>
          <p:nvPr/>
        </p:nvSpPr>
        <p:spPr bwMode="auto">
          <a:xfrm>
            <a:off x="770006" y="1227796"/>
            <a:ext cx="7688194" cy="353943"/>
          </a:xfrm>
          <a:prstGeom prst="rect">
            <a:avLst/>
          </a:prstGeom>
          <a:noFill/>
          <a:ln w="57150">
            <a:noFill/>
            <a:miter lim="800000"/>
            <a:headEnd/>
            <a:tailEnd/>
          </a:ln>
          <a:effectLst/>
        </p:spPr>
        <p:txBody>
          <a:bodyPr wrap="square">
            <a:spAutoFit/>
          </a:bodyPr>
          <a:lstStyle/>
          <a:p>
            <a:pPr>
              <a:lnSpc>
                <a:spcPct val="85000"/>
              </a:lnSpc>
            </a:pPr>
            <a:r>
              <a:rPr lang="en-US" sz="2000" dirty="0">
                <a:solidFill>
                  <a:schemeClr val="tx1"/>
                </a:solidFill>
                <a:ea typeface="Osaka" charset="-128"/>
              </a:rPr>
              <a:t>Age </a:t>
            </a:r>
            <a:r>
              <a:rPr lang="en-US" sz="2000" dirty="0">
                <a:ea typeface="Osaka" charset="-128"/>
              </a:rPr>
              <a:t>at tobacco, at alcohol and at cannabis dependence </a:t>
            </a:r>
            <a:r>
              <a:rPr lang="en-US" sz="2000" dirty="0" smtClean="0">
                <a:ea typeface="Osaka" charset="-128"/>
              </a:rPr>
              <a:t>per </a:t>
            </a:r>
            <a:r>
              <a:rPr lang="en-US" sz="2000" dirty="0">
                <a:ea typeface="Osaka" charset="-128"/>
              </a:rPr>
              <a:t>DSM IV</a:t>
            </a:r>
          </a:p>
        </p:txBody>
      </p:sp>
      <p:grpSp>
        <p:nvGrpSpPr>
          <p:cNvPr id="69" name="Group 68"/>
          <p:cNvGrpSpPr/>
          <p:nvPr/>
        </p:nvGrpSpPr>
        <p:grpSpPr>
          <a:xfrm>
            <a:off x="770006" y="1923925"/>
            <a:ext cx="7383462" cy="4153674"/>
            <a:chOff x="342901" y="1514475"/>
            <a:chExt cx="7383462" cy="4153674"/>
          </a:xfrm>
        </p:grpSpPr>
        <p:sp>
          <p:nvSpPr>
            <p:cNvPr id="7" name="Line 6"/>
            <p:cNvSpPr>
              <a:spLocks noChangeShapeType="1"/>
            </p:cNvSpPr>
            <p:nvPr/>
          </p:nvSpPr>
          <p:spPr bwMode="auto">
            <a:xfrm>
              <a:off x="1466850" y="1622425"/>
              <a:ext cx="1588" cy="3678238"/>
            </a:xfrm>
            <a:prstGeom prst="line">
              <a:avLst/>
            </a:prstGeom>
            <a:noFill/>
            <a:ln w="15875">
              <a:solidFill>
                <a:schemeClr val="bg2"/>
              </a:solidFill>
              <a:round/>
              <a:headEnd/>
              <a:tailEnd/>
            </a:ln>
            <a:effectLst/>
          </p:spPr>
          <p:txBody>
            <a:bodyPr/>
            <a:lstStyle/>
            <a:p>
              <a:endParaRPr lang="en-US"/>
            </a:p>
          </p:txBody>
        </p:sp>
        <p:sp>
          <p:nvSpPr>
            <p:cNvPr id="8" name="Line 7"/>
            <p:cNvSpPr>
              <a:spLocks noChangeShapeType="1"/>
            </p:cNvSpPr>
            <p:nvPr/>
          </p:nvSpPr>
          <p:spPr bwMode="auto">
            <a:xfrm>
              <a:off x="1422400" y="5211763"/>
              <a:ext cx="44450" cy="1587"/>
            </a:xfrm>
            <a:prstGeom prst="line">
              <a:avLst/>
            </a:prstGeom>
            <a:noFill/>
            <a:ln w="15875">
              <a:solidFill>
                <a:schemeClr val="bg2"/>
              </a:solidFill>
              <a:round/>
              <a:headEnd/>
              <a:tailEnd/>
            </a:ln>
            <a:effectLst/>
          </p:spPr>
          <p:txBody>
            <a:bodyPr/>
            <a:lstStyle/>
            <a:p>
              <a:endParaRPr lang="en-US"/>
            </a:p>
          </p:txBody>
        </p:sp>
        <p:sp>
          <p:nvSpPr>
            <p:cNvPr id="9" name="Line 8"/>
            <p:cNvSpPr>
              <a:spLocks noChangeShapeType="1"/>
            </p:cNvSpPr>
            <p:nvPr/>
          </p:nvSpPr>
          <p:spPr bwMode="auto">
            <a:xfrm>
              <a:off x="1422400" y="4895850"/>
              <a:ext cx="44450" cy="1588"/>
            </a:xfrm>
            <a:prstGeom prst="line">
              <a:avLst/>
            </a:prstGeom>
            <a:noFill/>
            <a:ln w="15875">
              <a:solidFill>
                <a:schemeClr val="bg2"/>
              </a:solidFill>
              <a:round/>
              <a:headEnd/>
              <a:tailEnd/>
            </a:ln>
            <a:effectLst/>
          </p:spPr>
          <p:txBody>
            <a:bodyPr/>
            <a:lstStyle/>
            <a:p>
              <a:endParaRPr lang="en-US"/>
            </a:p>
          </p:txBody>
        </p:sp>
        <p:sp>
          <p:nvSpPr>
            <p:cNvPr id="10" name="Line 9"/>
            <p:cNvSpPr>
              <a:spLocks noChangeShapeType="1"/>
            </p:cNvSpPr>
            <p:nvPr/>
          </p:nvSpPr>
          <p:spPr bwMode="auto">
            <a:xfrm>
              <a:off x="1422400" y="4478338"/>
              <a:ext cx="44450" cy="1587"/>
            </a:xfrm>
            <a:prstGeom prst="line">
              <a:avLst/>
            </a:prstGeom>
            <a:noFill/>
            <a:ln w="15875">
              <a:solidFill>
                <a:schemeClr val="bg2"/>
              </a:solidFill>
              <a:round/>
              <a:headEnd/>
              <a:tailEnd/>
            </a:ln>
            <a:effectLst/>
          </p:spPr>
          <p:txBody>
            <a:bodyPr/>
            <a:lstStyle/>
            <a:p>
              <a:endParaRPr lang="en-US"/>
            </a:p>
          </p:txBody>
        </p:sp>
        <p:sp>
          <p:nvSpPr>
            <p:cNvPr id="11" name="Line 10"/>
            <p:cNvSpPr>
              <a:spLocks noChangeShapeType="1"/>
            </p:cNvSpPr>
            <p:nvPr/>
          </p:nvSpPr>
          <p:spPr bwMode="auto">
            <a:xfrm>
              <a:off x="1422400" y="4075113"/>
              <a:ext cx="44450" cy="0"/>
            </a:xfrm>
            <a:prstGeom prst="line">
              <a:avLst/>
            </a:prstGeom>
            <a:noFill/>
            <a:ln w="15875">
              <a:solidFill>
                <a:schemeClr val="bg2"/>
              </a:solidFill>
              <a:round/>
              <a:headEnd/>
              <a:tailEnd/>
            </a:ln>
            <a:effectLst/>
          </p:spPr>
          <p:txBody>
            <a:bodyPr/>
            <a:lstStyle/>
            <a:p>
              <a:endParaRPr lang="en-US"/>
            </a:p>
          </p:txBody>
        </p:sp>
        <p:sp>
          <p:nvSpPr>
            <p:cNvPr id="12" name="Line 11"/>
            <p:cNvSpPr>
              <a:spLocks noChangeShapeType="1"/>
            </p:cNvSpPr>
            <p:nvPr/>
          </p:nvSpPr>
          <p:spPr bwMode="auto">
            <a:xfrm>
              <a:off x="1422400" y="3668713"/>
              <a:ext cx="44450" cy="1587"/>
            </a:xfrm>
            <a:prstGeom prst="line">
              <a:avLst/>
            </a:prstGeom>
            <a:noFill/>
            <a:ln w="15875">
              <a:solidFill>
                <a:schemeClr val="bg2"/>
              </a:solidFill>
              <a:round/>
              <a:headEnd/>
              <a:tailEnd/>
            </a:ln>
            <a:effectLst/>
          </p:spPr>
          <p:txBody>
            <a:bodyPr/>
            <a:lstStyle/>
            <a:p>
              <a:endParaRPr lang="en-US"/>
            </a:p>
          </p:txBody>
        </p:sp>
        <p:sp>
          <p:nvSpPr>
            <p:cNvPr id="13" name="Line 12"/>
            <p:cNvSpPr>
              <a:spLocks noChangeShapeType="1"/>
            </p:cNvSpPr>
            <p:nvPr/>
          </p:nvSpPr>
          <p:spPr bwMode="auto">
            <a:xfrm>
              <a:off x="1422400" y="3252788"/>
              <a:ext cx="44450" cy="1587"/>
            </a:xfrm>
            <a:prstGeom prst="line">
              <a:avLst/>
            </a:prstGeom>
            <a:noFill/>
            <a:ln w="15875">
              <a:solidFill>
                <a:schemeClr val="bg2"/>
              </a:solidFill>
              <a:round/>
              <a:headEnd/>
              <a:tailEnd/>
            </a:ln>
            <a:effectLst/>
          </p:spPr>
          <p:txBody>
            <a:bodyPr/>
            <a:lstStyle/>
            <a:p>
              <a:endParaRPr lang="en-US"/>
            </a:p>
          </p:txBody>
        </p:sp>
        <p:sp>
          <p:nvSpPr>
            <p:cNvPr id="14" name="Line 13"/>
            <p:cNvSpPr>
              <a:spLocks noChangeShapeType="1"/>
            </p:cNvSpPr>
            <p:nvPr/>
          </p:nvSpPr>
          <p:spPr bwMode="auto">
            <a:xfrm>
              <a:off x="1422400" y="2847975"/>
              <a:ext cx="44450" cy="1588"/>
            </a:xfrm>
            <a:prstGeom prst="line">
              <a:avLst/>
            </a:prstGeom>
            <a:noFill/>
            <a:ln w="15875">
              <a:solidFill>
                <a:schemeClr val="bg2"/>
              </a:solidFill>
              <a:round/>
              <a:headEnd/>
              <a:tailEnd/>
            </a:ln>
            <a:effectLst/>
          </p:spPr>
          <p:txBody>
            <a:bodyPr/>
            <a:lstStyle/>
            <a:p>
              <a:endParaRPr lang="en-US"/>
            </a:p>
          </p:txBody>
        </p:sp>
        <p:sp>
          <p:nvSpPr>
            <p:cNvPr id="15" name="Line 14"/>
            <p:cNvSpPr>
              <a:spLocks noChangeShapeType="1"/>
            </p:cNvSpPr>
            <p:nvPr/>
          </p:nvSpPr>
          <p:spPr bwMode="auto">
            <a:xfrm>
              <a:off x="1422400" y="2443163"/>
              <a:ext cx="44450" cy="1587"/>
            </a:xfrm>
            <a:prstGeom prst="line">
              <a:avLst/>
            </a:prstGeom>
            <a:noFill/>
            <a:ln w="15875">
              <a:solidFill>
                <a:schemeClr val="bg2"/>
              </a:solidFill>
              <a:round/>
              <a:headEnd/>
              <a:tailEnd/>
            </a:ln>
            <a:effectLst/>
          </p:spPr>
          <p:txBody>
            <a:bodyPr/>
            <a:lstStyle/>
            <a:p>
              <a:endParaRPr lang="en-US"/>
            </a:p>
          </p:txBody>
        </p:sp>
        <p:sp>
          <p:nvSpPr>
            <p:cNvPr id="16" name="Line 15"/>
            <p:cNvSpPr>
              <a:spLocks noChangeShapeType="1"/>
            </p:cNvSpPr>
            <p:nvPr/>
          </p:nvSpPr>
          <p:spPr bwMode="auto">
            <a:xfrm>
              <a:off x="1422400" y="2027238"/>
              <a:ext cx="44450" cy="0"/>
            </a:xfrm>
            <a:prstGeom prst="line">
              <a:avLst/>
            </a:prstGeom>
            <a:noFill/>
            <a:ln w="15875">
              <a:solidFill>
                <a:schemeClr val="bg2"/>
              </a:solidFill>
              <a:round/>
              <a:headEnd/>
              <a:tailEnd/>
            </a:ln>
            <a:effectLst/>
          </p:spPr>
          <p:txBody>
            <a:bodyPr/>
            <a:lstStyle/>
            <a:p>
              <a:endParaRPr lang="en-US"/>
            </a:p>
          </p:txBody>
        </p:sp>
        <p:sp>
          <p:nvSpPr>
            <p:cNvPr id="17" name="Line 16"/>
            <p:cNvSpPr>
              <a:spLocks noChangeShapeType="1"/>
            </p:cNvSpPr>
            <p:nvPr/>
          </p:nvSpPr>
          <p:spPr bwMode="auto">
            <a:xfrm>
              <a:off x="1422400" y="1622425"/>
              <a:ext cx="44450" cy="1588"/>
            </a:xfrm>
            <a:prstGeom prst="line">
              <a:avLst/>
            </a:prstGeom>
            <a:noFill/>
            <a:ln w="15875">
              <a:solidFill>
                <a:schemeClr val="bg2"/>
              </a:solidFill>
              <a:round/>
              <a:headEnd/>
              <a:tailEnd/>
            </a:ln>
            <a:effectLst/>
          </p:spPr>
          <p:txBody>
            <a:bodyPr/>
            <a:lstStyle/>
            <a:p>
              <a:endParaRPr lang="en-US"/>
            </a:p>
          </p:txBody>
        </p:sp>
        <p:sp>
          <p:nvSpPr>
            <p:cNvPr id="18" name="Line 17"/>
            <p:cNvSpPr>
              <a:spLocks noChangeShapeType="1"/>
            </p:cNvSpPr>
            <p:nvPr/>
          </p:nvSpPr>
          <p:spPr bwMode="auto">
            <a:xfrm>
              <a:off x="1466850" y="5300663"/>
              <a:ext cx="6259513" cy="1587"/>
            </a:xfrm>
            <a:prstGeom prst="line">
              <a:avLst/>
            </a:prstGeom>
            <a:noFill/>
            <a:ln w="15875">
              <a:solidFill>
                <a:schemeClr val="bg1"/>
              </a:solidFill>
              <a:round/>
              <a:headEnd/>
              <a:tailEnd/>
            </a:ln>
            <a:effectLst/>
          </p:spPr>
          <p:txBody>
            <a:bodyPr/>
            <a:lstStyle/>
            <a:p>
              <a:endParaRPr lang="en-US"/>
            </a:p>
          </p:txBody>
        </p:sp>
        <p:sp>
          <p:nvSpPr>
            <p:cNvPr id="19" name="Freeform 18"/>
            <p:cNvSpPr>
              <a:spLocks/>
            </p:cNvSpPr>
            <p:nvPr/>
          </p:nvSpPr>
          <p:spPr bwMode="auto">
            <a:xfrm>
              <a:off x="1514475" y="1895475"/>
              <a:ext cx="6165850" cy="3405188"/>
            </a:xfrm>
            <a:custGeom>
              <a:avLst/>
              <a:gdLst/>
              <a:ahLst/>
              <a:cxnLst>
                <a:cxn ang="0">
                  <a:pos x="62" y="2525"/>
                </a:cxn>
                <a:cxn ang="0">
                  <a:pos x="195" y="2516"/>
                </a:cxn>
                <a:cxn ang="0">
                  <a:pos x="327" y="2525"/>
                </a:cxn>
                <a:cxn ang="0">
                  <a:pos x="451" y="2454"/>
                </a:cxn>
                <a:cxn ang="0">
                  <a:pos x="584" y="2295"/>
                </a:cxn>
                <a:cxn ang="0">
                  <a:pos x="716" y="1704"/>
                </a:cxn>
                <a:cxn ang="0">
                  <a:pos x="849" y="0"/>
                </a:cxn>
                <a:cxn ang="0">
                  <a:pos x="973" y="795"/>
                </a:cxn>
                <a:cxn ang="0">
                  <a:pos x="1105" y="1271"/>
                </a:cxn>
                <a:cxn ang="0">
                  <a:pos x="1238" y="1827"/>
                </a:cxn>
                <a:cxn ang="0">
                  <a:pos x="1370" y="2154"/>
                </a:cxn>
                <a:cxn ang="0">
                  <a:pos x="1494" y="1995"/>
                </a:cxn>
                <a:cxn ang="0">
                  <a:pos x="1627" y="1668"/>
                </a:cxn>
                <a:cxn ang="0">
                  <a:pos x="1759" y="2198"/>
                </a:cxn>
                <a:cxn ang="0">
                  <a:pos x="1892" y="2207"/>
                </a:cxn>
                <a:cxn ang="0">
                  <a:pos x="2015" y="2295"/>
                </a:cxn>
                <a:cxn ang="0">
                  <a:pos x="2148" y="2145"/>
                </a:cxn>
                <a:cxn ang="0">
                  <a:pos x="2281" y="1951"/>
                </a:cxn>
                <a:cxn ang="0">
                  <a:pos x="2413" y="2313"/>
                </a:cxn>
                <a:cxn ang="0">
                  <a:pos x="2546" y="2304"/>
                </a:cxn>
                <a:cxn ang="0">
                  <a:pos x="2670" y="2322"/>
                </a:cxn>
                <a:cxn ang="0">
                  <a:pos x="2802" y="2375"/>
                </a:cxn>
                <a:cxn ang="0">
                  <a:pos x="2935" y="2357"/>
                </a:cxn>
                <a:cxn ang="0">
                  <a:pos x="3067" y="2392"/>
                </a:cxn>
                <a:cxn ang="0">
                  <a:pos x="3191" y="2480"/>
                </a:cxn>
                <a:cxn ang="0">
                  <a:pos x="3324" y="2436"/>
                </a:cxn>
                <a:cxn ang="0">
                  <a:pos x="3456" y="2480"/>
                </a:cxn>
                <a:cxn ang="0">
                  <a:pos x="3589" y="2436"/>
                </a:cxn>
                <a:cxn ang="0">
                  <a:pos x="3712" y="2410"/>
                </a:cxn>
                <a:cxn ang="0">
                  <a:pos x="3845" y="2480"/>
                </a:cxn>
                <a:cxn ang="0">
                  <a:pos x="3978" y="2472"/>
                </a:cxn>
                <a:cxn ang="0">
                  <a:pos x="4110" y="2525"/>
                </a:cxn>
                <a:cxn ang="0">
                  <a:pos x="4234" y="2480"/>
                </a:cxn>
                <a:cxn ang="0">
                  <a:pos x="4367" y="2445"/>
                </a:cxn>
                <a:cxn ang="0">
                  <a:pos x="4499" y="2525"/>
                </a:cxn>
              </a:cxnLst>
              <a:rect l="0" t="0" r="r" b="b"/>
              <a:pathLst>
                <a:path w="4561" h="2525">
                  <a:moveTo>
                    <a:pt x="0" y="2525"/>
                  </a:moveTo>
                  <a:lnTo>
                    <a:pt x="62" y="2525"/>
                  </a:lnTo>
                  <a:lnTo>
                    <a:pt x="124" y="2525"/>
                  </a:lnTo>
                  <a:lnTo>
                    <a:pt x="195" y="2516"/>
                  </a:lnTo>
                  <a:lnTo>
                    <a:pt x="257" y="2525"/>
                  </a:lnTo>
                  <a:lnTo>
                    <a:pt x="327" y="2525"/>
                  </a:lnTo>
                  <a:lnTo>
                    <a:pt x="389" y="2516"/>
                  </a:lnTo>
                  <a:lnTo>
                    <a:pt x="451" y="2454"/>
                  </a:lnTo>
                  <a:lnTo>
                    <a:pt x="522" y="2445"/>
                  </a:lnTo>
                  <a:lnTo>
                    <a:pt x="584" y="2295"/>
                  </a:lnTo>
                  <a:lnTo>
                    <a:pt x="646" y="2119"/>
                  </a:lnTo>
                  <a:lnTo>
                    <a:pt x="716" y="1704"/>
                  </a:lnTo>
                  <a:lnTo>
                    <a:pt x="778" y="1404"/>
                  </a:lnTo>
                  <a:lnTo>
                    <a:pt x="849" y="0"/>
                  </a:lnTo>
                  <a:lnTo>
                    <a:pt x="911" y="468"/>
                  </a:lnTo>
                  <a:lnTo>
                    <a:pt x="973" y="795"/>
                  </a:lnTo>
                  <a:lnTo>
                    <a:pt x="1043" y="548"/>
                  </a:lnTo>
                  <a:lnTo>
                    <a:pt x="1105" y="1271"/>
                  </a:lnTo>
                  <a:lnTo>
                    <a:pt x="1176" y="1730"/>
                  </a:lnTo>
                  <a:lnTo>
                    <a:pt x="1238" y="1827"/>
                  </a:lnTo>
                  <a:lnTo>
                    <a:pt x="1300" y="1421"/>
                  </a:lnTo>
                  <a:lnTo>
                    <a:pt x="1370" y="2154"/>
                  </a:lnTo>
                  <a:lnTo>
                    <a:pt x="1432" y="2119"/>
                  </a:lnTo>
                  <a:lnTo>
                    <a:pt x="1494" y="1995"/>
                  </a:lnTo>
                  <a:lnTo>
                    <a:pt x="1565" y="2163"/>
                  </a:lnTo>
                  <a:lnTo>
                    <a:pt x="1627" y="1668"/>
                  </a:lnTo>
                  <a:lnTo>
                    <a:pt x="1697" y="2295"/>
                  </a:lnTo>
                  <a:lnTo>
                    <a:pt x="1759" y="2198"/>
                  </a:lnTo>
                  <a:lnTo>
                    <a:pt x="1821" y="2313"/>
                  </a:lnTo>
                  <a:lnTo>
                    <a:pt x="1892" y="2207"/>
                  </a:lnTo>
                  <a:lnTo>
                    <a:pt x="1954" y="1907"/>
                  </a:lnTo>
                  <a:lnTo>
                    <a:pt x="2015" y="2295"/>
                  </a:lnTo>
                  <a:lnTo>
                    <a:pt x="2086" y="2251"/>
                  </a:lnTo>
                  <a:lnTo>
                    <a:pt x="2148" y="2145"/>
                  </a:lnTo>
                  <a:lnTo>
                    <a:pt x="2219" y="2233"/>
                  </a:lnTo>
                  <a:lnTo>
                    <a:pt x="2281" y="1951"/>
                  </a:lnTo>
                  <a:lnTo>
                    <a:pt x="2343" y="2322"/>
                  </a:lnTo>
                  <a:lnTo>
                    <a:pt x="2413" y="2313"/>
                  </a:lnTo>
                  <a:lnTo>
                    <a:pt x="2475" y="2383"/>
                  </a:lnTo>
                  <a:lnTo>
                    <a:pt x="2546" y="2304"/>
                  </a:lnTo>
                  <a:lnTo>
                    <a:pt x="2608" y="2083"/>
                  </a:lnTo>
                  <a:lnTo>
                    <a:pt x="2670" y="2322"/>
                  </a:lnTo>
                  <a:lnTo>
                    <a:pt x="2740" y="2383"/>
                  </a:lnTo>
                  <a:lnTo>
                    <a:pt x="2802" y="2375"/>
                  </a:lnTo>
                  <a:lnTo>
                    <a:pt x="2864" y="2383"/>
                  </a:lnTo>
                  <a:lnTo>
                    <a:pt x="2935" y="2357"/>
                  </a:lnTo>
                  <a:lnTo>
                    <a:pt x="2997" y="2472"/>
                  </a:lnTo>
                  <a:lnTo>
                    <a:pt x="3067" y="2392"/>
                  </a:lnTo>
                  <a:lnTo>
                    <a:pt x="3129" y="2410"/>
                  </a:lnTo>
                  <a:lnTo>
                    <a:pt x="3191" y="2480"/>
                  </a:lnTo>
                  <a:lnTo>
                    <a:pt x="3262" y="2419"/>
                  </a:lnTo>
                  <a:lnTo>
                    <a:pt x="3324" y="2436"/>
                  </a:lnTo>
                  <a:lnTo>
                    <a:pt x="3385" y="2463"/>
                  </a:lnTo>
                  <a:lnTo>
                    <a:pt x="3456" y="2480"/>
                  </a:lnTo>
                  <a:lnTo>
                    <a:pt x="3518" y="2419"/>
                  </a:lnTo>
                  <a:lnTo>
                    <a:pt x="3589" y="2436"/>
                  </a:lnTo>
                  <a:lnTo>
                    <a:pt x="3651" y="2498"/>
                  </a:lnTo>
                  <a:lnTo>
                    <a:pt x="3712" y="2410"/>
                  </a:lnTo>
                  <a:lnTo>
                    <a:pt x="3783" y="2498"/>
                  </a:lnTo>
                  <a:lnTo>
                    <a:pt x="3845" y="2480"/>
                  </a:lnTo>
                  <a:lnTo>
                    <a:pt x="3916" y="2445"/>
                  </a:lnTo>
                  <a:lnTo>
                    <a:pt x="3978" y="2472"/>
                  </a:lnTo>
                  <a:lnTo>
                    <a:pt x="4040" y="2507"/>
                  </a:lnTo>
                  <a:lnTo>
                    <a:pt x="4110" y="2525"/>
                  </a:lnTo>
                  <a:lnTo>
                    <a:pt x="4172" y="2489"/>
                  </a:lnTo>
                  <a:lnTo>
                    <a:pt x="4234" y="2480"/>
                  </a:lnTo>
                  <a:lnTo>
                    <a:pt x="4305" y="2525"/>
                  </a:lnTo>
                  <a:lnTo>
                    <a:pt x="4367" y="2445"/>
                  </a:lnTo>
                  <a:lnTo>
                    <a:pt x="4437" y="2525"/>
                  </a:lnTo>
                  <a:lnTo>
                    <a:pt x="4499" y="2525"/>
                  </a:lnTo>
                  <a:lnTo>
                    <a:pt x="4561" y="2525"/>
                  </a:lnTo>
                </a:path>
              </a:pathLst>
            </a:custGeom>
            <a:noFill/>
            <a:ln w="57150" cmpd="sng">
              <a:solidFill>
                <a:schemeClr val="accent5">
                  <a:lumMod val="75000"/>
                </a:schemeClr>
              </a:solidFill>
              <a:prstDash val="solid"/>
              <a:round/>
              <a:headEnd/>
              <a:tailEnd/>
            </a:ln>
            <a:effectLst/>
          </p:spPr>
          <p:txBody>
            <a:bodyPr/>
            <a:lstStyle/>
            <a:p>
              <a:endParaRPr lang="en-US"/>
            </a:p>
          </p:txBody>
        </p:sp>
        <p:sp>
          <p:nvSpPr>
            <p:cNvPr id="20" name="Rectangle 19"/>
            <p:cNvSpPr>
              <a:spLocks noChangeArrowheads="1"/>
            </p:cNvSpPr>
            <p:nvPr/>
          </p:nvSpPr>
          <p:spPr bwMode="auto">
            <a:xfrm>
              <a:off x="955675" y="5192713"/>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0.0%</a:t>
              </a:r>
              <a:endParaRPr lang="en-US" sz="1600" b="0"/>
            </a:p>
          </p:txBody>
        </p:sp>
        <p:sp>
          <p:nvSpPr>
            <p:cNvPr id="21" name="Rectangle 20"/>
            <p:cNvSpPr>
              <a:spLocks noChangeArrowheads="1"/>
            </p:cNvSpPr>
            <p:nvPr/>
          </p:nvSpPr>
          <p:spPr bwMode="auto">
            <a:xfrm>
              <a:off x="955675" y="4787900"/>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0.2%</a:t>
              </a:r>
              <a:endParaRPr lang="en-US" sz="1600" b="0"/>
            </a:p>
          </p:txBody>
        </p:sp>
        <p:sp>
          <p:nvSpPr>
            <p:cNvPr id="22" name="Rectangle 21"/>
            <p:cNvSpPr>
              <a:spLocks noChangeArrowheads="1"/>
            </p:cNvSpPr>
            <p:nvPr/>
          </p:nvSpPr>
          <p:spPr bwMode="auto">
            <a:xfrm>
              <a:off x="955675" y="4373563"/>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0.4%</a:t>
              </a:r>
              <a:endParaRPr lang="en-US" sz="1600" b="0"/>
            </a:p>
          </p:txBody>
        </p:sp>
        <p:sp>
          <p:nvSpPr>
            <p:cNvPr id="23" name="Rectangle 22"/>
            <p:cNvSpPr>
              <a:spLocks noChangeArrowheads="1"/>
            </p:cNvSpPr>
            <p:nvPr/>
          </p:nvSpPr>
          <p:spPr bwMode="auto">
            <a:xfrm>
              <a:off x="955675" y="3967163"/>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0.6%</a:t>
              </a:r>
              <a:endParaRPr lang="en-US" sz="1600" b="0"/>
            </a:p>
          </p:txBody>
        </p:sp>
        <p:sp>
          <p:nvSpPr>
            <p:cNvPr id="24" name="Rectangle 23"/>
            <p:cNvSpPr>
              <a:spLocks noChangeArrowheads="1"/>
            </p:cNvSpPr>
            <p:nvPr/>
          </p:nvSpPr>
          <p:spPr bwMode="auto">
            <a:xfrm>
              <a:off x="955675" y="3563938"/>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0.8%</a:t>
              </a:r>
              <a:endParaRPr lang="en-US" sz="1600" b="0"/>
            </a:p>
          </p:txBody>
        </p:sp>
        <p:sp>
          <p:nvSpPr>
            <p:cNvPr id="25" name="Rectangle 24"/>
            <p:cNvSpPr>
              <a:spLocks noChangeArrowheads="1"/>
            </p:cNvSpPr>
            <p:nvPr/>
          </p:nvSpPr>
          <p:spPr bwMode="auto">
            <a:xfrm>
              <a:off x="955675" y="3146425"/>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1.0%</a:t>
              </a:r>
              <a:endParaRPr lang="en-US" sz="1600" b="0"/>
            </a:p>
          </p:txBody>
        </p:sp>
        <p:sp>
          <p:nvSpPr>
            <p:cNvPr id="26" name="Rectangle 25"/>
            <p:cNvSpPr>
              <a:spLocks noChangeArrowheads="1"/>
            </p:cNvSpPr>
            <p:nvPr/>
          </p:nvSpPr>
          <p:spPr bwMode="auto">
            <a:xfrm>
              <a:off x="955675" y="2741613"/>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1.2%</a:t>
              </a:r>
              <a:endParaRPr lang="en-US" sz="1600" b="0"/>
            </a:p>
          </p:txBody>
        </p:sp>
        <p:sp>
          <p:nvSpPr>
            <p:cNvPr id="27" name="Rectangle 26"/>
            <p:cNvSpPr>
              <a:spLocks noChangeArrowheads="1"/>
            </p:cNvSpPr>
            <p:nvPr/>
          </p:nvSpPr>
          <p:spPr bwMode="auto">
            <a:xfrm>
              <a:off x="955675" y="2333625"/>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1.4%</a:t>
              </a:r>
              <a:endParaRPr lang="en-US" sz="1600" b="0"/>
            </a:p>
          </p:txBody>
        </p:sp>
        <p:sp>
          <p:nvSpPr>
            <p:cNvPr id="28" name="Rectangle 27"/>
            <p:cNvSpPr>
              <a:spLocks noChangeArrowheads="1"/>
            </p:cNvSpPr>
            <p:nvPr/>
          </p:nvSpPr>
          <p:spPr bwMode="auto">
            <a:xfrm>
              <a:off x="955675" y="1917700"/>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a:t>1.6%</a:t>
              </a:r>
              <a:endParaRPr lang="en-US" sz="1600" b="0"/>
            </a:p>
          </p:txBody>
        </p:sp>
        <p:sp>
          <p:nvSpPr>
            <p:cNvPr id="29" name="Rectangle 28"/>
            <p:cNvSpPr>
              <a:spLocks noChangeArrowheads="1"/>
            </p:cNvSpPr>
            <p:nvPr/>
          </p:nvSpPr>
          <p:spPr bwMode="auto">
            <a:xfrm>
              <a:off x="955675" y="1514475"/>
              <a:ext cx="457200" cy="244475"/>
            </a:xfrm>
            <a:prstGeom prst="rect">
              <a:avLst/>
            </a:prstGeom>
            <a:noFill/>
            <a:ln w="9525">
              <a:noFill/>
              <a:miter lim="800000"/>
              <a:headEnd/>
              <a:tailEnd/>
            </a:ln>
            <a:effectLst/>
          </p:spPr>
          <p:txBody>
            <a:bodyPr wrap="none" lIns="0" tIns="0" rIns="0" bIns="0">
              <a:spAutoFit/>
            </a:bodyPr>
            <a:lstStyle/>
            <a:p>
              <a:pPr algn="l">
                <a:lnSpc>
                  <a:spcPct val="100000"/>
                </a:lnSpc>
              </a:pPr>
              <a:r>
                <a:rPr lang="en-US" sz="1600" dirty="0"/>
                <a:t>1.8%</a:t>
              </a:r>
              <a:endParaRPr lang="en-US" sz="1600" b="0" dirty="0"/>
            </a:p>
          </p:txBody>
        </p:sp>
        <p:sp>
          <p:nvSpPr>
            <p:cNvPr id="30" name="Rectangle 29"/>
            <p:cNvSpPr>
              <a:spLocks noChangeArrowheads="1"/>
            </p:cNvSpPr>
            <p:nvPr/>
          </p:nvSpPr>
          <p:spPr bwMode="auto">
            <a:xfrm>
              <a:off x="1470025" y="5391150"/>
              <a:ext cx="1143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dirty="0"/>
                <a:t>5</a:t>
              </a:r>
              <a:endParaRPr lang="en-US" sz="1800" b="0" dirty="0"/>
            </a:p>
          </p:txBody>
        </p:sp>
        <p:sp>
          <p:nvSpPr>
            <p:cNvPr id="31" name="Rectangle 30"/>
            <p:cNvSpPr>
              <a:spLocks noChangeArrowheads="1"/>
            </p:cNvSpPr>
            <p:nvPr/>
          </p:nvSpPr>
          <p:spPr bwMode="auto">
            <a:xfrm>
              <a:off x="1851025"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10</a:t>
              </a:r>
              <a:endParaRPr lang="en-US" sz="1800" b="0"/>
            </a:p>
          </p:txBody>
        </p:sp>
        <p:sp>
          <p:nvSpPr>
            <p:cNvPr id="32" name="Rectangle 31"/>
            <p:cNvSpPr>
              <a:spLocks noChangeArrowheads="1"/>
            </p:cNvSpPr>
            <p:nvPr/>
          </p:nvSpPr>
          <p:spPr bwMode="auto">
            <a:xfrm>
              <a:off x="2279650"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15</a:t>
              </a:r>
              <a:endParaRPr lang="en-US" sz="1800" b="0"/>
            </a:p>
          </p:txBody>
        </p:sp>
        <p:sp>
          <p:nvSpPr>
            <p:cNvPr id="33" name="Rectangle 32"/>
            <p:cNvSpPr>
              <a:spLocks noChangeArrowheads="1"/>
            </p:cNvSpPr>
            <p:nvPr/>
          </p:nvSpPr>
          <p:spPr bwMode="auto">
            <a:xfrm>
              <a:off x="2554288" y="5391150"/>
              <a:ext cx="65" cy="276999"/>
            </a:xfrm>
            <a:prstGeom prst="rect">
              <a:avLst/>
            </a:prstGeom>
            <a:noFill/>
            <a:ln w="9525">
              <a:noFill/>
              <a:miter lim="800000"/>
              <a:headEnd/>
              <a:tailEnd/>
            </a:ln>
            <a:effectLst/>
          </p:spPr>
          <p:txBody>
            <a:bodyPr wrap="none" lIns="0" tIns="0" rIns="0" bIns="0">
              <a:spAutoFit/>
            </a:bodyPr>
            <a:lstStyle/>
            <a:p>
              <a:pPr algn="l">
                <a:lnSpc>
                  <a:spcPct val="100000"/>
                </a:lnSpc>
              </a:pPr>
              <a:endParaRPr lang="en-US" sz="1800" b="0"/>
            </a:p>
          </p:txBody>
        </p:sp>
        <p:sp>
          <p:nvSpPr>
            <p:cNvPr id="34" name="Rectangle 33"/>
            <p:cNvSpPr>
              <a:spLocks noChangeArrowheads="1"/>
            </p:cNvSpPr>
            <p:nvPr/>
          </p:nvSpPr>
          <p:spPr bwMode="auto">
            <a:xfrm>
              <a:off x="2819400"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21</a:t>
              </a:r>
              <a:endParaRPr lang="en-US" sz="1800" b="0"/>
            </a:p>
          </p:txBody>
        </p:sp>
        <p:sp>
          <p:nvSpPr>
            <p:cNvPr id="35" name="Rectangle 34"/>
            <p:cNvSpPr>
              <a:spLocks noChangeArrowheads="1"/>
            </p:cNvSpPr>
            <p:nvPr/>
          </p:nvSpPr>
          <p:spPr bwMode="auto">
            <a:xfrm>
              <a:off x="3165475"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25</a:t>
              </a:r>
              <a:endParaRPr lang="en-US" sz="1800" b="0"/>
            </a:p>
          </p:txBody>
        </p:sp>
        <p:sp>
          <p:nvSpPr>
            <p:cNvPr id="36" name="Rectangle 35"/>
            <p:cNvSpPr>
              <a:spLocks noChangeArrowheads="1"/>
            </p:cNvSpPr>
            <p:nvPr/>
          </p:nvSpPr>
          <p:spPr bwMode="auto">
            <a:xfrm>
              <a:off x="3605213"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30</a:t>
              </a:r>
              <a:endParaRPr lang="en-US" sz="1800" b="0"/>
            </a:p>
          </p:txBody>
        </p:sp>
        <p:sp>
          <p:nvSpPr>
            <p:cNvPr id="37" name="Rectangle 36"/>
            <p:cNvSpPr>
              <a:spLocks noChangeArrowheads="1"/>
            </p:cNvSpPr>
            <p:nvPr/>
          </p:nvSpPr>
          <p:spPr bwMode="auto">
            <a:xfrm>
              <a:off x="4048125"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35</a:t>
              </a:r>
              <a:endParaRPr lang="en-US" sz="1800" b="0"/>
            </a:p>
          </p:txBody>
        </p:sp>
        <p:sp>
          <p:nvSpPr>
            <p:cNvPr id="38" name="Rectangle 37"/>
            <p:cNvSpPr>
              <a:spLocks noChangeArrowheads="1"/>
            </p:cNvSpPr>
            <p:nvPr/>
          </p:nvSpPr>
          <p:spPr bwMode="auto">
            <a:xfrm>
              <a:off x="4489450"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40</a:t>
              </a:r>
              <a:endParaRPr lang="en-US" sz="1800" b="0"/>
            </a:p>
          </p:txBody>
        </p:sp>
        <p:sp>
          <p:nvSpPr>
            <p:cNvPr id="39" name="Rectangle 38"/>
            <p:cNvSpPr>
              <a:spLocks noChangeArrowheads="1"/>
            </p:cNvSpPr>
            <p:nvPr/>
          </p:nvSpPr>
          <p:spPr bwMode="auto">
            <a:xfrm>
              <a:off x="4932363"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45</a:t>
              </a:r>
              <a:endParaRPr lang="en-US" sz="1800" b="0"/>
            </a:p>
          </p:txBody>
        </p:sp>
        <p:sp>
          <p:nvSpPr>
            <p:cNvPr id="40" name="Rectangle 39"/>
            <p:cNvSpPr>
              <a:spLocks noChangeArrowheads="1"/>
            </p:cNvSpPr>
            <p:nvPr/>
          </p:nvSpPr>
          <p:spPr bwMode="auto">
            <a:xfrm>
              <a:off x="5373688"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50</a:t>
              </a:r>
              <a:endParaRPr lang="en-US" sz="1800" b="0"/>
            </a:p>
          </p:txBody>
        </p:sp>
        <p:sp>
          <p:nvSpPr>
            <p:cNvPr id="41" name="Rectangle 40"/>
            <p:cNvSpPr>
              <a:spLocks noChangeArrowheads="1"/>
            </p:cNvSpPr>
            <p:nvPr/>
          </p:nvSpPr>
          <p:spPr bwMode="auto">
            <a:xfrm>
              <a:off x="5815013"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55</a:t>
              </a:r>
              <a:endParaRPr lang="en-US" sz="1800" b="0"/>
            </a:p>
          </p:txBody>
        </p:sp>
        <p:sp>
          <p:nvSpPr>
            <p:cNvPr id="42" name="Rectangle 41"/>
            <p:cNvSpPr>
              <a:spLocks noChangeArrowheads="1"/>
            </p:cNvSpPr>
            <p:nvPr/>
          </p:nvSpPr>
          <p:spPr bwMode="auto">
            <a:xfrm>
              <a:off x="6257925"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60</a:t>
              </a:r>
              <a:endParaRPr lang="en-US" sz="1800" b="0"/>
            </a:p>
          </p:txBody>
        </p:sp>
        <p:sp>
          <p:nvSpPr>
            <p:cNvPr id="43" name="Rectangle 42"/>
            <p:cNvSpPr>
              <a:spLocks noChangeArrowheads="1"/>
            </p:cNvSpPr>
            <p:nvPr/>
          </p:nvSpPr>
          <p:spPr bwMode="auto">
            <a:xfrm>
              <a:off x="6699250" y="5391150"/>
              <a:ext cx="22860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a:t>65</a:t>
              </a:r>
              <a:endParaRPr lang="en-US" sz="1800" b="0"/>
            </a:p>
          </p:txBody>
        </p:sp>
        <p:sp>
          <p:nvSpPr>
            <p:cNvPr id="44" name="Rectangle 43"/>
            <p:cNvSpPr>
              <a:spLocks noChangeArrowheads="1"/>
            </p:cNvSpPr>
            <p:nvPr/>
          </p:nvSpPr>
          <p:spPr bwMode="auto">
            <a:xfrm rot="16200000">
              <a:off x="-1186655" y="3053556"/>
              <a:ext cx="3333750" cy="274638"/>
            </a:xfrm>
            <a:prstGeom prst="rect">
              <a:avLst/>
            </a:prstGeom>
            <a:noFill/>
            <a:ln w="9525">
              <a:noFill/>
              <a:miter lim="800000"/>
              <a:headEnd/>
              <a:tailEnd/>
            </a:ln>
            <a:effectLst/>
          </p:spPr>
          <p:txBody>
            <a:bodyPr wrap="none" lIns="0" tIns="0" rIns="0" bIns="0">
              <a:spAutoFit/>
            </a:bodyPr>
            <a:lstStyle/>
            <a:p>
              <a:pPr algn="l">
                <a:lnSpc>
                  <a:spcPct val="100000"/>
                </a:lnSpc>
              </a:pPr>
              <a:r>
                <a:rPr lang="en-US" sz="1800" b="1" dirty="0"/>
                <a:t>% in each age group who develop </a:t>
              </a:r>
            </a:p>
          </p:txBody>
        </p:sp>
        <p:sp>
          <p:nvSpPr>
            <p:cNvPr id="45" name="Rectangle 44"/>
            <p:cNvSpPr>
              <a:spLocks noChangeArrowheads="1"/>
            </p:cNvSpPr>
            <p:nvPr/>
          </p:nvSpPr>
          <p:spPr bwMode="auto">
            <a:xfrm rot="16200000">
              <a:off x="501253" y="4126716"/>
              <a:ext cx="410369" cy="276999"/>
            </a:xfrm>
            <a:prstGeom prst="rect">
              <a:avLst/>
            </a:prstGeom>
            <a:noFill/>
            <a:ln w="9525">
              <a:noFill/>
              <a:miter lim="800000"/>
              <a:headEnd/>
              <a:tailEnd/>
            </a:ln>
            <a:effectLst/>
          </p:spPr>
          <p:txBody>
            <a:bodyPr wrap="none" lIns="0" tIns="0" rIns="0" bIns="0">
              <a:spAutoFit/>
            </a:bodyPr>
            <a:lstStyle/>
            <a:p>
              <a:pPr algn="l">
                <a:lnSpc>
                  <a:spcPct val="100000"/>
                </a:lnSpc>
              </a:pPr>
              <a:r>
                <a:rPr lang="en-US" sz="1800" dirty="0">
                  <a:solidFill>
                    <a:schemeClr val="bg1"/>
                  </a:solidFill>
                </a:rPr>
                <a:t>first</a:t>
              </a:r>
              <a:endParaRPr lang="en-US" sz="1800" b="0" dirty="0">
                <a:solidFill>
                  <a:schemeClr val="bg1"/>
                </a:solidFill>
              </a:endParaRPr>
            </a:p>
          </p:txBody>
        </p:sp>
        <p:sp>
          <p:nvSpPr>
            <p:cNvPr id="46" name="Rectangle 45"/>
            <p:cNvSpPr>
              <a:spLocks noChangeArrowheads="1"/>
            </p:cNvSpPr>
            <p:nvPr/>
          </p:nvSpPr>
          <p:spPr bwMode="auto">
            <a:xfrm rot="16200000">
              <a:off x="98076" y="3041264"/>
              <a:ext cx="1221488" cy="276999"/>
            </a:xfrm>
            <a:prstGeom prst="rect">
              <a:avLst/>
            </a:prstGeom>
            <a:noFill/>
            <a:ln w="9525">
              <a:noFill/>
              <a:miter lim="800000"/>
              <a:headEnd/>
              <a:tailEnd/>
            </a:ln>
            <a:effectLst/>
          </p:spPr>
          <p:txBody>
            <a:bodyPr wrap="none" lIns="0" tIns="0" rIns="0" bIns="0">
              <a:spAutoFit/>
            </a:bodyPr>
            <a:lstStyle/>
            <a:p>
              <a:pPr algn="l">
                <a:lnSpc>
                  <a:spcPct val="100000"/>
                </a:lnSpc>
              </a:pPr>
              <a:r>
                <a:rPr lang="en-US" sz="1800" b="1" dirty="0" smtClean="0"/>
                <a:t> </a:t>
              </a:r>
              <a:r>
                <a:rPr lang="en-US" sz="1800" b="1" dirty="0"/>
                <a:t>dependence</a:t>
              </a:r>
            </a:p>
          </p:txBody>
        </p:sp>
        <p:sp>
          <p:nvSpPr>
            <p:cNvPr id="47" name="Line 46"/>
            <p:cNvSpPr>
              <a:spLocks noChangeShapeType="1"/>
            </p:cNvSpPr>
            <p:nvPr/>
          </p:nvSpPr>
          <p:spPr bwMode="auto">
            <a:xfrm>
              <a:off x="1454150" y="5284788"/>
              <a:ext cx="5854700" cy="1587"/>
            </a:xfrm>
            <a:prstGeom prst="line">
              <a:avLst/>
            </a:prstGeom>
            <a:noFill/>
            <a:ln w="17463">
              <a:solidFill>
                <a:schemeClr val="bg2"/>
              </a:solidFill>
              <a:round/>
              <a:headEnd/>
              <a:tailEnd/>
            </a:ln>
            <a:effectLst/>
          </p:spPr>
          <p:txBody>
            <a:bodyPr/>
            <a:lstStyle/>
            <a:p>
              <a:endParaRPr lang="en-US"/>
            </a:p>
          </p:txBody>
        </p:sp>
        <p:sp>
          <p:nvSpPr>
            <p:cNvPr id="48" name="Line 47"/>
            <p:cNvSpPr>
              <a:spLocks noChangeShapeType="1"/>
            </p:cNvSpPr>
            <p:nvPr/>
          </p:nvSpPr>
          <p:spPr bwMode="auto">
            <a:xfrm flipV="1">
              <a:off x="1900238" y="5284788"/>
              <a:ext cx="1587" cy="44450"/>
            </a:xfrm>
            <a:prstGeom prst="line">
              <a:avLst/>
            </a:prstGeom>
            <a:noFill/>
            <a:ln w="17463">
              <a:solidFill>
                <a:schemeClr val="bg2"/>
              </a:solidFill>
              <a:round/>
              <a:headEnd/>
              <a:tailEnd/>
            </a:ln>
            <a:effectLst/>
          </p:spPr>
          <p:txBody>
            <a:bodyPr/>
            <a:lstStyle/>
            <a:p>
              <a:endParaRPr lang="en-US"/>
            </a:p>
          </p:txBody>
        </p:sp>
        <p:sp>
          <p:nvSpPr>
            <p:cNvPr id="49" name="Line 48"/>
            <p:cNvSpPr>
              <a:spLocks noChangeShapeType="1"/>
            </p:cNvSpPr>
            <p:nvPr/>
          </p:nvSpPr>
          <p:spPr bwMode="auto">
            <a:xfrm flipV="1">
              <a:off x="2346325" y="5284788"/>
              <a:ext cx="4763" cy="44450"/>
            </a:xfrm>
            <a:prstGeom prst="line">
              <a:avLst/>
            </a:prstGeom>
            <a:noFill/>
            <a:ln w="17463">
              <a:solidFill>
                <a:schemeClr val="bg2"/>
              </a:solidFill>
              <a:round/>
              <a:headEnd/>
              <a:tailEnd/>
            </a:ln>
            <a:effectLst/>
          </p:spPr>
          <p:txBody>
            <a:bodyPr/>
            <a:lstStyle/>
            <a:p>
              <a:endParaRPr lang="en-US"/>
            </a:p>
          </p:txBody>
        </p:sp>
        <p:sp>
          <p:nvSpPr>
            <p:cNvPr id="50" name="Line 49"/>
            <p:cNvSpPr>
              <a:spLocks noChangeShapeType="1"/>
            </p:cNvSpPr>
            <p:nvPr/>
          </p:nvSpPr>
          <p:spPr bwMode="auto">
            <a:xfrm flipV="1">
              <a:off x="2779713" y="5284788"/>
              <a:ext cx="0" cy="44450"/>
            </a:xfrm>
            <a:prstGeom prst="line">
              <a:avLst/>
            </a:prstGeom>
            <a:noFill/>
            <a:ln w="17463">
              <a:solidFill>
                <a:schemeClr val="bg2"/>
              </a:solidFill>
              <a:round/>
              <a:headEnd/>
              <a:tailEnd/>
            </a:ln>
            <a:effectLst/>
          </p:spPr>
          <p:txBody>
            <a:bodyPr/>
            <a:lstStyle/>
            <a:p>
              <a:endParaRPr lang="en-US"/>
            </a:p>
          </p:txBody>
        </p:sp>
        <p:sp>
          <p:nvSpPr>
            <p:cNvPr id="51" name="Line 50"/>
            <p:cNvSpPr>
              <a:spLocks noChangeShapeType="1"/>
            </p:cNvSpPr>
            <p:nvPr/>
          </p:nvSpPr>
          <p:spPr bwMode="auto">
            <a:xfrm flipV="1">
              <a:off x="3225800" y="5284788"/>
              <a:ext cx="1588" cy="44450"/>
            </a:xfrm>
            <a:prstGeom prst="line">
              <a:avLst/>
            </a:prstGeom>
            <a:noFill/>
            <a:ln w="17463">
              <a:solidFill>
                <a:schemeClr val="bg2"/>
              </a:solidFill>
              <a:round/>
              <a:headEnd/>
              <a:tailEnd/>
            </a:ln>
            <a:effectLst/>
          </p:spPr>
          <p:txBody>
            <a:bodyPr/>
            <a:lstStyle/>
            <a:p>
              <a:endParaRPr lang="en-US"/>
            </a:p>
          </p:txBody>
        </p:sp>
        <p:sp>
          <p:nvSpPr>
            <p:cNvPr id="52" name="Line 51"/>
            <p:cNvSpPr>
              <a:spLocks noChangeShapeType="1"/>
            </p:cNvSpPr>
            <p:nvPr/>
          </p:nvSpPr>
          <p:spPr bwMode="auto">
            <a:xfrm flipV="1">
              <a:off x="3671888" y="5284788"/>
              <a:ext cx="1587" cy="44450"/>
            </a:xfrm>
            <a:prstGeom prst="line">
              <a:avLst/>
            </a:prstGeom>
            <a:noFill/>
            <a:ln w="17463">
              <a:solidFill>
                <a:schemeClr val="bg2"/>
              </a:solidFill>
              <a:round/>
              <a:headEnd/>
              <a:tailEnd/>
            </a:ln>
            <a:effectLst/>
          </p:spPr>
          <p:txBody>
            <a:bodyPr/>
            <a:lstStyle/>
            <a:p>
              <a:endParaRPr lang="en-US"/>
            </a:p>
          </p:txBody>
        </p:sp>
        <p:sp>
          <p:nvSpPr>
            <p:cNvPr id="53" name="Line 52"/>
            <p:cNvSpPr>
              <a:spLocks noChangeShapeType="1"/>
            </p:cNvSpPr>
            <p:nvPr/>
          </p:nvSpPr>
          <p:spPr bwMode="auto">
            <a:xfrm flipV="1">
              <a:off x="4119563" y="5284788"/>
              <a:ext cx="3175" cy="44450"/>
            </a:xfrm>
            <a:prstGeom prst="line">
              <a:avLst/>
            </a:prstGeom>
            <a:noFill/>
            <a:ln w="17463">
              <a:solidFill>
                <a:schemeClr val="bg2"/>
              </a:solidFill>
              <a:round/>
              <a:headEnd/>
              <a:tailEnd/>
            </a:ln>
            <a:effectLst/>
          </p:spPr>
          <p:txBody>
            <a:bodyPr/>
            <a:lstStyle/>
            <a:p>
              <a:endParaRPr lang="en-US"/>
            </a:p>
          </p:txBody>
        </p:sp>
        <p:sp>
          <p:nvSpPr>
            <p:cNvPr id="54" name="Line 53"/>
            <p:cNvSpPr>
              <a:spLocks noChangeShapeType="1"/>
            </p:cNvSpPr>
            <p:nvPr/>
          </p:nvSpPr>
          <p:spPr bwMode="auto">
            <a:xfrm flipV="1">
              <a:off x="4565650" y="5284788"/>
              <a:ext cx="1588" cy="44450"/>
            </a:xfrm>
            <a:prstGeom prst="line">
              <a:avLst/>
            </a:prstGeom>
            <a:noFill/>
            <a:ln w="17463">
              <a:solidFill>
                <a:schemeClr val="bg2"/>
              </a:solidFill>
              <a:round/>
              <a:headEnd/>
              <a:tailEnd/>
            </a:ln>
            <a:effectLst/>
          </p:spPr>
          <p:txBody>
            <a:bodyPr/>
            <a:lstStyle/>
            <a:p>
              <a:endParaRPr lang="en-US"/>
            </a:p>
          </p:txBody>
        </p:sp>
        <p:sp>
          <p:nvSpPr>
            <p:cNvPr id="55" name="Line 54"/>
            <p:cNvSpPr>
              <a:spLocks noChangeShapeType="1"/>
            </p:cNvSpPr>
            <p:nvPr/>
          </p:nvSpPr>
          <p:spPr bwMode="auto">
            <a:xfrm flipV="1">
              <a:off x="4997450" y="5284788"/>
              <a:ext cx="1588" cy="44450"/>
            </a:xfrm>
            <a:prstGeom prst="line">
              <a:avLst/>
            </a:prstGeom>
            <a:noFill/>
            <a:ln w="17463">
              <a:solidFill>
                <a:schemeClr val="bg2"/>
              </a:solidFill>
              <a:round/>
              <a:headEnd/>
              <a:tailEnd/>
            </a:ln>
            <a:effectLst/>
          </p:spPr>
          <p:txBody>
            <a:bodyPr/>
            <a:lstStyle/>
            <a:p>
              <a:endParaRPr lang="en-US"/>
            </a:p>
          </p:txBody>
        </p:sp>
        <p:sp>
          <p:nvSpPr>
            <p:cNvPr id="56" name="Line 55"/>
            <p:cNvSpPr>
              <a:spLocks noChangeShapeType="1"/>
            </p:cNvSpPr>
            <p:nvPr/>
          </p:nvSpPr>
          <p:spPr bwMode="auto">
            <a:xfrm flipV="1">
              <a:off x="5445125" y="5284788"/>
              <a:ext cx="0" cy="44450"/>
            </a:xfrm>
            <a:prstGeom prst="line">
              <a:avLst/>
            </a:prstGeom>
            <a:noFill/>
            <a:ln w="17463">
              <a:solidFill>
                <a:schemeClr val="bg2"/>
              </a:solidFill>
              <a:round/>
              <a:headEnd/>
              <a:tailEnd/>
            </a:ln>
            <a:effectLst/>
          </p:spPr>
          <p:txBody>
            <a:bodyPr/>
            <a:lstStyle/>
            <a:p>
              <a:endParaRPr lang="en-US"/>
            </a:p>
          </p:txBody>
        </p:sp>
        <p:sp>
          <p:nvSpPr>
            <p:cNvPr id="57" name="Line 56"/>
            <p:cNvSpPr>
              <a:spLocks noChangeShapeType="1"/>
            </p:cNvSpPr>
            <p:nvPr/>
          </p:nvSpPr>
          <p:spPr bwMode="auto">
            <a:xfrm flipV="1">
              <a:off x="5894388" y="5284788"/>
              <a:ext cx="0" cy="44450"/>
            </a:xfrm>
            <a:prstGeom prst="line">
              <a:avLst/>
            </a:prstGeom>
            <a:noFill/>
            <a:ln w="17463">
              <a:solidFill>
                <a:schemeClr val="bg2"/>
              </a:solidFill>
              <a:round/>
              <a:headEnd/>
              <a:tailEnd/>
            </a:ln>
            <a:effectLst/>
          </p:spPr>
          <p:txBody>
            <a:bodyPr/>
            <a:lstStyle/>
            <a:p>
              <a:endParaRPr lang="en-US"/>
            </a:p>
          </p:txBody>
        </p:sp>
        <p:sp>
          <p:nvSpPr>
            <p:cNvPr id="58" name="Line 57"/>
            <p:cNvSpPr>
              <a:spLocks noChangeShapeType="1"/>
            </p:cNvSpPr>
            <p:nvPr/>
          </p:nvSpPr>
          <p:spPr bwMode="auto">
            <a:xfrm flipV="1">
              <a:off x="6337300" y="5284788"/>
              <a:ext cx="0" cy="44450"/>
            </a:xfrm>
            <a:prstGeom prst="line">
              <a:avLst/>
            </a:prstGeom>
            <a:noFill/>
            <a:ln w="17463">
              <a:solidFill>
                <a:schemeClr val="bg2"/>
              </a:solidFill>
              <a:round/>
              <a:headEnd/>
              <a:tailEnd/>
            </a:ln>
            <a:effectLst/>
          </p:spPr>
          <p:txBody>
            <a:bodyPr/>
            <a:lstStyle/>
            <a:p>
              <a:endParaRPr lang="en-US"/>
            </a:p>
          </p:txBody>
        </p:sp>
        <p:sp>
          <p:nvSpPr>
            <p:cNvPr id="59" name="Line 58"/>
            <p:cNvSpPr>
              <a:spLocks noChangeShapeType="1"/>
            </p:cNvSpPr>
            <p:nvPr/>
          </p:nvSpPr>
          <p:spPr bwMode="auto">
            <a:xfrm flipV="1">
              <a:off x="6767513" y="5284788"/>
              <a:ext cx="0" cy="44450"/>
            </a:xfrm>
            <a:prstGeom prst="line">
              <a:avLst/>
            </a:prstGeom>
            <a:noFill/>
            <a:ln w="17463">
              <a:solidFill>
                <a:schemeClr val="bg2"/>
              </a:solidFill>
              <a:round/>
              <a:headEnd/>
              <a:tailEnd/>
            </a:ln>
            <a:effectLst/>
          </p:spPr>
          <p:txBody>
            <a:bodyPr/>
            <a:lstStyle/>
            <a:p>
              <a:endParaRPr lang="en-US"/>
            </a:p>
          </p:txBody>
        </p:sp>
        <p:sp>
          <p:nvSpPr>
            <p:cNvPr id="60" name="Freeform 59"/>
            <p:cNvSpPr>
              <a:spLocks/>
            </p:cNvSpPr>
            <p:nvPr/>
          </p:nvSpPr>
          <p:spPr bwMode="auto">
            <a:xfrm>
              <a:off x="1485900" y="2339975"/>
              <a:ext cx="5757863" cy="2932113"/>
            </a:xfrm>
            <a:custGeom>
              <a:avLst/>
              <a:gdLst/>
              <a:ahLst/>
              <a:cxnLst>
                <a:cxn ang="0">
                  <a:pos x="67" y="2155"/>
                </a:cxn>
                <a:cxn ang="0">
                  <a:pos x="189" y="2166"/>
                </a:cxn>
                <a:cxn ang="0">
                  <a:pos x="323" y="2134"/>
                </a:cxn>
                <a:cxn ang="0">
                  <a:pos x="445" y="2062"/>
                </a:cxn>
                <a:cxn ang="0">
                  <a:pos x="579" y="1616"/>
                </a:cxn>
                <a:cxn ang="0">
                  <a:pos x="701" y="332"/>
                </a:cxn>
                <a:cxn ang="0">
                  <a:pos x="835" y="0"/>
                </a:cxn>
                <a:cxn ang="0">
                  <a:pos x="957" y="1295"/>
                </a:cxn>
                <a:cxn ang="0">
                  <a:pos x="1091" y="1689"/>
                </a:cxn>
                <a:cxn ang="0">
                  <a:pos x="1214" y="1855"/>
                </a:cxn>
                <a:cxn ang="0">
                  <a:pos x="1347" y="1958"/>
                </a:cxn>
                <a:cxn ang="0">
                  <a:pos x="1470" y="1958"/>
                </a:cxn>
                <a:cxn ang="0">
                  <a:pos x="1603" y="1958"/>
                </a:cxn>
                <a:cxn ang="0">
                  <a:pos x="1726" y="2083"/>
                </a:cxn>
                <a:cxn ang="0">
                  <a:pos x="1859" y="2103"/>
                </a:cxn>
                <a:cxn ang="0">
                  <a:pos x="1982" y="2134"/>
                </a:cxn>
                <a:cxn ang="0">
                  <a:pos x="2116" y="2124"/>
                </a:cxn>
                <a:cxn ang="0">
                  <a:pos x="2238" y="2103"/>
                </a:cxn>
                <a:cxn ang="0">
                  <a:pos x="2372" y="2145"/>
                </a:cxn>
                <a:cxn ang="0">
                  <a:pos x="2494" y="2134"/>
                </a:cxn>
                <a:cxn ang="0">
                  <a:pos x="2628" y="2155"/>
                </a:cxn>
                <a:cxn ang="0">
                  <a:pos x="2750" y="2145"/>
                </a:cxn>
                <a:cxn ang="0">
                  <a:pos x="2884" y="2166"/>
                </a:cxn>
                <a:cxn ang="0">
                  <a:pos x="3006" y="2166"/>
                </a:cxn>
                <a:cxn ang="0">
                  <a:pos x="3140" y="2145"/>
                </a:cxn>
                <a:cxn ang="0">
                  <a:pos x="3274" y="2155"/>
                </a:cxn>
                <a:cxn ang="0">
                  <a:pos x="3396" y="2166"/>
                </a:cxn>
                <a:cxn ang="0">
                  <a:pos x="3530" y="2155"/>
                </a:cxn>
                <a:cxn ang="0">
                  <a:pos x="3652" y="2166"/>
                </a:cxn>
                <a:cxn ang="0">
                  <a:pos x="3786" y="2155"/>
                </a:cxn>
                <a:cxn ang="0">
                  <a:pos x="3908" y="2166"/>
                </a:cxn>
                <a:cxn ang="0">
                  <a:pos x="4042" y="2166"/>
                </a:cxn>
                <a:cxn ang="0">
                  <a:pos x="4164" y="2166"/>
                </a:cxn>
              </a:cxnLst>
              <a:rect l="0" t="0" r="r" b="b"/>
              <a:pathLst>
                <a:path w="4164" h="2166">
                  <a:moveTo>
                    <a:pt x="0" y="2103"/>
                  </a:moveTo>
                  <a:lnTo>
                    <a:pt x="67" y="2155"/>
                  </a:lnTo>
                  <a:lnTo>
                    <a:pt x="122" y="2155"/>
                  </a:lnTo>
                  <a:lnTo>
                    <a:pt x="189" y="2166"/>
                  </a:lnTo>
                  <a:lnTo>
                    <a:pt x="256" y="2134"/>
                  </a:lnTo>
                  <a:lnTo>
                    <a:pt x="323" y="2134"/>
                  </a:lnTo>
                  <a:lnTo>
                    <a:pt x="378" y="2134"/>
                  </a:lnTo>
                  <a:lnTo>
                    <a:pt x="445" y="2062"/>
                  </a:lnTo>
                  <a:lnTo>
                    <a:pt x="512" y="1886"/>
                  </a:lnTo>
                  <a:lnTo>
                    <a:pt x="579" y="1616"/>
                  </a:lnTo>
                  <a:lnTo>
                    <a:pt x="634" y="1368"/>
                  </a:lnTo>
                  <a:lnTo>
                    <a:pt x="701" y="332"/>
                  </a:lnTo>
                  <a:lnTo>
                    <a:pt x="768" y="269"/>
                  </a:lnTo>
                  <a:lnTo>
                    <a:pt x="835" y="0"/>
                  </a:lnTo>
                  <a:lnTo>
                    <a:pt x="891" y="1015"/>
                  </a:lnTo>
                  <a:lnTo>
                    <a:pt x="957" y="1295"/>
                  </a:lnTo>
                  <a:lnTo>
                    <a:pt x="1024" y="1482"/>
                  </a:lnTo>
                  <a:lnTo>
                    <a:pt x="1091" y="1689"/>
                  </a:lnTo>
                  <a:lnTo>
                    <a:pt x="1158" y="1824"/>
                  </a:lnTo>
                  <a:lnTo>
                    <a:pt x="1214" y="1855"/>
                  </a:lnTo>
                  <a:lnTo>
                    <a:pt x="1280" y="1668"/>
                  </a:lnTo>
                  <a:lnTo>
                    <a:pt x="1347" y="1958"/>
                  </a:lnTo>
                  <a:lnTo>
                    <a:pt x="1414" y="2041"/>
                  </a:lnTo>
                  <a:lnTo>
                    <a:pt x="1470" y="1958"/>
                  </a:lnTo>
                  <a:lnTo>
                    <a:pt x="1536" y="2124"/>
                  </a:lnTo>
                  <a:lnTo>
                    <a:pt x="1603" y="1958"/>
                  </a:lnTo>
                  <a:lnTo>
                    <a:pt x="1670" y="2103"/>
                  </a:lnTo>
                  <a:lnTo>
                    <a:pt x="1726" y="2083"/>
                  </a:lnTo>
                  <a:lnTo>
                    <a:pt x="1793" y="2114"/>
                  </a:lnTo>
                  <a:lnTo>
                    <a:pt x="1859" y="2103"/>
                  </a:lnTo>
                  <a:lnTo>
                    <a:pt x="1926" y="2062"/>
                  </a:lnTo>
                  <a:lnTo>
                    <a:pt x="1982" y="2134"/>
                  </a:lnTo>
                  <a:lnTo>
                    <a:pt x="2049" y="2114"/>
                  </a:lnTo>
                  <a:lnTo>
                    <a:pt x="2116" y="2124"/>
                  </a:lnTo>
                  <a:lnTo>
                    <a:pt x="2182" y="2134"/>
                  </a:lnTo>
                  <a:lnTo>
                    <a:pt x="2238" y="2103"/>
                  </a:lnTo>
                  <a:lnTo>
                    <a:pt x="2305" y="2145"/>
                  </a:lnTo>
                  <a:lnTo>
                    <a:pt x="2372" y="2145"/>
                  </a:lnTo>
                  <a:lnTo>
                    <a:pt x="2438" y="2166"/>
                  </a:lnTo>
                  <a:lnTo>
                    <a:pt x="2494" y="2134"/>
                  </a:lnTo>
                  <a:lnTo>
                    <a:pt x="2561" y="2114"/>
                  </a:lnTo>
                  <a:lnTo>
                    <a:pt x="2628" y="2155"/>
                  </a:lnTo>
                  <a:lnTo>
                    <a:pt x="2695" y="2166"/>
                  </a:lnTo>
                  <a:lnTo>
                    <a:pt x="2750" y="2145"/>
                  </a:lnTo>
                  <a:lnTo>
                    <a:pt x="2817" y="2166"/>
                  </a:lnTo>
                  <a:lnTo>
                    <a:pt x="2884" y="2166"/>
                  </a:lnTo>
                  <a:lnTo>
                    <a:pt x="2951" y="2155"/>
                  </a:lnTo>
                  <a:lnTo>
                    <a:pt x="3006" y="2166"/>
                  </a:lnTo>
                  <a:lnTo>
                    <a:pt x="3073" y="2166"/>
                  </a:lnTo>
                  <a:lnTo>
                    <a:pt x="3140" y="2145"/>
                  </a:lnTo>
                  <a:lnTo>
                    <a:pt x="3207" y="2134"/>
                  </a:lnTo>
                  <a:lnTo>
                    <a:pt x="3274" y="2155"/>
                  </a:lnTo>
                  <a:lnTo>
                    <a:pt x="3329" y="2166"/>
                  </a:lnTo>
                  <a:lnTo>
                    <a:pt x="3396" y="2166"/>
                  </a:lnTo>
                  <a:lnTo>
                    <a:pt x="3463" y="2155"/>
                  </a:lnTo>
                  <a:lnTo>
                    <a:pt x="3530" y="2155"/>
                  </a:lnTo>
                  <a:lnTo>
                    <a:pt x="3585" y="2166"/>
                  </a:lnTo>
                  <a:lnTo>
                    <a:pt x="3652" y="2166"/>
                  </a:lnTo>
                  <a:lnTo>
                    <a:pt x="3719" y="2155"/>
                  </a:lnTo>
                  <a:lnTo>
                    <a:pt x="3786" y="2155"/>
                  </a:lnTo>
                  <a:lnTo>
                    <a:pt x="3841" y="2166"/>
                  </a:lnTo>
                  <a:lnTo>
                    <a:pt x="3908" y="2166"/>
                  </a:lnTo>
                  <a:lnTo>
                    <a:pt x="3975" y="2166"/>
                  </a:lnTo>
                  <a:lnTo>
                    <a:pt x="4042" y="2166"/>
                  </a:lnTo>
                  <a:lnTo>
                    <a:pt x="4098" y="2166"/>
                  </a:lnTo>
                  <a:lnTo>
                    <a:pt x="4164" y="2166"/>
                  </a:lnTo>
                </a:path>
              </a:pathLst>
            </a:custGeom>
            <a:noFill/>
            <a:ln w="52388">
              <a:solidFill>
                <a:schemeClr val="accent3">
                  <a:lumMod val="75000"/>
                </a:schemeClr>
              </a:solidFill>
              <a:prstDash val="solid"/>
              <a:round/>
              <a:headEnd/>
              <a:tailEnd/>
            </a:ln>
            <a:effectLst/>
          </p:spPr>
          <p:txBody>
            <a:bodyPr/>
            <a:lstStyle/>
            <a:p>
              <a:endParaRPr lang="en-US" dirty="0">
                <a:solidFill>
                  <a:schemeClr val="bg1">
                    <a:lumMod val="75000"/>
                  </a:schemeClr>
                </a:solidFill>
              </a:endParaRPr>
            </a:p>
          </p:txBody>
        </p:sp>
        <p:sp>
          <p:nvSpPr>
            <p:cNvPr id="61" name="Text Box 60"/>
            <p:cNvSpPr txBox="1">
              <a:spLocks noChangeArrowheads="1"/>
            </p:cNvSpPr>
            <p:nvPr/>
          </p:nvSpPr>
          <p:spPr bwMode="auto">
            <a:xfrm>
              <a:off x="1500036" y="1528117"/>
              <a:ext cx="1465466" cy="461665"/>
            </a:xfrm>
            <a:prstGeom prst="rect">
              <a:avLst/>
            </a:prstGeom>
            <a:noFill/>
            <a:ln w="9525">
              <a:noFill/>
              <a:miter lim="800000"/>
              <a:headEnd/>
              <a:tailEnd/>
            </a:ln>
            <a:effectLst/>
          </p:spPr>
          <p:txBody>
            <a:bodyPr wrap="none">
              <a:spAutoFit/>
            </a:bodyPr>
            <a:lstStyle/>
            <a:p>
              <a:pPr algn="l">
                <a:lnSpc>
                  <a:spcPct val="100000"/>
                </a:lnSpc>
              </a:pPr>
              <a:r>
                <a:rPr lang="en-US" sz="2400" dirty="0" smtClean="0">
                  <a:solidFill>
                    <a:schemeClr val="accent3">
                      <a:lumMod val="75000"/>
                    </a:schemeClr>
                  </a:solidFill>
                </a:rPr>
                <a:t>Marijuana</a:t>
              </a:r>
              <a:endParaRPr lang="en-US" sz="2400" dirty="0">
                <a:solidFill>
                  <a:schemeClr val="accent3">
                    <a:lumMod val="75000"/>
                  </a:schemeClr>
                </a:solidFill>
              </a:endParaRPr>
            </a:p>
          </p:txBody>
        </p:sp>
        <p:sp>
          <p:nvSpPr>
            <p:cNvPr id="62" name="Text Box 61"/>
            <p:cNvSpPr txBox="1">
              <a:spLocks noChangeArrowheads="1"/>
            </p:cNvSpPr>
            <p:nvPr/>
          </p:nvSpPr>
          <p:spPr bwMode="auto">
            <a:xfrm>
              <a:off x="3452173" y="1809104"/>
              <a:ext cx="1116652" cy="461665"/>
            </a:xfrm>
            <a:prstGeom prst="rect">
              <a:avLst/>
            </a:prstGeom>
            <a:noFill/>
            <a:ln w="9525">
              <a:noFill/>
              <a:miter lim="800000"/>
              <a:headEnd/>
              <a:tailEnd/>
            </a:ln>
            <a:effectLst/>
          </p:spPr>
          <p:txBody>
            <a:bodyPr wrap="none">
              <a:spAutoFit/>
            </a:bodyPr>
            <a:lstStyle/>
            <a:p>
              <a:pPr algn="l">
                <a:lnSpc>
                  <a:spcPct val="100000"/>
                </a:lnSpc>
              </a:pPr>
              <a:r>
                <a:rPr lang="en-US" sz="2400" dirty="0" smtClean="0">
                  <a:solidFill>
                    <a:schemeClr val="accent5">
                      <a:lumMod val="75000"/>
                    </a:schemeClr>
                  </a:solidFill>
                </a:rPr>
                <a:t>Alcohol</a:t>
              </a:r>
              <a:endParaRPr lang="en-US" sz="2400" dirty="0">
                <a:solidFill>
                  <a:schemeClr val="accent5">
                    <a:lumMod val="75000"/>
                  </a:schemeClr>
                </a:solidFill>
              </a:endParaRPr>
            </a:p>
          </p:txBody>
        </p:sp>
        <p:sp>
          <p:nvSpPr>
            <p:cNvPr id="63" name="Line 62"/>
            <p:cNvSpPr>
              <a:spLocks noChangeShapeType="1"/>
            </p:cNvSpPr>
            <p:nvPr/>
          </p:nvSpPr>
          <p:spPr bwMode="auto">
            <a:xfrm flipH="1">
              <a:off x="3013075" y="2206173"/>
              <a:ext cx="580164" cy="533400"/>
            </a:xfrm>
            <a:prstGeom prst="line">
              <a:avLst/>
            </a:prstGeom>
            <a:noFill/>
            <a:ln w="9525">
              <a:solidFill>
                <a:schemeClr val="accent5">
                  <a:lumMod val="75000"/>
                </a:schemeClr>
              </a:solidFill>
              <a:round/>
              <a:headEnd/>
              <a:tailEnd type="triangle" w="med" len="med"/>
            </a:ln>
            <a:effectLst/>
          </p:spPr>
          <p:txBody>
            <a:bodyPr wrap="none" anchor="ctr"/>
            <a:lstStyle/>
            <a:p>
              <a:endParaRPr lang="en-US"/>
            </a:p>
          </p:txBody>
        </p:sp>
        <p:sp>
          <p:nvSpPr>
            <p:cNvPr id="64" name="Line 63"/>
            <p:cNvSpPr>
              <a:spLocks noChangeShapeType="1"/>
            </p:cNvSpPr>
            <p:nvPr/>
          </p:nvSpPr>
          <p:spPr bwMode="auto">
            <a:xfrm>
              <a:off x="2232769" y="1989782"/>
              <a:ext cx="285143" cy="602605"/>
            </a:xfrm>
            <a:prstGeom prst="line">
              <a:avLst/>
            </a:prstGeom>
            <a:noFill/>
            <a:ln w="9525">
              <a:solidFill>
                <a:schemeClr val="accent3">
                  <a:lumMod val="75000"/>
                </a:schemeClr>
              </a:solidFill>
              <a:round/>
              <a:headEnd/>
              <a:tailEnd type="triangle" w="med" len="med"/>
            </a:ln>
            <a:effectLst/>
          </p:spPr>
          <p:txBody>
            <a:bodyPr wrap="none" anchor="ctr"/>
            <a:lstStyle/>
            <a:p>
              <a:endParaRPr lang="en-US">
                <a:solidFill>
                  <a:schemeClr val="bg1">
                    <a:lumMod val="75000"/>
                  </a:schemeClr>
                </a:solidFill>
              </a:endParaRPr>
            </a:p>
          </p:txBody>
        </p:sp>
        <p:sp>
          <p:nvSpPr>
            <p:cNvPr id="65" name="Freeform 64"/>
            <p:cNvSpPr>
              <a:spLocks/>
            </p:cNvSpPr>
            <p:nvPr/>
          </p:nvSpPr>
          <p:spPr bwMode="auto">
            <a:xfrm>
              <a:off x="1495425" y="2819400"/>
              <a:ext cx="6146800" cy="2425700"/>
            </a:xfrm>
            <a:custGeom>
              <a:avLst/>
              <a:gdLst/>
              <a:ahLst/>
              <a:cxnLst>
                <a:cxn ang="0">
                  <a:pos x="62" y="2374"/>
                </a:cxn>
                <a:cxn ang="0">
                  <a:pos x="185" y="2365"/>
                </a:cxn>
                <a:cxn ang="0">
                  <a:pos x="309" y="2330"/>
                </a:cxn>
                <a:cxn ang="0">
                  <a:pos x="442" y="2206"/>
                </a:cxn>
                <a:cxn ang="0">
                  <a:pos x="565" y="2136"/>
                </a:cxn>
                <a:cxn ang="0">
                  <a:pos x="689" y="1368"/>
                </a:cxn>
                <a:cxn ang="0">
                  <a:pos x="822" y="0"/>
                </a:cxn>
                <a:cxn ang="0">
                  <a:pos x="945" y="414"/>
                </a:cxn>
                <a:cxn ang="0">
                  <a:pos x="1069" y="962"/>
                </a:cxn>
                <a:cxn ang="0">
                  <a:pos x="1202" y="1226"/>
                </a:cxn>
                <a:cxn ang="0">
                  <a:pos x="1325" y="1553"/>
                </a:cxn>
                <a:cxn ang="0">
                  <a:pos x="1449" y="1377"/>
                </a:cxn>
                <a:cxn ang="0">
                  <a:pos x="1573" y="132"/>
                </a:cxn>
                <a:cxn ang="0">
                  <a:pos x="1706" y="1712"/>
                </a:cxn>
                <a:cxn ang="0">
                  <a:pos x="1829" y="1703"/>
                </a:cxn>
                <a:cxn ang="0">
                  <a:pos x="1953" y="1394"/>
                </a:cxn>
                <a:cxn ang="0">
                  <a:pos x="2086" y="1482"/>
                </a:cxn>
                <a:cxn ang="0">
                  <a:pos x="2209" y="820"/>
                </a:cxn>
                <a:cxn ang="0">
                  <a:pos x="2333" y="1288"/>
                </a:cxn>
                <a:cxn ang="0">
                  <a:pos x="2466" y="1474"/>
                </a:cxn>
                <a:cxn ang="0">
                  <a:pos x="2589" y="1279"/>
                </a:cxn>
                <a:cxn ang="0">
                  <a:pos x="2713" y="1527"/>
                </a:cxn>
                <a:cxn ang="0">
                  <a:pos x="2846" y="1094"/>
                </a:cxn>
                <a:cxn ang="0">
                  <a:pos x="2969" y="1350"/>
                </a:cxn>
                <a:cxn ang="0">
                  <a:pos x="3093" y="1553"/>
                </a:cxn>
                <a:cxn ang="0">
                  <a:pos x="3217" y="1986"/>
                </a:cxn>
                <a:cxn ang="0">
                  <a:pos x="3350" y="1950"/>
                </a:cxn>
                <a:cxn ang="0">
                  <a:pos x="3473" y="1271"/>
                </a:cxn>
                <a:cxn ang="0">
                  <a:pos x="3597" y="1535"/>
                </a:cxn>
                <a:cxn ang="0">
                  <a:pos x="3730" y="1730"/>
                </a:cxn>
                <a:cxn ang="0">
                  <a:pos x="3853" y="1836"/>
                </a:cxn>
                <a:cxn ang="0">
                  <a:pos x="3977" y="1853"/>
                </a:cxn>
                <a:cxn ang="0">
                  <a:pos x="4110" y="1836"/>
                </a:cxn>
                <a:cxn ang="0">
                  <a:pos x="4233" y="1765"/>
                </a:cxn>
                <a:cxn ang="0">
                  <a:pos x="4357" y="2003"/>
                </a:cxn>
              </a:cxnLst>
              <a:rect l="0" t="0" r="r" b="b"/>
              <a:pathLst>
                <a:path w="4419" h="2374">
                  <a:moveTo>
                    <a:pt x="0" y="2374"/>
                  </a:moveTo>
                  <a:lnTo>
                    <a:pt x="62" y="2374"/>
                  </a:lnTo>
                  <a:lnTo>
                    <a:pt x="123" y="2365"/>
                  </a:lnTo>
                  <a:lnTo>
                    <a:pt x="185" y="2365"/>
                  </a:lnTo>
                  <a:lnTo>
                    <a:pt x="247" y="2339"/>
                  </a:lnTo>
                  <a:lnTo>
                    <a:pt x="309" y="2330"/>
                  </a:lnTo>
                  <a:lnTo>
                    <a:pt x="380" y="2312"/>
                  </a:lnTo>
                  <a:lnTo>
                    <a:pt x="442" y="2206"/>
                  </a:lnTo>
                  <a:lnTo>
                    <a:pt x="504" y="2206"/>
                  </a:lnTo>
                  <a:lnTo>
                    <a:pt x="565" y="2136"/>
                  </a:lnTo>
                  <a:lnTo>
                    <a:pt x="627" y="1844"/>
                  </a:lnTo>
                  <a:lnTo>
                    <a:pt x="689" y="1368"/>
                  </a:lnTo>
                  <a:lnTo>
                    <a:pt x="751" y="873"/>
                  </a:lnTo>
                  <a:lnTo>
                    <a:pt x="822" y="0"/>
                  </a:lnTo>
                  <a:lnTo>
                    <a:pt x="884" y="803"/>
                  </a:lnTo>
                  <a:lnTo>
                    <a:pt x="945" y="414"/>
                  </a:lnTo>
                  <a:lnTo>
                    <a:pt x="1007" y="856"/>
                  </a:lnTo>
                  <a:lnTo>
                    <a:pt x="1069" y="962"/>
                  </a:lnTo>
                  <a:lnTo>
                    <a:pt x="1131" y="1174"/>
                  </a:lnTo>
                  <a:lnTo>
                    <a:pt x="1202" y="1226"/>
                  </a:lnTo>
                  <a:lnTo>
                    <a:pt x="1264" y="53"/>
                  </a:lnTo>
                  <a:lnTo>
                    <a:pt x="1325" y="1553"/>
                  </a:lnTo>
                  <a:lnTo>
                    <a:pt x="1387" y="1474"/>
                  </a:lnTo>
                  <a:lnTo>
                    <a:pt x="1449" y="1377"/>
                  </a:lnTo>
                  <a:lnTo>
                    <a:pt x="1511" y="1650"/>
                  </a:lnTo>
                  <a:lnTo>
                    <a:pt x="1573" y="132"/>
                  </a:lnTo>
                  <a:lnTo>
                    <a:pt x="1644" y="1580"/>
                  </a:lnTo>
                  <a:lnTo>
                    <a:pt x="1706" y="1712"/>
                  </a:lnTo>
                  <a:lnTo>
                    <a:pt x="1767" y="1659"/>
                  </a:lnTo>
                  <a:lnTo>
                    <a:pt x="1829" y="1703"/>
                  </a:lnTo>
                  <a:lnTo>
                    <a:pt x="1891" y="723"/>
                  </a:lnTo>
                  <a:lnTo>
                    <a:pt x="1953" y="1394"/>
                  </a:lnTo>
                  <a:lnTo>
                    <a:pt x="2024" y="1500"/>
                  </a:lnTo>
                  <a:lnTo>
                    <a:pt x="2086" y="1482"/>
                  </a:lnTo>
                  <a:lnTo>
                    <a:pt x="2147" y="1518"/>
                  </a:lnTo>
                  <a:lnTo>
                    <a:pt x="2209" y="820"/>
                  </a:lnTo>
                  <a:lnTo>
                    <a:pt x="2271" y="1465"/>
                  </a:lnTo>
                  <a:lnTo>
                    <a:pt x="2333" y="1288"/>
                  </a:lnTo>
                  <a:lnTo>
                    <a:pt x="2395" y="1500"/>
                  </a:lnTo>
                  <a:lnTo>
                    <a:pt x="2466" y="1474"/>
                  </a:lnTo>
                  <a:lnTo>
                    <a:pt x="2528" y="1041"/>
                  </a:lnTo>
                  <a:lnTo>
                    <a:pt x="2589" y="1279"/>
                  </a:lnTo>
                  <a:lnTo>
                    <a:pt x="2651" y="1597"/>
                  </a:lnTo>
                  <a:lnTo>
                    <a:pt x="2713" y="1527"/>
                  </a:lnTo>
                  <a:lnTo>
                    <a:pt x="2775" y="1430"/>
                  </a:lnTo>
                  <a:lnTo>
                    <a:pt x="2846" y="1094"/>
                  </a:lnTo>
                  <a:lnTo>
                    <a:pt x="2908" y="1756"/>
                  </a:lnTo>
                  <a:lnTo>
                    <a:pt x="2969" y="1350"/>
                  </a:lnTo>
                  <a:lnTo>
                    <a:pt x="3031" y="1235"/>
                  </a:lnTo>
                  <a:lnTo>
                    <a:pt x="3093" y="1553"/>
                  </a:lnTo>
                  <a:lnTo>
                    <a:pt x="3155" y="1306"/>
                  </a:lnTo>
                  <a:lnTo>
                    <a:pt x="3217" y="1986"/>
                  </a:lnTo>
                  <a:lnTo>
                    <a:pt x="3288" y="1580"/>
                  </a:lnTo>
                  <a:lnTo>
                    <a:pt x="3350" y="1950"/>
                  </a:lnTo>
                  <a:lnTo>
                    <a:pt x="3411" y="1447"/>
                  </a:lnTo>
                  <a:lnTo>
                    <a:pt x="3473" y="1271"/>
                  </a:lnTo>
                  <a:lnTo>
                    <a:pt x="3535" y="1518"/>
                  </a:lnTo>
                  <a:lnTo>
                    <a:pt x="3597" y="1535"/>
                  </a:lnTo>
                  <a:lnTo>
                    <a:pt x="3668" y="1385"/>
                  </a:lnTo>
                  <a:lnTo>
                    <a:pt x="3730" y="1730"/>
                  </a:lnTo>
                  <a:lnTo>
                    <a:pt x="3791" y="1456"/>
                  </a:lnTo>
                  <a:lnTo>
                    <a:pt x="3853" y="1836"/>
                  </a:lnTo>
                  <a:lnTo>
                    <a:pt x="3915" y="2047"/>
                  </a:lnTo>
                  <a:lnTo>
                    <a:pt x="3977" y="1853"/>
                  </a:lnTo>
                  <a:lnTo>
                    <a:pt x="4039" y="1924"/>
                  </a:lnTo>
                  <a:lnTo>
                    <a:pt x="4110" y="1836"/>
                  </a:lnTo>
                  <a:lnTo>
                    <a:pt x="4171" y="1836"/>
                  </a:lnTo>
                  <a:lnTo>
                    <a:pt x="4233" y="1765"/>
                  </a:lnTo>
                  <a:lnTo>
                    <a:pt x="4295" y="1897"/>
                  </a:lnTo>
                  <a:lnTo>
                    <a:pt x="4357" y="2003"/>
                  </a:lnTo>
                  <a:lnTo>
                    <a:pt x="4419" y="2091"/>
                  </a:lnTo>
                </a:path>
              </a:pathLst>
            </a:custGeom>
            <a:noFill/>
            <a:ln w="57150" cmpd="sng">
              <a:solidFill>
                <a:schemeClr val="accent2">
                  <a:lumMod val="75000"/>
                </a:schemeClr>
              </a:solidFill>
              <a:prstDash val="solid"/>
              <a:round/>
              <a:headEnd/>
              <a:tailEnd/>
            </a:ln>
            <a:effectLst/>
          </p:spPr>
          <p:txBody>
            <a:bodyPr/>
            <a:lstStyle/>
            <a:p>
              <a:endParaRPr lang="en-US"/>
            </a:p>
          </p:txBody>
        </p:sp>
        <p:sp>
          <p:nvSpPr>
            <p:cNvPr id="66" name="Text Box 65"/>
            <p:cNvSpPr txBox="1">
              <a:spLocks noChangeArrowheads="1"/>
            </p:cNvSpPr>
            <p:nvPr/>
          </p:nvSpPr>
          <p:spPr bwMode="auto">
            <a:xfrm>
              <a:off x="4568825" y="2590800"/>
              <a:ext cx="1198277" cy="461665"/>
            </a:xfrm>
            <a:prstGeom prst="rect">
              <a:avLst/>
            </a:prstGeom>
            <a:noFill/>
            <a:ln w="9525">
              <a:noFill/>
              <a:miter lim="800000"/>
              <a:headEnd/>
              <a:tailEnd/>
            </a:ln>
            <a:effectLst/>
          </p:spPr>
          <p:txBody>
            <a:bodyPr wrap="none">
              <a:spAutoFit/>
            </a:bodyPr>
            <a:lstStyle/>
            <a:p>
              <a:pPr algn="l">
                <a:lnSpc>
                  <a:spcPct val="100000"/>
                </a:lnSpc>
              </a:pPr>
              <a:r>
                <a:rPr lang="en-US" sz="2400" dirty="0" smtClean="0">
                  <a:solidFill>
                    <a:srgbClr val="C00000"/>
                  </a:solidFill>
                </a:rPr>
                <a:t>Tobacco</a:t>
              </a:r>
              <a:endParaRPr lang="en-US" sz="2400" dirty="0">
                <a:solidFill>
                  <a:srgbClr val="C00000"/>
                </a:solidFill>
              </a:endParaRPr>
            </a:p>
          </p:txBody>
        </p:sp>
        <p:sp>
          <p:nvSpPr>
            <p:cNvPr id="67" name="Line 66"/>
            <p:cNvSpPr>
              <a:spLocks noChangeShapeType="1"/>
            </p:cNvSpPr>
            <p:nvPr/>
          </p:nvSpPr>
          <p:spPr bwMode="auto">
            <a:xfrm flipH="1">
              <a:off x="4508984" y="3052465"/>
              <a:ext cx="311306" cy="571500"/>
            </a:xfrm>
            <a:prstGeom prst="line">
              <a:avLst/>
            </a:prstGeom>
            <a:noFill/>
            <a:ln w="9525">
              <a:solidFill>
                <a:schemeClr val="accent2">
                  <a:lumMod val="75000"/>
                </a:schemeClr>
              </a:solidFill>
              <a:round/>
              <a:headEnd/>
              <a:tailEnd type="triangle" w="med" len="med"/>
            </a:ln>
            <a:effectLst/>
          </p:spPr>
          <p:txBody>
            <a:bodyPr wrap="none" anchor="ctr"/>
            <a:lstStyle/>
            <a:p>
              <a:endParaRPr lang="en-US"/>
            </a:p>
          </p:txBody>
        </p:sp>
      </p:grpSp>
      <p:sp>
        <p:nvSpPr>
          <p:cNvPr id="68" name="Text Box 67"/>
          <p:cNvSpPr txBox="1">
            <a:spLocks noChangeArrowheads="1"/>
          </p:cNvSpPr>
          <p:nvPr/>
        </p:nvSpPr>
        <p:spPr bwMode="auto">
          <a:xfrm>
            <a:off x="0" y="457200"/>
            <a:ext cx="9144000" cy="772519"/>
          </a:xfrm>
          <a:prstGeom prst="rect">
            <a:avLst/>
          </a:prstGeom>
          <a:noFill/>
          <a:ln w="9525">
            <a:noFill/>
            <a:miter lim="800000"/>
            <a:headEnd/>
            <a:tailEnd/>
          </a:ln>
          <a:effectLst/>
        </p:spPr>
        <p:txBody>
          <a:bodyPr wrap="square">
            <a:spAutoFit/>
          </a:bodyPr>
          <a:lstStyle/>
          <a:p>
            <a:pPr algn="ctr" eaLnBrk="1" hangingPunct="1">
              <a:lnSpc>
                <a:spcPct val="85000"/>
              </a:lnSpc>
              <a:spcBef>
                <a:spcPct val="50000"/>
              </a:spcBef>
            </a:pPr>
            <a:r>
              <a:rPr lang="en-US" sz="3400" dirty="0" smtClean="0"/>
              <a:t>Addiction is a developmental disease</a:t>
            </a:r>
            <a:r>
              <a:rPr lang="en-US" sz="3400" i="1" dirty="0" smtClean="0"/>
              <a:t> </a:t>
            </a:r>
          </a:p>
          <a:p>
            <a:pPr algn="ctr" eaLnBrk="1" hangingPunct="1">
              <a:lnSpc>
                <a:spcPct val="85000"/>
              </a:lnSpc>
            </a:pPr>
            <a:r>
              <a:rPr lang="en-US" i="1" dirty="0" smtClean="0"/>
              <a:t>  beginning in childhood and </a:t>
            </a:r>
            <a:r>
              <a:rPr lang="en-US" i="1" dirty="0" err="1" smtClean="0"/>
              <a:t>adolescense</a:t>
            </a:r>
            <a:endParaRPr lang="en-US" i="1" dirty="0"/>
          </a:p>
        </p:txBody>
      </p:sp>
      <p:sp>
        <p:nvSpPr>
          <p:cNvPr id="2" name="TextBox 1"/>
          <p:cNvSpPr txBox="1"/>
          <p:nvPr/>
        </p:nvSpPr>
        <p:spPr>
          <a:xfrm>
            <a:off x="1898347" y="6117849"/>
            <a:ext cx="1323975" cy="338554"/>
          </a:xfrm>
          <a:prstGeom prst="rect">
            <a:avLst/>
          </a:prstGeom>
          <a:noFill/>
        </p:spPr>
        <p:txBody>
          <a:bodyPr wrap="square" rtlCol="0">
            <a:spAutoFit/>
          </a:bodyPr>
          <a:lstStyle/>
          <a:p>
            <a:r>
              <a:rPr lang="en-US" sz="1600" b="1" dirty="0" smtClean="0"/>
              <a:t>Age</a:t>
            </a:r>
            <a:endParaRPr lang="en-US" sz="1600" b="1" dirty="0"/>
          </a:p>
        </p:txBody>
      </p:sp>
    </p:spTree>
    <p:extLst>
      <p:ext uri="{BB962C8B-B14F-4D97-AF65-F5344CB8AC3E}">
        <p14:creationId xmlns:p14="http://schemas.microsoft.com/office/powerpoint/2010/main" val="1559033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1143000"/>
          </a:xfrm>
        </p:spPr>
        <p:txBody>
          <a:bodyPr>
            <a:noAutofit/>
          </a:bodyPr>
          <a:lstStyle/>
          <a:p>
            <a:pPr>
              <a:lnSpc>
                <a:spcPct val="85000"/>
              </a:lnSpc>
            </a:pPr>
            <a:r>
              <a:rPr lang="en-US" sz="4000" b="1" dirty="0" smtClean="0">
                <a:latin typeface="Corbel" pitchFamily="34" charset="0"/>
                <a:ea typeface="Osaka" charset="-128"/>
              </a:rPr>
              <a:t>Addiction Is A Disease Of The Brain:</a:t>
            </a:r>
            <a:br>
              <a:rPr lang="en-US" sz="4000" b="1" dirty="0" smtClean="0">
                <a:latin typeface="Corbel" pitchFamily="34" charset="0"/>
                <a:ea typeface="Osaka" charset="-128"/>
              </a:rPr>
            </a:br>
            <a:endParaRPr lang="en-US" sz="2400" b="1" dirty="0"/>
          </a:p>
        </p:txBody>
      </p:sp>
      <p:sp>
        <p:nvSpPr>
          <p:cNvPr id="4" name="Slide Number Placeholder 3"/>
          <p:cNvSpPr>
            <a:spLocks noGrp="1"/>
          </p:cNvSpPr>
          <p:nvPr>
            <p:ph type="sldNum" sz="quarter" idx="12"/>
          </p:nvPr>
        </p:nvSpPr>
        <p:spPr/>
        <p:txBody>
          <a:bodyPr/>
          <a:lstStyle/>
          <a:p>
            <a:fld id="{1DD3F4C5-D0D1-408E-9BF2-B60C2DE91CE3}" type="slidenum">
              <a:rPr lang="en-US" smtClean="0"/>
              <a:t>19</a:t>
            </a:fld>
            <a:endParaRPr lang="en-US"/>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133600"/>
            <a:ext cx="9144000" cy="3534052"/>
          </a:xfrm>
          <a:prstGeom prst="rect">
            <a:avLst/>
          </a:prstGeom>
        </p:spPr>
      </p:pic>
      <p:sp>
        <p:nvSpPr>
          <p:cNvPr id="26" name="Rectangle 25"/>
          <p:cNvSpPr/>
          <p:nvPr/>
        </p:nvSpPr>
        <p:spPr>
          <a:xfrm>
            <a:off x="1219200" y="1765165"/>
            <a:ext cx="6781800" cy="406265"/>
          </a:xfrm>
          <a:prstGeom prst="rect">
            <a:avLst/>
          </a:prstGeom>
        </p:spPr>
        <p:txBody>
          <a:bodyPr wrap="square">
            <a:spAutoFit/>
          </a:bodyPr>
          <a:lstStyle/>
          <a:p>
            <a:pPr algn="ctr">
              <a:lnSpc>
                <a:spcPct val="85000"/>
              </a:lnSpc>
            </a:pPr>
            <a:r>
              <a:rPr lang="en-US" sz="2400" dirty="0">
                <a:latin typeface="Calibri" panose="020F0502020204030204" pitchFamily="34" charset="0"/>
                <a:ea typeface="Osaka" charset="-128"/>
              </a:rPr>
              <a:t>Decreased Brain Metabolism in </a:t>
            </a:r>
            <a:r>
              <a:rPr lang="en-US" sz="2400" u="sng" dirty="0">
                <a:latin typeface="Calibri" panose="020F0502020204030204" pitchFamily="34" charset="0"/>
                <a:ea typeface="Osaka" charset="-128"/>
              </a:rPr>
              <a:t>Drug Abuse Patient</a:t>
            </a:r>
          </a:p>
        </p:txBody>
      </p:sp>
      <p:sp>
        <p:nvSpPr>
          <p:cNvPr id="27" name="Text Box 22"/>
          <p:cNvSpPr txBox="1">
            <a:spLocks noChangeArrowheads="1"/>
          </p:cNvSpPr>
          <p:nvPr/>
        </p:nvSpPr>
        <p:spPr bwMode="auto">
          <a:xfrm>
            <a:off x="1946585" y="5105400"/>
            <a:ext cx="2218428" cy="400110"/>
          </a:xfrm>
          <a:prstGeom prst="rect">
            <a:avLst/>
          </a:prstGeom>
          <a:noFill/>
          <a:ln>
            <a:noFill/>
          </a:ln>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r>
              <a:rPr lang="en-US" sz="2000" i="0" dirty="0">
                <a:latin typeface="Calibri" panose="020F0502020204030204" pitchFamily="34" charset="0"/>
                <a:ea typeface="Osaka" charset="-128"/>
              </a:rPr>
              <a:t> No Cocaine </a:t>
            </a:r>
            <a:r>
              <a:rPr lang="en-US" sz="2000" i="0" dirty="0" smtClean="0">
                <a:latin typeface="Calibri" panose="020F0502020204030204" pitchFamily="34" charset="0"/>
                <a:ea typeface="Osaka" charset="-128"/>
              </a:rPr>
              <a:t>Abuse</a:t>
            </a:r>
            <a:endParaRPr lang="en-US" sz="2000" i="0" dirty="0">
              <a:latin typeface="Calibri" panose="020F0502020204030204" pitchFamily="34" charset="0"/>
              <a:ea typeface="Osaka" charset="-128"/>
            </a:endParaRPr>
          </a:p>
        </p:txBody>
      </p:sp>
      <p:sp>
        <p:nvSpPr>
          <p:cNvPr id="28" name="Rectangle 27"/>
          <p:cNvSpPr/>
          <p:nvPr/>
        </p:nvSpPr>
        <p:spPr>
          <a:xfrm>
            <a:off x="5105400" y="5105400"/>
            <a:ext cx="1711815" cy="369332"/>
          </a:xfrm>
          <a:prstGeom prst="rect">
            <a:avLst/>
          </a:prstGeom>
        </p:spPr>
        <p:txBody>
          <a:bodyPr wrap="none">
            <a:spAutoFit/>
          </a:bodyPr>
          <a:lstStyle/>
          <a:p>
            <a:r>
              <a:rPr lang="en-US" b="1" dirty="0">
                <a:latin typeface="Calibri" panose="020F0502020204030204" pitchFamily="34" charset="0"/>
                <a:ea typeface="Osaka" charset="-128"/>
              </a:rPr>
              <a:t>Cocaine Abuser</a:t>
            </a:r>
          </a:p>
        </p:txBody>
      </p:sp>
      <p:pic>
        <p:nvPicPr>
          <p:cNvPr id="29" name="Picture 32"/>
          <p:cNvPicPr>
            <a:picLocks noChangeAspect="1" noChangeArrowheads="1"/>
          </p:cNvPicPr>
          <p:nvPr/>
        </p:nvPicPr>
        <p:blipFill rotWithShape="1">
          <a:blip r:embed="rId3">
            <a:extLst>
              <a:ext uri="{28A0092B-C50C-407E-A947-70E740481C1C}">
                <a14:useLocalDpi xmlns:a14="http://schemas.microsoft.com/office/drawing/2010/main" val="0"/>
              </a:ext>
            </a:extLst>
          </a:blip>
          <a:srcRect l="92049" t="24641" r="4188" b="27699"/>
          <a:stretch/>
        </p:blipFill>
        <p:spPr bwMode="auto">
          <a:xfrm>
            <a:off x="7874000" y="2539460"/>
            <a:ext cx="277311" cy="332794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0" name="Text Box 34"/>
          <p:cNvSpPr txBox="1">
            <a:spLocks noChangeArrowheads="1"/>
          </p:cNvSpPr>
          <p:nvPr/>
        </p:nvSpPr>
        <p:spPr bwMode="auto">
          <a:xfrm>
            <a:off x="8208433" y="2558328"/>
            <a:ext cx="55456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a:lnSpc>
                <a:spcPct val="85000"/>
              </a:lnSpc>
            </a:pPr>
            <a:r>
              <a:rPr lang="en-US" sz="1400" i="0" dirty="0">
                <a:latin typeface="Corbel" pitchFamily="34" charset="0"/>
                <a:ea typeface="Osaka" charset="-128"/>
              </a:rPr>
              <a:t>High</a:t>
            </a:r>
          </a:p>
        </p:txBody>
      </p:sp>
      <p:sp>
        <p:nvSpPr>
          <p:cNvPr id="31" name="Text Box 35"/>
          <p:cNvSpPr txBox="1">
            <a:spLocks noChangeArrowheads="1"/>
          </p:cNvSpPr>
          <p:nvPr/>
        </p:nvSpPr>
        <p:spPr bwMode="auto">
          <a:xfrm>
            <a:off x="8219722" y="5601565"/>
            <a:ext cx="51505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a:lnSpc>
                <a:spcPct val="85000"/>
              </a:lnSpc>
            </a:pPr>
            <a:r>
              <a:rPr lang="en-US" sz="1400" i="0" dirty="0">
                <a:latin typeface="Corbel" pitchFamily="34" charset="0"/>
                <a:ea typeface="Osaka" charset="-128"/>
              </a:rPr>
              <a:t>Low</a:t>
            </a:r>
          </a:p>
        </p:txBody>
      </p:sp>
      <p:sp>
        <p:nvSpPr>
          <p:cNvPr id="32" name="Text Box 34"/>
          <p:cNvSpPr txBox="1">
            <a:spLocks noChangeArrowheads="1"/>
          </p:cNvSpPr>
          <p:nvPr/>
        </p:nvSpPr>
        <p:spPr bwMode="auto">
          <a:xfrm>
            <a:off x="7787510" y="2217793"/>
            <a:ext cx="1379480" cy="30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a:lnSpc>
                <a:spcPct val="85000"/>
              </a:lnSpc>
            </a:pPr>
            <a:r>
              <a:rPr lang="en-US" sz="1600" i="0" dirty="0" smtClean="0">
                <a:latin typeface="Corbel" pitchFamily="34" charset="0"/>
                <a:ea typeface="Osaka" charset="-128"/>
              </a:rPr>
              <a:t>Brain Activity</a:t>
            </a:r>
            <a:endParaRPr lang="en-US" sz="1600" i="0" dirty="0">
              <a:latin typeface="Corbel" pitchFamily="34" charset="0"/>
              <a:ea typeface="Osaka" charset="-128"/>
            </a:endParaRPr>
          </a:p>
        </p:txBody>
      </p:sp>
    </p:spTree>
    <p:extLst>
      <p:ext uri="{BB962C8B-B14F-4D97-AF65-F5344CB8AC3E}">
        <p14:creationId xmlns:p14="http://schemas.microsoft.com/office/powerpoint/2010/main" val="1357089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85800"/>
            <a:ext cx="8229600" cy="1143000"/>
          </a:xfrm>
        </p:spPr>
        <p:txBody>
          <a:bodyPr>
            <a:noAutofit/>
          </a:bodyPr>
          <a:lstStyle/>
          <a:p>
            <a:r>
              <a:rPr lang="en-US" sz="5400" dirty="0" smtClean="0"/>
              <a:t>The National Institute on Drug Abuse</a:t>
            </a:r>
            <a:endParaRPr lang="en-US" sz="5400" dirty="0"/>
          </a:p>
        </p:txBody>
      </p:sp>
      <p:sp>
        <p:nvSpPr>
          <p:cNvPr id="3" name="Content Placeholder 2"/>
          <p:cNvSpPr>
            <a:spLocks noGrp="1"/>
          </p:cNvSpPr>
          <p:nvPr>
            <p:ph idx="1"/>
          </p:nvPr>
        </p:nvSpPr>
        <p:spPr>
          <a:xfrm>
            <a:off x="419100" y="2306864"/>
            <a:ext cx="8229600" cy="1295398"/>
          </a:xfrm>
        </p:spPr>
        <p:txBody>
          <a:bodyPr>
            <a:normAutofit/>
          </a:bodyPr>
          <a:lstStyle/>
          <a:p>
            <a:pPr marL="0" indent="0" algn="ctr">
              <a:buNone/>
            </a:pPr>
            <a:r>
              <a:rPr lang="en-US" sz="3600" b="1" dirty="0" smtClean="0"/>
              <a:t>World’s largest funding source for substance abuse research</a:t>
            </a:r>
          </a:p>
        </p:txBody>
      </p:sp>
      <p:sp>
        <p:nvSpPr>
          <p:cNvPr id="4" name="Slide Number Placeholder 3"/>
          <p:cNvSpPr>
            <a:spLocks noGrp="1"/>
          </p:cNvSpPr>
          <p:nvPr>
            <p:ph type="sldNum" sz="quarter" idx="12"/>
          </p:nvPr>
        </p:nvSpPr>
        <p:spPr/>
        <p:txBody>
          <a:bodyPr/>
          <a:lstStyle/>
          <a:p>
            <a:fld id="{1DD3F4C5-D0D1-408E-9BF2-B60C2DE91CE3}" type="slidenum">
              <a:rPr lang="en-US" smtClean="0"/>
              <a:t>2</a:t>
            </a:fld>
            <a:endParaRPr lang="en-US"/>
          </a:p>
        </p:txBody>
      </p:sp>
      <p:pic>
        <p:nvPicPr>
          <p:cNvPr id="5" name="Picture 2" descr="cjcard"/>
          <p:cNvPicPr>
            <a:picLocks noChangeAspect="1" noChangeArrowheads="1"/>
          </p:cNvPicPr>
          <p:nvPr/>
        </p:nvPicPr>
        <p:blipFill>
          <a:blip r:embed="rId2" cstate="print">
            <a:lum bright="-4000" contrast="-3000"/>
          </a:blip>
          <a:srcRect/>
          <a:stretch>
            <a:fillRect/>
          </a:stretch>
        </p:blipFill>
        <p:spPr bwMode="auto">
          <a:xfrm>
            <a:off x="3048000" y="3573232"/>
            <a:ext cx="2971800" cy="3219451"/>
          </a:xfrm>
          <a:prstGeom prst="rect">
            <a:avLst/>
          </a:prstGeom>
          <a:noFill/>
          <a:ln w="9525">
            <a:noFill/>
            <a:miter lim="800000"/>
            <a:headEnd/>
            <a:tailEnd/>
          </a:ln>
        </p:spPr>
      </p:pic>
    </p:spTree>
    <p:extLst>
      <p:ext uri="{BB962C8B-B14F-4D97-AF65-F5344CB8AC3E}">
        <p14:creationId xmlns:p14="http://schemas.microsoft.com/office/powerpoint/2010/main" val="2103142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4898" name="WordArt 1026"/>
          <p:cNvSpPr>
            <a:spLocks noChangeArrowheads="1" noChangeShapeType="1" noTextEdit="1"/>
          </p:cNvSpPr>
          <p:nvPr/>
        </p:nvSpPr>
        <p:spPr bwMode="auto">
          <a:xfrm>
            <a:off x="643467" y="2971800"/>
            <a:ext cx="79248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latin typeface="Corbel"/>
              </a:rPr>
              <a:t>Why Can’t Addicts Just Quit?</a:t>
            </a:r>
          </a:p>
        </p:txBody>
      </p:sp>
      <p:sp>
        <p:nvSpPr>
          <p:cNvPr id="51203" name="Text Box 1027"/>
          <p:cNvSpPr txBox="1">
            <a:spLocks noChangeArrowheads="1"/>
          </p:cNvSpPr>
          <p:nvPr/>
        </p:nvSpPr>
        <p:spPr bwMode="auto">
          <a:xfrm>
            <a:off x="575734" y="990645"/>
            <a:ext cx="474133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a:spcBef>
                <a:spcPct val="50000"/>
              </a:spcBef>
            </a:pPr>
            <a:r>
              <a:rPr lang="en-US" sz="5000" i="0" dirty="0">
                <a:latin typeface="Corbel" pitchFamily="34" charset="0"/>
              </a:rPr>
              <a:t>Key Question:  </a:t>
            </a:r>
          </a:p>
        </p:txBody>
      </p:sp>
    </p:spTree>
    <p:extLst>
      <p:ext uri="{BB962C8B-B14F-4D97-AF65-F5344CB8AC3E}">
        <p14:creationId xmlns:p14="http://schemas.microsoft.com/office/powerpoint/2010/main" val="1965954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179211" y="1273181"/>
            <a:ext cx="882226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6075" indent="-346075" eaLnBrk="0" hangingPunct="0">
              <a:buFont typeface="Arial" pitchFamily="34" charset="0"/>
              <a:buChar char="•"/>
            </a:pPr>
            <a:r>
              <a:rPr lang="en-US" sz="3600" i="0" dirty="0">
                <a:latin typeface="Corbel" pitchFamily="34" charset="0"/>
                <a:ea typeface="MS PGothic" pitchFamily="34" charset="-128"/>
              </a:rPr>
              <a:t>Dopamine is the brain’s primary “pleasure chemical”</a:t>
            </a:r>
          </a:p>
          <a:p>
            <a:pPr marL="346075" indent="-346075" eaLnBrk="0" hangingPunct="0"/>
            <a:endParaRPr lang="en-US" sz="3600" i="0" dirty="0">
              <a:latin typeface="Corbel" pitchFamily="34" charset="0"/>
              <a:ea typeface="MS PGothic" pitchFamily="34" charset="-128"/>
            </a:endParaRPr>
          </a:p>
          <a:p>
            <a:pPr marL="346075" indent="-346075" eaLnBrk="0" hangingPunct="0">
              <a:buFont typeface="Arial" pitchFamily="34" charset="0"/>
              <a:buChar char="•"/>
            </a:pPr>
            <a:r>
              <a:rPr lang="en-US" sz="3600" i="0" dirty="0">
                <a:latin typeface="Corbel" pitchFamily="34" charset="0"/>
                <a:ea typeface="MS PGothic" pitchFamily="34" charset="-128"/>
              </a:rPr>
              <a:t>Dopamine plays a role in attention, problem solving, and the anticipation of reward</a:t>
            </a:r>
          </a:p>
          <a:p>
            <a:pPr marL="346075" indent="-346075" eaLnBrk="0" hangingPunct="0"/>
            <a:endParaRPr lang="en-US" sz="3600" i="0" dirty="0">
              <a:latin typeface="Corbel" pitchFamily="34" charset="0"/>
              <a:ea typeface="MS PGothic" pitchFamily="34" charset="-128"/>
            </a:endParaRPr>
          </a:p>
          <a:p>
            <a:pPr marL="346075" indent="-346075" eaLnBrk="0" hangingPunct="0">
              <a:buFont typeface="Arial" pitchFamily="34" charset="0"/>
              <a:buChar char="•"/>
            </a:pPr>
            <a:r>
              <a:rPr lang="en-US" sz="3600" i="0" dirty="0">
                <a:latin typeface="Corbel" pitchFamily="34" charset="0"/>
                <a:ea typeface="MS PGothic" pitchFamily="34" charset="-128"/>
              </a:rPr>
              <a:t>Dopamine is implicated in the drug high, as well as in the craving that accompanies withdrawal.</a:t>
            </a:r>
          </a:p>
        </p:txBody>
      </p:sp>
      <p:sp>
        <p:nvSpPr>
          <p:cNvPr id="39939" name="TextBox 2"/>
          <p:cNvSpPr txBox="1">
            <a:spLocks noChangeArrowheads="1"/>
          </p:cNvSpPr>
          <p:nvPr/>
        </p:nvSpPr>
        <p:spPr bwMode="auto">
          <a:xfrm>
            <a:off x="1291167" y="290514"/>
            <a:ext cx="66534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r>
              <a:rPr lang="en-US" sz="4000" i="0" dirty="0">
                <a:latin typeface="Corbel" pitchFamily="34" charset="0"/>
                <a:ea typeface="MS PGothic" pitchFamily="34" charset="-128"/>
              </a:rPr>
              <a:t>It’s About Dopamine (mostly)</a:t>
            </a:r>
          </a:p>
        </p:txBody>
      </p:sp>
    </p:spTree>
    <p:extLst>
      <p:ext uri="{BB962C8B-B14F-4D97-AF65-F5344CB8AC3E}">
        <p14:creationId xmlns:p14="http://schemas.microsoft.com/office/powerpoint/2010/main" val="177980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fade">
                                      <p:cBhvr>
                                        <p:cTn id="7" dur="500"/>
                                        <p:tgtEl>
                                          <p:spTgt spid="39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049" y="3638550"/>
            <a:ext cx="3980745"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333750"/>
            <a:ext cx="434340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145" y="452439"/>
            <a:ext cx="4343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572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Rectangle 5"/>
          <p:cNvSpPr>
            <a:spLocks noChangeArrowheads="1"/>
          </p:cNvSpPr>
          <p:nvPr/>
        </p:nvSpPr>
        <p:spPr bwMode="auto">
          <a:xfrm>
            <a:off x="2743200" y="5878929"/>
            <a:ext cx="1905000" cy="381000"/>
          </a:xfrm>
          <a:prstGeom prst="rect">
            <a:avLst/>
          </a:prstGeom>
          <a:solidFill>
            <a:srgbClr val="66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8420" tIns="49211" rIns="98420" bIns="49211" anchor="ctr"/>
          <a:lstStyle/>
          <a:p>
            <a:pPr algn="ctr" eaLnBrk="0" hangingPunct="0"/>
            <a:r>
              <a:rPr lang="en-US" sz="3200" dirty="0">
                <a:solidFill>
                  <a:srgbClr val="FFFF00"/>
                </a:solidFill>
                <a:effectLst>
                  <a:outerShdw blurRad="38100" dist="38100" dir="2700000" algn="tl">
                    <a:srgbClr val="000000">
                      <a:alpha val="43137"/>
                    </a:srgbClr>
                  </a:outerShdw>
                </a:effectLst>
                <a:latin typeface="Corbel" pitchFamily="34" charset="0"/>
                <a:ea typeface="Osaka" charset="-128"/>
              </a:rPr>
              <a:t>Addict</a:t>
            </a:r>
            <a:r>
              <a:rPr lang="en-US" sz="2400" dirty="0">
                <a:solidFill>
                  <a:srgbClr val="FFFF00"/>
                </a:solidFill>
                <a:effectLst>
                  <a:outerShdw blurRad="38100" dist="38100" dir="2700000" algn="tl">
                    <a:srgbClr val="000000">
                      <a:alpha val="43137"/>
                    </a:srgbClr>
                  </a:outerShdw>
                </a:effectLst>
                <a:latin typeface="Corbel" pitchFamily="34" charset="0"/>
                <a:ea typeface="Osaka" charset="-128"/>
              </a:rPr>
              <a:t>i</a:t>
            </a:r>
            <a:r>
              <a:rPr lang="en-US" sz="3200" dirty="0">
                <a:solidFill>
                  <a:srgbClr val="FFFF00"/>
                </a:solidFill>
                <a:effectLst>
                  <a:outerShdw blurRad="38100" dist="38100" dir="2700000" algn="tl">
                    <a:srgbClr val="000000">
                      <a:alpha val="43137"/>
                    </a:srgbClr>
                  </a:outerShdw>
                </a:effectLst>
                <a:latin typeface="Corbel" pitchFamily="34" charset="0"/>
                <a:ea typeface="Osaka" charset="-128"/>
              </a:rPr>
              <a:t>on</a:t>
            </a:r>
            <a:endParaRPr lang="en-US" sz="3200" dirty="0">
              <a:solidFill>
                <a:srgbClr val="0000FF"/>
              </a:solidFill>
              <a:effectLst>
                <a:outerShdw blurRad="38100" dist="38100" dir="2700000" algn="tl">
                  <a:srgbClr val="000000">
                    <a:alpha val="43137"/>
                  </a:srgbClr>
                </a:outerShdw>
              </a:effectLst>
              <a:latin typeface="Corbel" pitchFamily="34" charset="0"/>
              <a:ea typeface="Osaka" charset="-128"/>
            </a:endParaRPr>
          </a:p>
        </p:txBody>
      </p:sp>
      <p:sp>
        <p:nvSpPr>
          <p:cNvPr id="41991" name="Rectangle 8"/>
          <p:cNvSpPr>
            <a:spLocks noChangeArrowheads="1"/>
          </p:cNvSpPr>
          <p:nvPr/>
        </p:nvSpPr>
        <p:spPr bwMode="auto">
          <a:xfrm>
            <a:off x="5486400" y="5791200"/>
            <a:ext cx="3336394" cy="468729"/>
          </a:xfrm>
          <a:prstGeom prst="rect">
            <a:avLst/>
          </a:prstGeom>
          <a:solidFill>
            <a:srgbClr val="66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square" lIns="98435" tIns="49218" rIns="98435" bIns="49218">
            <a:spAutoFit/>
          </a:bodyPr>
          <a:lstStyle/>
          <a:p>
            <a:pPr algn="ctr" eaLnBrk="0" hangingPunct="0"/>
            <a:r>
              <a:rPr lang="en-US" sz="2400" dirty="0">
                <a:solidFill>
                  <a:srgbClr val="FFFF00"/>
                </a:solidFill>
                <a:effectLst>
                  <a:outerShdw blurRad="38100" dist="38100" dir="2700000" algn="tl">
                    <a:srgbClr val="000000">
                      <a:alpha val="43137"/>
                    </a:srgbClr>
                  </a:outerShdw>
                </a:effectLst>
                <a:latin typeface="Corbel" pitchFamily="34" charset="0"/>
                <a:ea typeface="MS PGothic" pitchFamily="34" charset="-128"/>
              </a:rPr>
              <a:t>Reward</a:t>
            </a:r>
            <a:r>
              <a:rPr lang="en-US" sz="2400" dirty="0">
                <a:solidFill>
                  <a:srgbClr val="0000FF"/>
                </a:solidFill>
                <a:effectLst>
                  <a:outerShdw blurRad="38100" dist="38100" dir="2700000" algn="tl">
                    <a:srgbClr val="000000">
                      <a:alpha val="43137"/>
                    </a:srgbClr>
                  </a:outerShdw>
                </a:effectLst>
                <a:latin typeface="Corbel" pitchFamily="34" charset="0"/>
                <a:ea typeface="MS PGothic" pitchFamily="34" charset="-128"/>
              </a:rPr>
              <a:t> </a:t>
            </a:r>
            <a:r>
              <a:rPr lang="en-US" sz="2400" dirty="0">
                <a:solidFill>
                  <a:srgbClr val="FFFF00"/>
                </a:solidFill>
                <a:effectLst>
                  <a:outerShdw blurRad="38100" dist="38100" dir="2700000" algn="tl">
                    <a:srgbClr val="000000">
                      <a:alpha val="43137"/>
                    </a:srgbClr>
                  </a:outerShdw>
                </a:effectLst>
                <a:latin typeface="Corbel" pitchFamily="34" charset="0"/>
                <a:ea typeface="MS PGothic" pitchFamily="34" charset="-128"/>
              </a:rPr>
              <a:t>&amp; well-being</a:t>
            </a:r>
            <a:endParaRPr lang="en-US" sz="2400" dirty="0">
              <a:solidFill>
                <a:srgbClr val="0000FF"/>
              </a:solidFill>
              <a:effectLst>
                <a:outerShdw blurRad="38100" dist="38100" dir="2700000" algn="tl">
                  <a:srgbClr val="000000">
                    <a:alpha val="43137"/>
                  </a:srgbClr>
                </a:outerShdw>
              </a:effectLst>
              <a:latin typeface="Corbel" pitchFamily="34" charset="0"/>
              <a:ea typeface="MS PGothic" pitchFamily="34" charset="-128"/>
            </a:endParaRPr>
          </a:p>
        </p:txBody>
      </p:sp>
      <p:sp>
        <p:nvSpPr>
          <p:cNvPr id="41992" name="Rectangle 11"/>
          <p:cNvSpPr>
            <a:spLocks noChangeArrowheads="1"/>
          </p:cNvSpPr>
          <p:nvPr/>
        </p:nvSpPr>
        <p:spPr bwMode="auto">
          <a:xfrm>
            <a:off x="5867400" y="2628900"/>
            <a:ext cx="2048933" cy="311150"/>
          </a:xfrm>
          <a:prstGeom prst="rect">
            <a:avLst/>
          </a:prstGeom>
          <a:solidFill>
            <a:srgbClr val="66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8420" tIns="49211" rIns="98420" bIns="49211" anchor="ctr"/>
          <a:lstStyle/>
          <a:p>
            <a:pPr algn="ctr" eaLnBrk="0" hangingPunct="0"/>
            <a:r>
              <a:rPr lang="en-US" sz="2400" dirty="0">
                <a:solidFill>
                  <a:srgbClr val="FFFF00"/>
                </a:solidFill>
                <a:effectLst>
                  <a:outerShdw blurRad="38100" dist="38100" dir="2700000" algn="tl">
                    <a:srgbClr val="000000">
                      <a:alpha val="43137"/>
                    </a:srgbClr>
                  </a:outerShdw>
                </a:effectLst>
                <a:latin typeface="Corbel" pitchFamily="34" charset="0"/>
                <a:ea typeface="Osaka" charset="-128"/>
              </a:rPr>
              <a:t>Motivation</a:t>
            </a:r>
            <a:endParaRPr lang="en-US" sz="2400" dirty="0">
              <a:solidFill>
                <a:srgbClr val="0000FF"/>
              </a:solidFill>
              <a:effectLst>
                <a:outerShdw blurRad="38100" dist="38100" dir="2700000" algn="tl">
                  <a:srgbClr val="000000">
                    <a:alpha val="43137"/>
                  </a:srgbClr>
                </a:outerShdw>
              </a:effectLst>
              <a:latin typeface="Corbel" pitchFamily="34" charset="0"/>
              <a:ea typeface="Osaka" charset="-128"/>
            </a:endParaRPr>
          </a:p>
        </p:txBody>
      </p:sp>
      <p:sp>
        <p:nvSpPr>
          <p:cNvPr id="41993" name="Rectangle 14"/>
          <p:cNvSpPr>
            <a:spLocks noChangeArrowheads="1"/>
          </p:cNvSpPr>
          <p:nvPr/>
        </p:nvSpPr>
        <p:spPr bwMode="auto">
          <a:xfrm>
            <a:off x="2280356" y="1688340"/>
            <a:ext cx="2034822" cy="346837"/>
          </a:xfrm>
          <a:prstGeom prst="rect">
            <a:avLst/>
          </a:prstGeom>
          <a:solidFill>
            <a:srgbClr val="6699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lIns="98435" tIns="49218" rIns="98435" bIns="49218" anchor="b">
            <a:spAutoFit/>
          </a:bodyPr>
          <a:lstStyle/>
          <a:p>
            <a:pPr algn="ctr" eaLnBrk="0" hangingPunct="0">
              <a:lnSpc>
                <a:spcPct val="60000"/>
              </a:lnSpc>
              <a:spcBef>
                <a:spcPct val="50000"/>
              </a:spcBef>
            </a:pPr>
            <a:r>
              <a:rPr lang="en-US" sz="2400" dirty="0">
                <a:solidFill>
                  <a:srgbClr val="FFFF00"/>
                </a:solidFill>
                <a:effectLst>
                  <a:outerShdw blurRad="38100" dist="38100" dir="2700000" algn="tl">
                    <a:srgbClr val="000000">
                      <a:alpha val="43137"/>
                    </a:srgbClr>
                  </a:outerShdw>
                </a:effectLst>
                <a:latin typeface="Corbel" pitchFamily="34" charset="0"/>
                <a:ea typeface="Osaka" charset="-128"/>
              </a:rPr>
              <a:t>Movement</a:t>
            </a:r>
            <a:endParaRPr lang="en-US" sz="2400" i="0" dirty="0">
              <a:solidFill>
                <a:srgbClr val="FFFFFF"/>
              </a:solidFill>
              <a:effectLst>
                <a:outerShdw blurRad="38100" dist="38100" dir="2700000" algn="tl">
                  <a:srgbClr val="000000">
                    <a:alpha val="43137"/>
                  </a:srgbClr>
                </a:outerShdw>
              </a:effectLst>
              <a:latin typeface="Corbel" pitchFamily="34" charset="0"/>
              <a:ea typeface="MS PGothic" pitchFamily="34" charset="-128"/>
            </a:endParaRPr>
          </a:p>
        </p:txBody>
      </p:sp>
      <p:pic>
        <p:nvPicPr>
          <p:cNvPr id="41994"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5345" y="2276475"/>
            <a:ext cx="2971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Rectangle 13"/>
          <p:cNvSpPr>
            <a:spLocks noGrp="1" noChangeArrowheads="1"/>
          </p:cNvSpPr>
          <p:nvPr>
            <p:ph type="title" idx="4294967295"/>
          </p:nvPr>
        </p:nvSpPr>
        <p:spPr>
          <a:xfrm>
            <a:off x="5424838" y="3124200"/>
            <a:ext cx="2743200" cy="685800"/>
          </a:xfrm>
          <a:solidFill>
            <a:srgbClr val="FF0000"/>
          </a:solidFill>
        </p:spPr>
        <p:txBody>
          <a:bodyPr>
            <a:normAutofit/>
          </a:bodyPr>
          <a:lstStyle/>
          <a:p>
            <a:pPr eaLnBrk="1" hangingPunct="1"/>
            <a:r>
              <a:rPr lang="en-US" sz="2800" i="1" dirty="0" smtClean="0">
                <a:solidFill>
                  <a:schemeClr val="tx1"/>
                </a:solidFill>
                <a:latin typeface="Corbel" pitchFamily="34" charset="0"/>
              </a:rPr>
              <a:t>Dopamine</a:t>
            </a:r>
            <a:endParaRPr lang="en-US" sz="2800" dirty="0" smtClean="0">
              <a:solidFill>
                <a:schemeClr val="tx1"/>
              </a:solidFill>
              <a:latin typeface="Corbel" pitchFamily="34" charset="0"/>
            </a:endParaRPr>
          </a:p>
        </p:txBody>
      </p:sp>
    </p:spTree>
    <p:extLst>
      <p:ext uri="{BB962C8B-B14F-4D97-AF65-F5344CB8AC3E}">
        <p14:creationId xmlns:p14="http://schemas.microsoft.com/office/powerpoint/2010/main" val="19268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D3F4C5-D0D1-408E-9BF2-B60C2DE91CE3}" type="slidenum">
              <a:rPr lang="en-US" smtClean="0"/>
              <a:t>23</a:t>
            </a:fld>
            <a:endParaRPr lang="en-US"/>
          </a:p>
        </p:txBody>
      </p:sp>
      <p:sp>
        <p:nvSpPr>
          <p:cNvPr id="5" name="Rectangle 97"/>
          <p:cNvSpPr>
            <a:spLocks noChangeArrowheads="1"/>
          </p:cNvSpPr>
          <p:nvPr/>
        </p:nvSpPr>
        <p:spPr bwMode="auto">
          <a:xfrm>
            <a:off x="1941724" y="6424613"/>
            <a:ext cx="617078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sz="1400" b="0" i="0" dirty="0">
                <a:latin typeface="Corbel" pitchFamily="34" charset="0"/>
                <a:ea typeface="MS PGothic" pitchFamily="34" charset="-128"/>
              </a:rPr>
              <a:t>Di Chiara et al., Neuroscience, 1999.,</a:t>
            </a:r>
            <a:r>
              <a:rPr lang="en-US" sz="1400" b="0" i="0" dirty="0">
                <a:latin typeface="Corbel" pitchFamily="34" charset="0"/>
                <a:ea typeface="MS PGothic" pitchFamily="34" charset="-128"/>
                <a:cs typeface="Arial" pitchFamily="34" charset="0"/>
              </a:rPr>
              <a:t>Fiorino and Phillips, J. Neuroscience, 1997.</a:t>
            </a:r>
          </a:p>
        </p:txBody>
      </p:sp>
      <p:sp>
        <p:nvSpPr>
          <p:cNvPr id="6" name="Rectangle 98"/>
          <p:cNvSpPr>
            <a:spLocks noChangeArrowheads="1"/>
          </p:cNvSpPr>
          <p:nvPr/>
        </p:nvSpPr>
        <p:spPr bwMode="auto">
          <a:xfrm>
            <a:off x="0" y="436617"/>
            <a:ext cx="77752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kumimoji="1" lang="en-US" sz="4000" dirty="0">
                <a:latin typeface="Corbel" pitchFamily="34" charset="0"/>
                <a:ea typeface="MS PGothic" pitchFamily="34" charset="-128"/>
                <a:cs typeface="Arial" pitchFamily="34" charset="0"/>
              </a:rPr>
              <a:t>Natural Rewards Elevate </a:t>
            </a:r>
          </a:p>
          <a:p>
            <a:pPr algn="ctr" eaLnBrk="0" hangingPunct="0"/>
            <a:r>
              <a:rPr kumimoji="1" lang="en-US" sz="4000" dirty="0">
                <a:latin typeface="Corbel" pitchFamily="34" charset="0"/>
                <a:ea typeface="MS PGothic" pitchFamily="34" charset="-128"/>
                <a:cs typeface="Arial" pitchFamily="34" charset="0"/>
              </a:rPr>
              <a:t>Dopamine Levels</a:t>
            </a:r>
          </a:p>
        </p:txBody>
      </p:sp>
      <p:sp>
        <p:nvSpPr>
          <p:cNvPr id="7" name="Line 3"/>
          <p:cNvSpPr>
            <a:spLocks noChangeShapeType="1"/>
          </p:cNvSpPr>
          <p:nvPr/>
        </p:nvSpPr>
        <p:spPr bwMode="auto">
          <a:xfrm>
            <a:off x="1016002" y="2193930"/>
            <a:ext cx="1412" cy="279876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Line 4"/>
          <p:cNvSpPr>
            <a:spLocks noChangeShapeType="1"/>
          </p:cNvSpPr>
          <p:nvPr/>
        </p:nvSpPr>
        <p:spPr bwMode="auto">
          <a:xfrm>
            <a:off x="972256" y="4992757"/>
            <a:ext cx="43744"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Line 5"/>
          <p:cNvSpPr>
            <a:spLocks noChangeShapeType="1"/>
          </p:cNvSpPr>
          <p:nvPr/>
        </p:nvSpPr>
        <p:spPr bwMode="auto">
          <a:xfrm>
            <a:off x="972256" y="4295775"/>
            <a:ext cx="437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Line 6"/>
          <p:cNvSpPr>
            <a:spLocks noChangeShapeType="1"/>
          </p:cNvSpPr>
          <p:nvPr/>
        </p:nvSpPr>
        <p:spPr bwMode="auto">
          <a:xfrm>
            <a:off x="972256" y="3597275"/>
            <a:ext cx="43744"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Line 7"/>
          <p:cNvSpPr>
            <a:spLocks noChangeShapeType="1"/>
          </p:cNvSpPr>
          <p:nvPr/>
        </p:nvSpPr>
        <p:spPr bwMode="auto">
          <a:xfrm>
            <a:off x="972256" y="2892425"/>
            <a:ext cx="4374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972256" y="2193925"/>
            <a:ext cx="43744" cy="1588"/>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a:off x="1016004" y="4992757"/>
            <a:ext cx="2703689" cy="15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Line 10"/>
          <p:cNvSpPr>
            <a:spLocks noChangeShapeType="1"/>
          </p:cNvSpPr>
          <p:nvPr/>
        </p:nvSpPr>
        <p:spPr bwMode="auto">
          <a:xfrm flipV="1">
            <a:off x="1016002" y="4992688"/>
            <a:ext cx="1412" cy="4445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1"/>
          <p:cNvSpPr>
            <a:spLocks noChangeShapeType="1"/>
          </p:cNvSpPr>
          <p:nvPr/>
        </p:nvSpPr>
        <p:spPr bwMode="auto">
          <a:xfrm flipV="1">
            <a:off x="1159933"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2"/>
          <p:cNvSpPr>
            <a:spLocks noChangeShapeType="1"/>
          </p:cNvSpPr>
          <p:nvPr/>
        </p:nvSpPr>
        <p:spPr bwMode="auto">
          <a:xfrm flipV="1">
            <a:off x="1296846"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3"/>
          <p:cNvSpPr>
            <a:spLocks noChangeShapeType="1"/>
          </p:cNvSpPr>
          <p:nvPr/>
        </p:nvSpPr>
        <p:spPr bwMode="auto">
          <a:xfrm flipV="1">
            <a:off x="1440745" y="4992688"/>
            <a:ext cx="282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4"/>
          <p:cNvSpPr>
            <a:spLocks noChangeShapeType="1"/>
          </p:cNvSpPr>
          <p:nvPr/>
        </p:nvSpPr>
        <p:spPr bwMode="auto">
          <a:xfrm flipV="1">
            <a:off x="1587535"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5"/>
          <p:cNvSpPr>
            <a:spLocks noChangeShapeType="1"/>
          </p:cNvSpPr>
          <p:nvPr/>
        </p:nvSpPr>
        <p:spPr bwMode="auto">
          <a:xfrm flipV="1">
            <a:off x="1724378" y="4992688"/>
            <a:ext cx="14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6"/>
          <p:cNvSpPr>
            <a:spLocks noChangeShapeType="1"/>
          </p:cNvSpPr>
          <p:nvPr/>
        </p:nvSpPr>
        <p:spPr bwMode="auto">
          <a:xfrm flipV="1">
            <a:off x="1868314" y="4992688"/>
            <a:ext cx="14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7"/>
          <p:cNvSpPr>
            <a:spLocks noChangeShapeType="1"/>
          </p:cNvSpPr>
          <p:nvPr/>
        </p:nvSpPr>
        <p:spPr bwMode="auto">
          <a:xfrm flipV="1">
            <a:off x="2013690"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8"/>
          <p:cNvSpPr>
            <a:spLocks noChangeShapeType="1"/>
          </p:cNvSpPr>
          <p:nvPr/>
        </p:nvSpPr>
        <p:spPr bwMode="auto">
          <a:xfrm flipV="1">
            <a:off x="2151979"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9"/>
          <p:cNvSpPr>
            <a:spLocks noChangeShapeType="1"/>
          </p:cNvSpPr>
          <p:nvPr/>
        </p:nvSpPr>
        <p:spPr bwMode="auto">
          <a:xfrm flipV="1">
            <a:off x="2295913"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20"/>
          <p:cNvSpPr>
            <a:spLocks noChangeShapeType="1"/>
          </p:cNvSpPr>
          <p:nvPr/>
        </p:nvSpPr>
        <p:spPr bwMode="auto">
          <a:xfrm flipV="1">
            <a:off x="2439822"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21"/>
          <p:cNvSpPr>
            <a:spLocks noChangeShapeType="1"/>
          </p:cNvSpPr>
          <p:nvPr/>
        </p:nvSpPr>
        <p:spPr bwMode="auto">
          <a:xfrm flipV="1">
            <a:off x="2583745" y="4992688"/>
            <a:ext cx="282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Line 22"/>
          <p:cNvSpPr>
            <a:spLocks noChangeShapeType="1"/>
          </p:cNvSpPr>
          <p:nvPr/>
        </p:nvSpPr>
        <p:spPr bwMode="auto">
          <a:xfrm flipV="1">
            <a:off x="2722034"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23"/>
          <p:cNvSpPr>
            <a:spLocks noChangeShapeType="1"/>
          </p:cNvSpPr>
          <p:nvPr/>
        </p:nvSpPr>
        <p:spPr bwMode="auto">
          <a:xfrm flipV="1">
            <a:off x="2867378" y="4992688"/>
            <a:ext cx="14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24"/>
          <p:cNvSpPr>
            <a:spLocks noChangeShapeType="1"/>
          </p:cNvSpPr>
          <p:nvPr/>
        </p:nvSpPr>
        <p:spPr bwMode="auto">
          <a:xfrm flipV="1">
            <a:off x="3011311"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5"/>
          <p:cNvSpPr>
            <a:spLocks noChangeShapeType="1"/>
          </p:cNvSpPr>
          <p:nvPr/>
        </p:nvSpPr>
        <p:spPr bwMode="auto">
          <a:xfrm flipV="1">
            <a:off x="3149600"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26"/>
          <p:cNvSpPr>
            <a:spLocks noChangeShapeType="1"/>
          </p:cNvSpPr>
          <p:nvPr/>
        </p:nvSpPr>
        <p:spPr bwMode="auto">
          <a:xfrm flipV="1">
            <a:off x="3293533" y="4992688"/>
            <a:ext cx="0"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27"/>
          <p:cNvSpPr>
            <a:spLocks noChangeShapeType="1"/>
          </p:cNvSpPr>
          <p:nvPr/>
        </p:nvSpPr>
        <p:spPr bwMode="auto">
          <a:xfrm flipV="1">
            <a:off x="3438913" y="4992688"/>
            <a:ext cx="1411"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Line 28"/>
          <p:cNvSpPr>
            <a:spLocks noChangeShapeType="1"/>
          </p:cNvSpPr>
          <p:nvPr/>
        </p:nvSpPr>
        <p:spPr bwMode="auto">
          <a:xfrm flipV="1">
            <a:off x="3574345" y="4992688"/>
            <a:ext cx="282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9"/>
          <p:cNvSpPr>
            <a:spLocks noChangeShapeType="1"/>
          </p:cNvSpPr>
          <p:nvPr/>
        </p:nvSpPr>
        <p:spPr bwMode="auto">
          <a:xfrm flipV="1">
            <a:off x="3719690" y="4992688"/>
            <a:ext cx="1412" cy="4445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30"/>
          <p:cNvSpPr>
            <a:spLocks noChangeShapeType="1"/>
          </p:cNvSpPr>
          <p:nvPr/>
        </p:nvSpPr>
        <p:spPr bwMode="auto">
          <a:xfrm>
            <a:off x="1087967" y="3597275"/>
            <a:ext cx="145344" cy="666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31"/>
          <p:cNvSpPr>
            <a:spLocks noChangeShapeType="1"/>
          </p:cNvSpPr>
          <p:nvPr/>
        </p:nvSpPr>
        <p:spPr bwMode="auto">
          <a:xfrm flipV="1">
            <a:off x="1233311" y="3524250"/>
            <a:ext cx="136878" cy="13970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32"/>
          <p:cNvSpPr>
            <a:spLocks noChangeShapeType="1"/>
          </p:cNvSpPr>
          <p:nvPr/>
        </p:nvSpPr>
        <p:spPr bwMode="auto">
          <a:xfrm>
            <a:off x="1370224" y="3524250"/>
            <a:ext cx="143933" cy="58738"/>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33"/>
          <p:cNvSpPr>
            <a:spLocks noChangeShapeType="1"/>
          </p:cNvSpPr>
          <p:nvPr/>
        </p:nvSpPr>
        <p:spPr bwMode="auto">
          <a:xfrm>
            <a:off x="1514123" y="3582990"/>
            <a:ext cx="145344" cy="1539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34"/>
          <p:cNvSpPr>
            <a:spLocks noChangeShapeType="1"/>
          </p:cNvSpPr>
          <p:nvPr/>
        </p:nvSpPr>
        <p:spPr bwMode="auto">
          <a:xfrm flipV="1">
            <a:off x="1659467" y="2892425"/>
            <a:ext cx="136878" cy="8445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35"/>
          <p:cNvSpPr>
            <a:spLocks noChangeShapeType="1"/>
          </p:cNvSpPr>
          <p:nvPr/>
        </p:nvSpPr>
        <p:spPr bwMode="auto">
          <a:xfrm>
            <a:off x="1797790" y="2892494"/>
            <a:ext cx="143933" cy="13811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36"/>
          <p:cNvSpPr>
            <a:spLocks noChangeShapeType="1"/>
          </p:cNvSpPr>
          <p:nvPr/>
        </p:nvSpPr>
        <p:spPr bwMode="auto">
          <a:xfrm>
            <a:off x="1941724" y="3030538"/>
            <a:ext cx="143933" cy="214312"/>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37"/>
          <p:cNvSpPr>
            <a:spLocks noChangeShapeType="1"/>
          </p:cNvSpPr>
          <p:nvPr/>
        </p:nvSpPr>
        <p:spPr bwMode="auto">
          <a:xfrm>
            <a:off x="2085622" y="3244850"/>
            <a:ext cx="136878" cy="13970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2" name="Line 38"/>
          <p:cNvSpPr>
            <a:spLocks noChangeShapeType="1"/>
          </p:cNvSpPr>
          <p:nvPr/>
        </p:nvSpPr>
        <p:spPr bwMode="auto">
          <a:xfrm>
            <a:off x="2222500" y="3384619"/>
            <a:ext cx="145344" cy="4286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9"/>
          <p:cNvSpPr>
            <a:spLocks noChangeShapeType="1"/>
          </p:cNvSpPr>
          <p:nvPr/>
        </p:nvSpPr>
        <p:spPr bwMode="auto">
          <a:xfrm>
            <a:off x="2366434" y="3427413"/>
            <a:ext cx="146756" cy="158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40"/>
          <p:cNvSpPr>
            <a:spLocks noChangeShapeType="1"/>
          </p:cNvSpPr>
          <p:nvPr/>
        </p:nvSpPr>
        <p:spPr bwMode="auto">
          <a:xfrm>
            <a:off x="2513193" y="3443296"/>
            <a:ext cx="136877" cy="222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41"/>
          <p:cNvSpPr>
            <a:spLocks noChangeShapeType="1"/>
          </p:cNvSpPr>
          <p:nvPr/>
        </p:nvSpPr>
        <p:spPr bwMode="auto">
          <a:xfrm>
            <a:off x="2650101" y="3465517"/>
            <a:ext cx="143933"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42"/>
          <p:cNvSpPr>
            <a:spLocks noChangeShapeType="1"/>
          </p:cNvSpPr>
          <p:nvPr/>
        </p:nvSpPr>
        <p:spPr bwMode="auto">
          <a:xfrm>
            <a:off x="2794035" y="3479800"/>
            <a:ext cx="143933" cy="444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43"/>
          <p:cNvSpPr>
            <a:spLocks noChangeShapeType="1"/>
          </p:cNvSpPr>
          <p:nvPr/>
        </p:nvSpPr>
        <p:spPr bwMode="auto">
          <a:xfrm>
            <a:off x="2937968" y="3524258"/>
            <a:ext cx="138289" cy="285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8" name="Line 44"/>
          <p:cNvSpPr>
            <a:spLocks noChangeShapeType="1"/>
          </p:cNvSpPr>
          <p:nvPr/>
        </p:nvSpPr>
        <p:spPr bwMode="auto">
          <a:xfrm>
            <a:off x="3076257" y="3552825"/>
            <a:ext cx="145345" cy="30163"/>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 name="Line 45"/>
          <p:cNvSpPr>
            <a:spLocks noChangeShapeType="1"/>
          </p:cNvSpPr>
          <p:nvPr/>
        </p:nvSpPr>
        <p:spPr bwMode="auto">
          <a:xfrm>
            <a:off x="3221602" y="3582990"/>
            <a:ext cx="143933"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46"/>
          <p:cNvSpPr>
            <a:spLocks noChangeShapeType="1"/>
          </p:cNvSpPr>
          <p:nvPr/>
        </p:nvSpPr>
        <p:spPr bwMode="auto">
          <a:xfrm flipV="1">
            <a:off x="3365519" y="3582990"/>
            <a:ext cx="138289"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47"/>
          <p:cNvSpPr>
            <a:spLocks noChangeShapeType="1"/>
          </p:cNvSpPr>
          <p:nvPr/>
        </p:nvSpPr>
        <p:spPr bwMode="auto">
          <a:xfrm>
            <a:off x="3503801" y="3582990"/>
            <a:ext cx="143933" cy="142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Rectangle 48"/>
          <p:cNvSpPr>
            <a:spLocks noChangeArrowheads="1"/>
          </p:cNvSpPr>
          <p:nvPr/>
        </p:nvSpPr>
        <p:spPr bwMode="auto">
          <a:xfrm>
            <a:off x="1037167" y="3544893"/>
            <a:ext cx="94544"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3" name="Rectangle 49"/>
          <p:cNvSpPr>
            <a:spLocks noChangeArrowheads="1"/>
          </p:cNvSpPr>
          <p:nvPr/>
        </p:nvSpPr>
        <p:spPr bwMode="auto">
          <a:xfrm>
            <a:off x="1182546" y="3611563"/>
            <a:ext cx="94545"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4" name="Rectangle 50"/>
          <p:cNvSpPr>
            <a:spLocks noChangeArrowheads="1"/>
          </p:cNvSpPr>
          <p:nvPr/>
        </p:nvSpPr>
        <p:spPr bwMode="auto">
          <a:xfrm>
            <a:off x="1319409" y="3471863"/>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5" name="Rectangle 51"/>
          <p:cNvSpPr>
            <a:spLocks noChangeArrowheads="1"/>
          </p:cNvSpPr>
          <p:nvPr/>
        </p:nvSpPr>
        <p:spPr bwMode="auto">
          <a:xfrm>
            <a:off x="1463323" y="3530600"/>
            <a:ext cx="94544"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6" name="Rectangle 52"/>
          <p:cNvSpPr>
            <a:spLocks noChangeArrowheads="1"/>
          </p:cNvSpPr>
          <p:nvPr/>
        </p:nvSpPr>
        <p:spPr bwMode="auto">
          <a:xfrm>
            <a:off x="1608701" y="3684593"/>
            <a:ext cx="94545"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7" name="Rectangle 53"/>
          <p:cNvSpPr>
            <a:spLocks noChangeArrowheads="1"/>
          </p:cNvSpPr>
          <p:nvPr/>
        </p:nvSpPr>
        <p:spPr bwMode="auto">
          <a:xfrm>
            <a:off x="1746990" y="2840038"/>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8" name="Rectangle 54"/>
          <p:cNvSpPr>
            <a:spLocks noChangeArrowheads="1"/>
          </p:cNvSpPr>
          <p:nvPr/>
        </p:nvSpPr>
        <p:spPr bwMode="auto">
          <a:xfrm>
            <a:off x="1890924" y="2979738"/>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59" name="Rectangle 55"/>
          <p:cNvSpPr>
            <a:spLocks noChangeArrowheads="1"/>
          </p:cNvSpPr>
          <p:nvPr/>
        </p:nvSpPr>
        <p:spPr bwMode="auto">
          <a:xfrm>
            <a:off x="2034857" y="3192463"/>
            <a:ext cx="94545"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0" name="Rectangle 56"/>
          <p:cNvSpPr>
            <a:spLocks noChangeArrowheads="1"/>
          </p:cNvSpPr>
          <p:nvPr/>
        </p:nvSpPr>
        <p:spPr bwMode="auto">
          <a:xfrm>
            <a:off x="2173146" y="3332163"/>
            <a:ext cx="94545"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1" name="Rectangle 57"/>
          <p:cNvSpPr>
            <a:spLocks noChangeArrowheads="1"/>
          </p:cNvSpPr>
          <p:nvPr/>
        </p:nvSpPr>
        <p:spPr bwMode="auto">
          <a:xfrm>
            <a:off x="2318473" y="3376613"/>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2" name="Rectangle 58"/>
          <p:cNvSpPr>
            <a:spLocks noChangeArrowheads="1"/>
          </p:cNvSpPr>
          <p:nvPr/>
        </p:nvSpPr>
        <p:spPr bwMode="auto">
          <a:xfrm>
            <a:off x="2462424" y="3390900"/>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3" name="Rectangle 59"/>
          <p:cNvSpPr>
            <a:spLocks noChangeArrowheads="1"/>
          </p:cNvSpPr>
          <p:nvPr/>
        </p:nvSpPr>
        <p:spPr bwMode="auto">
          <a:xfrm>
            <a:off x="2599301" y="3413125"/>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4" name="Rectangle 60"/>
          <p:cNvSpPr>
            <a:spLocks noChangeArrowheads="1"/>
          </p:cNvSpPr>
          <p:nvPr/>
        </p:nvSpPr>
        <p:spPr bwMode="auto">
          <a:xfrm>
            <a:off x="2743234" y="3427420"/>
            <a:ext cx="94545"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5" name="Rectangle 61"/>
          <p:cNvSpPr>
            <a:spLocks noChangeArrowheads="1"/>
          </p:cNvSpPr>
          <p:nvPr/>
        </p:nvSpPr>
        <p:spPr bwMode="auto">
          <a:xfrm>
            <a:off x="2887133" y="3471863"/>
            <a:ext cx="95956"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6" name="Rectangle 62"/>
          <p:cNvSpPr>
            <a:spLocks noChangeArrowheads="1"/>
          </p:cNvSpPr>
          <p:nvPr/>
        </p:nvSpPr>
        <p:spPr bwMode="auto">
          <a:xfrm>
            <a:off x="3025457" y="3502025"/>
            <a:ext cx="94545"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7" name="Rectangle 63"/>
          <p:cNvSpPr>
            <a:spLocks noChangeArrowheads="1"/>
          </p:cNvSpPr>
          <p:nvPr/>
        </p:nvSpPr>
        <p:spPr bwMode="auto">
          <a:xfrm>
            <a:off x="3170777" y="3530600"/>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8" name="Rectangle 64"/>
          <p:cNvSpPr>
            <a:spLocks noChangeArrowheads="1"/>
          </p:cNvSpPr>
          <p:nvPr/>
        </p:nvSpPr>
        <p:spPr bwMode="auto">
          <a:xfrm>
            <a:off x="3314700" y="3544893"/>
            <a:ext cx="95956"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69" name="Rectangle 65"/>
          <p:cNvSpPr>
            <a:spLocks noChangeArrowheads="1"/>
          </p:cNvSpPr>
          <p:nvPr/>
        </p:nvSpPr>
        <p:spPr bwMode="auto">
          <a:xfrm>
            <a:off x="3453024" y="3530600"/>
            <a:ext cx="93133" cy="952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70" name="Rectangle 66"/>
          <p:cNvSpPr>
            <a:spLocks noChangeArrowheads="1"/>
          </p:cNvSpPr>
          <p:nvPr/>
        </p:nvSpPr>
        <p:spPr bwMode="auto">
          <a:xfrm>
            <a:off x="3596923" y="3544893"/>
            <a:ext cx="94544" cy="968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71" name="Rectangle 67"/>
          <p:cNvSpPr>
            <a:spLocks noChangeArrowheads="1"/>
          </p:cNvSpPr>
          <p:nvPr/>
        </p:nvSpPr>
        <p:spPr bwMode="auto">
          <a:xfrm>
            <a:off x="828322" y="4911725"/>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0</a:t>
            </a:r>
            <a:endParaRPr lang="en-US" sz="2400" i="0">
              <a:latin typeface="Corbel" pitchFamily="34" charset="0"/>
              <a:ea typeface="MS PGothic" pitchFamily="34" charset="-128"/>
              <a:cs typeface="Arial" pitchFamily="34" charset="0"/>
            </a:endParaRPr>
          </a:p>
        </p:txBody>
      </p:sp>
      <p:sp>
        <p:nvSpPr>
          <p:cNvPr id="72" name="Rectangle 68"/>
          <p:cNvSpPr>
            <a:spLocks noChangeArrowheads="1"/>
          </p:cNvSpPr>
          <p:nvPr/>
        </p:nvSpPr>
        <p:spPr bwMode="auto">
          <a:xfrm>
            <a:off x="747923" y="4210050"/>
            <a:ext cx="1760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50</a:t>
            </a:r>
            <a:endParaRPr lang="en-US" sz="2400" i="0">
              <a:latin typeface="Corbel" pitchFamily="34" charset="0"/>
              <a:ea typeface="MS PGothic" pitchFamily="34" charset="-128"/>
              <a:cs typeface="Arial" pitchFamily="34" charset="0"/>
            </a:endParaRPr>
          </a:p>
        </p:txBody>
      </p:sp>
      <p:sp>
        <p:nvSpPr>
          <p:cNvPr id="73" name="Rectangle 69"/>
          <p:cNvSpPr>
            <a:spLocks noChangeArrowheads="1"/>
          </p:cNvSpPr>
          <p:nvPr/>
        </p:nvSpPr>
        <p:spPr bwMode="auto">
          <a:xfrm>
            <a:off x="667456" y="3516313"/>
            <a:ext cx="266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100</a:t>
            </a:r>
            <a:endParaRPr lang="en-US" sz="2400" i="0">
              <a:latin typeface="Corbel" pitchFamily="34" charset="0"/>
              <a:ea typeface="MS PGothic" pitchFamily="34" charset="-128"/>
              <a:cs typeface="Arial" pitchFamily="34" charset="0"/>
            </a:endParaRPr>
          </a:p>
        </p:txBody>
      </p:sp>
      <p:sp>
        <p:nvSpPr>
          <p:cNvPr id="74" name="Rectangle 70"/>
          <p:cNvSpPr>
            <a:spLocks noChangeArrowheads="1"/>
          </p:cNvSpPr>
          <p:nvPr/>
        </p:nvSpPr>
        <p:spPr bwMode="auto">
          <a:xfrm>
            <a:off x="667457" y="2811463"/>
            <a:ext cx="2561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150</a:t>
            </a:r>
            <a:endParaRPr lang="en-US" sz="2400" i="0">
              <a:latin typeface="Corbel" pitchFamily="34" charset="0"/>
              <a:ea typeface="MS PGothic" pitchFamily="34" charset="-128"/>
              <a:cs typeface="Arial" pitchFamily="34" charset="0"/>
            </a:endParaRPr>
          </a:p>
        </p:txBody>
      </p:sp>
      <p:sp>
        <p:nvSpPr>
          <p:cNvPr id="75" name="Rectangle 71"/>
          <p:cNvSpPr>
            <a:spLocks noChangeArrowheads="1"/>
          </p:cNvSpPr>
          <p:nvPr/>
        </p:nvSpPr>
        <p:spPr bwMode="auto">
          <a:xfrm>
            <a:off x="667456" y="2114550"/>
            <a:ext cx="273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200</a:t>
            </a:r>
            <a:endParaRPr lang="en-US" sz="2400" i="0">
              <a:latin typeface="Corbel" pitchFamily="34" charset="0"/>
              <a:ea typeface="MS PGothic" pitchFamily="34" charset="-128"/>
              <a:cs typeface="Arial" pitchFamily="34" charset="0"/>
            </a:endParaRPr>
          </a:p>
        </p:txBody>
      </p:sp>
      <p:sp>
        <p:nvSpPr>
          <p:cNvPr id="76" name="Rectangle 72"/>
          <p:cNvSpPr>
            <a:spLocks noChangeArrowheads="1"/>
          </p:cNvSpPr>
          <p:nvPr/>
        </p:nvSpPr>
        <p:spPr bwMode="auto">
          <a:xfrm>
            <a:off x="1051278" y="5114925"/>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0</a:t>
            </a:r>
            <a:endParaRPr lang="en-US" sz="2400" i="0">
              <a:latin typeface="Corbel" pitchFamily="34" charset="0"/>
              <a:ea typeface="MS PGothic" pitchFamily="34" charset="-128"/>
              <a:cs typeface="Arial" pitchFamily="34" charset="0"/>
            </a:endParaRPr>
          </a:p>
        </p:txBody>
      </p:sp>
      <p:sp>
        <p:nvSpPr>
          <p:cNvPr id="77" name="Rectangle 73"/>
          <p:cNvSpPr>
            <a:spLocks noChangeArrowheads="1"/>
          </p:cNvSpPr>
          <p:nvPr/>
        </p:nvSpPr>
        <p:spPr bwMode="auto">
          <a:xfrm>
            <a:off x="1862667" y="5114925"/>
            <a:ext cx="18755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60</a:t>
            </a:r>
            <a:endParaRPr lang="en-US" sz="2400" i="0">
              <a:latin typeface="Corbel" pitchFamily="34" charset="0"/>
              <a:ea typeface="MS PGothic" pitchFamily="34" charset="-128"/>
              <a:cs typeface="Arial" pitchFamily="34" charset="0"/>
            </a:endParaRPr>
          </a:p>
        </p:txBody>
      </p:sp>
      <p:sp>
        <p:nvSpPr>
          <p:cNvPr id="78" name="Rectangle 74"/>
          <p:cNvSpPr>
            <a:spLocks noChangeArrowheads="1"/>
          </p:cNvSpPr>
          <p:nvPr/>
        </p:nvSpPr>
        <p:spPr bwMode="auto">
          <a:xfrm>
            <a:off x="2678296" y="5114925"/>
            <a:ext cx="2609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120</a:t>
            </a:r>
            <a:endParaRPr lang="en-US" sz="2400" i="0">
              <a:latin typeface="Corbel" pitchFamily="34" charset="0"/>
              <a:ea typeface="MS PGothic" pitchFamily="34" charset="-128"/>
              <a:cs typeface="Arial" pitchFamily="34" charset="0"/>
            </a:endParaRPr>
          </a:p>
        </p:txBody>
      </p:sp>
      <p:sp>
        <p:nvSpPr>
          <p:cNvPr id="79" name="Rectangle 75"/>
          <p:cNvSpPr>
            <a:spLocks noChangeArrowheads="1"/>
          </p:cNvSpPr>
          <p:nvPr/>
        </p:nvSpPr>
        <p:spPr bwMode="auto">
          <a:xfrm>
            <a:off x="3532012" y="5114925"/>
            <a:ext cx="266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180</a:t>
            </a:r>
            <a:endParaRPr lang="en-US" sz="2400" i="0">
              <a:latin typeface="Corbel" pitchFamily="34" charset="0"/>
              <a:ea typeface="MS PGothic" pitchFamily="34" charset="-128"/>
              <a:cs typeface="Arial" pitchFamily="34" charset="0"/>
            </a:endParaRPr>
          </a:p>
        </p:txBody>
      </p:sp>
      <p:sp>
        <p:nvSpPr>
          <p:cNvPr id="80" name="Rectangle 76"/>
          <p:cNvSpPr>
            <a:spLocks noChangeArrowheads="1"/>
          </p:cNvSpPr>
          <p:nvPr/>
        </p:nvSpPr>
        <p:spPr bwMode="auto">
          <a:xfrm>
            <a:off x="1710270" y="5402331"/>
            <a:ext cx="91890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i="0">
                <a:latin typeface="Corbel" pitchFamily="34" charset="0"/>
                <a:ea typeface="MS PGothic" pitchFamily="34" charset="-128"/>
                <a:cs typeface="Arial" pitchFamily="34" charset="0"/>
              </a:rPr>
              <a:t>Time (min)</a:t>
            </a:r>
            <a:endParaRPr lang="en-US" sz="2400" i="0">
              <a:latin typeface="Corbel" pitchFamily="34" charset="0"/>
              <a:ea typeface="MS PGothic" pitchFamily="34" charset="-128"/>
              <a:cs typeface="Arial" pitchFamily="34" charset="0"/>
            </a:endParaRPr>
          </a:p>
        </p:txBody>
      </p:sp>
      <p:sp>
        <p:nvSpPr>
          <p:cNvPr id="81" name="Rectangle 77"/>
          <p:cNvSpPr>
            <a:spLocks noChangeArrowheads="1"/>
          </p:cNvSpPr>
          <p:nvPr/>
        </p:nvSpPr>
        <p:spPr bwMode="auto">
          <a:xfrm rot="-5400000">
            <a:off x="-392686" y="3409079"/>
            <a:ext cx="1833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600" i="0">
                <a:latin typeface="Corbel" pitchFamily="34" charset="0"/>
                <a:ea typeface="MS PGothic" pitchFamily="34" charset="-128"/>
                <a:cs typeface="Arial" pitchFamily="34" charset="0"/>
              </a:rPr>
              <a:t>% of Basal DA Output</a:t>
            </a:r>
          </a:p>
        </p:txBody>
      </p:sp>
      <p:sp>
        <p:nvSpPr>
          <p:cNvPr id="82" name="Rectangle 78"/>
          <p:cNvSpPr>
            <a:spLocks noChangeArrowheads="1"/>
          </p:cNvSpPr>
          <p:nvPr/>
        </p:nvSpPr>
        <p:spPr bwMode="auto">
          <a:xfrm>
            <a:off x="2608446" y="2355919"/>
            <a:ext cx="7951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n-US" sz="1600" i="0" dirty="0" err="1">
                <a:latin typeface="Corbel" pitchFamily="34" charset="0"/>
                <a:ea typeface="MS PGothic" pitchFamily="34" charset="-128"/>
                <a:cs typeface="Arial" pitchFamily="34" charset="0"/>
              </a:rPr>
              <a:t>NAc</a:t>
            </a:r>
            <a:r>
              <a:rPr lang="en-US" sz="1600" i="0" dirty="0">
                <a:latin typeface="Corbel" pitchFamily="34" charset="0"/>
                <a:ea typeface="MS PGothic" pitchFamily="34" charset="-128"/>
                <a:cs typeface="Arial" pitchFamily="34" charset="0"/>
              </a:rPr>
              <a:t> shell</a:t>
            </a:r>
            <a:br>
              <a:rPr lang="en-US" sz="1600" i="0" dirty="0">
                <a:latin typeface="Corbel" pitchFamily="34" charset="0"/>
                <a:ea typeface="MS PGothic" pitchFamily="34" charset="-128"/>
                <a:cs typeface="Arial" pitchFamily="34" charset="0"/>
              </a:rPr>
            </a:br>
            <a:endParaRPr lang="en-US" sz="1600" i="0" dirty="0">
              <a:latin typeface="Corbel" pitchFamily="34" charset="0"/>
              <a:ea typeface="MS PGothic" pitchFamily="34" charset="-128"/>
              <a:cs typeface="Arial" pitchFamily="34" charset="0"/>
            </a:endParaRPr>
          </a:p>
        </p:txBody>
      </p:sp>
      <p:sp>
        <p:nvSpPr>
          <p:cNvPr id="83" name="Line 79"/>
          <p:cNvSpPr>
            <a:spLocks noChangeShapeType="1"/>
          </p:cNvSpPr>
          <p:nvPr/>
        </p:nvSpPr>
        <p:spPr bwMode="auto">
          <a:xfrm>
            <a:off x="1093611" y="4291013"/>
            <a:ext cx="120226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80"/>
          <p:cNvSpPr>
            <a:spLocks noChangeShapeType="1"/>
          </p:cNvSpPr>
          <p:nvPr/>
        </p:nvSpPr>
        <p:spPr bwMode="auto">
          <a:xfrm>
            <a:off x="1093612" y="4205288"/>
            <a:ext cx="0" cy="16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81"/>
          <p:cNvSpPr>
            <a:spLocks noChangeShapeType="1"/>
          </p:cNvSpPr>
          <p:nvPr/>
        </p:nvSpPr>
        <p:spPr bwMode="auto">
          <a:xfrm>
            <a:off x="2295878" y="4205288"/>
            <a:ext cx="0" cy="16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6" name="Line 82"/>
          <p:cNvSpPr>
            <a:spLocks noChangeShapeType="1"/>
          </p:cNvSpPr>
          <p:nvPr/>
        </p:nvSpPr>
        <p:spPr bwMode="auto">
          <a:xfrm>
            <a:off x="1655234" y="4205288"/>
            <a:ext cx="0" cy="1698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7" name="Rectangle 83"/>
          <p:cNvSpPr>
            <a:spLocks noChangeArrowheads="1"/>
          </p:cNvSpPr>
          <p:nvPr/>
        </p:nvSpPr>
        <p:spPr bwMode="auto">
          <a:xfrm>
            <a:off x="1115696" y="4043363"/>
            <a:ext cx="49212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i="0">
                <a:latin typeface="Corbel" pitchFamily="34" charset="0"/>
                <a:ea typeface="MS PGothic" pitchFamily="34" charset="-128"/>
                <a:cs typeface="Arial" pitchFamily="34" charset="0"/>
              </a:rPr>
              <a:t>Empty</a:t>
            </a:r>
            <a:endParaRPr lang="en-US" sz="2400" i="0">
              <a:latin typeface="Corbel" pitchFamily="34" charset="0"/>
              <a:ea typeface="MS PGothic" pitchFamily="34" charset="-128"/>
              <a:cs typeface="Arial" pitchFamily="34" charset="0"/>
            </a:endParaRPr>
          </a:p>
        </p:txBody>
      </p:sp>
      <p:sp>
        <p:nvSpPr>
          <p:cNvPr id="88" name="Text Box 87"/>
          <p:cNvSpPr txBox="1">
            <a:spLocks noChangeArrowheads="1"/>
          </p:cNvSpPr>
          <p:nvPr/>
        </p:nvSpPr>
        <p:spPr bwMode="auto">
          <a:xfrm>
            <a:off x="1643615" y="1710712"/>
            <a:ext cx="9701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eaLnBrk="1" hangingPunct="1"/>
            <a:r>
              <a:rPr lang="en-US" sz="2800" i="0" dirty="0">
                <a:latin typeface="Corbel" pitchFamily="34" charset="0"/>
                <a:ea typeface="MS PGothic" pitchFamily="34" charset="-128"/>
                <a:cs typeface="Arial" pitchFamily="34" charset="0"/>
              </a:rPr>
              <a:t>Food</a:t>
            </a:r>
          </a:p>
        </p:txBody>
      </p:sp>
      <p:sp>
        <p:nvSpPr>
          <p:cNvPr id="89" name="Text Box 178"/>
          <p:cNvSpPr txBox="1">
            <a:spLocks noChangeArrowheads="1"/>
          </p:cNvSpPr>
          <p:nvPr/>
        </p:nvSpPr>
        <p:spPr bwMode="auto">
          <a:xfrm>
            <a:off x="6358501" y="1627844"/>
            <a:ext cx="7633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eaLnBrk="1" hangingPunct="1"/>
            <a:r>
              <a:rPr lang="en-US" sz="2800" i="0" dirty="0">
                <a:latin typeface="Corbel" pitchFamily="34" charset="0"/>
                <a:ea typeface="MS PGothic" pitchFamily="34" charset="-128"/>
                <a:cs typeface="Arial" pitchFamily="34" charset="0"/>
              </a:rPr>
              <a:t>Sex</a:t>
            </a:r>
          </a:p>
        </p:txBody>
      </p:sp>
      <p:sp>
        <p:nvSpPr>
          <p:cNvPr id="90" name="Text Box 184"/>
          <p:cNvSpPr txBox="1">
            <a:spLocks noChangeArrowheads="1"/>
          </p:cNvSpPr>
          <p:nvPr/>
        </p:nvSpPr>
        <p:spPr bwMode="auto">
          <a:xfrm>
            <a:off x="946890" y="4410076"/>
            <a:ext cx="190923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r>
              <a:rPr lang="en-US" sz="1400" i="0">
                <a:latin typeface="Corbel" pitchFamily="34" charset="0"/>
                <a:ea typeface="MS PGothic" pitchFamily="34" charset="-128"/>
              </a:rPr>
              <a:t>Box Feeding</a:t>
            </a:r>
          </a:p>
        </p:txBody>
      </p:sp>
      <p:pic>
        <p:nvPicPr>
          <p:cNvPr id="91" name="Picture 179" descr="white ni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427" y="6511925"/>
            <a:ext cx="64346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Line 235"/>
          <p:cNvSpPr>
            <a:spLocks noChangeShapeType="1"/>
          </p:cNvSpPr>
          <p:nvPr/>
        </p:nvSpPr>
        <p:spPr bwMode="auto">
          <a:xfrm>
            <a:off x="5396089" y="2205107"/>
            <a:ext cx="0" cy="1411287"/>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3" name="Line 236"/>
          <p:cNvSpPr>
            <a:spLocks noChangeShapeType="1"/>
          </p:cNvSpPr>
          <p:nvPr/>
        </p:nvSpPr>
        <p:spPr bwMode="auto">
          <a:xfrm>
            <a:off x="5359434" y="2911475"/>
            <a:ext cx="36689" cy="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 name="Line 237"/>
          <p:cNvSpPr>
            <a:spLocks noChangeShapeType="1"/>
          </p:cNvSpPr>
          <p:nvPr/>
        </p:nvSpPr>
        <p:spPr bwMode="auto">
          <a:xfrm>
            <a:off x="5359434" y="2205107"/>
            <a:ext cx="36689" cy="1587"/>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 name="Rectangle 238"/>
          <p:cNvSpPr>
            <a:spLocks noChangeArrowheads="1"/>
          </p:cNvSpPr>
          <p:nvPr/>
        </p:nvSpPr>
        <p:spPr bwMode="auto">
          <a:xfrm>
            <a:off x="5103990" y="3540125"/>
            <a:ext cx="266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100</a:t>
            </a:r>
            <a:endParaRPr lang="en-US" sz="1400" b="0" i="0">
              <a:latin typeface="Corbel" pitchFamily="34" charset="0"/>
              <a:ea typeface="MS PGothic" pitchFamily="34" charset="-128"/>
              <a:cs typeface="Arial" pitchFamily="34" charset="0"/>
            </a:endParaRPr>
          </a:p>
        </p:txBody>
      </p:sp>
      <p:sp>
        <p:nvSpPr>
          <p:cNvPr id="96" name="Rectangle 239"/>
          <p:cNvSpPr>
            <a:spLocks noChangeArrowheads="1"/>
          </p:cNvSpPr>
          <p:nvPr/>
        </p:nvSpPr>
        <p:spPr bwMode="auto">
          <a:xfrm>
            <a:off x="5103990" y="2840038"/>
            <a:ext cx="2561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150</a:t>
            </a:r>
            <a:endParaRPr lang="en-US" sz="1400" b="0" i="0">
              <a:latin typeface="Corbel" pitchFamily="34" charset="0"/>
              <a:ea typeface="MS PGothic" pitchFamily="34" charset="-128"/>
              <a:cs typeface="Arial" pitchFamily="34" charset="0"/>
            </a:endParaRPr>
          </a:p>
        </p:txBody>
      </p:sp>
      <p:sp>
        <p:nvSpPr>
          <p:cNvPr id="97" name="Rectangle 240"/>
          <p:cNvSpPr>
            <a:spLocks noChangeArrowheads="1"/>
          </p:cNvSpPr>
          <p:nvPr/>
        </p:nvSpPr>
        <p:spPr bwMode="auto">
          <a:xfrm>
            <a:off x="5103990" y="2133600"/>
            <a:ext cx="273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400" i="0">
                <a:latin typeface="Corbel" pitchFamily="34" charset="0"/>
                <a:ea typeface="MS PGothic" pitchFamily="34" charset="-128"/>
                <a:cs typeface="Arial" pitchFamily="34" charset="0"/>
              </a:rPr>
              <a:t>200</a:t>
            </a:r>
            <a:endParaRPr lang="en-US" sz="1400" b="0" i="0">
              <a:latin typeface="Corbel" pitchFamily="34" charset="0"/>
              <a:ea typeface="MS PGothic" pitchFamily="34" charset="-128"/>
              <a:cs typeface="Arial" pitchFamily="34" charset="0"/>
            </a:endParaRPr>
          </a:p>
        </p:txBody>
      </p:sp>
      <p:sp>
        <p:nvSpPr>
          <p:cNvPr id="98" name="Rectangle 241"/>
          <p:cNvSpPr>
            <a:spLocks noChangeArrowheads="1"/>
          </p:cNvSpPr>
          <p:nvPr/>
        </p:nvSpPr>
        <p:spPr bwMode="auto">
          <a:xfrm rot="-5400000">
            <a:off x="3680460" y="3337897"/>
            <a:ext cx="26008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i="0" dirty="0">
                <a:latin typeface="Corbel" pitchFamily="34" charset="0"/>
                <a:ea typeface="MS PGothic" pitchFamily="34" charset="-128"/>
                <a:cs typeface="Arial" pitchFamily="34" charset="0"/>
              </a:rPr>
              <a:t>DA Concentration (% Baseline)</a:t>
            </a:r>
            <a:endParaRPr lang="en-US" sz="1600" b="0" i="0" dirty="0">
              <a:latin typeface="Corbel" pitchFamily="34" charset="0"/>
              <a:ea typeface="MS PGothic" pitchFamily="34" charset="-128"/>
              <a:cs typeface="Arial" pitchFamily="34" charset="0"/>
            </a:endParaRPr>
          </a:p>
        </p:txBody>
      </p:sp>
      <p:sp>
        <p:nvSpPr>
          <p:cNvPr id="99" name="Line 242"/>
          <p:cNvSpPr>
            <a:spLocks noChangeShapeType="1"/>
          </p:cNvSpPr>
          <p:nvPr/>
        </p:nvSpPr>
        <p:spPr bwMode="auto">
          <a:xfrm>
            <a:off x="5400322" y="5003800"/>
            <a:ext cx="23749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0" name="Line 243"/>
          <p:cNvSpPr>
            <a:spLocks noChangeShapeType="1"/>
          </p:cNvSpPr>
          <p:nvPr/>
        </p:nvSpPr>
        <p:spPr bwMode="auto">
          <a:xfrm flipV="1">
            <a:off x="5523090" y="2911475"/>
            <a:ext cx="306212" cy="6286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244"/>
          <p:cNvSpPr>
            <a:spLocks noChangeShapeType="1"/>
          </p:cNvSpPr>
          <p:nvPr/>
        </p:nvSpPr>
        <p:spPr bwMode="auto">
          <a:xfrm flipV="1">
            <a:off x="5829300" y="2205107"/>
            <a:ext cx="316089" cy="70643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245"/>
          <p:cNvSpPr>
            <a:spLocks noChangeShapeType="1"/>
          </p:cNvSpPr>
          <p:nvPr/>
        </p:nvSpPr>
        <p:spPr bwMode="auto">
          <a:xfrm>
            <a:off x="6145389" y="2205107"/>
            <a:ext cx="304800" cy="28257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Line 246"/>
          <p:cNvSpPr>
            <a:spLocks noChangeShapeType="1"/>
          </p:cNvSpPr>
          <p:nvPr/>
        </p:nvSpPr>
        <p:spPr bwMode="auto">
          <a:xfrm>
            <a:off x="6450224" y="2487682"/>
            <a:ext cx="306211" cy="16668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247"/>
          <p:cNvSpPr>
            <a:spLocks noChangeShapeType="1"/>
          </p:cNvSpPr>
          <p:nvPr/>
        </p:nvSpPr>
        <p:spPr bwMode="auto">
          <a:xfrm flipV="1">
            <a:off x="6756404" y="2582932"/>
            <a:ext cx="316089" cy="71437"/>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 name="Line 248"/>
          <p:cNvSpPr>
            <a:spLocks noChangeShapeType="1"/>
          </p:cNvSpPr>
          <p:nvPr/>
        </p:nvSpPr>
        <p:spPr bwMode="auto">
          <a:xfrm>
            <a:off x="7072490" y="2582932"/>
            <a:ext cx="306212" cy="187325"/>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6" name="Line 249"/>
          <p:cNvSpPr>
            <a:spLocks noChangeShapeType="1"/>
          </p:cNvSpPr>
          <p:nvPr/>
        </p:nvSpPr>
        <p:spPr bwMode="auto">
          <a:xfrm flipV="1">
            <a:off x="7378700" y="2751138"/>
            <a:ext cx="316089" cy="19050"/>
          </a:xfrm>
          <a:prstGeom prst="line">
            <a:avLst/>
          </a:prstGeom>
          <a:noFill/>
          <a:ln w="28575">
            <a:solidFill>
              <a:srgbClr val="FF99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7" name="Rectangle 250"/>
          <p:cNvSpPr>
            <a:spLocks noChangeArrowheads="1"/>
          </p:cNvSpPr>
          <p:nvPr/>
        </p:nvSpPr>
        <p:spPr bwMode="auto">
          <a:xfrm>
            <a:off x="5764392" y="2865507"/>
            <a:ext cx="119944" cy="841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08" name="Rectangle 251"/>
          <p:cNvSpPr>
            <a:spLocks noChangeArrowheads="1"/>
          </p:cNvSpPr>
          <p:nvPr/>
        </p:nvSpPr>
        <p:spPr bwMode="auto">
          <a:xfrm>
            <a:off x="6079067" y="2160588"/>
            <a:ext cx="121356" cy="825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09" name="Rectangle 252"/>
          <p:cNvSpPr>
            <a:spLocks noChangeArrowheads="1"/>
          </p:cNvSpPr>
          <p:nvPr/>
        </p:nvSpPr>
        <p:spPr bwMode="auto">
          <a:xfrm>
            <a:off x="6385280" y="2441575"/>
            <a:ext cx="119944" cy="84138"/>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0" name="Rectangle 253"/>
          <p:cNvSpPr>
            <a:spLocks noChangeArrowheads="1"/>
          </p:cNvSpPr>
          <p:nvPr/>
        </p:nvSpPr>
        <p:spPr bwMode="auto">
          <a:xfrm>
            <a:off x="6692902" y="2609850"/>
            <a:ext cx="118533" cy="82550"/>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1" name="Rectangle 254"/>
          <p:cNvSpPr>
            <a:spLocks noChangeArrowheads="1"/>
          </p:cNvSpPr>
          <p:nvPr/>
        </p:nvSpPr>
        <p:spPr bwMode="auto">
          <a:xfrm>
            <a:off x="7007580" y="2538482"/>
            <a:ext cx="119945" cy="84137"/>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2" name="Rectangle 255"/>
          <p:cNvSpPr>
            <a:spLocks noChangeArrowheads="1"/>
          </p:cNvSpPr>
          <p:nvPr/>
        </p:nvSpPr>
        <p:spPr bwMode="auto">
          <a:xfrm>
            <a:off x="7313792" y="2724150"/>
            <a:ext cx="119944" cy="84138"/>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3" name="Rectangle 256"/>
          <p:cNvSpPr>
            <a:spLocks noChangeArrowheads="1"/>
          </p:cNvSpPr>
          <p:nvPr/>
        </p:nvSpPr>
        <p:spPr bwMode="auto">
          <a:xfrm>
            <a:off x="7629880" y="2705100"/>
            <a:ext cx="119944" cy="84138"/>
          </a:xfrm>
          <a:prstGeom prst="rect">
            <a:avLst/>
          </a:prstGeom>
          <a:solidFill>
            <a:srgbClr val="FF9966"/>
          </a:solidFill>
          <a:ln w="9525">
            <a:solidFill>
              <a:srgbClr val="FF9966"/>
            </a:solidFill>
            <a:miter lim="800000"/>
            <a:headEnd/>
            <a:tailEnd/>
          </a:ln>
        </p:spPr>
        <p:txBody>
          <a:bodyPr/>
          <a:lstStyle/>
          <a:p>
            <a:pPr eaLnBrk="0" hangingPunct="0"/>
            <a:endParaRPr lang="en-US" sz="1800" b="0" i="0">
              <a:latin typeface="Corbel" pitchFamily="34" charset="0"/>
              <a:ea typeface="MS PGothic" pitchFamily="34" charset="-128"/>
            </a:endParaRPr>
          </a:p>
        </p:txBody>
      </p:sp>
      <p:sp>
        <p:nvSpPr>
          <p:cNvPr id="114" name="Rectangle 257"/>
          <p:cNvSpPr>
            <a:spLocks noChangeArrowheads="1"/>
          </p:cNvSpPr>
          <p:nvPr/>
        </p:nvSpPr>
        <p:spPr bwMode="auto">
          <a:xfrm>
            <a:off x="4664132" y="5091181"/>
            <a:ext cx="70051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600" i="0" dirty="0">
                <a:latin typeface="Corbel" pitchFamily="34" charset="0"/>
                <a:ea typeface="MS PGothic" pitchFamily="34" charset="-128"/>
                <a:cs typeface="Arial" pitchFamily="34" charset="0"/>
              </a:rPr>
              <a:t>Sample</a:t>
            </a:r>
          </a:p>
          <a:p>
            <a:pPr algn="ctr" eaLnBrk="0" hangingPunct="0"/>
            <a:r>
              <a:rPr lang="en-US" sz="1600" i="0" dirty="0">
                <a:latin typeface="Corbel" pitchFamily="34" charset="0"/>
                <a:ea typeface="MS PGothic" pitchFamily="34" charset="-128"/>
                <a:cs typeface="Arial" pitchFamily="34" charset="0"/>
              </a:rPr>
              <a:t>Number</a:t>
            </a:r>
            <a:endParaRPr lang="en-US" sz="1600" b="0" i="0" dirty="0">
              <a:latin typeface="Corbel" pitchFamily="34" charset="0"/>
              <a:ea typeface="MS PGothic" pitchFamily="34" charset="-128"/>
              <a:cs typeface="Arial" pitchFamily="34" charset="0"/>
            </a:endParaRPr>
          </a:p>
        </p:txBody>
      </p:sp>
      <p:grpSp>
        <p:nvGrpSpPr>
          <p:cNvPr id="115" name="Group 258"/>
          <p:cNvGrpSpPr>
            <a:grpSpLocks/>
          </p:cNvGrpSpPr>
          <p:nvPr/>
        </p:nvGrpSpPr>
        <p:grpSpPr bwMode="auto">
          <a:xfrm>
            <a:off x="5470121" y="5002213"/>
            <a:ext cx="80602" cy="304800"/>
            <a:chOff x="2956" y="3143"/>
            <a:chExt cx="51" cy="192"/>
          </a:xfrm>
        </p:grpSpPr>
        <p:sp>
          <p:nvSpPr>
            <p:cNvPr id="116" name="Line 259"/>
            <p:cNvSpPr>
              <a:spLocks noChangeShapeType="1"/>
            </p:cNvSpPr>
            <p:nvPr/>
          </p:nvSpPr>
          <p:spPr bwMode="auto">
            <a:xfrm flipV="1">
              <a:off x="2983" y="3143"/>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Rectangle 260"/>
            <p:cNvSpPr>
              <a:spLocks noChangeArrowheads="1"/>
            </p:cNvSpPr>
            <p:nvPr/>
          </p:nvSpPr>
          <p:spPr bwMode="auto">
            <a:xfrm>
              <a:off x="2956" y="3199"/>
              <a:ext cx="51"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1</a:t>
              </a:r>
            </a:p>
          </p:txBody>
        </p:sp>
      </p:grpSp>
      <p:grpSp>
        <p:nvGrpSpPr>
          <p:cNvPr id="118" name="Group 261"/>
          <p:cNvGrpSpPr>
            <a:grpSpLocks/>
          </p:cNvGrpSpPr>
          <p:nvPr/>
        </p:nvGrpSpPr>
        <p:grpSpPr bwMode="auto">
          <a:xfrm>
            <a:off x="5755133" y="5002213"/>
            <a:ext cx="91666" cy="304800"/>
            <a:chOff x="3085" y="3143"/>
            <a:chExt cx="58" cy="192"/>
          </a:xfrm>
        </p:grpSpPr>
        <p:sp>
          <p:nvSpPr>
            <p:cNvPr id="119" name="Line 262"/>
            <p:cNvSpPr>
              <a:spLocks noChangeShapeType="1"/>
            </p:cNvSpPr>
            <p:nvPr/>
          </p:nvSpPr>
          <p:spPr bwMode="auto">
            <a:xfrm flipV="1">
              <a:off x="3114" y="3143"/>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 name="Rectangle 263"/>
            <p:cNvSpPr>
              <a:spLocks noChangeArrowheads="1"/>
            </p:cNvSpPr>
            <p:nvPr/>
          </p:nvSpPr>
          <p:spPr bwMode="auto">
            <a:xfrm>
              <a:off x="3085" y="3199"/>
              <a:ext cx="5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2</a:t>
              </a:r>
            </a:p>
          </p:txBody>
        </p:sp>
      </p:grpSp>
      <p:grpSp>
        <p:nvGrpSpPr>
          <p:cNvPr id="121" name="Group 264"/>
          <p:cNvGrpSpPr>
            <a:grpSpLocks/>
          </p:cNvGrpSpPr>
          <p:nvPr/>
        </p:nvGrpSpPr>
        <p:grpSpPr bwMode="auto">
          <a:xfrm>
            <a:off x="6089485" y="5002213"/>
            <a:ext cx="82160" cy="304800"/>
            <a:chOff x="3218" y="3143"/>
            <a:chExt cx="52" cy="192"/>
          </a:xfrm>
        </p:grpSpPr>
        <p:sp>
          <p:nvSpPr>
            <p:cNvPr id="122" name="Line 265"/>
            <p:cNvSpPr>
              <a:spLocks noChangeShapeType="1"/>
            </p:cNvSpPr>
            <p:nvPr/>
          </p:nvSpPr>
          <p:spPr bwMode="auto">
            <a:xfrm flipV="1">
              <a:off x="3240" y="3143"/>
              <a:ext cx="1"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 name="Rectangle 266"/>
            <p:cNvSpPr>
              <a:spLocks noChangeArrowheads="1"/>
            </p:cNvSpPr>
            <p:nvPr/>
          </p:nvSpPr>
          <p:spPr bwMode="auto">
            <a:xfrm>
              <a:off x="3218" y="3199"/>
              <a:ext cx="52"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3</a:t>
              </a:r>
            </a:p>
          </p:txBody>
        </p:sp>
      </p:grpSp>
      <p:grpSp>
        <p:nvGrpSpPr>
          <p:cNvPr id="124" name="Group 267"/>
          <p:cNvGrpSpPr>
            <a:grpSpLocks/>
          </p:cNvGrpSpPr>
          <p:nvPr/>
        </p:nvGrpSpPr>
        <p:grpSpPr bwMode="auto">
          <a:xfrm>
            <a:off x="6415873" y="5002213"/>
            <a:ext cx="92680" cy="304800"/>
            <a:chOff x="3339" y="3143"/>
            <a:chExt cx="59" cy="192"/>
          </a:xfrm>
        </p:grpSpPr>
        <p:sp>
          <p:nvSpPr>
            <p:cNvPr id="125" name="Line 268"/>
            <p:cNvSpPr>
              <a:spLocks noChangeShapeType="1"/>
            </p:cNvSpPr>
            <p:nvPr/>
          </p:nvSpPr>
          <p:spPr bwMode="auto">
            <a:xfrm flipV="1">
              <a:off x="3371" y="3143"/>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6" name="Rectangle 269"/>
            <p:cNvSpPr>
              <a:spLocks noChangeArrowheads="1"/>
            </p:cNvSpPr>
            <p:nvPr/>
          </p:nvSpPr>
          <p:spPr bwMode="auto">
            <a:xfrm>
              <a:off x="3339" y="3199"/>
              <a:ext cx="59"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4</a:t>
              </a:r>
            </a:p>
          </p:txBody>
        </p:sp>
      </p:grpSp>
      <p:grpSp>
        <p:nvGrpSpPr>
          <p:cNvPr id="127" name="Group 270"/>
          <p:cNvGrpSpPr>
            <a:grpSpLocks/>
          </p:cNvGrpSpPr>
          <p:nvPr/>
        </p:nvGrpSpPr>
        <p:grpSpPr bwMode="auto">
          <a:xfrm>
            <a:off x="6745541" y="5002213"/>
            <a:ext cx="86924" cy="304800"/>
            <a:chOff x="3471" y="3143"/>
            <a:chExt cx="55" cy="192"/>
          </a:xfrm>
        </p:grpSpPr>
        <p:sp>
          <p:nvSpPr>
            <p:cNvPr id="128" name="Line 271"/>
            <p:cNvSpPr>
              <a:spLocks noChangeShapeType="1"/>
            </p:cNvSpPr>
            <p:nvPr/>
          </p:nvSpPr>
          <p:spPr bwMode="auto">
            <a:xfrm flipV="1">
              <a:off x="3498" y="3143"/>
              <a:ext cx="1"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9" name="Rectangle 272"/>
            <p:cNvSpPr>
              <a:spLocks noChangeArrowheads="1"/>
            </p:cNvSpPr>
            <p:nvPr/>
          </p:nvSpPr>
          <p:spPr bwMode="auto">
            <a:xfrm>
              <a:off x="3471" y="3199"/>
              <a:ext cx="55"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i="0">
                  <a:latin typeface="Corbel" pitchFamily="34" charset="0"/>
                  <a:ea typeface="MS PGothic" pitchFamily="34" charset="-128"/>
                  <a:cs typeface="Arial" pitchFamily="34" charset="0"/>
                </a:rPr>
                <a:t>5</a:t>
              </a:r>
            </a:p>
          </p:txBody>
        </p:sp>
      </p:grpSp>
      <p:grpSp>
        <p:nvGrpSpPr>
          <p:cNvPr id="130" name="Group 273"/>
          <p:cNvGrpSpPr>
            <a:grpSpLocks/>
          </p:cNvGrpSpPr>
          <p:nvPr/>
        </p:nvGrpSpPr>
        <p:grpSpPr bwMode="auto">
          <a:xfrm>
            <a:off x="7020084" y="5006975"/>
            <a:ext cx="93852" cy="336550"/>
            <a:chOff x="3597" y="3143"/>
            <a:chExt cx="59" cy="212"/>
          </a:xfrm>
        </p:grpSpPr>
        <p:sp>
          <p:nvSpPr>
            <p:cNvPr id="131" name="Line 274"/>
            <p:cNvSpPr>
              <a:spLocks noChangeShapeType="1"/>
            </p:cNvSpPr>
            <p:nvPr/>
          </p:nvSpPr>
          <p:spPr bwMode="auto">
            <a:xfrm flipV="1">
              <a:off x="3628" y="3143"/>
              <a:ext cx="1"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2" name="Rectangle 275"/>
            <p:cNvSpPr>
              <a:spLocks noChangeArrowheads="1"/>
            </p:cNvSpPr>
            <p:nvPr/>
          </p:nvSpPr>
          <p:spPr bwMode="auto">
            <a:xfrm>
              <a:off x="3597" y="3219"/>
              <a:ext cx="59"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6</a:t>
              </a:r>
            </a:p>
          </p:txBody>
        </p:sp>
      </p:grpSp>
      <p:grpSp>
        <p:nvGrpSpPr>
          <p:cNvPr id="133" name="Group 276"/>
          <p:cNvGrpSpPr>
            <a:grpSpLocks/>
          </p:cNvGrpSpPr>
          <p:nvPr/>
        </p:nvGrpSpPr>
        <p:grpSpPr bwMode="auto">
          <a:xfrm>
            <a:off x="7340039" y="5002213"/>
            <a:ext cx="79022" cy="304800"/>
            <a:chOff x="3732" y="3143"/>
            <a:chExt cx="50" cy="192"/>
          </a:xfrm>
        </p:grpSpPr>
        <p:sp>
          <p:nvSpPr>
            <p:cNvPr id="134" name="Line 277"/>
            <p:cNvSpPr>
              <a:spLocks noChangeShapeType="1"/>
            </p:cNvSpPr>
            <p:nvPr/>
          </p:nvSpPr>
          <p:spPr bwMode="auto">
            <a:xfrm flipV="1">
              <a:off x="3755" y="3143"/>
              <a:ext cx="1"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5" name="Rectangle 278"/>
            <p:cNvSpPr>
              <a:spLocks noChangeArrowheads="1"/>
            </p:cNvSpPr>
            <p:nvPr/>
          </p:nvSpPr>
          <p:spPr bwMode="auto">
            <a:xfrm>
              <a:off x="3732" y="3199"/>
              <a:ext cx="50"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7</a:t>
              </a:r>
            </a:p>
          </p:txBody>
        </p:sp>
      </p:grpSp>
      <p:grpSp>
        <p:nvGrpSpPr>
          <p:cNvPr id="136" name="Group 279"/>
          <p:cNvGrpSpPr>
            <a:grpSpLocks/>
          </p:cNvGrpSpPr>
          <p:nvPr/>
        </p:nvGrpSpPr>
        <p:grpSpPr bwMode="auto">
          <a:xfrm>
            <a:off x="7619830" y="5011746"/>
            <a:ext cx="93737" cy="319088"/>
            <a:chOff x="3845" y="3143"/>
            <a:chExt cx="60" cy="201"/>
          </a:xfrm>
        </p:grpSpPr>
        <p:sp>
          <p:nvSpPr>
            <p:cNvPr id="137" name="Line 280"/>
            <p:cNvSpPr>
              <a:spLocks noChangeShapeType="1"/>
            </p:cNvSpPr>
            <p:nvPr/>
          </p:nvSpPr>
          <p:spPr bwMode="auto">
            <a:xfrm flipV="1">
              <a:off x="3883" y="3143"/>
              <a:ext cx="0" cy="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8" name="Rectangle 281"/>
            <p:cNvSpPr>
              <a:spLocks noChangeArrowheads="1"/>
            </p:cNvSpPr>
            <p:nvPr/>
          </p:nvSpPr>
          <p:spPr bwMode="auto">
            <a:xfrm>
              <a:off x="3845" y="3208"/>
              <a:ext cx="60" cy="1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algn="ctr" eaLnBrk="0" hangingPunct="0"/>
              <a:r>
                <a:rPr lang="en-US" sz="1400" i="0" dirty="0">
                  <a:latin typeface="Corbel" pitchFamily="34" charset="0"/>
                  <a:ea typeface="MS PGothic" pitchFamily="34" charset="-128"/>
                  <a:cs typeface="Arial" pitchFamily="34" charset="0"/>
                </a:rPr>
                <a:t>8</a:t>
              </a:r>
            </a:p>
          </p:txBody>
        </p:sp>
      </p:grpSp>
      <p:sp>
        <p:nvSpPr>
          <p:cNvPr id="139" name="Rectangle 283"/>
          <p:cNvSpPr>
            <a:spLocks noChangeArrowheads="1"/>
          </p:cNvSpPr>
          <p:nvPr/>
        </p:nvSpPr>
        <p:spPr bwMode="auto">
          <a:xfrm>
            <a:off x="6358501" y="4713288"/>
            <a:ext cx="10211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i="0">
                <a:latin typeface="Corbel" pitchFamily="34" charset="0"/>
                <a:ea typeface="MS PGothic" pitchFamily="34" charset="-128"/>
                <a:cs typeface="Arial" pitchFamily="34" charset="0"/>
              </a:rPr>
              <a:t>Female  Present</a:t>
            </a:r>
            <a:endParaRPr lang="en-US" sz="1200" b="0" i="0">
              <a:latin typeface="Corbel" pitchFamily="34" charset="0"/>
              <a:ea typeface="MS PGothic" pitchFamily="34" charset="-128"/>
              <a:cs typeface="Arial" pitchFamily="34" charset="0"/>
            </a:endParaRPr>
          </a:p>
        </p:txBody>
      </p:sp>
      <p:sp>
        <p:nvSpPr>
          <p:cNvPr id="140" name="Line 284"/>
          <p:cNvSpPr>
            <a:spLocks noChangeShapeType="1"/>
          </p:cNvSpPr>
          <p:nvPr/>
        </p:nvSpPr>
        <p:spPr bwMode="auto">
          <a:xfrm>
            <a:off x="5818012" y="4603819"/>
            <a:ext cx="0" cy="104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1" name="Line 285"/>
          <p:cNvSpPr>
            <a:spLocks noChangeShapeType="1"/>
          </p:cNvSpPr>
          <p:nvPr/>
        </p:nvSpPr>
        <p:spPr bwMode="auto">
          <a:xfrm>
            <a:off x="7713133" y="4603819"/>
            <a:ext cx="0" cy="1047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 name="Line 286"/>
          <p:cNvSpPr>
            <a:spLocks noChangeShapeType="1"/>
          </p:cNvSpPr>
          <p:nvPr/>
        </p:nvSpPr>
        <p:spPr bwMode="auto">
          <a:xfrm>
            <a:off x="5818016" y="4699000"/>
            <a:ext cx="19050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3387" y="436617"/>
            <a:ext cx="1900767"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4" name="Straight Arrow Connector 143"/>
          <p:cNvCxnSpPr>
            <a:cxnSpLocks noChangeShapeType="1"/>
          </p:cNvCxnSpPr>
          <p:nvPr/>
        </p:nvCxnSpPr>
        <p:spPr bwMode="auto">
          <a:xfrm flipH="1">
            <a:off x="7931856" y="339780"/>
            <a:ext cx="330200" cy="873125"/>
          </a:xfrm>
          <a:prstGeom prst="straightConnector1">
            <a:avLst/>
          </a:prstGeom>
          <a:noFill/>
          <a:ln w="38100" algn="ctr">
            <a:solidFill>
              <a:srgbClr val="FFFF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648767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1026"/>
          <p:cNvGrpSpPr>
            <a:grpSpLocks/>
          </p:cNvGrpSpPr>
          <p:nvPr/>
        </p:nvGrpSpPr>
        <p:grpSpPr bwMode="auto">
          <a:xfrm>
            <a:off x="353843" y="773114"/>
            <a:ext cx="4131733" cy="2971800"/>
            <a:chOff x="240" y="528"/>
            <a:chExt cx="2928" cy="1872"/>
          </a:xfrm>
          <a:effectLst/>
        </p:grpSpPr>
        <p:grpSp>
          <p:nvGrpSpPr>
            <p:cNvPr id="49544" name="Group 1027"/>
            <p:cNvGrpSpPr>
              <a:grpSpLocks/>
            </p:cNvGrpSpPr>
            <p:nvPr/>
          </p:nvGrpSpPr>
          <p:grpSpPr bwMode="auto">
            <a:xfrm>
              <a:off x="240" y="528"/>
              <a:ext cx="2928" cy="1872"/>
              <a:chOff x="240" y="528"/>
              <a:chExt cx="2928" cy="1872"/>
            </a:xfrm>
          </p:grpSpPr>
          <p:sp>
            <p:nvSpPr>
              <p:cNvPr id="10646532" name="Rectangle 1028"/>
              <p:cNvSpPr>
                <a:spLocks noChangeArrowheads="1"/>
              </p:cNvSpPr>
              <p:nvPr/>
            </p:nvSpPr>
            <p:spPr bwMode="auto">
              <a:xfrm>
                <a:off x="240" y="528"/>
                <a:ext cx="2928" cy="1872"/>
              </a:xfrm>
              <a:prstGeom prst="rect">
                <a:avLst/>
              </a:prstGeom>
              <a:solidFill>
                <a:schemeClr val="tx2"/>
              </a:solidFill>
              <a:ln w="9525">
                <a:noFill/>
                <a:miter lim="800000"/>
                <a:headEnd/>
                <a:tailEnd/>
              </a:ln>
              <a:effectLst/>
            </p:spPr>
            <p:txBody>
              <a:bodyPr wrap="none" anchor="ctr"/>
              <a:lstStyle/>
              <a:p>
                <a:pPr>
                  <a:defRPr/>
                </a:pPr>
                <a:endParaRPr lang="en-US">
                  <a:latin typeface="Corbel" pitchFamily="34" charset="0"/>
                </a:endParaRPr>
              </a:p>
            </p:txBody>
          </p:sp>
          <p:sp>
            <p:nvSpPr>
              <p:cNvPr id="10646533" name="Line 1029"/>
              <p:cNvSpPr>
                <a:spLocks noChangeShapeType="1"/>
              </p:cNvSpPr>
              <p:nvPr/>
            </p:nvSpPr>
            <p:spPr bwMode="auto">
              <a:xfrm>
                <a:off x="867" y="718"/>
                <a:ext cx="1" cy="1318"/>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534" name="Line 1030"/>
              <p:cNvSpPr>
                <a:spLocks noChangeShapeType="1"/>
              </p:cNvSpPr>
              <p:nvPr/>
            </p:nvSpPr>
            <p:spPr bwMode="auto">
              <a:xfrm>
                <a:off x="830" y="1916"/>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5" name="Line 1031"/>
              <p:cNvSpPr>
                <a:spLocks noChangeShapeType="1"/>
              </p:cNvSpPr>
              <p:nvPr/>
            </p:nvSpPr>
            <p:spPr bwMode="auto">
              <a:xfrm>
                <a:off x="830" y="1796"/>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6" name="Line 1032"/>
              <p:cNvSpPr>
                <a:spLocks noChangeShapeType="1"/>
              </p:cNvSpPr>
              <p:nvPr/>
            </p:nvSpPr>
            <p:spPr bwMode="auto">
              <a:xfrm>
                <a:off x="830" y="1675"/>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7" name="Line 1033"/>
              <p:cNvSpPr>
                <a:spLocks noChangeShapeType="1"/>
              </p:cNvSpPr>
              <p:nvPr/>
            </p:nvSpPr>
            <p:spPr bwMode="auto">
              <a:xfrm>
                <a:off x="830" y="155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8" name="Line 1034"/>
              <p:cNvSpPr>
                <a:spLocks noChangeShapeType="1"/>
              </p:cNvSpPr>
              <p:nvPr/>
            </p:nvSpPr>
            <p:spPr bwMode="auto">
              <a:xfrm>
                <a:off x="830" y="143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39" name="Line 1035"/>
              <p:cNvSpPr>
                <a:spLocks noChangeShapeType="1"/>
              </p:cNvSpPr>
              <p:nvPr/>
            </p:nvSpPr>
            <p:spPr bwMode="auto">
              <a:xfrm>
                <a:off x="830" y="1319"/>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0" name="Line 1036"/>
              <p:cNvSpPr>
                <a:spLocks noChangeShapeType="1"/>
              </p:cNvSpPr>
              <p:nvPr/>
            </p:nvSpPr>
            <p:spPr bwMode="auto">
              <a:xfrm>
                <a:off x="830" y="119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1" name="Line 1037"/>
              <p:cNvSpPr>
                <a:spLocks noChangeShapeType="1"/>
              </p:cNvSpPr>
              <p:nvPr/>
            </p:nvSpPr>
            <p:spPr bwMode="auto">
              <a:xfrm>
                <a:off x="830" y="107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2" name="Line 1038"/>
              <p:cNvSpPr>
                <a:spLocks noChangeShapeType="1"/>
              </p:cNvSpPr>
              <p:nvPr/>
            </p:nvSpPr>
            <p:spPr bwMode="auto">
              <a:xfrm>
                <a:off x="830" y="95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3" name="Line 1039"/>
              <p:cNvSpPr>
                <a:spLocks noChangeShapeType="1"/>
              </p:cNvSpPr>
              <p:nvPr/>
            </p:nvSpPr>
            <p:spPr bwMode="auto">
              <a:xfrm>
                <a:off x="830" y="83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4" name="Line 1040"/>
              <p:cNvSpPr>
                <a:spLocks noChangeShapeType="1"/>
              </p:cNvSpPr>
              <p:nvPr/>
            </p:nvSpPr>
            <p:spPr bwMode="auto">
              <a:xfrm>
                <a:off x="830" y="718"/>
                <a:ext cx="3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45" name="Rectangle 1041"/>
              <p:cNvSpPr>
                <a:spLocks noChangeArrowheads="1"/>
              </p:cNvSpPr>
              <p:nvPr/>
            </p:nvSpPr>
            <p:spPr bwMode="auto">
              <a:xfrm>
                <a:off x="706" y="1997"/>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0</a:t>
                </a:r>
                <a:endParaRPr lang="en-US" sz="1200" b="0" i="0" dirty="0">
                  <a:latin typeface="Corbel" pitchFamily="34" charset="0"/>
                </a:endParaRPr>
              </a:p>
            </p:txBody>
          </p:sp>
          <p:sp>
            <p:nvSpPr>
              <p:cNvPr id="10646546" name="Rectangle 1042"/>
              <p:cNvSpPr>
                <a:spLocks noChangeArrowheads="1"/>
              </p:cNvSpPr>
              <p:nvPr/>
            </p:nvSpPr>
            <p:spPr bwMode="auto">
              <a:xfrm>
                <a:off x="574" y="1877"/>
                <a:ext cx="16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a:t>
                </a:r>
                <a:endParaRPr lang="en-US" sz="1200" b="0" i="0">
                  <a:latin typeface="Corbel" pitchFamily="34" charset="0"/>
                </a:endParaRPr>
              </a:p>
            </p:txBody>
          </p:sp>
          <p:sp>
            <p:nvSpPr>
              <p:cNvPr id="10646547" name="Rectangle 1043"/>
              <p:cNvSpPr>
                <a:spLocks noChangeArrowheads="1"/>
              </p:cNvSpPr>
              <p:nvPr/>
            </p:nvSpPr>
            <p:spPr bwMode="auto">
              <a:xfrm>
                <a:off x="574" y="1757"/>
                <a:ext cx="16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200</a:t>
                </a:r>
                <a:endParaRPr lang="en-US" sz="1200" b="0" i="0">
                  <a:latin typeface="Corbel" pitchFamily="34" charset="0"/>
                </a:endParaRPr>
              </a:p>
            </p:txBody>
          </p:sp>
          <p:sp>
            <p:nvSpPr>
              <p:cNvPr id="10646548" name="Rectangle 1044"/>
              <p:cNvSpPr>
                <a:spLocks noChangeArrowheads="1"/>
              </p:cNvSpPr>
              <p:nvPr/>
            </p:nvSpPr>
            <p:spPr bwMode="auto">
              <a:xfrm>
                <a:off x="574" y="1637"/>
                <a:ext cx="161"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300</a:t>
                </a:r>
                <a:endParaRPr lang="en-US" sz="1200" b="0" i="0">
                  <a:latin typeface="Corbel" pitchFamily="34" charset="0"/>
                </a:endParaRPr>
              </a:p>
            </p:txBody>
          </p:sp>
          <p:sp>
            <p:nvSpPr>
              <p:cNvPr id="10646549" name="Rectangle 1045"/>
              <p:cNvSpPr>
                <a:spLocks noChangeArrowheads="1"/>
              </p:cNvSpPr>
              <p:nvPr/>
            </p:nvSpPr>
            <p:spPr bwMode="auto">
              <a:xfrm>
                <a:off x="574" y="1517"/>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400</a:t>
                </a:r>
                <a:endParaRPr lang="en-US" sz="1200" b="0" i="0">
                  <a:latin typeface="Corbel" pitchFamily="34" charset="0"/>
                </a:endParaRPr>
              </a:p>
            </p:txBody>
          </p:sp>
          <p:sp>
            <p:nvSpPr>
              <p:cNvPr id="10646550" name="Rectangle 1046"/>
              <p:cNvSpPr>
                <a:spLocks noChangeArrowheads="1"/>
              </p:cNvSpPr>
              <p:nvPr/>
            </p:nvSpPr>
            <p:spPr bwMode="auto">
              <a:xfrm>
                <a:off x="574" y="1397"/>
                <a:ext cx="161"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500</a:t>
                </a:r>
                <a:endParaRPr lang="en-US" sz="1200" b="0" i="0" dirty="0">
                  <a:latin typeface="Corbel" pitchFamily="34" charset="0"/>
                </a:endParaRPr>
              </a:p>
            </p:txBody>
          </p:sp>
          <p:sp>
            <p:nvSpPr>
              <p:cNvPr id="10646551" name="Rectangle 1047"/>
              <p:cNvSpPr>
                <a:spLocks noChangeArrowheads="1"/>
              </p:cNvSpPr>
              <p:nvPr/>
            </p:nvSpPr>
            <p:spPr bwMode="auto">
              <a:xfrm>
                <a:off x="574" y="1279"/>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600</a:t>
                </a:r>
                <a:endParaRPr lang="en-US" sz="1200" b="0" i="0">
                  <a:latin typeface="Corbel" pitchFamily="34" charset="0"/>
                </a:endParaRPr>
              </a:p>
            </p:txBody>
          </p:sp>
          <p:sp>
            <p:nvSpPr>
              <p:cNvPr id="10646552" name="Rectangle 1048"/>
              <p:cNvSpPr>
                <a:spLocks noChangeArrowheads="1"/>
              </p:cNvSpPr>
              <p:nvPr/>
            </p:nvSpPr>
            <p:spPr bwMode="auto">
              <a:xfrm>
                <a:off x="574" y="1159"/>
                <a:ext cx="15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700</a:t>
                </a:r>
                <a:endParaRPr lang="en-US" sz="1200" b="0" i="0">
                  <a:latin typeface="Corbel" pitchFamily="34" charset="0"/>
                </a:endParaRPr>
              </a:p>
            </p:txBody>
          </p:sp>
          <p:sp>
            <p:nvSpPr>
              <p:cNvPr id="10646553" name="Rectangle 1049"/>
              <p:cNvSpPr>
                <a:spLocks noChangeArrowheads="1"/>
              </p:cNvSpPr>
              <p:nvPr/>
            </p:nvSpPr>
            <p:spPr bwMode="auto">
              <a:xfrm>
                <a:off x="574" y="1039"/>
                <a:ext cx="16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800</a:t>
                </a:r>
                <a:endParaRPr lang="en-US" sz="1200" b="0" i="0" dirty="0">
                  <a:latin typeface="Corbel" pitchFamily="34" charset="0"/>
                </a:endParaRPr>
              </a:p>
            </p:txBody>
          </p:sp>
          <p:sp>
            <p:nvSpPr>
              <p:cNvPr id="10646554" name="Rectangle 1050"/>
              <p:cNvSpPr>
                <a:spLocks noChangeArrowheads="1"/>
              </p:cNvSpPr>
              <p:nvPr/>
            </p:nvSpPr>
            <p:spPr bwMode="auto">
              <a:xfrm>
                <a:off x="574" y="919"/>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900</a:t>
                </a:r>
                <a:endParaRPr lang="en-US" sz="1200" b="0" i="0">
                  <a:latin typeface="Corbel" pitchFamily="34" charset="0"/>
                </a:endParaRPr>
              </a:p>
            </p:txBody>
          </p:sp>
          <p:sp>
            <p:nvSpPr>
              <p:cNvPr id="10646555" name="Rectangle 1051"/>
              <p:cNvSpPr>
                <a:spLocks noChangeArrowheads="1"/>
              </p:cNvSpPr>
              <p:nvPr/>
            </p:nvSpPr>
            <p:spPr bwMode="auto">
              <a:xfrm>
                <a:off x="506" y="799"/>
                <a:ext cx="21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1000</a:t>
                </a:r>
                <a:endParaRPr lang="en-US" sz="1200" b="0" i="0">
                  <a:latin typeface="Corbel" pitchFamily="34" charset="0"/>
                </a:endParaRPr>
              </a:p>
            </p:txBody>
          </p:sp>
          <p:sp>
            <p:nvSpPr>
              <p:cNvPr id="10646556" name="Rectangle 1052"/>
              <p:cNvSpPr>
                <a:spLocks noChangeArrowheads="1"/>
              </p:cNvSpPr>
              <p:nvPr/>
            </p:nvSpPr>
            <p:spPr bwMode="auto">
              <a:xfrm>
                <a:off x="506" y="679"/>
                <a:ext cx="20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1100</a:t>
                </a:r>
                <a:endParaRPr lang="en-US" sz="1200" b="0" i="0" dirty="0">
                  <a:latin typeface="Corbel" pitchFamily="34" charset="0"/>
                </a:endParaRPr>
              </a:p>
            </p:txBody>
          </p:sp>
          <p:sp>
            <p:nvSpPr>
              <p:cNvPr id="10646557" name="Line 1053"/>
              <p:cNvSpPr>
                <a:spLocks noChangeShapeType="1"/>
              </p:cNvSpPr>
              <p:nvPr/>
            </p:nvSpPr>
            <p:spPr bwMode="auto">
              <a:xfrm>
                <a:off x="830" y="2036"/>
                <a:ext cx="3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grpSp>
            <p:nvGrpSpPr>
              <p:cNvPr id="49572" name="Group 1054"/>
              <p:cNvGrpSpPr>
                <a:grpSpLocks/>
              </p:cNvGrpSpPr>
              <p:nvPr/>
            </p:nvGrpSpPr>
            <p:grpSpPr bwMode="auto">
              <a:xfrm>
                <a:off x="996" y="1980"/>
                <a:ext cx="2013" cy="235"/>
                <a:chOff x="2350" y="3293"/>
                <a:chExt cx="1973" cy="401"/>
              </a:xfrm>
            </p:grpSpPr>
            <p:sp>
              <p:nvSpPr>
                <p:cNvPr id="10646559" name="Line 1055"/>
                <p:cNvSpPr>
                  <a:spLocks noChangeShapeType="1"/>
                </p:cNvSpPr>
                <p:nvPr/>
              </p:nvSpPr>
              <p:spPr bwMode="auto">
                <a:xfrm>
                  <a:off x="2381" y="3384"/>
                  <a:ext cx="1887" cy="0"/>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560" name="Line 1056"/>
                <p:cNvSpPr>
                  <a:spLocks noChangeShapeType="1"/>
                </p:cNvSpPr>
                <p:nvPr/>
              </p:nvSpPr>
              <p:spPr bwMode="auto">
                <a:xfrm flipV="1">
                  <a:off x="2381"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1" name="Line 1057"/>
                <p:cNvSpPr>
                  <a:spLocks noChangeShapeType="1"/>
                </p:cNvSpPr>
                <p:nvPr/>
              </p:nvSpPr>
              <p:spPr bwMode="auto">
                <a:xfrm flipV="1">
                  <a:off x="2507"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2" name="Line 1058"/>
                <p:cNvSpPr>
                  <a:spLocks noChangeShapeType="1"/>
                </p:cNvSpPr>
                <p:nvPr/>
              </p:nvSpPr>
              <p:spPr bwMode="auto">
                <a:xfrm flipV="1">
                  <a:off x="2632"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3" name="Line 1059"/>
                <p:cNvSpPr>
                  <a:spLocks noChangeShapeType="1"/>
                </p:cNvSpPr>
                <p:nvPr/>
              </p:nvSpPr>
              <p:spPr bwMode="auto">
                <a:xfrm flipV="1">
                  <a:off x="2758"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4" name="Line 1060"/>
                <p:cNvSpPr>
                  <a:spLocks noChangeShapeType="1"/>
                </p:cNvSpPr>
                <p:nvPr/>
              </p:nvSpPr>
              <p:spPr bwMode="auto">
                <a:xfrm flipV="1">
                  <a:off x="2884"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5" name="Line 1061"/>
                <p:cNvSpPr>
                  <a:spLocks noChangeShapeType="1"/>
                </p:cNvSpPr>
                <p:nvPr/>
              </p:nvSpPr>
              <p:spPr bwMode="auto">
                <a:xfrm flipV="1">
                  <a:off x="3010"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6" name="Line 1062"/>
                <p:cNvSpPr>
                  <a:spLocks noChangeShapeType="1"/>
                </p:cNvSpPr>
                <p:nvPr/>
              </p:nvSpPr>
              <p:spPr bwMode="auto">
                <a:xfrm flipV="1">
                  <a:off x="3136"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7" name="Line 1063"/>
                <p:cNvSpPr>
                  <a:spLocks noChangeShapeType="1"/>
                </p:cNvSpPr>
                <p:nvPr/>
              </p:nvSpPr>
              <p:spPr bwMode="auto">
                <a:xfrm flipV="1">
                  <a:off x="3261"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8" name="Line 1064"/>
                <p:cNvSpPr>
                  <a:spLocks noChangeShapeType="1"/>
                </p:cNvSpPr>
                <p:nvPr/>
              </p:nvSpPr>
              <p:spPr bwMode="auto">
                <a:xfrm flipV="1">
                  <a:off x="3387"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69" name="Line 1065"/>
                <p:cNvSpPr>
                  <a:spLocks noChangeShapeType="1"/>
                </p:cNvSpPr>
                <p:nvPr/>
              </p:nvSpPr>
              <p:spPr bwMode="auto">
                <a:xfrm flipV="1">
                  <a:off x="3513"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0" name="Line 1066"/>
                <p:cNvSpPr>
                  <a:spLocks noChangeShapeType="1"/>
                </p:cNvSpPr>
                <p:nvPr/>
              </p:nvSpPr>
              <p:spPr bwMode="auto">
                <a:xfrm flipV="1">
                  <a:off x="3639"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1" name="Line 1067"/>
                <p:cNvSpPr>
                  <a:spLocks noChangeShapeType="1"/>
                </p:cNvSpPr>
                <p:nvPr/>
              </p:nvSpPr>
              <p:spPr bwMode="auto">
                <a:xfrm flipV="1">
                  <a:off x="3764"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2" name="Line 1068"/>
                <p:cNvSpPr>
                  <a:spLocks noChangeShapeType="1"/>
                </p:cNvSpPr>
                <p:nvPr/>
              </p:nvSpPr>
              <p:spPr bwMode="auto">
                <a:xfrm flipV="1">
                  <a:off x="3890"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3" name="Line 1069"/>
                <p:cNvSpPr>
                  <a:spLocks noChangeShapeType="1"/>
                </p:cNvSpPr>
                <p:nvPr/>
              </p:nvSpPr>
              <p:spPr bwMode="auto">
                <a:xfrm flipV="1">
                  <a:off x="4016"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4" name="Line 1070"/>
                <p:cNvSpPr>
                  <a:spLocks noChangeShapeType="1"/>
                </p:cNvSpPr>
                <p:nvPr/>
              </p:nvSpPr>
              <p:spPr bwMode="auto">
                <a:xfrm flipV="1">
                  <a:off x="4142"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5" name="Line 1071"/>
                <p:cNvSpPr>
                  <a:spLocks noChangeShapeType="1"/>
                </p:cNvSpPr>
                <p:nvPr/>
              </p:nvSpPr>
              <p:spPr bwMode="auto">
                <a:xfrm flipV="1">
                  <a:off x="4268" y="3384"/>
                  <a:ext cx="1" cy="36"/>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6" name="Line 1072"/>
                <p:cNvSpPr>
                  <a:spLocks noChangeShapeType="1"/>
                </p:cNvSpPr>
                <p:nvPr/>
              </p:nvSpPr>
              <p:spPr bwMode="auto">
                <a:xfrm>
                  <a:off x="2632" y="3293"/>
                  <a:ext cx="123"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77" name="Rectangle 1073"/>
                <p:cNvSpPr>
                  <a:spLocks noChangeArrowheads="1"/>
                </p:cNvSpPr>
                <p:nvPr/>
              </p:nvSpPr>
              <p:spPr bwMode="auto">
                <a:xfrm>
                  <a:off x="2350" y="3484"/>
                  <a:ext cx="55"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6578" name="Rectangle 1074"/>
                <p:cNvSpPr>
                  <a:spLocks noChangeArrowheads="1"/>
                </p:cNvSpPr>
                <p:nvPr/>
              </p:nvSpPr>
              <p:spPr bwMode="auto">
                <a:xfrm>
                  <a:off x="2731" y="3486"/>
                  <a:ext cx="48"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a:t>
                  </a:r>
                  <a:endParaRPr lang="en-US" sz="1200" b="0" i="0">
                    <a:latin typeface="Corbel" pitchFamily="34" charset="0"/>
                  </a:endParaRPr>
                </a:p>
              </p:txBody>
            </p:sp>
            <p:sp>
              <p:nvSpPr>
                <p:cNvPr id="10646579" name="Rectangle 1075"/>
                <p:cNvSpPr>
                  <a:spLocks noChangeArrowheads="1"/>
                </p:cNvSpPr>
                <p:nvPr/>
              </p:nvSpPr>
              <p:spPr bwMode="auto">
                <a:xfrm>
                  <a:off x="3104" y="3490"/>
                  <a:ext cx="55"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2</a:t>
                  </a:r>
                  <a:endParaRPr lang="en-US" sz="1200" b="0" i="0" dirty="0">
                    <a:latin typeface="Corbel" pitchFamily="34" charset="0"/>
                  </a:endParaRPr>
                </a:p>
              </p:txBody>
            </p:sp>
            <p:sp>
              <p:nvSpPr>
                <p:cNvPr id="10646580" name="Rectangle 1076"/>
                <p:cNvSpPr>
                  <a:spLocks noChangeArrowheads="1"/>
                </p:cNvSpPr>
                <p:nvPr/>
              </p:nvSpPr>
              <p:spPr bwMode="auto">
                <a:xfrm>
                  <a:off x="3481" y="3491"/>
                  <a:ext cx="49"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a:t>
                  </a:r>
                  <a:endParaRPr lang="en-US" sz="1200" b="0" i="0">
                    <a:latin typeface="Corbel" pitchFamily="34" charset="0"/>
                  </a:endParaRPr>
                </a:p>
              </p:txBody>
            </p:sp>
            <p:sp>
              <p:nvSpPr>
                <p:cNvPr id="10646581" name="Rectangle 1077"/>
                <p:cNvSpPr>
                  <a:spLocks noChangeArrowheads="1"/>
                </p:cNvSpPr>
                <p:nvPr/>
              </p:nvSpPr>
              <p:spPr bwMode="auto">
                <a:xfrm>
                  <a:off x="3861" y="3491"/>
                  <a:ext cx="56"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4</a:t>
                  </a:r>
                  <a:endParaRPr lang="en-US" sz="1200" b="0" i="0">
                    <a:latin typeface="Corbel" pitchFamily="34" charset="0"/>
                  </a:endParaRPr>
                </a:p>
              </p:txBody>
            </p:sp>
            <p:sp>
              <p:nvSpPr>
                <p:cNvPr id="10646582" name="Rectangle 1078"/>
                <p:cNvSpPr>
                  <a:spLocks noChangeArrowheads="1"/>
                </p:cNvSpPr>
                <p:nvPr/>
              </p:nvSpPr>
              <p:spPr bwMode="auto">
                <a:xfrm>
                  <a:off x="4158" y="3495"/>
                  <a:ext cx="165" cy="199"/>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5 hr</a:t>
                  </a:r>
                  <a:endParaRPr lang="en-US" sz="1200" b="0" i="0">
                    <a:latin typeface="Corbel" pitchFamily="34" charset="0"/>
                  </a:endParaRPr>
                </a:p>
              </p:txBody>
            </p:sp>
          </p:grpSp>
          <p:sp>
            <p:nvSpPr>
              <p:cNvPr id="10646583" name="Rectangle 1079"/>
              <p:cNvSpPr>
                <a:spLocks noChangeArrowheads="1"/>
              </p:cNvSpPr>
              <p:nvPr/>
            </p:nvSpPr>
            <p:spPr bwMode="auto">
              <a:xfrm>
                <a:off x="1409" y="2237"/>
                <a:ext cx="114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Time After Amphetamine</a:t>
                </a:r>
                <a:endParaRPr lang="en-US" sz="1200" b="0" i="0" dirty="0">
                  <a:latin typeface="Corbel" pitchFamily="34" charset="0"/>
                </a:endParaRPr>
              </a:p>
            </p:txBody>
          </p:sp>
          <p:sp>
            <p:nvSpPr>
              <p:cNvPr id="10646584" name="Rectangle 1080"/>
              <p:cNvSpPr>
                <a:spLocks noChangeArrowheads="1"/>
              </p:cNvSpPr>
              <p:nvPr/>
            </p:nvSpPr>
            <p:spPr bwMode="auto">
              <a:xfrm rot="16200000">
                <a:off x="-25" y="1200"/>
                <a:ext cx="742" cy="131"/>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 of Basal Release</a:t>
                </a:r>
                <a:endParaRPr lang="en-US" sz="1200" b="0" i="0" dirty="0">
                  <a:latin typeface="Corbel" pitchFamily="34" charset="0"/>
                </a:endParaRPr>
              </a:p>
            </p:txBody>
          </p:sp>
          <p:sp>
            <p:nvSpPr>
              <p:cNvPr id="10646585" name="Line 1081"/>
              <p:cNvSpPr>
                <a:spLocks noChangeShapeType="1"/>
              </p:cNvSpPr>
              <p:nvPr/>
            </p:nvSpPr>
            <p:spPr bwMode="auto">
              <a:xfrm flipV="1">
                <a:off x="1027" y="1415"/>
                <a:ext cx="128" cy="50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86" name="Line 1082"/>
              <p:cNvSpPr>
                <a:spLocks noChangeShapeType="1"/>
              </p:cNvSpPr>
              <p:nvPr/>
            </p:nvSpPr>
            <p:spPr bwMode="auto">
              <a:xfrm flipV="1">
                <a:off x="1036" y="1908"/>
                <a:ext cx="129"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87" name="Line 1083"/>
              <p:cNvSpPr>
                <a:spLocks noChangeShapeType="1"/>
              </p:cNvSpPr>
              <p:nvPr/>
            </p:nvSpPr>
            <p:spPr bwMode="auto">
              <a:xfrm>
                <a:off x="1036" y="1916"/>
                <a:ext cx="129"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88" name="Oval 1084"/>
              <p:cNvSpPr>
                <a:spLocks noChangeArrowheads="1"/>
              </p:cNvSpPr>
              <p:nvPr/>
            </p:nvSpPr>
            <p:spPr bwMode="auto">
              <a:xfrm>
                <a:off x="992" y="1891"/>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89" name="Rectangle 1085"/>
              <p:cNvSpPr>
                <a:spLocks noChangeArrowheads="1"/>
              </p:cNvSpPr>
              <p:nvPr/>
            </p:nvSpPr>
            <p:spPr bwMode="auto">
              <a:xfrm>
                <a:off x="992" y="1891"/>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0" name="Freeform 1086"/>
              <p:cNvSpPr>
                <a:spLocks/>
              </p:cNvSpPr>
              <p:nvPr/>
            </p:nvSpPr>
            <p:spPr bwMode="auto">
              <a:xfrm>
                <a:off x="992" y="1891"/>
                <a:ext cx="87"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1" name="Line 1087"/>
              <p:cNvSpPr>
                <a:spLocks noChangeShapeType="1"/>
              </p:cNvSpPr>
              <p:nvPr/>
            </p:nvSpPr>
            <p:spPr bwMode="auto">
              <a:xfrm flipV="1">
                <a:off x="1155" y="838"/>
                <a:ext cx="128" cy="57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2" name="Line 1088"/>
              <p:cNvSpPr>
                <a:spLocks noChangeShapeType="1"/>
              </p:cNvSpPr>
              <p:nvPr/>
            </p:nvSpPr>
            <p:spPr bwMode="auto">
              <a:xfrm>
                <a:off x="1283" y="838"/>
                <a:ext cx="129" cy="40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3" name="Line 1089"/>
              <p:cNvSpPr>
                <a:spLocks noChangeShapeType="1"/>
              </p:cNvSpPr>
              <p:nvPr/>
            </p:nvSpPr>
            <p:spPr bwMode="auto">
              <a:xfrm>
                <a:off x="1412" y="1244"/>
                <a:ext cx="128" cy="25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4" name="Line 1090"/>
              <p:cNvSpPr>
                <a:spLocks noChangeShapeType="1"/>
              </p:cNvSpPr>
              <p:nvPr/>
            </p:nvSpPr>
            <p:spPr bwMode="auto">
              <a:xfrm>
                <a:off x="1540" y="1496"/>
                <a:ext cx="129" cy="6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5" name="Line 1091"/>
              <p:cNvSpPr>
                <a:spLocks noChangeShapeType="1"/>
              </p:cNvSpPr>
              <p:nvPr/>
            </p:nvSpPr>
            <p:spPr bwMode="auto">
              <a:xfrm>
                <a:off x="1669" y="1556"/>
                <a:ext cx="128" cy="3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6" name="Line 1092"/>
              <p:cNvSpPr>
                <a:spLocks noChangeShapeType="1"/>
              </p:cNvSpPr>
              <p:nvPr/>
            </p:nvSpPr>
            <p:spPr bwMode="auto">
              <a:xfrm>
                <a:off x="1797" y="1594"/>
                <a:ext cx="128" cy="3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7" name="Line 1093"/>
              <p:cNvSpPr>
                <a:spLocks noChangeShapeType="1"/>
              </p:cNvSpPr>
              <p:nvPr/>
            </p:nvSpPr>
            <p:spPr bwMode="auto">
              <a:xfrm>
                <a:off x="1925" y="1629"/>
                <a:ext cx="128" cy="3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8" name="Line 1094"/>
              <p:cNvSpPr>
                <a:spLocks noChangeShapeType="1"/>
              </p:cNvSpPr>
              <p:nvPr/>
            </p:nvSpPr>
            <p:spPr bwMode="auto">
              <a:xfrm>
                <a:off x="2053" y="1665"/>
                <a:ext cx="129" cy="3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599" name="Line 1095"/>
              <p:cNvSpPr>
                <a:spLocks noChangeShapeType="1"/>
              </p:cNvSpPr>
              <p:nvPr/>
            </p:nvSpPr>
            <p:spPr bwMode="auto">
              <a:xfrm>
                <a:off x="2182" y="1700"/>
                <a:ext cx="128" cy="5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0" name="Line 1096"/>
              <p:cNvSpPr>
                <a:spLocks noChangeShapeType="1"/>
              </p:cNvSpPr>
              <p:nvPr/>
            </p:nvSpPr>
            <p:spPr bwMode="auto">
              <a:xfrm>
                <a:off x="2310" y="1754"/>
                <a:ext cx="128" cy="1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1" name="Line 1097"/>
              <p:cNvSpPr>
                <a:spLocks noChangeShapeType="1"/>
              </p:cNvSpPr>
              <p:nvPr/>
            </p:nvSpPr>
            <p:spPr bwMode="auto">
              <a:xfrm>
                <a:off x="2438" y="1771"/>
                <a:ext cx="128" cy="1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2" name="Line 1098"/>
              <p:cNvSpPr>
                <a:spLocks noChangeShapeType="1"/>
              </p:cNvSpPr>
              <p:nvPr/>
            </p:nvSpPr>
            <p:spPr bwMode="auto">
              <a:xfrm>
                <a:off x="2566" y="1785"/>
                <a:ext cx="129" cy="2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3" name="Line 1099"/>
              <p:cNvSpPr>
                <a:spLocks noChangeShapeType="1"/>
              </p:cNvSpPr>
              <p:nvPr/>
            </p:nvSpPr>
            <p:spPr bwMode="auto">
              <a:xfrm>
                <a:off x="2695" y="1810"/>
                <a:ext cx="128" cy="1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4" name="Line 1100"/>
              <p:cNvSpPr>
                <a:spLocks noChangeShapeType="1"/>
              </p:cNvSpPr>
              <p:nvPr/>
            </p:nvSpPr>
            <p:spPr bwMode="auto">
              <a:xfrm>
                <a:off x="2823" y="1828"/>
                <a:ext cx="130" cy="2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5" name="Line 1101"/>
              <p:cNvSpPr>
                <a:spLocks noChangeShapeType="1"/>
              </p:cNvSpPr>
              <p:nvPr/>
            </p:nvSpPr>
            <p:spPr bwMode="auto">
              <a:xfrm>
                <a:off x="1155" y="1908"/>
                <a:ext cx="128"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6" name="Line 1102"/>
              <p:cNvSpPr>
                <a:spLocks noChangeShapeType="1"/>
              </p:cNvSpPr>
              <p:nvPr/>
            </p:nvSpPr>
            <p:spPr bwMode="auto">
              <a:xfrm>
                <a:off x="1283" y="1916"/>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7" name="Line 1103"/>
              <p:cNvSpPr>
                <a:spLocks noChangeShapeType="1"/>
              </p:cNvSpPr>
              <p:nvPr/>
            </p:nvSpPr>
            <p:spPr bwMode="auto">
              <a:xfrm>
                <a:off x="1412" y="1920"/>
                <a:ext cx="128" cy="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8" name="Line 1104"/>
              <p:cNvSpPr>
                <a:spLocks noChangeShapeType="1"/>
              </p:cNvSpPr>
              <p:nvPr/>
            </p:nvSpPr>
            <p:spPr bwMode="auto">
              <a:xfrm>
                <a:off x="1540" y="1926"/>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09" name="Line 1105"/>
              <p:cNvSpPr>
                <a:spLocks noChangeShapeType="1"/>
              </p:cNvSpPr>
              <p:nvPr/>
            </p:nvSpPr>
            <p:spPr bwMode="auto">
              <a:xfrm flipV="1">
                <a:off x="1669" y="1916"/>
                <a:ext cx="128" cy="1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0" name="Line 1106"/>
              <p:cNvSpPr>
                <a:spLocks noChangeShapeType="1"/>
              </p:cNvSpPr>
              <p:nvPr/>
            </p:nvSpPr>
            <p:spPr bwMode="auto">
              <a:xfrm flipV="1">
                <a:off x="1797" y="1905"/>
                <a:ext cx="128" cy="1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1" name="Line 1107"/>
              <p:cNvSpPr>
                <a:spLocks noChangeShapeType="1"/>
              </p:cNvSpPr>
              <p:nvPr/>
            </p:nvSpPr>
            <p:spPr bwMode="auto">
              <a:xfrm flipV="1">
                <a:off x="1925" y="1895"/>
                <a:ext cx="128" cy="1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2" name="Line 1108"/>
              <p:cNvSpPr>
                <a:spLocks noChangeShapeType="1"/>
              </p:cNvSpPr>
              <p:nvPr/>
            </p:nvSpPr>
            <p:spPr bwMode="auto">
              <a:xfrm flipV="1">
                <a:off x="2053" y="1887"/>
                <a:ext cx="129" cy="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3" name="Line 1109"/>
              <p:cNvSpPr>
                <a:spLocks noChangeShapeType="1"/>
              </p:cNvSpPr>
              <p:nvPr/>
            </p:nvSpPr>
            <p:spPr bwMode="auto">
              <a:xfrm>
                <a:off x="2182" y="1887"/>
                <a:ext cx="128"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4" name="Line 1110"/>
              <p:cNvSpPr>
                <a:spLocks noChangeShapeType="1"/>
              </p:cNvSpPr>
              <p:nvPr/>
            </p:nvSpPr>
            <p:spPr bwMode="auto">
              <a:xfrm>
                <a:off x="2310" y="1891"/>
                <a:ext cx="128"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5" name="Line 1111"/>
              <p:cNvSpPr>
                <a:spLocks noChangeShapeType="1"/>
              </p:cNvSpPr>
              <p:nvPr/>
            </p:nvSpPr>
            <p:spPr bwMode="auto">
              <a:xfrm>
                <a:off x="2438" y="1891"/>
                <a:ext cx="128"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6" name="Line 1112"/>
              <p:cNvSpPr>
                <a:spLocks noChangeShapeType="1"/>
              </p:cNvSpPr>
              <p:nvPr/>
            </p:nvSpPr>
            <p:spPr bwMode="auto">
              <a:xfrm>
                <a:off x="2566" y="1891"/>
                <a:ext cx="129"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7" name="Line 1113"/>
              <p:cNvSpPr>
                <a:spLocks noChangeShapeType="1"/>
              </p:cNvSpPr>
              <p:nvPr/>
            </p:nvSpPr>
            <p:spPr bwMode="auto">
              <a:xfrm>
                <a:off x="2695" y="1895"/>
                <a:ext cx="128"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8" name="Line 1114"/>
              <p:cNvSpPr>
                <a:spLocks noChangeShapeType="1"/>
              </p:cNvSpPr>
              <p:nvPr/>
            </p:nvSpPr>
            <p:spPr bwMode="auto">
              <a:xfrm>
                <a:off x="2823" y="1895"/>
                <a:ext cx="130"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19" name="Line 1115"/>
              <p:cNvSpPr>
                <a:spLocks noChangeShapeType="1"/>
              </p:cNvSpPr>
              <p:nvPr/>
            </p:nvSpPr>
            <p:spPr bwMode="auto">
              <a:xfrm>
                <a:off x="1155" y="1926"/>
                <a:ext cx="128" cy="5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0" name="Line 1116"/>
              <p:cNvSpPr>
                <a:spLocks noChangeShapeType="1"/>
              </p:cNvSpPr>
              <p:nvPr/>
            </p:nvSpPr>
            <p:spPr bwMode="auto">
              <a:xfrm flipV="1">
                <a:off x="1412" y="1976"/>
                <a:ext cx="128" cy="1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1" name="Line 1117"/>
              <p:cNvSpPr>
                <a:spLocks noChangeShapeType="1"/>
              </p:cNvSpPr>
              <p:nvPr/>
            </p:nvSpPr>
            <p:spPr bwMode="auto">
              <a:xfrm>
                <a:off x="1540" y="1976"/>
                <a:ext cx="129"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2" name="Line 1118"/>
              <p:cNvSpPr>
                <a:spLocks noChangeShapeType="1"/>
              </p:cNvSpPr>
              <p:nvPr/>
            </p:nvSpPr>
            <p:spPr bwMode="auto">
              <a:xfrm flipV="1">
                <a:off x="1669" y="1966"/>
                <a:ext cx="128"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3" name="Line 1119"/>
              <p:cNvSpPr>
                <a:spLocks noChangeShapeType="1"/>
              </p:cNvSpPr>
              <p:nvPr/>
            </p:nvSpPr>
            <p:spPr bwMode="auto">
              <a:xfrm flipV="1">
                <a:off x="1797" y="1947"/>
                <a:ext cx="128" cy="1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4" name="Line 1120"/>
              <p:cNvSpPr>
                <a:spLocks noChangeShapeType="1"/>
              </p:cNvSpPr>
              <p:nvPr/>
            </p:nvSpPr>
            <p:spPr bwMode="auto">
              <a:xfrm flipV="1">
                <a:off x="1925" y="1941"/>
                <a:ext cx="128" cy="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5" name="Line 1121"/>
              <p:cNvSpPr>
                <a:spLocks noChangeShapeType="1"/>
              </p:cNvSpPr>
              <p:nvPr/>
            </p:nvSpPr>
            <p:spPr bwMode="auto">
              <a:xfrm flipV="1">
                <a:off x="2053" y="1923"/>
                <a:ext cx="129" cy="18"/>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6" name="Line 1122"/>
              <p:cNvSpPr>
                <a:spLocks noChangeShapeType="1"/>
              </p:cNvSpPr>
              <p:nvPr/>
            </p:nvSpPr>
            <p:spPr bwMode="auto">
              <a:xfrm flipV="1">
                <a:off x="2182" y="1920"/>
                <a:ext cx="128" cy="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7" name="Line 1123"/>
              <p:cNvSpPr>
                <a:spLocks noChangeShapeType="1"/>
              </p:cNvSpPr>
              <p:nvPr/>
            </p:nvSpPr>
            <p:spPr bwMode="auto">
              <a:xfrm>
                <a:off x="2310"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8" name="Line 1124"/>
              <p:cNvSpPr>
                <a:spLocks noChangeShapeType="1"/>
              </p:cNvSpPr>
              <p:nvPr/>
            </p:nvSpPr>
            <p:spPr bwMode="auto">
              <a:xfrm>
                <a:off x="2438"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29" name="Line 1125"/>
              <p:cNvSpPr>
                <a:spLocks noChangeShapeType="1"/>
              </p:cNvSpPr>
              <p:nvPr/>
            </p:nvSpPr>
            <p:spPr bwMode="auto">
              <a:xfrm>
                <a:off x="2566" y="1920"/>
                <a:ext cx="129"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0" name="Line 1126"/>
              <p:cNvSpPr>
                <a:spLocks noChangeShapeType="1"/>
              </p:cNvSpPr>
              <p:nvPr/>
            </p:nvSpPr>
            <p:spPr bwMode="auto">
              <a:xfrm>
                <a:off x="2695" y="1920"/>
                <a:ext cx="128"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1" name="Line 1127"/>
              <p:cNvSpPr>
                <a:spLocks noChangeShapeType="1"/>
              </p:cNvSpPr>
              <p:nvPr/>
            </p:nvSpPr>
            <p:spPr bwMode="auto">
              <a:xfrm>
                <a:off x="2823" y="1920"/>
                <a:ext cx="130"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2" name="Oval 1128"/>
              <p:cNvSpPr>
                <a:spLocks noChangeArrowheads="1"/>
              </p:cNvSpPr>
              <p:nvPr/>
            </p:nvSpPr>
            <p:spPr bwMode="auto">
              <a:xfrm>
                <a:off x="1112" y="1390"/>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3" name="Oval 1129"/>
              <p:cNvSpPr>
                <a:spLocks noChangeArrowheads="1"/>
              </p:cNvSpPr>
              <p:nvPr/>
            </p:nvSpPr>
            <p:spPr bwMode="auto">
              <a:xfrm>
                <a:off x="1240" y="813"/>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4" name="Oval 1130"/>
              <p:cNvSpPr>
                <a:spLocks noChangeArrowheads="1"/>
              </p:cNvSpPr>
              <p:nvPr/>
            </p:nvSpPr>
            <p:spPr bwMode="auto">
              <a:xfrm>
                <a:off x="1369" y="1219"/>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5" name="Oval 1131"/>
              <p:cNvSpPr>
                <a:spLocks noChangeArrowheads="1"/>
              </p:cNvSpPr>
              <p:nvPr/>
            </p:nvSpPr>
            <p:spPr bwMode="auto">
              <a:xfrm>
                <a:off x="1497" y="1471"/>
                <a:ext cx="80"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6" name="Oval 1132"/>
              <p:cNvSpPr>
                <a:spLocks noChangeArrowheads="1"/>
              </p:cNvSpPr>
              <p:nvPr/>
            </p:nvSpPr>
            <p:spPr bwMode="auto">
              <a:xfrm>
                <a:off x="1626" y="1531"/>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7" name="Oval 1133"/>
              <p:cNvSpPr>
                <a:spLocks noChangeArrowheads="1"/>
              </p:cNvSpPr>
              <p:nvPr/>
            </p:nvSpPr>
            <p:spPr bwMode="auto">
              <a:xfrm>
                <a:off x="1754" y="1569"/>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8" name="Oval 1134"/>
              <p:cNvSpPr>
                <a:spLocks noChangeArrowheads="1"/>
              </p:cNvSpPr>
              <p:nvPr/>
            </p:nvSpPr>
            <p:spPr bwMode="auto">
              <a:xfrm>
                <a:off x="1882" y="160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39" name="Oval 1135"/>
              <p:cNvSpPr>
                <a:spLocks noChangeArrowheads="1"/>
              </p:cNvSpPr>
              <p:nvPr/>
            </p:nvSpPr>
            <p:spPr bwMode="auto">
              <a:xfrm>
                <a:off x="2010" y="1640"/>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0" name="Oval 1136"/>
              <p:cNvSpPr>
                <a:spLocks noChangeArrowheads="1"/>
              </p:cNvSpPr>
              <p:nvPr/>
            </p:nvSpPr>
            <p:spPr bwMode="auto">
              <a:xfrm>
                <a:off x="2139" y="167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1" name="Oval 1137"/>
              <p:cNvSpPr>
                <a:spLocks noChangeArrowheads="1"/>
              </p:cNvSpPr>
              <p:nvPr/>
            </p:nvSpPr>
            <p:spPr bwMode="auto">
              <a:xfrm>
                <a:off x="2267" y="1729"/>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2" name="Oval 1138"/>
              <p:cNvSpPr>
                <a:spLocks noChangeArrowheads="1"/>
              </p:cNvSpPr>
              <p:nvPr/>
            </p:nvSpPr>
            <p:spPr bwMode="auto">
              <a:xfrm>
                <a:off x="2396" y="1746"/>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3" name="Oval 1139"/>
              <p:cNvSpPr>
                <a:spLocks noChangeArrowheads="1"/>
              </p:cNvSpPr>
              <p:nvPr/>
            </p:nvSpPr>
            <p:spPr bwMode="auto">
              <a:xfrm>
                <a:off x="2524" y="1761"/>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4" name="Oval 1140"/>
              <p:cNvSpPr>
                <a:spLocks noChangeArrowheads="1"/>
              </p:cNvSpPr>
              <p:nvPr/>
            </p:nvSpPr>
            <p:spPr bwMode="auto">
              <a:xfrm>
                <a:off x="2652" y="1785"/>
                <a:ext cx="80"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5" name="Oval 1141"/>
              <p:cNvSpPr>
                <a:spLocks noChangeArrowheads="1"/>
              </p:cNvSpPr>
              <p:nvPr/>
            </p:nvSpPr>
            <p:spPr bwMode="auto">
              <a:xfrm>
                <a:off x="2782" y="1803"/>
                <a:ext cx="78"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6" name="Oval 1142"/>
              <p:cNvSpPr>
                <a:spLocks noChangeArrowheads="1"/>
              </p:cNvSpPr>
              <p:nvPr/>
            </p:nvSpPr>
            <p:spPr bwMode="auto">
              <a:xfrm>
                <a:off x="2910" y="1831"/>
                <a:ext cx="79" cy="46"/>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7" name="Rectangle 1143"/>
              <p:cNvSpPr>
                <a:spLocks noChangeArrowheads="1"/>
              </p:cNvSpPr>
              <p:nvPr/>
            </p:nvSpPr>
            <p:spPr bwMode="auto">
              <a:xfrm>
                <a:off x="1112" y="1884"/>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8" name="Rectangle 1144"/>
              <p:cNvSpPr>
                <a:spLocks noChangeArrowheads="1"/>
              </p:cNvSpPr>
              <p:nvPr/>
            </p:nvSpPr>
            <p:spPr bwMode="auto">
              <a:xfrm>
                <a:off x="1240" y="1891"/>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49" name="Rectangle 1145"/>
              <p:cNvSpPr>
                <a:spLocks noChangeArrowheads="1"/>
              </p:cNvSpPr>
              <p:nvPr/>
            </p:nvSpPr>
            <p:spPr bwMode="auto">
              <a:xfrm>
                <a:off x="1369" y="1895"/>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0" name="Rectangle 1146"/>
              <p:cNvSpPr>
                <a:spLocks noChangeArrowheads="1"/>
              </p:cNvSpPr>
              <p:nvPr/>
            </p:nvSpPr>
            <p:spPr bwMode="auto">
              <a:xfrm>
                <a:off x="1497" y="1902"/>
                <a:ext cx="80"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1" name="Rectangle 1147"/>
              <p:cNvSpPr>
                <a:spLocks noChangeArrowheads="1"/>
              </p:cNvSpPr>
              <p:nvPr/>
            </p:nvSpPr>
            <p:spPr bwMode="auto">
              <a:xfrm>
                <a:off x="1626" y="1905"/>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2" name="Rectangle 1148"/>
              <p:cNvSpPr>
                <a:spLocks noChangeArrowheads="1"/>
              </p:cNvSpPr>
              <p:nvPr/>
            </p:nvSpPr>
            <p:spPr bwMode="auto">
              <a:xfrm>
                <a:off x="1754" y="1891"/>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3" name="Rectangle 1149"/>
              <p:cNvSpPr>
                <a:spLocks noChangeArrowheads="1"/>
              </p:cNvSpPr>
              <p:nvPr/>
            </p:nvSpPr>
            <p:spPr bwMode="auto">
              <a:xfrm>
                <a:off x="1882" y="188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4" name="Rectangle 1150"/>
              <p:cNvSpPr>
                <a:spLocks noChangeArrowheads="1"/>
              </p:cNvSpPr>
              <p:nvPr/>
            </p:nvSpPr>
            <p:spPr bwMode="auto">
              <a:xfrm>
                <a:off x="2010" y="187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5" name="Rectangle 1151"/>
              <p:cNvSpPr>
                <a:spLocks noChangeArrowheads="1"/>
              </p:cNvSpPr>
              <p:nvPr/>
            </p:nvSpPr>
            <p:spPr bwMode="auto">
              <a:xfrm>
                <a:off x="2139" y="1862"/>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6" name="Rectangle 1152"/>
              <p:cNvSpPr>
                <a:spLocks noChangeArrowheads="1"/>
              </p:cNvSpPr>
              <p:nvPr/>
            </p:nvSpPr>
            <p:spPr bwMode="auto">
              <a:xfrm>
                <a:off x="2267" y="1866"/>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7" name="Rectangle 1153"/>
              <p:cNvSpPr>
                <a:spLocks noChangeArrowheads="1"/>
              </p:cNvSpPr>
              <p:nvPr/>
            </p:nvSpPr>
            <p:spPr bwMode="auto">
              <a:xfrm>
                <a:off x="2396" y="1866"/>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8" name="Rectangle 1154"/>
              <p:cNvSpPr>
                <a:spLocks noChangeArrowheads="1"/>
              </p:cNvSpPr>
              <p:nvPr/>
            </p:nvSpPr>
            <p:spPr bwMode="auto">
              <a:xfrm>
                <a:off x="2524" y="1866"/>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59" name="Rectangle 1155"/>
              <p:cNvSpPr>
                <a:spLocks noChangeArrowheads="1"/>
              </p:cNvSpPr>
              <p:nvPr/>
            </p:nvSpPr>
            <p:spPr bwMode="auto">
              <a:xfrm>
                <a:off x="2652" y="1870"/>
                <a:ext cx="80"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0" name="Rectangle 1156"/>
              <p:cNvSpPr>
                <a:spLocks noChangeArrowheads="1"/>
              </p:cNvSpPr>
              <p:nvPr/>
            </p:nvSpPr>
            <p:spPr bwMode="auto">
              <a:xfrm>
                <a:off x="2782" y="1870"/>
                <a:ext cx="78"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1" name="Rectangle 1157"/>
              <p:cNvSpPr>
                <a:spLocks noChangeArrowheads="1"/>
              </p:cNvSpPr>
              <p:nvPr/>
            </p:nvSpPr>
            <p:spPr bwMode="auto">
              <a:xfrm>
                <a:off x="2910" y="1870"/>
                <a:ext cx="79" cy="46"/>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2" name="Freeform 1158"/>
              <p:cNvSpPr>
                <a:spLocks/>
              </p:cNvSpPr>
              <p:nvPr/>
            </p:nvSpPr>
            <p:spPr bwMode="auto">
              <a:xfrm>
                <a:off x="1112" y="1902"/>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3" name="Freeform 1159"/>
              <p:cNvSpPr>
                <a:spLocks/>
              </p:cNvSpPr>
              <p:nvPr/>
            </p:nvSpPr>
            <p:spPr bwMode="auto">
              <a:xfrm>
                <a:off x="1240" y="1958"/>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4" name="Freeform 1160"/>
              <p:cNvSpPr>
                <a:spLocks/>
              </p:cNvSpPr>
              <p:nvPr/>
            </p:nvSpPr>
            <p:spPr bwMode="auto">
              <a:xfrm>
                <a:off x="1369" y="1962"/>
                <a:ext cx="85"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5" name="Freeform 1161"/>
              <p:cNvSpPr>
                <a:spLocks/>
              </p:cNvSpPr>
              <p:nvPr/>
            </p:nvSpPr>
            <p:spPr bwMode="auto">
              <a:xfrm>
                <a:off x="1497" y="1951"/>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6" name="Freeform 1162"/>
              <p:cNvSpPr>
                <a:spLocks/>
              </p:cNvSpPr>
              <p:nvPr/>
            </p:nvSpPr>
            <p:spPr bwMode="auto">
              <a:xfrm>
                <a:off x="1626" y="1951"/>
                <a:ext cx="85"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7" name="Freeform 1163"/>
              <p:cNvSpPr>
                <a:spLocks/>
              </p:cNvSpPr>
              <p:nvPr/>
            </p:nvSpPr>
            <p:spPr bwMode="auto">
              <a:xfrm>
                <a:off x="1754" y="1941"/>
                <a:ext cx="85" cy="49"/>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8" name="Freeform 1164"/>
              <p:cNvSpPr>
                <a:spLocks/>
              </p:cNvSpPr>
              <p:nvPr/>
            </p:nvSpPr>
            <p:spPr bwMode="auto">
              <a:xfrm>
                <a:off x="1882" y="1923"/>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69" name="Freeform 1165"/>
              <p:cNvSpPr>
                <a:spLocks/>
              </p:cNvSpPr>
              <p:nvPr/>
            </p:nvSpPr>
            <p:spPr bwMode="auto">
              <a:xfrm>
                <a:off x="2010" y="1916"/>
                <a:ext cx="86"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0" name="Freeform 1166"/>
              <p:cNvSpPr>
                <a:spLocks/>
              </p:cNvSpPr>
              <p:nvPr/>
            </p:nvSpPr>
            <p:spPr bwMode="auto">
              <a:xfrm>
                <a:off x="2139" y="1898"/>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1" name="Freeform 1167"/>
              <p:cNvSpPr>
                <a:spLocks/>
              </p:cNvSpPr>
              <p:nvPr/>
            </p:nvSpPr>
            <p:spPr bwMode="auto">
              <a:xfrm>
                <a:off x="2267" y="1895"/>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2" name="Freeform 1168"/>
              <p:cNvSpPr>
                <a:spLocks/>
              </p:cNvSpPr>
              <p:nvPr/>
            </p:nvSpPr>
            <p:spPr bwMode="auto">
              <a:xfrm>
                <a:off x="2396" y="1895"/>
                <a:ext cx="85" cy="49"/>
              </a:xfrm>
              <a:custGeom>
                <a:avLst/>
                <a:gdLst/>
                <a:ahLst/>
                <a:cxnLst>
                  <a:cxn ang="0">
                    <a:pos x="41" y="0"/>
                  </a:cxn>
                  <a:cxn ang="0">
                    <a:pos x="83" y="84"/>
                  </a:cxn>
                  <a:cxn ang="0">
                    <a:pos x="0" y="84"/>
                  </a:cxn>
                  <a:cxn ang="0">
                    <a:pos x="41" y="0"/>
                  </a:cxn>
                </a:cxnLst>
                <a:rect l="0" t="0" r="r" b="b"/>
                <a:pathLst>
                  <a:path w="83" h="84">
                    <a:moveTo>
                      <a:pt x="41" y="0"/>
                    </a:moveTo>
                    <a:lnTo>
                      <a:pt x="83" y="84"/>
                    </a:lnTo>
                    <a:lnTo>
                      <a:pt x="0" y="84"/>
                    </a:lnTo>
                    <a:lnTo>
                      <a:pt x="41"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3" name="Freeform 1169"/>
              <p:cNvSpPr>
                <a:spLocks/>
              </p:cNvSpPr>
              <p:nvPr/>
            </p:nvSpPr>
            <p:spPr bwMode="auto">
              <a:xfrm>
                <a:off x="2524" y="1895"/>
                <a:ext cx="85"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4" name="Freeform 1170"/>
              <p:cNvSpPr>
                <a:spLocks/>
              </p:cNvSpPr>
              <p:nvPr/>
            </p:nvSpPr>
            <p:spPr bwMode="auto">
              <a:xfrm>
                <a:off x="2652" y="1895"/>
                <a:ext cx="87"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5" name="Freeform 1171"/>
              <p:cNvSpPr>
                <a:spLocks/>
              </p:cNvSpPr>
              <p:nvPr/>
            </p:nvSpPr>
            <p:spPr bwMode="auto">
              <a:xfrm>
                <a:off x="2782" y="1895"/>
                <a:ext cx="84"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6" name="Freeform 1172"/>
              <p:cNvSpPr>
                <a:spLocks/>
              </p:cNvSpPr>
              <p:nvPr/>
            </p:nvSpPr>
            <p:spPr bwMode="auto">
              <a:xfrm>
                <a:off x="2910" y="1895"/>
                <a:ext cx="86" cy="49"/>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7" name="Line 1173"/>
              <p:cNvSpPr>
                <a:spLocks noChangeShapeType="1"/>
              </p:cNvSpPr>
              <p:nvPr/>
            </p:nvSpPr>
            <p:spPr bwMode="auto">
              <a:xfrm>
                <a:off x="2256" y="1126"/>
                <a:ext cx="195"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8" name="Oval 1174"/>
              <p:cNvSpPr>
                <a:spLocks noChangeArrowheads="1"/>
              </p:cNvSpPr>
              <p:nvPr/>
            </p:nvSpPr>
            <p:spPr bwMode="auto">
              <a:xfrm>
                <a:off x="2316" y="1104"/>
                <a:ext cx="68" cy="39"/>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79" name="Rectangle 1175"/>
              <p:cNvSpPr>
                <a:spLocks noChangeArrowheads="1"/>
              </p:cNvSpPr>
              <p:nvPr/>
            </p:nvSpPr>
            <p:spPr bwMode="auto">
              <a:xfrm>
                <a:off x="2481" y="1087"/>
                <a:ext cx="142"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DA</a:t>
                </a:r>
                <a:endParaRPr lang="en-US" sz="1200" b="0" i="0" dirty="0">
                  <a:latin typeface="Corbel" pitchFamily="34" charset="0"/>
                </a:endParaRPr>
              </a:p>
            </p:txBody>
          </p:sp>
          <p:sp>
            <p:nvSpPr>
              <p:cNvPr id="10646680" name="Line 1176"/>
              <p:cNvSpPr>
                <a:spLocks noChangeShapeType="1"/>
              </p:cNvSpPr>
              <p:nvPr/>
            </p:nvSpPr>
            <p:spPr bwMode="auto">
              <a:xfrm>
                <a:off x="2256" y="1221"/>
                <a:ext cx="195"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81" name="Rectangle 1177"/>
              <p:cNvSpPr>
                <a:spLocks noChangeArrowheads="1"/>
              </p:cNvSpPr>
              <p:nvPr/>
            </p:nvSpPr>
            <p:spPr bwMode="auto">
              <a:xfrm>
                <a:off x="2316" y="1200"/>
                <a:ext cx="68" cy="39"/>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82" name="Rectangle 1178"/>
              <p:cNvSpPr>
                <a:spLocks noChangeArrowheads="1"/>
              </p:cNvSpPr>
              <p:nvPr/>
            </p:nvSpPr>
            <p:spPr bwMode="auto">
              <a:xfrm>
                <a:off x="2481" y="1182"/>
                <a:ext cx="33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DOPAC</a:t>
                </a:r>
                <a:endParaRPr lang="en-US" sz="1200" b="0" i="0" dirty="0">
                  <a:latin typeface="Corbel" pitchFamily="34" charset="0"/>
                </a:endParaRPr>
              </a:p>
            </p:txBody>
          </p:sp>
          <p:sp>
            <p:nvSpPr>
              <p:cNvPr id="10646683" name="Line 1179"/>
              <p:cNvSpPr>
                <a:spLocks noChangeShapeType="1"/>
              </p:cNvSpPr>
              <p:nvPr/>
            </p:nvSpPr>
            <p:spPr bwMode="auto">
              <a:xfrm>
                <a:off x="2256" y="1316"/>
                <a:ext cx="195" cy="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84" name="Freeform 1180"/>
              <p:cNvSpPr>
                <a:spLocks/>
              </p:cNvSpPr>
              <p:nvPr/>
            </p:nvSpPr>
            <p:spPr bwMode="auto">
              <a:xfrm>
                <a:off x="2316" y="1295"/>
                <a:ext cx="74" cy="43"/>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85" name="Rectangle 1181"/>
              <p:cNvSpPr>
                <a:spLocks noChangeArrowheads="1"/>
              </p:cNvSpPr>
              <p:nvPr/>
            </p:nvSpPr>
            <p:spPr bwMode="auto">
              <a:xfrm>
                <a:off x="2481" y="1277"/>
                <a:ext cx="202"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HVA</a:t>
                </a:r>
                <a:endParaRPr lang="en-US" sz="1200" b="0" i="0" dirty="0">
                  <a:latin typeface="Corbel" pitchFamily="34" charset="0"/>
                </a:endParaRPr>
              </a:p>
            </p:txBody>
          </p:sp>
          <p:sp>
            <p:nvSpPr>
              <p:cNvPr id="10646686" name="Rectangle 1182"/>
              <p:cNvSpPr>
                <a:spLocks noChangeArrowheads="1"/>
              </p:cNvSpPr>
              <p:nvPr/>
            </p:nvSpPr>
            <p:spPr bwMode="auto">
              <a:xfrm>
                <a:off x="1036" y="653"/>
                <a:ext cx="52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Accumbens</a:t>
                </a:r>
                <a:endParaRPr lang="en-US" sz="1200" b="0" i="0" dirty="0">
                  <a:latin typeface="Corbel" pitchFamily="34" charset="0"/>
                </a:endParaRPr>
              </a:p>
            </p:txBody>
          </p:sp>
        </p:grpSp>
        <p:sp>
          <p:nvSpPr>
            <p:cNvPr id="10646687" name="Text Box 1183"/>
            <p:cNvSpPr txBox="1">
              <a:spLocks noChangeArrowheads="1"/>
            </p:cNvSpPr>
            <p:nvPr/>
          </p:nvSpPr>
          <p:spPr bwMode="auto">
            <a:xfrm>
              <a:off x="1701" y="566"/>
              <a:ext cx="1347" cy="252"/>
            </a:xfrm>
            <a:prstGeom prst="rect">
              <a:avLst/>
            </a:prstGeom>
            <a:noFill/>
            <a:ln w="9525">
              <a:noFill/>
              <a:miter lim="800000"/>
              <a:headEnd/>
              <a:tailEnd/>
            </a:ln>
            <a:effectLst/>
          </p:spPr>
          <p:txBody>
            <a:bodyPr wrap="none">
              <a:spAutoFit/>
            </a:bodyPr>
            <a:lstStyle/>
            <a:p>
              <a:pPr>
                <a:defRPr/>
              </a:pPr>
              <a:r>
                <a:rPr lang="en-US" sz="2000" i="0" dirty="0">
                  <a:solidFill>
                    <a:srgbClr val="FFFF00"/>
                  </a:solidFill>
                  <a:latin typeface="Corbel" pitchFamily="34" charset="0"/>
                </a:rPr>
                <a:t>AMPHETAMINE</a:t>
              </a:r>
            </a:p>
          </p:txBody>
        </p:sp>
      </p:grpSp>
      <p:grpSp>
        <p:nvGrpSpPr>
          <p:cNvPr id="49155" name="Group 1184"/>
          <p:cNvGrpSpPr>
            <a:grpSpLocks/>
          </p:cNvGrpSpPr>
          <p:nvPr/>
        </p:nvGrpSpPr>
        <p:grpSpPr bwMode="auto">
          <a:xfrm>
            <a:off x="4594968" y="758826"/>
            <a:ext cx="4131733" cy="2971800"/>
            <a:chOff x="3264" y="528"/>
            <a:chExt cx="2928" cy="1872"/>
          </a:xfrm>
          <a:effectLst/>
        </p:grpSpPr>
        <p:grpSp>
          <p:nvGrpSpPr>
            <p:cNvPr id="49401" name="Group 1185"/>
            <p:cNvGrpSpPr>
              <a:grpSpLocks/>
            </p:cNvGrpSpPr>
            <p:nvPr/>
          </p:nvGrpSpPr>
          <p:grpSpPr bwMode="auto">
            <a:xfrm>
              <a:off x="3264" y="528"/>
              <a:ext cx="2928" cy="1872"/>
              <a:chOff x="3264" y="528"/>
              <a:chExt cx="2928" cy="1872"/>
            </a:xfrm>
          </p:grpSpPr>
          <p:sp>
            <p:nvSpPr>
              <p:cNvPr id="10646690" name="Rectangle 1186"/>
              <p:cNvSpPr>
                <a:spLocks noChangeArrowheads="1"/>
              </p:cNvSpPr>
              <p:nvPr/>
            </p:nvSpPr>
            <p:spPr bwMode="auto">
              <a:xfrm>
                <a:off x="3264" y="528"/>
                <a:ext cx="2928" cy="1872"/>
              </a:xfrm>
              <a:prstGeom prst="rect">
                <a:avLst/>
              </a:prstGeom>
              <a:solidFill>
                <a:schemeClr val="tx2"/>
              </a:solidFill>
              <a:ln w="9525">
                <a:noFill/>
                <a:miter lim="800000"/>
                <a:headEnd/>
                <a:tailEnd/>
              </a:ln>
              <a:effectLst/>
            </p:spPr>
            <p:txBody>
              <a:bodyPr wrap="none" anchor="ctr"/>
              <a:lstStyle/>
              <a:p>
                <a:pPr>
                  <a:defRPr/>
                </a:pPr>
                <a:endParaRPr lang="en-US">
                  <a:latin typeface="Corbel" pitchFamily="34" charset="0"/>
                </a:endParaRPr>
              </a:p>
            </p:txBody>
          </p:sp>
          <p:sp>
            <p:nvSpPr>
              <p:cNvPr id="10646691" name="Line 1187"/>
              <p:cNvSpPr>
                <a:spLocks noChangeShapeType="1"/>
              </p:cNvSpPr>
              <p:nvPr/>
            </p:nvSpPr>
            <p:spPr bwMode="auto">
              <a:xfrm>
                <a:off x="3760" y="808"/>
                <a:ext cx="1" cy="1302"/>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692" name="Line 1188"/>
              <p:cNvSpPr>
                <a:spLocks noChangeShapeType="1"/>
              </p:cNvSpPr>
              <p:nvPr/>
            </p:nvSpPr>
            <p:spPr bwMode="auto">
              <a:xfrm>
                <a:off x="3733" y="1459"/>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93" name="Line 1189"/>
              <p:cNvSpPr>
                <a:spLocks noChangeShapeType="1"/>
              </p:cNvSpPr>
              <p:nvPr/>
            </p:nvSpPr>
            <p:spPr bwMode="auto">
              <a:xfrm>
                <a:off x="3733" y="1135"/>
                <a:ext cx="27"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94" name="Line 1190"/>
              <p:cNvSpPr>
                <a:spLocks noChangeShapeType="1"/>
              </p:cNvSpPr>
              <p:nvPr/>
            </p:nvSpPr>
            <p:spPr bwMode="auto">
              <a:xfrm>
                <a:off x="3733" y="808"/>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695" name="Rectangle 1191"/>
              <p:cNvSpPr>
                <a:spLocks noChangeArrowheads="1"/>
              </p:cNvSpPr>
              <p:nvPr/>
            </p:nvSpPr>
            <p:spPr bwMode="auto">
              <a:xfrm>
                <a:off x="3644" y="2070"/>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6696" name="Rectangle 1192"/>
              <p:cNvSpPr>
                <a:spLocks noChangeArrowheads="1"/>
              </p:cNvSpPr>
              <p:nvPr/>
            </p:nvSpPr>
            <p:spPr bwMode="auto">
              <a:xfrm>
                <a:off x="3545" y="1747"/>
                <a:ext cx="16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a:t>
                </a:r>
                <a:endParaRPr lang="en-US" sz="1200" b="0" i="0">
                  <a:latin typeface="Corbel" pitchFamily="34" charset="0"/>
                </a:endParaRPr>
              </a:p>
            </p:txBody>
          </p:sp>
          <p:sp>
            <p:nvSpPr>
              <p:cNvPr id="10646697" name="Rectangle 1193"/>
              <p:cNvSpPr>
                <a:spLocks noChangeArrowheads="1"/>
              </p:cNvSpPr>
              <p:nvPr/>
            </p:nvSpPr>
            <p:spPr bwMode="auto">
              <a:xfrm>
                <a:off x="3545" y="1420"/>
                <a:ext cx="16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200</a:t>
                </a:r>
                <a:endParaRPr lang="en-US" sz="1200" b="0" i="0">
                  <a:latin typeface="Corbel" pitchFamily="34" charset="0"/>
                </a:endParaRPr>
              </a:p>
            </p:txBody>
          </p:sp>
          <p:sp>
            <p:nvSpPr>
              <p:cNvPr id="10646698" name="Rectangle 1194"/>
              <p:cNvSpPr>
                <a:spLocks noChangeArrowheads="1"/>
              </p:cNvSpPr>
              <p:nvPr/>
            </p:nvSpPr>
            <p:spPr bwMode="auto">
              <a:xfrm>
                <a:off x="3545" y="1096"/>
                <a:ext cx="161"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300</a:t>
                </a:r>
                <a:endParaRPr lang="en-US" sz="1200" b="0" i="0">
                  <a:latin typeface="Corbel" pitchFamily="34" charset="0"/>
                </a:endParaRPr>
              </a:p>
            </p:txBody>
          </p:sp>
          <p:sp>
            <p:nvSpPr>
              <p:cNvPr id="10646699" name="Rectangle 1195"/>
              <p:cNvSpPr>
                <a:spLocks noChangeArrowheads="1"/>
              </p:cNvSpPr>
              <p:nvPr/>
            </p:nvSpPr>
            <p:spPr bwMode="auto">
              <a:xfrm>
                <a:off x="3545" y="770"/>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400</a:t>
                </a:r>
                <a:endParaRPr lang="en-US" sz="1200" b="0" i="0" dirty="0">
                  <a:latin typeface="Corbel" pitchFamily="34" charset="0"/>
                </a:endParaRPr>
              </a:p>
            </p:txBody>
          </p:sp>
          <p:sp>
            <p:nvSpPr>
              <p:cNvPr id="10646700" name="Line 1196"/>
              <p:cNvSpPr>
                <a:spLocks noChangeShapeType="1"/>
              </p:cNvSpPr>
              <p:nvPr/>
            </p:nvSpPr>
            <p:spPr bwMode="auto">
              <a:xfrm>
                <a:off x="3739" y="2110"/>
                <a:ext cx="28"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1" name="Line 1197"/>
              <p:cNvSpPr>
                <a:spLocks noChangeShapeType="1"/>
              </p:cNvSpPr>
              <p:nvPr/>
            </p:nvSpPr>
            <p:spPr bwMode="auto">
              <a:xfrm>
                <a:off x="3877" y="2110"/>
                <a:ext cx="1928" cy="1"/>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702" name="Line 1198"/>
              <p:cNvSpPr>
                <a:spLocks noChangeShapeType="1"/>
              </p:cNvSpPr>
              <p:nvPr/>
            </p:nvSpPr>
            <p:spPr bwMode="auto">
              <a:xfrm flipV="1">
                <a:off x="3877"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3" name="Line 1199"/>
              <p:cNvSpPr>
                <a:spLocks noChangeShapeType="1"/>
              </p:cNvSpPr>
              <p:nvPr/>
            </p:nvSpPr>
            <p:spPr bwMode="auto">
              <a:xfrm flipV="1">
                <a:off x="4006"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4" name="Line 1200"/>
              <p:cNvSpPr>
                <a:spLocks noChangeShapeType="1"/>
              </p:cNvSpPr>
              <p:nvPr/>
            </p:nvSpPr>
            <p:spPr bwMode="auto">
              <a:xfrm flipV="1">
                <a:off x="4133"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5" name="Line 1201"/>
              <p:cNvSpPr>
                <a:spLocks noChangeShapeType="1"/>
              </p:cNvSpPr>
              <p:nvPr/>
            </p:nvSpPr>
            <p:spPr bwMode="auto">
              <a:xfrm flipV="1">
                <a:off x="4262"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6" name="Line 1202"/>
              <p:cNvSpPr>
                <a:spLocks noChangeShapeType="1"/>
              </p:cNvSpPr>
              <p:nvPr/>
            </p:nvSpPr>
            <p:spPr bwMode="auto">
              <a:xfrm flipV="1">
                <a:off x="4392"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7" name="Line 1203"/>
              <p:cNvSpPr>
                <a:spLocks noChangeShapeType="1"/>
              </p:cNvSpPr>
              <p:nvPr/>
            </p:nvSpPr>
            <p:spPr bwMode="auto">
              <a:xfrm flipV="1">
                <a:off x="4517"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8" name="Line 1204"/>
              <p:cNvSpPr>
                <a:spLocks noChangeShapeType="1"/>
              </p:cNvSpPr>
              <p:nvPr/>
            </p:nvSpPr>
            <p:spPr bwMode="auto">
              <a:xfrm flipV="1">
                <a:off x="4648"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09" name="Line 1205"/>
              <p:cNvSpPr>
                <a:spLocks noChangeShapeType="1"/>
              </p:cNvSpPr>
              <p:nvPr/>
            </p:nvSpPr>
            <p:spPr bwMode="auto">
              <a:xfrm flipV="1">
                <a:off x="4778"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0" name="Line 1206"/>
              <p:cNvSpPr>
                <a:spLocks noChangeShapeType="1"/>
              </p:cNvSpPr>
              <p:nvPr/>
            </p:nvSpPr>
            <p:spPr bwMode="auto">
              <a:xfrm flipV="1">
                <a:off x="4903"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1" name="Line 1207"/>
              <p:cNvSpPr>
                <a:spLocks noChangeShapeType="1"/>
              </p:cNvSpPr>
              <p:nvPr/>
            </p:nvSpPr>
            <p:spPr bwMode="auto">
              <a:xfrm flipV="1">
                <a:off x="5033"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2" name="Line 1208"/>
              <p:cNvSpPr>
                <a:spLocks noChangeShapeType="1"/>
              </p:cNvSpPr>
              <p:nvPr/>
            </p:nvSpPr>
            <p:spPr bwMode="auto">
              <a:xfrm flipV="1">
                <a:off x="5163"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3" name="Line 1209"/>
              <p:cNvSpPr>
                <a:spLocks noChangeShapeType="1"/>
              </p:cNvSpPr>
              <p:nvPr/>
            </p:nvSpPr>
            <p:spPr bwMode="auto">
              <a:xfrm flipV="1">
                <a:off x="5289"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4" name="Line 1210"/>
              <p:cNvSpPr>
                <a:spLocks noChangeShapeType="1"/>
              </p:cNvSpPr>
              <p:nvPr/>
            </p:nvSpPr>
            <p:spPr bwMode="auto">
              <a:xfrm flipV="1">
                <a:off x="5419"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5" name="Line 1211"/>
              <p:cNvSpPr>
                <a:spLocks noChangeShapeType="1"/>
              </p:cNvSpPr>
              <p:nvPr/>
            </p:nvSpPr>
            <p:spPr bwMode="auto">
              <a:xfrm flipV="1">
                <a:off x="5549"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6" name="Line 1212"/>
              <p:cNvSpPr>
                <a:spLocks noChangeShapeType="1"/>
              </p:cNvSpPr>
              <p:nvPr/>
            </p:nvSpPr>
            <p:spPr bwMode="auto">
              <a:xfrm flipV="1">
                <a:off x="5674" y="2110"/>
                <a:ext cx="1"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7" name="Line 1213"/>
              <p:cNvSpPr>
                <a:spLocks noChangeShapeType="1"/>
              </p:cNvSpPr>
              <p:nvPr/>
            </p:nvSpPr>
            <p:spPr bwMode="auto">
              <a:xfrm flipV="1">
                <a:off x="5805" y="2110"/>
                <a:ext cx="0" cy="22"/>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18" name="Rectangle 1214"/>
              <p:cNvSpPr>
                <a:spLocks noChangeArrowheads="1"/>
              </p:cNvSpPr>
              <p:nvPr/>
            </p:nvSpPr>
            <p:spPr bwMode="auto">
              <a:xfrm>
                <a:off x="3855" y="2157"/>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0</a:t>
                </a:r>
                <a:endParaRPr lang="en-US" sz="1200" b="0" i="0" dirty="0">
                  <a:latin typeface="Corbel" pitchFamily="34" charset="0"/>
                </a:endParaRPr>
              </a:p>
            </p:txBody>
          </p:sp>
          <p:sp>
            <p:nvSpPr>
              <p:cNvPr id="10646719" name="Rectangle 1215"/>
              <p:cNvSpPr>
                <a:spLocks noChangeArrowheads="1"/>
              </p:cNvSpPr>
              <p:nvPr/>
            </p:nvSpPr>
            <p:spPr bwMode="auto">
              <a:xfrm>
                <a:off x="4238" y="2157"/>
                <a:ext cx="4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a:t>
                </a:r>
                <a:endParaRPr lang="en-US" sz="1200" b="0" i="0">
                  <a:latin typeface="Corbel" pitchFamily="34" charset="0"/>
                </a:endParaRPr>
              </a:p>
            </p:txBody>
          </p:sp>
          <p:sp>
            <p:nvSpPr>
              <p:cNvPr id="10646720" name="Rectangle 1216"/>
              <p:cNvSpPr>
                <a:spLocks noChangeArrowheads="1"/>
              </p:cNvSpPr>
              <p:nvPr/>
            </p:nvSpPr>
            <p:spPr bwMode="auto">
              <a:xfrm>
                <a:off x="4626" y="2157"/>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a:t>
                </a:r>
                <a:endParaRPr lang="en-US" sz="1200" b="0" i="0">
                  <a:latin typeface="Corbel" pitchFamily="34" charset="0"/>
                </a:endParaRPr>
              </a:p>
            </p:txBody>
          </p:sp>
          <p:sp>
            <p:nvSpPr>
              <p:cNvPr id="10646721" name="Rectangle 1217"/>
              <p:cNvSpPr>
                <a:spLocks noChangeArrowheads="1"/>
              </p:cNvSpPr>
              <p:nvPr/>
            </p:nvSpPr>
            <p:spPr bwMode="auto">
              <a:xfrm>
                <a:off x="5011" y="2157"/>
                <a:ext cx="5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a:t>
                </a:r>
                <a:endParaRPr lang="en-US" sz="1200" b="0" i="0">
                  <a:latin typeface="Corbel" pitchFamily="34" charset="0"/>
                </a:endParaRPr>
              </a:p>
            </p:txBody>
          </p:sp>
          <p:sp>
            <p:nvSpPr>
              <p:cNvPr id="10646722" name="Rectangle 1218"/>
              <p:cNvSpPr>
                <a:spLocks noChangeArrowheads="1"/>
              </p:cNvSpPr>
              <p:nvPr/>
            </p:nvSpPr>
            <p:spPr bwMode="auto">
              <a:xfrm>
                <a:off x="5397" y="2157"/>
                <a:ext cx="5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4</a:t>
                </a:r>
                <a:endParaRPr lang="en-US" sz="1200" b="0" i="0">
                  <a:latin typeface="Corbel" pitchFamily="34" charset="0"/>
                </a:endParaRPr>
              </a:p>
            </p:txBody>
          </p:sp>
          <p:sp>
            <p:nvSpPr>
              <p:cNvPr id="10646723" name="Rectangle 1219"/>
              <p:cNvSpPr>
                <a:spLocks noChangeArrowheads="1"/>
              </p:cNvSpPr>
              <p:nvPr/>
            </p:nvSpPr>
            <p:spPr bwMode="auto">
              <a:xfrm>
                <a:off x="5724" y="2157"/>
                <a:ext cx="16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5 hr</a:t>
                </a:r>
                <a:endParaRPr lang="en-US" sz="1200" b="0" i="0">
                  <a:latin typeface="Corbel" pitchFamily="34" charset="0"/>
                </a:endParaRPr>
              </a:p>
            </p:txBody>
          </p:sp>
          <p:sp>
            <p:nvSpPr>
              <p:cNvPr id="10646724" name="Rectangle 1220"/>
              <p:cNvSpPr>
                <a:spLocks noChangeArrowheads="1"/>
              </p:cNvSpPr>
              <p:nvPr/>
            </p:nvSpPr>
            <p:spPr bwMode="auto">
              <a:xfrm>
                <a:off x="4454" y="2251"/>
                <a:ext cx="85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Time After Cocaine</a:t>
                </a:r>
                <a:endParaRPr lang="en-US" sz="1200" b="0" i="0" dirty="0">
                  <a:latin typeface="Corbel" pitchFamily="34" charset="0"/>
                </a:endParaRPr>
              </a:p>
            </p:txBody>
          </p:sp>
          <p:sp>
            <p:nvSpPr>
              <p:cNvPr id="10646725" name="Rectangle 1221"/>
              <p:cNvSpPr>
                <a:spLocks noChangeArrowheads="1"/>
              </p:cNvSpPr>
              <p:nvPr/>
            </p:nvSpPr>
            <p:spPr bwMode="auto">
              <a:xfrm rot="16200000">
                <a:off x="3070" y="1291"/>
                <a:ext cx="742" cy="131"/>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 of Basal Release</a:t>
                </a:r>
                <a:endParaRPr lang="en-US" sz="1200" b="0" i="0" dirty="0">
                  <a:latin typeface="Corbel" pitchFamily="34" charset="0"/>
                </a:endParaRPr>
              </a:p>
            </p:txBody>
          </p:sp>
          <p:sp>
            <p:nvSpPr>
              <p:cNvPr id="10646726" name="Line 1222"/>
              <p:cNvSpPr>
                <a:spLocks noChangeShapeType="1"/>
              </p:cNvSpPr>
              <p:nvPr/>
            </p:nvSpPr>
            <p:spPr bwMode="auto">
              <a:xfrm>
                <a:off x="3849" y="1785"/>
                <a:ext cx="27"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27" name="Line 1223"/>
              <p:cNvSpPr>
                <a:spLocks noChangeShapeType="1"/>
              </p:cNvSpPr>
              <p:nvPr/>
            </p:nvSpPr>
            <p:spPr bwMode="auto">
              <a:xfrm flipV="1">
                <a:off x="3876" y="1402"/>
                <a:ext cx="130" cy="38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28" name="Line 1224"/>
              <p:cNvSpPr>
                <a:spLocks noChangeShapeType="1"/>
              </p:cNvSpPr>
              <p:nvPr/>
            </p:nvSpPr>
            <p:spPr bwMode="auto">
              <a:xfrm>
                <a:off x="3876" y="1785"/>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29" name="Line 1225"/>
              <p:cNvSpPr>
                <a:spLocks noChangeShapeType="1"/>
              </p:cNvSpPr>
              <p:nvPr/>
            </p:nvSpPr>
            <p:spPr bwMode="auto">
              <a:xfrm flipV="1">
                <a:off x="3876" y="1720"/>
                <a:ext cx="130" cy="65"/>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0" name="Oval 1226"/>
              <p:cNvSpPr>
                <a:spLocks noChangeArrowheads="1"/>
              </p:cNvSpPr>
              <p:nvPr/>
            </p:nvSpPr>
            <p:spPr bwMode="auto">
              <a:xfrm>
                <a:off x="3845" y="176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1" name="Rectangle 1227"/>
              <p:cNvSpPr>
                <a:spLocks noChangeArrowheads="1"/>
              </p:cNvSpPr>
              <p:nvPr/>
            </p:nvSpPr>
            <p:spPr bwMode="auto">
              <a:xfrm>
                <a:off x="3845" y="176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2" name="Freeform 1228"/>
              <p:cNvSpPr>
                <a:spLocks/>
              </p:cNvSpPr>
              <p:nvPr/>
            </p:nvSpPr>
            <p:spPr bwMode="auto">
              <a:xfrm>
                <a:off x="3845" y="1760"/>
                <a:ext cx="62" cy="50"/>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3" name="Line 1229"/>
              <p:cNvSpPr>
                <a:spLocks noChangeShapeType="1"/>
              </p:cNvSpPr>
              <p:nvPr/>
            </p:nvSpPr>
            <p:spPr bwMode="auto">
              <a:xfrm flipV="1">
                <a:off x="4006" y="1282"/>
                <a:ext cx="125" cy="12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4" name="Line 1230"/>
              <p:cNvSpPr>
                <a:spLocks noChangeShapeType="1"/>
              </p:cNvSpPr>
              <p:nvPr/>
            </p:nvSpPr>
            <p:spPr bwMode="auto">
              <a:xfrm flipV="1">
                <a:off x="4131" y="1184"/>
                <a:ext cx="131" cy="9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5" name="Line 1231"/>
              <p:cNvSpPr>
                <a:spLocks noChangeShapeType="1"/>
              </p:cNvSpPr>
              <p:nvPr/>
            </p:nvSpPr>
            <p:spPr bwMode="auto">
              <a:xfrm flipV="1">
                <a:off x="4262" y="1037"/>
                <a:ext cx="130" cy="14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6" name="Line 1232"/>
              <p:cNvSpPr>
                <a:spLocks noChangeShapeType="1"/>
              </p:cNvSpPr>
              <p:nvPr/>
            </p:nvSpPr>
            <p:spPr bwMode="auto">
              <a:xfrm>
                <a:off x="4392" y="1037"/>
                <a:ext cx="125" cy="3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7" name="Line 1233"/>
              <p:cNvSpPr>
                <a:spLocks noChangeShapeType="1"/>
              </p:cNvSpPr>
              <p:nvPr/>
            </p:nvSpPr>
            <p:spPr bwMode="auto">
              <a:xfrm>
                <a:off x="4517" y="1069"/>
                <a:ext cx="130" cy="5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8" name="Line 1234"/>
              <p:cNvSpPr>
                <a:spLocks noChangeShapeType="1"/>
              </p:cNvSpPr>
              <p:nvPr/>
            </p:nvSpPr>
            <p:spPr bwMode="auto">
              <a:xfrm>
                <a:off x="4647" y="1120"/>
                <a:ext cx="130" cy="79"/>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39" name="Line 1235"/>
              <p:cNvSpPr>
                <a:spLocks noChangeShapeType="1"/>
              </p:cNvSpPr>
              <p:nvPr/>
            </p:nvSpPr>
            <p:spPr bwMode="auto">
              <a:xfrm>
                <a:off x="4777" y="1199"/>
                <a:ext cx="125" cy="6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0" name="Line 1236"/>
              <p:cNvSpPr>
                <a:spLocks noChangeShapeType="1"/>
              </p:cNvSpPr>
              <p:nvPr/>
            </p:nvSpPr>
            <p:spPr bwMode="auto">
              <a:xfrm>
                <a:off x="4902" y="1264"/>
                <a:ext cx="130" cy="24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1" name="Line 1237"/>
              <p:cNvSpPr>
                <a:spLocks noChangeShapeType="1"/>
              </p:cNvSpPr>
              <p:nvPr/>
            </p:nvSpPr>
            <p:spPr bwMode="auto">
              <a:xfrm>
                <a:off x="5032" y="1510"/>
                <a:ext cx="131" cy="2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2" name="Line 1238"/>
              <p:cNvSpPr>
                <a:spLocks noChangeShapeType="1"/>
              </p:cNvSpPr>
              <p:nvPr/>
            </p:nvSpPr>
            <p:spPr bwMode="auto">
              <a:xfrm>
                <a:off x="5163" y="1532"/>
                <a:ext cx="125" cy="4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3" name="Line 1239"/>
              <p:cNvSpPr>
                <a:spLocks noChangeShapeType="1"/>
              </p:cNvSpPr>
              <p:nvPr/>
            </p:nvSpPr>
            <p:spPr bwMode="auto">
              <a:xfrm>
                <a:off x="5288" y="1575"/>
                <a:ext cx="130" cy="3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4" name="Line 1240"/>
              <p:cNvSpPr>
                <a:spLocks noChangeShapeType="1"/>
              </p:cNvSpPr>
              <p:nvPr/>
            </p:nvSpPr>
            <p:spPr bwMode="auto">
              <a:xfrm>
                <a:off x="5418" y="1608"/>
                <a:ext cx="130" cy="4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5" name="Line 1241"/>
              <p:cNvSpPr>
                <a:spLocks noChangeShapeType="1"/>
              </p:cNvSpPr>
              <p:nvPr/>
            </p:nvSpPr>
            <p:spPr bwMode="auto">
              <a:xfrm>
                <a:off x="5548" y="1655"/>
                <a:ext cx="126" cy="32"/>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6" name="Line 1242"/>
              <p:cNvSpPr>
                <a:spLocks noChangeShapeType="1"/>
              </p:cNvSpPr>
              <p:nvPr/>
            </p:nvSpPr>
            <p:spPr bwMode="auto">
              <a:xfrm>
                <a:off x="5674" y="1687"/>
                <a:ext cx="130" cy="8"/>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7" name="Line 1243"/>
              <p:cNvSpPr>
                <a:spLocks noChangeShapeType="1"/>
              </p:cNvSpPr>
              <p:nvPr/>
            </p:nvSpPr>
            <p:spPr bwMode="auto">
              <a:xfrm>
                <a:off x="4006" y="1792"/>
                <a:ext cx="125" cy="4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8" name="Line 1244"/>
              <p:cNvSpPr>
                <a:spLocks noChangeShapeType="1"/>
              </p:cNvSpPr>
              <p:nvPr/>
            </p:nvSpPr>
            <p:spPr bwMode="auto">
              <a:xfrm>
                <a:off x="4131" y="1836"/>
                <a:ext cx="131" cy="1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49" name="Line 1245"/>
              <p:cNvSpPr>
                <a:spLocks noChangeShapeType="1"/>
              </p:cNvSpPr>
              <p:nvPr/>
            </p:nvSpPr>
            <p:spPr bwMode="auto">
              <a:xfrm flipV="1">
                <a:off x="4262" y="1818"/>
                <a:ext cx="130" cy="32"/>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0" name="Line 1246"/>
              <p:cNvSpPr>
                <a:spLocks noChangeShapeType="1"/>
              </p:cNvSpPr>
              <p:nvPr/>
            </p:nvSpPr>
            <p:spPr bwMode="auto">
              <a:xfrm>
                <a:off x="4392" y="1818"/>
                <a:ext cx="125" cy="39"/>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1" name="Line 1247"/>
              <p:cNvSpPr>
                <a:spLocks noChangeShapeType="1"/>
              </p:cNvSpPr>
              <p:nvPr/>
            </p:nvSpPr>
            <p:spPr bwMode="auto">
              <a:xfrm>
                <a:off x="4517" y="1857"/>
                <a:ext cx="130"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2" name="Line 1248"/>
              <p:cNvSpPr>
                <a:spLocks noChangeShapeType="1"/>
              </p:cNvSpPr>
              <p:nvPr/>
            </p:nvSpPr>
            <p:spPr bwMode="auto">
              <a:xfrm>
                <a:off x="4647" y="1861"/>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3" name="Line 1249"/>
              <p:cNvSpPr>
                <a:spLocks noChangeShapeType="1"/>
              </p:cNvSpPr>
              <p:nvPr/>
            </p:nvSpPr>
            <p:spPr bwMode="auto">
              <a:xfrm>
                <a:off x="4777" y="1868"/>
                <a:ext cx="125"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4" name="Line 1250"/>
              <p:cNvSpPr>
                <a:spLocks noChangeShapeType="1"/>
              </p:cNvSpPr>
              <p:nvPr/>
            </p:nvSpPr>
            <p:spPr bwMode="auto">
              <a:xfrm flipV="1">
                <a:off x="4902" y="1850"/>
                <a:ext cx="130" cy="18"/>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5" name="Line 1251"/>
              <p:cNvSpPr>
                <a:spLocks noChangeShapeType="1"/>
              </p:cNvSpPr>
              <p:nvPr/>
            </p:nvSpPr>
            <p:spPr bwMode="auto">
              <a:xfrm flipV="1">
                <a:off x="5032" y="1843"/>
                <a:ext cx="131"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6" name="Line 1252"/>
              <p:cNvSpPr>
                <a:spLocks noChangeShapeType="1"/>
              </p:cNvSpPr>
              <p:nvPr/>
            </p:nvSpPr>
            <p:spPr bwMode="auto">
              <a:xfrm flipV="1">
                <a:off x="5163" y="1836"/>
                <a:ext cx="125"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7" name="Line 1253"/>
              <p:cNvSpPr>
                <a:spLocks noChangeShapeType="1"/>
              </p:cNvSpPr>
              <p:nvPr/>
            </p:nvSpPr>
            <p:spPr bwMode="auto">
              <a:xfrm flipV="1">
                <a:off x="5288" y="1832"/>
                <a:ext cx="130" cy="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8" name="Line 1254"/>
              <p:cNvSpPr>
                <a:spLocks noChangeShapeType="1"/>
              </p:cNvSpPr>
              <p:nvPr/>
            </p:nvSpPr>
            <p:spPr bwMode="auto">
              <a:xfrm flipV="1">
                <a:off x="5418" y="1825"/>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59" name="Line 1255"/>
              <p:cNvSpPr>
                <a:spLocks noChangeShapeType="1"/>
              </p:cNvSpPr>
              <p:nvPr/>
            </p:nvSpPr>
            <p:spPr bwMode="auto">
              <a:xfrm flipV="1">
                <a:off x="5548" y="1810"/>
                <a:ext cx="126" cy="15"/>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0" name="Line 1256"/>
              <p:cNvSpPr>
                <a:spLocks noChangeShapeType="1"/>
              </p:cNvSpPr>
              <p:nvPr/>
            </p:nvSpPr>
            <p:spPr bwMode="auto">
              <a:xfrm flipV="1">
                <a:off x="5674" y="1803"/>
                <a:ext cx="130"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1" name="Line 1257"/>
              <p:cNvSpPr>
                <a:spLocks noChangeShapeType="1"/>
              </p:cNvSpPr>
              <p:nvPr/>
            </p:nvSpPr>
            <p:spPr bwMode="auto">
              <a:xfrm>
                <a:off x="4006" y="1720"/>
                <a:ext cx="125"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2" name="Line 1258"/>
              <p:cNvSpPr>
                <a:spLocks noChangeShapeType="1"/>
              </p:cNvSpPr>
              <p:nvPr/>
            </p:nvSpPr>
            <p:spPr bwMode="auto">
              <a:xfrm flipV="1">
                <a:off x="4131" y="1705"/>
                <a:ext cx="131" cy="22"/>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3" name="Line 1259"/>
              <p:cNvSpPr>
                <a:spLocks noChangeShapeType="1"/>
              </p:cNvSpPr>
              <p:nvPr/>
            </p:nvSpPr>
            <p:spPr bwMode="auto">
              <a:xfrm flipV="1">
                <a:off x="4262" y="1669"/>
                <a:ext cx="130" cy="3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4" name="Line 1260"/>
              <p:cNvSpPr>
                <a:spLocks noChangeShapeType="1"/>
              </p:cNvSpPr>
              <p:nvPr/>
            </p:nvSpPr>
            <p:spPr bwMode="auto">
              <a:xfrm flipV="1">
                <a:off x="4392" y="1644"/>
                <a:ext cx="125" cy="25"/>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5" name="Line 1261"/>
              <p:cNvSpPr>
                <a:spLocks noChangeShapeType="1"/>
              </p:cNvSpPr>
              <p:nvPr/>
            </p:nvSpPr>
            <p:spPr bwMode="auto">
              <a:xfrm flipV="1">
                <a:off x="4517" y="1608"/>
                <a:ext cx="130" cy="3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6" name="Line 1262"/>
              <p:cNvSpPr>
                <a:spLocks noChangeShapeType="1"/>
              </p:cNvSpPr>
              <p:nvPr/>
            </p:nvSpPr>
            <p:spPr bwMode="auto">
              <a:xfrm flipV="1">
                <a:off x="4647" y="1557"/>
                <a:ext cx="130" cy="5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7" name="Line 1263"/>
              <p:cNvSpPr>
                <a:spLocks noChangeShapeType="1"/>
              </p:cNvSpPr>
              <p:nvPr/>
            </p:nvSpPr>
            <p:spPr bwMode="auto">
              <a:xfrm>
                <a:off x="4777" y="1557"/>
                <a:ext cx="125" cy="3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8" name="Line 1264"/>
              <p:cNvSpPr>
                <a:spLocks noChangeShapeType="1"/>
              </p:cNvSpPr>
              <p:nvPr/>
            </p:nvSpPr>
            <p:spPr bwMode="auto">
              <a:xfrm>
                <a:off x="4902" y="1590"/>
                <a:ext cx="130" cy="58"/>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69" name="Line 1265"/>
              <p:cNvSpPr>
                <a:spLocks noChangeShapeType="1"/>
              </p:cNvSpPr>
              <p:nvPr/>
            </p:nvSpPr>
            <p:spPr bwMode="auto">
              <a:xfrm>
                <a:off x="5032" y="1648"/>
                <a:ext cx="131" cy="2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0" name="Line 1266"/>
              <p:cNvSpPr>
                <a:spLocks noChangeShapeType="1"/>
              </p:cNvSpPr>
              <p:nvPr/>
            </p:nvSpPr>
            <p:spPr bwMode="auto">
              <a:xfrm>
                <a:off x="5163" y="1669"/>
                <a:ext cx="125" cy="44"/>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1" name="Line 1267"/>
              <p:cNvSpPr>
                <a:spLocks noChangeShapeType="1"/>
              </p:cNvSpPr>
              <p:nvPr/>
            </p:nvSpPr>
            <p:spPr bwMode="auto">
              <a:xfrm>
                <a:off x="5288" y="1713"/>
                <a:ext cx="130" cy="54"/>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2" name="Line 1268"/>
              <p:cNvSpPr>
                <a:spLocks noChangeShapeType="1"/>
              </p:cNvSpPr>
              <p:nvPr/>
            </p:nvSpPr>
            <p:spPr bwMode="auto">
              <a:xfrm flipV="1">
                <a:off x="5418" y="1760"/>
                <a:ext cx="130"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3" name="Line 1269"/>
              <p:cNvSpPr>
                <a:spLocks noChangeShapeType="1"/>
              </p:cNvSpPr>
              <p:nvPr/>
            </p:nvSpPr>
            <p:spPr bwMode="auto">
              <a:xfrm flipV="1">
                <a:off x="5548" y="1753"/>
                <a:ext cx="126" cy="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4" name="Line 1270"/>
              <p:cNvSpPr>
                <a:spLocks noChangeShapeType="1"/>
              </p:cNvSpPr>
              <p:nvPr/>
            </p:nvSpPr>
            <p:spPr bwMode="auto">
              <a:xfrm>
                <a:off x="5674" y="1753"/>
                <a:ext cx="130" cy="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5" name="Oval 1271"/>
              <p:cNvSpPr>
                <a:spLocks noChangeArrowheads="1"/>
              </p:cNvSpPr>
              <p:nvPr/>
            </p:nvSpPr>
            <p:spPr bwMode="auto">
              <a:xfrm>
                <a:off x="3974" y="137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6" name="Oval 1272"/>
              <p:cNvSpPr>
                <a:spLocks noChangeArrowheads="1"/>
              </p:cNvSpPr>
              <p:nvPr/>
            </p:nvSpPr>
            <p:spPr bwMode="auto">
              <a:xfrm>
                <a:off x="4100" y="1257"/>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7" name="Oval 1273"/>
              <p:cNvSpPr>
                <a:spLocks noChangeArrowheads="1"/>
              </p:cNvSpPr>
              <p:nvPr/>
            </p:nvSpPr>
            <p:spPr bwMode="auto">
              <a:xfrm>
                <a:off x="4230" y="115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8" name="Oval 1274"/>
              <p:cNvSpPr>
                <a:spLocks noChangeArrowheads="1"/>
              </p:cNvSpPr>
              <p:nvPr/>
            </p:nvSpPr>
            <p:spPr bwMode="auto">
              <a:xfrm>
                <a:off x="4360" y="1011"/>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79" name="Oval 1275"/>
              <p:cNvSpPr>
                <a:spLocks noChangeArrowheads="1"/>
              </p:cNvSpPr>
              <p:nvPr/>
            </p:nvSpPr>
            <p:spPr bwMode="auto">
              <a:xfrm>
                <a:off x="4486" y="104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0" name="Oval 1276"/>
              <p:cNvSpPr>
                <a:spLocks noChangeArrowheads="1"/>
              </p:cNvSpPr>
              <p:nvPr/>
            </p:nvSpPr>
            <p:spPr bwMode="auto">
              <a:xfrm>
                <a:off x="4616" y="109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1" name="Oval 1277"/>
              <p:cNvSpPr>
                <a:spLocks noChangeArrowheads="1"/>
              </p:cNvSpPr>
              <p:nvPr/>
            </p:nvSpPr>
            <p:spPr bwMode="auto">
              <a:xfrm>
                <a:off x="4746" y="1174"/>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2" name="Oval 1278"/>
              <p:cNvSpPr>
                <a:spLocks noChangeArrowheads="1"/>
              </p:cNvSpPr>
              <p:nvPr/>
            </p:nvSpPr>
            <p:spPr bwMode="auto">
              <a:xfrm>
                <a:off x="4871" y="1239"/>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3" name="Oval 1279"/>
              <p:cNvSpPr>
                <a:spLocks noChangeArrowheads="1"/>
              </p:cNvSpPr>
              <p:nvPr/>
            </p:nvSpPr>
            <p:spPr bwMode="auto">
              <a:xfrm>
                <a:off x="5001" y="1485"/>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4" name="Oval 1280"/>
              <p:cNvSpPr>
                <a:spLocks noChangeArrowheads="1"/>
              </p:cNvSpPr>
              <p:nvPr/>
            </p:nvSpPr>
            <p:spPr bwMode="auto">
              <a:xfrm>
                <a:off x="5131" y="1506"/>
                <a:ext cx="59"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5" name="Oval 1281"/>
              <p:cNvSpPr>
                <a:spLocks noChangeArrowheads="1"/>
              </p:cNvSpPr>
              <p:nvPr/>
            </p:nvSpPr>
            <p:spPr bwMode="auto">
              <a:xfrm>
                <a:off x="5257" y="1550"/>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6" name="Oval 1282"/>
              <p:cNvSpPr>
                <a:spLocks noChangeArrowheads="1"/>
              </p:cNvSpPr>
              <p:nvPr/>
            </p:nvSpPr>
            <p:spPr bwMode="auto">
              <a:xfrm>
                <a:off x="5387" y="158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7" name="Oval 1283"/>
              <p:cNvSpPr>
                <a:spLocks noChangeArrowheads="1"/>
              </p:cNvSpPr>
              <p:nvPr/>
            </p:nvSpPr>
            <p:spPr bwMode="auto">
              <a:xfrm>
                <a:off x="5517" y="1629"/>
                <a:ext cx="58" cy="4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8" name="Oval 1284"/>
              <p:cNvSpPr>
                <a:spLocks noChangeArrowheads="1"/>
              </p:cNvSpPr>
              <p:nvPr/>
            </p:nvSpPr>
            <p:spPr bwMode="auto">
              <a:xfrm>
                <a:off x="5643" y="1662"/>
                <a:ext cx="58"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89" name="Oval 1285"/>
              <p:cNvSpPr>
                <a:spLocks noChangeArrowheads="1"/>
              </p:cNvSpPr>
              <p:nvPr/>
            </p:nvSpPr>
            <p:spPr bwMode="auto">
              <a:xfrm>
                <a:off x="5773" y="1669"/>
                <a:ext cx="57" cy="4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0" name="Rectangle 1286"/>
              <p:cNvSpPr>
                <a:spLocks noChangeArrowheads="1"/>
              </p:cNvSpPr>
              <p:nvPr/>
            </p:nvSpPr>
            <p:spPr bwMode="auto">
              <a:xfrm>
                <a:off x="3974" y="1767"/>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1" name="Rectangle 1287"/>
              <p:cNvSpPr>
                <a:spLocks noChangeArrowheads="1"/>
              </p:cNvSpPr>
              <p:nvPr/>
            </p:nvSpPr>
            <p:spPr bwMode="auto">
              <a:xfrm>
                <a:off x="4100" y="181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2" name="Rectangle 1288"/>
              <p:cNvSpPr>
                <a:spLocks noChangeArrowheads="1"/>
              </p:cNvSpPr>
              <p:nvPr/>
            </p:nvSpPr>
            <p:spPr bwMode="auto">
              <a:xfrm>
                <a:off x="4230" y="182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3" name="Rectangle 1289"/>
              <p:cNvSpPr>
                <a:spLocks noChangeArrowheads="1"/>
              </p:cNvSpPr>
              <p:nvPr/>
            </p:nvSpPr>
            <p:spPr bwMode="auto">
              <a:xfrm>
                <a:off x="4360" y="1792"/>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4" name="Rectangle 1290"/>
              <p:cNvSpPr>
                <a:spLocks noChangeArrowheads="1"/>
              </p:cNvSpPr>
              <p:nvPr/>
            </p:nvSpPr>
            <p:spPr bwMode="auto">
              <a:xfrm>
                <a:off x="4486" y="1832"/>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5" name="Rectangle 1291"/>
              <p:cNvSpPr>
                <a:spLocks noChangeArrowheads="1"/>
              </p:cNvSpPr>
              <p:nvPr/>
            </p:nvSpPr>
            <p:spPr bwMode="auto">
              <a:xfrm>
                <a:off x="4616" y="1836"/>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6" name="Rectangle 1292"/>
              <p:cNvSpPr>
                <a:spLocks noChangeArrowheads="1"/>
              </p:cNvSpPr>
              <p:nvPr/>
            </p:nvSpPr>
            <p:spPr bwMode="auto">
              <a:xfrm>
                <a:off x="4746" y="184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7" name="Rectangle 1293"/>
              <p:cNvSpPr>
                <a:spLocks noChangeArrowheads="1"/>
              </p:cNvSpPr>
              <p:nvPr/>
            </p:nvSpPr>
            <p:spPr bwMode="auto">
              <a:xfrm>
                <a:off x="4871" y="1843"/>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8" name="Rectangle 1294"/>
              <p:cNvSpPr>
                <a:spLocks noChangeArrowheads="1"/>
              </p:cNvSpPr>
              <p:nvPr/>
            </p:nvSpPr>
            <p:spPr bwMode="auto">
              <a:xfrm>
                <a:off x="5001" y="182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799" name="Rectangle 1295"/>
              <p:cNvSpPr>
                <a:spLocks noChangeArrowheads="1"/>
              </p:cNvSpPr>
              <p:nvPr/>
            </p:nvSpPr>
            <p:spPr bwMode="auto">
              <a:xfrm>
                <a:off x="5131" y="1818"/>
                <a:ext cx="59"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0" name="Rectangle 1296"/>
              <p:cNvSpPr>
                <a:spLocks noChangeArrowheads="1"/>
              </p:cNvSpPr>
              <p:nvPr/>
            </p:nvSpPr>
            <p:spPr bwMode="auto">
              <a:xfrm>
                <a:off x="5257" y="181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1" name="Rectangle 1297"/>
              <p:cNvSpPr>
                <a:spLocks noChangeArrowheads="1"/>
              </p:cNvSpPr>
              <p:nvPr/>
            </p:nvSpPr>
            <p:spPr bwMode="auto">
              <a:xfrm>
                <a:off x="5387" y="1807"/>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2" name="Rectangle 1298"/>
              <p:cNvSpPr>
                <a:spLocks noChangeArrowheads="1"/>
              </p:cNvSpPr>
              <p:nvPr/>
            </p:nvSpPr>
            <p:spPr bwMode="auto">
              <a:xfrm>
                <a:off x="5517" y="1800"/>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3" name="Rectangle 1299"/>
              <p:cNvSpPr>
                <a:spLocks noChangeArrowheads="1"/>
              </p:cNvSpPr>
              <p:nvPr/>
            </p:nvSpPr>
            <p:spPr bwMode="auto">
              <a:xfrm>
                <a:off x="5643" y="1785"/>
                <a:ext cx="58"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4" name="Rectangle 1300"/>
              <p:cNvSpPr>
                <a:spLocks noChangeArrowheads="1"/>
              </p:cNvSpPr>
              <p:nvPr/>
            </p:nvSpPr>
            <p:spPr bwMode="auto">
              <a:xfrm>
                <a:off x="5773" y="1778"/>
                <a:ext cx="57" cy="4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5" name="Freeform 1301"/>
              <p:cNvSpPr>
                <a:spLocks/>
              </p:cNvSpPr>
              <p:nvPr/>
            </p:nvSpPr>
            <p:spPr bwMode="auto">
              <a:xfrm>
                <a:off x="3974" y="1695"/>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6" name="Freeform 1302"/>
              <p:cNvSpPr>
                <a:spLocks/>
              </p:cNvSpPr>
              <p:nvPr/>
            </p:nvSpPr>
            <p:spPr bwMode="auto">
              <a:xfrm>
                <a:off x="4100" y="170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7" name="Freeform 1303"/>
              <p:cNvSpPr>
                <a:spLocks/>
              </p:cNvSpPr>
              <p:nvPr/>
            </p:nvSpPr>
            <p:spPr bwMode="auto">
              <a:xfrm>
                <a:off x="4230" y="1680"/>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8" name="Freeform 1304"/>
              <p:cNvSpPr>
                <a:spLocks/>
              </p:cNvSpPr>
              <p:nvPr/>
            </p:nvSpPr>
            <p:spPr bwMode="auto">
              <a:xfrm>
                <a:off x="4360" y="164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09" name="Freeform 1305"/>
              <p:cNvSpPr>
                <a:spLocks/>
              </p:cNvSpPr>
              <p:nvPr/>
            </p:nvSpPr>
            <p:spPr bwMode="auto">
              <a:xfrm>
                <a:off x="4486" y="1619"/>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0" name="Freeform 1306"/>
              <p:cNvSpPr>
                <a:spLocks/>
              </p:cNvSpPr>
              <p:nvPr/>
            </p:nvSpPr>
            <p:spPr bwMode="auto">
              <a:xfrm>
                <a:off x="4616" y="158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1" name="Freeform 1307"/>
              <p:cNvSpPr>
                <a:spLocks/>
              </p:cNvSpPr>
              <p:nvPr/>
            </p:nvSpPr>
            <p:spPr bwMode="auto">
              <a:xfrm>
                <a:off x="4746" y="1532"/>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2" name="Freeform 1308"/>
              <p:cNvSpPr>
                <a:spLocks/>
              </p:cNvSpPr>
              <p:nvPr/>
            </p:nvSpPr>
            <p:spPr bwMode="auto">
              <a:xfrm>
                <a:off x="4871" y="156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3" name="Freeform 1309"/>
              <p:cNvSpPr>
                <a:spLocks/>
              </p:cNvSpPr>
              <p:nvPr/>
            </p:nvSpPr>
            <p:spPr bwMode="auto">
              <a:xfrm>
                <a:off x="5001" y="1622"/>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4" name="Freeform 1310"/>
              <p:cNvSpPr>
                <a:spLocks/>
              </p:cNvSpPr>
              <p:nvPr/>
            </p:nvSpPr>
            <p:spPr bwMode="auto">
              <a:xfrm>
                <a:off x="5131" y="164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5" name="Freeform 1311"/>
              <p:cNvSpPr>
                <a:spLocks/>
              </p:cNvSpPr>
              <p:nvPr/>
            </p:nvSpPr>
            <p:spPr bwMode="auto">
              <a:xfrm>
                <a:off x="5257" y="1687"/>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6" name="Freeform 1312"/>
              <p:cNvSpPr>
                <a:spLocks/>
              </p:cNvSpPr>
              <p:nvPr/>
            </p:nvSpPr>
            <p:spPr bwMode="auto">
              <a:xfrm>
                <a:off x="5387" y="1742"/>
                <a:ext cx="63" cy="50"/>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7" name="Freeform 1313"/>
              <p:cNvSpPr>
                <a:spLocks/>
              </p:cNvSpPr>
              <p:nvPr/>
            </p:nvSpPr>
            <p:spPr bwMode="auto">
              <a:xfrm>
                <a:off x="5517" y="1734"/>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8" name="Freeform 1314"/>
              <p:cNvSpPr>
                <a:spLocks/>
              </p:cNvSpPr>
              <p:nvPr/>
            </p:nvSpPr>
            <p:spPr bwMode="auto">
              <a:xfrm>
                <a:off x="5643" y="1727"/>
                <a:ext cx="63" cy="51"/>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19" name="Freeform 1315"/>
              <p:cNvSpPr>
                <a:spLocks/>
              </p:cNvSpPr>
              <p:nvPr/>
            </p:nvSpPr>
            <p:spPr bwMode="auto">
              <a:xfrm>
                <a:off x="5773" y="1727"/>
                <a:ext cx="62" cy="51"/>
              </a:xfrm>
              <a:custGeom>
                <a:avLst/>
                <a:gdLst/>
                <a:ahLst/>
                <a:cxnLst>
                  <a:cxn ang="0">
                    <a:pos x="42" y="0"/>
                  </a:cxn>
                  <a:cxn ang="0">
                    <a:pos x="83" y="84"/>
                  </a:cxn>
                  <a:cxn ang="0">
                    <a:pos x="0" y="84"/>
                  </a:cxn>
                  <a:cxn ang="0">
                    <a:pos x="42" y="0"/>
                  </a:cxn>
                </a:cxnLst>
                <a:rect l="0" t="0" r="r" b="b"/>
                <a:pathLst>
                  <a:path w="83" h="84">
                    <a:moveTo>
                      <a:pt x="42" y="0"/>
                    </a:moveTo>
                    <a:lnTo>
                      <a:pt x="83"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0" name="Line 1316"/>
              <p:cNvSpPr>
                <a:spLocks noChangeShapeType="1"/>
              </p:cNvSpPr>
              <p:nvPr/>
            </p:nvSpPr>
            <p:spPr bwMode="auto">
              <a:xfrm>
                <a:off x="5232" y="1074"/>
                <a:ext cx="143"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1" name="Oval 1317"/>
              <p:cNvSpPr>
                <a:spLocks noChangeArrowheads="1"/>
              </p:cNvSpPr>
              <p:nvPr/>
            </p:nvSpPr>
            <p:spPr bwMode="auto">
              <a:xfrm>
                <a:off x="5276" y="1052"/>
                <a:ext cx="50" cy="40"/>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2" name="Rectangle 1318"/>
              <p:cNvSpPr>
                <a:spLocks noChangeArrowheads="1"/>
              </p:cNvSpPr>
              <p:nvPr/>
            </p:nvSpPr>
            <p:spPr bwMode="auto">
              <a:xfrm>
                <a:off x="5397" y="1034"/>
                <a:ext cx="142"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DA</a:t>
                </a:r>
                <a:endParaRPr lang="en-US" sz="1200" b="0" i="0" dirty="0">
                  <a:latin typeface="Corbel" pitchFamily="34" charset="0"/>
                </a:endParaRPr>
              </a:p>
            </p:txBody>
          </p:sp>
          <p:sp>
            <p:nvSpPr>
              <p:cNvPr id="10646823" name="Line 1319"/>
              <p:cNvSpPr>
                <a:spLocks noChangeShapeType="1"/>
              </p:cNvSpPr>
              <p:nvPr/>
            </p:nvSpPr>
            <p:spPr bwMode="auto">
              <a:xfrm>
                <a:off x="5232" y="1171"/>
                <a:ext cx="143"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4" name="Rectangle 1320"/>
              <p:cNvSpPr>
                <a:spLocks noChangeArrowheads="1"/>
              </p:cNvSpPr>
              <p:nvPr/>
            </p:nvSpPr>
            <p:spPr bwMode="auto">
              <a:xfrm>
                <a:off x="5276" y="1150"/>
                <a:ext cx="50" cy="40"/>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5" name="Rectangle 1321"/>
              <p:cNvSpPr>
                <a:spLocks noChangeArrowheads="1"/>
              </p:cNvSpPr>
              <p:nvPr/>
            </p:nvSpPr>
            <p:spPr bwMode="auto">
              <a:xfrm>
                <a:off x="5399" y="1130"/>
                <a:ext cx="33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DOPAC</a:t>
                </a:r>
                <a:endParaRPr lang="en-US" sz="1200" b="0" i="0" dirty="0">
                  <a:latin typeface="Corbel" pitchFamily="34" charset="0"/>
                </a:endParaRPr>
              </a:p>
            </p:txBody>
          </p:sp>
          <p:sp>
            <p:nvSpPr>
              <p:cNvPr id="10646826" name="Line 1322"/>
              <p:cNvSpPr>
                <a:spLocks noChangeShapeType="1"/>
              </p:cNvSpPr>
              <p:nvPr/>
            </p:nvSpPr>
            <p:spPr bwMode="auto">
              <a:xfrm>
                <a:off x="5232" y="1269"/>
                <a:ext cx="143" cy="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7" name="Freeform 1323"/>
              <p:cNvSpPr>
                <a:spLocks/>
              </p:cNvSpPr>
              <p:nvPr/>
            </p:nvSpPr>
            <p:spPr bwMode="auto">
              <a:xfrm>
                <a:off x="5276" y="1247"/>
                <a:ext cx="54" cy="44"/>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28" name="Rectangle 1324"/>
              <p:cNvSpPr>
                <a:spLocks noChangeArrowheads="1"/>
              </p:cNvSpPr>
              <p:nvPr/>
            </p:nvSpPr>
            <p:spPr bwMode="auto">
              <a:xfrm>
                <a:off x="5399" y="1229"/>
                <a:ext cx="202"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HVA</a:t>
                </a:r>
                <a:endParaRPr lang="en-US" sz="1200" b="0" i="0" dirty="0">
                  <a:latin typeface="Corbel" pitchFamily="34" charset="0"/>
                </a:endParaRPr>
              </a:p>
            </p:txBody>
          </p:sp>
          <p:sp>
            <p:nvSpPr>
              <p:cNvPr id="10646829" name="Rectangle 1325"/>
              <p:cNvSpPr>
                <a:spLocks noChangeArrowheads="1"/>
              </p:cNvSpPr>
              <p:nvPr/>
            </p:nvSpPr>
            <p:spPr bwMode="auto">
              <a:xfrm>
                <a:off x="3890" y="714"/>
                <a:ext cx="52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Accumbens</a:t>
                </a:r>
                <a:endParaRPr lang="en-US" sz="1200" b="0" i="0" dirty="0">
                  <a:latin typeface="Corbel" pitchFamily="34" charset="0"/>
                </a:endParaRPr>
              </a:p>
            </p:txBody>
          </p:sp>
          <p:sp>
            <p:nvSpPr>
              <p:cNvPr id="10646830" name="Line 1326"/>
              <p:cNvSpPr>
                <a:spLocks noChangeShapeType="1"/>
              </p:cNvSpPr>
              <p:nvPr/>
            </p:nvSpPr>
            <p:spPr bwMode="auto">
              <a:xfrm>
                <a:off x="3728" y="1777"/>
                <a:ext cx="26"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grpSp>
        <p:sp>
          <p:nvSpPr>
            <p:cNvPr id="10646831" name="Text Box 1327"/>
            <p:cNvSpPr txBox="1">
              <a:spLocks noChangeArrowheads="1"/>
            </p:cNvSpPr>
            <p:nvPr/>
          </p:nvSpPr>
          <p:spPr bwMode="auto">
            <a:xfrm>
              <a:off x="4944" y="552"/>
              <a:ext cx="864" cy="252"/>
            </a:xfrm>
            <a:prstGeom prst="rect">
              <a:avLst/>
            </a:prstGeom>
            <a:noFill/>
            <a:ln w="9525">
              <a:noFill/>
              <a:miter lim="800000"/>
              <a:headEnd/>
              <a:tailEnd/>
            </a:ln>
            <a:effectLst/>
          </p:spPr>
          <p:txBody>
            <a:bodyPr wrap="none">
              <a:spAutoFit/>
            </a:bodyPr>
            <a:lstStyle/>
            <a:p>
              <a:pPr>
                <a:defRPr/>
              </a:pPr>
              <a:r>
                <a:rPr lang="en-US" sz="2000" i="0" dirty="0">
                  <a:solidFill>
                    <a:srgbClr val="FFFF00"/>
                  </a:solidFill>
                  <a:latin typeface="Corbel" pitchFamily="34" charset="0"/>
                </a:rPr>
                <a:t>COCAINE</a:t>
              </a:r>
            </a:p>
          </p:txBody>
        </p:sp>
      </p:grpSp>
      <p:grpSp>
        <p:nvGrpSpPr>
          <p:cNvPr id="49156" name="Group 1328"/>
          <p:cNvGrpSpPr>
            <a:grpSpLocks/>
          </p:cNvGrpSpPr>
          <p:nvPr/>
        </p:nvGrpSpPr>
        <p:grpSpPr bwMode="auto">
          <a:xfrm>
            <a:off x="4594968" y="3829844"/>
            <a:ext cx="4131733" cy="2590800"/>
            <a:chOff x="3264" y="2460"/>
            <a:chExt cx="2928" cy="1632"/>
          </a:xfrm>
          <a:effectLst/>
        </p:grpSpPr>
        <p:grpSp>
          <p:nvGrpSpPr>
            <p:cNvPr id="49239" name="Group 1329"/>
            <p:cNvGrpSpPr>
              <a:grpSpLocks/>
            </p:cNvGrpSpPr>
            <p:nvPr/>
          </p:nvGrpSpPr>
          <p:grpSpPr bwMode="auto">
            <a:xfrm>
              <a:off x="3264" y="2460"/>
              <a:ext cx="2928" cy="1632"/>
              <a:chOff x="3264" y="2460"/>
              <a:chExt cx="2928" cy="1632"/>
            </a:xfrm>
          </p:grpSpPr>
          <p:sp>
            <p:nvSpPr>
              <p:cNvPr id="10646834" name="Rectangle 1330"/>
              <p:cNvSpPr>
                <a:spLocks noChangeArrowheads="1"/>
              </p:cNvSpPr>
              <p:nvPr/>
            </p:nvSpPr>
            <p:spPr bwMode="auto">
              <a:xfrm>
                <a:off x="3264" y="2460"/>
                <a:ext cx="2928" cy="1632"/>
              </a:xfrm>
              <a:prstGeom prst="rect">
                <a:avLst/>
              </a:prstGeom>
              <a:solidFill>
                <a:schemeClr val="tx2"/>
              </a:solidFill>
              <a:ln w="9525">
                <a:noFill/>
                <a:miter lim="800000"/>
                <a:headEnd/>
                <a:tailEnd/>
              </a:ln>
              <a:effectLst/>
            </p:spPr>
            <p:txBody>
              <a:bodyPr wrap="none" anchor="ctr"/>
              <a:lstStyle/>
              <a:p>
                <a:pPr>
                  <a:defRPr/>
                </a:pPr>
                <a:endParaRPr lang="en-US">
                  <a:latin typeface="Corbel" pitchFamily="34" charset="0"/>
                </a:endParaRPr>
              </a:p>
            </p:txBody>
          </p:sp>
          <p:sp>
            <p:nvSpPr>
              <p:cNvPr id="10646835" name="Line 1331"/>
              <p:cNvSpPr>
                <a:spLocks noChangeShapeType="1"/>
              </p:cNvSpPr>
              <p:nvPr/>
            </p:nvSpPr>
            <p:spPr bwMode="auto">
              <a:xfrm>
                <a:off x="3771" y="2646"/>
                <a:ext cx="1" cy="916"/>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36" name="Line 1332"/>
              <p:cNvSpPr>
                <a:spLocks noChangeShapeType="1"/>
              </p:cNvSpPr>
              <p:nvPr/>
            </p:nvSpPr>
            <p:spPr bwMode="auto">
              <a:xfrm>
                <a:off x="3748" y="3814"/>
                <a:ext cx="2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37" name="Line 1333"/>
              <p:cNvSpPr>
                <a:spLocks noChangeShapeType="1"/>
              </p:cNvSpPr>
              <p:nvPr/>
            </p:nvSpPr>
            <p:spPr bwMode="auto">
              <a:xfrm rot="-2677329" flipH="1" flipV="1">
                <a:off x="3720" y="3570"/>
                <a:ext cx="82" cy="2"/>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38" name="Line 1334"/>
              <p:cNvSpPr>
                <a:spLocks noChangeShapeType="1"/>
              </p:cNvSpPr>
              <p:nvPr/>
            </p:nvSpPr>
            <p:spPr bwMode="auto">
              <a:xfrm>
                <a:off x="3748" y="3401"/>
                <a:ext cx="2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39" name="Line 1335"/>
              <p:cNvSpPr>
                <a:spLocks noChangeShapeType="1"/>
              </p:cNvSpPr>
              <p:nvPr/>
            </p:nvSpPr>
            <p:spPr bwMode="auto">
              <a:xfrm>
                <a:off x="3748" y="3149"/>
                <a:ext cx="2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40" name="Line 1336"/>
              <p:cNvSpPr>
                <a:spLocks noChangeShapeType="1"/>
              </p:cNvSpPr>
              <p:nvPr/>
            </p:nvSpPr>
            <p:spPr bwMode="auto">
              <a:xfrm>
                <a:off x="3748" y="2898"/>
                <a:ext cx="23"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41" name="Line 1337"/>
              <p:cNvSpPr>
                <a:spLocks noChangeShapeType="1"/>
              </p:cNvSpPr>
              <p:nvPr/>
            </p:nvSpPr>
            <p:spPr bwMode="auto">
              <a:xfrm>
                <a:off x="3748" y="2646"/>
                <a:ext cx="23"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42" name="Rectangle 1338"/>
              <p:cNvSpPr>
                <a:spLocks noChangeArrowheads="1"/>
              </p:cNvSpPr>
              <p:nvPr/>
            </p:nvSpPr>
            <p:spPr bwMode="auto">
              <a:xfrm>
                <a:off x="3672" y="3778"/>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6843" name="Rectangle 1339"/>
              <p:cNvSpPr>
                <a:spLocks noChangeArrowheads="1"/>
              </p:cNvSpPr>
              <p:nvPr/>
            </p:nvSpPr>
            <p:spPr bwMode="auto">
              <a:xfrm>
                <a:off x="3587" y="3364"/>
                <a:ext cx="16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a:t>
                </a:r>
                <a:endParaRPr lang="en-US" sz="1200" b="0" i="0">
                  <a:latin typeface="Corbel" pitchFamily="34" charset="0"/>
                </a:endParaRPr>
              </a:p>
            </p:txBody>
          </p:sp>
          <p:sp>
            <p:nvSpPr>
              <p:cNvPr id="10646844" name="Rectangle 1340"/>
              <p:cNvSpPr>
                <a:spLocks noChangeArrowheads="1"/>
              </p:cNvSpPr>
              <p:nvPr/>
            </p:nvSpPr>
            <p:spPr bwMode="auto">
              <a:xfrm>
                <a:off x="3587" y="3111"/>
                <a:ext cx="15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150</a:t>
                </a:r>
                <a:endParaRPr lang="en-US" sz="1200" b="0" i="0">
                  <a:latin typeface="Corbel" pitchFamily="34" charset="0"/>
                </a:endParaRPr>
              </a:p>
            </p:txBody>
          </p:sp>
          <p:sp>
            <p:nvSpPr>
              <p:cNvPr id="10646845" name="Rectangle 1341"/>
              <p:cNvSpPr>
                <a:spLocks noChangeArrowheads="1"/>
              </p:cNvSpPr>
              <p:nvPr/>
            </p:nvSpPr>
            <p:spPr bwMode="auto">
              <a:xfrm>
                <a:off x="3587" y="2862"/>
                <a:ext cx="16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200</a:t>
                </a:r>
                <a:endParaRPr lang="en-US" sz="1200" b="0" i="0">
                  <a:latin typeface="Corbel" pitchFamily="34" charset="0"/>
                </a:endParaRPr>
              </a:p>
            </p:txBody>
          </p:sp>
          <p:sp>
            <p:nvSpPr>
              <p:cNvPr id="10646846" name="Rectangle 1342"/>
              <p:cNvSpPr>
                <a:spLocks noChangeArrowheads="1"/>
              </p:cNvSpPr>
              <p:nvPr/>
            </p:nvSpPr>
            <p:spPr bwMode="auto">
              <a:xfrm>
                <a:off x="3587" y="2612"/>
                <a:ext cx="15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250</a:t>
                </a:r>
                <a:endParaRPr lang="en-US" sz="1200" b="0" i="0" dirty="0">
                  <a:latin typeface="Corbel" pitchFamily="34" charset="0"/>
                </a:endParaRPr>
              </a:p>
            </p:txBody>
          </p:sp>
          <p:sp>
            <p:nvSpPr>
              <p:cNvPr id="10646847" name="Line 1343"/>
              <p:cNvSpPr>
                <a:spLocks noChangeShapeType="1"/>
              </p:cNvSpPr>
              <p:nvPr/>
            </p:nvSpPr>
            <p:spPr bwMode="auto">
              <a:xfrm>
                <a:off x="3871" y="3792"/>
                <a:ext cx="2009" cy="1"/>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48" name="Line 1344"/>
              <p:cNvSpPr>
                <a:spLocks noChangeShapeType="1"/>
              </p:cNvSpPr>
              <p:nvPr/>
            </p:nvSpPr>
            <p:spPr bwMode="auto">
              <a:xfrm flipV="1">
                <a:off x="3871"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49" name="Line 1345"/>
              <p:cNvSpPr>
                <a:spLocks noChangeShapeType="1"/>
              </p:cNvSpPr>
              <p:nvPr/>
            </p:nvSpPr>
            <p:spPr bwMode="auto">
              <a:xfrm flipV="1">
                <a:off x="4005"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0" name="Line 1346"/>
              <p:cNvSpPr>
                <a:spLocks noChangeShapeType="1"/>
              </p:cNvSpPr>
              <p:nvPr/>
            </p:nvSpPr>
            <p:spPr bwMode="auto">
              <a:xfrm flipV="1">
                <a:off x="4139"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1" name="Line 1347"/>
              <p:cNvSpPr>
                <a:spLocks noChangeShapeType="1"/>
              </p:cNvSpPr>
              <p:nvPr/>
            </p:nvSpPr>
            <p:spPr bwMode="auto">
              <a:xfrm flipV="1">
                <a:off x="4273"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2" name="Line 1348"/>
              <p:cNvSpPr>
                <a:spLocks noChangeShapeType="1"/>
              </p:cNvSpPr>
              <p:nvPr/>
            </p:nvSpPr>
            <p:spPr bwMode="auto">
              <a:xfrm flipV="1">
                <a:off x="4407"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3" name="Line 1349"/>
              <p:cNvSpPr>
                <a:spLocks noChangeShapeType="1"/>
              </p:cNvSpPr>
              <p:nvPr/>
            </p:nvSpPr>
            <p:spPr bwMode="auto">
              <a:xfrm flipV="1">
                <a:off x="4541"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4" name="Line 1350"/>
              <p:cNvSpPr>
                <a:spLocks noChangeShapeType="1"/>
              </p:cNvSpPr>
              <p:nvPr/>
            </p:nvSpPr>
            <p:spPr bwMode="auto">
              <a:xfrm flipV="1">
                <a:off x="4676"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5" name="Line 1351"/>
              <p:cNvSpPr>
                <a:spLocks noChangeShapeType="1"/>
              </p:cNvSpPr>
              <p:nvPr/>
            </p:nvSpPr>
            <p:spPr bwMode="auto">
              <a:xfrm flipV="1">
                <a:off x="4810"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6" name="Line 1352"/>
              <p:cNvSpPr>
                <a:spLocks noChangeShapeType="1"/>
              </p:cNvSpPr>
              <p:nvPr/>
            </p:nvSpPr>
            <p:spPr bwMode="auto">
              <a:xfrm flipV="1">
                <a:off x="4941"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7" name="Line 1353"/>
              <p:cNvSpPr>
                <a:spLocks noChangeShapeType="1"/>
              </p:cNvSpPr>
              <p:nvPr/>
            </p:nvSpPr>
            <p:spPr bwMode="auto">
              <a:xfrm flipV="1">
                <a:off x="5075"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8" name="Line 1354"/>
              <p:cNvSpPr>
                <a:spLocks noChangeShapeType="1"/>
              </p:cNvSpPr>
              <p:nvPr/>
            </p:nvSpPr>
            <p:spPr bwMode="auto">
              <a:xfrm flipV="1">
                <a:off x="5209"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59" name="Line 1355"/>
              <p:cNvSpPr>
                <a:spLocks noChangeShapeType="1"/>
              </p:cNvSpPr>
              <p:nvPr/>
            </p:nvSpPr>
            <p:spPr bwMode="auto">
              <a:xfrm flipV="1">
                <a:off x="5343"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0" name="Line 1356"/>
              <p:cNvSpPr>
                <a:spLocks noChangeShapeType="1"/>
              </p:cNvSpPr>
              <p:nvPr/>
            </p:nvSpPr>
            <p:spPr bwMode="auto">
              <a:xfrm flipV="1">
                <a:off x="5477"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1" name="Line 1357"/>
              <p:cNvSpPr>
                <a:spLocks noChangeShapeType="1"/>
              </p:cNvSpPr>
              <p:nvPr/>
            </p:nvSpPr>
            <p:spPr bwMode="auto">
              <a:xfrm flipV="1">
                <a:off x="5611" y="3792"/>
                <a:ext cx="1"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2" name="Line 1358"/>
              <p:cNvSpPr>
                <a:spLocks noChangeShapeType="1"/>
              </p:cNvSpPr>
              <p:nvPr/>
            </p:nvSpPr>
            <p:spPr bwMode="auto">
              <a:xfrm flipV="1">
                <a:off x="5746"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3" name="Line 1359"/>
              <p:cNvSpPr>
                <a:spLocks noChangeShapeType="1"/>
              </p:cNvSpPr>
              <p:nvPr/>
            </p:nvSpPr>
            <p:spPr bwMode="auto">
              <a:xfrm flipV="1">
                <a:off x="5880" y="3792"/>
                <a:ext cx="0" cy="2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64" name="Rectangle 1360"/>
              <p:cNvSpPr>
                <a:spLocks noChangeArrowheads="1"/>
              </p:cNvSpPr>
              <p:nvPr/>
            </p:nvSpPr>
            <p:spPr bwMode="auto">
              <a:xfrm>
                <a:off x="3852" y="3848"/>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6865" name="Rectangle 1361"/>
              <p:cNvSpPr>
                <a:spLocks noChangeArrowheads="1"/>
              </p:cNvSpPr>
              <p:nvPr/>
            </p:nvSpPr>
            <p:spPr bwMode="auto">
              <a:xfrm>
                <a:off x="4253" y="3848"/>
                <a:ext cx="4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a:t>
                </a:r>
                <a:endParaRPr lang="en-US" sz="1200" b="0" i="0">
                  <a:latin typeface="Corbel" pitchFamily="34" charset="0"/>
                </a:endParaRPr>
              </a:p>
            </p:txBody>
          </p:sp>
          <p:sp>
            <p:nvSpPr>
              <p:cNvPr id="10646866" name="Rectangle 1362"/>
              <p:cNvSpPr>
                <a:spLocks noChangeArrowheads="1"/>
              </p:cNvSpPr>
              <p:nvPr/>
            </p:nvSpPr>
            <p:spPr bwMode="auto">
              <a:xfrm>
                <a:off x="4657" y="3848"/>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a:t>
                </a:r>
                <a:endParaRPr lang="en-US" sz="1200" b="0" i="0">
                  <a:latin typeface="Corbel" pitchFamily="34" charset="0"/>
                </a:endParaRPr>
              </a:p>
            </p:txBody>
          </p:sp>
          <p:sp>
            <p:nvSpPr>
              <p:cNvPr id="10646867" name="Rectangle 1363"/>
              <p:cNvSpPr>
                <a:spLocks noChangeArrowheads="1"/>
              </p:cNvSpPr>
              <p:nvPr/>
            </p:nvSpPr>
            <p:spPr bwMode="auto">
              <a:xfrm>
                <a:off x="5054" y="3848"/>
                <a:ext cx="5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a:t>
                </a:r>
                <a:endParaRPr lang="en-US" sz="1200" b="0" i="0">
                  <a:latin typeface="Corbel" pitchFamily="34" charset="0"/>
                </a:endParaRPr>
              </a:p>
            </p:txBody>
          </p:sp>
          <p:sp>
            <p:nvSpPr>
              <p:cNvPr id="10646868" name="Rectangle 1364"/>
              <p:cNvSpPr>
                <a:spLocks noChangeArrowheads="1"/>
              </p:cNvSpPr>
              <p:nvPr/>
            </p:nvSpPr>
            <p:spPr bwMode="auto">
              <a:xfrm>
                <a:off x="5459" y="3848"/>
                <a:ext cx="5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4</a:t>
                </a:r>
                <a:endParaRPr lang="en-US" sz="1200" b="0" i="0">
                  <a:latin typeface="Corbel" pitchFamily="34" charset="0"/>
                </a:endParaRPr>
              </a:p>
            </p:txBody>
          </p:sp>
          <p:sp>
            <p:nvSpPr>
              <p:cNvPr id="10646869" name="Rectangle 1365"/>
              <p:cNvSpPr>
                <a:spLocks noChangeArrowheads="1"/>
              </p:cNvSpPr>
              <p:nvPr/>
            </p:nvSpPr>
            <p:spPr bwMode="auto">
              <a:xfrm>
                <a:off x="5822" y="3848"/>
                <a:ext cx="147"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5hr</a:t>
                </a:r>
                <a:endParaRPr lang="en-US" sz="1200" b="0" i="0">
                  <a:latin typeface="Corbel" pitchFamily="34" charset="0"/>
                </a:endParaRPr>
              </a:p>
            </p:txBody>
          </p:sp>
          <p:sp>
            <p:nvSpPr>
              <p:cNvPr id="10646870" name="Rectangle 1366"/>
              <p:cNvSpPr>
                <a:spLocks noChangeArrowheads="1"/>
              </p:cNvSpPr>
              <p:nvPr/>
            </p:nvSpPr>
            <p:spPr bwMode="auto">
              <a:xfrm>
                <a:off x="4496" y="3936"/>
                <a:ext cx="939"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Time After Morphine</a:t>
                </a:r>
                <a:endParaRPr lang="en-US" sz="1200" b="0" i="0" dirty="0">
                  <a:latin typeface="Corbel" pitchFamily="34" charset="0"/>
                </a:endParaRPr>
              </a:p>
            </p:txBody>
          </p:sp>
          <p:sp>
            <p:nvSpPr>
              <p:cNvPr id="10646871" name="Rectangle 1367"/>
              <p:cNvSpPr>
                <a:spLocks noChangeArrowheads="1"/>
              </p:cNvSpPr>
              <p:nvPr/>
            </p:nvSpPr>
            <p:spPr bwMode="auto">
              <a:xfrm rot="16200000">
                <a:off x="3136" y="3083"/>
                <a:ext cx="742" cy="131"/>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 of Basal Release</a:t>
                </a:r>
                <a:endParaRPr lang="en-US" sz="1200" b="0" i="0">
                  <a:latin typeface="Corbel" pitchFamily="34" charset="0"/>
                </a:endParaRPr>
              </a:p>
            </p:txBody>
          </p:sp>
          <p:sp>
            <p:nvSpPr>
              <p:cNvPr id="10646872" name="Line 1368"/>
              <p:cNvSpPr>
                <a:spLocks noChangeShapeType="1"/>
              </p:cNvSpPr>
              <p:nvPr/>
            </p:nvSpPr>
            <p:spPr bwMode="auto">
              <a:xfrm rot="-2677329" flipH="1" flipV="1">
                <a:off x="3733" y="3605"/>
                <a:ext cx="81" cy="2"/>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73" name="Line 1369"/>
              <p:cNvSpPr>
                <a:spLocks noChangeShapeType="1"/>
              </p:cNvSpPr>
              <p:nvPr/>
            </p:nvSpPr>
            <p:spPr bwMode="auto">
              <a:xfrm flipV="1">
                <a:off x="3770" y="3614"/>
                <a:ext cx="0" cy="200"/>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874" name="Line 1370"/>
              <p:cNvSpPr>
                <a:spLocks noChangeShapeType="1"/>
              </p:cNvSpPr>
              <p:nvPr/>
            </p:nvSpPr>
            <p:spPr bwMode="auto">
              <a:xfrm flipV="1">
                <a:off x="3871" y="3275"/>
                <a:ext cx="134" cy="12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5" name="Line 1371"/>
              <p:cNvSpPr>
                <a:spLocks noChangeShapeType="1"/>
              </p:cNvSpPr>
              <p:nvPr/>
            </p:nvSpPr>
            <p:spPr bwMode="auto">
              <a:xfrm flipV="1">
                <a:off x="3871" y="3225"/>
                <a:ext cx="134" cy="17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6" name="Line 1372"/>
              <p:cNvSpPr>
                <a:spLocks noChangeShapeType="1"/>
              </p:cNvSpPr>
              <p:nvPr/>
            </p:nvSpPr>
            <p:spPr bwMode="auto">
              <a:xfrm flipV="1">
                <a:off x="3871" y="3169"/>
                <a:ext cx="134" cy="232"/>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7" name="Line 1373"/>
              <p:cNvSpPr>
                <a:spLocks noChangeShapeType="1"/>
              </p:cNvSpPr>
              <p:nvPr/>
            </p:nvSpPr>
            <p:spPr bwMode="auto">
              <a:xfrm flipV="1">
                <a:off x="3871" y="3169"/>
                <a:ext cx="134" cy="232"/>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8" name="Oval 1374"/>
              <p:cNvSpPr>
                <a:spLocks noChangeArrowheads="1"/>
              </p:cNvSpPr>
              <p:nvPr/>
            </p:nvSpPr>
            <p:spPr bwMode="auto">
              <a:xfrm>
                <a:off x="3844" y="3378"/>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79" name="Rectangle 1375"/>
              <p:cNvSpPr>
                <a:spLocks noChangeArrowheads="1"/>
              </p:cNvSpPr>
              <p:nvPr/>
            </p:nvSpPr>
            <p:spPr bwMode="auto">
              <a:xfrm>
                <a:off x="3844" y="337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0" name="Freeform 1376"/>
              <p:cNvSpPr>
                <a:spLocks/>
              </p:cNvSpPr>
              <p:nvPr/>
            </p:nvSpPr>
            <p:spPr bwMode="auto">
              <a:xfrm>
                <a:off x="3844" y="3378"/>
                <a:ext cx="53"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1" name="Freeform 1377"/>
              <p:cNvSpPr>
                <a:spLocks/>
              </p:cNvSpPr>
              <p:nvPr/>
            </p:nvSpPr>
            <p:spPr bwMode="auto">
              <a:xfrm>
                <a:off x="3844" y="3378"/>
                <a:ext cx="53"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2" name="Line 1378"/>
              <p:cNvSpPr>
                <a:spLocks noChangeShapeType="1"/>
              </p:cNvSpPr>
              <p:nvPr/>
            </p:nvSpPr>
            <p:spPr bwMode="auto">
              <a:xfrm flipV="1">
                <a:off x="4005" y="3199"/>
                <a:ext cx="134" cy="7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3" name="Line 1379"/>
              <p:cNvSpPr>
                <a:spLocks noChangeShapeType="1"/>
              </p:cNvSpPr>
              <p:nvPr/>
            </p:nvSpPr>
            <p:spPr bwMode="auto">
              <a:xfrm>
                <a:off x="4139" y="3199"/>
                <a:ext cx="134" cy="3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4" name="Line 1380"/>
              <p:cNvSpPr>
                <a:spLocks noChangeShapeType="1"/>
              </p:cNvSpPr>
              <p:nvPr/>
            </p:nvSpPr>
            <p:spPr bwMode="auto">
              <a:xfrm>
                <a:off x="4273" y="3235"/>
                <a:ext cx="134" cy="3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5" name="Line 1381"/>
              <p:cNvSpPr>
                <a:spLocks noChangeShapeType="1"/>
              </p:cNvSpPr>
              <p:nvPr/>
            </p:nvSpPr>
            <p:spPr bwMode="auto">
              <a:xfrm>
                <a:off x="4407" y="3268"/>
                <a:ext cx="134" cy="4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6" name="Line 1382"/>
              <p:cNvSpPr>
                <a:spLocks noChangeShapeType="1"/>
              </p:cNvSpPr>
              <p:nvPr/>
            </p:nvSpPr>
            <p:spPr bwMode="auto">
              <a:xfrm>
                <a:off x="4541" y="3311"/>
                <a:ext cx="135" cy="4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7" name="Line 1383"/>
              <p:cNvSpPr>
                <a:spLocks noChangeShapeType="1"/>
              </p:cNvSpPr>
              <p:nvPr/>
            </p:nvSpPr>
            <p:spPr bwMode="auto">
              <a:xfrm>
                <a:off x="4676" y="3351"/>
                <a:ext cx="134" cy="34"/>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8" name="Line 1384"/>
              <p:cNvSpPr>
                <a:spLocks noChangeShapeType="1"/>
              </p:cNvSpPr>
              <p:nvPr/>
            </p:nvSpPr>
            <p:spPr bwMode="auto">
              <a:xfrm>
                <a:off x="4810" y="3385"/>
                <a:ext cx="131" cy="1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89" name="Line 1385"/>
              <p:cNvSpPr>
                <a:spLocks noChangeShapeType="1"/>
              </p:cNvSpPr>
              <p:nvPr/>
            </p:nvSpPr>
            <p:spPr bwMode="auto">
              <a:xfrm>
                <a:off x="4941" y="3401"/>
                <a:ext cx="134" cy="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0" name="Line 1386"/>
              <p:cNvSpPr>
                <a:spLocks noChangeShapeType="1"/>
              </p:cNvSpPr>
              <p:nvPr/>
            </p:nvSpPr>
            <p:spPr bwMode="auto">
              <a:xfrm flipV="1">
                <a:off x="4005" y="3119"/>
                <a:ext cx="134" cy="10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1" name="Line 1387"/>
              <p:cNvSpPr>
                <a:spLocks noChangeShapeType="1"/>
              </p:cNvSpPr>
              <p:nvPr/>
            </p:nvSpPr>
            <p:spPr bwMode="auto">
              <a:xfrm flipV="1">
                <a:off x="4139" y="3073"/>
                <a:ext cx="134" cy="4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2" name="Line 1388"/>
              <p:cNvSpPr>
                <a:spLocks noChangeShapeType="1"/>
              </p:cNvSpPr>
              <p:nvPr/>
            </p:nvSpPr>
            <p:spPr bwMode="auto">
              <a:xfrm>
                <a:off x="4273" y="3073"/>
                <a:ext cx="134" cy="7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3" name="Line 1389"/>
              <p:cNvSpPr>
                <a:spLocks noChangeShapeType="1"/>
              </p:cNvSpPr>
              <p:nvPr/>
            </p:nvSpPr>
            <p:spPr bwMode="auto">
              <a:xfrm>
                <a:off x="4407" y="3149"/>
                <a:ext cx="134" cy="5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4" name="Line 1390"/>
              <p:cNvSpPr>
                <a:spLocks noChangeShapeType="1"/>
              </p:cNvSpPr>
              <p:nvPr/>
            </p:nvSpPr>
            <p:spPr bwMode="auto">
              <a:xfrm>
                <a:off x="4541" y="3199"/>
                <a:ext cx="135" cy="5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5" name="Line 1391"/>
              <p:cNvSpPr>
                <a:spLocks noChangeShapeType="1"/>
              </p:cNvSpPr>
              <p:nvPr/>
            </p:nvSpPr>
            <p:spPr bwMode="auto">
              <a:xfrm>
                <a:off x="4676" y="3249"/>
                <a:ext cx="134" cy="92"/>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6" name="Line 1392"/>
              <p:cNvSpPr>
                <a:spLocks noChangeShapeType="1"/>
              </p:cNvSpPr>
              <p:nvPr/>
            </p:nvSpPr>
            <p:spPr bwMode="auto">
              <a:xfrm>
                <a:off x="4810" y="3341"/>
                <a:ext cx="131" cy="1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7" name="Line 1393"/>
              <p:cNvSpPr>
                <a:spLocks noChangeShapeType="1"/>
              </p:cNvSpPr>
              <p:nvPr/>
            </p:nvSpPr>
            <p:spPr bwMode="auto">
              <a:xfrm>
                <a:off x="4941" y="3351"/>
                <a:ext cx="134" cy="13"/>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8" name="Line 1394"/>
              <p:cNvSpPr>
                <a:spLocks noChangeShapeType="1"/>
              </p:cNvSpPr>
              <p:nvPr/>
            </p:nvSpPr>
            <p:spPr bwMode="auto">
              <a:xfrm>
                <a:off x="5075" y="3364"/>
                <a:ext cx="134"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899" name="Line 1395"/>
              <p:cNvSpPr>
                <a:spLocks noChangeShapeType="1"/>
              </p:cNvSpPr>
              <p:nvPr/>
            </p:nvSpPr>
            <p:spPr bwMode="auto">
              <a:xfrm>
                <a:off x="5209" y="3371"/>
                <a:ext cx="134"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0" name="Line 1396"/>
              <p:cNvSpPr>
                <a:spLocks noChangeShapeType="1"/>
              </p:cNvSpPr>
              <p:nvPr/>
            </p:nvSpPr>
            <p:spPr bwMode="auto">
              <a:xfrm>
                <a:off x="5343" y="3371"/>
                <a:ext cx="134"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1" name="Line 1397"/>
              <p:cNvSpPr>
                <a:spLocks noChangeShapeType="1"/>
              </p:cNvSpPr>
              <p:nvPr/>
            </p:nvSpPr>
            <p:spPr bwMode="auto">
              <a:xfrm flipV="1">
                <a:off x="4005" y="3100"/>
                <a:ext cx="134" cy="6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2" name="Line 1398"/>
              <p:cNvSpPr>
                <a:spLocks noChangeShapeType="1"/>
              </p:cNvSpPr>
              <p:nvPr/>
            </p:nvSpPr>
            <p:spPr bwMode="auto">
              <a:xfrm flipV="1">
                <a:off x="4139" y="3007"/>
                <a:ext cx="134" cy="9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3" name="Line 1399"/>
              <p:cNvSpPr>
                <a:spLocks noChangeShapeType="1"/>
              </p:cNvSpPr>
              <p:nvPr/>
            </p:nvSpPr>
            <p:spPr bwMode="auto">
              <a:xfrm flipV="1">
                <a:off x="4273" y="2987"/>
                <a:ext cx="134" cy="2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4" name="Line 1400"/>
              <p:cNvSpPr>
                <a:spLocks noChangeShapeType="1"/>
              </p:cNvSpPr>
              <p:nvPr/>
            </p:nvSpPr>
            <p:spPr bwMode="auto">
              <a:xfrm>
                <a:off x="4407" y="2987"/>
                <a:ext cx="134" cy="7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5" name="Line 1401"/>
              <p:cNvSpPr>
                <a:spLocks noChangeShapeType="1"/>
              </p:cNvSpPr>
              <p:nvPr/>
            </p:nvSpPr>
            <p:spPr bwMode="auto">
              <a:xfrm>
                <a:off x="4541" y="3060"/>
                <a:ext cx="135" cy="8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6" name="Line 1402"/>
              <p:cNvSpPr>
                <a:spLocks noChangeShapeType="1"/>
              </p:cNvSpPr>
              <p:nvPr/>
            </p:nvSpPr>
            <p:spPr bwMode="auto">
              <a:xfrm>
                <a:off x="4676" y="3149"/>
                <a:ext cx="134" cy="5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7" name="Line 1403"/>
              <p:cNvSpPr>
                <a:spLocks noChangeShapeType="1"/>
              </p:cNvSpPr>
              <p:nvPr/>
            </p:nvSpPr>
            <p:spPr bwMode="auto">
              <a:xfrm>
                <a:off x="4810" y="3199"/>
                <a:ext cx="131" cy="59"/>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8" name="Line 1404"/>
              <p:cNvSpPr>
                <a:spLocks noChangeShapeType="1"/>
              </p:cNvSpPr>
              <p:nvPr/>
            </p:nvSpPr>
            <p:spPr bwMode="auto">
              <a:xfrm>
                <a:off x="4941" y="3258"/>
                <a:ext cx="134" cy="1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09" name="Line 1405"/>
              <p:cNvSpPr>
                <a:spLocks noChangeShapeType="1"/>
              </p:cNvSpPr>
              <p:nvPr/>
            </p:nvSpPr>
            <p:spPr bwMode="auto">
              <a:xfrm>
                <a:off x="5075" y="3275"/>
                <a:ext cx="134" cy="26"/>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0" name="Line 1406"/>
              <p:cNvSpPr>
                <a:spLocks noChangeShapeType="1"/>
              </p:cNvSpPr>
              <p:nvPr/>
            </p:nvSpPr>
            <p:spPr bwMode="auto">
              <a:xfrm>
                <a:off x="5209" y="3301"/>
                <a:ext cx="134" cy="5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1" name="Line 1407"/>
              <p:cNvSpPr>
                <a:spLocks noChangeShapeType="1"/>
              </p:cNvSpPr>
              <p:nvPr/>
            </p:nvSpPr>
            <p:spPr bwMode="auto">
              <a:xfrm>
                <a:off x="5343" y="3351"/>
                <a:ext cx="134" cy="2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2" name="Line 1408"/>
              <p:cNvSpPr>
                <a:spLocks noChangeShapeType="1"/>
              </p:cNvSpPr>
              <p:nvPr/>
            </p:nvSpPr>
            <p:spPr bwMode="auto">
              <a:xfrm>
                <a:off x="5477" y="3371"/>
                <a:ext cx="134" cy="3"/>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3" name="Line 1409"/>
              <p:cNvSpPr>
                <a:spLocks noChangeShapeType="1"/>
              </p:cNvSpPr>
              <p:nvPr/>
            </p:nvSpPr>
            <p:spPr bwMode="auto">
              <a:xfrm>
                <a:off x="5611" y="3374"/>
                <a:ext cx="135" cy="17"/>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4" name="Line 1410"/>
              <p:cNvSpPr>
                <a:spLocks noChangeShapeType="1"/>
              </p:cNvSpPr>
              <p:nvPr/>
            </p:nvSpPr>
            <p:spPr bwMode="auto">
              <a:xfrm>
                <a:off x="5746" y="3391"/>
                <a:ext cx="134" cy="10"/>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5" name="Line 1411"/>
              <p:cNvSpPr>
                <a:spLocks noChangeShapeType="1"/>
              </p:cNvSpPr>
              <p:nvPr/>
            </p:nvSpPr>
            <p:spPr bwMode="auto">
              <a:xfrm flipV="1">
                <a:off x="4005" y="3123"/>
                <a:ext cx="134" cy="4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6" name="Line 1412"/>
              <p:cNvSpPr>
                <a:spLocks noChangeShapeType="1"/>
              </p:cNvSpPr>
              <p:nvPr/>
            </p:nvSpPr>
            <p:spPr bwMode="auto">
              <a:xfrm flipV="1">
                <a:off x="4139" y="3017"/>
                <a:ext cx="134" cy="10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7" name="Line 1413"/>
              <p:cNvSpPr>
                <a:spLocks noChangeShapeType="1"/>
              </p:cNvSpPr>
              <p:nvPr/>
            </p:nvSpPr>
            <p:spPr bwMode="auto">
              <a:xfrm flipV="1">
                <a:off x="4273" y="2944"/>
                <a:ext cx="134" cy="7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8" name="Line 1414"/>
              <p:cNvSpPr>
                <a:spLocks noChangeShapeType="1"/>
              </p:cNvSpPr>
              <p:nvPr/>
            </p:nvSpPr>
            <p:spPr bwMode="auto">
              <a:xfrm flipV="1">
                <a:off x="4407" y="2924"/>
                <a:ext cx="134" cy="2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19" name="Line 1415"/>
              <p:cNvSpPr>
                <a:spLocks noChangeShapeType="1"/>
              </p:cNvSpPr>
              <p:nvPr/>
            </p:nvSpPr>
            <p:spPr bwMode="auto">
              <a:xfrm>
                <a:off x="4541" y="2924"/>
                <a:ext cx="135" cy="1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0" name="Line 1416"/>
              <p:cNvSpPr>
                <a:spLocks noChangeShapeType="1"/>
              </p:cNvSpPr>
              <p:nvPr/>
            </p:nvSpPr>
            <p:spPr bwMode="auto">
              <a:xfrm>
                <a:off x="4676" y="2934"/>
                <a:ext cx="134" cy="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1" name="Line 1417"/>
              <p:cNvSpPr>
                <a:spLocks noChangeShapeType="1"/>
              </p:cNvSpPr>
              <p:nvPr/>
            </p:nvSpPr>
            <p:spPr bwMode="auto">
              <a:xfrm>
                <a:off x="4810" y="2937"/>
                <a:ext cx="131" cy="7"/>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2" name="Line 1418"/>
              <p:cNvSpPr>
                <a:spLocks noChangeShapeType="1"/>
              </p:cNvSpPr>
              <p:nvPr/>
            </p:nvSpPr>
            <p:spPr bwMode="auto">
              <a:xfrm>
                <a:off x="4941" y="2944"/>
                <a:ext cx="134" cy="4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3" name="Line 1419"/>
              <p:cNvSpPr>
                <a:spLocks noChangeShapeType="1"/>
              </p:cNvSpPr>
              <p:nvPr/>
            </p:nvSpPr>
            <p:spPr bwMode="auto">
              <a:xfrm>
                <a:off x="5075" y="2984"/>
                <a:ext cx="134" cy="6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4" name="Line 1420"/>
              <p:cNvSpPr>
                <a:spLocks noChangeShapeType="1"/>
              </p:cNvSpPr>
              <p:nvPr/>
            </p:nvSpPr>
            <p:spPr bwMode="auto">
              <a:xfrm>
                <a:off x="5209" y="3050"/>
                <a:ext cx="134" cy="7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5" name="Line 1421"/>
              <p:cNvSpPr>
                <a:spLocks noChangeShapeType="1"/>
              </p:cNvSpPr>
              <p:nvPr/>
            </p:nvSpPr>
            <p:spPr bwMode="auto">
              <a:xfrm>
                <a:off x="5343" y="3123"/>
                <a:ext cx="134" cy="116"/>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6" name="Line 1422"/>
              <p:cNvSpPr>
                <a:spLocks noChangeShapeType="1"/>
              </p:cNvSpPr>
              <p:nvPr/>
            </p:nvSpPr>
            <p:spPr bwMode="auto">
              <a:xfrm>
                <a:off x="5477" y="3239"/>
                <a:ext cx="134" cy="53"/>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7" name="Line 1423"/>
              <p:cNvSpPr>
                <a:spLocks noChangeShapeType="1"/>
              </p:cNvSpPr>
              <p:nvPr/>
            </p:nvSpPr>
            <p:spPr bwMode="auto">
              <a:xfrm>
                <a:off x="5611" y="3322"/>
                <a:ext cx="135" cy="9"/>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8" name="Line 1424"/>
              <p:cNvSpPr>
                <a:spLocks noChangeShapeType="1"/>
              </p:cNvSpPr>
              <p:nvPr/>
            </p:nvSpPr>
            <p:spPr bwMode="auto">
              <a:xfrm>
                <a:off x="5746" y="3301"/>
                <a:ext cx="134" cy="5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29" name="Oval 1425"/>
              <p:cNvSpPr>
                <a:spLocks noChangeArrowheads="1"/>
              </p:cNvSpPr>
              <p:nvPr/>
            </p:nvSpPr>
            <p:spPr bwMode="auto">
              <a:xfrm>
                <a:off x="3978" y="3252"/>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0" name="Oval 1426"/>
              <p:cNvSpPr>
                <a:spLocks noChangeArrowheads="1"/>
              </p:cNvSpPr>
              <p:nvPr/>
            </p:nvSpPr>
            <p:spPr bwMode="auto">
              <a:xfrm>
                <a:off x="4112" y="3176"/>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1" name="Oval 1427"/>
              <p:cNvSpPr>
                <a:spLocks noChangeArrowheads="1"/>
              </p:cNvSpPr>
              <p:nvPr/>
            </p:nvSpPr>
            <p:spPr bwMode="auto">
              <a:xfrm>
                <a:off x="4246" y="3212"/>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2" name="Oval 1428"/>
              <p:cNvSpPr>
                <a:spLocks noChangeArrowheads="1"/>
              </p:cNvSpPr>
              <p:nvPr/>
            </p:nvSpPr>
            <p:spPr bwMode="auto">
              <a:xfrm>
                <a:off x="4380" y="3245"/>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3" name="Oval 1429"/>
              <p:cNvSpPr>
                <a:spLocks noChangeArrowheads="1"/>
              </p:cNvSpPr>
              <p:nvPr/>
            </p:nvSpPr>
            <p:spPr bwMode="auto">
              <a:xfrm>
                <a:off x="4515" y="3288"/>
                <a:ext cx="49"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4" name="Oval 1430"/>
              <p:cNvSpPr>
                <a:spLocks noChangeArrowheads="1"/>
              </p:cNvSpPr>
              <p:nvPr/>
            </p:nvSpPr>
            <p:spPr bwMode="auto">
              <a:xfrm>
                <a:off x="4649" y="3328"/>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5" name="Oval 1431"/>
              <p:cNvSpPr>
                <a:spLocks noChangeArrowheads="1"/>
              </p:cNvSpPr>
              <p:nvPr/>
            </p:nvSpPr>
            <p:spPr bwMode="auto">
              <a:xfrm>
                <a:off x="4783" y="3361"/>
                <a:ext cx="50"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6" name="Oval 1432"/>
              <p:cNvSpPr>
                <a:spLocks noChangeArrowheads="1"/>
              </p:cNvSpPr>
              <p:nvPr/>
            </p:nvSpPr>
            <p:spPr bwMode="auto">
              <a:xfrm>
                <a:off x="4914" y="3378"/>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7" name="Oval 1433"/>
              <p:cNvSpPr>
                <a:spLocks noChangeArrowheads="1"/>
              </p:cNvSpPr>
              <p:nvPr/>
            </p:nvSpPr>
            <p:spPr bwMode="auto">
              <a:xfrm>
                <a:off x="5048" y="3388"/>
                <a:ext cx="50" cy="43"/>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8" name="Rectangle 1434"/>
              <p:cNvSpPr>
                <a:spLocks noChangeArrowheads="1"/>
              </p:cNvSpPr>
              <p:nvPr/>
            </p:nvSpPr>
            <p:spPr bwMode="auto">
              <a:xfrm>
                <a:off x="3978" y="3202"/>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39" name="Rectangle 1435"/>
              <p:cNvSpPr>
                <a:spLocks noChangeArrowheads="1"/>
              </p:cNvSpPr>
              <p:nvPr/>
            </p:nvSpPr>
            <p:spPr bwMode="auto">
              <a:xfrm>
                <a:off x="4112" y="3096"/>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0" name="Rectangle 1436"/>
              <p:cNvSpPr>
                <a:spLocks noChangeArrowheads="1"/>
              </p:cNvSpPr>
              <p:nvPr/>
            </p:nvSpPr>
            <p:spPr bwMode="auto">
              <a:xfrm>
                <a:off x="4246" y="3050"/>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1" name="Rectangle 1437"/>
              <p:cNvSpPr>
                <a:spLocks noChangeArrowheads="1"/>
              </p:cNvSpPr>
              <p:nvPr/>
            </p:nvSpPr>
            <p:spPr bwMode="auto">
              <a:xfrm>
                <a:off x="4380" y="3126"/>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2" name="Rectangle 1438"/>
              <p:cNvSpPr>
                <a:spLocks noChangeArrowheads="1"/>
              </p:cNvSpPr>
              <p:nvPr/>
            </p:nvSpPr>
            <p:spPr bwMode="auto">
              <a:xfrm>
                <a:off x="4515" y="3176"/>
                <a:ext cx="49"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3" name="Rectangle 1439"/>
              <p:cNvSpPr>
                <a:spLocks noChangeArrowheads="1"/>
              </p:cNvSpPr>
              <p:nvPr/>
            </p:nvSpPr>
            <p:spPr bwMode="auto">
              <a:xfrm>
                <a:off x="4649" y="3225"/>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4" name="Rectangle 1440"/>
              <p:cNvSpPr>
                <a:spLocks noChangeArrowheads="1"/>
              </p:cNvSpPr>
              <p:nvPr/>
            </p:nvSpPr>
            <p:spPr bwMode="auto">
              <a:xfrm>
                <a:off x="4783" y="331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5" name="Rectangle 1441"/>
              <p:cNvSpPr>
                <a:spLocks noChangeArrowheads="1"/>
              </p:cNvSpPr>
              <p:nvPr/>
            </p:nvSpPr>
            <p:spPr bwMode="auto">
              <a:xfrm>
                <a:off x="4914" y="332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6" name="Rectangle 1442"/>
              <p:cNvSpPr>
                <a:spLocks noChangeArrowheads="1"/>
              </p:cNvSpPr>
              <p:nvPr/>
            </p:nvSpPr>
            <p:spPr bwMode="auto">
              <a:xfrm>
                <a:off x="5048" y="3341"/>
                <a:ext cx="50" cy="44"/>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7" name="Rectangle 1443"/>
              <p:cNvSpPr>
                <a:spLocks noChangeArrowheads="1"/>
              </p:cNvSpPr>
              <p:nvPr/>
            </p:nvSpPr>
            <p:spPr bwMode="auto">
              <a:xfrm>
                <a:off x="5182" y="334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8" name="Rectangle 1444"/>
              <p:cNvSpPr>
                <a:spLocks noChangeArrowheads="1"/>
              </p:cNvSpPr>
              <p:nvPr/>
            </p:nvSpPr>
            <p:spPr bwMode="auto">
              <a:xfrm>
                <a:off x="5316" y="334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49" name="Rectangle 1445"/>
              <p:cNvSpPr>
                <a:spLocks noChangeArrowheads="1"/>
              </p:cNvSpPr>
              <p:nvPr/>
            </p:nvSpPr>
            <p:spPr bwMode="auto">
              <a:xfrm>
                <a:off x="5450" y="3348"/>
                <a:ext cx="50" cy="43"/>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0" name="Freeform 1446"/>
              <p:cNvSpPr>
                <a:spLocks/>
              </p:cNvSpPr>
              <p:nvPr/>
            </p:nvSpPr>
            <p:spPr bwMode="auto">
              <a:xfrm>
                <a:off x="3978" y="3146"/>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1" name="Freeform 1447"/>
              <p:cNvSpPr>
                <a:spLocks/>
              </p:cNvSpPr>
              <p:nvPr/>
            </p:nvSpPr>
            <p:spPr bwMode="auto">
              <a:xfrm>
                <a:off x="4112" y="3076"/>
                <a:ext cx="54"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2" name="Freeform 1448"/>
              <p:cNvSpPr>
                <a:spLocks/>
              </p:cNvSpPr>
              <p:nvPr/>
            </p:nvSpPr>
            <p:spPr bwMode="auto">
              <a:xfrm>
                <a:off x="4246" y="2984"/>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3" name="Freeform 1449"/>
              <p:cNvSpPr>
                <a:spLocks/>
              </p:cNvSpPr>
              <p:nvPr/>
            </p:nvSpPr>
            <p:spPr bwMode="auto">
              <a:xfrm>
                <a:off x="4380" y="2964"/>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4" name="Freeform 1450"/>
              <p:cNvSpPr>
                <a:spLocks/>
              </p:cNvSpPr>
              <p:nvPr/>
            </p:nvSpPr>
            <p:spPr bwMode="auto">
              <a:xfrm>
                <a:off x="4515" y="3037"/>
                <a:ext cx="53"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5" name="Freeform 1451"/>
              <p:cNvSpPr>
                <a:spLocks/>
              </p:cNvSpPr>
              <p:nvPr/>
            </p:nvSpPr>
            <p:spPr bwMode="auto">
              <a:xfrm>
                <a:off x="4649" y="3126"/>
                <a:ext cx="53"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6" name="Freeform 1452"/>
              <p:cNvSpPr>
                <a:spLocks/>
              </p:cNvSpPr>
              <p:nvPr/>
            </p:nvSpPr>
            <p:spPr bwMode="auto">
              <a:xfrm>
                <a:off x="4783" y="3176"/>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7" name="Freeform 1453"/>
              <p:cNvSpPr>
                <a:spLocks/>
              </p:cNvSpPr>
              <p:nvPr/>
            </p:nvSpPr>
            <p:spPr bwMode="auto">
              <a:xfrm>
                <a:off x="4914" y="3235"/>
                <a:ext cx="53"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8" name="Freeform 1454"/>
              <p:cNvSpPr>
                <a:spLocks/>
              </p:cNvSpPr>
              <p:nvPr/>
            </p:nvSpPr>
            <p:spPr bwMode="auto">
              <a:xfrm>
                <a:off x="5048" y="3252"/>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59" name="Freeform 1455"/>
              <p:cNvSpPr>
                <a:spLocks/>
              </p:cNvSpPr>
              <p:nvPr/>
            </p:nvSpPr>
            <p:spPr bwMode="auto">
              <a:xfrm>
                <a:off x="5182" y="3278"/>
                <a:ext cx="54"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0" name="Freeform 1456"/>
              <p:cNvSpPr>
                <a:spLocks/>
              </p:cNvSpPr>
              <p:nvPr/>
            </p:nvSpPr>
            <p:spPr bwMode="auto">
              <a:xfrm>
                <a:off x="5316" y="3328"/>
                <a:ext cx="54" cy="46"/>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1" name="Freeform 1457"/>
              <p:cNvSpPr>
                <a:spLocks/>
              </p:cNvSpPr>
              <p:nvPr/>
            </p:nvSpPr>
            <p:spPr bwMode="auto">
              <a:xfrm>
                <a:off x="5450" y="3348"/>
                <a:ext cx="54"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2" name="Freeform 1458"/>
              <p:cNvSpPr>
                <a:spLocks/>
              </p:cNvSpPr>
              <p:nvPr/>
            </p:nvSpPr>
            <p:spPr bwMode="auto">
              <a:xfrm>
                <a:off x="5585" y="3351"/>
                <a:ext cx="53"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3" name="Freeform 1459"/>
              <p:cNvSpPr>
                <a:spLocks/>
              </p:cNvSpPr>
              <p:nvPr/>
            </p:nvSpPr>
            <p:spPr bwMode="auto">
              <a:xfrm>
                <a:off x="5719" y="3368"/>
                <a:ext cx="53" cy="47"/>
              </a:xfrm>
              <a:custGeom>
                <a:avLst/>
                <a:gdLst/>
                <a:ahLst/>
                <a:cxnLst>
                  <a:cxn ang="0">
                    <a:pos x="42" y="0"/>
                  </a:cxn>
                  <a:cxn ang="0">
                    <a:pos x="84" y="85"/>
                  </a:cxn>
                  <a:cxn ang="0">
                    <a:pos x="0" y="85"/>
                  </a:cxn>
                  <a:cxn ang="0">
                    <a:pos x="42" y="0"/>
                  </a:cxn>
                </a:cxnLst>
                <a:rect l="0" t="0" r="r" b="b"/>
                <a:pathLst>
                  <a:path w="84" h="85">
                    <a:moveTo>
                      <a:pt x="42" y="0"/>
                    </a:moveTo>
                    <a:lnTo>
                      <a:pt x="84" y="85"/>
                    </a:lnTo>
                    <a:lnTo>
                      <a:pt x="0" y="85"/>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4" name="Freeform 1460"/>
              <p:cNvSpPr>
                <a:spLocks/>
              </p:cNvSpPr>
              <p:nvPr/>
            </p:nvSpPr>
            <p:spPr bwMode="auto">
              <a:xfrm>
                <a:off x="5853" y="3378"/>
                <a:ext cx="54" cy="47"/>
              </a:xfrm>
              <a:custGeom>
                <a:avLst/>
                <a:gdLst/>
                <a:ahLst/>
                <a:cxnLst>
                  <a:cxn ang="0">
                    <a:pos x="42" y="0"/>
                  </a:cxn>
                  <a:cxn ang="0">
                    <a:pos x="84" y="84"/>
                  </a:cxn>
                  <a:cxn ang="0">
                    <a:pos x="0" y="84"/>
                  </a:cxn>
                  <a:cxn ang="0">
                    <a:pos x="42" y="0"/>
                  </a:cxn>
                </a:cxnLst>
                <a:rect l="0" t="0" r="r" b="b"/>
                <a:pathLst>
                  <a:path w="84" h="84">
                    <a:moveTo>
                      <a:pt x="42" y="0"/>
                    </a:moveTo>
                    <a:lnTo>
                      <a:pt x="84" y="84"/>
                    </a:lnTo>
                    <a:lnTo>
                      <a:pt x="0" y="84"/>
                    </a:lnTo>
                    <a:lnTo>
                      <a:pt x="42"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5" name="Freeform 1461"/>
              <p:cNvSpPr>
                <a:spLocks/>
              </p:cNvSpPr>
              <p:nvPr/>
            </p:nvSpPr>
            <p:spPr bwMode="auto">
              <a:xfrm>
                <a:off x="3978" y="3146"/>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6" name="Freeform 1462"/>
              <p:cNvSpPr>
                <a:spLocks/>
              </p:cNvSpPr>
              <p:nvPr/>
            </p:nvSpPr>
            <p:spPr bwMode="auto">
              <a:xfrm>
                <a:off x="4112" y="3100"/>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7" name="Freeform 1463"/>
              <p:cNvSpPr>
                <a:spLocks/>
              </p:cNvSpPr>
              <p:nvPr/>
            </p:nvSpPr>
            <p:spPr bwMode="auto">
              <a:xfrm>
                <a:off x="4246" y="2994"/>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8" name="Freeform 1464"/>
              <p:cNvSpPr>
                <a:spLocks/>
              </p:cNvSpPr>
              <p:nvPr/>
            </p:nvSpPr>
            <p:spPr bwMode="auto">
              <a:xfrm>
                <a:off x="4380" y="2921"/>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69" name="Freeform 1465"/>
              <p:cNvSpPr>
                <a:spLocks/>
              </p:cNvSpPr>
              <p:nvPr/>
            </p:nvSpPr>
            <p:spPr bwMode="auto">
              <a:xfrm>
                <a:off x="4515" y="290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0" name="Freeform 1466"/>
              <p:cNvSpPr>
                <a:spLocks/>
              </p:cNvSpPr>
              <p:nvPr/>
            </p:nvSpPr>
            <p:spPr bwMode="auto">
              <a:xfrm>
                <a:off x="4649" y="291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1" name="Freeform 1467"/>
              <p:cNvSpPr>
                <a:spLocks/>
              </p:cNvSpPr>
              <p:nvPr/>
            </p:nvSpPr>
            <p:spPr bwMode="auto">
              <a:xfrm>
                <a:off x="4783" y="2914"/>
                <a:ext cx="54"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2" name="Freeform 1468"/>
              <p:cNvSpPr>
                <a:spLocks/>
              </p:cNvSpPr>
              <p:nvPr/>
            </p:nvSpPr>
            <p:spPr bwMode="auto">
              <a:xfrm>
                <a:off x="4914" y="2921"/>
                <a:ext cx="53"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3" name="Freeform 1469"/>
              <p:cNvSpPr>
                <a:spLocks/>
              </p:cNvSpPr>
              <p:nvPr/>
            </p:nvSpPr>
            <p:spPr bwMode="auto">
              <a:xfrm>
                <a:off x="5048" y="2961"/>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4" name="Freeform 1470"/>
              <p:cNvSpPr>
                <a:spLocks/>
              </p:cNvSpPr>
              <p:nvPr/>
            </p:nvSpPr>
            <p:spPr bwMode="auto">
              <a:xfrm>
                <a:off x="5182" y="3027"/>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5" name="Freeform 1471"/>
              <p:cNvSpPr>
                <a:spLocks/>
              </p:cNvSpPr>
              <p:nvPr/>
            </p:nvSpPr>
            <p:spPr bwMode="auto">
              <a:xfrm>
                <a:off x="5316" y="3100"/>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6" name="Freeform 1472"/>
              <p:cNvSpPr>
                <a:spLocks/>
              </p:cNvSpPr>
              <p:nvPr/>
            </p:nvSpPr>
            <p:spPr bwMode="auto">
              <a:xfrm>
                <a:off x="5450" y="3215"/>
                <a:ext cx="54"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7" name="Freeform 1473"/>
              <p:cNvSpPr>
                <a:spLocks/>
              </p:cNvSpPr>
              <p:nvPr/>
            </p:nvSpPr>
            <p:spPr bwMode="auto">
              <a:xfrm>
                <a:off x="5585" y="3268"/>
                <a:ext cx="53"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8" name="Freeform 1474"/>
              <p:cNvSpPr>
                <a:spLocks/>
              </p:cNvSpPr>
              <p:nvPr/>
            </p:nvSpPr>
            <p:spPr bwMode="auto">
              <a:xfrm>
                <a:off x="5719" y="3278"/>
                <a:ext cx="53" cy="47"/>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79" name="Freeform 1475"/>
              <p:cNvSpPr>
                <a:spLocks/>
              </p:cNvSpPr>
              <p:nvPr/>
            </p:nvSpPr>
            <p:spPr bwMode="auto">
              <a:xfrm>
                <a:off x="5853" y="3328"/>
                <a:ext cx="54" cy="46"/>
              </a:xfrm>
              <a:custGeom>
                <a:avLst/>
                <a:gdLst/>
                <a:ahLst/>
                <a:cxnLst>
                  <a:cxn ang="0">
                    <a:pos x="42" y="0"/>
                  </a:cxn>
                  <a:cxn ang="0">
                    <a:pos x="84" y="42"/>
                  </a:cxn>
                  <a:cxn ang="0">
                    <a:pos x="42" y="84"/>
                  </a:cxn>
                  <a:cxn ang="0">
                    <a:pos x="0" y="42"/>
                  </a:cxn>
                  <a:cxn ang="0">
                    <a:pos x="42" y="0"/>
                  </a:cxn>
                </a:cxnLst>
                <a:rect l="0" t="0" r="r" b="b"/>
                <a:pathLst>
                  <a:path w="84" h="84">
                    <a:moveTo>
                      <a:pt x="42" y="0"/>
                    </a:moveTo>
                    <a:lnTo>
                      <a:pt x="84" y="42"/>
                    </a:lnTo>
                    <a:lnTo>
                      <a:pt x="42" y="84"/>
                    </a:lnTo>
                    <a:lnTo>
                      <a:pt x="0" y="42"/>
                    </a:lnTo>
                    <a:lnTo>
                      <a:pt x="42"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0" name="Rectangle 1476"/>
              <p:cNvSpPr>
                <a:spLocks noChangeArrowheads="1"/>
              </p:cNvSpPr>
              <p:nvPr/>
            </p:nvSpPr>
            <p:spPr bwMode="auto">
              <a:xfrm>
                <a:off x="3888" y="2592"/>
                <a:ext cx="52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Accumbens</a:t>
                </a:r>
                <a:endParaRPr lang="en-US" sz="1200" b="0" i="0" dirty="0">
                  <a:latin typeface="Corbel" pitchFamily="34" charset="0"/>
                </a:endParaRPr>
              </a:p>
            </p:txBody>
          </p:sp>
          <p:sp>
            <p:nvSpPr>
              <p:cNvPr id="10646981" name="Line 1477"/>
              <p:cNvSpPr>
                <a:spLocks noChangeShapeType="1"/>
              </p:cNvSpPr>
              <p:nvPr/>
            </p:nvSpPr>
            <p:spPr bwMode="auto">
              <a:xfrm>
                <a:off x="5529" y="2867"/>
                <a:ext cx="122" cy="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2" name="Oval 1478"/>
              <p:cNvSpPr>
                <a:spLocks noChangeArrowheads="1"/>
              </p:cNvSpPr>
              <p:nvPr/>
            </p:nvSpPr>
            <p:spPr bwMode="auto">
              <a:xfrm>
                <a:off x="5567" y="2847"/>
                <a:ext cx="42" cy="37"/>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3" name="Rectangle 1479"/>
              <p:cNvSpPr>
                <a:spLocks noChangeArrowheads="1"/>
              </p:cNvSpPr>
              <p:nvPr/>
            </p:nvSpPr>
            <p:spPr bwMode="auto">
              <a:xfrm>
                <a:off x="5696" y="2830"/>
                <a:ext cx="13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0.5</a:t>
                </a:r>
                <a:endParaRPr lang="en-US" sz="1200" b="0" i="0">
                  <a:latin typeface="Corbel" pitchFamily="34" charset="0"/>
                </a:endParaRPr>
              </a:p>
            </p:txBody>
          </p:sp>
          <p:sp>
            <p:nvSpPr>
              <p:cNvPr id="10646984" name="Line 1480"/>
              <p:cNvSpPr>
                <a:spLocks noChangeShapeType="1"/>
              </p:cNvSpPr>
              <p:nvPr/>
            </p:nvSpPr>
            <p:spPr bwMode="auto">
              <a:xfrm>
                <a:off x="5529" y="2957"/>
                <a:ext cx="122" cy="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5" name="Rectangle 1481"/>
              <p:cNvSpPr>
                <a:spLocks noChangeArrowheads="1"/>
              </p:cNvSpPr>
              <p:nvPr/>
            </p:nvSpPr>
            <p:spPr bwMode="auto">
              <a:xfrm>
                <a:off x="5567" y="2937"/>
                <a:ext cx="42" cy="37"/>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6" name="Rectangle 1482"/>
              <p:cNvSpPr>
                <a:spLocks noChangeArrowheads="1"/>
              </p:cNvSpPr>
              <p:nvPr/>
            </p:nvSpPr>
            <p:spPr bwMode="auto">
              <a:xfrm>
                <a:off x="5696" y="2920"/>
                <a:ext cx="133"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1.0</a:t>
                </a:r>
                <a:endParaRPr lang="en-US" sz="1200" b="0" i="0" dirty="0">
                  <a:latin typeface="Corbel" pitchFamily="34" charset="0"/>
                </a:endParaRPr>
              </a:p>
            </p:txBody>
          </p:sp>
          <p:sp>
            <p:nvSpPr>
              <p:cNvPr id="10646987" name="Line 1483"/>
              <p:cNvSpPr>
                <a:spLocks noChangeShapeType="1"/>
              </p:cNvSpPr>
              <p:nvPr/>
            </p:nvSpPr>
            <p:spPr bwMode="auto">
              <a:xfrm>
                <a:off x="5529" y="3046"/>
                <a:ext cx="122" cy="1"/>
              </a:xfrm>
              <a:prstGeom prst="line">
                <a:avLst/>
              </a:prstGeom>
              <a:noFill/>
              <a:ln w="28575">
                <a:solidFill>
                  <a:srgbClr val="00FF00"/>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8" name="Freeform 1484"/>
              <p:cNvSpPr>
                <a:spLocks/>
              </p:cNvSpPr>
              <p:nvPr/>
            </p:nvSpPr>
            <p:spPr bwMode="auto">
              <a:xfrm>
                <a:off x="5567" y="3027"/>
                <a:ext cx="46" cy="39"/>
              </a:xfrm>
              <a:custGeom>
                <a:avLst/>
                <a:gdLst/>
                <a:ahLst/>
                <a:cxnLst>
                  <a:cxn ang="0">
                    <a:pos x="36" y="0"/>
                  </a:cxn>
                  <a:cxn ang="0">
                    <a:pos x="72" y="72"/>
                  </a:cxn>
                  <a:cxn ang="0">
                    <a:pos x="0" y="72"/>
                  </a:cxn>
                  <a:cxn ang="0">
                    <a:pos x="36" y="0"/>
                  </a:cxn>
                </a:cxnLst>
                <a:rect l="0" t="0" r="r" b="b"/>
                <a:pathLst>
                  <a:path w="72" h="72">
                    <a:moveTo>
                      <a:pt x="36" y="0"/>
                    </a:moveTo>
                    <a:lnTo>
                      <a:pt x="72" y="72"/>
                    </a:lnTo>
                    <a:lnTo>
                      <a:pt x="0" y="72"/>
                    </a:lnTo>
                    <a:lnTo>
                      <a:pt x="36" y="0"/>
                    </a:lnTo>
                    <a:close/>
                  </a:path>
                </a:pathLst>
              </a:custGeom>
              <a:solidFill>
                <a:srgbClr val="00FF00"/>
              </a:solidFill>
              <a:ln w="9525">
                <a:solidFill>
                  <a:srgbClr val="00FF00"/>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89" name="Rectangle 1485"/>
              <p:cNvSpPr>
                <a:spLocks noChangeArrowheads="1"/>
              </p:cNvSpPr>
              <p:nvPr/>
            </p:nvSpPr>
            <p:spPr bwMode="auto">
              <a:xfrm>
                <a:off x="5696" y="3009"/>
                <a:ext cx="13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2.5</a:t>
                </a:r>
                <a:endParaRPr lang="en-US" sz="1200" b="0" i="0">
                  <a:latin typeface="Corbel" pitchFamily="34" charset="0"/>
                </a:endParaRPr>
              </a:p>
            </p:txBody>
          </p:sp>
          <p:sp>
            <p:nvSpPr>
              <p:cNvPr id="10646990" name="Line 1486"/>
              <p:cNvSpPr>
                <a:spLocks noChangeShapeType="1"/>
              </p:cNvSpPr>
              <p:nvPr/>
            </p:nvSpPr>
            <p:spPr bwMode="auto">
              <a:xfrm>
                <a:off x="5529" y="3136"/>
                <a:ext cx="122" cy="0"/>
              </a:xfrm>
              <a:prstGeom prst="line">
                <a:avLst/>
              </a:prstGeom>
              <a:noFill/>
              <a:ln w="28575">
                <a:solidFill>
                  <a:srgbClr val="FFFF99"/>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91" name="Freeform 1487"/>
              <p:cNvSpPr>
                <a:spLocks/>
              </p:cNvSpPr>
              <p:nvPr/>
            </p:nvSpPr>
            <p:spPr bwMode="auto">
              <a:xfrm>
                <a:off x="5567" y="3116"/>
                <a:ext cx="46" cy="40"/>
              </a:xfrm>
              <a:custGeom>
                <a:avLst/>
                <a:gdLst/>
                <a:ahLst/>
                <a:cxnLst>
                  <a:cxn ang="0">
                    <a:pos x="36" y="0"/>
                  </a:cxn>
                  <a:cxn ang="0">
                    <a:pos x="72" y="36"/>
                  </a:cxn>
                  <a:cxn ang="0">
                    <a:pos x="36" y="72"/>
                  </a:cxn>
                  <a:cxn ang="0">
                    <a:pos x="0" y="36"/>
                  </a:cxn>
                  <a:cxn ang="0">
                    <a:pos x="36" y="0"/>
                  </a:cxn>
                </a:cxnLst>
                <a:rect l="0" t="0" r="r" b="b"/>
                <a:pathLst>
                  <a:path w="72" h="72">
                    <a:moveTo>
                      <a:pt x="36" y="0"/>
                    </a:moveTo>
                    <a:lnTo>
                      <a:pt x="72" y="36"/>
                    </a:lnTo>
                    <a:lnTo>
                      <a:pt x="36" y="72"/>
                    </a:lnTo>
                    <a:lnTo>
                      <a:pt x="0" y="36"/>
                    </a:lnTo>
                    <a:lnTo>
                      <a:pt x="36" y="0"/>
                    </a:lnTo>
                    <a:close/>
                  </a:path>
                </a:pathLst>
              </a:custGeom>
              <a:solidFill>
                <a:srgbClr val="FFFF99"/>
              </a:solidFill>
              <a:ln w="9525">
                <a:solidFill>
                  <a:srgbClr val="FFFF99"/>
                </a:solidFill>
                <a:prstDash val="solid"/>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92" name="Rectangle 1488"/>
              <p:cNvSpPr>
                <a:spLocks noChangeArrowheads="1"/>
              </p:cNvSpPr>
              <p:nvPr/>
            </p:nvSpPr>
            <p:spPr bwMode="auto">
              <a:xfrm>
                <a:off x="5696" y="3101"/>
                <a:ext cx="10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a:t>
                </a:r>
                <a:endParaRPr lang="en-US" sz="1200" b="0" i="0">
                  <a:latin typeface="Corbel" pitchFamily="34" charset="0"/>
                </a:endParaRPr>
              </a:p>
            </p:txBody>
          </p:sp>
          <p:sp>
            <p:nvSpPr>
              <p:cNvPr id="10646993" name="Text Box 1489"/>
              <p:cNvSpPr txBox="1">
                <a:spLocks noChangeArrowheads="1"/>
              </p:cNvSpPr>
              <p:nvPr/>
            </p:nvSpPr>
            <p:spPr bwMode="auto">
              <a:xfrm>
                <a:off x="5304" y="2694"/>
                <a:ext cx="785" cy="154"/>
              </a:xfrm>
              <a:prstGeom prst="rect">
                <a:avLst/>
              </a:prstGeom>
              <a:noFill/>
              <a:ln w="9525">
                <a:noFill/>
                <a:miter lim="800000"/>
                <a:headEnd/>
                <a:tailEnd/>
              </a:ln>
              <a:effectLst/>
            </p:spPr>
            <p:txBody>
              <a:bodyPr>
                <a:spAutoFit/>
              </a:bodyPr>
              <a:lstStyle/>
              <a:p>
                <a:pPr algn="ctr" eaLnBrk="0" hangingPunct="0">
                  <a:defRPr/>
                </a:pPr>
                <a:r>
                  <a:rPr lang="en-US" sz="1000" i="0" dirty="0">
                    <a:solidFill>
                      <a:srgbClr val="FFFFFF"/>
                    </a:solidFill>
                    <a:latin typeface="Corbel" pitchFamily="34" charset="0"/>
                  </a:rPr>
                  <a:t>Dose (mg/kg)</a:t>
                </a:r>
              </a:p>
            </p:txBody>
          </p:sp>
        </p:grpSp>
        <p:sp>
          <p:nvSpPr>
            <p:cNvPr id="10646994" name="Text Box 1490"/>
            <p:cNvSpPr txBox="1">
              <a:spLocks noChangeArrowheads="1"/>
            </p:cNvSpPr>
            <p:nvPr/>
          </p:nvSpPr>
          <p:spPr bwMode="auto">
            <a:xfrm>
              <a:off x="4992" y="2486"/>
              <a:ext cx="1016" cy="252"/>
            </a:xfrm>
            <a:prstGeom prst="rect">
              <a:avLst/>
            </a:prstGeom>
            <a:noFill/>
            <a:ln w="9525">
              <a:noFill/>
              <a:miter lim="800000"/>
              <a:headEnd/>
              <a:tailEnd/>
            </a:ln>
            <a:effectLst/>
          </p:spPr>
          <p:txBody>
            <a:bodyPr wrap="none">
              <a:spAutoFit/>
            </a:bodyPr>
            <a:lstStyle/>
            <a:p>
              <a:pPr>
                <a:defRPr/>
              </a:pPr>
              <a:r>
                <a:rPr lang="en-US" sz="2000" i="0" dirty="0">
                  <a:solidFill>
                    <a:srgbClr val="FFFF00"/>
                  </a:solidFill>
                  <a:latin typeface="Corbel" pitchFamily="34" charset="0"/>
                </a:rPr>
                <a:t>MORPHINE</a:t>
              </a:r>
            </a:p>
          </p:txBody>
        </p:sp>
      </p:grpSp>
      <p:grpSp>
        <p:nvGrpSpPr>
          <p:cNvPr id="49157" name="Group 1491"/>
          <p:cNvGrpSpPr>
            <a:grpSpLocks/>
          </p:cNvGrpSpPr>
          <p:nvPr/>
        </p:nvGrpSpPr>
        <p:grpSpPr bwMode="auto">
          <a:xfrm>
            <a:off x="349609" y="3829844"/>
            <a:ext cx="4131733" cy="2590800"/>
            <a:chOff x="240" y="2460"/>
            <a:chExt cx="2928" cy="1632"/>
          </a:xfrm>
          <a:effectLst/>
        </p:grpSpPr>
        <p:sp>
          <p:nvSpPr>
            <p:cNvPr id="10646996" name="Rectangle 1492"/>
            <p:cNvSpPr>
              <a:spLocks noChangeArrowheads="1"/>
            </p:cNvSpPr>
            <p:nvPr/>
          </p:nvSpPr>
          <p:spPr bwMode="auto">
            <a:xfrm>
              <a:off x="240" y="2460"/>
              <a:ext cx="2928" cy="1632"/>
            </a:xfrm>
            <a:prstGeom prst="rect">
              <a:avLst/>
            </a:prstGeom>
            <a:solidFill>
              <a:schemeClr val="tx2"/>
            </a:solidFill>
            <a:ln w="9525">
              <a:noFill/>
              <a:miter lim="800000"/>
              <a:headEnd/>
              <a:tailEnd/>
            </a:ln>
            <a:effectLst/>
          </p:spPr>
          <p:txBody>
            <a:bodyPr wrap="none" anchor="ctr"/>
            <a:lstStyle/>
            <a:p>
              <a:pPr>
                <a:defRPr/>
              </a:pPr>
              <a:endParaRPr lang="en-US">
                <a:latin typeface="Corbel" pitchFamily="34" charset="0"/>
              </a:endParaRPr>
            </a:p>
          </p:txBody>
        </p:sp>
        <p:sp>
          <p:nvSpPr>
            <p:cNvPr id="10646997" name="Line 1493"/>
            <p:cNvSpPr>
              <a:spLocks noChangeShapeType="1"/>
            </p:cNvSpPr>
            <p:nvPr/>
          </p:nvSpPr>
          <p:spPr bwMode="auto">
            <a:xfrm>
              <a:off x="805" y="2569"/>
              <a:ext cx="1" cy="957"/>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6998" name="Line 1494"/>
            <p:cNvSpPr>
              <a:spLocks noChangeShapeType="1"/>
            </p:cNvSpPr>
            <p:nvPr/>
          </p:nvSpPr>
          <p:spPr bwMode="auto">
            <a:xfrm>
              <a:off x="781" y="3082"/>
              <a:ext cx="24"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6999" name="Line 1495"/>
            <p:cNvSpPr>
              <a:spLocks noChangeShapeType="1"/>
            </p:cNvSpPr>
            <p:nvPr/>
          </p:nvSpPr>
          <p:spPr bwMode="auto">
            <a:xfrm>
              <a:off x="781" y="2827"/>
              <a:ext cx="24" cy="1"/>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00" name="Rectangle 1496"/>
            <p:cNvSpPr>
              <a:spLocks noChangeArrowheads="1"/>
            </p:cNvSpPr>
            <p:nvPr/>
          </p:nvSpPr>
          <p:spPr bwMode="auto">
            <a:xfrm>
              <a:off x="702" y="3711"/>
              <a:ext cx="5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7001" name="Rectangle 1497"/>
            <p:cNvSpPr>
              <a:spLocks noChangeArrowheads="1"/>
            </p:cNvSpPr>
            <p:nvPr/>
          </p:nvSpPr>
          <p:spPr bwMode="auto">
            <a:xfrm>
              <a:off x="615" y="3303"/>
              <a:ext cx="160"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100</a:t>
              </a:r>
              <a:endParaRPr lang="en-US" sz="1200" b="0" i="0">
                <a:latin typeface="Corbel" pitchFamily="34" charset="0"/>
              </a:endParaRPr>
            </a:p>
          </p:txBody>
        </p:sp>
        <p:sp>
          <p:nvSpPr>
            <p:cNvPr id="10647002" name="Rectangle 1498"/>
            <p:cNvSpPr>
              <a:spLocks noChangeArrowheads="1"/>
            </p:cNvSpPr>
            <p:nvPr/>
          </p:nvSpPr>
          <p:spPr bwMode="auto">
            <a:xfrm>
              <a:off x="615" y="3044"/>
              <a:ext cx="15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150</a:t>
              </a:r>
              <a:endParaRPr lang="en-US" sz="1200" b="0" i="0">
                <a:latin typeface="Corbel" pitchFamily="34" charset="0"/>
              </a:endParaRPr>
            </a:p>
          </p:txBody>
        </p:sp>
        <p:sp>
          <p:nvSpPr>
            <p:cNvPr id="10647003" name="Rectangle 1499"/>
            <p:cNvSpPr>
              <a:spLocks noChangeArrowheads="1"/>
            </p:cNvSpPr>
            <p:nvPr/>
          </p:nvSpPr>
          <p:spPr bwMode="auto">
            <a:xfrm>
              <a:off x="615" y="2789"/>
              <a:ext cx="165"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200</a:t>
              </a:r>
              <a:endParaRPr lang="en-US" sz="1200" b="0" i="0">
                <a:latin typeface="Corbel" pitchFamily="34" charset="0"/>
              </a:endParaRPr>
            </a:p>
          </p:txBody>
        </p:sp>
        <p:sp>
          <p:nvSpPr>
            <p:cNvPr id="10647004" name="Rectangle 1500"/>
            <p:cNvSpPr>
              <a:spLocks noChangeArrowheads="1"/>
            </p:cNvSpPr>
            <p:nvPr/>
          </p:nvSpPr>
          <p:spPr bwMode="auto">
            <a:xfrm>
              <a:off x="615" y="2531"/>
              <a:ext cx="15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250</a:t>
              </a:r>
              <a:endParaRPr lang="en-US" sz="1200" b="0" i="0" dirty="0">
                <a:latin typeface="Corbel" pitchFamily="34" charset="0"/>
              </a:endParaRPr>
            </a:p>
          </p:txBody>
        </p:sp>
        <p:sp>
          <p:nvSpPr>
            <p:cNvPr id="10647005" name="Line 1501"/>
            <p:cNvSpPr>
              <a:spLocks noChangeShapeType="1"/>
            </p:cNvSpPr>
            <p:nvPr/>
          </p:nvSpPr>
          <p:spPr bwMode="auto">
            <a:xfrm>
              <a:off x="786" y="3750"/>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grpSp>
          <p:nvGrpSpPr>
            <p:cNvPr id="49171" name="Group 1502"/>
            <p:cNvGrpSpPr>
              <a:grpSpLocks/>
            </p:cNvGrpSpPr>
            <p:nvPr/>
          </p:nvGrpSpPr>
          <p:grpSpPr bwMode="auto">
            <a:xfrm>
              <a:off x="889" y="3741"/>
              <a:ext cx="1394" cy="184"/>
              <a:chOff x="2062" y="3229"/>
              <a:chExt cx="2124" cy="323"/>
            </a:xfrm>
          </p:grpSpPr>
          <p:sp>
            <p:nvSpPr>
              <p:cNvPr id="10647007" name="Line 1503"/>
              <p:cNvSpPr>
                <a:spLocks noChangeShapeType="1"/>
              </p:cNvSpPr>
              <p:nvPr/>
            </p:nvSpPr>
            <p:spPr bwMode="auto">
              <a:xfrm>
                <a:off x="2089" y="3229"/>
                <a:ext cx="1952" cy="2"/>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7008" name="Line 1504"/>
              <p:cNvSpPr>
                <a:spLocks noChangeShapeType="1"/>
              </p:cNvSpPr>
              <p:nvPr/>
            </p:nvSpPr>
            <p:spPr bwMode="auto">
              <a:xfrm flipV="1">
                <a:off x="2089"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09" name="Line 1505"/>
              <p:cNvSpPr>
                <a:spLocks noChangeShapeType="1"/>
              </p:cNvSpPr>
              <p:nvPr/>
            </p:nvSpPr>
            <p:spPr bwMode="auto">
              <a:xfrm flipV="1">
                <a:off x="2306"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0" name="Line 1506"/>
              <p:cNvSpPr>
                <a:spLocks noChangeShapeType="1"/>
              </p:cNvSpPr>
              <p:nvPr/>
            </p:nvSpPr>
            <p:spPr bwMode="auto">
              <a:xfrm flipV="1">
                <a:off x="2521" y="3229"/>
                <a:ext cx="3"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1" name="Line 1507"/>
              <p:cNvSpPr>
                <a:spLocks noChangeShapeType="1"/>
              </p:cNvSpPr>
              <p:nvPr/>
            </p:nvSpPr>
            <p:spPr bwMode="auto">
              <a:xfrm flipV="1">
                <a:off x="2739" y="3229"/>
                <a:ext cx="0"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2" name="Line 1508"/>
              <p:cNvSpPr>
                <a:spLocks noChangeShapeType="1"/>
              </p:cNvSpPr>
              <p:nvPr/>
            </p:nvSpPr>
            <p:spPr bwMode="auto">
              <a:xfrm flipV="1">
                <a:off x="2953"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3" name="Line 1509"/>
              <p:cNvSpPr>
                <a:spLocks noChangeShapeType="1"/>
              </p:cNvSpPr>
              <p:nvPr/>
            </p:nvSpPr>
            <p:spPr bwMode="auto">
              <a:xfrm flipV="1">
                <a:off x="3176"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4" name="Line 1510"/>
              <p:cNvSpPr>
                <a:spLocks noChangeShapeType="1"/>
              </p:cNvSpPr>
              <p:nvPr/>
            </p:nvSpPr>
            <p:spPr bwMode="auto">
              <a:xfrm flipV="1">
                <a:off x="3392"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5" name="Line 1511"/>
              <p:cNvSpPr>
                <a:spLocks noChangeShapeType="1"/>
              </p:cNvSpPr>
              <p:nvPr/>
            </p:nvSpPr>
            <p:spPr bwMode="auto">
              <a:xfrm flipV="1">
                <a:off x="3609" y="3229"/>
                <a:ext cx="3"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6" name="Line 1512"/>
              <p:cNvSpPr>
                <a:spLocks noChangeShapeType="1"/>
              </p:cNvSpPr>
              <p:nvPr/>
            </p:nvSpPr>
            <p:spPr bwMode="auto">
              <a:xfrm flipV="1">
                <a:off x="3825"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7" name="Line 1513"/>
              <p:cNvSpPr>
                <a:spLocks noChangeShapeType="1"/>
              </p:cNvSpPr>
              <p:nvPr/>
            </p:nvSpPr>
            <p:spPr bwMode="auto">
              <a:xfrm flipV="1">
                <a:off x="4041" y="3229"/>
                <a:ext cx="2" cy="37"/>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18" name="Rectangle 1514"/>
              <p:cNvSpPr>
                <a:spLocks noChangeArrowheads="1"/>
              </p:cNvSpPr>
              <p:nvPr/>
            </p:nvSpPr>
            <p:spPr bwMode="auto">
              <a:xfrm>
                <a:off x="2062" y="3333"/>
                <a:ext cx="85" cy="204"/>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0</a:t>
                </a:r>
                <a:endParaRPr lang="en-US" sz="1200" b="0" i="0">
                  <a:latin typeface="Corbel" pitchFamily="34" charset="0"/>
                </a:endParaRPr>
              </a:p>
            </p:txBody>
          </p:sp>
          <p:sp>
            <p:nvSpPr>
              <p:cNvPr id="10647019" name="Rectangle 1515"/>
              <p:cNvSpPr>
                <a:spLocks noChangeArrowheads="1"/>
              </p:cNvSpPr>
              <p:nvPr/>
            </p:nvSpPr>
            <p:spPr bwMode="auto">
              <a:xfrm>
                <a:off x="2707" y="3336"/>
                <a:ext cx="74" cy="204"/>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1</a:t>
                </a:r>
                <a:endParaRPr lang="en-US" sz="1200" b="0" i="0">
                  <a:latin typeface="Corbel" pitchFamily="34" charset="0"/>
                </a:endParaRPr>
              </a:p>
            </p:txBody>
          </p:sp>
          <p:sp>
            <p:nvSpPr>
              <p:cNvPr id="10647020" name="Rectangle 1516"/>
              <p:cNvSpPr>
                <a:spLocks noChangeArrowheads="1"/>
              </p:cNvSpPr>
              <p:nvPr/>
            </p:nvSpPr>
            <p:spPr bwMode="auto">
              <a:xfrm>
                <a:off x="3362" y="3341"/>
                <a:ext cx="85" cy="204"/>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2</a:t>
                </a:r>
                <a:endParaRPr lang="en-US" sz="1200" b="0" i="0">
                  <a:latin typeface="Corbel" pitchFamily="34" charset="0"/>
                </a:endParaRPr>
              </a:p>
            </p:txBody>
          </p:sp>
          <p:sp>
            <p:nvSpPr>
              <p:cNvPr id="10647021" name="Rectangle 1517"/>
              <p:cNvSpPr>
                <a:spLocks noChangeArrowheads="1"/>
              </p:cNvSpPr>
              <p:nvPr/>
            </p:nvSpPr>
            <p:spPr bwMode="auto">
              <a:xfrm>
                <a:off x="3933" y="3348"/>
                <a:ext cx="253" cy="204"/>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3 hr</a:t>
                </a:r>
                <a:endParaRPr lang="en-US" sz="1200" b="0" i="0">
                  <a:latin typeface="Corbel" pitchFamily="34" charset="0"/>
                </a:endParaRPr>
              </a:p>
            </p:txBody>
          </p:sp>
        </p:grpSp>
        <p:sp>
          <p:nvSpPr>
            <p:cNvPr id="10647022" name="Rectangle 1518"/>
            <p:cNvSpPr>
              <a:spLocks noChangeArrowheads="1"/>
            </p:cNvSpPr>
            <p:nvPr/>
          </p:nvSpPr>
          <p:spPr bwMode="auto">
            <a:xfrm>
              <a:off x="1185" y="3929"/>
              <a:ext cx="884"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Time After Nicotine</a:t>
              </a:r>
              <a:endParaRPr lang="en-US" sz="1200" b="0" i="0" dirty="0">
                <a:latin typeface="Corbel" pitchFamily="34" charset="0"/>
              </a:endParaRPr>
            </a:p>
          </p:txBody>
        </p:sp>
        <p:sp>
          <p:nvSpPr>
            <p:cNvPr id="10647023" name="Rectangle 1519"/>
            <p:cNvSpPr>
              <a:spLocks noChangeArrowheads="1"/>
            </p:cNvSpPr>
            <p:nvPr/>
          </p:nvSpPr>
          <p:spPr bwMode="auto">
            <a:xfrm rot="16200000">
              <a:off x="163" y="3027"/>
              <a:ext cx="742" cy="131"/>
            </a:xfrm>
            <a:prstGeom prst="rect">
              <a:avLst/>
            </a:prstGeom>
            <a:noFill/>
            <a:ln w="9525">
              <a:noFill/>
              <a:miter lim="800000"/>
              <a:headEnd/>
              <a:tailEnd/>
            </a:ln>
            <a:effectLst/>
          </p:spPr>
          <p:txBody>
            <a:bodyPr wrap="none" lIns="0" tIns="0" rIns="0" bIns="0">
              <a:spAutoFit/>
            </a:bodyPr>
            <a:lstStyle/>
            <a:p>
              <a:pPr eaLnBrk="0" hangingPunct="0">
                <a:defRPr/>
              </a:pPr>
              <a:r>
                <a:rPr lang="en-US" sz="1200" i="0">
                  <a:solidFill>
                    <a:srgbClr val="FFFFFF"/>
                  </a:solidFill>
                  <a:latin typeface="Corbel" pitchFamily="34" charset="0"/>
                </a:rPr>
                <a:t>% of Basal Release</a:t>
              </a:r>
              <a:endParaRPr lang="en-US" sz="1200" b="0" i="0">
                <a:latin typeface="Corbel" pitchFamily="34" charset="0"/>
              </a:endParaRPr>
            </a:p>
          </p:txBody>
        </p:sp>
        <p:sp>
          <p:nvSpPr>
            <p:cNvPr id="10647024" name="Line 1520"/>
            <p:cNvSpPr>
              <a:spLocks noChangeShapeType="1"/>
            </p:cNvSpPr>
            <p:nvPr/>
          </p:nvSpPr>
          <p:spPr bwMode="auto">
            <a:xfrm>
              <a:off x="883" y="3341"/>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5" name="Line 1521"/>
            <p:cNvSpPr>
              <a:spLocks noChangeShapeType="1"/>
            </p:cNvSpPr>
            <p:nvPr/>
          </p:nvSpPr>
          <p:spPr bwMode="auto">
            <a:xfrm flipV="1">
              <a:off x="907" y="2724"/>
              <a:ext cx="142" cy="61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6" name="Line 1522"/>
            <p:cNvSpPr>
              <a:spLocks noChangeShapeType="1"/>
            </p:cNvSpPr>
            <p:nvPr/>
          </p:nvSpPr>
          <p:spPr bwMode="auto">
            <a:xfrm flipV="1">
              <a:off x="907" y="3237"/>
              <a:ext cx="142" cy="104"/>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7" name="Oval 1523"/>
            <p:cNvSpPr>
              <a:spLocks noChangeArrowheads="1"/>
            </p:cNvSpPr>
            <p:nvPr/>
          </p:nvSpPr>
          <p:spPr bwMode="auto">
            <a:xfrm>
              <a:off x="880" y="3317"/>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8" name="Rectangle 1524"/>
            <p:cNvSpPr>
              <a:spLocks noChangeArrowheads="1"/>
            </p:cNvSpPr>
            <p:nvPr/>
          </p:nvSpPr>
          <p:spPr bwMode="auto">
            <a:xfrm>
              <a:off x="880" y="3317"/>
              <a:ext cx="51" cy="44"/>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29" name="Line 1525"/>
            <p:cNvSpPr>
              <a:spLocks noChangeShapeType="1"/>
            </p:cNvSpPr>
            <p:nvPr/>
          </p:nvSpPr>
          <p:spPr bwMode="auto">
            <a:xfrm>
              <a:off x="1049" y="2724"/>
              <a:ext cx="141" cy="23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0" name="Line 1526"/>
            <p:cNvSpPr>
              <a:spLocks noChangeShapeType="1"/>
            </p:cNvSpPr>
            <p:nvPr/>
          </p:nvSpPr>
          <p:spPr bwMode="auto">
            <a:xfrm>
              <a:off x="1190" y="2955"/>
              <a:ext cx="143" cy="76"/>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1" name="Line 1527"/>
            <p:cNvSpPr>
              <a:spLocks noChangeShapeType="1"/>
            </p:cNvSpPr>
            <p:nvPr/>
          </p:nvSpPr>
          <p:spPr bwMode="auto">
            <a:xfrm>
              <a:off x="1333" y="3031"/>
              <a:ext cx="142" cy="2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2" name="Line 1528"/>
            <p:cNvSpPr>
              <a:spLocks noChangeShapeType="1"/>
            </p:cNvSpPr>
            <p:nvPr/>
          </p:nvSpPr>
          <p:spPr bwMode="auto">
            <a:xfrm>
              <a:off x="1475" y="3058"/>
              <a:ext cx="145" cy="21"/>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3" name="Line 1529"/>
            <p:cNvSpPr>
              <a:spLocks noChangeShapeType="1"/>
            </p:cNvSpPr>
            <p:nvPr/>
          </p:nvSpPr>
          <p:spPr bwMode="auto">
            <a:xfrm>
              <a:off x="1620" y="3079"/>
              <a:ext cx="142" cy="45"/>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4" name="Line 1530"/>
            <p:cNvSpPr>
              <a:spLocks noChangeShapeType="1"/>
            </p:cNvSpPr>
            <p:nvPr/>
          </p:nvSpPr>
          <p:spPr bwMode="auto">
            <a:xfrm>
              <a:off x="1762" y="3124"/>
              <a:ext cx="143" cy="1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5" name="Line 1531"/>
            <p:cNvSpPr>
              <a:spLocks noChangeShapeType="1"/>
            </p:cNvSpPr>
            <p:nvPr/>
          </p:nvSpPr>
          <p:spPr bwMode="auto">
            <a:xfrm>
              <a:off x="1905" y="3134"/>
              <a:ext cx="141" cy="7"/>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6" name="Line 1532"/>
            <p:cNvSpPr>
              <a:spLocks noChangeShapeType="1"/>
            </p:cNvSpPr>
            <p:nvPr/>
          </p:nvSpPr>
          <p:spPr bwMode="auto">
            <a:xfrm>
              <a:off x="2046" y="3141"/>
              <a:ext cx="142" cy="3"/>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7" name="Line 1533"/>
            <p:cNvSpPr>
              <a:spLocks noChangeShapeType="1"/>
            </p:cNvSpPr>
            <p:nvPr/>
          </p:nvSpPr>
          <p:spPr bwMode="auto">
            <a:xfrm flipV="1">
              <a:off x="1049" y="3082"/>
              <a:ext cx="141" cy="155"/>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8" name="Line 1534"/>
            <p:cNvSpPr>
              <a:spLocks noChangeShapeType="1"/>
            </p:cNvSpPr>
            <p:nvPr/>
          </p:nvSpPr>
          <p:spPr bwMode="auto">
            <a:xfrm>
              <a:off x="1190" y="3082"/>
              <a:ext cx="143" cy="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39" name="Line 1535"/>
            <p:cNvSpPr>
              <a:spLocks noChangeShapeType="1"/>
            </p:cNvSpPr>
            <p:nvPr/>
          </p:nvSpPr>
          <p:spPr bwMode="auto">
            <a:xfrm>
              <a:off x="1333" y="3089"/>
              <a:ext cx="142" cy="2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0" name="Line 1536"/>
            <p:cNvSpPr>
              <a:spLocks noChangeShapeType="1"/>
            </p:cNvSpPr>
            <p:nvPr/>
          </p:nvSpPr>
          <p:spPr bwMode="auto">
            <a:xfrm>
              <a:off x="1475" y="3110"/>
              <a:ext cx="145"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1" name="Line 1537"/>
            <p:cNvSpPr>
              <a:spLocks noChangeShapeType="1"/>
            </p:cNvSpPr>
            <p:nvPr/>
          </p:nvSpPr>
          <p:spPr bwMode="auto">
            <a:xfrm>
              <a:off x="1620" y="3110"/>
              <a:ext cx="142" cy="21"/>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2" name="Line 1538"/>
            <p:cNvSpPr>
              <a:spLocks noChangeShapeType="1"/>
            </p:cNvSpPr>
            <p:nvPr/>
          </p:nvSpPr>
          <p:spPr bwMode="auto">
            <a:xfrm>
              <a:off x="1762" y="3131"/>
              <a:ext cx="143" cy="3"/>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3" name="Line 1539"/>
            <p:cNvSpPr>
              <a:spLocks noChangeShapeType="1"/>
            </p:cNvSpPr>
            <p:nvPr/>
          </p:nvSpPr>
          <p:spPr bwMode="auto">
            <a:xfrm>
              <a:off x="1905" y="3134"/>
              <a:ext cx="141" cy="57"/>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4" name="Line 1540"/>
            <p:cNvSpPr>
              <a:spLocks noChangeShapeType="1"/>
            </p:cNvSpPr>
            <p:nvPr/>
          </p:nvSpPr>
          <p:spPr bwMode="auto">
            <a:xfrm>
              <a:off x="2046" y="3191"/>
              <a:ext cx="134" cy="36"/>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5" name="Oval 1541"/>
            <p:cNvSpPr>
              <a:spLocks noChangeArrowheads="1"/>
            </p:cNvSpPr>
            <p:nvPr/>
          </p:nvSpPr>
          <p:spPr bwMode="auto">
            <a:xfrm>
              <a:off x="1021" y="2700"/>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6" name="Oval 1542"/>
            <p:cNvSpPr>
              <a:spLocks noChangeArrowheads="1"/>
            </p:cNvSpPr>
            <p:nvPr/>
          </p:nvSpPr>
          <p:spPr bwMode="auto">
            <a:xfrm>
              <a:off x="1163" y="2931"/>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7" name="Oval 1543"/>
            <p:cNvSpPr>
              <a:spLocks noChangeArrowheads="1"/>
            </p:cNvSpPr>
            <p:nvPr/>
          </p:nvSpPr>
          <p:spPr bwMode="auto">
            <a:xfrm>
              <a:off x="1306" y="3007"/>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8" name="Oval 1544"/>
            <p:cNvSpPr>
              <a:spLocks noChangeArrowheads="1"/>
            </p:cNvSpPr>
            <p:nvPr/>
          </p:nvSpPr>
          <p:spPr bwMode="auto">
            <a:xfrm>
              <a:off x="1447" y="3034"/>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49" name="Oval 1545"/>
            <p:cNvSpPr>
              <a:spLocks noChangeArrowheads="1"/>
            </p:cNvSpPr>
            <p:nvPr/>
          </p:nvSpPr>
          <p:spPr bwMode="auto">
            <a:xfrm>
              <a:off x="1593" y="3055"/>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0" name="Oval 1546"/>
            <p:cNvSpPr>
              <a:spLocks noChangeArrowheads="1"/>
            </p:cNvSpPr>
            <p:nvPr/>
          </p:nvSpPr>
          <p:spPr bwMode="auto">
            <a:xfrm>
              <a:off x="1735" y="3100"/>
              <a:ext cx="51" cy="44"/>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1" name="Oval 1547"/>
            <p:cNvSpPr>
              <a:spLocks noChangeArrowheads="1"/>
            </p:cNvSpPr>
            <p:nvPr/>
          </p:nvSpPr>
          <p:spPr bwMode="auto">
            <a:xfrm>
              <a:off x="1877" y="3110"/>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2" name="Oval 1548"/>
            <p:cNvSpPr>
              <a:spLocks noChangeArrowheads="1"/>
            </p:cNvSpPr>
            <p:nvPr/>
          </p:nvSpPr>
          <p:spPr bwMode="auto">
            <a:xfrm>
              <a:off x="2019" y="3117"/>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3" name="Oval 1549"/>
            <p:cNvSpPr>
              <a:spLocks noChangeArrowheads="1"/>
            </p:cNvSpPr>
            <p:nvPr/>
          </p:nvSpPr>
          <p:spPr bwMode="auto">
            <a:xfrm>
              <a:off x="2161" y="3120"/>
              <a:ext cx="51" cy="45"/>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4" name="Rectangle 1550"/>
            <p:cNvSpPr>
              <a:spLocks noChangeArrowheads="1"/>
            </p:cNvSpPr>
            <p:nvPr/>
          </p:nvSpPr>
          <p:spPr bwMode="auto">
            <a:xfrm>
              <a:off x="1021" y="3213"/>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5" name="Rectangle 1551"/>
            <p:cNvSpPr>
              <a:spLocks noChangeArrowheads="1"/>
            </p:cNvSpPr>
            <p:nvPr/>
          </p:nvSpPr>
          <p:spPr bwMode="auto">
            <a:xfrm>
              <a:off x="1163" y="3058"/>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6" name="Rectangle 1552"/>
            <p:cNvSpPr>
              <a:spLocks noChangeArrowheads="1"/>
            </p:cNvSpPr>
            <p:nvPr/>
          </p:nvSpPr>
          <p:spPr bwMode="auto">
            <a:xfrm>
              <a:off x="1306" y="3065"/>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7" name="Rectangle 1553"/>
            <p:cNvSpPr>
              <a:spLocks noChangeArrowheads="1"/>
            </p:cNvSpPr>
            <p:nvPr/>
          </p:nvSpPr>
          <p:spPr bwMode="auto">
            <a:xfrm>
              <a:off x="1447" y="308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8" name="Rectangle 1554"/>
            <p:cNvSpPr>
              <a:spLocks noChangeArrowheads="1"/>
            </p:cNvSpPr>
            <p:nvPr/>
          </p:nvSpPr>
          <p:spPr bwMode="auto">
            <a:xfrm>
              <a:off x="1593" y="308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59" name="Rectangle 1555"/>
            <p:cNvSpPr>
              <a:spLocks noChangeArrowheads="1"/>
            </p:cNvSpPr>
            <p:nvPr/>
          </p:nvSpPr>
          <p:spPr bwMode="auto">
            <a:xfrm>
              <a:off x="1735" y="310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0" name="Rectangle 1556"/>
            <p:cNvSpPr>
              <a:spLocks noChangeArrowheads="1"/>
            </p:cNvSpPr>
            <p:nvPr/>
          </p:nvSpPr>
          <p:spPr bwMode="auto">
            <a:xfrm>
              <a:off x="1877" y="3110"/>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1" name="Rectangle 1557"/>
            <p:cNvSpPr>
              <a:spLocks noChangeArrowheads="1"/>
            </p:cNvSpPr>
            <p:nvPr/>
          </p:nvSpPr>
          <p:spPr bwMode="auto">
            <a:xfrm>
              <a:off x="2019" y="3171"/>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2" name="Rectangle 1558"/>
            <p:cNvSpPr>
              <a:spLocks noChangeArrowheads="1"/>
            </p:cNvSpPr>
            <p:nvPr/>
          </p:nvSpPr>
          <p:spPr bwMode="auto">
            <a:xfrm>
              <a:off x="2161" y="3206"/>
              <a:ext cx="51" cy="45"/>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3" name="Line 1559"/>
            <p:cNvSpPr>
              <a:spLocks noChangeShapeType="1"/>
            </p:cNvSpPr>
            <p:nvPr/>
          </p:nvSpPr>
          <p:spPr bwMode="auto">
            <a:xfrm>
              <a:off x="2064" y="2851"/>
              <a:ext cx="126" cy="0"/>
            </a:xfrm>
            <a:prstGeom prst="line">
              <a:avLst/>
            </a:prstGeom>
            <a:noFill/>
            <a:ln w="2857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4" name="Oval 1560"/>
            <p:cNvSpPr>
              <a:spLocks noChangeArrowheads="1"/>
            </p:cNvSpPr>
            <p:nvPr/>
          </p:nvSpPr>
          <p:spPr bwMode="auto">
            <a:xfrm>
              <a:off x="2103" y="2830"/>
              <a:ext cx="43" cy="38"/>
            </a:xfrm>
            <a:prstGeom prst="ellipse">
              <a:avLst/>
            </a:prstGeom>
            <a:solidFill>
              <a:srgbClr val="FF9966"/>
            </a:solidFill>
            <a:ln w="9525">
              <a:solidFill>
                <a:srgbClr val="FF9966"/>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5" name="Rectangle 1561"/>
            <p:cNvSpPr>
              <a:spLocks noChangeArrowheads="1"/>
            </p:cNvSpPr>
            <p:nvPr/>
          </p:nvSpPr>
          <p:spPr bwMode="auto">
            <a:xfrm>
              <a:off x="2208" y="2816"/>
              <a:ext cx="526"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Accumbens</a:t>
              </a:r>
              <a:endParaRPr lang="en-US" sz="1200" b="0" i="0" dirty="0">
                <a:latin typeface="Corbel" pitchFamily="34" charset="0"/>
              </a:endParaRPr>
            </a:p>
          </p:txBody>
        </p:sp>
        <p:sp>
          <p:nvSpPr>
            <p:cNvPr id="10647066" name="Line 1562"/>
            <p:cNvSpPr>
              <a:spLocks noChangeShapeType="1"/>
            </p:cNvSpPr>
            <p:nvPr/>
          </p:nvSpPr>
          <p:spPr bwMode="auto">
            <a:xfrm>
              <a:off x="2064" y="2944"/>
              <a:ext cx="126" cy="0"/>
            </a:xfrm>
            <a:prstGeom prst="line">
              <a:avLst/>
            </a:prstGeom>
            <a:noFill/>
            <a:ln w="28575">
              <a:solidFill>
                <a:srgbClr val="66CC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7" name="Rectangle 1563"/>
            <p:cNvSpPr>
              <a:spLocks noChangeArrowheads="1"/>
            </p:cNvSpPr>
            <p:nvPr/>
          </p:nvSpPr>
          <p:spPr bwMode="auto">
            <a:xfrm>
              <a:off x="2103" y="2923"/>
              <a:ext cx="43" cy="38"/>
            </a:xfrm>
            <a:prstGeom prst="rect">
              <a:avLst/>
            </a:prstGeom>
            <a:solidFill>
              <a:srgbClr val="66CCFF"/>
            </a:solidFill>
            <a:ln w="9525">
              <a:solidFill>
                <a:srgbClr val="66CCFF"/>
              </a:solidFill>
              <a:miter lim="800000"/>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68" name="Rectangle 1564"/>
            <p:cNvSpPr>
              <a:spLocks noChangeArrowheads="1"/>
            </p:cNvSpPr>
            <p:nvPr/>
          </p:nvSpPr>
          <p:spPr bwMode="auto">
            <a:xfrm>
              <a:off x="2208" y="2909"/>
              <a:ext cx="378" cy="116"/>
            </a:xfrm>
            <a:prstGeom prst="rect">
              <a:avLst/>
            </a:prstGeom>
            <a:noFill/>
            <a:ln w="9525">
              <a:noFill/>
              <a:miter lim="800000"/>
              <a:headEnd/>
              <a:tailEnd/>
            </a:ln>
            <a:effectLst/>
          </p:spPr>
          <p:txBody>
            <a:bodyPr wrap="none" lIns="0" tIns="0" rIns="0" bIns="0">
              <a:spAutoFit/>
            </a:bodyPr>
            <a:lstStyle/>
            <a:p>
              <a:pPr eaLnBrk="0" hangingPunct="0">
                <a:defRPr/>
              </a:pPr>
              <a:r>
                <a:rPr lang="en-US" sz="1200" i="0" dirty="0">
                  <a:solidFill>
                    <a:srgbClr val="FFFFFF"/>
                  </a:solidFill>
                  <a:latin typeface="Corbel" pitchFamily="34" charset="0"/>
                </a:rPr>
                <a:t>Caudate</a:t>
              </a:r>
              <a:endParaRPr lang="en-US" sz="1200" b="0" i="0" dirty="0">
                <a:latin typeface="Corbel" pitchFamily="34" charset="0"/>
              </a:endParaRPr>
            </a:p>
          </p:txBody>
        </p:sp>
        <p:sp>
          <p:nvSpPr>
            <p:cNvPr id="10647069" name="Line 1565"/>
            <p:cNvSpPr>
              <a:spLocks noChangeShapeType="1"/>
            </p:cNvSpPr>
            <p:nvPr/>
          </p:nvSpPr>
          <p:spPr bwMode="auto">
            <a:xfrm>
              <a:off x="784" y="3332"/>
              <a:ext cx="24" cy="0"/>
            </a:xfrm>
            <a:prstGeom prst="line">
              <a:avLst/>
            </a:prstGeom>
            <a:noFill/>
            <a:ln w="19050">
              <a:solidFill>
                <a:srgbClr val="FFFFFF"/>
              </a:solidFill>
              <a:round/>
              <a:headEnd/>
              <a:tailEnd/>
            </a:ln>
            <a:effectLst>
              <a:outerShdw dist="35921" dir="2700000" algn="ctr" rotWithShape="0">
                <a:srgbClr val="000000"/>
              </a:outerShdw>
            </a:effectLst>
          </p:spPr>
          <p:txBody>
            <a:bodyPr/>
            <a:lstStyle/>
            <a:p>
              <a:pPr>
                <a:defRPr/>
              </a:pPr>
              <a:endParaRPr lang="en-US">
                <a:latin typeface="Corbel" pitchFamily="34" charset="0"/>
              </a:endParaRPr>
            </a:p>
          </p:txBody>
        </p:sp>
        <p:sp>
          <p:nvSpPr>
            <p:cNvPr id="10647070" name="Line 1566"/>
            <p:cNvSpPr>
              <a:spLocks noChangeShapeType="1"/>
            </p:cNvSpPr>
            <p:nvPr/>
          </p:nvSpPr>
          <p:spPr bwMode="auto">
            <a:xfrm>
              <a:off x="806" y="3561"/>
              <a:ext cx="0" cy="190"/>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7071" name="Line 1567"/>
            <p:cNvSpPr>
              <a:spLocks noChangeShapeType="1"/>
            </p:cNvSpPr>
            <p:nvPr/>
          </p:nvSpPr>
          <p:spPr bwMode="auto">
            <a:xfrm flipV="1">
              <a:off x="774" y="3544"/>
              <a:ext cx="71" cy="29"/>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7072" name="Line 1568"/>
            <p:cNvSpPr>
              <a:spLocks noChangeShapeType="1"/>
            </p:cNvSpPr>
            <p:nvPr/>
          </p:nvSpPr>
          <p:spPr bwMode="auto">
            <a:xfrm flipV="1">
              <a:off x="772" y="3515"/>
              <a:ext cx="71" cy="29"/>
            </a:xfrm>
            <a:prstGeom prst="line">
              <a:avLst/>
            </a:prstGeom>
            <a:noFill/>
            <a:ln w="19050">
              <a:solidFill>
                <a:srgbClr val="FFFFFF"/>
              </a:solidFill>
              <a:round/>
              <a:headEnd/>
              <a:tailEnd/>
            </a:ln>
            <a:effectLst/>
          </p:spPr>
          <p:txBody>
            <a:bodyPr/>
            <a:lstStyle/>
            <a:p>
              <a:pPr>
                <a:defRPr/>
              </a:pPr>
              <a:endParaRPr lang="en-US">
                <a:latin typeface="Corbel" pitchFamily="34" charset="0"/>
              </a:endParaRPr>
            </a:p>
          </p:txBody>
        </p:sp>
        <p:sp>
          <p:nvSpPr>
            <p:cNvPr id="10647073" name="Text Box 1569"/>
            <p:cNvSpPr txBox="1">
              <a:spLocks noChangeArrowheads="1"/>
            </p:cNvSpPr>
            <p:nvPr/>
          </p:nvSpPr>
          <p:spPr bwMode="auto">
            <a:xfrm>
              <a:off x="1968" y="2496"/>
              <a:ext cx="908" cy="252"/>
            </a:xfrm>
            <a:prstGeom prst="rect">
              <a:avLst/>
            </a:prstGeom>
            <a:noFill/>
            <a:ln w="9525">
              <a:noFill/>
              <a:miter lim="800000"/>
              <a:headEnd/>
              <a:tailEnd/>
            </a:ln>
            <a:effectLst/>
          </p:spPr>
          <p:txBody>
            <a:bodyPr wrap="none">
              <a:spAutoFit/>
            </a:bodyPr>
            <a:lstStyle/>
            <a:p>
              <a:pPr>
                <a:defRPr/>
              </a:pPr>
              <a:r>
                <a:rPr lang="en-US" sz="2000" i="0" dirty="0">
                  <a:solidFill>
                    <a:srgbClr val="FFFF00"/>
                  </a:solidFill>
                  <a:latin typeface="Corbel" pitchFamily="34" charset="0"/>
                </a:rPr>
                <a:t>NICOTINE</a:t>
              </a:r>
            </a:p>
          </p:txBody>
        </p:sp>
      </p:grpSp>
      <p:sp>
        <p:nvSpPr>
          <p:cNvPr id="10647074" name="Rectangle 1570"/>
          <p:cNvSpPr>
            <a:spLocks noChangeArrowheads="1"/>
          </p:cNvSpPr>
          <p:nvPr/>
        </p:nvSpPr>
        <p:spPr bwMode="auto">
          <a:xfrm>
            <a:off x="2914352" y="6507232"/>
            <a:ext cx="3540459" cy="369332"/>
          </a:xfrm>
          <a:prstGeom prst="rect">
            <a:avLst/>
          </a:prstGeom>
          <a:noFill/>
          <a:ln w="9525">
            <a:noFill/>
            <a:miter lim="800000"/>
            <a:headEnd/>
            <a:tailEnd/>
          </a:ln>
          <a:effectLst/>
        </p:spPr>
        <p:txBody>
          <a:bodyPr wrap="square">
            <a:spAutoFit/>
          </a:bodyPr>
          <a:lstStyle/>
          <a:p>
            <a:pPr eaLnBrk="0" hangingPunct="0">
              <a:defRPr/>
            </a:pPr>
            <a:r>
              <a:rPr lang="en-US" dirty="0"/>
              <a:t>Source: Di Chiara and </a:t>
            </a:r>
            <a:r>
              <a:rPr lang="en-US" dirty="0" err="1"/>
              <a:t>Imperato</a:t>
            </a:r>
            <a:endParaRPr lang="en-US" dirty="0"/>
          </a:p>
        </p:txBody>
      </p:sp>
      <p:sp>
        <p:nvSpPr>
          <p:cNvPr id="549" name="TextBox 548"/>
          <p:cNvSpPr txBox="1"/>
          <p:nvPr/>
        </p:nvSpPr>
        <p:spPr>
          <a:xfrm>
            <a:off x="338669" y="266700"/>
            <a:ext cx="8398933" cy="553998"/>
          </a:xfrm>
          <a:prstGeom prst="rect">
            <a:avLst/>
          </a:prstGeom>
          <a:noFill/>
          <a:effectLst/>
        </p:spPr>
        <p:txBody>
          <a:bodyPr wrap="square" rtlCol="0">
            <a:spAutoFit/>
          </a:bodyPr>
          <a:lstStyle/>
          <a:p>
            <a:r>
              <a:rPr lang="en-US" sz="3000" dirty="0" smtClean="0">
                <a:latin typeface="Corbel" panose="020B0503020204020204" pitchFamily="34" charset="0"/>
              </a:rPr>
              <a:t>Drugs of Abuse Cause a Release of Dopamine</a:t>
            </a:r>
            <a:endParaRPr lang="en-US" sz="3000" dirty="0">
              <a:latin typeface="Corbel" panose="020B0503020204020204" pitchFamily="34" charset="0"/>
            </a:endParaRPr>
          </a:p>
        </p:txBody>
      </p:sp>
    </p:spTree>
    <p:extLst>
      <p:ext uri="{BB962C8B-B14F-4D97-AF65-F5344CB8AC3E}">
        <p14:creationId xmlns:p14="http://schemas.microsoft.com/office/powerpoint/2010/main" val="516741013"/>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0" name="Group 342"/>
          <p:cNvGrpSpPr>
            <a:grpSpLocks/>
          </p:cNvGrpSpPr>
          <p:nvPr/>
        </p:nvGrpSpPr>
        <p:grpSpPr bwMode="auto">
          <a:xfrm>
            <a:off x="3979334" y="1719264"/>
            <a:ext cx="1814689" cy="2725737"/>
            <a:chOff x="547688" y="1917700"/>
            <a:chExt cx="2041525" cy="2725738"/>
          </a:xfrm>
        </p:grpSpPr>
        <p:sp>
          <p:nvSpPr>
            <p:cNvPr id="29885" name="Rectangle 3"/>
            <p:cNvSpPr>
              <a:spLocks noChangeArrowheads="1"/>
            </p:cNvSpPr>
            <p:nvPr/>
          </p:nvSpPr>
          <p:spPr bwMode="auto">
            <a:xfrm>
              <a:off x="1346199" y="2117725"/>
              <a:ext cx="7033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T</a:t>
              </a:r>
              <a:endParaRPr lang="en-US" altLang="en-US" sz="2400">
                <a:solidFill>
                  <a:srgbClr val="000000"/>
                </a:solidFill>
                <a:latin typeface="Times" charset="0"/>
                <a:ea typeface="Osaka" charset="-128"/>
              </a:endParaRPr>
            </a:p>
          </p:txBody>
        </p:sp>
        <p:sp>
          <p:nvSpPr>
            <p:cNvPr id="29886" name="Rectangle 4"/>
            <p:cNvSpPr>
              <a:spLocks noChangeArrowheads="1"/>
            </p:cNvSpPr>
            <p:nvPr/>
          </p:nvSpPr>
          <p:spPr bwMode="auto">
            <a:xfrm>
              <a:off x="1412875"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Y</a:t>
              </a:r>
              <a:endParaRPr lang="en-US" altLang="en-US" sz="2400">
                <a:solidFill>
                  <a:srgbClr val="000000"/>
                </a:solidFill>
                <a:latin typeface="Times" charset="0"/>
                <a:ea typeface="Osaka" charset="-128"/>
              </a:endParaRPr>
            </a:p>
          </p:txBody>
        </p:sp>
        <p:sp>
          <p:nvSpPr>
            <p:cNvPr id="29887" name="Rectangle 5"/>
            <p:cNvSpPr>
              <a:spLocks noChangeArrowheads="1"/>
            </p:cNvSpPr>
            <p:nvPr/>
          </p:nvSpPr>
          <p:spPr bwMode="auto">
            <a:xfrm>
              <a:off x="1481138" y="2117725"/>
              <a:ext cx="829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R</a:t>
              </a:r>
              <a:endParaRPr lang="en-US" altLang="en-US" sz="2400">
                <a:solidFill>
                  <a:srgbClr val="000000"/>
                </a:solidFill>
                <a:latin typeface="Times" charset="0"/>
                <a:ea typeface="Osaka" charset="-128"/>
              </a:endParaRPr>
            </a:p>
          </p:txBody>
        </p:sp>
        <p:sp>
          <p:nvSpPr>
            <p:cNvPr id="29888" name="Rectangle 6"/>
            <p:cNvSpPr>
              <a:spLocks noChangeArrowheads="1"/>
            </p:cNvSpPr>
            <p:nvPr/>
          </p:nvSpPr>
          <p:spPr bwMode="auto">
            <a:xfrm>
              <a:off x="1558925" y="2117725"/>
              <a:ext cx="901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889" name="Rectangle 7"/>
            <p:cNvSpPr>
              <a:spLocks noChangeArrowheads="1"/>
            </p:cNvSpPr>
            <p:nvPr/>
          </p:nvSpPr>
          <p:spPr bwMode="auto">
            <a:xfrm>
              <a:off x="1641475"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S</a:t>
              </a:r>
              <a:endParaRPr lang="en-US" altLang="en-US" sz="2400">
                <a:solidFill>
                  <a:srgbClr val="000000"/>
                </a:solidFill>
                <a:latin typeface="Times" charset="0"/>
                <a:ea typeface="Osaka" charset="-128"/>
              </a:endParaRPr>
            </a:p>
          </p:txBody>
        </p:sp>
        <p:sp>
          <p:nvSpPr>
            <p:cNvPr id="29890" name="Rectangle 8"/>
            <p:cNvSpPr>
              <a:spLocks noChangeArrowheads="1"/>
            </p:cNvSpPr>
            <p:nvPr/>
          </p:nvSpPr>
          <p:spPr bwMode="auto">
            <a:xfrm>
              <a:off x="1709738" y="2117725"/>
              <a:ext cx="324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I</a:t>
              </a:r>
              <a:endParaRPr lang="en-US" altLang="en-US" sz="2400">
                <a:solidFill>
                  <a:srgbClr val="000000"/>
                </a:solidFill>
                <a:latin typeface="Times" charset="0"/>
                <a:ea typeface="Osaka" charset="-128"/>
              </a:endParaRPr>
            </a:p>
          </p:txBody>
        </p:sp>
        <p:sp>
          <p:nvSpPr>
            <p:cNvPr id="29891" name="Rectangle 9"/>
            <p:cNvSpPr>
              <a:spLocks noChangeArrowheads="1"/>
            </p:cNvSpPr>
            <p:nvPr/>
          </p:nvSpPr>
          <p:spPr bwMode="auto">
            <a:xfrm>
              <a:off x="1738313" y="2117725"/>
              <a:ext cx="829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N</a:t>
              </a:r>
              <a:endParaRPr lang="en-US" altLang="en-US" sz="2400">
                <a:solidFill>
                  <a:srgbClr val="000000"/>
                </a:solidFill>
                <a:latin typeface="Times" charset="0"/>
                <a:ea typeface="Osaka" charset="-128"/>
              </a:endParaRPr>
            </a:p>
          </p:txBody>
        </p:sp>
        <p:sp>
          <p:nvSpPr>
            <p:cNvPr id="29892" name="Rectangle 10"/>
            <p:cNvSpPr>
              <a:spLocks noChangeArrowheads="1"/>
            </p:cNvSpPr>
            <p:nvPr/>
          </p:nvSpPr>
          <p:spPr bwMode="auto">
            <a:xfrm>
              <a:off x="1814513"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E</a:t>
              </a:r>
              <a:endParaRPr lang="en-US" altLang="en-US" sz="2400">
                <a:solidFill>
                  <a:srgbClr val="000000"/>
                </a:solidFill>
                <a:latin typeface="Times" charset="0"/>
                <a:ea typeface="Osaka" charset="-128"/>
              </a:endParaRPr>
            </a:p>
          </p:txBody>
        </p:sp>
        <p:sp>
          <p:nvSpPr>
            <p:cNvPr id="29893" name="Arc 11"/>
            <p:cNvSpPr>
              <a:spLocks/>
            </p:cNvSpPr>
            <p:nvPr/>
          </p:nvSpPr>
          <p:spPr bwMode="auto">
            <a:xfrm>
              <a:off x="1544638" y="2282825"/>
              <a:ext cx="85725" cy="106363"/>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4" name="Line 12"/>
            <p:cNvSpPr>
              <a:spLocks noChangeShapeType="1"/>
            </p:cNvSpPr>
            <p:nvPr/>
          </p:nvSpPr>
          <p:spPr bwMode="auto">
            <a:xfrm>
              <a:off x="1582738" y="2225675"/>
              <a:ext cx="1587"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5" name="Rectangle 13"/>
            <p:cNvSpPr>
              <a:spLocks noChangeArrowheads="1"/>
            </p:cNvSpPr>
            <p:nvPr/>
          </p:nvSpPr>
          <p:spPr bwMode="auto">
            <a:xfrm>
              <a:off x="1504950" y="272097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96" name="Rectangle 14"/>
            <p:cNvSpPr>
              <a:spLocks noChangeArrowheads="1"/>
            </p:cNvSpPr>
            <p:nvPr/>
          </p:nvSpPr>
          <p:spPr bwMode="auto">
            <a:xfrm>
              <a:off x="1597025" y="272097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97" name="Arc 15"/>
            <p:cNvSpPr>
              <a:spLocks/>
            </p:cNvSpPr>
            <p:nvPr/>
          </p:nvSpPr>
          <p:spPr bwMode="auto">
            <a:xfrm>
              <a:off x="1533525" y="2581275"/>
              <a:ext cx="85725" cy="106363"/>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98" name="Line 16"/>
            <p:cNvSpPr>
              <a:spLocks noChangeShapeType="1"/>
            </p:cNvSpPr>
            <p:nvPr/>
          </p:nvSpPr>
          <p:spPr bwMode="auto">
            <a:xfrm>
              <a:off x="1571625" y="2524125"/>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99" name="Rectangle 17"/>
            <p:cNvSpPr>
              <a:spLocks noChangeArrowheads="1"/>
            </p:cNvSpPr>
            <p:nvPr/>
          </p:nvSpPr>
          <p:spPr bwMode="auto">
            <a:xfrm>
              <a:off x="1414463" y="24304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00" name="Rectangle 18"/>
            <p:cNvSpPr>
              <a:spLocks noChangeArrowheads="1"/>
            </p:cNvSpPr>
            <p:nvPr/>
          </p:nvSpPr>
          <p:spPr bwMode="auto">
            <a:xfrm>
              <a:off x="1508125" y="2430463"/>
              <a:ext cx="111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901" name="Rectangle 19"/>
            <p:cNvSpPr>
              <a:spLocks noChangeArrowheads="1"/>
            </p:cNvSpPr>
            <p:nvPr/>
          </p:nvSpPr>
          <p:spPr bwMode="auto">
            <a:xfrm>
              <a:off x="1606550" y="2430463"/>
              <a:ext cx="955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P</a:t>
              </a:r>
              <a:endParaRPr lang="en-US" altLang="en-US" sz="2400">
                <a:solidFill>
                  <a:srgbClr val="000000"/>
                </a:solidFill>
                <a:latin typeface="Times" charset="0"/>
                <a:ea typeface="Osaka" charset="-128"/>
              </a:endParaRPr>
            </a:p>
          </p:txBody>
        </p:sp>
        <p:sp>
          <p:nvSpPr>
            <p:cNvPr id="29902" name="Rectangle 20"/>
            <p:cNvSpPr>
              <a:spLocks noChangeArrowheads="1"/>
            </p:cNvSpPr>
            <p:nvPr/>
          </p:nvSpPr>
          <p:spPr bwMode="auto">
            <a:xfrm>
              <a:off x="1693863" y="24304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03" name="Arc 21"/>
            <p:cNvSpPr>
              <a:spLocks/>
            </p:cNvSpPr>
            <p:nvPr/>
          </p:nvSpPr>
          <p:spPr bwMode="auto">
            <a:xfrm>
              <a:off x="1343025" y="2805113"/>
              <a:ext cx="212725" cy="66675"/>
            </a:xfrm>
            <a:custGeom>
              <a:avLst/>
              <a:gdLst>
                <a:gd name="T0" fmla="*/ 2147483647 w 21600"/>
                <a:gd name="T1" fmla="*/ 0 h 22120"/>
                <a:gd name="T2" fmla="*/ 0 w 21600"/>
                <a:gd name="T3" fmla="*/ 2147483647 h 22120"/>
                <a:gd name="T4" fmla="*/ 0 w 21600"/>
                <a:gd name="T5" fmla="*/ 2147483647 h 22120"/>
                <a:gd name="T6" fmla="*/ 0 60000 65536"/>
                <a:gd name="T7" fmla="*/ 0 60000 65536"/>
                <a:gd name="T8" fmla="*/ 0 60000 65536"/>
                <a:gd name="T9" fmla="*/ 0 w 21600"/>
                <a:gd name="T10" fmla="*/ 0 h 22120"/>
                <a:gd name="T11" fmla="*/ 21600 w 21600"/>
                <a:gd name="T12" fmla="*/ 22120 h 22120"/>
              </a:gdLst>
              <a:ahLst/>
              <a:cxnLst>
                <a:cxn ang="T6">
                  <a:pos x="T0" y="T1"/>
                </a:cxn>
                <a:cxn ang="T7">
                  <a:pos x="T2" y="T3"/>
                </a:cxn>
                <a:cxn ang="T8">
                  <a:pos x="T4" y="T5"/>
                </a:cxn>
              </a:cxnLst>
              <a:rect l="T9" t="T10" r="T11" b="T12"/>
              <a:pathLst>
                <a:path w="21600" h="22120" fill="none" extrusionOk="0">
                  <a:moveTo>
                    <a:pt x="21593" y="-1"/>
                  </a:moveTo>
                  <a:cubicBezTo>
                    <a:pt x="21597" y="173"/>
                    <a:pt x="21600" y="346"/>
                    <a:pt x="21600" y="520"/>
                  </a:cubicBezTo>
                  <a:cubicBezTo>
                    <a:pt x="21600" y="12449"/>
                    <a:pt x="11929" y="22119"/>
                    <a:pt x="0" y="22120"/>
                  </a:cubicBezTo>
                </a:path>
                <a:path w="21600" h="22120" stroke="0" extrusionOk="0">
                  <a:moveTo>
                    <a:pt x="21593" y="-1"/>
                  </a:moveTo>
                  <a:cubicBezTo>
                    <a:pt x="21597" y="173"/>
                    <a:pt x="21600" y="346"/>
                    <a:pt x="21600" y="520"/>
                  </a:cubicBezTo>
                  <a:cubicBezTo>
                    <a:pt x="21600" y="12449"/>
                    <a:pt x="11929" y="22119"/>
                    <a:pt x="0" y="22120"/>
                  </a:cubicBezTo>
                  <a:lnTo>
                    <a:pt x="0" y="520"/>
                  </a:lnTo>
                  <a:lnTo>
                    <a:pt x="2159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04" name="Arc 22"/>
            <p:cNvSpPr>
              <a:spLocks/>
            </p:cNvSpPr>
            <p:nvPr/>
          </p:nvSpPr>
          <p:spPr bwMode="auto">
            <a:xfrm>
              <a:off x="1166813" y="2836863"/>
              <a:ext cx="130175" cy="69850"/>
            </a:xfrm>
            <a:custGeom>
              <a:avLst/>
              <a:gdLst>
                <a:gd name="T0" fmla="*/ 2147483647 w 21600"/>
                <a:gd name="T1" fmla="*/ 0 h 14452"/>
                <a:gd name="T2" fmla="*/ 2147483647 w 21600"/>
                <a:gd name="T3" fmla="*/ 2147483647 h 14452"/>
                <a:gd name="T4" fmla="*/ 0 w 21600"/>
                <a:gd name="T5" fmla="*/ 2147483647 h 14452"/>
                <a:gd name="T6" fmla="*/ 0 60000 65536"/>
                <a:gd name="T7" fmla="*/ 0 60000 65536"/>
                <a:gd name="T8" fmla="*/ 0 60000 65536"/>
                <a:gd name="T9" fmla="*/ 0 w 21600"/>
                <a:gd name="T10" fmla="*/ 0 h 14452"/>
                <a:gd name="T11" fmla="*/ 21600 w 21600"/>
                <a:gd name="T12" fmla="*/ 14452 h 14452"/>
              </a:gdLst>
              <a:ahLst/>
              <a:cxnLst>
                <a:cxn ang="T6">
                  <a:pos x="T0" y="T1"/>
                </a:cxn>
                <a:cxn ang="T7">
                  <a:pos x="T2" y="T3"/>
                </a:cxn>
                <a:cxn ang="T8">
                  <a:pos x="T4" y="T5"/>
                </a:cxn>
              </a:cxnLst>
              <a:rect l="T9" t="T10" r="T11" b="T12"/>
              <a:pathLst>
                <a:path w="21600" h="14452" fill="none" extrusionOk="0">
                  <a:moveTo>
                    <a:pt x="20249" y="-1"/>
                  </a:moveTo>
                  <a:cubicBezTo>
                    <a:pt x="21142" y="2405"/>
                    <a:pt x="21600" y="4951"/>
                    <a:pt x="21600" y="7518"/>
                  </a:cubicBezTo>
                  <a:cubicBezTo>
                    <a:pt x="21600" y="9876"/>
                    <a:pt x="21213" y="12218"/>
                    <a:pt x="20456" y="14452"/>
                  </a:cubicBezTo>
                </a:path>
                <a:path w="21600" h="14452" stroke="0" extrusionOk="0">
                  <a:moveTo>
                    <a:pt x="20249" y="-1"/>
                  </a:moveTo>
                  <a:cubicBezTo>
                    <a:pt x="21142" y="2405"/>
                    <a:pt x="21600" y="4951"/>
                    <a:pt x="21600" y="7518"/>
                  </a:cubicBezTo>
                  <a:cubicBezTo>
                    <a:pt x="21600" y="9876"/>
                    <a:pt x="21213" y="12218"/>
                    <a:pt x="20456" y="14452"/>
                  </a:cubicBezTo>
                  <a:lnTo>
                    <a:pt x="0" y="7518"/>
                  </a:lnTo>
                  <a:lnTo>
                    <a:pt x="2024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05" name="Line 23"/>
            <p:cNvSpPr>
              <a:spLocks noChangeShapeType="1"/>
            </p:cNvSpPr>
            <p:nvPr/>
          </p:nvSpPr>
          <p:spPr bwMode="auto">
            <a:xfrm flipH="1">
              <a:off x="1287463" y="2867025"/>
              <a:ext cx="714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06" name="Rectangle 24"/>
            <p:cNvSpPr>
              <a:spLocks noChangeArrowheads="1"/>
            </p:cNvSpPr>
            <p:nvPr/>
          </p:nvSpPr>
          <p:spPr bwMode="auto">
            <a:xfrm>
              <a:off x="1004888" y="28876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07" name="Rectangle 25"/>
            <p:cNvSpPr>
              <a:spLocks noChangeArrowheads="1"/>
            </p:cNvSpPr>
            <p:nvPr/>
          </p:nvSpPr>
          <p:spPr bwMode="auto">
            <a:xfrm>
              <a:off x="1095375" y="28876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08" name="Rectangle 26"/>
            <p:cNvSpPr>
              <a:spLocks noChangeArrowheads="1"/>
            </p:cNvSpPr>
            <p:nvPr/>
          </p:nvSpPr>
          <p:spPr bwMode="auto">
            <a:xfrm>
              <a:off x="1516063" y="3722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09" name="Rectangle 27"/>
            <p:cNvSpPr>
              <a:spLocks noChangeArrowheads="1"/>
            </p:cNvSpPr>
            <p:nvPr/>
          </p:nvSpPr>
          <p:spPr bwMode="auto">
            <a:xfrm>
              <a:off x="1608138" y="3722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10" name="Arc 28"/>
            <p:cNvSpPr>
              <a:spLocks/>
            </p:cNvSpPr>
            <p:nvPr/>
          </p:nvSpPr>
          <p:spPr bwMode="auto">
            <a:xfrm>
              <a:off x="1587500" y="3038475"/>
              <a:ext cx="266700" cy="352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1" name="Line 29"/>
            <p:cNvSpPr>
              <a:spLocks noChangeShapeType="1"/>
            </p:cNvSpPr>
            <p:nvPr/>
          </p:nvSpPr>
          <p:spPr bwMode="auto">
            <a:xfrm>
              <a:off x="1843088" y="3373438"/>
              <a:ext cx="1587" cy="233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2" name="Arc 30"/>
            <p:cNvSpPr>
              <a:spLocks/>
            </p:cNvSpPr>
            <p:nvPr/>
          </p:nvSpPr>
          <p:spPr bwMode="auto">
            <a:xfrm>
              <a:off x="1787525" y="3602038"/>
              <a:ext cx="68263" cy="144462"/>
            </a:xfrm>
            <a:custGeom>
              <a:avLst/>
              <a:gdLst>
                <a:gd name="T0" fmla="*/ 2147483647 w 22198"/>
                <a:gd name="T1" fmla="*/ 0 h 21600"/>
                <a:gd name="T2" fmla="*/ 0 w 22198"/>
                <a:gd name="T3" fmla="*/ 2147483647 h 21600"/>
                <a:gd name="T4" fmla="*/ 2147483647 w 22198"/>
                <a:gd name="T5" fmla="*/ 0 h 21600"/>
                <a:gd name="T6" fmla="*/ 0 60000 65536"/>
                <a:gd name="T7" fmla="*/ 0 60000 65536"/>
                <a:gd name="T8" fmla="*/ 0 60000 65536"/>
                <a:gd name="T9" fmla="*/ 0 w 22198"/>
                <a:gd name="T10" fmla="*/ 0 h 21600"/>
                <a:gd name="T11" fmla="*/ 22198 w 22198"/>
                <a:gd name="T12" fmla="*/ 21600 h 21600"/>
              </a:gdLst>
              <a:ahLst/>
              <a:cxnLst>
                <a:cxn ang="T6">
                  <a:pos x="T0" y="T1"/>
                </a:cxn>
                <a:cxn ang="T7">
                  <a:pos x="T2" y="T3"/>
                </a:cxn>
                <a:cxn ang="T8">
                  <a:pos x="T4" y="T5"/>
                </a:cxn>
              </a:cxnLst>
              <a:rect l="T9" t="T10" r="T11" b="T12"/>
              <a:pathLst>
                <a:path w="22198" h="21600" fill="none" extrusionOk="0">
                  <a:moveTo>
                    <a:pt x="22198" y="0"/>
                  </a:moveTo>
                  <a:cubicBezTo>
                    <a:pt x="22198" y="11929"/>
                    <a:pt x="12527" y="21600"/>
                    <a:pt x="598" y="21600"/>
                  </a:cubicBezTo>
                  <a:cubicBezTo>
                    <a:pt x="398" y="21600"/>
                    <a:pt x="199" y="21597"/>
                    <a:pt x="-1" y="21591"/>
                  </a:cubicBezTo>
                </a:path>
                <a:path w="22198" h="21600" stroke="0" extrusionOk="0">
                  <a:moveTo>
                    <a:pt x="22198" y="0"/>
                  </a:moveTo>
                  <a:cubicBezTo>
                    <a:pt x="22198" y="11929"/>
                    <a:pt x="12527" y="21600"/>
                    <a:pt x="598" y="21600"/>
                  </a:cubicBezTo>
                  <a:cubicBezTo>
                    <a:pt x="398" y="21600"/>
                    <a:pt x="199" y="21597"/>
                    <a:pt x="-1" y="21591"/>
                  </a:cubicBezTo>
                  <a:lnTo>
                    <a:pt x="598" y="0"/>
                  </a:lnTo>
                  <a:lnTo>
                    <a:pt x="221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3" name="Arc 31"/>
            <p:cNvSpPr>
              <a:spLocks/>
            </p:cNvSpPr>
            <p:nvPr/>
          </p:nvSpPr>
          <p:spPr bwMode="auto">
            <a:xfrm>
              <a:off x="1173163" y="2962275"/>
              <a:ext cx="130175" cy="71438"/>
            </a:xfrm>
            <a:custGeom>
              <a:avLst/>
              <a:gdLst>
                <a:gd name="T0" fmla="*/ 2147483647 w 21600"/>
                <a:gd name="T1" fmla="*/ 0 h 14687"/>
                <a:gd name="T2" fmla="*/ 2147483647 w 21600"/>
                <a:gd name="T3" fmla="*/ 2147483647 h 14687"/>
                <a:gd name="T4" fmla="*/ 0 w 21600"/>
                <a:gd name="T5" fmla="*/ 2147483647 h 14687"/>
                <a:gd name="T6" fmla="*/ 0 60000 65536"/>
                <a:gd name="T7" fmla="*/ 0 60000 65536"/>
                <a:gd name="T8" fmla="*/ 0 60000 65536"/>
                <a:gd name="T9" fmla="*/ 0 w 21600"/>
                <a:gd name="T10" fmla="*/ 0 h 14687"/>
                <a:gd name="T11" fmla="*/ 21600 w 21600"/>
                <a:gd name="T12" fmla="*/ 14687 h 14687"/>
              </a:gdLst>
              <a:ahLst/>
              <a:cxnLst>
                <a:cxn ang="T6">
                  <a:pos x="T0" y="T1"/>
                </a:cxn>
                <a:cxn ang="T7">
                  <a:pos x="T2" y="T3"/>
                </a:cxn>
                <a:cxn ang="T8">
                  <a:pos x="T4" y="T5"/>
                </a:cxn>
              </a:cxnLst>
              <a:rect l="T9" t="T10" r="T11" b="T12"/>
              <a:pathLst>
                <a:path w="21600" h="14687" fill="none" extrusionOk="0">
                  <a:moveTo>
                    <a:pt x="20967" y="-1"/>
                  </a:moveTo>
                  <a:cubicBezTo>
                    <a:pt x="21387" y="1696"/>
                    <a:pt x="21600" y="3438"/>
                    <a:pt x="21600" y="5187"/>
                  </a:cubicBezTo>
                  <a:cubicBezTo>
                    <a:pt x="21600" y="8480"/>
                    <a:pt x="20847" y="11729"/>
                    <a:pt x="19398" y="14687"/>
                  </a:cubicBezTo>
                </a:path>
                <a:path w="21600" h="14687" stroke="0" extrusionOk="0">
                  <a:moveTo>
                    <a:pt x="20967" y="-1"/>
                  </a:moveTo>
                  <a:cubicBezTo>
                    <a:pt x="21387" y="1696"/>
                    <a:pt x="21600" y="3438"/>
                    <a:pt x="21600" y="5187"/>
                  </a:cubicBezTo>
                  <a:cubicBezTo>
                    <a:pt x="21600" y="8480"/>
                    <a:pt x="20847" y="11729"/>
                    <a:pt x="19398" y="14687"/>
                  </a:cubicBezTo>
                  <a:lnTo>
                    <a:pt x="0" y="5187"/>
                  </a:lnTo>
                  <a:lnTo>
                    <a:pt x="2096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4" name="Line 32"/>
            <p:cNvSpPr>
              <a:spLocks noChangeShapeType="1"/>
            </p:cNvSpPr>
            <p:nvPr/>
          </p:nvSpPr>
          <p:spPr bwMode="auto">
            <a:xfrm>
              <a:off x="1293813" y="2995613"/>
              <a:ext cx="87312" cy="79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5" name="Arc 33"/>
            <p:cNvSpPr>
              <a:spLocks/>
            </p:cNvSpPr>
            <p:nvPr/>
          </p:nvSpPr>
          <p:spPr bwMode="auto">
            <a:xfrm>
              <a:off x="1343025" y="3654425"/>
              <a:ext cx="109538" cy="123825"/>
            </a:xfrm>
            <a:custGeom>
              <a:avLst/>
              <a:gdLst>
                <a:gd name="T0" fmla="*/ 2147483647 w 21600"/>
                <a:gd name="T1" fmla="*/ 2147483647 h 21878"/>
                <a:gd name="T2" fmla="*/ 2147483647 w 21600"/>
                <a:gd name="T3" fmla="*/ 0 h 21878"/>
                <a:gd name="T4" fmla="*/ 2147483647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600" y="21878"/>
                  </a:moveTo>
                  <a:cubicBezTo>
                    <a:pt x="9670" y="21878"/>
                    <a:pt x="0" y="12207"/>
                    <a:pt x="0" y="278"/>
                  </a:cubicBezTo>
                  <a:cubicBezTo>
                    <a:pt x="-1" y="185"/>
                    <a:pt x="0" y="92"/>
                    <a:pt x="1" y="-1"/>
                  </a:cubicBezTo>
                </a:path>
                <a:path w="21600" h="21878" stroke="0" extrusionOk="0">
                  <a:moveTo>
                    <a:pt x="21600" y="21878"/>
                  </a:moveTo>
                  <a:cubicBezTo>
                    <a:pt x="9670" y="21878"/>
                    <a:pt x="0" y="12207"/>
                    <a:pt x="0" y="278"/>
                  </a:cubicBezTo>
                  <a:cubicBezTo>
                    <a:pt x="-1" y="185"/>
                    <a:pt x="0" y="92"/>
                    <a:pt x="1" y="-1"/>
                  </a:cubicBezTo>
                  <a:lnTo>
                    <a:pt x="21600" y="278"/>
                  </a:lnTo>
                  <a:lnTo>
                    <a:pt x="21600" y="2187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16" name="Arc 34"/>
            <p:cNvSpPr>
              <a:spLocks/>
            </p:cNvSpPr>
            <p:nvPr/>
          </p:nvSpPr>
          <p:spPr bwMode="auto">
            <a:xfrm>
              <a:off x="1516063" y="4029075"/>
              <a:ext cx="87312" cy="104775"/>
            </a:xfrm>
            <a:custGeom>
              <a:avLst/>
              <a:gdLst>
                <a:gd name="T0" fmla="*/ 0 w 14386"/>
                <a:gd name="T1" fmla="*/ 2147483647 h 21600"/>
                <a:gd name="T2" fmla="*/ 2147483647 w 14386"/>
                <a:gd name="T3" fmla="*/ 2147483647 h 21600"/>
                <a:gd name="T4" fmla="*/ 2147483647 w 14386"/>
                <a:gd name="T5" fmla="*/ 2147483647 h 21600"/>
                <a:gd name="T6" fmla="*/ 0 60000 65536"/>
                <a:gd name="T7" fmla="*/ 0 60000 65536"/>
                <a:gd name="T8" fmla="*/ 0 60000 65536"/>
                <a:gd name="T9" fmla="*/ 0 w 14386"/>
                <a:gd name="T10" fmla="*/ 0 h 21600"/>
                <a:gd name="T11" fmla="*/ 14386 w 14386"/>
                <a:gd name="T12" fmla="*/ 21600 h 21600"/>
              </a:gdLst>
              <a:ahLst/>
              <a:cxnLst>
                <a:cxn ang="T6">
                  <a:pos x="T0" y="T1"/>
                </a:cxn>
                <a:cxn ang="T7">
                  <a:pos x="T2" y="T3"/>
                </a:cxn>
                <a:cxn ang="T8">
                  <a:pos x="T4" y="T5"/>
                </a:cxn>
              </a:cxnLst>
              <a:rect l="T9" t="T10" r="T11" b="T12"/>
              <a:pathLst>
                <a:path w="14386" h="21600" fill="none" extrusionOk="0">
                  <a:moveTo>
                    <a:pt x="-1" y="1329"/>
                  </a:moveTo>
                  <a:cubicBezTo>
                    <a:pt x="2388" y="449"/>
                    <a:pt x="4914" y="-1"/>
                    <a:pt x="7460" y="0"/>
                  </a:cubicBezTo>
                  <a:cubicBezTo>
                    <a:pt x="9815" y="0"/>
                    <a:pt x="12155" y="385"/>
                    <a:pt x="14386" y="1140"/>
                  </a:cubicBezTo>
                </a:path>
                <a:path w="14386" h="21600" stroke="0" extrusionOk="0">
                  <a:moveTo>
                    <a:pt x="-1" y="1329"/>
                  </a:moveTo>
                  <a:cubicBezTo>
                    <a:pt x="2388" y="449"/>
                    <a:pt x="4914" y="-1"/>
                    <a:pt x="7460" y="0"/>
                  </a:cubicBezTo>
                  <a:cubicBezTo>
                    <a:pt x="9815" y="0"/>
                    <a:pt x="12155" y="385"/>
                    <a:pt x="14386" y="1140"/>
                  </a:cubicBezTo>
                  <a:lnTo>
                    <a:pt x="7460" y="21600"/>
                  </a:lnTo>
                  <a:lnTo>
                    <a:pt x="-1" y="13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17" name="Line 35"/>
            <p:cNvSpPr>
              <a:spLocks noChangeShapeType="1"/>
            </p:cNvSpPr>
            <p:nvPr/>
          </p:nvSpPr>
          <p:spPr bwMode="auto">
            <a:xfrm>
              <a:off x="1555750" y="3795713"/>
              <a:ext cx="1588" cy="230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18" name="Rectangle 36"/>
            <p:cNvSpPr>
              <a:spLocks noChangeArrowheads="1"/>
            </p:cNvSpPr>
            <p:nvPr/>
          </p:nvSpPr>
          <p:spPr bwMode="auto">
            <a:xfrm>
              <a:off x="1422400" y="29765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19" name="Rectangle 37"/>
            <p:cNvSpPr>
              <a:spLocks noChangeArrowheads="1"/>
            </p:cNvSpPr>
            <p:nvPr/>
          </p:nvSpPr>
          <p:spPr bwMode="auto">
            <a:xfrm>
              <a:off x="1516063" y="29765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20" name="Arc 38"/>
            <p:cNvSpPr>
              <a:spLocks/>
            </p:cNvSpPr>
            <p:nvPr/>
          </p:nvSpPr>
          <p:spPr bwMode="auto">
            <a:xfrm>
              <a:off x="1739900" y="3649663"/>
              <a:ext cx="107950" cy="123825"/>
            </a:xfrm>
            <a:custGeom>
              <a:avLst/>
              <a:gdLst>
                <a:gd name="T0" fmla="*/ 2147483647 w 21600"/>
                <a:gd name="T1" fmla="*/ 0 h 21878"/>
                <a:gd name="T2" fmla="*/ 0 w 21600"/>
                <a:gd name="T3" fmla="*/ 2147483647 h 21878"/>
                <a:gd name="T4" fmla="*/ 0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598" y="-1"/>
                  </a:moveTo>
                  <a:cubicBezTo>
                    <a:pt x="21599" y="92"/>
                    <a:pt x="21600" y="185"/>
                    <a:pt x="21600" y="278"/>
                  </a:cubicBezTo>
                  <a:cubicBezTo>
                    <a:pt x="21600" y="12207"/>
                    <a:pt x="11929" y="21877"/>
                    <a:pt x="0" y="21878"/>
                  </a:cubicBezTo>
                </a:path>
                <a:path w="21600" h="21878" stroke="0" extrusionOk="0">
                  <a:moveTo>
                    <a:pt x="21598" y="-1"/>
                  </a:moveTo>
                  <a:cubicBezTo>
                    <a:pt x="21599" y="92"/>
                    <a:pt x="21600" y="185"/>
                    <a:pt x="21600" y="278"/>
                  </a:cubicBezTo>
                  <a:cubicBezTo>
                    <a:pt x="21600" y="12207"/>
                    <a:pt x="11929" y="21877"/>
                    <a:pt x="0" y="21878"/>
                  </a:cubicBezTo>
                  <a:lnTo>
                    <a:pt x="0" y="278"/>
                  </a:lnTo>
                  <a:lnTo>
                    <a:pt x="21598"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1" name="Arc 39"/>
            <p:cNvSpPr>
              <a:spLocks/>
            </p:cNvSpPr>
            <p:nvPr/>
          </p:nvSpPr>
          <p:spPr bwMode="auto">
            <a:xfrm>
              <a:off x="1684338" y="3768725"/>
              <a:ext cx="55562" cy="12700"/>
            </a:xfrm>
            <a:custGeom>
              <a:avLst/>
              <a:gdLst>
                <a:gd name="T0" fmla="*/ 2147483647 w 22307"/>
                <a:gd name="T1" fmla="*/ 0 h 21600"/>
                <a:gd name="T2" fmla="*/ 0 w 22307"/>
                <a:gd name="T3" fmla="*/ 1 h 21600"/>
                <a:gd name="T4" fmla="*/ 2147483647 w 22307"/>
                <a:gd name="T5" fmla="*/ 0 h 21600"/>
                <a:gd name="T6" fmla="*/ 0 60000 65536"/>
                <a:gd name="T7" fmla="*/ 0 60000 65536"/>
                <a:gd name="T8" fmla="*/ 0 60000 65536"/>
                <a:gd name="T9" fmla="*/ 0 w 22307"/>
                <a:gd name="T10" fmla="*/ 0 h 21600"/>
                <a:gd name="T11" fmla="*/ 22307 w 22307"/>
                <a:gd name="T12" fmla="*/ 21600 h 21600"/>
              </a:gdLst>
              <a:ahLst/>
              <a:cxnLst>
                <a:cxn ang="T6">
                  <a:pos x="T0" y="T1"/>
                </a:cxn>
                <a:cxn ang="T7">
                  <a:pos x="T2" y="T3"/>
                </a:cxn>
                <a:cxn ang="T8">
                  <a:pos x="T4" y="T5"/>
                </a:cxn>
              </a:cxnLst>
              <a:rect l="T9" t="T10" r="T11" b="T12"/>
              <a:pathLst>
                <a:path w="22307" h="21600" fill="none" extrusionOk="0">
                  <a:moveTo>
                    <a:pt x="22307" y="0"/>
                  </a:moveTo>
                  <a:cubicBezTo>
                    <a:pt x="22307" y="11929"/>
                    <a:pt x="12636" y="21600"/>
                    <a:pt x="707" y="21600"/>
                  </a:cubicBezTo>
                  <a:cubicBezTo>
                    <a:pt x="471" y="21600"/>
                    <a:pt x="235" y="21596"/>
                    <a:pt x="-1" y="21588"/>
                  </a:cubicBezTo>
                </a:path>
                <a:path w="22307" h="21600" stroke="0" extrusionOk="0">
                  <a:moveTo>
                    <a:pt x="22307" y="0"/>
                  </a:moveTo>
                  <a:cubicBezTo>
                    <a:pt x="22307" y="11929"/>
                    <a:pt x="12636" y="21600"/>
                    <a:pt x="707" y="21600"/>
                  </a:cubicBezTo>
                  <a:cubicBezTo>
                    <a:pt x="471" y="21600"/>
                    <a:pt x="235" y="21596"/>
                    <a:pt x="-1" y="21588"/>
                  </a:cubicBezTo>
                  <a:lnTo>
                    <a:pt x="707" y="0"/>
                  </a:lnTo>
                  <a:lnTo>
                    <a:pt x="22307" y="0"/>
                  </a:lnTo>
                  <a:close/>
                </a:path>
              </a:pathLst>
            </a:custGeom>
            <a:solidFill>
              <a:srgbClr val="FFFFFF"/>
            </a:solidFill>
            <a:ln w="9525">
              <a:solidFill>
                <a:srgbClr val="000000"/>
              </a:solidFill>
              <a:round/>
              <a:headEnd/>
              <a:tailEnd/>
            </a:ln>
          </p:spPr>
          <p:txBody>
            <a:bodyPr/>
            <a:lstStyle/>
            <a:p>
              <a:endParaRPr lang="en-US"/>
            </a:p>
          </p:txBody>
        </p:sp>
        <p:grpSp>
          <p:nvGrpSpPr>
            <p:cNvPr id="29922" name="Group 40"/>
            <p:cNvGrpSpPr>
              <a:grpSpLocks/>
            </p:cNvGrpSpPr>
            <p:nvPr/>
          </p:nvGrpSpPr>
          <p:grpSpPr bwMode="auto">
            <a:xfrm>
              <a:off x="1957388" y="2327275"/>
              <a:ext cx="631825" cy="1292225"/>
              <a:chOff x="1014" y="1706"/>
              <a:chExt cx="354" cy="814"/>
            </a:xfrm>
          </p:grpSpPr>
          <p:sp>
            <p:nvSpPr>
              <p:cNvPr id="29966" name="Freeform 41"/>
              <p:cNvSpPr>
                <a:spLocks/>
              </p:cNvSpPr>
              <p:nvPr/>
            </p:nvSpPr>
            <p:spPr bwMode="auto">
              <a:xfrm>
                <a:off x="1014" y="1756"/>
                <a:ext cx="311" cy="740"/>
              </a:xfrm>
              <a:custGeom>
                <a:avLst/>
                <a:gdLst>
                  <a:gd name="T0" fmla="*/ 0 w 311"/>
                  <a:gd name="T1" fmla="*/ 0 h 740"/>
                  <a:gd name="T2" fmla="*/ 8 w 311"/>
                  <a:gd name="T3" fmla="*/ 30 h 740"/>
                  <a:gd name="T4" fmla="*/ 20 w 311"/>
                  <a:gd name="T5" fmla="*/ 58 h 740"/>
                  <a:gd name="T6" fmla="*/ 34 w 311"/>
                  <a:gd name="T7" fmla="*/ 81 h 740"/>
                  <a:gd name="T8" fmla="*/ 50 w 311"/>
                  <a:gd name="T9" fmla="*/ 104 h 740"/>
                  <a:gd name="T10" fmla="*/ 69 w 311"/>
                  <a:gd name="T11" fmla="*/ 123 h 740"/>
                  <a:gd name="T12" fmla="*/ 90 w 311"/>
                  <a:gd name="T13" fmla="*/ 141 h 740"/>
                  <a:gd name="T14" fmla="*/ 111 w 311"/>
                  <a:gd name="T15" fmla="*/ 158 h 740"/>
                  <a:gd name="T16" fmla="*/ 133 w 311"/>
                  <a:gd name="T17" fmla="*/ 174 h 740"/>
                  <a:gd name="T18" fmla="*/ 156 w 311"/>
                  <a:gd name="T19" fmla="*/ 191 h 740"/>
                  <a:gd name="T20" fmla="*/ 178 w 311"/>
                  <a:gd name="T21" fmla="*/ 209 h 740"/>
                  <a:gd name="T22" fmla="*/ 200 w 311"/>
                  <a:gd name="T23" fmla="*/ 228 h 740"/>
                  <a:gd name="T24" fmla="*/ 221 w 311"/>
                  <a:gd name="T25" fmla="*/ 249 h 740"/>
                  <a:gd name="T26" fmla="*/ 242 w 311"/>
                  <a:gd name="T27" fmla="*/ 271 h 740"/>
                  <a:gd name="T28" fmla="*/ 261 w 311"/>
                  <a:gd name="T29" fmla="*/ 297 h 740"/>
                  <a:gd name="T30" fmla="*/ 270 w 311"/>
                  <a:gd name="T31" fmla="*/ 311 h 740"/>
                  <a:gd name="T32" fmla="*/ 277 w 311"/>
                  <a:gd name="T33" fmla="*/ 326 h 740"/>
                  <a:gd name="T34" fmla="*/ 285 w 311"/>
                  <a:gd name="T35" fmla="*/ 342 h 740"/>
                  <a:gd name="T36" fmla="*/ 291 w 311"/>
                  <a:gd name="T37" fmla="*/ 360 h 740"/>
                  <a:gd name="T38" fmla="*/ 302 w 311"/>
                  <a:gd name="T39" fmla="*/ 392 h 740"/>
                  <a:gd name="T40" fmla="*/ 308 w 311"/>
                  <a:gd name="T41" fmla="*/ 425 h 740"/>
                  <a:gd name="T42" fmla="*/ 311 w 311"/>
                  <a:gd name="T43" fmla="*/ 458 h 740"/>
                  <a:gd name="T44" fmla="*/ 311 w 311"/>
                  <a:gd name="T45" fmla="*/ 493 h 740"/>
                  <a:gd name="T46" fmla="*/ 308 w 311"/>
                  <a:gd name="T47" fmla="*/ 526 h 740"/>
                  <a:gd name="T48" fmla="*/ 300 w 311"/>
                  <a:gd name="T49" fmla="*/ 559 h 740"/>
                  <a:gd name="T50" fmla="*/ 290 w 311"/>
                  <a:gd name="T51" fmla="*/ 590 h 740"/>
                  <a:gd name="T52" fmla="*/ 276 w 311"/>
                  <a:gd name="T53" fmla="*/ 619 h 740"/>
                  <a:gd name="T54" fmla="*/ 259 w 311"/>
                  <a:gd name="T55" fmla="*/ 646 h 740"/>
                  <a:gd name="T56" fmla="*/ 238 w 311"/>
                  <a:gd name="T57" fmla="*/ 671 h 740"/>
                  <a:gd name="T58" fmla="*/ 213 w 311"/>
                  <a:gd name="T59" fmla="*/ 693 h 740"/>
                  <a:gd name="T60" fmla="*/ 186 w 311"/>
                  <a:gd name="T61" fmla="*/ 711 h 740"/>
                  <a:gd name="T62" fmla="*/ 171 w 311"/>
                  <a:gd name="T63" fmla="*/ 718 h 740"/>
                  <a:gd name="T64" fmla="*/ 154 w 311"/>
                  <a:gd name="T65" fmla="*/ 725 h 740"/>
                  <a:gd name="T66" fmla="*/ 137 w 311"/>
                  <a:gd name="T67" fmla="*/ 731 h 740"/>
                  <a:gd name="T68" fmla="*/ 120 w 311"/>
                  <a:gd name="T69" fmla="*/ 735 h 740"/>
                  <a:gd name="T70" fmla="*/ 101 w 311"/>
                  <a:gd name="T71" fmla="*/ 738 h 740"/>
                  <a:gd name="T72" fmla="*/ 82 w 311"/>
                  <a:gd name="T73" fmla="*/ 740 h 740"/>
                  <a:gd name="T74" fmla="*/ 61 w 311"/>
                  <a:gd name="T75" fmla="*/ 740 h 740"/>
                  <a:gd name="T76" fmla="*/ 40 w 311"/>
                  <a:gd name="T77" fmla="*/ 739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740"/>
                  <a:gd name="T119" fmla="*/ 311 w 311"/>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740">
                    <a:moveTo>
                      <a:pt x="0" y="0"/>
                    </a:moveTo>
                    <a:lnTo>
                      <a:pt x="8" y="30"/>
                    </a:lnTo>
                    <a:lnTo>
                      <a:pt x="20" y="58"/>
                    </a:lnTo>
                    <a:lnTo>
                      <a:pt x="34" y="81"/>
                    </a:lnTo>
                    <a:lnTo>
                      <a:pt x="50" y="104"/>
                    </a:lnTo>
                    <a:lnTo>
                      <a:pt x="69" y="123"/>
                    </a:lnTo>
                    <a:lnTo>
                      <a:pt x="90" y="141"/>
                    </a:lnTo>
                    <a:lnTo>
                      <a:pt x="111" y="158"/>
                    </a:lnTo>
                    <a:lnTo>
                      <a:pt x="133" y="174"/>
                    </a:lnTo>
                    <a:lnTo>
                      <a:pt x="156" y="191"/>
                    </a:lnTo>
                    <a:lnTo>
                      <a:pt x="178" y="209"/>
                    </a:lnTo>
                    <a:lnTo>
                      <a:pt x="200" y="228"/>
                    </a:lnTo>
                    <a:lnTo>
                      <a:pt x="221" y="249"/>
                    </a:lnTo>
                    <a:lnTo>
                      <a:pt x="242" y="271"/>
                    </a:lnTo>
                    <a:lnTo>
                      <a:pt x="261" y="297"/>
                    </a:lnTo>
                    <a:lnTo>
                      <a:pt x="270" y="311"/>
                    </a:lnTo>
                    <a:lnTo>
                      <a:pt x="277" y="326"/>
                    </a:lnTo>
                    <a:lnTo>
                      <a:pt x="285" y="342"/>
                    </a:lnTo>
                    <a:lnTo>
                      <a:pt x="291" y="360"/>
                    </a:lnTo>
                    <a:lnTo>
                      <a:pt x="302" y="392"/>
                    </a:lnTo>
                    <a:lnTo>
                      <a:pt x="308" y="425"/>
                    </a:lnTo>
                    <a:lnTo>
                      <a:pt x="311" y="458"/>
                    </a:lnTo>
                    <a:lnTo>
                      <a:pt x="311" y="493"/>
                    </a:lnTo>
                    <a:lnTo>
                      <a:pt x="308" y="526"/>
                    </a:lnTo>
                    <a:lnTo>
                      <a:pt x="300" y="559"/>
                    </a:lnTo>
                    <a:lnTo>
                      <a:pt x="290" y="590"/>
                    </a:lnTo>
                    <a:lnTo>
                      <a:pt x="276" y="619"/>
                    </a:lnTo>
                    <a:lnTo>
                      <a:pt x="259" y="646"/>
                    </a:lnTo>
                    <a:lnTo>
                      <a:pt x="238" y="671"/>
                    </a:lnTo>
                    <a:lnTo>
                      <a:pt x="213" y="693"/>
                    </a:lnTo>
                    <a:lnTo>
                      <a:pt x="186" y="711"/>
                    </a:lnTo>
                    <a:lnTo>
                      <a:pt x="171" y="718"/>
                    </a:lnTo>
                    <a:lnTo>
                      <a:pt x="154" y="725"/>
                    </a:lnTo>
                    <a:lnTo>
                      <a:pt x="137" y="731"/>
                    </a:lnTo>
                    <a:lnTo>
                      <a:pt x="120" y="735"/>
                    </a:lnTo>
                    <a:lnTo>
                      <a:pt x="101" y="738"/>
                    </a:lnTo>
                    <a:lnTo>
                      <a:pt x="82" y="740"/>
                    </a:lnTo>
                    <a:lnTo>
                      <a:pt x="61" y="740"/>
                    </a:lnTo>
                    <a:lnTo>
                      <a:pt x="40"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7" name="Freeform 42"/>
              <p:cNvSpPr>
                <a:spLocks/>
              </p:cNvSpPr>
              <p:nvPr/>
            </p:nvSpPr>
            <p:spPr bwMode="auto">
              <a:xfrm>
                <a:off x="1025" y="1706"/>
                <a:ext cx="343" cy="814"/>
              </a:xfrm>
              <a:custGeom>
                <a:avLst/>
                <a:gdLst>
                  <a:gd name="T0" fmla="*/ 0 w 343"/>
                  <a:gd name="T1" fmla="*/ 0 h 814"/>
                  <a:gd name="T2" fmla="*/ 4 w 343"/>
                  <a:gd name="T3" fmla="*/ 18 h 814"/>
                  <a:gd name="T4" fmla="*/ 9 w 343"/>
                  <a:gd name="T5" fmla="*/ 33 h 814"/>
                  <a:gd name="T6" fmla="*/ 15 w 343"/>
                  <a:gd name="T7" fmla="*/ 48 h 814"/>
                  <a:gd name="T8" fmla="*/ 21 w 343"/>
                  <a:gd name="T9" fmla="*/ 64 h 814"/>
                  <a:gd name="T10" fmla="*/ 38 w 343"/>
                  <a:gd name="T11" fmla="*/ 90 h 814"/>
                  <a:gd name="T12" fmla="*/ 56 w 343"/>
                  <a:gd name="T13" fmla="*/ 113 h 814"/>
                  <a:gd name="T14" fmla="*/ 76 w 343"/>
                  <a:gd name="T15" fmla="*/ 134 h 814"/>
                  <a:gd name="T16" fmla="*/ 99 w 343"/>
                  <a:gd name="T17" fmla="*/ 155 h 814"/>
                  <a:gd name="T18" fmla="*/ 122 w 343"/>
                  <a:gd name="T19" fmla="*/ 173 h 814"/>
                  <a:gd name="T20" fmla="*/ 146 w 343"/>
                  <a:gd name="T21" fmla="*/ 192 h 814"/>
                  <a:gd name="T22" fmla="*/ 170 w 343"/>
                  <a:gd name="T23" fmla="*/ 210 h 814"/>
                  <a:gd name="T24" fmla="*/ 196 w 343"/>
                  <a:gd name="T25" fmla="*/ 230 h 814"/>
                  <a:gd name="T26" fmla="*/ 221 w 343"/>
                  <a:gd name="T27" fmla="*/ 250 h 814"/>
                  <a:gd name="T28" fmla="*/ 244 w 343"/>
                  <a:gd name="T29" fmla="*/ 273 h 814"/>
                  <a:gd name="T30" fmla="*/ 266 w 343"/>
                  <a:gd name="T31" fmla="*/ 298 h 814"/>
                  <a:gd name="T32" fmla="*/ 286 w 343"/>
                  <a:gd name="T33" fmla="*/ 327 h 814"/>
                  <a:gd name="T34" fmla="*/ 297 w 343"/>
                  <a:gd name="T35" fmla="*/ 342 h 814"/>
                  <a:gd name="T36" fmla="*/ 305 w 343"/>
                  <a:gd name="T37" fmla="*/ 358 h 814"/>
                  <a:gd name="T38" fmla="*/ 314 w 343"/>
                  <a:gd name="T39" fmla="*/ 376 h 814"/>
                  <a:gd name="T40" fmla="*/ 321 w 343"/>
                  <a:gd name="T41" fmla="*/ 394 h 814"/>
                  <a:gd name="T42" fmla="*/ 332 w 343"/>
                  <a:gd name="T43" fmla="*/ 430 h 814"/>
                  <a:gd name="T44" fmla="*/ 340 w 343"/>
                  <a:gd name="T45" fmla="*/ 468 h 814"/>
                  <a:gd name="T46" fmla="*/ 343 w 343"/>
                  <a:gd name="T47" fmla="*/ 504 h 814"/>
                  <a:gd name="T48" fmla="*/ 343 w 343"/>
                  <a:gd name="T49" fmla="*/ 541 h 814"/>
                  <a:gd name="T50" fmla="*/ 340 w 343"/>
                  <a:gd name="T51" fmla="*/ 579 h 814"/>
                  <a:gd name="T52" fmla="*/ 330 w 343"/>
                  <a:gd name="T53" fmla="*/ 615 h 814"/>
                  <a:gd name="T54" fmla="*/ 320 w 343"/>
                  <a:gd name="T55" fmla="*/ 649 h 814"/>
                  <a:gd name="T56" fmla="*/ 305 w 343"/>
                  <a:gd name="T57" fmla="*/ 681 h 814"/>
                  <a:gd name="T58" fmla="*/ 285 w 343"/>
                  <a:gd name="T59" fmla="*/ 712 h 814"/>
                  <a:gd name="T60" fmla="*/ 262 w 343"/>
                  <a:gd name="T61" fmla="*/ 738 h 814"/>
                  <a:gd name="T62" fmla="*/ 250 w 343"/>
                  <a:gd name="T63" fmla="*/ 750 h 814"/>
                  <a:gd name="T64" fmla="*/ 234 w 343"/>
                  <a:gd name="T65" fmla="*/ 763 h 814"/>
                  <a:gd name="T66" fmla="*/ 221 w 343"/>
                  <a:gd name="T67" fmla="*/ 772 h 814"/>
                  <a:gd name="T68" fmla="*/ 204 w 343"/>
                  <a:gd name="T69" fmla="*/ 782 h 814"/>
                  <a:gd name="T70" fmla="*/ 187 w 343"/>
                  <a:gd name="T71" fmla="*/ 790 h 814"/>
                  <a:gd name="T72" fmla="*/ 170 w 343"/>
                  <a:gd name="T73" fmla="*/ 797 h 814"/>
                  <a:gd name="T74" fmla="*/ 152 w 343"/>
                  <a:gd name="T75" fmla="*/ 804 h 814"/>
                  <a:gd name="T76" fmla="*/ 132 w 343"/>
                  <a:gd name="T77" fmla="*/ 808 h 814"/>
                  <a:gd name="T78" fmla="*/ 111 w 343"/>
                  <a:gd name="T79" fmla="*/ 811 h 814"/>
                  <a:gd name="T80" fmla="*/ 90 w 343"/>
                  <a:gd name="T81" fmla="*/ 814 h 814"/>
                  <a:gd name="T82" fmla="*/ 68 w 343"/>
                  <a:gd name="T83" fmla="*/ 814 h 814"/>
                  <a:gd name="T84" fmla="*/ 44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0" y="0"/>
                    </a:moveTo>
                    <a:lnTo>
                      <a:pt x="4" y="18"/>
                    </a:lnTo>
                    <a:lnTo>
                      <a:pt x="9" y="33"/>
                    </a:lnTo>
                    <a:lnTo>
                      <a:pt x="15" y="48"/>
                    </a:lnTo>
                    <a:lnTo>
                      <a:pt x="21" y="64"/>
                    </a:lnTo>
                    <a:lnTo>
                      <a:pt x="38" y="90"/>
                    </a:lnTo>
                    <a:lnTo>
                      <a:pt x="56" y="113"/>
                    </a:lnTo>
                    <a:lnTo>
                      <a:pt x="76" y="134"/>
                    </a:lnTo>
                    <a:lnTo>
                      <a:pt x="99" y="155"/>
                    </a:lnTo>
                    <a:lnTo>
                      <a:pt x="122" y="173"/>
                    </a:lnTo>
                    <a:lnTo>
                      <a:pt x="146" y="192"/>
                    </a:lnTo>
                    <a:lnTo>
                      <a:pt x="170" y="210"/>
                    </a:lnTo>
                    <a:lnTo>
                      <a:pt x="196" y="230"/>
                    </a:lnTo>
                    <a:lnTo>
                      <a:pt x="221" y="250"/>
                    </a:lnTo>
                    <a:lnTo>
                      <a:pt x="244" y="273"/>
                    </a:lnTo>
                    <a:lnTo>
                      <a:pt x="266" y="298"/>
                    </a:lnTo>
                    <a:lnTo>
                      <a:pt x="286" y="327"/>
                    </a:lnTo>
                    <a:lnTo>
                      <a:pt x="297" y="342"/>
                    </a:lnTo>
                    <a:lnTo>
                      <a:pt x="305" y="358"/>
                    </a:lnTo>
                    <a:lnTo>
                      <a:pt x="314" y="376"/>
                    </a:lnTo>
                    <a:lnTo>
                      <a:pt x="321" y="394"/>
                    </a:lnTo>
                    <a:lnTo>
                      <a:pt x="332" y="430"/>
                    </a:lnTo>
                    <a:lnTo>
                      <a:pt x="340" y="468"/>
                    </a:lnTo>
                    <a:lnTo>
                      <a:pt x="343" y="504"/>
                    </a:lnTo>
                    <a:lnTo>
                      <a:pt x="343" y="541"/>
                    </a:lnTo>
                    <a:lnTo>
                      <a:pt x="340" y="579"/>
                    </a:lnTo>
                    <a:lnTo>
                      <a:pt x="330" y="615"/>
                    </a:lnTo>
                    <a:lnTo>
                      <a:pt x="320" y="649"/>
                    </a:lnTo>
                    <a:lnTo>
                      <a:pt x="305" y="681"/>
                    </a:lnTo>
                    <a:lnTo>
                      <a:pt x="285" y="712"/>
                    </a:lnTo>
                    <a:lnTo>
                      <a:pt x="262" y="738"/>
                    </a:lnTo>
                    <a:lnTo>
                      <a:pt x="250" y="750"/>
                    </a:lnTo>
                    <a:lnTo>
                      <a:pt x="234" y="763"/>
                    </a:lnTo>
                    <a:lnTo>
                      <a:pt x="221" y="772"/>
                    </a:lnTo>
                    <a:lnTo>
                      <a:pt x="204" y="782"/>
                    </a:lnTo>
                    <a:lnTo>
                      <a:pt x="187" y="790"/>
                    </a:lnTo>
                    <a:lnTo>
                      <a:pt x="170" y="797"/>
                    </a:lnTo>
                    <a:lnTo>
                      <a:pt x="152" y="804"/>
                    </a:lnTo>
                    <a:lnTo>
                      <a:pt x="132" y="808"/>
                    </a:lnTo>
                    <a:lnTo>
                      <a:pt x="111" y="811"/>
                    </a:lnTo>
                    <a:lnTo>
                      <a:pt x="90" y="814"/>
                    </a:lnTo>
                    <a:lnTo>
                      <a:pt x="68" y="814"/>
                    </a:lnTo>
                    <a:lnTo>
                      <a:pt x="44"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923" name="Group 43"/>
            <p:cNvGrpSpPr>
              <a:grpSpLocks/>
            </p:cNvGrpSpPr>
            <p:nvPr/>
          </p:nvGrpSpPr>
          <p:grpSpPr bwMode="auto">
            <a:xfrm>
              <a:off x="1690688" y="3241675"/>
              <a:ext cx="319087" cy="387350"/>
              <a:chOff x="865" y="2282"/>
              <a:chExt cx="178" cy="244"/>
            </a:xfrm>
          </p:grpSpPr>
          <p:sp>
            <p:nvSpPr>
              <p:cNvPr id="29963" name="Rectangle 44"/>
              <p:cNvSpPr>
                <a:spLocks noChangeArrowheads="1"/>
              </p:cNvSpPr>
              <p:nvPr/>
            </p:nvSpPr>
            <p:spPr bwMode="auto">
              <a:xfrm>
                <a:off x="865" y="2287"/>
                <a:ext cx="61" cy="239"/>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964" name="Rectangle 45"/>
              <p:cNvSpPr>
                <a:spLocks noChangeArrowheads="1"/>
              </p:cNvSpPr>
              <p:nvPr/>
            </p:nvSpPr>
            <p:spPr bwMode="auto">
              <a:xfrm>
                <a:off x="865" y="2282"/>
                <a:ext cx="170" cy="50"/>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965" name="Rectangle 46"/>
              <p:cNvSpPr>
                <a:spLocks noChangeArrowheads="1"/>
              </p:cNvSpPr>
              <p:nvPr/>
            </p:nvSpPr>
            <p:spPr bwMode="auto">
              <a:xfrm>
                <a:off x="981" y="2287"/>
                <a:ext cx="62" cy="239"/>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grpSp>
        <p:sp>
          <p:nvSpPr>
            <p:cNvPr id="29924" name="Arc 47"/>
            <p:cNvSpPr>
              <a:spLocks/>
            </p:cNvSpPr>
            <p:nvPr/>
          </p:nvSpPr>
          <p:spPr bwMode="auto">
            <a:xfrm>
              <a:off x="1127125" y="3351213"/>
              <a:ext cx="184150" cy="233362"/>
            </a:xfrm>
            <a:custGeom>
              <a:avLst/>
              <a:gdLst>
                <a:gd name="T0" fmla="*/ 0 w 21600"/>
                <a:gd name="T1" fmla="*/ 2147483647 h 21598"/>
                <a:gd name="T2" fmla="*/ 2147483647 w 21600"/>
                <a:gd name="T3" fmla="*/ 0 h 21598"/>
                <a:gd name="T4" fmla="*/ 2147483647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51"/>
                    <a:pt x="9541" y="115"/>
                    <a:pt x="21387" y="-1"/>
                  </a:cubicBezTo>
                </a:path>
                <a:path w="21600" h="21598" stroke="0" extrusionOk="0">
                  <a:moveTo>
                    <a:pt x="0" y="21598"/>
                  </a:moveTo>
                  <a:cubicBezTo>
                    <a:pt x="0" y="9751"/>
                    <a:pt x="9541" y="115"/>
                    <a:pt x="21387" y="-1"/>
                  </a:cubicBezTo>
                  <a:lnTo>
                    <a:pt x="21600" y="21598"/>
                  </a:lnTo>
                  <a:lnTo>
                    <a:pt x="0" y="2159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5" name="Arc 48"/>
            <p:cNvSpPr>
              <a:spLocks/>
            </p:cNvSpPr>
            <p:nvPr/>
          </p:nvSpPr>
          <p:spPr bwMode="auto">
            <a:xfrm>
              <a:off x="1330325" y="3351213"/>
              <a:ext cx="185738" cy="220662"/>
            </a:xfrm>
            <a:custGeom>
              <a:avLst/>
              <a:gdLst>
                <a:gd name="T0" fmla="*/ 0 w 21806"/>
                <a:gd name="T1" fmla="*/ 2147483647 h 21600"/>
                <a:gd name="T2" fmla="*/ 2147483647 w 21806"/>
                <a:gd name="T3" fmla="*/ 2147483647 h 21600"/>
                <a:gd name="T4" fmla="*/ 2147483647 w 21806"/>
                <a:gd name="T5" fmla="*/ 2147483647 h 21600"/>
                <a:gd name="T6" fmla="*/ 0 60000 65536"/>
                <a:gd name="T7" fmla="*/ 0 60000 65536"/>
                <a:gd name="T8" fmla="*/ 0 60000 65536"/>
                <a:gd name="T9" fmla="*/ 0 w 21806"/>
                <a:gd name="T10" fmla="*/ 0 h 21600"/>
                <a:gd name="T11" fmla="*/ 21806 w 21806"/>
                <a:gd name="T12" fmla="*/ 21600 h 21600"/>
              </a:gdLst>
              <a:ahLst/>
              <a:cxnLst>
                <a:cxn ang="T6">
                  <a:pos x="T0" y="T1"/>
                </a:cxn>
                <a:cxn ang="T7">
                  <a:pos x="T2" y="T3"/>
                </a:cxn>
                <a:cxn ang="T8">
                  <a:pos x="T4" y="T5"/>
                </a:cxn>
              </a:cxnLst>
              <a:rect l="T9" t="T10" r="T11" b="T12"/>
              <a:pathLst>
                <a:path w="21806" h="21600" fill="none" extrusionOk="0">
                  <a:moveTo>
                    <a:pt x="-1" y="0"/>
                  </a:moveTo>
                  <a:cubicBezTo>
                    <a:pt x="68" y="0"/>
                    <a:pt x="137" y="-1"/>
                    <a:pt x="207" y="0"/>
                  </a:cubicBezTo>
                  <a:cubicBezTo>
                    <a:pt x="12074" y="0"/>
                    <a:pt x="21719" y="9574"/>
                    <a:pt x="21806" y="21441"/>
                  </a:cubicBezTo>
                </a:path>
                <a:path w="21806" h="21600" stroke="0" extrusionOk="0">
                  <a:moveTo>
                    <a:pt x="-1" y="0"/>
                  </a:moveTo>
                  <a:cubicBezTo>
                    <a:pt x="68" y="0"/>
                    <a:pt x="137" y="-1"/>
                    <a:pt x="207" y="0"/>
                  </a:cubicBezTo>
                  <a:cubicBezTo>
                    <a:pt x="12074" y="0"/>
                    <a:pt x="21719" y="9574"/>
                    <a:pt x="21806" y="21441"/>
                  </a:cubicBezTo>
                  <a:lnTo>
                    <a:pt x="207"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6" name="Arc 49"/>
            <p:cNvSpPr>
              <a:spLocks/>
            </p:cNvSpPr>
            <p:nvPr/>
          </p:nvSpPr>
          <p:spPr bwMode="auto">
            <a:xfrm>
              <a:off x="1173163" y="3403600"/>
              <a:ext cx="149225" cy="188913"/>
            </a:xfrm>
            <a:custGeom>
              <a:avLst/>
              <a:gdLst>
                <a:gd name="T0" fmla="*/ 0 w 21600"/>
                <a:gd name="T1" fmla="*/ 2147483647 h 21598"/>
                <a:gd name="T2" fmla="*/ 2147483647 w 21600"/>
                <a:gd name="T3" fmla="*/ 0 h 21598"/>
                <a:gd name="T4" fmla="*/ 2147483647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1"/>
                    <a:pt x="9510" y="144"/>
                    <a:pt x="21335" y="-1"/>
                  </a:cubicBezTo>
                </a:path>
                <a:path w="21600" h="21598" stroke="0" extrusionOk="0">
                  <a:moveTo>
                    <a:pt x="0" y="21598"/>
                  </a:moveTo>
                  <a:cubicBezTo>
                    <a:pt x="0" y="9771"/>
                    <a:pt x="9510" y="144"/>
                    <a:pt x="21335" y="-1"/>
                  </a:cubicBezTo>
                  <a:lnTo>
                    <a:pt x="21600" y="21598"/>
                  </a:lnTo>
                  <a:lnTo>
                    <a:pt x="0" y="21598"/>
                  </a:lnTo>
                  <a:close/>
                </a:path>
              </a:pathLst>
            </a:custGeom>
            <a:solidFill>
              <a:schemeClr val="bg1"/>
            </a:solidFill>
            <a:ln w="7938">
              <a:solidFill>
                <a:srgbClr val="000000"/>
              </a:solidFill>
              <a:round/>
              <a:headEnd/>
              <a:tailEnd/>
            </a:ln>
          </p:spPr>
          <p:txBody>
            <a:bodyPr/>
            <a:lstStyle/>
            <a:p>
              <a:endParaRPr lang="en-US"/>
            </a:p>
          </p:txBody>
        </p:sp>
        <p:sp>
          <p:nvSpPr>
            <p:cNvPr id="29927" name="Arc 50"/>
            <p:cNvSpPr>
              <a:spLocks/>
            </p:cNvSpPr>
            <p:nvPr/>
          </p:nvSpPr>
          <p:spPr bwMode="auto">
            <a:xfrm>
              <a:off x="1333500" y="3403600"/>
              <a:ext cx="155575" cy="222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28" name="Rectangle 51"/>
            <p:cNvSpPr>
              <a:spLocks noChangeArrowheads="1"/>
            </p:cNvSpPr>
            <p:nvPr/>
          </p:nvSpPr>
          <p:spPr bwMode="auto">
            <a:xfrm>
              <a:off x="1265238" y="356552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929" name="Rectangle 52"/>
            <p:cNvSpPr>
              <a:spLocks noChangeArrowheads="1"/>
            </p:cNvSpPr>
            <p:nvPr/>
          </p:nvSpPr>
          <p:spPr bwMode="auto">
            <a:xfrm>
              <a:off x="1357313" y="356552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930" name="Arc 53"/>
            <p:cNvSpPr>
              <a:spLocks/>
            </p:cNvSpPr>
            <p:nvPr/>
          </p:nvSpPr>
          <p:spPr bwMode="auto">
            <a:xfrm>
              <a:off x="1209675" y="3448050"/>
              <a:ext cx="80963" cy="106363"/>
            </a:xfrm>
            <a:custGeom>
              <a:avLst/>
              <a:gdLst>
                <a:gd name="T0" fmla="*/ 0 w 13616"/>
                <a:gd name="T1" fmla="*/ 2147483647 h 21600"/>
                <a:gd name="T2" fmla="*/ 2147483647 w 13616"/>
                <a:gd name="T3" fmla="*/ 2147483647 h 21600"/>
                <a:gd name="T4" fmla="*/ 2147483647 w 13616"/>
                <a:gd name="T5" fmla="*/ 2147483647 h 21600"/>
                <a:gd name="T6" fmla="*/ 0 60000 65536"/>
                <a:gd name="T7" fmla="*/ 0 60000 65536"/>
                <a:gd name="T8" fmla="*/ 0 60000 65536"/>
                <a:gd name="T9" fmla="*/ 0 w 13616"/>
                <a:gd name="T10" fmla="*/ 0 h 21600"/>
                <a:gd name="T11" fmla="*/ 13616 w 13616"/>
                <a:gd name="T12" fmla="*/ 21600 h 21600"/>
              </a:gdLst>
              <a:ahLst/>
              <a:cxnLst>
                <a:cxn ang="T6">
                  <a:pos x="T0" y="T1"/>
                </a:cxn>
                <a:cxn ang="T7">
                  <a:pos x="T2" y="T3"/>
                </a:cxn>
                <a:cxn ang="T8">
                  <a:pos x="T4" y="T5"/>
                </a:cxn>
              </a:cxnLst>
              <a:rect l="T9" t="T10" r="T11" b="T12"/>
              <a:pathLst>
                <a:path w="13616" h="21600" fill="none" extrusionOk="0">
                  <a:moveTo>
                    <a:pt x="-1" y="4371"/>
                  </a:moveTo>
                  <a:cubicBezTo>
                    <a:pt x="3751" y="1535"/>
                    <a:pt x="8325" y="-1"/>
                    <a:pt x="13029" y="0"/>
                  </a:cubicBezTo>
                  <a:cubicBezTo>
                    <a:pt x="13224" y="0"/>
                    <a:pt x="13420" y="2"/>
                    <a:pt x="13616" y="7"/>
                  </a:cubicBezTo>
                </a:path>
                <a:path w="13616" h="21600" stroke="0" extrusionOk="0">
                  <a:moveTo>
                    <a:pt x="-1" y="4371"/>
                  </a:moveTo>
                  <a:cubicBezTo>
                    <a:pt x="3751" y="1535"/>
                    <a:pt x="8325" y="-1"/>
                    <a:pt x="13029" y="0"/>
                  </a:cubicBezTo>
                  <a:cubicBezTo>
                    <a:pt x="13224" y="0"/>
                    <a:pt x="13420" y="2"/>
                    <a:pt x="13616" y="7"/>
                  </a:cubicBezTo>
                  <a:lnTo>
                    <a:pt x="13029" y="21600"/>
                  </a:lnTo>
                  <a:lnTo>
                    <a:pt x="-1" y="43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31" name="Line 54"/>
            <p:cNvSpPr>
              <a:spLocks noChangeShapeType="1"/>
            </p:cNvSpPr>
            <p:nvPr/>
          </p:nvSpPr>
          <p:spPr bwMode="auto">
            <a:xfrm>
              <a:off x="1079500" y="3030538"/>
              <a:ext cx="165100" cy="419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2" name="Line 55"/>
            <p:cNvSpPr>
              <a:spLocks noChangeShapeType="1"/>
            </p:cNvSpPr>
            <p:nvPr/>
          </p:nvSpPr>
          <p:spPr bwMode="auto">
            <a:xfrm flipH="1">
              <a:off x="1162050" y="3584575"/>
              <a:ext cx="11113" cy="30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3" name="Line 56"/>
            <p:cNvSpPr>
              <a:spLocks noChangeShapeType="1"/>
            </p:cNvSpPr>
            <p:nvPr/>
          </p:nvSpPr>
          <p:spPr bwMode="auto">
            <a:xfrm>
              <a:off x="1293813" y="3351213"/>
              <a:ext cx="4921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4" name="Line 57"/>
            <p:cNvSpPr>
              <a:spLocks noChangeShapeType="1"/>
            </p:cNvSpPr>
            <p:nvPr/>
          </p:nvSpPr>
          <p:spPr bwMode="auto">
            <a:xfrm flipH="1">
              <a:off x="1973263" y="3624263"/>
              <a:ext cx="920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5" name="Line 58"/>
            <p:cNvSpPr>
              <a:spLocks noChangeShapeType="1"/>
            </p:cNvSpPr>
            <p:nvPr/>
          </p:nvSpPr>
          <p:spPr bwMode="auto">
            <a:xfrm flipH="1">
              <a:off x="1998663" y="3579813"/>
              <a:ext cx="317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6" name="Line 59"/>
            <p:cNvSpPr>
              <a:spLocks noChangeShapeType="1"/>
            </p:cNvSpPr>
            <p:nvPr/>
          </p:nvSpPr>
          <p:spPr bwMode="auto">
            <a:xfrm>
              <a:off x="1511300" y="3571875"/>
              <a:ext cx="1793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37" name="Line 60"/>
            <p:cNvSpPr>
              <a:spLocks noChangeShapeType="1"/>
            </p:cNvSpPr>
            <p:nvPr/>
          </p:nvSpPr>
          <p:spPr bwMode="auto">
            <a:xfrm>
              <a:off x="1484313" y="3624263"/>
              <a:ext cx="2333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938" name="Group 61"/>
            <p:cNvGrpSpPr>
              <a:grpSpLocks/>
            </p:cNvGrpSpPr>
            <p:nvPr/>
          </p:nvGrpSpPr>
          <p:grpSpPr bwMode="auto">
            <a:xfrm>
              <a:off x="547688" y="2322513"/>
              <a:ext cx="635000" cy="1292225"/>
              <a:chOff x="225" y="1703"/>
              <a:chExt cx="355" cy="814"/>
            </a:xfrm>
          </p:grpSpPr>
          <p:sp>
            <p:nvSpPr>
              <p:cNvPr id="29961" name="Freeform 62"/>
              <p:cNvSpPr>
                <a:spLocks/>
              </p:cNvSpPr>
              <p:nvPr/>
            </p:nvSpPr>
            <p:spPr bwMode="auto">
              <a:xfrm>
                <a:off x="267" y="1753"/>
                <a:ext cx="313" cy="741"/>
              </a:xfrm>
              <a:custGeom>
                <a:avLst/>
                <a:gdLst>
                  <a:gd name="T0" fmla="*/ 313 w 313"/>
                  <a:gd name="T1" fmla="*/ 0 h 741"/>
                  <a:gd name="T2" fmla="*/ 305 w 313"/>
                  <a:gd name="T3" fmla="*/ 30 h 741"/>
                  <a:gd name="T4" fmla="*/ 293 w 313"/>
                  <a:gd name="T5" fmla="*/ 58 h 741"/>
                  <a:gd name="T6" fmla="*/ 279 w 313"/>
                  <a:gd name="T7" fmla="*/ 82 h 741"/>
                  <a:gd name="T8" fmla="*/ 263 w 313"/>
                  <a:gd name="T9" fmla="*/ 104 h 741"/>
                  <a:gd name="T10" fmla="*/ 244 w 313"/>
                  <a:gd name="T11" fmla="*/ 123 h 741"/>
                  <a:gd name="T12" fmla="*/ 223 w 313"/>
                  <a:gd name="T13" fmla="*/ 141 h 741"/>
                  <a:gd name="T14" fmla="*/ 202 w 313"/>
                  <a:gd name="T15" fmla="*/ 158 h 741"/>
                  <a:gd name="T16" fmla="*/ 180 w 313"/>
                  <a:gd name="T17" fmla="*/ 174 h 741"/>
                  <a:gd name="T18" fmla="*/ 157 w 313"/>
                  <a:gd name="T19" fmla="*/ 191 h 741"/>
                  <a:gd name="T20" fmla="*/ 135 w 313"/>
                  <a:gd name="T21" fmla="*/ 209 h 741"/>
                  <a:gd name="T22" fmla="*/ 113 w 313"/>
                  <a:gd name="T23" fmla="*/ 228 h 741"/>
                  <a:gd name="T24" fmla="*/ 92 w 313"/>
                  <a:gd name="T25" fmla="*/ 249 h 741"/>
                  <a:gd name="T26" fmla="*/ 71 w 313"/>
                  <a:gd name="T27" fmla="*/ 271 h 741"/>
                  <a:gd name="T28" fmla="*/ 52 w 313"/>
                  <a:gd name="T29" fmla="*/ 298 h 741"/>
                  <a:gd name="T30" fmla="*/ 43 w 313"/>
                  <a:gd name="T31" fmla="*/ 311 h 741"/>
                  <a:gd name="T32" fmla="*/ 35 w 313"/>
                  <a:gd name="T33" fmla="*/ 327 h 741"/>
                  <a:gd name="T34" fmla="*/ 28 w 313"/>
                  <a:gd name="T35" fmla="*/ 342 h 741"/>
                  <a:gd name="T36" fmla="*/ 22 w 313"/>
                  <a:gd name="T37" fmla="*/ 360 h 741"/>
                  <a:gd name="T38" fmla="*/ 11 w 313"/>
                  <a:gd name="T39" fmla="*/ 392 h 741"/>
                  <a:gd name="T40" fmla="*/ 3 w 313"/>
                  <a:gd name="T41" fmla="*/ 425 h 741"/>
                  <a:gd name="T42" fmla="*/ 0 w 313"/>
                  <a:gd name="T43" fmla="*/ 458 h 741"/>
                  <a:gd name="T44" fmla="*/ 0 w 313"/>
                  <a:gd name="T45" fmla="*/ 493 h 741"/>
                  <a:gd name="T46" fmla="*/ 5 w 313"/>
                  <a:gd name="T47" fmla="*/ 526 h 741"/>
                  <a:gd name="T48" fmla="*/ 13 w 313"/>
                  <a:gd name="T49" fmla="*/ 559 h 741"/>
                  <a:gd name="T50" fmla="*/ 22 w 313"/>
                  <a:gd name="T51" fmla="*/ 590 h 741"/>
                  <a:gd name="T52" fmla="*/ 37 w 313"/>
                  <a:gd name="T53" fmla="*/ 619 h 741"/>
                  <a:gd name="T54" fmla="*/ 54 w 313"/>
                  <a:gd name="T55" fmla="*/ 647 h 741"/>
                  <a:gd name="T56" fmla="*/ 75 w 313"/>
                  <a:gd name="T57" fmla="*/ 671 h 741"/>
                  <a:gd name="T58" fmla="*/ 99 w 313"/>
                  <a:gd name="T59" fmla="*/ 694 h 741"/>
                  <a:gd name="T60" fmla="*/ 127 w 313"/>
                  <a:gd name="T61" fmla="*/ 712 h 741"/>
                  <a:gd name="T62" fmla="*/ 142 w 313"/>
                  <a:gd name="T63" fmla="*/ 719 h 741"/>
                  <a:gd name="T64" fmla="*/ 159 w 313"/>
                  <a:gd name="T65" fmla="*/ 725 h 741"/>
                  <a:gd name="T66" fmla="*/ 176 w 313"/>
                  <a:gd name="T67" fmla="*/ 731 h 741"/>
                  <a:gd name="T68" fmla="*/ 192 w 313"/>
                  <a:gd name="T69" fmla="*/ 735 h 741"/>
                  <a:gd name="T70" fmla="*/ 211 w 313"/>
                  <a:gd name="T71" fmla="*/ 738 h 741"/>
                  <a:gd name="T72" fmla="*/ 231 w 313"/>
                  <a:gd name="T73" fmla="*/ 741 h 741"/>
                  <a:gd name="T74" fmla="*/ 252 w 313"/>
                  <a:gd name="T75" fmla="*/ 741 h 741"/>
                  <a:gd name="T76" fmla="*/ 273 w 313"/>
                  <a:gd name="T77" fmla="*/ 739 h 7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741"/>
                  <a:gd name="T119" fmla="*/ 313 w 313"/>
                  <a:gd name="T120" fmla="*/ 741 h 7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741">
                    <a:moveTo>
                      <a:pt x="313" y="0"/>
                    </a:moveTo>
                    <a:lnTo>
                      <a:pt x="305" y="30"/>
                    </a:lnTo>
                    <a:lnTo>
                      <a:pt x="293" y="58"/>
                    </a:lnTo>
                    <a:lnTo>
                      <a:pt x="279" y="82"/>
                    </a:lnTo>
                    <a:lnTo>
                      <a:pt x="263" y="104"/>
                    </a:lnTo>
                    <a:lnTo>
                      <a:pt x="244" y="123"/>
                    </a:lnTo>
                    <a:lnTo>
                      <a:pt x="223" y="141"/>
                    </a:lnTo>
                    <a:lnTo>
                      <a:pt x="202" y="158"/>
                    </a:lnTo>
                    <a:lnTo>
                      <a:pt x="180" y="174"/>
                    </a:lnTo>
                    <a:lnTo>
                      <a:pt x="157" y="191"/>
                    </a:lnTo>
                    <a:lnTo>
                      <a:pt x="135" y="209"/>
                    </a:lnTo>
                    <a:lnTo>
                      <a:pt x="113" y="228"/>
                    </a:lnTo>
                    <a:lnTo>
                      <a:pt x="92" y="249"/>
                    </a:lnTo>
                    <a:lnTo>
                      <a:pt x="71" y="271"/>
                    </a:lnTo>
                    <a:lnTo>
                      <a:pt x="52" y="298"/>
                    </a:lnTo>
                    <a:lnTo>
                      <a:pt x="43" y="311"/>
                    </a:lnTo>
                    <a:lnTo>
                      <a:pt x="35" y="327"/>
                    </a:lnTo>
                    <a:lnTo>
                      <a:pt x="28" y="342"/>
                    </a:lnTo>
                    <a:lnTo>
                      <a:pt x="22" y="360"/>
                    </a:lnTo>
                    <a:lnTo>
                      <a:pt x="11" y="392"/>
                    </a:lnTo>
                    <a:lnTo>
                      <a:pt x="3" y="425"/>
                    </a:lnTo>
                    <a:lnTo>
                      <a:pt x="0" y="458"/>
                    </a:lnTo>
                    <a:lnTo>
                      <a:pt x="0" y="493"/>
                    </a:lnTo>
                    <a:lnTo>
                      <a:pt x="5" y="526"/>
                    </a:lnTo>
                    <a:lnTo>
                      <a:pt x="13" y="559"/>
                    </a:lnTo>
                    <a:lnTo>
                      <a:pt x="22" y="590"/>
                    </a:lnTo>
                    <a:lnTo>
                      <a:pt x="37" y="619"/>
                    </a:lnTo>
                    <a:lnTo>
                      <a:pt x="54" y="647"/>
                    </a:lnTo>
                    <a:lnTo>
                      <a:pt x="75" y="671"/>
                    </a:lnTo>
                    <a:lnTo>
                      <a:pt x="99" y="694"/>
                    </a:lnTo>
                    <a:lnTo>
                      <a:pt x="127" y="712"/>
                    </a:lnTo>
                    <a:lnTo>
                      <a:pt x="142" y="719"/>
                    </a:lnTo>
                    <a:lnTo>
                      <a:pt x="159" y="725"/>
                    </a:lnTo>
                    <a:lnTo>
                      <a:pt x="176" y="731"/>
                    </a:lnTo>
                    <a:lnTo>
                      <a:pt x="192" y="735"/>
                    </a:lnTo>
                    <a:lnTo>
                      <a:pt x="211" y="738"/>
                    </a:lnTo>
                    <a:lnTo>
                      <a:pt x="231" y="741"/>
                    </a:lnTo>
                    <a:lnTo>
                      <a:pt x="252" y="741"/>
                    </a:lnTo>
                    <a:lnTo>
                      <a:pt x="273"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2" name="Freeform 63"/>
              <p:cNvSpPr>
                <a:spLocks/>
              </p:cNvSpPr>
              <p:nvPr/>
            </p:nvSpPr>
            <p:spPr bwMode="auto">
              <a:xfrm>
                <a:off x="225" y="1703"/>
                <a:ext cx="343" cy="814"/>
              </a:xfrm>
              <a:custGeom>
                <a:avLst/>
                <a:gdLst>
                  <a:gd name="T0" fmla="*/ 343 w 343"/>
                  <a:gd name="T1" fmla="*/ 0 h 814"/>
                  <a:gd name="T2" fmla="*/ 340 w 343"/>
                  <a:gd name="T3" fmla="*/ 18 h 814"/>
                  <a:gd name="T4" fmla="*/ 333 w 343"/>
                  <a:gd name="T5" fmla="*/ 33 h 814"/>
                  <a:gd name="T6" fmla="*/ 327 w 343"/>
                  <a:gd name="T7" fmla="*/ 49 h 814"/>
                  <a:gd name="T8" fmla="*/ 321 w 343"/>
                  <a:gd name="T9" fmla="*/ 64 h 814"/>
                  <a:gd name="T10" fmla="*/ 306 w 343"/>
                  <a:gd name="T11" fmla="*/ 90 h 814"/>
                  <a:gd name="T12" fmla="*/ 288 w 343"/>
                  <a:gd name="T13" fmla="*/ 114 h 814"/>
                  <a:gd name="T14" fmla="*/ 266 w 343"/>
                  <a:gd name="T15" fmla="*/ 134 h 814"/>
                  <a:gd name="T16" fmla="*/ 245 w 343"/>
                  <a:gd name="T17" fmla="*/ 155 h 814"/>
                  <a:gd name="T18" fmla="*/ 221 w 343"/>
                  <a:gd name="T19" fmla="*/ 173 h 814"/>
                  <a:gd name="T20" fmla="*/ 196 w 343"/>
                  <a:gd name="T21" fmla="*/ 193 h 814"/>
                  <a:gd name="T22" fmla="*/ 172 w 343"/>
                  <a:gd name="T23" fmla="*/ 211 h 814"/>
                  <a:gd name="T24" fmla="*/ 148 w 343"/>
                  <a:gd name="T25" fmla="*/ 230 h 814"/>
                  <a:gd name="T26" fmla="*/ 123 w 343"/>
                  <a:gd name="T27" fmla="*/ 251 h 814"/>
                  <a:gd name="T28" fmla="*/ 99 w 343"/>
                  <a:gd name="T29" fmla="*/ 273 h 814"/>
                  <a:gd name="T30" fmla="*/ 77 w 343"/>
                  <a:gd name="T31" fmla="*/ 298 h 814"/>
                  <a:gd name="T32" fmla="*/ 56 w 343"/>
                  <a:gd name="T33" fmla="*/ 327 h 814"/>
                  <a:gd name="T34" fmla="*/ 47 w 343"/>
                  <a:gd name="T35" fmla="*/ 342 h 814"/>
                  <a:gd name="T36" fmla="*/ 38 w 343"/>
                  <a:gd name="T37" fmla="*/ 359 h 814"/>
                  <a:gd name="T38" fmla="*/ 30 w 343"/>
                  <a:gd name="T39" fmla="*/ 377 h 814"/>
                  <a:gd name="T40" fmla="*/ 23 w 343"/>
                  <a:gd name="T41" fmla="*/ 395 h 814"/>
                  <a:gd name="T42" fmla="*/ 10 w 343"/>
                  <a:gd name="T43" fmla="*/ 431 h 814"/>
                  <a:gd name="T44" fmla="*/ 3 w 343"/>
                  <a:gd name="T45" fmla="*/ 468 h 814"/>
                  <a:gd name="T46" fmla="*/ 0 w 343"/>
                  <a:gd name="T47" fmla="*/ 504 h 814"/>
                  <a:gd name="T48" fmla="*/ 0 w 343"/>
                  <a:gd name="T49" fmla="*/ 541 h 814"/>
                  <a:gd name="T50" fmla="*/ 4 w 343"/>
                  <a:gd name="T51" fmla="*/ 579 h 814"/>
                  <a:gd name="T52" fmla="*/ 12 w 343"/>
                  <a:gd name="T53" fmla="*/ 615 h 814"/>
                  <a:gd name="T54" fmla="*/ 24 w 343"/>
                  <a:gd name="T55" fmla="*/ 649 h 814"/>
                  <a:gd name="T56" fmla="*/ 39 w 343"/>
                  <a:gd name="T57" fmla="*/ 681 h 814"/>
                  <a:gd name="T58" fmla="*/ 58 w 343"/>
                  <a:gd name="T59" fmla="*/ 712 h 814"/>
                  <a:gd name="T60" fmla="*/ 81 w 343"/>
                  <a:gd name="T61" fmla="*/ 738 h 814"/>
                  <a:gd name="T62" fmla="*/ 94 w 343"/>
                  <a:gd name="T63" fmla="*/ 751 h 814"/>
                  <a:gd name="T64" fmla="*/ 108 w 343"/>
                  <a:gd name="T65" fmla="*/ 763 h 814"/>
                  <a:gd name="T66" fmla="*/ 123 w 343"/>
                  <a:gd name="T67" fmla="*/ 773 h 814"/>
                  <a:gd name="T68" fmla="*/ 138 w 343"/>
                  <a:gd name="T69" fmla="*/ 782 h 814"/>
                  <a:gd name="T70" fmla="*/ 155 w 343"/>
                  <a:gd name="T71" fmla="*/ 791 h 814"/>
                  <a:gd name="T72" fmla="*/ 173 w 343"/>
                  <a:gd name="T73" fmla="*/ 798 h 814"/>
                  <a:gd name="T74" fmla="*/ 192 w 343"/>
                  <a:gd name="T75" fmla="*/ 805 h 814"/>
                  <a:gd name="T76" fmla="*/ 212 w 343"/>
                  <a:gd name="T77" fmla="*/ 809 h 814"/>
                  <a:gd name="T78" fmla="*/ 231 w 343"/>
                  <a:gd name="T79" fmla="*/ 811 h 814"/>
                  <a:gd name="T80" fmla="*/ 253 w 343"/>
                  <a:gd name="T81" fmla="*/ 814 h 814"/>
                  <a:gd name="T82" fmla="*/ 276 w 343"/>
                  <a:gd name="T83" fmla="*/ 814 h 814"/>
                  <a:gd name="T84" fmla="*/ 298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343" y="0"/>
                    </a:moveTo>
                    <a:lnTo>
                      <a:pt x="340" y="18"/>
                    </a:lnTo>
                    <a:lnTo>
                      <a:pt x="333" y="33"/>
                    </a:lnTo>
                    <a:lnTo>
                      <a:pt x="327" y="49"/>
                    </a:lnTo>
                    <a:lnTo>
                      <a:pt x="321" y="64"/>
                    </a:lnTo>
                    <a:lnTo>
                      <a:pt x="306" y="90"/>
                    </a:lnTo>
                    <a:lnTo>
                      <a:pt x="288" y="114"/>
                    </a:lnTo>
                    <a:lnTo>
                      <a:pt x="266" y="134"/>
                    </a:lnTo>
                    <a:lnTo>
                      <a:pt x="245" y="155"/>
                    </a:lnTo>
                    <a:lnTo>
                      <a:pt x="221" y="173"/>
                    </a:lnTo>
                    <a:lnTo>
                      <a:pt x="196" y="193"/>
                    </a:lnTo>
                    <a:lnTo>
                      <a:pt x="172" y="211"/>
                    </a:lnTo>
                    <a:lnTo>
                      <a:pt x="148" y="230"/>
                    </a:lnTo>
                    <a:lnTo>
                      <a:pt x="123" y="251"/>
                    </a:lnTo>
                    <a:lnTo>
                      <a:pt x="99" y="273"/>
                    </a:lnTo>
                    <a:lnTo>
                      <a:pt x="77" y="298"/>
                    </a:lnTo>
                    <a:lnTo>
                      <a:pt x="56" y="327"/>
                    </a:lnTo>
                    <a:lnTo>
                      <a:pt x="47" y="342"/>
                    </a:lnTo>
                    <a:lnTo>
                      <a:pt x="38" y="359"/>
                    </a:lnTo>
                    <a:lnTo>
                      <a:pt x="30" y="377"/>
                    </a:lnTo>
                    <a:lnTo>
                      <a:pt x="23" y="395"/>
                    </a:lnTo>
                    <a:lnTo>
                      <a:pt x="10" y="431"/>
                    </a:lnTo>
                    <a:lnTo>
                      <a:pt x="3" y="468"/>
                    </a:lnTo>
                    <a:lnTo>
                      <a:pt x="0" y="504"/>
                    </a:lnTo>
                    <a:lnTo>
                      <a:pt x="0" y="541"/>
                    </a:lnTo>
                    <a:lnTo>
                      <a:pt x="4" y="579"/>
                    </a:lnTo>
                    <a:lnTo>
                      <a:pt x="12" y="615"/>
                    </a:lnTo>
                    <a:lnTo>
                      <a:pt x="24" y="649"/>
                    </a:lnTo>
                    <a:lnTo>
                      <a:pt x="39" y="681"/>
                    </a:lnTo>
                    <a:lnTo>
                      <a:pt x="58" y="712"/>
                    </a:lnTo>
                    <a:lnTo>
                      <a:pt x="81" y="738"/>
                    </a:lnTo>
                    <a:lnTo>
                      <a:pt x="94" y="751"/>
                    </a:lnTo>
                    <a:lnTo>
                      <a:pt x="108" y="763"/>
                    </a:lnTo>
                    <a:lnTo>
                      <a:pt x="123" y="773"/>
                    </a:lnTo>
                    <a:lnTo>
                      <a:pt x="138" y="782"/>
                    </a:lnTo>
                    <a:lnTo>
                      <a:pt x="155" y="791"/>
                    </a:lnTo>
                    <a:lnTo>
                      <a:pt x="173" y="798"/>
                    </a:lnTo>
                    <a:lnTo>
                      <a:pt x="192" y="805"/>
                    </a:lnTo>
                    <a:lnTo>
                      <a:pt x="212" y="809"/>
                    </a:lnTo>
                    <a:lnTo>
                      <a:pt x="231" y="811"/>
                    </a:lnTo>
                    <a:lnTo>
                      <a:pt x="253" y="814"/>
                    </a:lnTo>
                    <a:lnTo>
                      <a:pt x="276" y="814"/>
                    </a:lnTo>
                    <a:lnTo>
                      <a:pt x="298"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939" name="Line 64"/>
            <p:cNvSpPr>
              <a:spLocks noChangeShapeType="1"/>
            </p:cNvSpPr>
            <p:nvPr/>
          </p:nvSpPr>
          <p:spPr bwMode="auto">
            <a:xfrm flipH="1">
              <a:off x="1068388" y="3614738"/>
              <a:ext cx="889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940" name="Group 65"/>
            <p:cNvGrpSpPr>
              <a:grpSpLocks/>
            </p:cNvGrpSpPr>
            <p:nvPr/>
          </p:nvGrpSpPr>
          <p:grpSpPr bwMode="auto">
            <a:xfrm>
              <a:off x="1146175" y="1917700"/>
              <a:ext cx="95250" cy="479425"/>
              <a:chOff x="560" y="1448"/>
              <a:chExt cx="53" cy="302"/>
            </a:xfrm>
          </p:grpSpPr>
          <p:sp>
            <p:nvSpPr>
              <p:cNvPr id="29959" name="Arc 66"/>
              <p:cNvSpPr>
                <a:spLocks/>
              </p:cNvSpPr>
              <p:nvPr/>
            </p:nvSpPr>
            <p:spPr bwMode="auto">
              <a:xfrm>
                <a:off x="584" y="1462"/>
                <a:ext cx="29" cy="288"/>
              </a:xfrm>
              <a:custGeom>
                <a:avLst/>
                <a:gdLst>
                  <a:gd name="T0" fmla="*/ 0 w 22398"/>
                  <a:gd name="T1" fmla="*/ 0 h 21600"/>
                  <a:gd name="T2" fmla="*/ 0 w 22398"/>
                  <a:gd name="T3" fmla="*/ 0 h 21600"/>
                  <a:gd name="T4" fmla="*/ 0 w 22398"/>
                  <a:gd name="T5" fmla="*/ 0 h 21600"/>
                  <a:gd name="T6" fmla="*/ 0 60000 65536"/>
                  <a:gd name="T7" fmla="*/ 0 60000 65536"/>
                  <a:gd name="T8" fmla="*/ 0 60000 65536"/>
                  <a:gd name="T9" fmla="*/ 0 w 22398"/>
                  <a:gd name="T10" fmla="*/ 0 h 21600"/>
                  <a:gd name="T11" fmla="*/ 22398 w 22398"/>
                  <a:gd name="T12" fmla="*/ 21600 h 21600"/>
                </a:gdLst>
                <a:ahLst/>
                <a:cxnLst>
                  <a:cxn ang="T6">
                    <a:pos x="T0" y="T1"/>
                  </a:cxn>
                  <a:cxn ang="T7">
                    <a:pos x="T2" y="T3"/>
                  </a:cxn>
                  <a:cxn ang="T8">
                    <a:pos x="T4" y="T5"/>
                  </a:cxn>
                </a:cxnLst>
                <a:rect l="T9" t="T10" r="T11" b="T12"/>
                <a:pathLst>
                  <a:path w="22398" h="21600" fill="none" extrusionOk="0">
                    <a:moveTo>
                      <a:pt x="22398" y="0"/>
                    </a:moveTo>
                    <a:cubicBezTo>
                      <a:pt x="22398" y="11929"/>
                      <a:pt x="12727" y="21600"/>
                      <a:pt x="798" y="21600"/>
                    </a:cubicBezTo>
                    <a:cubicBezTo>
                      <a:pt x="531" y="21600"/>
                      <a:pt x="265" y="21595"/>
                      <a:pt x="-1" y="21585"/>
                    </a:cubicBezTo>
                  </a:path>
                  <a:path w="22398" h="21600" stroke="0" extrusionOk="0">
                    <a:moveTo>
                      <a:pt x="22398" y="0"/>
                    </a:moveTo>
                    <a:cubicBezTo>
                      <a:pt x="22398" y="11929"/>
                      <a:pt x="12727" y="21600"/>
                      <a:pt x="798" y="21600"/>
                    </a:cubicBezTo>
                    <a:cubicBezTo>
                      <a:pt x="531" y="21600"/>
                      <a:pt x="265" y="21595"/>
                      <a:pt x="-1" y="21585"/>
                    </a:cubicBezTo>
                    <a:lnTo>
                      <a:pt x="798" y="0"/>
                    </a:lnTo>
                    <a:lnTo>
                      <a:pt x="223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60" name="Arc 67"/>
              <p:cNvSpPr>
                <a:spLocks/>
              </p:cNvSpPr>
              <p:nvPr/>
            </p:nvSpPr>
            <p:spPr bwMode="auto">
              <a:xfrm>
                <a:off x="560" y="1448"/>
                <a:ext cx="27"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941" name="Group 68"/>
            <p:cNvGrpSpPr>
              <a:grpSpLocks/>
            </p:cNvGrpSpPr>
            <p:nvPr/>
          </p:nvGrpSpPr>
          <p:grpSpPr bwMode="auto">
            <a:xfrm>
              <a:off x="1909763" y="1922463"/>
              <a:ext cx="93662" cy="479425"/>
              <a:chOff x="987" y="1451"/>
              <a:chExt cx="53" cy="302"/>
            </a:xfrm>
          </p:grpSpPr>
          <p:sp>
            <p:nvSpPr>
              <p:cNvPr id="29957" name="Arc 69"/>
              <p:cNvSpPr>
                <a:spLocks/>
              </p:cNvSpPr>
              <p:nvPr/>
            </p:nvSpPr>
            <p:spPr bwMode="auto">
              <a:xfrm>
                <a:off x="987" y="1465"/>
                <a:ext cx="28" cy="288"/>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801" y="21585"/>
                    </a:moveTo>
                    <a:cubicBezTo>
                      <a:pt x="9191" y="21155"/>
                      <a:pt x="0" y="11618"/>
                      <a:pt x="0" y="0"/>
                    </a:cubicBezTo>
                  </a:path>
                  <a:path w="21600" h="21585" stroke="0" extrusionOk="0">
                    <a:moveTo>
                      <a:pt x="20801" y="21585"/>
                    </a:moveTo>
                    <a:cubicBezTo>
                      <a:pt x="9191" y="21155"/>
                      <a:pt x="0" y="11618"/>
                      <a:pt x="0" y="0"/>
                    </a:cubicBezTo>
                    <a:lnTo>
                      <a:pt x="21600" y="0"/>
                    </a:lnTo>
                    <a:lnTo>
                      <a:pt x="20801" y="215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8" name="Arc 70"/>
              <p:cNvSpPr>
                <a:spLocks/>
              </p:cNvSpPr>
              <p:nvPr/>
            </p:nvSpPr>
            <p:spPr bwMode="auto">
              <a:xfrm>
                <a:off x="1011" y="1451"/>
                <a:ext cx="29"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942" name="Freeform 71"/>
            <p:cNvSpPr>
              <a:spLocks/>
            </p:cNvSpPr>
            <p:nvPr/>
          </p:nvSpPr>
          <p:spPr bwMode="auto">
            <a:xfrm>
              <a:off x="2030413" y="4294188"/>
              <a:ext cx="346075" cy="344487"/>
            </a:xfrm>
            <a:custGeom>
              <a:avLst/>
              <a:gdLst>
                <a:gd name="T0" fmla="*/ 2147483647 w 194"/>
                <a:gd name="T1" fmla="*/ 2147483647 h 217"/>
                <a:gd name="T2" fmla="*/ 2147483647 w 194"/>
                <a:gd name="T3" fmla="*/ 2147483647 h 217"/>
                <a:gd name="T4" fmla="*/ 2147483647 w 194"/>
                <a:gd name="T5" fmla="*/ 2147483647 h 217"/>
                <a:gd name="T6" fmla="*/ 2147483647 w 194"/>
                <a:gd name="T7" fmla="*/ 2147483647 h 217"/>
                <a:gd name="T8" fmla="*/ 2147483647 w 194"/>
                <a:gd name="T9" fmla="*/ 2147483647 h 217"/>
                <a:gd name="T10" fmla="*/ 2147483647 w 194"/>
                <a:gd name="T11" fmla="*/ 2147483647 h 217"/>
                <a:gd name="T12" fmla="*/ 2147483647 w 194"/>
                <a:gd name="T13" fmla="*/ 2147483647 h 217"/>
                <a:gd name="T14" fmla="*/ 2147483647 w 194"/>
                <a:gd name="T15" fmla="*/ 2147483647 h 217"/>
                <a:gd name="T16" fmla="*/ 2147483647 w 194"/>
                <a:gd name="T17" fmla="*/ 2147483647 h 217"/>
                <a:gd name="T18" fmla="*/ 2147483647 w 194"/>
                <a:gd name="T19" fmla="*/ 2147483647 h 217"/>
                <a:gd name="T20" fmla="*/ 2147483647 w 194"/>
                <a:gd name="T21" fmla="*/ 2147483647 h 217"/>
                <a:gd name="T22" fmla="*/ 2147483647 w 194"/>
                <a:gd name="T23" fmla="*/ 2147483647 h 217"/>
                <a:gd name="T24" fmla="*/ 2147483647 w 194"/>
                <a:gd name="T25" fmla="*/ 2147483647 h 217"/>
                <a:gd name="T26" fmla="*/ 2147483647 w 194"/>
                <a:gd name="T27" fmla="*/ 2147483647 h 217"/>
                <a:gd name="T28" fmla="*/ 0 w 194"/>
                <a:gd name="T29" fmla="*/ 0 h 217"/>
                <a:gd name="T30" fmla="*/ 2147483647 w 19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217"/>
                <a:gd name="T50" fmla="*/ 194 w 19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217">
                  <a:moveTo>
                    <a:pt x="194" y="217"/>
                  </a:moveTo>
                  <a:lnTo>
                    <a:pt x="186" y="173"/>
                  </a:lnTo>
                  <a:lnTo>
                    <a:pt x="175" y="132"/>
                  </a:lnTo>
                  <a:lnTo>
                    <a:pt x="169" y="114"/>
                  </a:lnTo>
                  <a:lnTo>
                    <a:pt x="162" y="96"/>
                  </a:lnTo>
                  <a:lnTo>
                    <a:pt x="153" y="79"/>
                  </a:lnTo>
                  <a:lnTo>
                    <a:pt x="143" y="64"/>
                  </a:lnTo>
                  <a:lnTo>
                    <a:pt x="133" y="50"/>
                  </a:lnTo>
                  <a:lnTo>
                    <a:pt x="119" y="37"/>
                  </a:lnTo>
                  <a:lnTo>
                    <a:pt x="104" y="26"/>
                  </a:lnTo>
                  <a:lnTo>
                    <a:pt x="89" y="18"/>
                  </a:lnTo>
                  <a:lnTo>
                    <a:pt x="69" y="10"/>
                  </a:lnTo>
                  <a:lnTo>
                    <a:pt x="49" y="4"/>
                  </a:lnTo>
                  <a:lnTo>
                    <a:pt x="25" y="1"/>
                  </a:lnTo>
                  <a:lnTo>
                    <a:pt x="0" y="0"/>
                  </a:lnTo>
                  <a:lnTo>
                    <a:pt x="194"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43" name="Freeform 72"/>
            <p:cNvSpPr>
              <a:spLocks/>
            </p:cNvSpPr>
            <p:nvPr/>
          </p:nvSpPr>
          <p:spPr bwMode="auto">
            <a:xfrm>
              <a:off x="2041525" y="4257675"/>
              <a:ext cx="382588" cy="377825"/>
            </a:xfrm>
            <a:custGeom>
              <a:avLst/>
              <a:gdLst>
                <a:gd name="T0" fmla="*/ 2147483647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0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214" y="238"/>
                  </a:moveTo>
                  <a:lnTo>
                    <a:pt x="209" y="214"/>
                  </a:lnTo>
                  <a:lnTo>
                    <a:pt x="205" y="189"/>
                  </a:lnTo>
                  <a:lnTo>
                    <a:pt x="200" y="167"/>
                  </a:lnTo>
                  <a:lnTo>
                    <a:pt x="194" y="145"/>
                  </a:lnTo>
                  <a:lnTo>
                    <a:pt x="186" y="124"/>
                  </a:lnTo>
                  <a:lnTo>
                    <a:pt x="179" y="105"/>
                  </a:lnTo>
                  <a:lnTo>
                    <a:pt x="169" y="85"/>
                  </a:lnTo>
                  <a:lnTo>
                    <a:pt x="157" y="69"/>
                  </a:lnTo>
                  <a:lnTo>
                    <a:pt x="145" y="54"/>
                  </a:lnTo>
                  <a:lnTo>
                    <a:pt x="131" y="41"/>
                  </a:lnTo>
                  <a:lnTo>
                    <a:pt x="115" y="29"/>
                  </a:lnTo>
                  <a:lnTo>
                    <a:pt x="96" y="19"/>
                  </a:lnTo>
                  <a:lnTo>
                    <a:pt x="77" y="11"/>
                  </a:lnTo>
                  <a:lnTo>
                    <a:pt x="54" y="5"/>
                  </a:lnTo>
                  <a:lnTo>
                    <a:pt x="28" y="1"/>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44" name="Line 73"/>
            <p:cNvSpPr>
              <a:spLocks noChangeShapeType="1"/>
            </p:cNvSpPr>
            <p:nvPr/>
          </p:nvSpPr>
          <p:spPr bwMode="auto">
            <a:xfrm>
              <a:off x="1052513" y="4257675"/>
              <a:ext cx="10493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5" name="Line 74"/>
            <p:cNvSpPr>
              <a:spLocks noChangeShapeType="1"/>
            </p:cNvSpPr>
            <p:nvPr/>
          </p:nvSpPr>
          <p:spPr bwMode="auto">
            <a:xfrm>
              <a:off x="1057275" y="4295775"/>
              <a:ext cx="10175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46" name="Freeform 75"/>
            <p:cNvSpPr>
              <a:spLocks/>
            </p:cNvSpPr>
            <p:nvPr/>
          </p:nvSpPr>
          <p:spPr bwMode="auto">
            <a:xfrm>
              <a:off x="1747838" y="4195763"/>
              <a:ext cx="304800" cy="184150"/>
            </a:xfrm>
            <a:custGeom>
              <a:avLst/>
              <a:gdLst>
                <a:gd name="T0" fmla="*/ 2147483647 w 170"/>
                <a:gd name="T1" fmla="*/ 2147483647 h 116"/>
                <a:gd name="T2" fmla="*/ 2147483647 w 170"/>
                <a:gd name="T3" fmla="*/ 2147483647 h 116"/>
                <a:gd name="T4" fmla="*/ 0 w 170"/>
                <a:gd name="T5" fmla="*/ 2147483647 h 116"/>
                <a:gd name="T6" fmla="*/ 2147483647 w 170"/>
                <a:gd name="T7" fmla="*/ 2147483647 h 116"/>
                <a:gd name="T8" fmla="*/ 2147483647 w 170"/>
                <a:gd name="T9" fmla="*/ 2147483647 h 116"/>
                <a:gd name="T10" fmla="*/ 2147483647 w 170"/>
                <a:gd name="T11" fmla="*/ 2147483647 h 116"/>
                <a:gd name="T12" fmla="*/ 2147483647 w 170"/>
                <a:gd name="T13" fmla="*/ 2147483647 h 116"/>
                <a:gd name="T14" fmla="*/ 2147483647 w 170"/>
                <a:gd name="T15" fmla="*/ 2147483647 h 116"/>
                <a:gd name="T16" fmla="*/ 2147483647 w 170"/>
                <a:gd name="T17" fmla="*/ 2147483647 h 116"/>
                <a:gd name="T18" fmla="*/ 2147483647 w 170"/>
                <a:gd name="T19" fmla="*/ 2147483647 h 116"/>
                <a:gd name="T20" fmla="*/ 2147483647 w 170"/>
                <a:gd name="T21" fmla="*/ 2147483647 h 116"/>
                <a:gd name="T22" fmla="*/ 2147483647 w 170"/>
                <a:gd name="T23" fmla="*/ 2147483647 h 116"/>
                <a:gd name="T24" fmla="*/ 2147483647 w 170"/>
                <a:gd name="T25" fmla="*/ 2147483647 h 116"/>
                <a:gd name="T26" fmla="*/ 2147483647 w 170"/>
                <a:gd name="T27" fmla="*/ 2147483647 h 116"/>
                <a:gd name="T28" fmla="*/ 2147483647 w 170"/>
                <a:gd name="T29" fmla="*/ 2147483647 h 116"/>
                <a:gd name="T30" fmla="*/ 2147483647 w 170"/>
                <a:gd name="T31" fmla="*/ 2147483647 h 116"/>
                <a:gd name="T32" fmla="*/ 2147483647 w 170"/>
                <a:gd name="T33" fmla="*/ 2147483647 h 116"/>
                <a:gd name="T34" fmla="*/ 2147483647 w 170"/>
                <a:gd name="T35" fmla="*/ 2147483647 h 116"/>
                <a:gd name="T36" fmla="*/ 2147483647 w 170"/>
                <a:gd name="T37" fmla="*/ 2147483647 h 116"/>
                <a:gd name="T38" fmla="*/ 2147483647 w 170"/>
                <a:gd name="T39" fmla="*/ 2147483647 h 116"/>
                <a:gd name="T40" fmla="*/ 2147483647 w 170"/>
                <a:gd name="T41" fmla="*/ 2147483647 h 116"/>
                <a:gd name="T42" fmla="*/ 2147483647 w 170"/>
                <a:gd name="T43" fmla="*/ 2147483647 h 116"/>
                <a:gd name="T44" fmla="*/ 2147483647 w 170"/>
                <a:gd name="T45" fmla="*/ 2147483647 h 116"/>
                <a:gd name="T46" fmla="*/ 2147483647 w 170"/>
                <a:gd name="T47" fmla="*/ 2147483647 h 116"/>
                <a:gd name="T48" fmla="*/ 2147483647 w 170"/>
                <a:gd name="T49" fmla="*/ 2147483647 h 116"/>
                <a:gd name="T50" fmla="*/ 2147483647 w 170"/>
                <a:gd name="T51" fmla="*/ 2147483647 h 116"/>
                <a:gd name="T52" fmla="*/ 2147483647 w 170"/>
                <a:gd name="T53" fmla="*/ 2147483647 h 116"/>
                <a:gd name="T54" fmla="*/ 2147483647 w 170"/>
                <a:gd name="T55" fmla="*/ 2147483647 h 116"/>
                <a:gd name="T56" fmla="*/ 2147483647 w 170"/>
                <a:gd name="T57" fmla="*/ 2147483647 h 116"/>
                <a:gd name="T58" fmla="*/ 2147483647 w 170"/>
                <a:gd name="T59" fmla="*/ 2147483647 h 116"/>
                <a:gd name="T60" fmla="*/ 2147483647 w 170"/>
                <a:gd name="T61" fmla="*/ 2147483647 h 116"/>
                <a:gd name="T62" fmla="*/ 2147483647 w 170"/>
                <a:gd name="T63" fmla="*/ 2147483647 h 116"/>
                <a:gd name="T64" fmla="*/ 2147483647 w 170"/>
                <a:gd name="T65" fmla="*/ 0 h 116"/>
                <a:gd name="T66" fmla="*/ 2147483647 w 170"/>
                <a:gd name="T67" fmla="*/ 2147483647 h 116"/>
                <a:gd name="T68" fmla="*/ 2147483647 w 170"/>
                <a:gd name="T69" fmla="*/ 2147483647 h 116"/>
                <a:gd name="T70" fmla="*/ 2147483647 w 17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6"/>
                <a:gd name="T110" fmla="*/ 170 w 170"/>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6">
                  <a:moveTo>
                    <a:pt x="18" y="3"/>
                  </a:moveTo>
                  <a:lnTo>
                    <a:pt x="12" y="9"/>
                  </a:lnTo>
                  <a:lnTo>
                    <a:pt x="6" y="16"/>
                  </a:lnTo>
                  <a:lnTo>
                    <a:pt x="3" y="25"/>
                  </a:lnTo>
                  <a:lnTo>
                    <a:pt x="0" y="33"/>
                  </a:lnTo>
                  <a:lnTo>
                    <a:pt x="0" y="41"/>
                  </a:lnTo>
                  <a:lnTo>
                    <a:pt x="1" y="51"/>
                  </a:lnTo>
                  <a:lnTo>
                    <a:pt x="3" y="59"/>
                  </a:lnTo>
                  <a:lnTo>
                    <a:pt x="7" y="68"/>
                  </a:lnTo>
                  <a:lnTo>
                    <a:pt x="12" y="76"/>
                  </a:lnTo>
                  <a:lnTo>
                    <a:pt x="18" y="84"/>
                  </a:lnTo>
                  <a:lnTo>
                    <a:pt x="24" y="91"/>
                  </a:lnTo>
                  <a:lnTo>
                    <a:pt x="33" y="98"/>
                  </a:lnTo>
                  <a:lnTo>
                    <a:pt x="41" y="104"/>
                  </a:lnTo>
                  <a:lnTo>
                    <a:pt x="52" y="108"/>
                  </a:lnTo>
                  <a:lnTo>
                    <a:pt x="62" y="112"/>
                  </a:lnTo>
                  <a:lnTo>
                    <a:pt x="73" y="115"/>
                  </a:lnTo>
                  <a:lnTo>
                    <a:pt x="87" y="116"/>
                  </a:lnTo>
                  <a:lnTo>
                    <a:pt x="100" y="115"/>
                  </a:lnTo>
                  <a:lnTo>
                    <a:pt x="113" y="113"/>
                  </a:lnTo>
                  <a:lnTo>
                    <a:pt x="125" y="109"/>
                  </a:lnTo>
                  <a:lnTo>
                    <a:pt x="135" y="104"/>
                  </a:lnTo>
                  <a:lnTo>
                    <a:pt x="145" y="97"/>
                  </a:lnTo>
                  <a:lnTo>
                    <a:pt x="152" y="88"/>
                  </a:lnTo>
                  <a:lnTo>
                    <a:pt x="157" y="79"/>
                  </a:lnTo>
                  <a:lnTo>
                    <a:pt x="160" y="72"/>
                  </a:lnTo>
                  <a:lnTo>
                    <a:pt x="164" y="63"/>
                  </a:lnTo>
                  <a:lnTo>
                    <a:pt x="167" y="55"/>
                  </a:lnTo>
                  <a:lnTo>
                    <a:pt x="169" y="45"/>
                  </a:lnTo>
                  <a:lnTo>
                    <a:pt x="170" y="36"/>
                  </a:lnTo>
                  <a:lnTo>
                    <a:pt x="169" y="26"/>
                  </a:lnTo>
                  <a:lnTo>
                    <a:pt x="164" y="18"/>
                  </a:lnTo>
                  <a:lnTo>
                    <a:pt x="157" y="11"/>
                  </a:lnTo>
                  <a:lnTo>
                    <a:pt x="149" y="7"/>
                  </a:lnTo>
                  <a:lnTo>
                    <a:pt x="141" y="5"/>
                  </a:lnTo>
                  <a:lnTo>
                    <a:pt x="135" y="5"/>
                  </a:lnTo>
                  <a:lnTo>
                    <a:pt x="129" y="8"/>
                  </a:lnTo>
                  <a:lnTo>
                    <a:pt x="123" y="12"/>
                  </a:lnTo>
                  <a:lnTo>
                    <a:pt x="120" y="18"/>
                  </a:lnTo>
                  <a:lnTo>
                    <a:pt x="117" y="26"/>
                  </a:lnTo>
                  <a:lnTo>
                    <a:pt x="116" y="34"/>
                  </a:lnTo>
                  <a:lnTo>
                    <a:pt x="116" y="41"/>
                  </a:lnTo>
                  <a:lnTo>
                    <a:pt x="116" y="50"/>
                  </a:lnTo>
                  <a:lnTo>
                    <a:pt x="113" y="55"/>
                  </a:lnTo>
                  <a:lnTo>
                    <a:pt x="109" y="61"/>
                  </a:lnTo>
                  <a:lnTo>
                    <a:pt x="105" y="66"/>
                  </a:lnTo>
                  <a:lnTo>
                    <a:pt x="99" y="69"/>
                  </a:lnTo>
                  <a:lnTo>
                    <a:pt x="90" y="72"/>
                  </a:lnTo>
                  <a:lnTo>
                    <a:pt x="79" y="72"/>
                  </a:lnTo>
                  <a:lnTo>
                    <a:pt x="70" y="70"/>
                  </a:lnTo>
                  <a:lnTo>
                    <a:pt x="62" y="66"/>
                  </a:lnTo>
                  <a:lnTo>
                    <a:pt x="58" y="61"/>
                  </a:lnTo>
                  <a:lnTo>
                    <a:pt x="53" y="54"/>
                  </a:lnTo>
                  <a:lnTo>
                    <a:pt x="52" y="47"/>
                  </a:lnTo>
                  <a:lnTo>
                    <a:pt x="52" y="39"/>
                  </a:lnTo>
                  <a:lnTo>
                    <a:pt x="52" y="30"/>
                  </a:lnTo>
                  <a:lnTo>
                    <a:pt x="53" y="22"/>
                  </a:lnTo>
                  <a:lnTo>
                    <a:pt x="55" y="15"/>
                  </a:lnTo>
                  <a:lnTo>
                    <a:pt x="56" y="9"/>
                  </a:lnTo>
                  <a:lnTo>
                    <a:pt x="55" y="8"/>
                  </a:lnTo>
                  <a:lnTo>
                    <a:pt x="53" y="5"/>
                  </a:lnTo>
                  <a:lnTo>
                    <a:pt x="50" y="4"/>
                  </a:lnTo>
                  <a:lnTo>
                    <a:pt x="45" y="1"/>
                  </a:lnTo>
                  <a:lnTo>
                    <a:pt x="42" y="1"/>
                  </a:lnTo>
                  <a:lnTo>
                    <a:pt x="38" y="0"/>
                  </a:lnTo>
                  <a:lnTo>
                    <a:pt x="33" y="0"/>
                  </a:lnTo>
                  <a:lnTo>
                    <a:pt x="29" y="0"/>
                  </a:lnTo>
                  <a:lnTo>
                    <a:pt x="24" y="1"/>
                  </a:lnTo>
                  <a:lnTo>
                    <a:pt x="20" y="1"/>
                  </a:lnTo>
                  <a:lnTo>
                    <a:pt x="17" y="4"/>
                  </a:lnTo>
                  <a:lnTo>
                    <a:pt x="15"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947" name="Freeform 154"/>
            <p:cNvSpPr>
              <a:spLocks/>
            </p:cNvSpPr>
            <p:nvPr/>
          </p:nvSpPr>
          <p:spPr bwMode="auto">
            <a:xfrm>
              <a:off x="1411288" y="4195763"/>
              <a:ext cx="301625" cy="184150"/>
            </a:xfrm>
            <a:custGeom>
              <a:avLst/>
              <a:gdLst>
                <a:gd name="T0" fmla="*/ 2147483647 w 169"/>
                <a:gd name="T1" fmla="*/ 2147483647 h 116"/>
                <a:gd name="T2" fmla="*/ 2147483647 w 169"/>
                <a:gd name="T3" fmla="*/ 2147483647 h 116"/>
                <a:gd name="T4" fmla="*/ 0 w 169"/>
                <a:gd name="T5" fmla="*/ 2147483647 h 116"/>
                <a:gd name="T6" fmla="*/ 2147483647 w 169"/>
                <a:gd name="T7" fmla="*/ 2147483647 h 116"/>
                <a:gd name="T8" fmla="*/ 2147483647 w 169"/>
                <a:gd name="T9" fmla="*/ 2147483647 h 116"/>
                <a:gd name="T10" fmla="*/ 2147483647 w 169"/>
                <a:gd name="T11" fmla="*/ 2147483647 h 116"/>
                <a:gd name="T12" fmla="*/ 2147483647 w 169"/>
                <a:gd name="T13" fmla="*/ 2147483647 h 116"/>
                <a:gd name="T14" fmla="*/ 2147483647 w 169"/>
                <a:gd name="T15" fmla="*/ 2147483647 h 116"/>
                <a:gd name="T16" fmla="*/ 2147483647 w 169"/>
                <a:gd name="T17" fmla="*/ 2147483647 h 116"/>
                <a:gd name="T18" fmla="*/ 2147483647 w 169"/>
                <a:gd name="T19" fmla="*/ 2147483647 h 116"/>
                <a:gd name="T20" fmla="*/ 2147483647 w 169"/>
                <a:gd name="T21" fmla="*/ 2147483647 h 116"/>
                <a:gd name="T22" fmla="*/ 2147483647 w 169"/>
                <a:gd name="T23" fmla="*/ 2147483647 h 116"/>
                <a:gd name="T24" fmla="*/ 2147483647 w 169"/>
                <a:gd name="T25" fmla="*/ 2147483647 h 116"/>
                <a:gd name="T26" fmla="*/ 2147483647 w 169"/>
                <a:gd name="T27" fmla="*/ 2147483647 h 116"/>
                <a:gd name="T28" fmla="*/ 2147483647 w 169"/>
                <a:gd name="T29" fmla="*/ 2147483647 h 116"/>
                <a:gd name="T30" fmla="*/ 2147483647 w 169"/>
                <a:gd name="T31" fmla="*/ 2147483647 h 116"/>
                <a:gd name="T32" fmla="*/ 2147483647 w 169"/>
                <a:gd name="T33" fmla="*/ 2147483647 h 116"/>
                <a:gd name="T34" fmla="*/ 2147483647 w 169"/>
                <a:gd name="T35" fmla="*/ 2147483647 h 116"/>
                <a:gd name="T36" fmla="*/ 2147483647 w 169"/>
                <a:gd name="T37" fmla="*/ 2147483647 h 116"/>
                <a:gd name="T38" fmla="*/ 2147483647 w 169"/>
                <a:gd name="T39" fmla="*/ 2147483647 h 116"/>
                <a:gd name="T40" fmla="*/ 2147483647 w 169"/>
                <a:gd name="T41" fmla="*/ 2147483647 h 116"/>
                <a:gd name="T42" fmla="*/ 2147483647 w 169"/>
                <a:gd name="T43" fmla="*/ 2147483647 h 116"/>
                <a:gd name="T44" fmla="*/ 2147483647 w 169"/>
                <a:gd name="T45" fmla="*/ 2147483647 h 116"/>
                <a:gd name="T46" fmla="*/ 2147483647 w 169"/>
                <a:gd name="T47" fmla="*/ 2147483647 h 116"/>
                <a:gd name="T48" fmla="*/ 2147483647 w 169"/>
                <a:gd name="T49" fmla="*/ 2147483647 h 116"/>
                <a:gd name="T50" fmla="*/ 2147483647 w 169"/>
                <a:gd name="T51" fmla="*/ 2147483647 h 116"/>
                <a:gd name="T52" fmla="*/ 2147483647 w 169"/>
                <a:gd name="T53" fmla="*/ 2147483647 h 116"/>
                <a:gd name="T54" fmla="*/ 2147483647 w 169"/>
                <a:gd name="T55" fmla="*/ 2147483647 h 116"/>
                <a:gd name="T56" fmla="*/ 2147483647 w 169"/>
                <a:gd name="T57" fmla="*/ 2147483647 h 116"/>
                <a:gd name="T58" fmla="*/ 2147483647 w 169"/>
                <a:gd name="T59" fmla="*/ 2147483647 h 116"/>
                <a:gd name="T60" fmla="*/ 2147483647 w 169"/>
                <a:gd name="T61" fmla="*/ 2147483647 h 116"/>
                <a:gd name="T62" fmla="*/ 2147483647 w 169"/>
                <a:gd name="T63" fmla="*/ 2147483647 h 116"/>
                <a:gd name="T64" fmla="*/ 2147483647 w 169"/>
                <a:gd name="T65" fmla="*/ 0 h 116"/>
                <a:gd name="T66" fmla="*/ 2147483647 w 169"/>
                <a:gd name="T67" fmla="*/ 2147483647 h 116"/>
                <a:gd name="T68" fmla="*/ 2147483647 w 169"/>
                <a:gd name="T69" fmla="*/ 2147483647 h 116"/>
                <a:gd name="T70" fmla="*/ 2147483647 w 169"/>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116"/>
                <a:gd name="T110" fmla="*/ 169 w 16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116">
                  <a:moveTo>
                    <a:pt x="18" y="3"/>
                  </a:moveTo>
                  <a:lnTo>
                    <a:pt x="10" y="9"/>
                  </a:lnTo>
                  <a:lnTo>
                    <a:pt x="6" y="16"/>
                  </a:lnTo>
                  <a:lnTo>
                    <a:pt x="1" y="25"/>
                  </a:lnTo>
                  <a:lnTo>
                    <a:pt x="0" y="33"/>
                  </a:lnTo>
                  <a:lnTo>
                    <a:pt x="0" y="41"/>
                  </a:lnTo>
                  <a:lnTo>
                    <a:pt x="0" y="51"/>
                  </a:lnTo>
                  <a:lnTo>
                    <a:pt x="3" y="59"/>
                  </a:lnTo>
                  <a:lnTo>
                    <a:pt x="6" y="68"/>
                  </a:lnTo>
                  <a:lnTo>
                    <a:pt x="10" y="76"/>
                  </a:lnTo>
                  <a:lnTo>
                    <a:pt x="17" y="84"/>
                  </a:lnTo>
                  <a:lnTo>
                    <a:pt x="24" y="91"/>
                  </a:lnTo>
                  <a:lnTo>
                    <a:pt x="32" y="98"/>
                  </a:lnTo>
                  <a:lnTo>
                    <a:pt x="41" y="104"/>
                  </a:lnTo>
                  <a:lnTo>
                    <a:pt x="50" y="108"/>
                  </a:lnTo>
                  <a:lnTo>
                    <a:pt x="61" y="112"/>
                  </a:lnTo>
                  <a:lnTo>
                    <a:pt x="73" y="115"/>
                  </a:lnTo>
                  <a:lnTo>
                    <a:pt x="85" y="116"/>
                  </a:lnTo>
                  <a:lnTo>
                    <a:pt x="99" y="115"/>
                  </a:lnTo>
                  <a:lnTo>
                    <a:pt x="111" y="113"/>
                  </a:lnTo>
                  <a:lnTo>
                    <a:pt x="123" y="109"/>
                  </a:lnTo>
                  <a:lnTo>
                    <a:pt x="134" y="104"/>
                  </a:lnTo>
                  <a:lnTo>
                    <a:pt x="143" y="97"/>
                  </a:lnTo>
                  <a:lnTo>
                    <a:pt x="151" y="88"/>
                  </a:lnTo>
                  <a:lnTo>
                    <a:pt x="157" y="79"/>
                  </a:lnTo>
                  <a:lnTo>
                    <a:pt x="160" y="72"/>
                  </a:lnTo>
                  <a:lnTo>
                    <a:pt x="163" y="63"/>
                  </a:lnTo>
                  <a:lnTo>
                    <a:pt x="166" y="55"/>
                  </a:lnTo>
                  <a:lnTo>
                    <a:pt x="169" y="45"/>
                  </a:lnTo>
                  <a:lnTo>
                    <a:pt x="169" y="36"/>
                  </a:lnTo>
                  <a:lnTo>
                    <a:pt x="167" y="26"/>
                  </a:lnTo>
                  <a:lnTo>
                    <a:pt x="164" y="18"/>
                  </a:lnTo>
                  <a:lnTo>
                    <a:pt x="157" y="11"/>
                  </a:lnTo>
                  <a:lnTo>
                    <a:pt x="149" y="7"/>
                  </a:lnTo>
                  <a:lnTo>
                    <a:pt x="142" y="5"/>
                  </a:lnTo>
                  <a:lnTo>
                    <a:pt x="134" y="5"/>
                  </a:lnTo>
                  <a:lnTo>
                    <a:pt x="128" y="8"/>
                  </a:lnTo>
                  <a:lnTo>
                    <a:pt x="123" y="12"/>
                  </a:lnTo>
                  <a:lnTo>
                    <a:pt x="119" y="18"/>
                  </a:lnTo>
                  <a:lnTo>
                    <a:pt x="117" y="26"/>
                  </a:lnTo>
                  <a:lnTo>
                    <a:pt x="116" y="34"/>
                  </a:lnTo>
                  <a:lnTo>
                    <a:pt x="116" y="41"/>
                  </a:lnTo>
                  <a:lnTo>
                    <a:pt x="114" y="50"/>
                  </a:lnTo>
                  <a:lnTo>
                    <a:pt x="113" y="55"/>
                  </a:lnTo>
                  <a:lnTo>
                    <a:pt x="110" y="61"/>
                  </a:lnTo>
                  <a:lnTo>
                    <a:pt x="105" y="66"/>
                  </a:lnTo>
                  <a:lnTo>
                    <a:pt x="97" y="69"/>
                  </a:lnTo>
                  <a:lnTo>
                    <a:pt x="90" y="72"/>
                  </a:lnTo>
                  <a:lnTo>
                    <a:pt x="79" y="72"/>
                  </a:lnTo>
                  <a:lnTo>
                    <a:pt x="70" y="70"/>
                  </a:lnTo>
                  <a:lnTo>
                    <a:pt x="62" y="66"/>
                  </a:lnTo>
                  <a:lnTo>
                    <a:pt x="56" y="61"/>
                  </a:lnTo>
                  <a:lnTo>
                    <a:pt x="53" y="54"/>
                  </a:lnTo>
                  <a:lnTo>
                    <a:pt x="52" y="47"/>
                  </a:lnTo>
                  <a:lnTo>
                    <a:pt x="50" y="39"/>
                  </a:lnTo>
                  <a:lnTo>
                    <a:pt x="52" y="30"/>
                  </a:lnTo>
                  <a:lnTo>
                    <a:pt x="53" y="22"/>
                  </a:lnTo>
                  <a:lnTo>
                    <a:pt x="55" y="15"/>
                  </a:lnTo>
                  <a:lnTo>
                    <a:pt x="55" y="9"/>
                  </a:lnTo>
                  <a:lnTo>
                    <a:pt x="55" y="8"/>
                  </a:lnTo>
                  <a:lnTo>
                    <a:pt x="52" y="5"/>
                  </a:lnTo>
                  <a:lnTo>
                    <a:pt x="49" y="4"/>
                  </a:lnTo>
                  <a:lnTo>
                    <a:pt x="44" y="1"/>
                  </a:lnTo>
                  <a:lnTo>
                    <a:pt x="41" y="1"/>
                  </a:lnTo>
                  <a:lnTo>
                    <a:pt x="38" y="0"/>
                  </a:lnTo>
                  <a:lnTo>
                    <a:pt x="33" y="0"/>
                  </a:lnTo>
                  <a:lnTo>
                    <a:pt x="29" y="0"/>
                  </a:lnTo>
                  <a:lnTo>
                    <a:pt x="24" y="1"/>
                  </a:lnTo>
                  <a:lnTo>
                    <a:pt x="20" y="1"/>
                  </a:lnTo>
                  <a:lnTo>
                    <a:pt x="17" y="4"/>
                  </a:lnTo>
                  <a:lnTo>
                    <a:pt x="14"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948" name="Freeform 155"/>
            <p:cNvSpPr>
              <a:spLocks/>
            </p:cNvSpPr>
            <p:nvPr/>
          </p:nvSpPr>
          <p:spPr bwMode="auto">
            <a:xfrm>
              <a:off x="1069975" y="4221163"/>
              <a:ext cx="304800" cy="185737"/>
            </a:xfrm>
            <a:custGeom>
              <a:avLst/>
              <a:gdLst>
                <a:gd name="T0" fmla="*/ 2147483647 w 171"/>
                <a:gd name="T1" fmla="*/ 2147483647 h 117"/>
                <a:gd name="T2" fmla="*/ 2147483647 w 171"/>
                <a:gd name="T3" fmla="*/ 2147483647 h 117"/>
                <a:gd name="T4" fmla="*/ 0 w 171"/>
                <a:gd name="T5" fmla="*/ 2147483647 h 117"/>
                <a:gd name="T6" fmla="*/ 2147483647 w 171"/>
                <a:gd name="T7" fmla="*/ 2147483647 h 117"/>
                <a:gd name="T8" fmla="*/ 2147483647 w 171"/>
                <a:gd name="T9" fmla="*/ 2147483647 h 117"/>
                <a:gd name="T10" fmla="*/ 2147483647 w 171"/>
                <a:gd name="T11" fmla="*/ 2147483647 h 117"/>
                <a:gd name="T12" fmla="*/ 2147483647 w 171"/>
                <a:gd name="T13" fmla="*/ 2147483647 h 117"/>
                <a:gd name="T14" fmla="*/ 2147483647 w 171"/>
                <a:gd name="T15" fmla="*/ 2147483647 h 117"/>
                <a:gd name="T16" fmla="*/ 2147483647 w 171"/>
                <a:gd name="T17" fmla="*/ 2147483647 h 117"/>
                <a:gd name="T18" fmla="*/ 2147483647 w 171"/>
                <a:gd name="T19" fmla="*/ 2147483647 h 117"/>
                <a:gd name="T20" fmla="*/ 2147483647 w 171"/>
                <a:gd name="T21" fmla="*/ 2147483647 h 117"/>
                <a:gd name="T22" fmla="*/ 2147483647 w 171"/>
                <a:gd name="T23" fmla="*/ 2147483647 h 117"/>
                <a:gd name="T24" fmla="*/ 2147483647 w 171"/>
                <a:gd name="T25" fmla="*/ 2147483647 h 117"/>
                <a:gd name="T26" fmla="*/ 2147483647 w 171"/>
                <a:gd name="T27" fmla="*/ 2147483647 h 117"/>
                <a:gd name="T28" fmla="*/ 2147483647 w 171"/>
                <a:gd name="T29" fmla="*/ 2147483647 h 117"/>
                <a:gd name="T30" fmla="*/ 2147483647 w 171"/>
                <a:gd name="T31" fmla="*/ 2147483647 h 117"/>
                <a:gd name="T32" fmla="*/ 2147483647 w 171"/>
                <a:gd name="T33" fmla="*/ 2147483647 h 117"/>
                <a:gd name="T34" fmla="*/ 2147483647 w 171"/>
                <a:gd name="T35" fmla="*/ 2147483647 h 117"/>
                <a:gd name="T36" fmla="*/ 2147483647 w 171"/>
                <a:gd name="T37" fmla="*/ 2147483647 h 117"/>
                <a:gd name="T38" fmla="*/ 2147483647 w 171"/>
                <a:gd name="T39" fmla="*/ 2147483647 h 117"/>
                <a:gd name="T40" fmla="*/ 2147483647 w 171"/>
                <a:gd name="T41" fmla="*/ 2147483647 h 117"/>
                <a:gd name="T42" fmla="*/ 2147483647 w 171"/>
                <a:gd name="T43" fmla="*/ 2147483647 h 117"/>
                <a:gd name="T44" fmla="*/ 2147483647 w 171"/>
                <a:gd name="T45" fmla="*/ 2147483647 h 117"/>
                <a:gd name="T46" fmla="*/ 2147483647 w 171"/>
                <a:gd name="T47" fmla="*/ 2147483647 h 117"/>
                <a:gd name="T48" fmla="*/ 2147483647 w 171"/>
                <a:gd name="T49" fmla="*/ 2147483647 h 117"/>
                <a:gd name="T50" fmla="*/ 2147483647 w 171"/>
                <a:gd name="T51" fmla="*/ 2147483647 h 117"/>
                <a:gd name="T52" fmla="*/ 2147483647 w 171"/>
                <a:gd name="T53" fmla="*/ 2147483647 h 117"/>
                <a:gd name="T54" fmla="*/ 2147483647 w 171"/>
                <a:gd name="T55" fmla="*/ 2147483647 h 117"/>
                <a:gd name="T56" fmla="*/ 2147483647 w 171"/>
                <a:gd name="T57" fmla="*/ 2147483647 h 117"/>
                <a:gd name="T58" fmla="*/ 2147483647 w 171"/>
                <a:gd name="T59" fmla="*/ 2147483647 h 117"/>
                <a:gd name="T60" fmla="*/ 2147483647 w 171"/>
                <a:gd name="T61" fmla="*/ 2147483647 h 117"/>
                <a:gd name="T62" fmla="*/ 2147483647 w 171"/>
                <a:gd name="T63" fmla="*/ 2147483647 h 117"/>
                <a:gd name="T64" fmla="*/ 2147483647 w 171"/>
                <a:gd name="T65" fmla="*/ 0 h 117"/>
                <a:gd name="T66" fmla="*/ 2147483647 w 171"/>
                <a:gd name="T67" fmla="*/ 2147483647 h 117"/>
                <a:gd name="T68" fmla="*/ 2147483647 w 171"/>
                <a:gd name="T69" fmla="*/ 2147483647 h 117"/>
                <a:gd name="T70" fmla="*/ 2147483647 w 171"/>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17"/>
                <a:gd name="T110" fmla="*/ 171 w 171"/>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17">
                  <a:moveTo>
                    <a:pt x="20" y="3"/>
                  </a:moveTo>
                  <a:lnTo>
                    <a:pt x="13" y="10"/>
                  </a:lnTo>
                  <a:lnTo>
                    <a:pt x="6" y="17"/>
                  </a:lnTo>
                  <a:lnTo>
                    <a:pt x="3" y="25"/>
                  </a:lnTo>
                  <a:lnTo>
                    <a:pt x="0" y="34"/>
                  </a:lnTo>
                  <a:lnTo>
                    <a:pt x="0" y="42"/>
                  </a:lnTo>
                  <a:lnTo>
                    <a:pt x="2" y="52"/>
                  </a:lnTo>
                  <a:lnTo>
                    <a:pt x="3" y="60"/>
                  </a:lnTo>
                  <a:lnTo>
                    <a:pt x="8" y="68"/>
                  </a:lnTo>
                  <a:lnTo>
                    <a:pt x="13" y="77"/>
                  </a:lnTo>
                  <a:lnTo>
                    <a:pt x="19" y="85"/>
                  </a:lnTo>
                  <a:lnTo>
                    <a:pt x="26" y="92"/>
                  </a:lnTo>
                  <a:lnTo>
                    <a:pt x="34" y="99"/>
                  </a:lnTo>
                  <a:lnTo>
                    <a:pt x="43" y="104"/>
                  </a:lnTo>
                  <a:lnTo>
                    <a:pt x="52" y="108"/>
                  </a:lnTo>
                  <a:lnTo>
                    <a:pt x="63" y="113"/>
                  </a:lnTo>
                  <a:lnTo>
                    <a:pt x="73" y="115"/>
                  </a:lnTo>
                  <a:lnTo>
                    <a:pt x="87" y="117"/>
                  </a:lnTo>
                  <a:lnTo>
                    <a:pt x="101" y="115"/>
                  </a:lnTo>
                  <a:lnTo>
                    <a:pt x="113" y="114"/>
                  </a:lnTo>
                  <a:lnTo>
                    <a:pt x="125" y="110"/>
                  </a:lnTo>
                  <a:lnTo>
                    <a:pt x="136" y="104"/>
                  </a:lnTo>
                  <a:lnTo>
                    <a:pt x="145" y="97"/>
                  </a:lnTo>
                  <a:lnTo>
                    <a:pt x="153" y="89"/>
                  </a:lnTo>
                  <a:lnTo>
                    <a:pt x="157" y="79"/>
                  </a:lnTo>
                  <a:lnTo>
                    <a:pt x="162" y="72"/>
                  </a:lnTo>
                  <a:lnTo>
                    <a:pt x="165" y="64"/>
                  </a:lnTo>
                  <a:lnTo>
                    <a:pt x="168" y="56"/>
                  </a:lnTo>
                  <a:lnTo>
                    <a:pt x="169" y="46"/>
                  </a:lnTo>
                  <a:lnTo>
                    <a:pt x="171" y="36"/>
                  </a:lnTo>
                  <a:lnTo>
                    <a:pt x="169" y="27"/>
                  </a:lnTo>
                  <a:lnTo>
                    <a:pt x="165" y="18"/>
                  </a:lnTo>
                  <a:lnTo>
                    <a:pt x="159" y="11"/>
                  </a:lnTo>
                  <a:lnTo>
                    <a:pt x="150" y="7"/>
                  </a:lnTo>
                  <a:lnTo>
                    <a:pt x="142" y="6"/>
                  </a:lnTo>
                  <a:lnTo>
                    <a:pt x="136" y="6"/>
                  </a:lnTo>
                  <a:lnTo>
                    <a:pt x="130" y="9"/>
                  </a:lnTo>
                  <a:lnTo>
                    <a:pt x="125" y="13"/>
                  </a:lnTo>
                  <a:lnTo>
                    <a:pt x="121" y="18"/>
                  </a:lnTo>
                  <a:lnTo>
                    <a:pt x="118" y="27"/>
                  </a:lnTo>
                  <a:lnTo>
                    <a:pt x="118" y="35"/>
                  </a:lnTo>
                  <a:lnTo>
                    <a:pt x="118" y="42"/>
                  </a:lnTo>
                  <a:lnTo>
                    <a:pt x="116" y="50"/>
                  </a:lnTo>
                  <a:lnTo>
                    <a:pt x="113" y="56"/>
                  </a:lnTo>
                  <a:lnTo>
                    <a:pt x="110" y="61"/>
                  </a:lnTo>
                  <a:lnTo>
                    <a:pt x="105" y="67"/>
                  </a:lnTo>
                  <a:lnTo>
                    <a:pt x="99" y="70"/>
                  </a:lnTo>
                  <a:lnTo>
                    <a:pt x="90" y="72"/>
                  </a:lnTo>
                  <a:lnTo>
                    <a:pt x="80" y="72"/>
                  </a:lnTo>
                  <a:lnTo>
                    <a:pt x="70" y="71"/>
                  </a:lnTo>
                  <a:lnTo>
                    <a:pt x="63" y="67"/>
                  </a:lnTo>
                  <a:lnTo>
                    <a:pt x="58" y="61"/>
                  </a:lnTo>
                  <a:lnTo>
                    <a:pt x="55" y="54"/>
                  </a:lnTo>
                  <a:lnTo>
                    <a:pt x="52" y="47"/>
                  </a:lnTo>
                  <a:lnTo>
                    <a:pt x="52" y="39"/>
                  </a:lnTo>
                  <a:lnTo>
                    <a:pt x="52" y="31"/>
                  </a:lnTo>
                  <a:lnTo>
                    <a:pt x="54" y="23"/>
                  </a:lnTo>
                  <a:lnTo>
                    <a:pt x="57" y="16"/>
                  </a:lnTo>
                  <a:lnTo>
                    <a:pt x="57" y="10"/>
                  </a:lnTo>
                  <a:lnTo>
                    <a:pt x="55" y="9"/>
                  </a:lnTo>
                  <a:lnTo>
                    <a:pt x="54" y="6"/>
                  </a:lnTo>
                  <a:lnTo>
                    <a:pt x="51" y="5"/>
                  </a:lnTo>
                  <a:lnTo>
                    <a:pt x="46" y="2"/>
                  </a:lnTo>
                  <a:lnTo>
                    <a:pt x="43" y="2"/>
                  </a:lnTo>
                  <a:lnTo>
                    <a:pt x="40" y="0"/>
                  </a:lnTo>
                  <a:lnTo>
                    <a:pt x="35" y="0"/>
                  </a:lnTo>
                  <a:lnTo>
                    <a:pt x="29" y="0"/>
                  </a:lnTo>
                  <a:lnTo>
                    <a:pt x="25" y="2"/>
                  </a:lnTo>
                  <a:lnTo>
                    <a:pt x="20" y="2"/>
                  </a:lnTo>
                  <a:lnTo>
                    <a:pt x="17" y="5"/>
                  </a:lnTo>
                  <a:lnTo>
                    <a:pt x="16" y="7"/>
                  </a:lnTo>
                  <a:lnTo>
                    <a:pt x="20" y="3"/>
                  </a:lnTo>
                  <a:close/>
                </a:path>
              </a:pathLst>
            </a:custGeom>
            <a:solidFill>
              <a:srgbClr val="0000BB"/>
            </a:solidFill>
            <a:ln w="9525">
              <a:solidFill>
                <a:srgbClr val="0000BB"/>
              </a:solidFill>
              <a:round/>
              <a:headEnd/>
              <a:tailEnd/>
            </a:ln>
          </p:spPr>
          <p:txBody>
            <a:bodyPr/>
            <a:lstStyle/>
            <a:p>
              <a:endParaRPr lang="en-US"/>
            </a:p>
          </p:txBody>
        </p:sp>
        <p:sp>
          <p:nvSpPr>
            <p:cNvPr id="29949" name="Rectangle 156"/>
            <p:cNvSpPr>
              <a:spLocks noChangeArrowheads="1"/>
            </p:cNvSpPr>
            <p:nvPr/>
          </p:nvSpPr>
          <p:spPr bwMode="auto">
            <a:xfrm>
              <a:off x="1527175" y="4103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950" name="Rectangle 157"/>
            <p:cNvSpPr>
              <a:spLocks noChangeArrowheads="1"/>
            </p:cNvSpPr>
            <p:nvPr/>
          </p:nvSpPr>
          <p:spPr bwMode="auto">
            <a:xfrm>
              <a:off x="1639889" y="4103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951" name="Freeform 187"/>
            <p:cNvSpPr>
              <a:spLocks/>
            </p:cNvSpPr>
            <p:nvPr/>
          </p:nvSpPr>
          <p:spPr bwMode="auto">
            <a:xfrm>
              <a:off x="2074863" y="4186238"/>
              <a:ext cx="304800" cy="185737"/>
            </a:xfrm>
            <a:custGeom>
              <a:avLst/>
              <a:gdLst>
                <a:gd name="T0" fmla="*/ 2147483647 w 170"/>
                <a:gd name="T1" fmla="*/ 2147483647 h 117"/>
                <a:gd name="T2" fmla="*/ 2147483647 w 170"/>
                <a:gd name="T3" fmla="*/ 2147483647 h 117"/>
                <a:gd name="T4" fmla="*/ 0 w 170"/>
                <a:gd name="T5" fmla="*/ 2147483647 h 117"/>
                <a:gd name="T6" fmla="*/ 2147483647 w 170"/>
                <a:gd name="T7" fmla="*/ 2147483647 h 117"/>
                <a:gd name="T8" fmla="*/ 2147483647 w 170"/>
                <a:gd name="T9" fmla="*/ 2147483647 h 117"/>
                <a:gd name="T10" fmla="*/ 2147483647 w 170"/>
                <a:gd name="T11" fmla="*/ 2147483647 h 117"/>
                <a:gd name="T12" fmla="*/ 2147483647 w 170"/>
                <a:gd name="T13" fmla="*/ 2147483647 h 117"/>
                <a:gd name="T14" fmla="*/ 2147483647 w 170"/>
                <a:gd name="T15" fmla="*/ 2147483647 h 117"/>
                <a:gd name="T16" fmla="*/ 2147483647 w 170"/>
                <a:gd name="T17" fmla="*/ 2147483647 h 117"/>
                <a:gd name="T18" fmla="*/ 2147483647 w 170"/>
                <a:gd name="T19" fmla="*/ 2147483647 h 117"/>
                <a:gd name="T20" fmla="*/ 2147483647 w 170"/>
                <a:gd name="T21" fmla="*/ 2147483647 h 117"/>
                <a:gd name="T22" fmla="*/ 2147483647 w 170"/>
                <a:gd name="T23" fmla="*/ 2147483647 h 117"/>
                <a:gd name="T24" fmla="*/ 2147483647 w 170"/>
                <a:gd name="T25" fmla="*/ 2147483647 h 117"/>
                <a:gd name="T26" fmla="*/ 2147483647 w 170"/>
                <a:gd name="T27" fmla="*/ 2147483647 h 117"/>
                <a:gd name="T28" fmla="*/ 2147483647 w 170"/>
                <a:gd name="T29" fmla="*/ 2147483647 h 117"/>
                <a:gd name="T30" fmla="*/ 2147483647 w 170"/>
                <a:gd name="T31" fmla="*/ 2147483647 h 117"/>
                <a:gd name="T32" fmla="*/ 2147483647 w 170"/>
                <a:gd name="T33" fmla="*/ 2147483647 h 117"/>
                <a:gd name="T34" fmla="*/ 2147483647 w 170"/>
                <a:gd name="T35" fmla="*/ 2147483647 h 117"/>
                <a:gd name="T36" fmla="*/ 2147483647 w 170"/>
                <a:gd name="T37" fmla="*/ 2147483647 h 117"/>
                <a:gd name="T38" fmla="*/ 2147483647 w 170"/>
                <a:gd name="T39" fmla="*/ 2147483647 h 117"/>
                <a:gd name="T40" fmla="*/ 2147483647 w 170"/>
                <a:gd name="T41" fmla="*/ 2147483647 h 117"/>
                <a:gd name="T42" fmla="*/ 2147483647 w 170"/>
                <a:gd name="T43" fmla="*/ 2147483647 h 117"/>
                <a:gd name="T44" fmla="*/ 2147483647 w 170"/>
                <a:gd name="T45" fmla="*/ 2147483647 h 117"/>
                <a:gd name="T46" fmla="*/ 2147483647 w 170"/>
                <a:gd name="T47" fmla="*/ 2147483647 h 117"/>
                <a:gd name="T48" fmla="*/ 2147483647 w 170"/>
                <a:gd name="T49" fmla="*/ 2147483647 h 117"/>
                <a:gd name="T50" fmla="*/ 2147483647 w 170"/>
                <a:gd name="T51" fmla="*/ 2147483647 h 117"/>
                <a:gd name="T52" fmla="*/ 2147483647 w 170"/>
                <a:gd name="T53" fmla="*/ 2147483647 h 117"/>
                <a:gd name="T54" fmla="*/ 2147483647 w 170"/>
                <a:gd name="T55" fmla="*/ 2147483647 h 117"/>
                <a:gd name="T56" fmla="*/ 2147483647 w 170"/>
                <a:gd name="T57" fmla="*/ 2147483647 h 117"/>
                <a:gd name="T58" fmla="*/ 2147483647 w 170"/>
                <a:gd name="T59" fmla="*/ 2147483647 h 117"/>
                <a:gd name="T60" fmla="*/ 2147483647 w 170"/>
                <a:gd name="T61" fmla="*/ 2147483647 h 117"/>
                <a:gd name="T62" fmla="*/ 2147483647 w 170"/>
                <a:gd name="T63" fmla="*/ 2147483647 h 117"/>
                <a:gd name="T64" fmla="*/ 2147483647 w 170"/>
                <a:gd name="T65" fmla="*/ 0 h 117"/>
                <a:gd name="T66" fmla="*/ 2147483647 w 170"/>
                <a:gd name="T67" fmla="*/ 2147483647 h 117"/>
                <a:gd name="T68" fmla="*/ 2147483647 w 170"/>
                <a:gd name="T69" fmla="*/ 2147483647 h 117"/>
                <a:gd name="T70" fmla="*/ 2147483647 w 170"/>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7"/>
                <a:gd name="T110" fmla="*/ 170 w 17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7">
                  <a:moveTo>
                    <a:pt x="19" y="3"/>
                  </a:moveTo>
                  <a:lnTo>
                    <a:pt x="12" y="10"/>
                  </a:lnTo>
                  <a:lnTo>
                    <a:pt x="6" y="17"/>
                  </a:lnTo>
                  <a:lnTo>
                    <a:pt x="3" y="25"/>
                  </a:lnTo>
                  <a:lnTo>
                    <a:pt x="1" y="33"/>
                  </a:lnTo>
                  <a:lnTo>
                    <a:pt x="0" y="42"/>
                  </a:lnTo>
                  <a:lnTo>
                    <a:pt x="1" y="51"/>
                  </a:lnTo>
                  <a:lnTo>
                    <a:pt x="3" y="60"/>
                  </a:lnTo>
                  <a:lnTo>
                    <a:pt x="7" y="68"/>
                  </a:lnTo>
                  <a:lnTo>
                    <a:pt x="12" y="76"/>
                  </a:lnTo>
                  <a:lnTo>
                    <a:pt x="18" y="85"/>
                  </a:lnTo>
                  <a:lnTo>
                    <a:pt x="26" y="92"/>
                  </a:lnTo>
                  <a:lnTo>
                    <a:pt x="33" y="99"/>
                  </a:lnTo>
                  <a:lnTo>
                    <a:pt x="42" y="104"/>
                  </a:lnTo>
                  <a:lnTo>
                    <a:pt x="51" y="108"/>
                  </a:lnTo>
                  <a:lnTo>
                    <a:pt x="62" y="112"/>
                  </a:lnTo>
                  <a:lnTo>
                    <a:pt x="73" y="115"/>
                  </a:lnTo>
                  <a:lnTo>
                    <a:pt x="86" y="117"/>
                  </a:lnTo>
                  <a:lnTo>
                    <a:pt x="100" y="115"/>
                  </a:lnTo>
                  <a:lnTo>
                    <a:pt x="112" y="114"/>
                  </a:lnTo>
                  <a:lnTo>
                    <a:pt x="125" y="110"/>
                  </a:lnTo>
                  <a:lnTo>
                    <a:pt x="135" y="104"/>
                  </a:lnTo>
                  <a:lnTo>
                    <a:pt x="144" y="97"/>
                  </a:lnTo>
                  <a:lnTo>
                    <a:pt x="152" y="89"/>
                  </a:lnTo>
                  <a:lnTo>
                    <a:pt x="158" y="79"/>
                  </a:lnTo>
                  <a:lnTo>
                    <a:pt x="161" y="72"/>
                  </a:lnTo>
                  <a:lnTo>
                    <a:pt x="164" y="64"/>
                  </a:lnTo>
                  <a:lnTo>
                    <a:pt x="167" y="56"/>
                  </a:lnTo>
                  <a:lnTo>
                    <a:pt x="170" y="46"/>
                  </a:lnTo>
                  <a:lnTo>
                    <a:pt x="170" y="36"/>
                  </a:lnTo>
                  <a:lnTo>
                    <a:pt x="169" y="27"/>
                  </a:lnTo>
                  <a:lnTo>
                    <a:pt x="164" y="18"/>
                  </a:lnTo>
                  <a:lnTo>
                    <a:pt x="158" y="11"/>
                  </a:lnTo>
                  <a:lnTo>
                    <a:pt x="150" y="7"/>
                  </a:lnTo>
                  <a:lnTo>
                    <a:pt x="143" y="6"/>
                  </a:lnTo>
                  <a:lnTo>
                    <a:pt x="135" y="6"/>
                  </a:lnTo>
                  <a:lnTo>
                    <a:pt x="129" y="9"/>
                  </a:lnTo>
                  <a:lnTo>
                    <a:pt x="125" y="13"/>
                  </a:lnTo>
                  <a:lnTo>
                    <a:pt x="120" y="18"/>
                  </a:lnTo>
                  <a:lnTo>
                    <a:pt x="117" y="27"/>
                  </a:lnTo>
                  <a:lnTo>
                    <a:pt x="117" y="35"/>
                  </a:lnTo>
                  <a:lnTo>
                    <a:pt x="117" y="42"/>
                  </a:lnTo>
                  <a:lnTo>
                    <a:pt x="115" y="50"/>
                  </a:lnTo>
                  <a:lnTo>
                    <a:pt x="114" y="56"/>
                  </a:lnTo>
                  <a:lnTo>
                    <a:pt x="109" y="61"/>
                  </a:lnTo>
                  <a:lnTo>
                    <a:pt x="105" y="67"/>
                  </a:lnTo>
                  <a:lnTo>
                    <a:pt x="99" y="69"/>
                  </a:lnTo>
                  <a:lnTo>
                    <a:pt x="90" y="72"/>
                  </a:lnTo>
                  <a:lnTo>
                    <a:pt x="79" y="72"/>
                  </a:lnTo>
                  <a:lnTo>
                    <a:pt x="70" y="71"/>
                  </a:lnTo>
                  <a:lnTo>
                    <a:pt x="64" y="67"/>
                  </a:lnTo>
                  <a:lnTo>
                    <a:pt x="58" y="61"/>
                  </a:lnTo>
                  <a:lnTo>
                    <a:pt x="54" y="54"/>
                  </a:lnTo>
                  <a:lnTo>
                    <a:pt x="51" y="47"/>
                  </a:lnTo>
                  <a:lnTo>
                    <a:pt x="51" y="39"/>
                  </a:lnTo>
                  <a:lnTo>
                    <a:pt x="51" y="31"/>
                  </a:lnTo>
                  <a:lnTo>
                    <a:pt x="53" y="22"/>
                  </a:lnTo>
                  <a:lnTo>
                    <a:pt x="56" y="15"/>
                  </a:lnTo>
                  <a:lnTo>
                    <a:pt x="56" y="10"/>
                  </a:lnTo>
                  <a:lnTo>
                    <a:pt x="54" y="9"/>
                  </a:lnTo>
                  <a:lnTo>
                    <a:pt x="53" y="6"/>
                  </a:lnTo>
                  <a:lnTo>
                    <a:pt x="50" y="4"/>
                  </a:lnTo>
                  <a:lnTo>
                    <a:pt x="45" y="2"/>
                  </a:lnTo>
                  <a:lnTo>
                    <a:pt x="42" y="2"/>
                  </a:lnTo>
                  <a:lnTo>
                    <a:pt x="39" y="0"/>
                  </a:lnTo>
                  <a:lnTo>
                    <a:pt x="35" y="0"/>
                  </a:lnTo>
                  <a:lnTo>
                    <a:pt x="30" y="0"/>
                  </a:lnTo>
                  <a:lnTo>
                    <a:pt x="24" y="2"/>
                  </a:lnTo>
                  <a:lnTo>
                    <a:pt x="21" y="2"/>
                  </a:lnTo>
                  <a:lnTo>
                    <a:pt x="16" y="4"/>
                  </a:lnTo>
                  <a:lnTo>
                    <a:pt x="15" y="7"/>
                  </a:lnTo>
                  <a:lnTo>
                    <a:pt x="19" y="3"/>
                  </a:lnTo>
                  <a:close/>
                </a:path>
              </a:pathLst>
            </a:custGeom>
            <a:solidFill>
              <a:srgbClr val="0000BB"/>
            </a:solidFill>
            <a:ln w="9525">
              <a:solidFill>
                <a:srgbClr val="0000BB"/>
              </a:solidFill>
              <a:round/>
              <a:headEnd/>
              <a:tailEnd/>
            </a:ln>
          </p:spPr>
          <p:txBody>
            <a:bodyPr/>
            <a:lstStyle/>
            <a:p>
              <a:endParaRPr lang="en-US"/>
            </a:p>
          </p:txBody>
        </p:sp>
        <p:sp>
          <p:nvSpPr>
            <p:cNvPr id="29952" name="Freeform 200"/>
            <p:cNvSpPr>
              <a:spLocks/>
            </p:cNvSpPr>
            <p:nvPr/>
          </p:nvSpPr>
          <p:spPr bwMode="auto">
            <a:xfrm>
              <a:off x="722313" y="4298950"/>
              <a:ext cx="346075" cy="344488"/>
            </a:xfrm>
            <a:custGeom>
              <a:avLst/>
              <a:gdLst>
                <a:gd name="T0" fmla="*/ 0 w 194"/>
                <a:gd name="T1" fmla="*/ 2147483647 h 217"/>
                <a:gd name="T2" fmla="*/ 2147483647 w 194"/>
                <a:gd name="T3" fmla="*/ 2147483647 h 217"/>
                <a:gd name="T4" fmla="*/ 2147483647 w 194"/>
                <a:gd name="T5" fmla="*/ 2147483647 h 217"/>
                <a:gd name="T6" fmla="*/ 2147483647 w 194"/>
                <a:gd name="T7" fmla="*/ 2147483647 h 217"/>
                <a:gd name="T8" fmla="*/ 2147483647 w 194"/>
                <a:gd name="T9" fmla="*/ 2147483647 h 217"/>
                <a:gd name="T10" fmla="*/ 2147483647 w 194"/>
                <a:gd name="T11" fmla="*/ 2147483647 h 217"/>
                <a:gd name="T12" fmla="*/ 2147483647 w 194"/>
                <a:gd name="T13" fmla="*/ 2147483647 h 217"/>
                <a:gd name="T14" fmla="*/ 2147483647 w 194"/>
                <a:gd name="T15" fmla="*/ 2147483647 h 217"/>
                <a:gd name="T16" fmla="*/ 2147483647 w 194"/>
                <a:gd name="T17" fmla="*/ 2147483647 h 217"/>
                <a:gd name="T18" fmla="*/ 2147483647 w 194"/>
                <a:gd name="T19" fmla="*/ 2147483647 h 217"/>
                <a:gd name="T20" fmla="*/ 2147483647 w 194"/>
                <a:gd name="T21" fmla="*/ 2147483647 h 217"/>
                <a:gd name="T22" fmla="*/ 2147483647 w 194"/>
                <a:gd name="T23" fmla="*/ 2147483647 h 217"/>
                <a:gd name="T24" fmla="*/ 2147483647 w 194"/>
                <a:gd name="T25" fmla="*/ 2147483647 h 217"/>
                <a:gd name="T26" fmla="*/ 2147483647 w 194"/>
                <a:gd name="T27" fmla="*/ 2147483647 h 217"/>
                <a:gd name="T28" fmla="*/ 2147483647 w 194"/>
                <a:gd name="T29" fmla="*/ 0 h 217"/>
                <a:gd name="T30" fmla="*/ 0 w 19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217"/>
                <a:gd name="T50" fmla="*/ 194 w 19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217">
                  <a:moveTo>
                    <a:pt x="0" y="217"/>
                  </a:moveTo>
                  <a:lnTo>
                    <a:pt x="8" y="173"/>
                  </a:lnTo>
                  <a:lnTo>
                    <a:pt x="19" y="131"/>
                  </a:lnTo>
                  <a:lnTo>
                    <a:pt x="25" y="113"/>
                  </a:lnTo>
                  <a:lnTo>
                    <a:pt x="32" y="95"/>
                  </a:lnTo>
                  <a:lnTo>
                    <a:pt x="41" y="79"/>
                  </a:lnTo>
                  <a:lnTo>
                    <a:pt x="51" y="64"/>
                  </a:lnTo>
                  <a:lnTo>
                    <a:pt x="63" y="50"/>
                  </a:lnTo>
                  <a:lnTo>
                    <a:pt x="75" y="37"/>
                  </a:lnTo>
                  <a:lnTo>
                    <a:pt x="90" y="26"/>
                  </a:lnTo>
                  <a:lnTo>
                    <a:pt x="107" y="18"/>
                  </a:lnTo>
                  <a:lnTo>
                    <a:pt x="125" y="10"/>
                  </a:lnTo>
                  <a:lnTo>
                    <a:pt x="145" y="4"/>
                  </a:lnTo>
                  <a:lnTo>
                    <a:pt x="169" y="1"/>
                  </a:lnTo>
                  <a:lnTo>
                    <a:pt x="194" y="0"/>
                  </a:lnTo>
                  <a:lnTo>
                    <a:pt x="0"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53" name="Freeform 201"/>
            <p:cNvSpPr>
              <a:spLocks/>
            </p:cNvSpPr>
            <p:nvPr/>
          </p:nvSpPr>
          <p:spPr bwMode="auto">
            <a:xfrm>
              <a:off x="674688" y="4260850"/>
              <a:ext cx="382587" cy="377825"/>
            </a:xfrm>
            <a:custGeom>
              <a:avLst/>
              <a:gdLst>
                <a:gd name="T0" fmla="*/ 0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2147483647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0" y="238"/>
                  </a:moveTo>
                  <a:lnTo>
                    <a:pt x="5" y="215"/>
                  </a:lnTo>
                  <a:lnTo>
                    <a:pt x="10" y="190"/>
                  </a:lnTo>
                  <a:lnTo>
                    <a:pt x="14" y="168"/>
                  </a:lnTo>
                  <a:lnTo>
                    <a:pt x="20" y="146"/>
                  </a:lnTo>
                  <a:lnTo>
                    <a:pt x="28" y="125"/>
                  </a:lnTo>
                  <a:lnTo>
                    <a:pt x="35" y="106"/>
                  </a:lnTo>
                  <a:lnTo>
                    <a:pt x="45" y="86"/>
                  </a:lnTo>
                  <a:lnTo>
                    <a:pt x="55" y="70"/>
                  </a:lnTo>
                  <a:lnTo>
                    <a:pt x="67" y="54"/>
                  </a:lnTo>
                  <a:lnTo>
                    <a:pt x="83" y="42"/>
                  </a:lnTo>
                  <a:lnTo>
                    <a:pt x="98" y="29"/>
                  </a:lnTo>
                  <a:lnTo>
                    <a:pt x="116" y="20"/>
                  </a:lnTo>
                  <a:lnTo>
                    <a:pt x="138" y="11"/>
                  </a:lnTo>
                  <a:lnTo>
                    <a:pt x="160" y="6"/>
                  </a:lnTo>
                  <a:lnTo>
                    <a:pt x="185" y="2"/>
                  </a:lnTo>
                  <a:lnTo>
                    <a:pt x="21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954" name="Oval 202"/>
            <p:cNvSpPr>
              <a:spLocks noChangeArrowheads="1"/>
            </p:cNvSpPr>
            <p:nvPr/>
          </p:nvSpPr>
          <p:spPr bwMode="auto">
            <a:xfrm>
              <a:off x="914400" y="2824163"/>
              <a:ext cx="431800" cy="300037"/>
            </a:xfrm>
            <a:prstGeom prst="ellipse">
              <a:avLst/>
            </a:prstGeom>
            <a:solidFill>
              <a:srgbClr val="FFFF00"/>
            </a:solidFill>
            <a:ln w="9525">
              <a:solidFill>
                <a:srgbClr val="000000"/>
              </a:solidFill>
              <a:round/>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800">
                <a:solidFill>
                  <a:srgbClr val="000000"/>
                </a:solidFill>
                <a:latin typeface="Times" charset="0"/>
                <a:ea typeface="Osaka" charset="-128"/>
              </a:endParaRPr>
            </a:p>
          </p:txBody>
        </p:sp>
        <p:sp>
          <p:nvSpPr>
            <p:cNvPr id="29955" name="Freeform 289"/>
            <p:cNvSpPr>
              <a:spLocks/>
            </p:cNvSpPr>
            <p:nvPr/>
          </p:nvSpPr>
          <p:spPr bwMode="auto">
            <a:xfrm>
              <a:off x="742950" y="4213225"/>
              <a:ext cx="303213" cy="184150"/>
            </a:xfrm>
            <a:custGeom>
              <a:avLst/>
              <a:gdLst>
                <a:gd name="T0" fmla="*/ 2147483647 w 170"/>
                <a:gd name="T1" fmla="*/ 2147483647 h 116"/>
                <a:gd name="T2" fmla="*/ 2147483647 w 170"/>
                <a:gd name="T3" fmla="*/ 2147483647 h 116"/>
                <a:gd name="T4" fmla="*/ 0 w 170"/>
                <a:gd name="T5" fmla="*/ 2147483647 h 116"/>
                <a:gd name="T6" fmla="*/ 2147483647 w 170"/>
                <a:gd name="T7" fmla="*/ 2147483647 h 116"/>
                <a:gd name="T8" fmla="*/ 2147483647 w 170"/>
                <a:gd name="T9" fmla="*/ 2147483647 h 116"/>
                <a:gd name="T10" fmla="*/ 2147483647 w 170"/>
                <a:gd name="T11" fmla="*/ 2147483647 h 116"/>
                <a:gd name="T12" fmla="*/ 2147483647 w 170"/>
                <a:gd name="T13" fmla="*/ 2147483647 h 116"/>
                <a:gd name="T14" fmla="*/ 2147483647 w 170"/>
                <a:gd name="T15" fmla="*/ 2147483647 h 116"/>
                <a:gd name="T16" fmla="*/ 2147483647 w 170"/>
                <a:gd name="T17" fmla="*/ 2147483647 h 116"/>
                <a:gd name="T18" fmla="*/ 2147483647 w 170"/>
                <a:gd name="T19" fmla="*/ 2147483647 h 116"/>
                <a:gd name="T20" fmla="*/ 2147483647 w 170"/>
                <a:gd name="T21" fmla="*/ 2147483647 h 116"/>
                <a:gd name="T22" fmla="*/ 2147483647 w 170"/>
                <a:gd name="T23" fmla="*/ 2147483647 h 116"/>
                <a:gd name="T24" fmla="*/ 2147483647 w 170"/>
                <a:gd name="T25" fmla="*/ 2147483647 h 116"/>
                <a:gd name="T26" fmla="*/ 2147483647 w 170"/>
                <a:gd name="T27" fmla="*/ 2147483647 h 116"/>
                <a:gd name="T28" fmla="*/ 2147483647 w 170"/>
                <a:gd name="T29" fmla="*/ 2147483647 h 116"/>
                <a:gd name="T30" fmla="*/ 2147483647 w 170"/>
                <a:gd name="T31" fmla="*/ 2147483647 h 116"/>
                <a:gd name="T32" fmla="*/ 2147483647 w 170"/>
                <a:gd name="T33" fmla="*/ 2147483647 h 116"/>
                <a:gd name="T34" fmla="*/ 2147483647 w 170"/>
                <a:gd name="T35" fmla="*/ 2147483647 h 116"/>
                <a:gd name="T36" fmla="*/ 2147483647 w 170"/>
                <a:gd name="T37" fmla="*/ 2147483647 h 116"/>
                <a:gd name="T38" fmla="*/ 2147483647 w 170"/>
                <a:gd name="T39" fmla="*/ 2147483647 h 116"/>
                <a:gd name="T40" fmla="*/ 2147483647 w 170"/>
                <a:gd name="T41" fmla="*/ 2147483647 h 116"/>
                <a:gd name="T42" fmla="*/ 2147483647 w 170"/>
                <a:gd name="T43" fmla="*/ 2147483647 h 116"/>
                <a:gd name="T44" fmla="*/ 2147483647 w 170"/>
                <a:gd name="T45" fmla="*/ 2147483647 h 116"/>
                <a:gd name="T46" fmla="*/ 2147483647 w 170"/>
                <a:gd name="T47" fmla="*/ 2147483647 h 116"/>
                <a:gd name="T48" fmla="*/ 2147483647 w 170"/>
                <a:gd name="T49" fmla="*/ 2147483647 h 116"/>
                <a:gd name="T50" fmla="*/ 2147483647 w 170"/>
                <a:gd name="T51" fmla="*/ 2147483647 h 116"/>
                <a:gd name="T52" fmla="*/ 2147483647 w 170"/>
                <a:gd name="T53" fmla="*/ 2147483647 h 116"/>
                <a:gd name="T54" fmla="*/ 2147483647 w 170"/>
                <a:gd name="T55" fmla="*/ 2147483647 h 116"/>
                <a:gd name="T56" fmla="*/ 2147483647 w 170"/>
                <a:gd name="T57" fmla="*/ 2147483647 h 116"/>
                <a:gd name="T58" fmla="*/ 2147483647 w 170"/>
                <a:gd name="T59" fmla="*/ 2147483647 h 116"/>
                <a:gd name="T60" fmla="*/ 2147483647 w 170"/>
                <a:gd name="T61" fmla="*/ 2147483647 h 116"/>
                <a:gd name="T62" fmla="*/ 2147483647 w 170"/>
                <a:gd name="T63" fmla="*/ 2147483647 h 116"/>
                <a:gd name="T64" fmla="*/ 2147483647 w 170"/>
                <a:gd name="T65" fmla="*/ 0 h 116"/>
                <a:gd name="T66" fmla="*/ 2147483647 w 170"/>
                <a:gd name="T67" fmla="*/ 2147483647 h 116"/>
                <a:gd name="T68" fmla="*/ 2147483647 w 170"/>
                <a:gd name="T69" fmla="*/ 2147483647 h 116"/>
                <a:gd name="T70" fmla="*/ 2147483647 w 17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6"/>
                <a:gd name="T110" fmla="*/ 170 w 170"/>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6">
                  <a:moveTo>
                    <a:pt x="19" y="3"/>
                  </a:moveTo>
                  <a:lnTo>
                    <a:pt x="11" y="10"/>
                  </a:lnTo>
                  <a:lnTo>
                    <a:pt x="7" y="16"/>
                  </a:lnTo>
                  <a:lnTo>
                    <a:pt x="2" y="25"/>
                  </a:lnTo>
                  <a:lnTo>
                    <a:pt x="0" y="33"/>
                  </a:lnTo>
                  <a:lnTo>
                    <a:pt x="0" y="41"/>
                  </a:lnTo>
                  <a:lnTo>
                    <a:pt x="0" y="51"/>
                  </a:lnTo>
                  <a:lnTo>
                    <a:pt x="4" y="59"/>
                  </a:lnTo>
                  <a:lnTo>
                    <a:pt x="7" y="68"/>
                  </a:lnTo>
                  <a:lnTo>
                    <a:pt x="13" y="76"/>
                  </a:lnTo>
                  <a:lnTo>
                    <a:pt x="19" y="84"/>
                  </a:lnTo>
                  <a:lnTo>
                    <a:pt x="25" y="91"/>
                  </a:lnTo>
                  <a:lnTo>
                    <a:pt x="32" y="98"/>
                  </a:lnTo>
                  <a:lnTo>
                    <a:pt x="42" y="104"/>
                  </a:lnTo>
                  <a:lnTo>
                    <a:pt x="52" y="108"/>
                  </a:lnTo>
                  <a:lnTo>
                    <a:pt x="63" y="112"/>
                  </a:lnTo>
                  <a:lnTo>
                    <a:pt x="74" y="115"/>
                  </a:lnTo>
                  <a:lnTo>
                    <a:pt x="87" y="116"/>
                  </a:lnTo>
                  <a:lnTo>
                    <a:pt x="100" y="115"/>
                  </a:lnTo>
                  <a:lnTo>
                    <a:pt x="113" y="113"/>
                  </a:lnTo>
                  <a:lnTo>
                    <a:pt x="124" y="109"/>
                  </a:lnTo>
                  <a:lnTo>
                    <a:pt x="135" y="104"/>
                  </a:lnTo>
                  <a:lnTo>
                    <a:pt x="144" y="97"/>
                  </a:lnTo>
                  <a:lnTo>
                    <a:pt x="151" y="88"/>
                  </a:lnTo>
                  <a:lnTo>
                    <a:pt x="157" y="79"/>
                  </a:lnTo>
                  <a:lnTo>
                    <a:pt x="160" y="72"/>
                  </a:lnTo>
                  <a:lnTo>
                    <a:pt x="165" y="64"/>
                  </a:lnTo>
                  <a:lnTo>
                    <a:pt x="168" y="55"/>
                  </a:lnTo>
                  <a:lnTo>
                    <a:pt x="170" y="46"/>
                  </a:lnTo>
                  <a:lnTo>
                    <a:pt x="170" y="36"/>
                  </a:lnTo>
                  <a:lnTo>
                    <a:pt x="168" y="26"/>
                  </a:lnTo>
                  <a:lnTo>
                    <a:pt x="165" y="18"/>
                  </a:lnTo>
                  <a:lnTo>
                    <a:pt x="157" y="11"/>
                  </a:lnTo>
                  <a:lnTo>
                    <a:pt x="150" y="7"/>
                  </a:lnTo>
                  <a:lnTo>
                    <a:pt x="142" y="5"/>
                  </a:lnTo>
                  <a:lnTo>
                    <a:pt x="136" y="5"/>
                  </a:lnTo>
                  <a:lnTo>
                    <a:pt x="130" y="8"/>
                  </a:lnTo>
                  <a:lnTo>
                    <a:pt x="124" y="12"/>
                  </a:lnTo>
                  <a:lnTo>
                    <a:pt x="121" y="18"/>
                  </a:lnTo>
                  <a:lnTo>
                    <a:pt x="118" y="26"/>
                  </a:lnTo>
                  <a:lnTo>
                    <a:pt x="116" y="34"/>
                  </a:lnTo>
                  <a:lnTo>
                    <a:pt x="116" y="41"/>
                  </a:lnTo>
                  <a:lnTo>
                    <a:pt x="115" y="50"/>
                  </a:lnTo>
                  <a:lnTo>
                    <a:pt x="113" y="55"/>
                  </a:lnTo>
                  <a:lnTo>
                    <a:pt x="110" y="61"/>
                  </a:lnTo>
                  <a:lnTo>
                    <a:pt x="106" y="66"/>
                  </a:lnTo>
                  <a:lnTo>
                    <a:pt x="100" y="69"/>
                  </a:lnTo>
                  <a:lnTo>
                    <a:pt x="90" y="72"/>
                  </a:lnTo>
                  <a:lnTo>
                    <a:pt x="80" y="72"/>
                  </a:lnTo>
                  <a:lnTo>
                    <a:pt x="71" y="70"/>
                  </a:lnTo>
                  <a:lnTo>
                    <a:pt x="63" y="66"/>
                  </a:lnTo>
                  <a:lnTo>
                    <a:pt x="58" y="61"/>
                  </a:lnTo>
                  <a:lnTo>
                    <a:pt x="54" y="54"/>
                  </a:lnTo>
                  <a:lnTo>
                    <a:pt x="52" y="47"/>
                  </a:lnTo>
                  <a:lnTo>
                    <a:pt x="51" y="39"/>
                  </a:lnTo>
                  <a:lnTo>
                    <a:pt x="52" y="30"/>
                  </a:lnTo>
                  <a:lnTo>
                    <a:pt x="54" y="22"/>
                  </a:lnTo>
                  <a:lnTo>
                    <a:pt x="55" y="15"/>
                  </a:lnTo>
                  <a:lnTo>
                    <a:pt x="55" y="10"/>
                  </a:lnTo>
                  <a:lnTo>
                    <a:pt x="55" y="8"/>
                  </a:lnTo>
                  <a:lnTo>
                    <a:pt x="54" y="5"/>
                  </a:lnTo>
                  <a:lnTo>
                    <a:pt x="49" y="4"/>
                  </a:lnTo>
                  <a:lnTo>
                    <a:pt x="45" y="1"/>
                  </a:lnTo>
                  <a:lnTo>
                    <a:pt x="43" y="1"/>
                  </a:lnTo>
                  <a:lnTo>
                    <a:pt x="39" y="0"/>
                  </a:lnTo>
                  <a:lnTo>
                    <a:pt x="34" y="0"/>
                  </a:lnTo>
                  <a:lnTo>
                    <a:pt x="29" y="0"/>
                  </a:lnTo>
                  <a:lnTo>
                    <a:pt x="25" y="1"/>
                  </a:lnTo>
                  <a:lnTo>
                    <a:pt x="20" y="1"/>
                  </a:lnTo>
                  <a:lnTo>
                    <a:pt x="17" y="4"/>
                  </a:lnTo>
                  <a:lnTo>
                    <a:pt x="14" y="7"/>
                  </a:lnTo>
                  <a:lnTo>
                    <a:pt x="19" y="3"/>
                  </a:lnTo>
                  <a:close/>
                </a:path>
              </a:pathLst>
            </a:custGeom>
            <a:solidFill>
              <a:srgbClr val="0000BB"/>
            </a:solidFill>
            <a:ln w="9525">
              <a:solidFill>
                <a:srgbClr val="0000BB"/>
              </a:solidFill>
              <a:round/>
              <a:headEnd/>
              <a:tailEnd/>
            </a:ln>
          </p:spPr>
          <p:txBody>
            <a:bodyPr/>
            <a:lstStyle/>
            <a:p>
              <a:endParaRPr lang="en-US"/>
            </a:p>
          </p:txBody>
        </p:sp>
        <p:sp>
          <p:nvSpPr>
            <p:cNvPr id="29956" name="Text Box 292"/>
            <p:cNvSpPr txBox="1">
              <a:spLocks noChangeArrowheads="1"/>
            </p:cNvSpPr>
            <p:nvPr/>
          </p:nvSpPr>
          <p:spPr bwMode="auto">
            <a:xfrm>
              <a:off x="942975" y="2818220"/>
              <a:ext cx="456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200">
                  <a:solidFill>
                    <a:srgbClr val="808080"/>
                  </a:solidFill>
                  <a:latin typeface="Times" charset="0"/>
                  <a:ea typeface="Osaka" charset="-128"/>
                </a:rPr>
                <a:t>DA</a:t>
              </a:r>
            </a:p>
          </p:txBody>
        </p:sp>
      </p:grpSp>
      <p:sp>
        <p:nvSpPr>
          <p:cNvPr id="29701" name="Text Box 365"/>
          <p:cNvSpPr txBox="1">
            <a:spLocks noChangeArrowheads="1"/>
          </p:cNvSpPr>
          <p:nvPr/>
        </p:nvSpPr>
        <p:spPr bwMode="auto">
          <a:xfrm>
            <a:off x="840344" y="5943600"/>
            <a:ext cx="755362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algn="ctr" eaLnBrk="1" hangingPunct="1">
              <a:lnSpc>
                <a:spcPct val="80000"/>
              </a:lnSpc>
            </a:pPr>
            <a:r>
              <a:rPr lang="en-US" altLang="en-US" sz="2400" b="0" dirty="0" smtClean="0">
                <a:solidFill>
                  <a:schemeClr val="tx1"/>
                </a:solidFill>
                <a:latin typeface="+mn-lt"/>
                <a:ea typeface="Osaka" charset="-128"/>
              </a:rPr>
              <a:t>Repeated use of drugs reduces dopamine D2 receptors</a:t>
            </a:r>
            <a:endParaRPr lang="en-US" altLang="en-US" sz="2400" b="0" dirty="0">
              <a:solidFill>
                <a:schemeClr val="tx1"/>
              </a:solidFill>
              <a:latin typeface="+mn-lt"/>
              <a:ea typeface="Osaka" charset="-128"/>
            </a:endParaRPr>
          </a:p>
        </p:txBody>
      </p:sp>
      <p:grpSp>
        <p:nvGrpSpPr>
          <p:cNvPr id="29702" name="Group 430"/>
          <p:cNvGrpSpPr>
            <a:grpSpLocks/>
          </p:cNvGrpSpPr>
          <p:nvPr/>
        </p:nvGrpSpPr>
        <p:grpSpPr bwMode="auto">
          <a:xfrm>
            <a:off x="730955" y="1593851"/>
            <a:ext cx="2603894" cy="2767013"/>
            <a:chOff x="4096531" y="1634955"/>
            <a:chExt cx="2929128" cy="2767012"/>
          </a:xfrm>
        </p:grpSpPr>
        <p:sp>
          <p:nvSpPr>
            <p:cNvPr id="29789" name="Rectangle 76"/>
            <p:cNvSpPr>
              <a:spLocks noChangeArrowheads="1"/>
            </p:cNvSpPr>
            <p:nvPr/>
          </p:nvSpPr>
          <p:spPr bwMode="auto">
            <a:xfrm>
              <a:off x="4887106" y="1834980"/>
              <a:ext cx="7032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T</a:t>
              </a:r>
              <a:endParaRPr lang="en-US" altLang="en-US" sz="2400">
                <a:solidFill>
                  <a:srgbClr val="000000"/>
                </a:solidFill>
                <a:latin typeface="Times" charset="0"/>
                <a:ea typeface="Osaka" charset="-128"/>
              </a:endParaRPr>
            </a:p>
          </p:txBody>
        </p:sp>
        <p:sp>
          <p:nvSpPr>
            <p:cNvPr id="29790" name="Rectangle 77"/>
            <p:cNvSpPr>
              <a:spLocks noChangeArrowheads="1"/>
            </p:cNvSpPr>
            <p:nvPr/>
          </p:nvSpPr>
          <p:spPr bwMode="auto">
            <a:xfrm>
              <a:off x="4953781" y="1834980"/>
              <a:ext cx="775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Y</a:t>
              </a:r>
              <a:endParaRPr lang="en-US" altLang="en-US" sz="2400">
                <a:solidFill>
                  <a:srgbClr val="000000"/>
                </a:solidFill>
                <a:latin typeface="Times" charset="0"/>
                <a:ea typeface="Osaka" charset="-128"/>
              </a:endParaRPr>
            </a:p>
          </p:txBody>
        </p:sp>
        <p:sp>
          <p:nvSpPr>
            <p:cNvPr id="29791" name="Rectangle 78"/>
            <p:cNvSpPr>
              <a:spLocks noChangeArrowheads="1"/>
            </p:cNvSpPr>
            <p:nvPr/>
          </p:nvSpPr>
          <p:spPr bwMode="auto">
            <a:xfrm>
              <a:off x="5022044" y="1834980"/>
              <a:ext cx="829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R</a:t>
              </a:r>
              <a:endParaRPr lang="en-US" altLang="en-US" sz="2400">
                <a:solidFill>
                  <a:srgbClr val="000000"/>
                </a:solidFill>
                <a:latin typeface="Times" charset="0"/>
                <a:ea typeface="Osaka" charset="-128"/>
              </a:endParaRPr>
            </a:p>
          </p:txBody>
        </p:sp>
        <p:sp>
          <p:nvSpPr>
            <p:cNvPr id="29792" name="Rectangle 79"/>
            <p:cNvSpPr>
              <a:spLocks noChangeArrowheads="1"/>
            </p:cNvSpPr>
            <p:nvPr/>
          </p:nvSpPr>
          <p:spPr bwMode="auto">
            <a:xfrm>
              <a:off x="5099831" y="1834980"/>
              <a:ext cx="901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793" name="Rectangle 80"/>
            <p:cNvSpPr>
              <a:spLocks noChangeArrowheads="1"/>
            </p:cNvSpPr>
            <p:nvPr/>
          </p:nvSpPr>
          <p:spPr bwMode="auto">
            <a:xfrm>
              <a:off x="5182381" y="1834980"/>
              <a:ext cx="775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S</a:t>
              </a:r>
              <a:endParaRPr lang="en-US" altLang="en-US" sz="2400">
                <a:solidFill>
                  <a:srgbClr val="000000"/>
                </a:solidFill>
                <a:latin typeface="Times" charset="0"/>
                <a:ea typeface="Osaka" charset="-128"/>
              </a:endParaRPr>
            </a:p>
          </p:txBody>
        </p:sp>
        <p:sp>
          <p:nvSpPr>
            <p:cNvPr id="29794" name="Rectangle 81"/>
            <p:cNvSpPr>
              <a:spLocks noChangeArrowheads="1"/>
            </p:cNvSpPr>
            <p:nvPr/>
          </p:nvSpPr>
          <p:spPr bwMode="auto">
            <a:xfrm>
              <a:off x="5250644" y="1834980"/>
              <a:ext cx="3245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I</a:t>
              </a:r>
              <a:endParaRPr lang="en-US" altLang="en-US" sz="2400">
                <a:solidFill>
                  <a:srgbClr val="000000"/>
                </a:solidFill>
                <a:latin typeface="Times" charset="0"/>
                <a:ea typeface="Osaka" charset="-128"/>
              </a:endParaRPr>
            </a:p>
          </p:txBody>
        </p:sp>
        <p:sp>
          <p:nvSpPr>
            <p:cNvPr id="29795" name="Rectangle 82"/>
            <p:cNvSpPr>
              <a:spLocks noChangeArrowheads="1"/>
            </p:cNvSpPr>
            <p:nvPr/>
          </p:nvSpPr>
          <p:spPr bwMode="auto">
            <a:xfrm>
              <a:off x="5279219" y="1834980"/>
              <a:ext cx="8294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N</a:t>
              </a:r>
              <a:endParaRPr lang="en-US" altLang="en-US" sz="2400">
                <a:solidFill>
                  <a:srgbClr val="000000"/>
                </a:solidFill>
                <a:latin typeface="Times" charset="0"/>
                <a:ea typeface="Osaka" charset="-128"/>
              </a:endParaRPr>
            </a:p>
          </p:txBody>
        </p:sp>
        <p:sp>
          <p:nvSpPr>
            <p:cNvPr id="29796" name="Rectangle 83"/>
            <p:cNvSpPr>
              <a:spLocks noChangeArrowheads="1"/>
            </p:cNvSpPr>
            <p:nvPr/>
          </p:nvSpPr>
          <p:spPr bwMode="auto">
            <a:xfrm>
              <a:off x="5355419" y="1834980"/>
              <a:ext cx="775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E</a:t>
              </a:r>
              <a:endParaRPr lang="en-US" altLang="en-US" sz="2400">
                <a:solidFill>
                  <a:srgbClr val="000000"/>
                </a:solidFill>
                <a:latin typeface="Times" charset="0"/>
                <a:ea typeface="Osaka" charset="-128"/>
              </a:endParaRPr>
            </a:p>
          </p:txBody>
        </p:sp>
        <p:sp>
          <p:nvSpPr>
            <p:cNvPr id="29797" name="Arc 84"/>
            <p:cNvSpPr>
              <a:spLocks/>
            </p:cNvSpPr>
            <p:nvPr/>
          </p:nvSpPr>
          <p:spPr bwMode="auto">
            <a:xfrm>
              <a:off x="5093481" y="2000080"/>
              <a:ext cx="85725" cy="106362"/>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8" name="Line 85"/>
            <p:cNvSpPr>
              <a:spLocks noChangeShapeType="1"/>
            </p:cNvSpPr>
            <p:nvPr/>
          </p:nvSpPr>
          <p:spPr bwMode="auto">
            <a:xfrm>
              <a:off x="5129994" y="1942930"/>
              <a:ext cx="1587" cy="539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99" name="Rectangle 86"/>
            <p:cNvSpPr>
              <a:spLocks noChangeArrowheads="1"/>
            </p:cNvSpPr>
            <p:nvPr/>
          </p:nvSpPr>
          <p:spPr bwMode="auto">
            <a:xfrm>
              <a:off x="5045856" y="243823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00" name="Rectangle 87"/>
            <p:cNvSpPr>
              <a:spLocks noChangeArrowheads="1"/>
            </p:cNvSpPr>
            <p:nvPr/>
          </p:nvSpPr>
          <p:spPr bwMode="auto">
            <a:xfrm>
              <a:off x="5136344" y="243823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01" name="Arc 88"/>
            <p:cNvSpPr>
              <a:spLocks/>
            </p:cNvSpPr>
            <p:nvPr/>
          </p:nvSpPr>
          <p:spPr bwMode="auto">
            <a:xfrm>
              <a:off x="5082369" y="2298530"/>
              <a:ext cx="85725" cy="106362"/>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2" name="Line 89"/>
            <p:cNvSpPr>
              <a:spLocks noChangeShapeType="1"/>
            </p:cNvSpPr>
            <p:nvPr/>
          </p:nvSpPr>
          <p:spPr bwMode="auto">
            <a:xfrm>
              <a:off x="5118881" y="2241380"/>
              <a:ext cx="3175" cy="555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03" name="Rectangle 90"/>
            <p:cNvSpPr>
              <a:spLocks noChangeArrowheads="1"/>
            </p:cNvSpPr>
            <p:nvPr/>
          </p:nvSpPr>
          <p:spPr bwMode="auto">
            <a:xfrm>
              <a:off x="4953781" y="2147717"/>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04" name="Rectangle 91"/>
            <p:cNvSpPr>
              <a:spLocks noChangeArrowheads="1"/>
            </p:cNvSpPr>
            <p:nvPr/>
          </p:nvSpPr>
          <p:spPr bwMode="auto">
            <a:xfrm>
              <a:off x="5049031" y="2147717"/>
              <a:ext cx="11180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805" name="Rectangle 92"/>
            <p:cNvSpPr>
              <a:spLocks noChangeArrowheads="1"/>
            </p:cNvSpPr>
            <p:nvPr/>
          </p:nvSpPr>
          <p:spPr bwMode="auto">
            <a:xfrm>
              <a:off x="5147456" y="2147717"/>
              <a:ext cx="955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P</a:t>
              </a:r>
              <a:endParaRPr lang="en-US" altLang="en-US" sz="2400">
                <a:solidFill>
                  <a:srgbClr val="000000"/>
                </a:solidFill>
                <a:latin typeface="Times" charset="0"/>
                <a:ea typeface="Osaka" charset="-128"/>
              </a:endParaRPr>
            </a:p>
          </p:txBody>
        </p:sp>
        <p:sp>
          <p:nvSpPr>
            <p:cNvPr id="29806" name="Rectangle 93"/>
            <p:cNvSpPr>
              <a:spLocks noChangeArrowheads="1"/>
            </p:cNvSpPr>
            <p:nvPr/>
          </p:nvSpPr>
          <p:spPr bwMode="auto">
            <a:xfrm>
              <a:off x="5234769" y="2147717"/>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07" name="Arc 94"/>
            <p:cNvSpPr>
              <a:spLocks/>
            </p:cNvSpPr>
            <p:nvPr/>
          </p:nvSpPr>
          <p:spPr bwMode="auto">
            <a:xfrm>
              <a:off x="4890281" y="2522367"/>
              <a:ext cx="212725" cy="66675"/>
            </a:xfrm>
            <a:custGeom>
              <a:avLst/>
              <a:gdLst>
                <a:gd name="T0" fmla="*/ 2147483647 w 21600"/>
                <a:gd name="T1" fmla="*/ 0 h 22120"/>
                <a:gd name="T2" fmla="*/ 0 w 21600"/>
                <a:gd name="T3" fmla="*/ 2147483647 h 22120"/>
                <a:gd name="T4" fmla="*/ 0 w 21600"/>
                <a:gd name="T5" fmla="*/ 2147483647 h 22120"/>
                <a:gd name="T6" fmla="*/ 0 60000 65536"/>
                <a:gd name="T7" fmla="*/ 0 60000 65536"/>
                <a:gd name="T8" fmla="*/ 0 60000 65536"/>
                <a:gd name="T9" fmla="*/ 0 w 21600"/>
                <a:gd name="T10" fmla="*/ 0 h 22120"/>
                <a:gd name="T11" fmla="*/ 21600 w 21600"/>
                <a:gd name="T12" fmla="*/ 22120 h 22120"/>
              </a:gdLst>
              <a:ahLst/>
              <a:cxnLst>
                <a:cxn ang="T6">
                  <a:pos x="T0" y="T1"/>
                </a:cxn>
                <a:cxn ang="T7">
                  <a:pos x="T2" y="T3"/>
                </a:cxn>
                <a:cxn ang="T8">
                  <a:pos x="T4" y="T5"/>
                </a:cxn>
              </a:cxnLst>
              <a:rect l="T9" t="T10" r="T11" b="T12"/>
              <a:pathLst>
                <a:path w="21600" h="22120" fill="none" extrusionOk="0">
                  <a:moveTo>
                    <a:pt x="21593" y="-1"/>
                  </a:moveTo>
                  <a:cubicBezTo>
                    <a:pt x="21597" y="173"/>
                    <a:pt x="21600" y="346"/>
                    <a:pt x="21600" y="520"/>
                  </a:cubicBezTo>
                  <a:cubicBezTo>
                    <a:pt x="21600" y="12449"/>
                    <a:pt x="11929" y="22119"/>
                    <a:pt x="0" y="22120"/>
                  </a:cubicBezTo>
                </a:path>
                <a:path w="21600" h="22120" stroke="0" extrusionOk="0">
                  <a:moveTo>
                    <a:pt x="21593" y="-1"/>
                  </a:moveTo>
                  <a:cubicBezTo>
                    <a:pt x="21597" y="173"/>
                    <a:pt x="21600" y="346"/>
                    <a:pt x="21600" y="520"/>
                  </a:cubicBezTo>
                  <a:cubicBezTo>
                    <a:pt x="21600" y="12449"/>
                    <a:pt x="11929" y="22119"/>
                    <a:pt x="0" y="22120"/>
                  </a:cubicBezTo>
                  <a:lnTo>
                    <a:pt x="0" y="520"/>
                  </a:lnTo>
                  <a:lnTo>
                    <a:pt x="2159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08" name="Arc 95"/>
            <p:cNvSpPr>
              <a:spLocks/>
            </p:cNvSpPr>
            <p:nvPr/>
          </p:nvSpPr>
          <p:spPr bwMode="auto">
            <a:xfrm>
              <a:off x="4714069" y="2552530"/>
              <a:ext cx="130175" cy="69850"/>
            </a:xfrm>
            <a:custGeom>
              <a:avLst/>
              <a:gdLst>
                <a:gd name="T0" fmla="*/ 2147483647 w 21600"/>
                <a:gd name="T1" fmla="*/ 0 h 14452"/>
                <a:gd name="T2" fmla="*/ 2147483647 w 21600"/>
                <a:gd name="T3" fmla="*/ 2147483647 h 14452"/>
                <a:gd name="T4" fmla="*/ 0 w 21600"/>
                <a:gd name="T5" fmla="*/ 2147483647 h 14452"/>
                <a:gd name="T6" fmla="*/ 0 60000 65536"/>
                <a:gd name="T7" fmla="*/ 0 60000 65536"/>
                <a:gd name="T8" fmla="*/ 0 60000 65536"/>
                <a:gd name="T9" fmla="*/ 0 w 21600"/>
                <a:gd name="T10" fmla="*/ 0 h 14452"/>
                <a:gd name="T11" fmla="*/ 21600 w 21600"/>
                <a:gd name="T12" fmla="*/ 14452 h 14452"/>
              </a:gdLst>
              <a:ahLst/>
              <a:cxnLst>
                <a:cxn ang="T6">
                  <a:pos x="T0" y="T1"/>
                </a:cxn>
                <a:cxn ang="T7">
                  <a:pos x="T2" y="T3"/>
                </a:cxn>
                <a:cxn ang="T8">
                  <a:pos x="T4" y="T5"/>
                </a:cxn>
              </a:cxnLst>
              <a:rect l="T9" t="T10" r="T11" b="T12"/>
              <a:pathLst>
                <a:path w="21600" h="14452" fill="none" extrusionOk="0">
                  <a:moveTo>
                    <a:pt x="20249" y="-1"/>
                  </a:moveTo>
                  <a:cubicBezTo>
                    <a:pt x="21142" y="2405"/>
                    <a:pt x="21600" y="4951"/>
                    <a:pt x="21600" y="7518"/>
                  </a:cubicBezTo>
                  <a:cubicBezTo>
                    <a:pt x="21600" y="9876"/>
                    <a:pt x="21213" y="12218"/>
                    <a:pt x="20456" y="14452"/>
                  </a:cubicBezTo>
                </a:path>
                <a:path w="21600" h="14452" stroke="0" extrusionOk="0">
                  <a:moveTo>
                    <a:pt x="20249" y="-1"/>
                  </a:moveTo>
                  <a:cubicBezTo>
                    <a:pt x="21142" y="2405"/>
                    <a:pt x="21600" y="4951"/>
                    <a:pt x="21600" y="7518"/>
                  </a:cubicBezTo>
                  <a:cubicBezTo>
                    <a:pt x="21600" y="9876"/>
                    <a:pt x="21213" y="12218"/>
                    <a:pt x="20456" y="14452"/>
                  </a:cubicBezTo>
                  <a:lnTo>
                    <a:pt x="0" y="7518"/>
                  </a:lnTo>
                  <a:lnTo>
                    <a:pt x="2024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09" name="Line 96"/>
            <p:cNvSpPr>
              <a:spLocks noChangeShapeType="1"/>
            </p:cNvSpPr>
            <p:nvPr/>
          </p:nvSpPr>
          <p:spPr bwMode="auto">
            <a:xfrm flipH="1">
              <a:off x="4837894" y="2584280"/>
              <a:ext cx="666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0" name="Oval 97"/>
            <p:cNvSpPr>
              <a:spLocks noChangeArrowheads="1"/>
            </p:cNvSpPr>
            <p:nvPr/>
          </p:nvSpPr>
          <p:spPr bwMode="auto">
            <a:xfrm>
              <a:off x="4302906" y="2539830"/>
              <a:ext cx="433388" cy="350837"/>
            </a:xfrm>
            <a:prstGeom prst="ellipse">
              <a:avLst/>
            </a:prstGeom>
            <a:solidFill>
              <a:srgbClr val="FFFF00"/>
            </a:solidFill>
            <a:ln w="9525">
              <a:solidFill>
                <a:srgbClr val="000000"/>
              </a:solidFill>
              <a:round/>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811" name="Rectangle 98"/>
            <p:cNvSpPr>
              <a:spLocks noChangeArrowheads="1"/>
            </p:cNvSpPr>
            <p:nvPr/>
          </p:nvSpPr>
          <p:spPr bwMode="auto">
            <a:xfrm>
              <a:off x="5056969" y="343994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12" name="Rectangle 99"/>
            <p:cNvSpPr>
              <a:spLocks noChangeArrowheads="1"/>
            </p:cNvSpPr>
            <p:nvPr/>
          </p:nvSpPr>
          <p:spPr bwMode="auto">
            <a:xfrm>
              <a:off x="5147456" y="343994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13" name="Arc 100"/>
            <p:cNvSpPr>
              <a:spLocks/>
            </p:cNvSpPr>
            <p:nvPr/>
          </p:nvSpPr>
          <p:spPr bwMode="auto">
            <a:xfrm>
              <a:off x="5136344" y="2755730"/>
              <a:ext cx="266700" cy="352425"/>
            </a:xfrm>
            <a:custGeom>
              <a:avLst/>
              <a:gdLst>
                <a:gd name="T0" fmla="*/ 0 w 21743"/>
                <a:gd name="T1" fmla="*/ 2147483647 h 21600"/>
                <a:gd name="T2" fmla="*/ 2147483647 w 21743"/>
                <a:gd name="T3" fmla="*/ 2147483647 h 21600"/>
                <a:gd name="T4" fmla="*/ 2147483647 w 21743"/>
                <a:gd name="T5" fmla="*/ 2147483647 h 21600"/>
                <a:gd name="T6" fmla="*/ 0 60000 65536"/>
                <a:gd name="T7" fmla="*/ 0 60000 65536"/>
                <a:gd name="T8" fmla="*/ 0 60000 65536"/>
                <a:gd name="T9" fmla="*/ 0 w 21743"/>
                <a:gd name="T10" fmla="*/ 0 h 21600"/>
                <a:gd name="T11" fmla="*/ 21743 w 21743"/>
                <a:gd name="T12" fmla="*/ 21600 h 21600"/>
              </a:gdLst>
              <a:ahLst/>
              <a:cxnLst>
                <a:cxn ang="T6">
                  <a:pos x="T0" y="T1"/>
                </a:cxn>
                <a:cxn ang="T7">
                  <a:pos x="T2" y="T3"/>
                </a:cxn>
                <a:cxn ang="T8">
                  <a:pos x="T4" y="T5"/>
                </a:cxn>
              </a:cxnLst>
              <a:rect l="T9" t="T10" r="T11" b="T12"/>
              <a:pathLst>
                <a:path w="21743" h="21600" fill="none" extrusionOk="0">
                  <a:moveTo>
                    <a:pt x="-1" y="0"/>
                  </a:moveTo>
                  <a:cubicBezTo>
                    <a:pt x="47" y="0"/>
                    <a:pt x="95" y="-1"/>
                    <a:pt x="144" y="0"/>
                  </a:cubicBezTo>
                  <a:cubicBezTo>
                    <a:pt x="12035" y="0"/>
                    <a:pt x="21689" y="9611"/>
                    <a:pt x="21743" y="21501"/>
                  </a:cubicBezTo>
                </a:path>
                <a:path w="21743" h="21600" stroke="0" extrusionOk="0">
                  <a:moveTo>
                    <a:pt x="-1" y="0"/>
                  </a:moveTo>
                  <a:cubicBezTo>
                    <a:pt x="47" y="0"/>
                    <a:pt x="95" y="-1"/>
                    <a:pt x="144" y="0"/>
                  </a:cubicBezTo>
                  <a:cubicBezTo>
                    <a:pt x="12035" y="0"/>
                    <a:pt x="21689" y="9611"/>
                    <a:pt x="21743" y="21501"/>
                  </a:cubicBezTo>
                  <a:lnTo>
                    <a:pt x="144"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4" name="Line 101"/>
            <p:cNvSpPr>
              <a:spLocks noChangeShapeType="1"/>
            </p:cNvSpPr>
            <p:nvPr/>
          </p:nvSpPr>
          <p:spPr bwMode="auto">
            <a:xfrm>
              <a:off x="5393519" y="3090692"/>
              <a:ext cx="1587" cy="2317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5" name="Arc 102"/>
            <p:cNvSpPr>
              <a:spLocks/>
            </p:cNvSpPr>
            <p:nvPr/>
          </p:nvSpPr>
          <p:spPr bwMode="auto">
            <a:xfrm>
              <a:off x="5337956" y="3317705"/>
              <a:ext cx="65088" cy="146050"/>
            </a:xfrm>
            <a:custGeom>
              <a:avLst/>
              <a:gdLst>
                <a:gd name="T0" fmla="*/ 2147483647 w 21600"/>
                <a:gd name="T1" fmla="*/ 0 h 21836"/>
                <a:gd name="T2" fmla="*/ 0 w 21600"/>
                <a:gd name="T3" fmla="*/ 2147483647 h 21836"/>
                <a:gd name="T4" fmla="*/ 0 w 21600"/>
                <a:gd name="T5" fmla="*/ 2147483647 h 21836"/>
                <a:gd name="T6" fmla="*/ 0 60000 65536"/>
                <a:gd name="T7" fmla="*/ 0 60000 65536"/>
                <a:gd name="T8" fmla="*/ 0 60000 65536"/>
                <a:gd name="T9" fmla="*/ 0 w 21600"/>
                <a:gd name="T10" fmla="*/ 0 h 21836"/>
                <a:gd name="T11" fmla="*/ 21600 w 21600"/>
                <a:gd name="T12" fmla="*/ 21836 h 21836"/>
              </a:gdLst>
              <a:ahLst/>
              <a:cxnLst>
                <a:cxn ang="T6">
                  <a:pos x="T0" y="T1"/>
                </a:cxn>
                <a:cxn ang="T7">
                  <a:pos x="T2" y="T3"/>
                </a:cxn>
                <a:cxn ang="T8">
                  <a:pos x="T4" y="T5"/>
                </a:cxn>
              </a:cxnLst>
              <a:rect l="T9" t="T10" r="T11" b="T12"/>
              <a:pathLst>
                <a:path w="21600" h="21836" fill="none" extrusionOk="0">
                  <a:moveTo>
                    <a:pt x="21598" y="-1"/>
                  </a:moveTo>
                  <a:cubicBezTo>
                    <a:pt x="21599" y="78"/>
                    <a:pt x="21600" y="157"/>
                    <a:pt x="21600" y="236"/>
                  </a:cubicBezTo>
                  <a:cubicBezTo>
                    <a:pt x="21600" y="12165"/>
                    <a:pt x="11929" y="21835"/>
                    <a:pt x="0" y="21836"/>
                  </a:cubicBezTo>
                </a:path>
                <a:path w="21600" h="21836" stroke="0" extrusionOk="0">
                  <a:moveTo>
                    <a:pt x="21598" y="-1"/>
                  </a:moveTo>
                  <a:cubicBezTo>
                    <a:pt x="21599" y="78"/>
                    <a:pt x="21600" y="157"/>
                    <a:pt x="21600" y="236"/>
                  </a:cubicBezTo>
                  <a:cubicBezTo>
                    <a:pt x="21600" y="12165"/>
                    <a:pt x="11929" y="21835"/>
                    <a:pt x="0" y="21836"/>
                  </a:cubicBezTo>
                  <a:lnTo>
                    <a:pt x="0" y="236"/>
                  </a:lnTo>
                  <a:lnTo>
                    <a:pt x="21598"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6" name="Arc 103"/>
            <p:cNvSpPr>
              <a:spLocks/>
            </p:cNvSpPr>
            <p:nvPr/>
          </p:nvSpPr>
          <p:spPr bwMode="auto">
            <a:xfrm>
              <a:off x="4718831" y="2677942"/>
              <a:ext cx="131763" cy="71438"/>
            </a:xfrm>
            <a:custGeom>
              <a:avLst/>
              <a:gdLst>
                <a:gd name="T0" fmla="*/ 2147483647 w 21600"/>
                <a:gd name="T1" fmla="*/ 0 h 14687"/>
                <a:gd name="T2" fmla="*/ 2147483647 w 21600"/>
                <a:gd name="T3" fmla="*/ 2147483647 h 14687"/>
                <a:gd name="T4" fmla="*/ 0 w 21600"/>
                <a:gd name="T5" fmla="*/ 2147483647 h 14687"/>
                <a:gd name="T6" fmla="*/ 0 60000 65536"/>
                <a:gd name="T7" fmla="*/ 0 60000 65536"/>
                <a:gd name="T8" fmla="*/ 0 60000 65536"/>
                <a:gd name="T9" fmla="*/ 0 w 21600"/>
                <a:gd name="T10" fmla="*/ 0 h 14687"/>
                <a:gd name="T11" fmla="*/ 21600 w 21600"/>
                <a:gd name="T12" fmla="*/ 14687 h 14687"/>
              </a:gdLst>
              <a:ahLst/>
              <a:cxnLst>
                <a:cxn ang="T6">
                  <a:pos x="T0" y="T1"/>
                </a:cxn>
                <a:cxn ang="T7">
                  <a:pos x="T2" y="T3"/>
                </a:cxn>
                <a:cxn ang="T8">
                  <a:pos x="T4" y="T5"/>
                </a:cxn>
              </a:cxnLst>
              <a:rect l="T9" t="T10" r="T11" b="T12"/>
              <a:pathLst>
                <a:path w="21600" h="14687" fill="none" extrusionOk="0">
                  <a:moveTo>
                    <a:pt x="20967" y="-1"/>
                  </a:moveTo>
                  <a:cubicBezTo>
                    <a:pt x="21387" y="1696"/>
                    <a:pt x="21600" y="3438"/>
                    <a:pt x="21600" y="5187"/>
                  </a:cubicBezTo>
                  <a:cubicBezTo>
                    <a:pt x="21600" y="8480"/>
                    <a:pt x="20847" y="11729"/>
                    <a:pt x="19398" y="14687"/>
                  </a:cubicBezTo>
                </a:path>
                <a:path w="21600" h="14687" stroke="0" extrusionOk="0">
                  <a:moveTo>
                    <a:pt x="20967" y="-1"/>
                  </a:moveTo>
                  <a:cubicBezTo>
                    <a:pt x="21387" y="1696"/>
                    <a:pt x="21600" y="3438"/>
                    <a:pt x="21600" y="5187"/>
                  </a:cubicBezTo>
                  <a:cubicBezTo>
                    <a:pt x="21600" y="8480"/>
                    <a:pt x="20847" y="11729"/>
                    <a:pt x="19398" y="14687"/>
                  </a:cubicBezTo>
                  <a:lnTo>
                    <a:pt x="0" y="5187"/>
                  </a:lnTo>
                  <a:lnTo>
                    <a:pt x="2096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7" name="Line 104"/>
            <p:cNvSpPr>
              <a:spLocks noChangeShapeType="1"/>
            </p:cNvSpPr>
            <p:nvPr/>
          </p:nvSpPr>
          <p:spPr bwMode="auto">
            <a:xfrm>
              <a:off x="4842656" y="2711280"/>
              <a:ext cx="85725" cy="95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18" name="Arc 105"/>
            <p:cNvSpPr>
              <a:spLocks/>
            </p:cNvSpPr>
            <p:nvPr/>
          </p:nvSpPr>
          <p:spPr bwMode="auto">
            <a:xfrm>
              <a:off x="4890281" y="3370092"/>
              <a:ext cx="109538" cy="123825"/>
            </a:xfrm>
            <a:custGeom>
              <a:avLst/>
              <a:gdLst>
                <a:gd name="T0" fmla="*/ 2147483647 w 21600"/>
                <a:gd name="T1" fmla="*/ 2147483647 h 21878"/>
                <a:gd name="T2" fmla="*/ 2147483647 w 21600"/>
                <a:gd name="T3" fmla="*/ 0 h 21878"/>
                <a:gd name="T4" fmla="*/ 2147483647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600" y="21878"/>
                  </a:moveTo>
                  <a:cubicBezTo>
                    <a:pt x="9670" y="21878"/>
                    <a:pt x="0" y="12207"/>
                    <a:pt x="0" y="278"/>
                  </a:cubicBezTo>
                  <a:cubicBezTo>
                    <a:pt x="-1" y="185"/>
                    <a:pt x="0" y="92"/>
                    <a:pt x="1" y="-1"/>
                  </a:cubicBezTo>
                </a:path>
                <a:path w="21600" h="21878" stroke="0" extrusionOk="0">
                  <a:moveTo>
                    <a:pt x="21600" y="21878"/>
                  </a:moveTo>
                  <a:cubicBezTo>
                    <a:pt x="9670" y="21878"/>
                    <a:pt x="0" y="12207"/>
                    <a:pt x="0" y="278"/>
                  </a:cubicBezTo>
                  <a:cubicBezTo>
                    <a:pt x="-1" y="185"/>
                    <a:pt x="0" y="92"/>
                    <a:pt x="1" y="-1"/>
                  </a:cubicBezTo>
                  <a:lnTo>
                    <a:pt x="21600" y="278"/>
                  </a:lnTo>
                  <a:lnTo>
                    <a:pt x="21600" y="2187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9" name="Arc 106"/>
            <p:cNvSpPr>
              <a:spLocks/>
            </p:cNvSpPr>
            <p:nvPr/>
          </p:nvSpPr>
          <p:spPr bwMode="auto">
            <a:xfrm>
              <a:off x="5061731" y="3732042"/>
              <a:ext cx="85725" cy="106363"/>
            </a:xfrm>
            <a:custGeom>
              <a:avLst/>
              <a:gdLst>
                <a:gd name="T0" fmla="*/ 0 w 14321"/>
                <a:gd name="T1" fmla="*/ 2147483647 h 21600"/>
                <a:gd name="T2" fmla="*/ 2147483647 w 14321"/>
                <a:gd name="T3" fmla="*/ 2147483647 h 21600"/>
                <a:gd name="T4" fmla="*/ 2147483647 w 14321"/>
                <a:gd name="T5" fmla="*/ 2147483647 h 21600"/>
                <a:gd name="T6" fmla="*/ 0 60000 65536"/>
                <a:gd name="T7" fmla="*/ 0 60000 65536"/>
                <a:gd name="T8" fmla="*/ 0 60000 65536"/>
                <a:gd name="T9" fmla="*/ 0 w 14321"/>
                <a:gd name="T10" fmla="*/ 0 h 21600"/>
                <a:gd name="T11" fmla="*/ 14321 w 14321"/>
                <a:gd name="T12" fmla="*/ 21600 h 21600"/>
              </a:gdLst>
              <a:ahLst/>
              <a:cxnLst>
                <a:cxn ang="T6">
                  <a:pos x="T0" y="T1"/>
                </a:cxn>
                <a:cxn ang="T7">
                  <a:pos x="T2" y="T3"/>
                </a:cxn>
                <a:cxn ang="T8">
                  <a:pos x="T4" y="T5"/>
                </a:cxn>
              </a:cxnLst>
              <a:rect l="T9" t="T10" r="T11" b="T12"/>
              <a:pathLst>
                <a:path w="14321" h="21600" fill="none" extrusionOk="0">
                  <a:moveTo>
                    <a:pt x="-1" y="1072"/>
                  </a:moveTo>
                  <a:cubicBezTo>
                    <a:pt x="2169" y="361"/>
                    <a:pt x="4437" y="-1"/>
                    <a:pt x="6720" y="0"/>
                  </a:cubicBezTo>
                  <a:cubicBezTo>
                    <a:pt x="9316" y="0"/>
                    <a:pt x="11891" y="468"/>
                    <a:pt x="14321" y="1381"/>
                  </a:cubicBezTo>
                </a:path>
                <a:path w="14321" h="21600" stroke="0" extrusionOk="0">
                  <a:moveTo>
                    <a:pt x="-1" y="1072"/>
                  </a:moveTo>
                  <a:cubicBezTo>
                    <a:pt x="2169" y="361"/>
                    <a:pt x="4437" y="-1"/>
                    <a:pt x="6720" y="0"/>
                  </a:cubicBezTo>
                  <a:cubicBezTo>
                    <a:pt x="9316" y="0"/>
                    <a:pt x="11891" y="468"/>
                    <a:pt x="14321" y="1381"/>
                  </a:cubicBezTo>
                  <a:lnTo>
                    <a:pt x="6720" y="21600"/>
                  </a:lnTo>
                  <a:lnTo>
                    <a:pt x="-1" y="10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0" name="Line 107"/>
            <p:cNvSpPr>
              <a:spLocks noChangeShapeType="1"/>
            </p:cNvSpPr>
            <p:nvPr/>
          </p:nvSpPr>
          <p:spPr bwMode="auto">
            <a:xfrm flipH="1">
              <a:off x="5099831" y="3555830"/>
              <a:ext cx="3175" cy="1730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21" name="Rectangle 108"/>
            <p:cNvSpPr>
              <a:spLocks noChangeArrowheads="1"/>
            </p:cNvSpPr>
            <p:nvPr/>
          </p:nvSpPr>
          <p:spPr bwMode="auto">
            <a:xfrm>
              <a:off x="4974419" y="269223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22" name="Rectangle 109"/>
            <p:cNvSpPr>
              <a:spLocks noChangeArrowheads="1"/>
            </p:cNvSpPr>
            <p:nvPr/>
          </p:nvSpPr>
          <p:spPr bwMode="auto">
            <a:xfrm>
              <a:off x="5066494" y="269223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23" name="Arc 110"/>
            <p:cNvSpPr>
              <a:spLocks/>
            </p:cNvSpPr>
            <p:nvPr/>
          </p:nvSpPr>
          <p:spPr bwMode="auto">
            <a:xfrm>
              <a:off x="5288744" y="3366917"/>
              <a:ext cx="109537" cy="123825"/>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solidFill>
              <a:srgbClr val="FFFFFF"/>
            </a:solidFill>
            <a:ln w="9525">
              <a:solidFill>
                <a:srgbClr val="000000"/>
              </a:solidFill>
              <a:round/>
              <a:headEnd/>
              <a:tailEnd/>
            </a:ln>
          </p:spPr>
          <p:txBody>
            <a:bodyPr/>
            <a:lstStyle/>
            <a:p>
              <a:endParaRPr lang="en-US"/>
            </a:p>
          </p:txBody>
        </p:sp>
        <p:sp>
          <p:nvSpPr>
            <p:cNvPr id="29824" name="Arc 111"/>
            <p:cNvSpPr>
              <a:spLocks/>
            </p:cNvSpPr>
            <p:nvPr/>
          </p:nvSpPr>
          <p:spPr bwMode="auto">
            <a:xfrm>
              <a:off x="5233181" y="3484392"/>
              <a:ext cx="57150" cy="15875"/>
            </a:xfrm>
            <a:custGeom>
              <a:avLst/>
              <a:gdLst>
                <a:gd name="T0" fmla="*/ 2147483647 w 22459"/>
                <a:gd name="T1" fmla="*/ 0 h 24252"/>
                <a:gd name="T2" fmla="*/ 0 w 22459"/>
                <a:gd name="T3" fmla="*/ 2 h 24252"/>
                <a:gd name="T4" fmla="*/ 2147483647 w 22459"/>
                <a:gd name="T5" fmla="*/ 1 h 24252"/>
                <a:gd name="T6" fmla="*/ 0 60000 65536"/>
                <a:gd name="T7" fmla="*/ 0 60000 65536"/>
                <a:gd name="T8" fmla="*/ 0 60000 65536"/>
                <a:gd name="T9" fmla="*/ 0 w 22459"/>
                <a:gd name="T10" fmla="*/ 0 h 24252"/>
                <a:gd name="T11" fmla="*/ 22459 w 22459"/>
                <a:gd name="T12" fmla="*/ 24252 h 24252"/>
              </a:gdLst>
              <a:ahLst/>
              <a:cxnLst>
                <a:cxn ang="T6">
                  <a:pos x="T0" y="T1"/>
                </a:cxn>
                <a:cxn ang="T7">
                  <a:pos x="T2" y="T3"/>
                </a:cxn>
                <a:cxn ang="T8">
                  <a:pos x="T4" y="T5"/>
                </a:cxn>
              </a:cxnLst>
              <a:rect l="T9" t="T10" r="T11" b="T12"/>
              <a:pathLst>
                <a:path w="22459" h="24252" fill="none" extrusionOk="0">
                  <a:moveTo>
                    <a:pt x="22295" y="-1"/>
                  </a:moveTo>
                  <a:cubicBezTo>
                    <a:pt x="22404" y="879"/>
                    <a:pt x="22459" y="1765"/>
                    <a:pt x="22459" y="2652"/>
                  </a:cubicBezTo>
                  <a:cubicBezTo>
                    <a:pt x="22459" y="14581"/>
                    <a:pt x="12788" y="24252"/>
                    <a:pt x="859" y="24252"/>
                  </a:cubicBezTo>
                  <a:cubicBezTo>
                    <a:pt x="572" y="24252"/>
                    <a:pt x="286" y="24246"/>
                    <a:pt x="-1" y="24234"/>
                  </a:cubicBezTo>
                </a:path>
                <a:path w="22459" h="24252" stroke="0" extrusionOk="0">
                  <a:moveTo>
                    <a:pt x="22295" y="-1"/>
                  </a:moveTo>
                  <a:cubicBezTo>
                    <a:pt x="22404" y="879"/>
                    <a:pt x="22459" y="1765"/>
                    <a:pt x="22459" y="2652"/>
                  </a:cubicBezTo>
                  <a:cubicBezTo>
                    <a:pt x="22459" y="14581"/>
                    <a:pt x="12788" y="24252"/>
                    <a:pt x="859" y="24252"/>
                  </a:cubicBezTo>
                  <a:cubicBezTo>
                    <a:pt x="572" y="24252"/>
                    <a:pt x="286" y="24246"/>
                    <a:pt x="-1" y="24234"/>
                  </a:cubicBezTo>
                  <a:lnTo>
                    <a:pt x="859" y="2652"/>
                  </a:lnTo>
                  <a:lnTo>
                    <a:pt x="22295" y="-1"/>
                  </a:lnTo>
                  <a:close/>
                </a:path>
              </a:pathLst>
            </a:custGeom>
            <a:solidFill>
              <a:srgbClr val="FFFFFF"/>
            </a:solidFill>
            <a:ln w="9525">
              <a:solidFill>
                <a:srgbClr val="000000"/>
              </a:solidFill>
              <a:round/>
              <a:headEnd/>
              <a:tailEnd/>
            </a:ln>
          </p:spPr>
          <p:txBody>
            <a:bodyPr/>
            <a:lstStyle/>
            <a:p>
              <a:endParaRPr lang="en-US"/>
            </a:p>
          </p:txBody>
        </p:sp>
        <p:grpSp>
          <p:nvGrpSpPr>
            <p:cNvPr id="29825" name="Group 112"/>
            <p:cNvGrpSpPr>
              <a:grpSpLocks/>
            </p:cNvGrpSpPr>
            <p:nvPr/>
          </p:nvGrpSpPr>
          <p:grpSpPr bwMode="auto">
            <a:xfrm>
              <a:off x="5503056" y="2042942"/>
              <a:ext cx="635000" cy="1293813"/>
              <a:chOff x="2352" y="1722"/>
              <a:chExt cx="355" cy="815"/>
            </a:xfrm>
          </p:grpSpPr>
          <p:sp>
            <p:nvSpPr>
              <p:cNvPr id="29883" name="Freeform 113"/>
              <p:cNvSpPr>
                <a:spLocks/>
              </p:cNvSpPr>
              <p:nvPr/>
            </p:nvSpPr>
            <p:spPr bwMode="auto">
              <a:xfrm>
                <a:off x="2352" y="1772"/>
                <a:ext cx="312" cy="741"/>
              </a:xfrm>
              <a:custGeom>
                <a:avLst/>
                <a:gdLst>
                  <a:gd name="T0" fmla="*/ 0 w 312"/>
                  <a:gd name="T1" fmla="*/ 0 h 741"/>
                  <a:gd name="T2" fmla="*/ 9 w 312"/>
                  <a:gd name="T3" fmla="*/ 31 h 741"/>
                  <a:gd name="T4" fmla="*/ 21 w 312"/>
                  <a:gd name="T5" fmla="*/ 58 h 741"/>
                  <a:gd name="T6" fmla="*/ 35 w 312"/>
                  <a:gd name="T7" fmla="*/ 82 h 741"/>
                  <a:gd name="T8" fmla="*/ 52 w 312"/>
                  <a:gd name="T9" fmla="*/ 104 h 741"/>
                  <a:gd name="T10" fmla="*/ 70 w 312"/>
                  <a:gd name="T11" fmla="*/ 124 h 741"/>
                  <a:gd name="T12" fmla="*/ 90 w 312"/>
                  <a:gd name="T13" fmla="*/ 142 h 741"/>
                  <a:gd name="T14" fmla="*/ 111 w 312"/>
                  <a:gd name="T15" fmla="*/ 158 h 741"/>
                  <a:gd name="T16" fmla="*/ 134 w 312"/>
                  <a:gd name="T17" fmla="*/ 175 h 741"/>
                  <a:gd name="T18" fmla="*/ 157 w 312"/>
                  <a:gd name="T19" fmla="*/ 191 h 741"/>
                  <a:gd name="T20" fmla="*/ 178 w 312"/>
                  <a:gd name="T21" fmla="*/ 209 h 741"/>
                  <a:gd name="T22" fmla="*/ 201 w 312"/>
                  <a:gd name="T23" fmla="*/ 229 h 741"/>
                  <a:gd name="T24" fmla="*/ 222 w 312"/>
                  <a:gd name="T25" fmla="*/ 250 h 741"/>
                  <a:gd name="T26" fmla="*/ 242 w 312"/>
                  <a:gd name="T27" fmla="*/ 272 h 741"/>
                  <a:gd name="T28" fmla="*/ 262 w 312"/>
                  <a:gd name="T29" fmla="*/ 298 h 741"/>
                  <a:gd name="T30" fmla="*/ 270 w 312"/>
                  <a:gd name="T31" fmla="*/ 312 h 741"/>
                  <a:gd name="T32" fmla="*/ 279 w 312"/>
                  <a:gd name="T33" fmla="*/ 327 h 741"/>
                  <a:gd name="T34" fmla="*/ 286 w 312"/>
                  <a:gd name="T35" fmla="*/ 342 h 741"/>
                  <a:gd name="T36" fmla="*/ 293 w 312"/>
                  <a:gd name="T37" fmla="*/ 360 h 741"/>
                  <a:gd name="T38" fmla="*/ 303 w 312"/>
                  <a:gd name="T39" fmla="*/ 392 h 741"/>
                  <a:gd name="T40" fmla="*/ 309 w 312"/>
                  <a:gd name="T41" fmla="*/ 425 h 741"/>
                  <a:gd name="T42" fmla="*/ 312 w 312"/>
                  <a:gd name="T43" fmla="*/ 459 h 741"/>
                  <a:gd name="T44" fmla="*/ 312 w 312"/>
                  <a:gd name="T45" fmla="*/ 493 h 741"/>
                  <a:gd name="T46" fmla="*/ 309 w 312"/>
                  <a:gd name="T47" fmla="*/ 526 h 741"/>
                  <a:gd name="T48" fmla="*/ 302 w 312"/>
                  <a:gd name="T49" fmla="*/ 560 h 741"/>
                  <a:gd name="T50" fmla="*/ 291 w 312"/>
                  <a:gd name="T51" fmla="*/ 590 h 741"/>
                  <a:gd name="T52" fmla="*/ 277 w 312"/>
                  <a:gd name="T53" fmla="*/ 619 h 741"/>
                  <a:gd name="T54" fmla="*/ 261 w 312"/>
                  <a:gd name="T55" fmla="*/ 647 h 741"/>
                  <a:gd name="T56" fmla="*/ 239 w 312"/>
                  <a:gd name="T57" fmla="*/ 672 h 741"/>
                  <a:gd name="T58" fmla="*/ 215 w 312"/>
                  <a:gd name="T59" fmla="*/ 694 h 741"/>
                  <a:gd name="T60" fmla="*/ 187 w 312"/>
                  <a:gd name="T61" fmla="*/ 712 h 741"/>
                  <a:gd name="T62" fmla="*/ 172 w 312"/>
                  <a:gd name="T63" fmla="*/ 719 h 741"/>
                  <a:gd name="T64" fmla="*/ 155 w 312"/>
                  <a:gd name="T65" fmla="*/ 726 h 741"/>
                  <a:gd name="T66" fmla="*/ 139 w 312"/>
                  <a:gd name="T67" fmla="*/ 731 h 741"/>
                  <a:gd name="T68" fmla="*/ 120 w 312"/>
                  <a:gd name="T69" fmla="*/ 736 h 741"/>
                  <a:gd name="T70" fmla="*/ 102 w 312"/>
                  <a:gd name="T71" fmla="*/ 738 h 741"/>
                  <a:gd name="T72" fmla="*/ 82 w 312"/>
                  <a:gd name="T73" fmla="*/ 741 h 741"/>
                  <a:gd name="T74" fmla="*/ 62 w 312"/>
                  <a:gd name="T75" fmla="*/ 741 h 741"/>
                  <a:gd name="T76" fmla="*/ 41 w 312"/>
                  <a:gd name="T77" fmla="*/ 740 h 7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2"/>
                  <a:gd name="T118" fmla="*/ 0 h 741"/>
                  <a:gd name="T119" fmla="*/ 312 w 312"/>
                  <a:gd name="T120" fmla="*/ 741 h 7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2" h="741">
                    <a:moveTo>
                      <a:pt x="0" y="0"/>
                    </a:moveTo>
                    <a:lnTo>
                      <a:pt x="9" y="31"/>
                    </a:lnTo>
                    <a:lnTo>
                      <a:pt x="21" y="58"/>
                    </a:lnTo>
                    <a:lnTo>
                      <a:pt x="35" y="82"/>
                    </a:lnTo>
                    <a:lnTo>
                      <a:pt x="52" y="104"/>
                    </a:lnTo>
                    <a:lnTo>
                      <a:pt x="70" y="124"/>
                    </a:lnTo>
                    <a:lnTo>
                      <a:pt x="90" y="142"/>
                    </a:lnTo>
                    <a:lnTo>
                      <a:pt x="111" y="158"/>
                    </a:lnTo>
                    <a:lnTo>
                      <a:pt x="134" y="175"/>
                    </a:lnTo>
                    <a:lnTo>
                      <a:pt x="157" y="191"/>
                    </a:lnTo>
                    <a:lnTo>
                      <a:pt x="178" y="209"/>
                    </a:lnTo>
                    <a:lnTo>
                      <a:pt x="201" y="229"/>
                    </a:lnTo>
                    <a:lnTo>
                      <a:pt x="222" y="250"/>
                    </a:lnTo>
                    <a:lnTo>
                      <a:pt x="242" y="272"/>
                    </a:lnTo>
                    <a:lnTo>
                      <a:pt x="262" y="298"/>
                    </a:lnTo>
                    <a:lnTo>
                      <a:pt x="270" y="312"/>
                    </a:lnTo>
                    <a:lnTo>
                      <a:pt x="279" y="327"/>
                    </a:lnTo>
                    <a:lnTo>
                      <a:pt x="286" y="342"/>
                    </a:lnTo>
                    <a:lnTo>
                      <a:pt x="293" y="360"/>
                    </a:lnTo>
                    <a:lnTo>
                      <a:pt x="303" y="392"/>
                    </a:lnTo>
                    <a:lnTo>
                      <a:pt x="309" y="425"/>
                    </a:lnTo>
                    <a:lnTo>
                      <a:pt x="312" y="459"/>
                    </a:lnTo>
                    <a:lnTo>
                      <a:pt x="312" y="493"/>
                    </a:lnTo>
                    <a:lnTo>
                      <a:pt x="309" y="526"/>
                    </a:lnTo>
                    <a:lnTo>
                      <a:pt x="302" y="560"/>
                    </a:lnTo>
                    <a:lnTo>
                      <a:pt x="291" y="590"/>
                    </a:lnTo>
                    <a:lnTo>
                      <a:pt x="277" y="619"/>
                    </a:lnTo>
                    <a:lnTo>
                      <a:pt x="261" y="647"/>
                    </a:lnTo>
                    <a:lnTo>
                      <a:pt x="239" y="672"/>
                    </a:lnTo>
                    <a:lnTo>
                      <a:pt x="215" y="694"/>
                    </a:lnTo>
                    <a:lnTo>
                      <a:pt x="187" y="712"/>
                    </a:lnTo>
                    <a:lnTo>
                      <a:pt x="172" y="719"/>
                    </a:lnTo>
                    <a:lnTo>
                      <a:pt x="155" y="726"/>
                    </a:lnTo>
                    <a:lnTo>
                      <a:pt x="139" y="731"/>
                    </a:lnTo>
                    <a:lnTo>
                      <a:pt x="120" y="736"/>
                    </a:lnTo>
                    <a:lnTo>
                      <a:pt x="102" y="738"/>
                    </a:lnTo>
                    <a:lnTo>
                      <a:pt x="82" y="741"/>
                    </a:lnTo>
                    <a:lnTo>
                      <a:pt x="62" y="741"/>
                    </a:lnTo>
                    <a:lnTo>
                      <a:pt x="41" y="74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84" name="Freeform 114"/>
              <p:cNvSpPr>
                <a:spLocks/>
              </p:cNvSpPr>
              <p:nvPr/>
            </p:nvSpPr>
            <p:spPr bwMode="auto">
              <a:xfrm>
                <a:off x="2364" y="1722"/>
                <a:ext cx="343" cy="815"/>
              </a:xfrm>
              <a:custGeom>
                <a:avLst/>
                <a:gdLst>
                  <a:gd name="T0" fmla="*/ 0 w 343"/>
                  <a:gd name="T1" fmla="*/ 0 h 815"/>
                  <a:gd name="T2" fmla="*/ 5 w 343"/>
                  <a:gd name="T3" fmla="*/ 18 h 815"/>
                  <a:gd name="T4" fmla="*/ 9 w 343"/>
                  <a:gd name="T5" fmla="*/ 34 h 815"/>
                  <a:gd name="T6" fmla="*/ 15 w 343"/>
                  <a:gd name="T7" fmla="*/ 49 h 815"/>
                  <a:gd name="T8" fmla="*/ 22 w 343"/>
                  <a:gd name="T9" fmla="*/ 64 h 815"/>
                  <a:gd name="T10" fmla="*/ 38 w 343"/>
                  <a:gd name="T11" fmla="*/ 90 h 815"/>
                  <a:gd name="T12" fmla="*/ 57 w 343"/>
                  <a:gd name="T13" fmla="*/ 114 h 815"/>
                  <a:gd name="T14" fmla="*/ 76 w 343"/>
                  <a:gd name="T15" fmla="*/ 135 h 815"/>
                  <a:gd name="T16" fmla="*/ 99 w 343"/>
                  <a:gd name="T17" fmla="*/ 156 h 815"/>
                  <a:gd name="T18" fmla="*/ 122 w 343"/>
                  <a:gd name="T19" fmla="*/ 174 h 815"/>
                  <a:gd name="T20" fmla="*/ 146 w 343"/>
                  <a:gd name="T21" fmla="*/ 193 h 815"/>
                  <a:gd name="T22" fmla="*/ 171 w 343"/>
                  <a:gd name="T23" fmla="*/ 211 h 815"/>
                  <a:gd name="T24" fmla="*/ 197 w 343"/>
                  <a:gd name="T25" fmla="*/ 230 h 815"/>
                  <a:gd name="T26" fmla="*/ 221 w 343"/>
                  <a:gd name="T27" fmla="*/ 251 h 815"/>
                  <a:gd name="T28" fmla="*/ 244 w 343"/>
                  <a:gd name="T29" fmla="*/ 273 h 815"/>
                  <a:gd name="T30" fmla="*/ 267 w 343"/>
                  <a:gd name="T31" fmla="*/ 298 h 815"/>
                  <a:gd name="T32" fmla="*/ 287 w 343"/>
                  <a:gd name="T33" fmla="*/ 327 h 815"/>
                  <a:gd name="T34" fmla="*/ 296 w 343"/>
                  <a:gd name="T35" fmla="*/ 342 h 815"/>
                  <a:gd name="T36" fmla="*/ 305 w 343"/>
                  <a:gd name="T37" fmla="*/ 359 h 815"/>
                  <a:gd name="T38" fmla="*/ 314 w 343"/>
                  <a:gd name="T39" fmla="*/ 377 h 815"/>
                  <a:gd name="T40" fmla="*/ 322 w 343"/>
                  <a:gd name="T41" fmla="*/ 395 h 815"/>
                  <a:gd name="T42" fmla="*/ 332 w 343"/>
                  <a:gd name="T43" fmla="*/ 431 h 815"/>
                  <a:gd name="T44" fmla="*/ 340 w 343"/>
                  <a:gd name="T45" fmla="*/ 468 h 815"/>
                  <a:gd name="T46" fmla="*/ 343 w 343"/>
                  <a:gd name="T47" fmla="*/ 504 h 815"/>
                  <a:gd name="T48" fmla="*/ 343 w 343"/>
                  <a:gd name="T49" fmla="*/ 542 h 815"/>
                  <a:gd name="T50" fmla="*/ 338 w 343"/>
                  <a:gd name="T51" fmla="*/ 579 h 815"/>
                  <a:gd name="T52" fmla="*/ 331 w 343"/>
                  <a:gd name="T53" fmla="*/ 615 h 815"/>
                  <a:gd name="T54" fmla="*/ 320 w 343"/>
                  <a:gd name="T55" fmla="*/ 650 h 815"/>
                  <a:gd name="T56" fmla="*/ 303 w 343"/>
                  <a:gd name="T57" fmla="*/ 682 h 815"/>
                  <a:gd name="T58" fmla="*/ 285 w 343"/>
                  <a:gd name="T59" fmla="*/ 712 h 815"/>
                  <a:gd name="T60" fmla="*/ 262 w 343"/>
                  <a:gd name="T61" fmla="*/ 738 h 815"/>
                  <a:gd name="T62" fmla="*/ 249 w 343"/>
                  <a:gd name="T63" fmla="*/ 751 h 815"/>
                  <a:gd name="T64" fmla="*/ 235 w 343"/>
                  <a:gd name="T65" fmla="*/ 763 h 815"/>
                  <a:gd name="T66" fmla="*/ 221 w 343"/>
                  <a:gd name="T67" fmla="*/ 773 h 815"/>
                  <a:gd name="T68" fmla="*/ 204 w 343"/>
                  <a:gd name="T69" fmla="*/ 783 h 815"/>
                  <a:gd name="T70" fmla="*/ 188 w 343"/>
                  <a:gd name="T71" fmla="*/ 791 h 815"/>
                  <a:gd name="T72" fmla="*/ 171 w 343"/>
                  <a:gd name="T73" fmla="*/ 798 h 815"/>
                  <a:gd name="T74" fmla="*/ 151 w 343"/>
                  <a:gd name="T75" fmla="*/ 805 h 815"/>
                  <a:gd name="T76" fmla="*/ 133 w 343"/>
                  <a:gd name="T77" fmla="*/ 809 h 815"/>
                  <a:gd name="T78" fmla="*/ 111 w 343"/>
                  <a:gd name="T79" fmla="*/ 812 h 815"/>
                  <a:gd name="T80" fmla="*/ 90 w 343"/>
                  <a:gd name="T81" fmla="*/ 815 h 815"/>
                  <a:gd name="T82" fmla="*/ 67 w 343"/>
                  <a:gd name="T83" fmla="*/ 815 h 815"/>
                  <a:gd name="T84" fmla="*/ 44 w 343"/>
                  <a:gd name="T85" fmla="*/ 815 h 81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5"/>
                  <a:gd name="T131" fmla="*/ 343 w 343"/>
                  <a:gd name="T132" fmla="*/ 815 h 81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5">
                    <a:moveTo>
                      <a:pt x="0" y="0"/>
                    </a:moveTo>
                    <a:lnTo>
                      <a:pt x="5" y="18"/>
                    </a:lnTo>
                    <a:lnTo>
                      <a:pt x="9" y="34"/>
                    </a:lnTo>
                    <a:lnTo>
                      <a:pt x="15" y="49"/>
                    </a:lnTo>
                    <a:lnTo>
                      <a:pt x="22" y="64"/>
                    </a:lnTo>
                    <a:lnTo>
                      <a:pt x="38" y="90"/>
                    </a:lnTo>
                    <a:lnTo>
                      <a:pt x="57" y="114"/>
                    </a:lnTo>
                    <a:lnTo>
                      <a:pt x="76" y="135"/>
                    </a:lnTo>
                    <a:lnTo>
                      <a:pt x="99" y="156"/>
                    </a:lnTo>
                    <a:lnTo>
                      <a:pt x="122" y="174"/>
                    </a:lnTo>
                    <a:lnTo>
                      <a:pt x="146" y="193"/>
                    </a:lnTo>
                    <a:lnTo>
                      <a:pt x="171" y="211"/>
                    </a:lnTo>
                    <a:lnTo>
                      <a:pt x="197" y="230"/>
                    </a:lnTo>
                    <a:lnTo>
                      <a:pt x="221" y="251"/>
                    </a:lnTo>
                    <a:lnTo>
                      <a:pt x="244" y="273"/>
                    </a:lnTo>
                    <a:lnTo>
                      <a:pt x="267" y="298"/>
                    </a:lnTo>
                    <a:lnTo>
                      <a:pt x="287" y="327"/>
                    </a:lnTo>
                    <a:lnTo>
                      <a:pt x="296" y="342"/>
                    </a:lnTo>
                    <a:lnTo>
                      <a:pt x="305" y="359"/>
                    </a:lnTo>
                    <a:lnTo>
                      <a:pt x="314" y="377"/>
                    </a:lnTo>
                    <a:lnTo>
                      <a:pt x="322" y="395"/>
                    </a:lnTo>
                    <a:lnTo>
                      <a:pt x="332" y="431"/>
                    </a:lnTo>
                    <a:lnTo>
                      <a:pt x="340" y="468"/>
                    </a:lnTo>
                    <a:lnTo>
                      <a:pt x="343" y="504"/>
                    </a:lnTo>
                    <a:lnTo>
                      <a:pt x="343" y="542"/>
                    </a:lnTo>
                    <a:lnTo>
                      <a:pt x="338" y="579"/>
                    </a:lnTo>
                    <a:lnTo>
                      <a:pt x="331" y="615"/>
                    </a:lnTo>
                    <a:lnTo>
                      <a:pt x="320" y="650"/>
                    </a:lnTo>
                    <a:lnTo>
                      <a:pt x="303" y="682"/>
                    </a:lnTo>
                    <a:lnTo>
                      <a:pt x="285" y="712"/>
                    </a:lnTo>
                    <a:lnTo>
                      <a:pt x="262" y="738"/>
                    </a:lnTo>
                    <a:lnTo>
                      <a:pt x="249" y="751"/>
                    </a:lnTo>
                    <a:lnTo>
                      <a:pt x="235" y="763"/>
                    </a:lnTo>
                    <a:lnTo>
                      <a:pt x="221" y="773"/>
                    </a:lnTo>
                    <a:lnTo>
                      <a:pt x="204" y="783"/>
                    </a:lnTo>
                    <a:lnTo>
                      <a:pt x="188" y="791"/>
                    </a:lnTo>
                    <a:lnTo>
                      <a:pt x="171" y="798"/>
                    </a:lnTo>
                    <a:lnTo>
                      <a:pt x="151" y="805"/>
                    </a:lnTo>
                    <a:lnTo>
                      <a:pt x="133" y="809"/>
                    </a:lnTo>
                    <a:lnTo>
                      <a:pt x="111" y="812"/>
                    </a:lnTo>
                    <a:lnTo>
                      <a:pt x="90" y="815"/>
                    </a:lnTo>
                    <a:lnTo>
                      <a:pt x="67" y="815"/>
                    </a:lnTo>
                    <a:lnTo>
                      <a:pt x="44" y="815"/>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826" name="Group 115"/>
            <p:cNvGrpSpPr>
              <a:grpSpLocks/>
            </p:cNvGrpSpPr>
            <p:nvPr/>
          </p:nvGrpSpPr>
          <p:grpSpPr bwMode="auto">
            <a:xfrm>
              <a:off x="5239531" y="2957342"/>
              <a:ext cx="315913" cy="387350"/>
              <a:chOff x="2204" y="2298"/>
              <a:chExt cx="177" cy="244"/>
            </a:xfrm>
          </p:grpSpPr>
          <p:sp>
            <p:nvSpPr>
              <p:cNvPr id="29880" name="Rectangle 116"/>
              <p:cNvSpPr>
                <a:spLocks noChangeArrowheads="1"/>
              </p:cNvSpPr>
              <p:nvPr/>
            </p:nvSpPr>
            <p:spPr bwMode="auto">
              <a:xfrm>
                <a:off x="2204" y="2304"/>
                <a:ext cx="61" cy="238"/>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881" name="Rectangle 117"/>
              <p:cNvSpPr>
                <a:spLocks noChangeArrowheads="1"/>
              </p:cNvSpPr>
              <p:nvPr/>
            </p:nvSpPr>
            <p:spPr bwMode="auto">
              <a:xfrm>
                <a:off x="2204" y="2298"/>
                <a:ext cx="171" cy="50"/>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882" name="Rectangle 118"/>
              <p:cNvSpPr>
                <a:spLocks noChangeArrowheads="1"/>
              </p:cNvSpPr>
              <p:nvPr/>
            </p:nvSpPr>
            <p:spPr bwMode="auto">
              <a:xfrm>
                <a:off x="2320" y="2304"/>
                <a:ext cx="61" cy="238"/>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grpSp>
        <p:sp>
          <p:nvSpPr>
            <p:cNvPr id="29827" name="Arc 119"/>
            <p:cNvSpPr>
              <a:spLocks/>
            </p:cNvSpPr>
            <p:nvPr/>
          </p:nvSpPr>
          <p:spPr bwMode="auto">
            <a:xfrm>
              <a:off x="4679144" y="3070055"/>
              <a:ext cx="177800" cy="231775"/>
            </a:xfrm>
            <a:custGeom>
              <a:avLst/>
              <a:gdLst>
                <a:gd name="T0" fmla="*/ 0 w 21599"/>
                <a:gd name="T1" fmla="*/ 2147483647 h 21598"/>
                <a:gd name="T2" fmla="*/ 2147483647 w 21599"/>
                <a:gd name="T3" fmla="*/ 0 h 21598"/>
                <a:gd name="T4" fmla="*/ 2147483647 w 21599"/>
                <a:gd name="T5" fmla="*/ 2147483647 h 21598"/>
                <a:gd name="T6" fmla="*/ 0 60000 65536"/>
                <a:gd name="T7" fmla="*/ 0 60000 65536"/>
                <a:gd name="T8" fmla="*/ 0 60000 65536"/>
                <a:gd name="T9" fmla="*/ 0 w 21599"/>
                <a:gd name="T10" fmla="*/ 0 h 21598"/>
                <a:gd name="T11" fmla="*/ 21599 w 21599"/>
                <a:gd name="T12" fmla="*/ 21598 h 21598"/>
              </a:gdLst>
              <a:ahLst/>
              <a:cxnLst>
                <a:cxn ang="T6">
                  <a:pos x="T0" y="T1"/>
                </a:cxn>
                <a:cxn ang="T7">
                  <a:pos x="T2" y="T3"/>
                </a:cxn>
                <a:cxn ang="T8">
                  <a:pos x="T4" y="T5"/>
                </a:cxn>
              </a:cxnLst>
              <a:rect l="T9" t="T10" r="T11" b="T12"/>
              <a:pathLst>
                <a:path w="21599" h="21598" fill="none" extrusionOk="0">
                  <a:moveTo>
                    <a:pt x="-1" y="21451"/>
                  </a:moveTo>
                  <a:cubicBezTo>
                    <a:pt x="79" y="9663"/>
                    <a:pt x="9596" y="115"/>
                    <a:pt x="21384" y="-1"/>
                  </a:cubicBezTo>
                </a:path>
                <a:path w="21599" h="21598" stroke="0" extrusionOk="0">
                  <a:moveTo>
                    <a:pt x="-1" y="21451"/>
                  </a:moveTo>
                  <a:cubicBezTo>
                    <a:pt x="79" y="9663"/>
                    <a:pt x="9596" y="115"/>
                    <a:pt x="21384" y="-1"/>
                  </a:cubicBezTo>
                  <a:lnTo>
                    <a:pt x="21599" y="21598"/>
                  </a:lnTo>
                  <a:lnTo>
                    <a:pt x="-1" y="2145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28" name="Arc 120"/>
            <p:cNvSpPr>
              <a:spLocks/>
            </p:cNvSpPr>
            <p:nvPr/>
          </p:nvSpPr>
          <p:spPr bwMode="auto">
            <a:xfrm>
              <a:off x="4880756" y="3068467"/>
              <a:ext cx="185738" cy="220663"/>
            </a:xfrm>
            <a:custGeom>
              <a:avLst/>
              <a:gdLst>
                <a:gd name="T0" fmla="*/ 0 w 21599"/>
                <a:gd name="T1" fmla="*/ 0 h 21600"/>
                <a:gd name="T2" fmla="*/ 2147483647 w 21599"/>
                <a:gd name="T3" fmla="*/ 2147483647 h 21600"/>
                <a:gd name="T4" fmla="*/ 0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68" y="0"/>
                    <a:pt x="21514" y="9576"/>
                    <a:pt x="21599" y="21444"/>
                  </a:cubicBezTo>
                </a:path>
                <a:path w="21599" h="21600" stroke="0" extrusionOk="0">
                  <a:moveTo>
                    <a:pt x="-1" y="0"/>
                  </a:moveTo>
                  <a:cubicBezTo>
                    <a:pt x="11868" y="0"/>
                    <a:pt x="21514" y="9576"/>
                    <a:pt x="21599" y="21444"/>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29" name="Arc 121"/>
            <p:cNvSpPr>
              <a:spLocks/>
            </p:cNvSpPr>
            <p:nvPr/>
          </p:nvSpPr>
          <p:spPr bwMode="auto">
            <a:xfrm>
              <a:off x="4718831" y="3120855"/>
              <a:ext cx="150813" cy="1889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0"/>
                    <a:pt x="9670" y="0"/>
                    <a:pt x="21599" y="0"/>
                  </a:cubicBezTo>
                </a:path>
                <a:path w="21600" h="21600" stroke="0" extrusionOk="0">
                  <a:moveTo>
                    <a:pt x="0" y="21600"/>
                  </a:moveTo>
                  <a:cubicBezTo>
                    <a:pt x="0" y="9670"/>
                    <a:pt x="9670" y="0"/>
                    <a:pt x="21599" y="0"/>
                  </a:cubicBezTo>
                  <a:lnTo>
                    <a:pt x="21600" y="21600"/>
                  </a:lnTo>
                  <a:lnTo>
                    <a:pt x="0" y="21600"/>
                  </a:lnTo>
                  <a:close/>
                </a:path>
              </a:pathLst>
            </a:custGeom>
            <a:solidFill>
              <a:schemeClr val="bg1"/>
            </a:solidFill>
            <a:ln w="7938">
              <a:solidFill>
                <a:srgbClr val="000000"/>
              </a:solidFill>
              <a:round/>
              <a:headEnd/>
              <a:tailEnd/>
            </a:ln>
          </p:spPr>
          <p:txBody>
            <a:bodyPr/>
            <a:lstStyle/>
            <a:p>
              <a:endParaRPr lang="en-US"/>
            </a:p>
          </p:txBody>
        </p:sp>
        <p:sp>
          <p:nvSpPr>
            <p:cNvPr id="29830" name="Arc 122"/>
            <p:cNvSpPr>
              <a:spLocks/>
            </p:cNvSpPr>
            <p:nvPr/>
          </p:nvSpPr>
          <p:spPr bwMode="auto">
            <a:xfrm>
              <a:off x="4882344" y="3120855"/>
              <a:ext cx="155575" cy="222250"/>
            </a:xfrm>
            <a:custGeom>
              <a:avLst/>
              <a:gdLst>
                <a:gd name="T0" fmla="*/ 0 w 21854"/>
                <a:gd name="T1" fmla="*/ 2147483647 h 21600"/>
                <a:gd name="T2" fmla="*/ 2147483647 w 21854"/>
                <a:gd name="T3" fmla="*/ 2147483647 h 21600"/>
                <a:gd name="T4" fmla="*/ 2147483647 w 21854"/>
                <a:gd name="T5" fmla="*/ 2147483647 h 21600"/>
                <a:gd name="T6" fmla="*/ 0 60000 65536"/>
                <a:gd name="T7" fmla="*/ 0 60000 65536"/>
                <a:gd name="T8" fmla="*/ 0 60000 65536"/>
                <a:gd name="T9" fmla="*/ 0 w 21854"/>
                <a:gd name="T10" fmla="*/ 0 h 21600"/>
                <a:gd name="T11" fmla="*/ 21854 w 21854"/>
                <a:gd name="T12" fmla="*/ 21600 h 21600"/>
              </a:gdLst>
              <a:ahLst/>
              <a:cxnLst>
                <a:cxn ang="T6">
                  <a:pos x="T0" y="T1"/>
                </a:cxn>
                <a:cxn ang="T7">
                  <a:pos x="T2" y="T3"/>
                </a:cxn>
                <a:cxn ang="T8">
                  <a:pos x="T4" y="T5"/>
                </a:cxn>
              </a:cxnLst>
              <a:rect l="T9" t="T10" r="T11" b="T12"/>
              <a:pathLst>
                <a:path w="21854" h="21600" fill="none" extrusionOk="0">
                  <a:moveTo>
                    <a:pt x="-1" y="1"/>
                  </a:moveTo>
                  <a:cubicBezTo>
                    <a:pt x="84" y="0"/>
                    <a:pt x="169" y="-1"/>
                    <a:pt x="254" y="0"/>
                  </a:cubicBezTo>
                  <a:cubicBezTo>
                    <a:pt x="12183" y="0"/>
                    <a:pt x="21854" y="9670"/>
                    <a:pt x="21854" y="21600"/>
                  </a:cubicBezTo>
                </a:path>
                <a:path w="21854" h="21600" stroke="0" extrusionOk="0">
                  <a:moveTo>
                    <a:pt x="-1" y="1"/>
                  </a:moveTo>
                  <a:cubicBezTo>
                    <a:pt x="84" y="0"/>
                    <a:pt x="169" y="-1"/>
                    <a:pt x="254" y="0"/>
                  </a:cubicBezTo>
                  <a:cubicBezTo>
                    <a:pt x="12183" y="0"/>
                    <a:pt x="21854" y="9670"/>
                    <a:pt x="21854" y="21600"/>
                  </a:cubicBezTo>
                  <a:lnTo>
                    <a:pt x="254" y="21600"/>
                  </a:lnTo>
                  <a:lnTo>
                    <a:pt x="-1"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31" name="Rectangle 123"/>
            <p:cNvSpPr>
              <a:spLocks noChangeArrowheads="1"/>
            </p:cNvSpPr>
            <p:nvPr/>
          </p:nvSpPr>
          <p:spPr bwMode="auto">
            <a:xfrm>
              <a:off x="4806143" y="328119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832" name="Rectangle 124"/>
            <p:cNvSpPr>
              <a:spLocks noChangeArrowheads="1"/>
            </p:cNvSpPr>
            <p:nvPr/>
          </p:nvSpPr>
          <p:spPr bwMode="auto">
            <a:xfrm>
              <a:off x="4896631" y="3281192"/>
              <a:ext cx="104587" cy="153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833" name="Arc 125"/>
            <p:cNvSpPr>
              <a:spLocks/>
            </p:cNvSpPr>
            <p:nvPr/>
          </p:nvSpPr>
          <p:spPr bwMode="auto">
            <a:xfrm>
              <a:off x="4756931" y="3165305"/>
              <a:ext cx="82550" cy="106362"/>
            </a:xfrm>
            <a:custGeom>
              <a:avLst/>
              <a:gdLst>
                <a:gd name="T0" fmla="*/ 0 w 13563"/>
                <a:gd name="T1" fmla="*/ 2147483647 h 21600"/>
                <a:gd name="T2" fmla="*/ 2147483647 w 13563"/>
                <a:gd name="T3" fmla="*/ 2147483647 h 21600"/>
                <a:gd name="T4" fmla="*/ 2147483647 w 13563"/>
                <a:gd name="T5" fmla="*/ 2147483647 h 21600"/>
                <a:gd name="T6" fmla="*/ 0 60000 65536"/>
                <a:gd name="T7" fmla="*/ 0 60000 65536"/>
                <a:gd name="T8" fmla="*/ 0 60000 65536"/>
                <a:gd name="T9" fmla="*/ 0 w 13563"/>
                <a:gd name="T10" fmla="*/ 0 h 21600"/>
                <a:gd name="T11" fmla="*/ 13563 w 13563"/>
                <a:gd name="T12" fmla="*/ 21600 h 21600"/>
              </a:gdLst>
              <a:ahLst/>
              <a:cxnLst>
                <a:cxn ang="T6">
                  <a:pos x="T0" y="T1"/>
                </a:cxn>
                <a:cxn ang="T7">
                  <a:pos x="T2" y="T3"/>
                </a:cxn>
                <a:cxn ang="T8">
                  <a:pos x="T4" y="T5"/>
                </a:cxn>
              </a:cxnLst>
              <a:rect l="T9" t="T10" r="T11" b="T12"/>
              <a:pathLst>
                <a:path w="13563" h="21600" fill="none" extrusionOk="0">
                  <a:moveTo>
                    <a:pt x="-1" y="4115"/>
                  </a:moveTo>
                  <a:cubicBezTo>
                    <a:pt x="3687" y="1440"/>
                    <a:pt x="8127" y="-1"/>
                    <a:pt x="12683" y="0"/>
                  </a:cubicBezTo>
                  <a:cubicBezTo>
                    <a:pt x="12976" y="0"/>
                    <a:pt x="13269" y="5"/>
                    <a:pt x="13563" y="17"/>
                  </a:cubicBezTo>
                </a:path>
                <a:path w="13563" h="21600" stroke="0" extrusionOk="0">
                  <a:moveTo>
                    <a:pt x="-1" y="4115"/>
                  </a:moveTo>
                  <a:cubicBezTo>
                    <a:pt x="3687" y="1440"/>
                    <a:pt x="8127" y="-1"/>
                    <a:pt x="12683" y="0"/>
                  </a:cubicBezTo>
                  <a:cubicBezTo>
                    <a:pt x="12976" y="0"/>
                    <a:pt x="13269" y="5"/>
                    <a:pt x="13563" y="17"/>
                  </a:cubicBezTo>
                  <a:lnTo>
                    <a:pt x="12683" y="21600"/>
                  </a:lnTo>
                  <a:lnTo>
                    <a:pt x="-1" y="4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4" name="Line 126"/>
            <p:cNvSpPr>
              <a:spLocks noChangeShapeType="1"/>
            </p:cNvSpPr>
            <p:nvPr/>
          </p:nvSpPr>
          <p:spPr bwMode="auto">
            <a:xfrm>
              <a:off x="4645806" y="2890667"/>
              <a:ext cx="144463" cy="2762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5" name="Line 127"/>
            <p:cNvSpPr>
              <a:spLocks noChangeShapeType="1"/>
            </p:cNvSpPr>
            <p:nvPr/>
          </p:nvSpPr>
          <p:spPr bwMode="auto">
            <a:xfrm flipH="1">
              <a:off x="4709306" y="3300242"/>
              <a:ext cx="9525" cy="31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6" name="Line 128"/>
            <p:cNvSpPr>
              <a:spLocks noChangeShapeType="1"/>
            </p:cNvSpPr>
            <p:nvPr/>
          </p:nvSpPr>
          <p:spPr bwMode="auto">
            <a:xfrm>
              <a:off x="4839481" y="3068467"/>
              <a:ext cx="5080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7" name="Line 129"/>
            <p:cNvSpPr>
              <a:spLocks noChangeShapeType="1"/>
            </p:cNvSpPr>
            <p:nvPr/>
          </p:nvSpPr>
          <p:spPr bwMode="auto">
            <a:xfrm flipH="1">
              <a:off x="5523694" y="3339930"/>
              <a:ext cx="8572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8" name="Line 130"/>
            <p:cNvSpPr>
              <a:spLocks noChangeShapeType="1"/>
            </p:cNvSpPr>
            <p:nvPr/>
          </p:nvSpPr>
          <p:spPr bwMode="auto">
            <a:xfrm flipH="1">
              <a:off x="5544331" y="3297067"/>
              <a:ext cx="317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39" name="Line 131"/>
            <p:cNvSpPr>
              <a:spLocks noChangeShapeType="1"/>
            </p:cNvSpPr>
            <p:nvPr/>
          </p:nvSpPr>
          <p:spPr bwMode="auto">
            <a:xfrm>
              <a:off x="5060144" y="3287542"/>
              <a:ext cx="17938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40" name="Line 132"/>
            <p:cNvSpPr>
              <a:spLocks noChangeShapeType="1"/>
            </p:cNvSpPr>
            <p:nvPr/>
          </p:nvSpPr>
          <p:spPr bwMode="auto">
            <a:xfrm>
              <a:off x="5031569" y="3339930"/>
              <a:ext cx="2349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841" name="Group 133"/>
            <p:cNvGrpSpPr>
              <a:grpSpLocks/>
            </p:cNvGrpSpPr>
            <p:nvPr/>
          </p:nvGrpSpPr>
          <p:grpSpPr bwMode="auto">
            <a:xfrm>
              <a:off x="4096531" y="2039767"/>
              <a:ext cx="633413" cy="1292225"/>
              <a:chOff x="1564" y="1720"/>
              <a:chExt cx="355" cy="814"/>
            </a:xfrm>
          </p:grpSpPr>
          <p:sp>
            <p:nvSpPr>
              <p:cNvPr id="29878" name="Freeform 134"/>
              <p:cNvSpPr>
                <a:spLocks/>
              </p:cNvSpPr>
              <p:nvPr/>
            </p:nvSpPr>
            <p:spPr bwMode="auto">
              <a:xfrm>
                <a:off x="1607" y="1770"/>
                <a:ext cx="312" cy="740"/>
              </a:xfrm>
              <a:custGeom>
                <a:avLst/>
                <a:gdLst>
                  <a:gd name="T0" fmla="*/ 312 w 312"/>
                  <a:gd name="T1" fmla="*/ 0 h 740"/>
                  <a:gd name="T2" fmla="*/ 303 w 312"/>
                  <a:gd name="T3" fmla="*/ 30 h 740"/>
                  <a:gd name="T4" fmla="*/ 292 w 312"/>
                  <a:gd name="T5" fmla="*/ 58 h 740"/>
                  <a:gd name="T6" fmla="*/ 277 w 312"/>
                  <a:gd name="T7" fmla="*/ 81 h 740"/>
                  <a:gd name="T8" fmla="*/ 262 w 312"/>
                  <a:gd name="T9" fmla="*/ 103 h 740"/>
                  <a:gd name="T10" fmla="*/ 242 w 312"/>
                  <a:gd name="T11" fmla="*/ 123 h 740"/>
                  <a:gd name="T12" fmla="*/ 222 w 312"/>
                  <a:gd name="T13" fmla="*/ 141 h 740"/>
                  <a:gd name="T14" fmla="*/ 201 w 312"/>
                  <a:gd name="T15" fmla="*/ 157 h 740"/>
                  <a:gd name="T16" fmla="*/ 180 w 312"/>
                  <a:gd name="T17" fmla="*/ 174 h 740"/>
                  <a:gd name="T18" fmla="*/ 157 w 312"/>
                  <a:gd name="T19" fmla="*/ 191 h 740"/>
                  <a:gd name="T20" fmla="*/ 134 w 312"/>
                  <a:gd name="T21" fmla="*/ 209 h 740"/>
                  <a:gd name="T22" fmla="*/ 111 w 312"/>
                  <a:gd name="T23" fmla="*/ 228 h 740"/>
                  <a:gd name="T24" fmla="*/ 90 w 312"/>
                  <a:gd name="T25" fmla="*/ 249 h 740"/>
                  <a:gd name="T26" fmla="*/ 70 w 312"/>
                  <a:gd name="T27" fmla="*/ 271 h 740"/>
                  <a:gd name="T28" fmla="*/ 52 w 312"/>
                  <a:gd name="T29" fmla="*/ 297 h 740"/>
                  <a:gd name="T30" fmla="*/ 43 w 312"/>
                  <a:gd name="T31" fmla="*/ 311 h 740"/>
                  <a:gd name="T32" fmla="*/ 35 w 312"/>
                  <a:gd name="T33" fmla="*/ 326 h 740"/>
                  <a:gd name="T34" fmla="*/ 27 w 312"/>
                  <a:gd name="T35" fmla="*/ 342 h 740"/>
                  <a:gd name="T36" fmla="*/ 20 w 312"/>
                  <a:gd name="T37" fmla="*/ 360 h 740"/>
                  <a:gd name="T38" fmla="*/ 11 w 312"/>
                  <a:gd name="T39" fmla="*/ 391 h 740"/>
                  <a:gd name="T40" fmla="*/ 3 w 312"/>
                  <a:gd name="T41" fmla="*/ 425 h 740"/>
                  <a:gd name="T42" fmla="*/ 0 w 312"/>
                  <a:gd name="T43" fmla="*/ 458 h 740"/>
                  <a:gd name="T44" fmla="*/ 0 w 312"/>
                  <a:gd name="T45" fmla="*/ 492 h 740"/>
                  <a:gd name="T46" fmla="*/ 4 w 312"/>
                  <a:gd name="T47" fmla="*/ 526 h 740"/>
                  <a:gd name="T48" fmla="*/ 11 w 312"/>
                  <a:gd name="T49" fmla="*/ 559 h 740"/>
                  <a:gd name="T50" fmla="*/ 21 w 312"/>
                  <a:gd name="T51" fmla="*/ 589 h 740"/>
                  <a:gd name="T52" fmla="*/ 35 w 312"/>
                  <a:gd name="T53" fmla="*/ 618 h 740"/>
                  <a:gd name="T54" fmla="*/ 53 w 312"/>
                  <a:gd name="T55" fmla="*/ 646 h 740"/>
                  <a:gd name="T56" fmla="*/ 75 w 312"/>
                  <a:gd name="T57" fmla="*/ 671 h 740"/>
                  <a:gd name="T58" fmla="*/ 99 w 312"/>
                  <a:gd name="T59" fmla="*/ 693 h 740"/>
                  <a:gd name="T60" fmla="*/ 126 w 312"/>
                  <a:gd name="T61" fmla="*/ 711 h 740"/>
                  <a:gd name="T62" fmla="*/ 142 w 312"/>
                  <a:gd name="T63" fmla="*/ 718 h 740"/>
                  <a:gd name="T64" fmla="*/ 157 w 312"/>
                  <a:gd name="T65" fmla="*/ 725 h 740"/>
                  <a:gd name="T66" fmla="*/ 174 w 312"/>
                  <a:gd name="T67" fmla="*/ 731 h 740"/>
                  <a:gd name="T68" fmla="*/ 192 w 312"/>
                  <a:gd name="T69" fmla="*/ 735 h 740"/>
                  <a:gd name="T70" fmla="*/ 210 w 312"/>
                  <a:gd name="T71" fmla="*/ 738 h 740"/>
                  <a:gd name="T72" fmla="*/ 230 w 312"/>
                  <a:gd name="T73" fmla="*/ 740 h 740"/>
                  <a:gd name="T74" fmla="*/ 250 w 312"/>
                  <a:gd name="T75" fmla="*/ 740 h 740"/>
                  <a:gd name="T76" fmla="*/ 271 w 312"/>
                  <a:gd name="T77" fmla="*/ 739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2"/>
                  <a:gd name="T118" fmla="*/ 0 h 740"/>
                  <a:gd name="T119" fmla="*/ 312 w 312"/>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2" h="740">
                    <a:moveTo>
                      <a:pt x="312" y="0"/>
                    </a:moveTo>
                    <a:lnTo>
                      <a:pt x="303" y="30"/>
                    </a:lnTo>
                    <a:lnTo>
                      <a:pt x="292" y="58"/>
                    </a:lnTo>
                    <a:lnTo>
                      <a:pt x="277" y="81"/>
                    </a:lnTo>
                    <a:lnTo>
                      <a:pt x="262" y="103"/>
                    </a:lnTo>
                    <a:lnTo>
                      <a:pt x="242" y="123"/>
                    </a:lnTo>
                    <a:lnTo>
                      <a:pt x="222" y="141"/>
                    </a:lnTo>
                    <a:lnTo>
                      <a:pt x="201" y="157"/>
                    </a:lnTo>
                    <a:lnTo>
                      <a:pt x="180" y="174"/>
                    </a:lnTo>
                    <a:lnTo>
                      <a:pt x="157" y="191"/>
                    </a:lnTo>
                    <a:lnTo>
                      <a:pt x="134" y="209"/>
                    </a:lnTo>
                    <a:lnTo>
                      <a:pt x="111" y="228"/>
                    </a:lnTo>
                    <a:lnTo>
                      <a:pt x="90" y="249"/>
                    </a:lnTo>
                    <a:lnTo>
                      <a:pt x="70" y="271"/>
                    </a:lnTo>
                    <a:lnTo>
                      <a:pt x="52" y="297"/>
                    </a:lnTo>
                    <a:lnTo>
                      <a:pt x="43" y="311"/>
                    </a:lnTo>
                    <a:lnTo>
                      <a:pt x="35" y="326"/>
                    </a:lnTo>
                    <a:lnTo>
                      <a:pt x="27" y="342"/>
                    </a:lnTo>
                    <a:lnTo>
                      <a:pt x="20" y="360"/>
                    </a:lnTo>
                    <a:lnTo>
                      <a:pt x="11" y="391"/>
                    </a:lnTo>
                    <a:lnTo>
                      <a:pt x="3" y="425"/>
                    </a:lnTo>
                    <a:lnTo>
                      <a:pt x="0" y="458"/>
                    </a:lnTo>
                    <a:lnTo>
                      <a:pt x="0" y="492"/>
                    </a:lnTo>
                    <a:lnTo>
                      <a:pt x="4" y="526"/>
                    </a:lnTo>
                    <a:lnTo>
                      <a:pt x="11" y="559"/>
                    </a:lnTo>
                    <a:lnTo>
                      <a:pt x="21" y="589"/>
                    </a:lnTo>
                    <a:lnTo>
                      <a:pt x="35" y="618"/>
                    </a:lnTo>
                    <a:lnTo>
                      <a:pt x="53" y="646"/>
                    </a:lnTo>
                    <a:lnTo>
                      <a:pt x="75" y="671"/>
                    </a:lnTo>
                    <a:lnTo>
                      <a:pt x="99" y="693"/>
                    </a:lnTo>
                    <a:lnTo>
                      <a:pt x="126" y="711"/>
                    </a:lnTo>
                    <a:lnTo>
                      <a:pt x="142" y="718"/>
                    </a:lnTo>
                    <a:lnTo>
                      <a:pt x="157" y="725"/>
                    </a:lnTo>
                    <a:lnTo>
                      <a:pt x="174" y="731"/>
                    </a:lnTo>
                    <a:lnTo>
                      <a:pt x="192" y="735"/>
                    </a:lnTo>
                    <a:lnTo>
                      <a:pt x="210" y="738"/>
                    </a:lnTo>
                    <a:lnTo>
                      <a:pt x="230" y="740"/>
                    </a:lnTo>
                    <a:lnTo>
                      <a:pt x="250" y="740"/>
                    </a:lnTo>
                    <a:lnTo>
                      <a:pt x="271"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9" name="Freeform 135"/>
              <p:cNvSpPr>
                <a:spLocks/>
              </p:cNvSpPr>
              <p:nvPr/>
            </p:nvSpPr>
            <p:spPr bwMode="auto">
              <a:xfrm>
                <a:off x="1564" y="1720"/>
                <a:ext cx="343" cy="814"/>
              </a:xfrm>
              <a:custGeom>
                <a:avLst/>
                <a:gdLst>
                  <a:gd name="T0" fmla="*/ 343 w 343"/>
                  <a:gd name="T1" fmla="*/ 0 h 814"/>
                  <a:gd name="T2" fmla="*/ 338 w 343"/>
                  <a:gd name="T3" fmla="*/ 18 h 814"/>
                  <a:gd name="T4" fmla="*/ 334 w 343"/>
                  <a:gd name="T5" fmla="*/ 33 h 814"/>
                  <a:gd name="T6" fmla="*/ 328 w 343"/>
                  <a:gd name="T7" fmla="*/ 48 h 814"/>
                  <a:gd name="T8" fmla="*/ 322 w 343"/>
                  <a:gd name="T9" fmla="*/ 63 h 814"/>
                  <a:gd name="T10" fmla="*/ 305 w 343"/>
                  <a:gd name="T11" fmla="*/ 90 h 814"/>
                  <a:gd name="T12" fmla="*/ 287 w 343"/>
                  <a:gd name="T13" fmla="*/ 113 h 814"/>
                  <a:gd name="T14" fmla="*/ 267 w 343"/>
                  <a:gd name="T15" fmla="*/ 134 h 814"/>
                  <a:gd name="T16" fmla="*/ 244 w 343"/>
                  <a:gd name="T17" fmla="*/ 155 h 814"/>
                  <a:gd name="T18" fmla="*/ 221 w 343"/>
                  <a:gd name="T19" fmla="*/ 173 h 814"/>
                  <a:gd name="T20" fmla="*/ 197 w 343"/>
                  <a:gd name="T21" fmla="*/ 192 h 814"/>
                  <a:gd name="T22" fmla="*/ 172 w 343"/>
                  <a:gd name="T23" fmla="*/ 210 h 814"/>
                  <a:gd name="T24" fmla="*/ 146 w 343"/>
                  <a:gd name="T25" fmla="*/ 230 h 814"/>
                  <a:gd name="T26" fmla="*/ 122 w 343"/>
                  <a:gd name="T27" fmla="*/ 250 h 814"/>
                  <a:gd name="T28" fmla="*/ 99 w 343"/>
                  <a:gd name="T29" fmla="*/ 272 h 814"/>
                  <a:gd name="T30" fmla="*/ 76 w 343"/>
                  <a:gd name="T31" fmla="*/ 297 h 814"/>
                  <a:gd name="T32" fmla="*/ 57 w 343"/>
                  <a:gd name="T33" fmla="*/ 326 h 814"/>
                  <a:gd name="T34" fmla="*/ 47 w 343"/>
                  <a:gd name="T35" fmla="*/ 342 h 814"/>
                  <a:gd name="T36" fmla="*/ 38 w 343"/>
                  <a:gd name="T37" fmla="*/ 358 h 814"/>
                  <a:gd name="T38" fmla="*/ 29 w 343"/>
                  <a:gd name="T39" fmla="*/ 376 h 814"/>
                  <a:gd name="T40" fmla="*/ 22 w 343"/>
                  <a:gd name="T41" fmla="*/ 394 h 814"/>
                  <a:gd name="T42" fmla="*/ 11 w 343"/>
                  <a:gd name="T43" fmla="*/ 430 h 814"/>
                  <a:gd name="T44" fmla="*/ 3 w 343"/>
                  <a:gd name="T45" fmla="*/ 468 h 814"/>
                  <a:gd name="T46" fmla="*/ 0 w 343"/>
                  <a:gd name="T47" fmla="*/ 504 h 814"/>
                  <a:gd name="T48" fmla="*/ 0 w 343"/>
                  <a:gd name="T49" fmla="*/ 541 h 814"/>
                  <a:gd name="T50" fmla="*/ 5 w 343"/>
                  <a:gd name="T51" fmla="*/ 578 h 814"/>
                  <a:gd name="T52" fmla="*/ 12 w 343"/>
                  <a:gd name="T53" fmla="*/ 614 h 814"/>
                  <a:gd name="T54" fmla="*/ 23 w 343"/>
                  <a:gd name="T55" fmla="*/ 649 h 814"/>
                  <a:gd name="T56" fmla="*/ 40 w 343"/>
                  <a:gd name="T57" fmla="*/ 681 h 814"/>
                  <a:gd name="T58" fmla="*/ 58 w 343"/>
                  <a:gd name="T59" fmla="*/ 711 h 814"/>
                  <a:gd name="T60" fmla="*/ 81 w 343"/>
                  <a:gd name="T61" fmla="*/ 738 h 814"/>
                  <a:gd name="T62" fmla="*/ 95 w 343"/>
                  <a:gd name="T63" fmla="*/ 750 h 814"/>
                  <a:gd name="T64" fmla="*/ 108 w 343"/>
                  <a:gd name="T65" fmla="*/ 763 h 814"/>
                  <a:gd name="T66" fmla="*/ 122 w 343"/>
                  <a:gd name="T67" fmla="*/ 772 h 814"/>
                  <a:gd name="T68" fmla="*/ 139 w 343"/>
                  <a:gd name="T69" fmla="*/ 782 h 814"/>
                  <a:gd name="T70" fmla="*/ 156 w 343"/>
                  <a:gd name="T71" fmla="*/ 790 h 814"/>
                  <a:gd name="T72" fmla="*/ 172 w 343"/>
                  <a:gd name="T73" fmla="*/ 797 h 814"/>
                  <a:gd name="T74" fmla="*/ 192 w 343"/>
                  <a:gd name="T75" fmla="*/ 804 h 814"/>
                  <a:gd name="T76" fmla="*/ 210 w 343"/>
                  <a:gd name="T77" fmla="*/ 808 h 814"/>
                  <a:gd name="T78" fmla="*/ 232 w 343"/>
                  <a:gd name="T79" fmla="*/ 811 h 814"/>
                  <a:gd name="T80" fmla="*/ 253 w 343"/>
                  <a:gd name="T81" fmla="*/ 814 h 814"/>
                  <a:gd name="T82" fmla="*/ 276 w 343"/>
                  <a:gd name="T83" fmla="*/ 814 h 814"/>
                  <a:gd name="T84" fmla="*/ 299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343" y="0"/>
                    </a:moveTo>
                    <a:lnTo>
                      <a:pt x="338" y="18"/>
                    </a:lnTo>
                    <a:lnTo>
                      <a:pt x="334" y="33"/>
                    </a:lnTo>
                    <a:lnTo>
                      <a:pt x="328" y="48"/>
                    </a:lnTo>
                    <a:lnTo>
                      <a:pt x="322" y="63"/>
                    </a:lnTo>
                    <a:lnTo>
                      <a:pt x="305" y="90"/>
                    </a:lnTo>
                    <a:lnTo>
                      <a:pt x="287" y="113"/>
                    </a:lnTo>
                    <a:lnTo>
                      <a:pt x="267" y="134"/>
                    </a:lnTo>
                    <a:lnTo>
                      <a:pt x="244" y="155"/>
                    </a:lnTo>
                    <a:lnTo>
                      <a:pt x="221" y="173"/>
                    </a:lnTo>
                    <a:lnTo>
                      <a:pt x="197" y="192"/>
                    </a:lnTo>
                    <a:lnTo>
                      <a:pt x="172" y="210"/>
                    </a:lnTo>
                    <a:lnTo>
                      <a:pt x="146" y="230"/>
                    </a:lnTo>
                    <a:lnTo>
                      <a:pt x="122" y="250"/>
                    </a:lnTo>
                    <a:lnTo>
                      <a:pt x="99" y="272"/>
                    </a:lnTo>
                    <a:lnTo>
                      <a:pt x="76" y="297"/>
                    </a:lnTo>
                    <a:lnTo>
                      <a:pt x="57" y="326"/>
                    </a:lnTo>
                    <a:lnTo>
                      <a:pt x="47" y="342"/>
                    </a:lnTo>
                    <a:lnTo>
                      <a:pt x="38" y="358"/>
                    </a:lnTo>
                    <a:lnTo>
                      <a:pt x="29" y="376"/>
                    </a:lnTo>
                    <a:lnTo>
                      <a:pt x="22" y="394"/>
                    </a:lnTo>
                    <a:lnTo>
                      <a:pt x="11" y="430"/>
                    </a:lnTo>
                    <a:lnTo>
                      <a:pt x="3" y="468"/>
                    </a:lnTo>
                    <a:lnTo>
                      <a:pt x="0" y="504"/>
                    </a:lnTo>
                    <a:lnTo>
                      <a:pt x="0" y="541"/>
                    </a:lnTo>
                    <a:lnTo>
                      <a:pt x="5" y="578"/>
                    </a:lnTo>
                    <a:lnTo>
                      <a:pt x="12" y="614"/>
                    </a:lnTo>
                    <a:lnTo>
                      <a:pt x="23" y="649"/>
                    </a:lnTo>
                    <a:lnTo>
                      <a:pt x="40" y="681"/>
                    </a:lnTo>
                    <a:lnTo>
                      <a:pt x="58" y="711"/>
                    </a:lnTo>
                    <a:lnTo>
                      <a:pt x="81" y="738"/>
                    </a:lnTo>
                    <a:lnTo>
                      <a:pt x="95" y="750"/>
                    </a:lnTo>
                    <a:lnTo>
                      <a:pt x="108" y="763"/>
                    </a:lnTo>
                    <a:lnTo>
                      <a:pt x="122" y="772"/>
                    </a:lnTo>
                    <a:lnTo>
                      <a:pt x="139" y="782"/>
                    </a:lnTo>
                    <a:lnTo>
                      <a:pt x="156" y="790"/>
                    </a:lnTo>
                    <a:lnTo>
                      <a:pt x="172" y="797"/>
                    </a:lnTo>
                    <a:lnTo>
                      <a:pt x="192" y="804"/>
                    </a:lnTo>
                    <a:lnTo>
                      <a:pt x="210" y="808"/>
                    </a:lnTo>
                    <a:lnTo>
                      <a:pt x="232" y="811"/>
                    </a:lnTo>
                    <a:lnTo>
                      <a:pt x="253" y="814"/>
                    </a:lnTo>
                    <a:lnTo>
                      <a:pt x="276" y="814"/>
                    </a:lnTo>
                    <a:lnTo>
                      <a:pt x="299"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842" name="Line 136"/>
            <p:cNvSpPr>
              <a:spLocks noChangeShapeType="1"/>
            </p:cNvSpPr>
            <p:nvPr/>
          </p:nvSpPr>
          <p:spPr bwMode="auto">
            <a:xfrm flipH="1">
              <a:off x="4615644" y="3331992"/>
              <a:ext cx="87312"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843" name="Group 137"/>
            <p:cNvGrpSpPr>
              <a:grpSpLocks/>
            </p:cNvGrpSpPr>
            <p:nvPr/>
          </p:nvGrpSpPr>
          <p:grpSpPr bwMode="auto">
            <a:xfrm>
              <a:off x="4690256" y="1634955"/>
              <a:ext cx="96838" cy="479425"/>
              <a:chOff x="1897" y="1465"/>
              <a:chExt cx="54" cy="302"/>
            </a:xfrm>
          </p:grpSpPr>
          <p:sp>
            <p:nvSpPr>
              <p:cNvPr id="29876" name="Arc 138"/>
              <p:cNvSpPr>
                <a:spLocks/>
              </p:cNvSpPr>
              <p:nvPr/>
            </p:nvSpPr>
            <p:spPr bwMode="auto">
              <a:xfrm>
                <a:off x="1922" y="1479"/>
                <a:ext cx="29" cy="288"/>
              </a:xfrm>
              <a:custGeom>
                <a:avLst/>
                <a:gdLst>
                  <a:gd name="T0" fmla="*/ 0 w 22398"/>
                  <a:gd name="T1" fmla="*/ 0 h 21600"/>
                  <a:gd name="T2" fmla="*/ 0 w 22398"/>
                  <a:gd name="T3" fmla="*/ 0 h 21600"/>
                  <a:gd name="T4" fmla="*/ 0 w 22398"/>
                  <a:gd name="T5" fmla="*/ 0 h 21600"/>
                  <a:gd name="T6" fmla="*/ 0 60000 65536"/>
                  <a:gd name="T7" fmla="*/ 0 60000 65536"/>
                  <a:gd name="T8" fmla="*/ 0 60000 65536"/>
                  <a:gd name="T9" fmla="*/ 0 w 22398"/>
                  <a:gd name="T10" fmla="*/ 0 h 21600"/>
                  <a:gd name="T11" fmla="*/ 22398 w 22398"/>
                  <a:gd name="T12" fmla="*/ 21600 h 21600"/>
                </a:gdLst>
                <a:ahLst/>
                <a:cxnLst>
                  <a:cxn ang="T6">
                    <a:pos x="T0" y="T1"/>
                  </a:cxn>
                  <a:cxn ang="T7">
                    <a:pos x="T2" y="T3"/>
                  </a:cxn>
                  <a:cxn ang="T8">
                    <a:pos x="T4" y="T5"/>
                  </a:cxn>
                </a:cxnLst>
                <a:rect l="T9" t="T10" r="T11" b="T12"/>
                <a:pathLst>
                  <a:path w="22398" h="21600" fill="none" extrusionOk="0">
                    <a:moveTo>
                      <a:pt x="22398" y="0"/>
                    </a:moveTo>
                    <a:cubicBezTo>
                      <a:pt x="22398" y="11929"/>
                      <a:pt x="12727" y="21600"/>
                      <a:pt x="798" y="21600"/>
                    </a:cubicBezTo>
                    <a:cubicBezTo>
                      <a:pt x="531" y="21600"/>
                      <a:pt x="265" y="21595"/>
                      <a:pt x="-1" y="21585"/>
                    </a:cubicBezTo>
                  </a:path>
                  <a:path w="22398" h="21600" stroke="0" extrusionOk="0">
                    <a:moveTo>
                      <a:pt x="22398" y="0"/>
                    </a:moveTo>
                    <a:cubicBezTo>
                      <a:pt x="22398" y="11929"/>
                      <a:pt x="12727" y="21600"/>
                      <a:pt x="798" y="21600"/>
                    </a:cubicBezTo>
                    <a:cubicBezTo>
                      <a:pt x="531" y="21600"/>
                      <a:pt x="265" y="21595"/>
                      <a:pt x="-1" y="21585"/>
                    </a:cubicBezTo>
                    <a:lnTo>
                      <a:pt x="798" y="0"/>
                    </a:lnTo>
                    <a:lnTo>
                      <a:pt x="223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7" name="Arc 139"/>
              <p:cNvSpPr>
                <a:spLocks/>
              </p:cNvSpPr>
              <p:nvPr/>
            </p:nvSpPr>
            <p:spPr bwMode="auto">
              <a:xfrm>
                <a:off x="1897" y="1465"/>
                <a:ext cx="29" cy="288"/>
              </a:xfrm>
              <a:custGeom>
                <a:avLst/>
                <a:gdLst>
                  <a:gd name="T0" fmla="*/ 0 w 22398"/>
                  <a:gd name="T1" fmla="*/ 0 h 21600"/>
                  <a:gd name="T2" fmla="*/ 0 w 22398"/>
                  <a:gd name="T3" fmla="*/ 0 h 21600"/>
                  <a:gd name="T4" fmla="*/ 0 w 22398"/>
                  <a:gd name="T5" fmla="*/ 0 h 21600"/>
                  <a:gd name="T6" fmla="*/ 0 60000 65536"/>
                  <a:gd name="T7" fmla="*/ 0 60000 65536"/>
                  <a:gd name="T8" fmla="*/ 0 60000 65536"/>
                  <a:gd name="T9" fmla="*/ 0 w 22398"/>
                  <a:gd name="T10" fmla="*/ 0 h 21600"/>
                  <a:gd name="T11" fmla="*/ 22398 w 22398"/>
                  <a:gd name="T12" fmla="*/ 21600 h 21600"/>
                </a:gdLst>
                <a:ahLst/>
                <a:cxnLst>
                  <a:cxn ang="T6">
                    <a:pos x="T0" y="T1"/>
                  </a:cxn>
                  <a:cxn ang="T7">
                    <a:pos x="T2" y="T3"/>
                  </a:cxn>
                  <a:cxn ang="T8">
                    <a:pos x="T4" y="T5"/>
                  </a:cxn>
                </a:cxnLst>
                <a:rect l="T9" t="T10" r="T11" b="T12"/>
                <a:pathLst>
                  <a:path w="22398" h="21600" fill="none" extrusionOk="0">
                    <a:moveTo>
                      <a:pt x="22398" y="0"/>
                    </a:moveTo>
                    <a:cubicBezTo>
                      <a:pt x="22398" y="11929"/>
                      <a:pt x="12727" y="21600"/>
                      <a:pt x="798" y="21600"/>
                    </a:cubicBezTo>
                    <a:cubicBezTo>
                      <a:pt x="531" y="21600"/>
                      <a:pt x="265" y="21595"/>
                      <a:pt x="-1" y="21585"/>
                    </a:cubicBezTo>
                  </a:path>
                  <a:path w="22398" h="21600" stroke="0" extrusionOk="0">
                    <a:moveTo>
                      <a:pt x="22398" y="0"/>
                    </a:moveTo>
                    <a:cubicBezTo>
                      <a:pt x="22398" y="11929"/>
                      <a:pt x="12727" y="21600"/>
                      <a:pt x="798" y="21600"/>
                    </a:cubicBezTo>
                    <a:cubicBezTo>
                      <a:pt x="531" y="21600"/>
                      <a:pt x="265" y="21595"/>
                      <a:pt x="-1" y="21585"/>
                    </a:cubicBezTo>
                    <a:lnTo>
                      <a:pt x="798" y="0"/>
                    </a:lnTo>
                    <a:lnTo>
                      <a:pt x="223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844" name="Group 140"/>
            <p:cNvGrpSpPr>
              <a:grpSpLocks/>
            </p:cNvGrpSpPr>
            <p:nvPr/>
          </p:nvGrpSpPr>
          <p:grpSpPr bwMode="auto">
            <a:xfrm>
              <a:off x="5457019" y="1639717"/>
              <a:ext cx="93662" cy="479425"/>
              <a:chOff x="2326" y="1468"/>
              <a:chExt cx="52" cy="302"/>
            </a:xfrm>
          </p:grpSpPr>
          <p:sp>
            <p:nvSpPr>
              <p:cNvPr id="29874" name="Arc 141"/>
              <p:cNvSpPr>
                <a:spLocks/>
              </p:cNvSpPr>
              <p:nvPr/>
            </p:nvSpPr>
            <p:spPr bwMode="auto">
              <a:xfrm>
                <a:off x="2326" y="1482"/>
                <a:ext cx="28" cy="288"/>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801" y="21585"/>
                    </a:moveTo>
                    <a:cubicBezTo>
                      <a:pt x="9191" y="21155"/>
                      <a:pt x="0" y="11618"/>
                      <a:pt x="0" y="0"/>
                    </a:cubicBezTo>
                  </a:path>
                  <a:path w="21600" h="21585" stroke="0" extrusionOk="0">
                    <a:moveTo>
                      <a:pt x="20801" y="21585"/>
                    </a:moveTo>
                    <a:cubicBezTo>
                      <a:pt x="9191" y="21155"/>
                      <a:pt x="0" y="11618"/>
                      <a:pt x="0" y="0"/>
                    </a:cubicBezTo>
                    <a:lnTo>
                      <a:pt x="21600" y="0"/>
                    </a:lnTo>
                    <a:lnTo>
                      <a:pt x="20801" y="215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5" name="Arc 142"/>
              <p:cNvSpPr>
                <a:spLocks/>
              </p:cNvSpPr>
              <p:nvPr/>
            </p:nvSpPr>
            <p:spPr bwMode="auto">
              <a:xfrm>
                <a:off x="2350" y="1468"/>
                <a:ext cx="28" cy="288"/>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801" y="21585"/>
                    </a:moveTo>
                    <a:cubicBezTo>
                      <a:pt x="9191" y="21155"/>
                      <a:pt x="0" y="11618"/>
                      <a:pt x="0" y="0"/>
                    </a:cubicBezTo>
                  </a:path>
                  <a:path w="21600" h="21585" stroke="0" extrusionOk="0">
                    <a:moveTo>
                      <a:pt x="20801" y="21585"/>
                    </a:moveTo>
                    <a:cubicBezTo>
                      <a:pt x="9191" y="21155"/>
                      <a:pt x="0" y="11618"/>
                      <a:pt x="0" y="0"/>
                    </a:cubicBezTo>
                    <a:lnTo>
                      <a:pt x="21600" y="0"/>
                    </a:lnTo>
                    <a:lnTo>
                      <a:pt x="20801" y="215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845" name="Freeform 143"/>
            <p:cNvSpPr>
              <a:spLocks/>
            </p:cNvSpPr>
            <p:nvPr/>
          </p:nvSpPr>
          <p:spPr bwMode="auto">
            <a:xfrm>
              <a:off x="4271156" y="4014617"/>
              <a:ext cx="344488" cy="346075"/>
            </a:xfrm>
            <a:custGeom>
              <a:avLst/>
              <a:gdLst>
                <a:gd name="T0" fmla="*/ 0 w 193"/>
                <a:gd name="T1" fmla="*/ 2147483647 h 218"/>
                <a:gd name="T2" fmla="*/ 2147483647 w 193"/>
                <a:gd name="T3" fmla="*/ 2147483647 h 218"/>
                <a:gd name="T4" fmla="*/ 2147483647 w 193"/>
                <a:gd name="T5" fmla="*/ 2147483647 h 218"/>
                <a:gd name="T6" fmla="*/ 2147483647 w 193"/>
                <a:gd name="T7" fmla="*/ 2147483647 h 218"/>
                <a:gd name="T8" fmla="*/ 2147483647 w 193"/>
                <a:gd name="T9" fmla="*/ 2147483647 h 218"/>
                <a:gd name="T10" fmla="*/ 2147483647 w 193"/>
                <a:gd name="T11" fmla="*/ 2147483647 h 218"/>
                <a:gd name="T12" fmla="*/ 2147483647 w 193"/>
                <a:gd name="T13" fmla="*/ 2147483647 h 218"/>
                <a:gd name="T14" fmla="*/ 2147483647 w 193"/>
                <a:gd name="T15" fmla="*/ 2147483647 h 218"/>
                <a:gd name="T16" fmla="*/ 2147483647 w 193"/>
                <a:gd name="T17" fmla="*/ 2147483647 h 218"/>
                <a:gd name="T18" fmla="*/ 2147483647 w 193"/>
                <a:gd name="T19" fmla="*/ 2147483647 h 218"/>
                <a:gd name="T20" fmla="*/ 2147483647 w 193"/>
                <a:gd name="T21" fmla="*/ 2147483647 h 218"/>
                <a:gd name="T22" fmla="*/ 2147483647 w 193"/>
                <a:gd name="T23" fmla="*/ 2147483647 h 218"/>
                <a:gd name="T24" fmla="*/ 2147483647 w 193"/>
                <a:gd name="T25" fmla="*/ 2147483647 h 218"/>
                <a:gd name="T26" fmla="*/ 2147483647 w 193"/>
                <a:gd name="T27" fmla="*/ 2147483647 h 218"/>
                <a:gd name="T28" fmla="*/ 2147483647 w 193"/>
                <a:gd name="T29" fmla="*/ 0 h 218"/>
                <a:gd name="T30" fmla="*/ 0 w 193"/>
                <a:gd name="T31" fmla="*/ 2147483647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
                <a:gd name="T49" fmla="*/ 0 h 218"/>
                <a:gd name="T50" fmla="*/ 193 w 193"/>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 h="218">
                  <a:moveTo>
                    <a:pt x="0" y="218"/>
                  </a:moveTo>
                  <a:lnTo>
                    <a:pt x="7" y="174"/>
                  </a:lnTo>
                  <a:lnTo>
                    <a:pt x="18" y="132"/>
                  </a:lnTo>
                  <a:lnTo>
                    <a:pt x="24" y="114"/>
                  </a:lnTo>
                  <a:lnTo>
                    <a:pt x="32" y="96"/>
                  </a:lnTo>
                  <a:lnTo>
                    <a:pt x="39" y="79"/>
                  </a:lnTo>
                  <a:lnTo>
                    <a:pt x="50" y="64"/>
                  </a:lnTo>
                  <a:lnTo>
                    <a:pt x="61" y="50"/>
                  </a:lnTo>
                  <a:lnTo>
                    <a:pt x="74" y="38"/>
                  </a:lnTo>
                  <a:lnTo>
                    <a:pt x="88" y="27"/>
                  </a:lnTo>
                  <a:lnTo>
                    <a:pt x="105" y="18"/>
                  </a:lnTo>
                  <a:lnTo>
                    <a:pt x="125" y="10"/>
                  </a:lnTo>
                  <a:lnTo>
                    <a:pt x="144" y="5"/>
                  </a:lnTo>
                  <a:lnTo>
                    <a:pt x="167" y="2"/>
                  </a:lnTo>
                  <a:lnTo>
                    <a:pt x="193" y="0"/>
                  </a:lnTo>
                  <a:lnTo>
                    <a:pt x="0" y="21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Freeform 144"/>
            <p:cNvSpPr>
              <a:spLocks/>
            </p:cNvSpPr>
            <p:nvPr/>
          </p:nvSpPr>
          <p:spPr bwMode="auto">
            <a:xfrm>
              <a:off x="4225119" y="3978105"/>
              <a:ext cx="379412" cy="377825"/>
            </a:xfrm>
            <a:custGeom>
              <a:avLst/>
              <a:gdLst>
                <a:gd name="T0" fmla="*/ 0 w 213"/>
                <a:gd name="T1" fmla="*/ 2147483647 h 238"/>
                <a:gd name="T2" fmla="*/ 2147483647 w 213"/>
                <a:gd name="T3" fmla="*/ 2147483647 h 238"/>
                <a:gd name="T4" fmla="*/ 2147483647 w 213"/>
                <a:gd name="T5" fmla="*/ 2147483647 h 238"/>
                <a:gd name="T6" fmla="*/ 2147483647 w 213"/>
                <a:gd name="T7" fmla="*/ 2147483647 h 238"/>
                <a:gd name="T8" fmla="*/ 2147483647 w 213"/>
                <a:gd name="T9" fmla="*/ 2147483647 h 238"/>
                <a:gd name="T10" fmla="*/ 2147483647 w 213"/>
                <a:gd name="T11" fmla="*/ 2147483647 h 238"/>
                <a:gd name="T12" fmla="*/ 2147483647 w 213"/>
                <a:gd name="T13" fmla="*/ 2147483647 h 238"/>
                <a:gd name="T14" fmla="*/ 2147483647 w 213"/>
                <a:gd name="T15" fmla="*/ 2147483647 h 238"/>
                <a:gd name="T16" fmla="*/ 2147483647 w 213"/>
                <a:gd name="T17" fmla="*/ 2147483647 h 238"/>
                <a:gd name="T18" fmla="*/ 2147483647 w 213"/>
                <a:gd name="T19" fmla="*/ 2147483647 h 238"/>
                <a:gd name="T20" fmla="*/ 2147483647 w 213"/>
                <a:gd name="T21" fmla="*/ 2147483647 h 238"/>
                <a:gd name="T22" fmla="*/ 2147483647 w 213"/>
                <a:gd name="T23" fmla="*/ 2147483647 h 238"/>
                <a:gd name="T24" fmla="*/ 2147483647 w 213"/>
                <a:gd name="T25" fmla="*/ 2147483647 h 238"/>
                <a:gd name="T26" fmla="*/ 2147483647 w 213"/>
                <a:gd name="T27" fmla="*/ 2147483647 h 238"/>
                <a:gd name="T28" fmla="*/ 2147483647 w 213"/>
                <a:gd name="T29" fmla="*/ 2147483647 h 238"/>
                <a:gd name="T30" fmla="*/ 2147483647 w 213"/>
                <a:gd name="T31" fmla="*/ 2147483647 h 238"/>
                <a:gd name="T32" fmla="*/ 2147483647 w 213"/>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3"/>
                <a:gd name="T52" fmla="*/ 0 h 238"/>
                <a:gd name="T53" fmla="*/ 213 w 213"/>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3" h="238">
                  <a:moveTo>
                    <a:pt x="0" y="238"/>
                  </a:moveTo>
                  <a:lnTo>
                    <a:pt x="3" y="215"/>
                  </a:lnTo>
                  <a:lnTo>
                    <a:pt x="7" y="190"/>
                  </a:lnTo>
                  <a:lnTo>
                    <a:pt x="14" y="167"/>
                  </a:lnTo>
                  <a:lnTo>
                    <a:pt x="20" y="145"/>
                  </a:lnTo>
                  <a:lnTo>
                    <a:pt x="26" y="125"/>
                  </a:lnTo>
                  <a:lnTo>
                    <a:pt x="35" y="105"/>
                  </a:lnTo>
                  <a:lnTo>
                    <a:pt x="44" y="86"/>
                  </a:lnTo>
                  <a:lnTo>
                    <a:pt x="55" y="69"/>
                  </a:lnTo>
                  <a:lnTo>
                    <a:pt x="67" y="54"/>
                  </a:lnTo>
                  <a:lnTo>
                    <a:pt x="81" y="41"/>
                  </a:lnTo>
                  <a:lnTo>
                    <a:pt x="97" y="29"/>
                  </a:lnTo>
                  <a:lnTo>
                    <a:pt x="116" y="19"/>
                  </a:lnTo>
                  <a:lnTo>
                    <a:pt x="135" y="11"/>
                  </a:lnTo>
                  <a:lnTo>
                    <a:pt x="158" y="5"/>
                  </a:lnTo>
                  <a:lnTo>
                    <a:pt x="184" y="1"/>
                  </a:lnTo>
                  <a:lnTo>
                    <a:pt x="213" y="0"/>
                  </a:lnTo>
                </a:path>
              </a:pathLst>
            </a:custGeom>
            <a:solidFill>
              <a:schemeClr val="bg1"/>
            </a:solidFill>
            <a:ln w="12700">
              <a:solidFill>
                <a:srgbClr val="000000"/>
              </a:solidFill>
              <a:round/>
              <a:headEnd/>
              <a:tailEnd/>
            </a:ln>
          </p:spPr>
          <p:txBody>
            <a:bodyPr/>
            <a:lstStyle/>
            <a:p>
              <a:endParaRPr lang="en-US"/>
            </a:p>
          </p:txBody>
        </p:sp>
        <p:sp>
          <p:nvSpPr>
            <p:cNvPr id="29847" name="Freeform 145"/>
            <p:cNvSpPr>
              <a:spLocks/>
            </p:cNvSpPr>
            <p:nvPr/>
          </p:nvSpPr>
          <p:spPr bwMode="auto">
            <a:xfrm>
              <a:off x="5574494" y="4011442"/>
              <a:ext cx="344487" cy="344488"/>
            </a:xfrm>
            <a:custGeom>
              <a:avLst/>
              <a:gdLst>
                <a:gd name="T0" fmla="*/ 2147483647 w 193"/>
                <a:gd name="T1" fmla="*/ 2147483647 h 217"/>
                <a:gd name="T2" fmla="*/ 2147483647 w 193"/>
                <a:gd name="T3" fmla="*/ 2147483647 h 217"/>
                <a:gd name="T4" fmla="*/ 2147483647 w 193"/>
                <a:gd name="T5" fmla="*/ 2147483647 h 217"/>
                <a:gd name="T6" fmla="*/ 2147483647 w 193"/>
                <a:gd name="T7" fmla="*/ 2147483647 h 217"/>
                <a:gd name="T8" fmla="*/ 2147483647 w 193"/>
                <a:gd name="T9" fmla="*/ 2147483647 h 217"/>
                <a:gd name="T10" fmla="*/ 2147483647 w 193"/>
                <a:gd name="T11" fmla="*/ 2147483647 h 217"/>
                <a:gd name="T12" fmla="*/ 2147483647 w 193"/>
                <a:gd name="T13" fmla="*/ 2147483647 h 217"/>
                <a:gd name="T14" fmla="*/ 2147483647 w 193"/>
                <a:gd name="T15" fmla="*/ 2147483647 h 217"/>
                <a:gd name="T16" fmla="*/ 2147483647 w 193"/>
                <a:gd name="T17" fmla="*/ 2147483647 h 217"/>
                <a:gd name="T18" fmla="*/ 2147483647 w 193"/>
                <a:gd name="T19" fmla="*/ 2147483647 h 217"/>
                <a:gd name="T20" fmla="*/ 2147483647 w 193"/>
                <a:gd name="T21" fmla="*/ 2147483647 h 217"/>
                <a:gd name="T22" fmla="*/ 2147483647 w 193"/>
                <a:gd name="T23" fmla="*/ 2147483647 h 217"/>
                <a:gd name="T24" fmla="*/ 2147483647 w 193"/>
                <a:gd name="T25" fmla="*/ 2147483647 h 217"/>
                <a:gd name="T26" fmla="*/ 2147483647 w 193"/>
                <a:gd name="T27" fmla="*/ 2147483647 h 217"/>
                <a:gd name="T28" fmla="*/ 0 w 193"/>
                <a:gd name="T29" fmla="*/ 0 h 217"/>
                <a:gd name="T30" fmla="*/ 2147483647 w 193"/>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
                <a:gd name="T49" fmla="*/ 0 h 217"/>
                <a:gd name="T50" fmla="*/ 193 w 193"/>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 h="217">
                  <a:moveTo>
                    <a:pt x="193" y="217"/>
                  </a:moveTo>
                  <a:lnTo>
                    <a:pt x="186" y="173"/>
                  </a:lnTo>
                  <a:lnTo>
                    <a:pt x="176" y="133"/>
                  </a:lnTo>
                  <a:lnTo>
                    <a:pt x="169" y="113"/>
                  </a:lnTo>
                  <a:lnTo>
                    <a:pt x="163" y="95"/>
                  </a:lnTo>
                  <a:lnTo>
                    <a:pt x="154" y="79"/>
                  </a:lnTo>
                  <a:lnTo>
                    <a:pt x="143" y="63"/>
                  </a:lnTo>
                  <a:lnTo>
                    <a:pt x="132" y="50"/>
                  </a:lnTo>
                  <a:lnTo>
                    <a:pt x="118" y="37"/>
                  </a:lnTo>
                  <a:lnTo>
                    <a:pt x="105" y="27"/>
                  </a:lnTo>
                  <a:lnTo>
                    <a:pt x="88" y="18"/>
                  </a:lnTo>
                  <a:lnTo>
                    <a:pt x="70" y="11"/>
                  </a:lnTo>
                  <a:lnTo>
                    <a:pt x="48" y="5"/>
                  </a:lnTo>
                  <a:lnTo>
                    <a:pt x="26" y="1"/>
                  </a:lnTo>
                  <a:lnTo>
                    <a:pt x="0" y="0"/>
                  </a:lnTo>
                  <a:lnTo>
                    <a:pt x="193" y="217"/>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8" name="Freeform 146"/>
            <p:cNvSpPr>
              <a:spLocks/>
            </p:cNvSpPr>
            <p:nvPr/>
          </p:nvSpPr>
          <p:spPr bwMode="auto">
            <a:xfrm>
              <a:off x="5695144" y="3973342"/>
              <a:ext cx="271462" cy="428625"/>
            </a:xfrm>
            <a:custGeom>
              <a:avLst/>
              <a:gdLst>
                <a:gd name="T0" fmla="*/ 2147483647 w 152"/>
                <a:gd name="T1" fmla="*/ 2147483647 h 270"/>
                <a:gd name="T2" fmla="*/ 2147483647 w 152"/>
                <a:gd name="T3" fmla="*/ 2147483647 h 270"/>
                <a:gd name="T4" fmla="*/ 2147483647 w 152"/>
                <a:gd name="T5" fmla="*/ 2147483647 h 270"/>
                <a:gd name="T6" fmla="*/ 2147483647 w 152"/>
                <a:gd name="T7" fmla="*/ 2147483647 h 270"/>
                <a:gd name="T8" fmla="*/ 2147483647 w 152"/>
                <a:gd name="T9" fmla="*/ 2147483647 h 270"/>
                <a:gd name="T10" fmla="*/ 2147483647 w 152"/>
                <a:gd name="T11" fmla="*/ 2147483647 h 270"/>
                <a:gd name="T12" fmla="*/ 2147483647 w 152"/>
                <a:gd name="T13" fmla="*/ 2147483647 h 270"/>
                <a:gd name="T14" fmla="*/ 2147483647 w 152"/>
                <a:gd name="T15" fmla="*/ 2147483647 h 270"/>
                <a:gd name="T16" fmla="*/ 2147483647 w 152"/>
                <a:gd name="T17" fmla="*/ 2147483647 h 270"/>
                <a:gd name="T18" fmla="*/ 2147483647 w 152"/>
                <a:gd name="T19" fmla="*/ 2147483647 h 270"/>
                <a:gd name="T20" fmla="*/ 2147483647 w 152"/>
                <a:gd name="T21" fmla="*/ 2147483647 h 270"/>
                <a:gd name="T22" fmla="*/ 2147483647 w 152"/>
                <a:gd name="T23" fmla="*/ 2147483647 h 270"/>
                <a:gd name="T24" fmla="*/ 2147483647 w 152"/>
                <a:gd name="T25" fmla="*/ 2147483647 h 270"/>
                <a:gd name="T26" fmla="*/ 2147483647 w 152"/>
                <a:gd name="T27" fmla="*/ 2147483647 h 270"/>
                <a:gd name="T28" fmla="*/ 2147483647 w 152"/>
                <a:gd name="T29" fmla="*/ 2147483647 h 270"/>
                <a:gd name="T30" fmla="*/ 2147483647 w 152"/>
                <a:gd name="T31" fmla="*/ 2147483647 h 270"/>
                <a:gd name="T32" fmla="*/ 0 w 152"/>
                <a:gd name="T33" fmla="*/ 0 h 2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2"/>
                <a:gd name="T52" fmla="*/ 0 h 270"/>
                <a:gd name="T53" fmla="*/ 152 w 152"/>
                <a:gd name="T54" fmla="*/ 270 h 2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2" h="270">
                  <a:moveTo>
                    <a:pt x="152" y="270"/>
                  </a:moveTo>
                  <a:lnTo>
                    <a:pt x="149" y="242"/>
                  </a:lnTo>
                  <a:lnTo>
                    <a:pt x="146" y="216"/>
                  </a:lnTo>
                  <a:lnTo>
                    <a:pt x="143" y="190"/>
                  </a:lnTo>
                  <a:lnTo>
                    <a:pt x="138" y="165"/>
                  </a:lnTo>
                  <a:lnTo>
                    <a:pt x="134" y="141"/>
                  </a:lnTo>
                  <a:lnTo>
                    <a:pt x="128" y="119"/>
                  </a:lnTo>
                  <a:lnTo>
                    <a:pt x="122" y="98"/>
                  </a:lnTo>
                  <a:lnTo>
                    <a:pt x="112" y="79"/>
                  </a:lnTo>
                  <a:lnTo>
                    <a:pt x="105" y="62"/>
                  </a:lnTo>
                  <a:lnTo>
                    <a:pt x="94" y="47"/>
                  </a:lnTo>
                  <a:lnTo>
                    <a:pt x="82" y="33"/>
                  </a:lnTo>
                  <a:lnTo>
                    <a:pt x="70" y="22"/>
                  </a:lnTo>
                  <a:lnTo>
                    <a:pt x="55" y="13"/>
                  </a:lnTo>
                  <a:lnTo>
                    <a:pt x="38" y="7"/>
                  </a:lnTo>
                  <a:lnTo>
                    <a:pt x="21" y="2"/>
                  </a:lnTo>
                  <a:lnTo>
                    <a:pt x="0" y="0"/>
                  </a:lnTo>
                </a:path>
              </a:pathLst>
            </a:cu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US"/>
            </a:p>
          </p:txBody>
        </p:sp>
        <p:sp>
          <p:nvSpPr>
            <p:cNvPr id="29849" name="Line 147"/>
            <p:cNvSpPr>
              <a:spLocks noChangeShapeType="1"/>
            </p:cNvSpPr>
            <p:nvPr/>
          </p:nvSpPr>
          <p:spPr bwMode="auto">
            <a:xfrm>
              <a:off x="4599769" y="3973342"/>
              <a:ext cx="1047750"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0" name="Line 148"/>
            <p:cNvSpPr>
              <a:spLocks noChangeShapeType="1"/>
            </p:cNvSpPr>
            <p:nvPr/>
          </p:nvSpPr>
          <p:spPr bwMode="auto">
            <a:xfrm>
              <a:off x="4604531" y="4013030"/>
              <a:ext cx="1017588"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51" name="Rectangle 149"/>
            <p:cNvSpPr>
              <a:spLocks noChangeArrowheads="1"/>
            </p:cNvSpPr>
            <p:nvPr/>
          </p:nvSpPr>
          <p:spPr bwMode="auto">
            <a:xfrm>
              <a:off x="4687081" y="3786017"/>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52" name="Rectangle 150"/>
            <p:cNvSpPr>
              <a:spLocks noChangeArrowheads="1"/>
            </p:cNvSpPr>
            <p:nvPr/>
          </p:nvSpPr>
          <p:spPr bwMode="auto">
            <a:xfrm>
              <a:off x="4799795" y="3786017"/>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53" name="Freeform 151"/>
            <p:cNvSpPr>
              <a:spLocks/>
            </p:cNvSpPr>
            <p:nvPr/>
          </p:nvSpPr>
          <p:spPr bwMode="auto">
            <a:xfrm>
              <a:off x="5285569" y="3903492"/>
              <a:ext cx="301625" cy="184150"/>
            </a:xfrm>
            <a:custGeom>
              <a:avLst/>
              <a:gdLst>
                <a:gd name="T0" fmla="*/ 2147483647 w 169"/>
                <a:gd name="T1" fmla="*/ 2147483647 h 116"/>
                <a:gd name="T2" fmla="*/ 2147483647 w 169"/>
                <a:gd name="T3" fmla="*/ 2147483647 h 116"/>
                <a:gd name="T4" fmla="*/ 0 w 169"/>
                <a:gd name="T5" fmla="*/ 2147483647 h 116"/>
                <a:gd name="T6" fmla="*/ 2147483647 w 169"/>
                <a:gd name="T7" fmla="*/ 2147483647 h 116"/>
                <a:gd name="T8" fmla="*/ 2147483647 w 169"/>
                <a:gd name="T9" fmla="*/ 2147483647 h 116"/>
                <a:gd name="T10" fmla="*/ 2147483647 w 169"/>
                <a:gd name="T11" fmla="*/ 2147483647 h 116"/>
                <a:gd name="T12" fmla="*/ 2147483647 w 169"/>
                <a:gd name="T13" fmla="*/ 2147483647 h 116"/>
                <a:gd name="T14" fmla="*/ 2147483647 w 169"/>
                <a:gd name="T15" fmla="*/ 2147483647 h 116"/>
                <a:gd name="T16" fmla="*/ 2147483647 w 169"/>
                <a:gd name="T17" fmla="*/ 2147483647 h 116"/>
                <a:gd name="T18" fmla="*/ 2147483647 w 169"/>
                <a:gd name="T19" fmla="*/ 2147483647 h 116"/>
                <a:gd name="T20" fmla="*/ 2147483647 w 169"/>
                <a:gd name="T21" fmla="*/ 2147483647 h 116"/>
                <a:gd name="T22" fmla="*/ 2147483647 w 169"/>
                <a:gd name="T23" fmla="*/ 2147483647 h 116"/>
                <a:gd name="T24" fmla="*/ 2147483647 w 169"/>
                <a:gd name="T25" fmla="*/ 2147483647 h 116"/>
                <a:gd name="T26" fmla="*/ 2147483647 w 169"/>
                <a:gd name="T27" fmla="*/ 2147483647 h 116"/>
                <a:gd name="T28" fmla="*/ 2147483647 w 169"/>
                <a:gd name="T29" fmla="*/ 2147483647 h 116"/>
                <a:gd name="T30" fmla="*/ 2147483647 w 169"/>
                <a:gd name="T31" fmla="*/ 2147483647 h 116"/>
                <a:gd name="T32" fmla="*/ 2147483647 w 169"/>
                <a:gd name="T33" fmla="*/ 2147483647 h 116"/>
                <a:gd name="T34" fmla="*/ 2147483647 w 169"/>
                <a:gd name="T35" fmla="*/ 2147483647 h 116"/>
                <a:gd name="T36" fmla="*/ 2147483647 w 169"/>
                <a:gd name="T37" fmla="*/ 2147483647 h 116"/>
                <a:gd name="T38" fmla="*/ 2147483647 w 169"/>
                <a:gd name="T39" fmla="*/ 2147483647 h 116"/>
                <a:gd name="T40" fmla="*/ 2147483647 w 169"/>
                <a:gd name="T41" fmla="*/ 2147483647 h 116"/>
                <a:gd name="T42" fmla="*/ 2147483647 w 169"/>
                <a:gd name="T43" fmla="*/ 2147483647 h 116"/>
                <a:gd name="T44" fmla="*/ 2147483647 w 169"/>
                <a:gd name="T45" fmla="*/ 2147483647 h 116"/>
                <a:gd name="T46" fmla="*/ 2147483647 w 169"/>
                <a:gd name="T47" fmla="*/ 2147483647 h 116"/>
                <a:gd name="T48" fmla="*/ 2147483647 w 169"/>
                <a:gd name="T49" fmla="*/ 2147483647 h 116"/>
                <a:gd name="T50" fmla="*/ 2147483647 w 169"/>
                <a:gd name="T51" fmla="*/ 2147483647 h 116"/>
                <a:gd name="T52" fmla="*/ 2147483647 w 169"/>
                <a:gd name="T53" fmla="*/ 2147483647 h 116"/>
                <a:gd name="T54" fmla="*/ 2147483647 w 169"/>
                <a:gd name="T55" fmla="*/ 2147483647 h 116"/>
                <a:gd name="T56" fmla="*/ 2147483647 w 169"/>
                <a:gd name="T57" fmla="*/ 2147483647 h 116"/>
                <a:gd name="T58" fmla="*/ 2147483647 w 169"/>
                <a:gd name="T59" fmla="*/ 2147483647 h 116"/>
                <a:gd name="T60" fmla="*/ 2147483647 w 169"/>
                <a:gd name="T61" fmla="*/ 2147483647 h 116"/>
                <a:gd name="T62" fmla="*/ 2147483647 w 169"/>
                <a:gd name="T63" fmla="*/ 2147483647 h 116"/>
                <a:gd name="T64" fmla="*/ 2147483647 w 169"/>
                <a:gd name="T65" fmla="*/ 0 h 116"/>
                <a:gd name="T66" fmla="*/ 2147483647 w 169"/>
                <a:gd name="T67" fmla="*/ 2147483647 h 116"/>
                <a:gd name="T68" fmla="*/ 2147483647 w 169"/>
                <a:gd name="T69" fmla="*/ 2147483647 h 116"/>
                <a:gd name="T70" fmla="*/ 2147483647 w 169"/>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116"/>
                <a:gd name="T110" fmla="*/ 169 w 16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116">
                  <a:moveTo>
                    <a:pt x="18" y="3"/>
                  </a:moveTo>
                  <a:lnTo>
                    <a:pt x="11" y="10"/>
                  </a:lnTo>
                  <a:lnTo>
                    <a:pt x="6" y="16"/>
                  </a:lnTo>
                  <a:lnTo>
                    <a:pt x="2" y="25"/>
                  </a:lnTo>
                  <a:lnTo>
                    <a:pt x="0" y="33"/>
                  </a:lnTo>
                  <a:lnTo>
                    <a:pt x="0" y="41"/>
                  </a:lnTo>
                  <a:lnTo>
                    <a:pt x="0" y="51"/>
                  </a:lnTo>
                  <a:lnTo>
                    <a:pt x="3" y="59"/>
                  </a:lnTo>
                  <a:lnTo>
                    <a:pt x="6" y="68"/>
                  </a:lnTo>
                  <a:lnTo>
                    <a:pt x="12" y="76"/>
                  </a:lnTo>
                  <a:lnTo>
                    <a:pt x="17" y="84"/>
                  </a:lnTo>
                  <a:lnTo>
                    <a:pt x="24" y="91"/>
                  </a:lnTo>
                  <a:lnTo>
                    <a:pt x="32" y="98"/>
                  </a:lnTo>
                  <a:lnTo>
                    <a:pt x="41" y="104"/>
                  </a:lnTo>
                  <a:lnTo>
                    <a:pt x="52" y="108"/>
                  </a:lnTo>
                  <a:lnTo>
                    <a:pt x="61" y="112"/>
                  </a:lnTo>
                  <a:lnTo>
                    <a:pt x="73" y="115"/>
                  </a:lnTo>
                  <a:lnTo>
                    <a:pt x="87" y="116"/>
                  </a:lnTo>
                  <a:lnTo>
                    <a:pt x="99" y="115"/>
                  </a:lnTo>
                  <a:lnTo>
                    <a:pt x="113" y="113"/>
                  </a:lnTo>
                  <a:lnTo>
                    <a:pt x="124" y="109"/>
                  </a:lnTo>
                  <a:lnTo>
                    <a:pt x="134" y="104"/>
                  </a:lnTo>
                  <a:lnTo>
                    <a:pt x="143" y="97"/>
                  </a:lnTo>
                  <a:lnTo>
                    <a:pt x="151" y="88"/>
                  </a:lnTo>
                  <a:lnTo>
                    <a:pt x="157" y="79"/>
                  </a:lnTo>
                  <a:lnTo>
                    <a:pt x="160" y="72"/>
                  </a:lnTo>
                  <a:lnTo>
                    <a:pt x="163" y="64"/>
                  </a:lnTo>
                  <a:lnTo>
                    <a:pt x="168" y="55"/>
                  </a:lnTo>
                  <a:lnTo>
                    <a:pt x="169" y="46"/>
                  </a:lnTo>
                  <a:lnTo>
                    <a:pt x="169" y="36"/>
                  </a:lnTo>
                  <a:lnTo>
                    <a:pt x="168" y="26"/>
                  </a:lnTo>
                  <a:lnTo>
                    <a:pt x="165" y="18"/>
                  </a:lnTo>
                  <a:lnTo>
                    <a:pt x="157" y="11"/>
                  </a:lnTo>
                  <a:lnTo>
                    <a:pt x="149" y="7"/>
                  </a:lnTo>
                  <a:lnTo>
                    <a:pt x="142" y="5"/>
                  </a:lnTo>
                  <a:lnTo>
                    <a:pt x="136" y="5"/>
                  </a:lnTo>
                  <a:lnTo>
                    <a:pt x="128" y="8"/>
                  </a:lnTo>
                  <a:lnTo>
                    <a:pt x="124" y="12"/>
                  </a:lnTo>
                  <a:lnTo>
                    <a:pt x="120" y="18"/>
                  </a:lnTo>
                  <a:lnTo>
                    <a:pt x="117" y="26"/>
                  </a:lnTo>
                  <a:lnTo>
                    <a:pt x="116" y="34"/>
                  </a:lnTo>
                  <a:lnTo>
                    <a:pt x="116" y="41"/>
                  </a:lnTo>
                  <a:lnTo>
                    <a:pt x="114" y="50"/>
                  </a:lnTo>
                  <a:lnTo>
                    <a:pt x="113" y="55"/>
                  </a:lnTo>
                  <a:lnTo>
                    <a:pt x="110" y="61"/>
                  </a:lnTo>
                  <a:lnTo>
                    <a:pt x="105" y="66"/>
                  </a:lnTo>
                  <a:lnTo>
                    <a:pt x="98" y="69"/>
                  </a:lnTo>
                  <a:lnTo>
                    <a:pt x="90" y="72"/>
                  </a:lnTo>
                  <a:lnTo>
                    <a:pt x="79" y="72"/>
                  </a:lnTo>
                  <a:lnTo>
                    <a:pt x="70" y="70"/>
                  </a:lnTo>
                  <a:lnTo>
                    <a:pt x="63" y="66"/>
                  </a:lnTo>
                  <a:lnTo>
                    <a:pt x="56" y="61"/>
                  </a:lnTo>
                  <a:lnTo>
                    <a:pt x="53" y="54"/>
                  </a:lnTo>
                  <a:lnTo>
                    <a:pt x="52" y="47"/>
                  </a:lnTo>
                  <a:lnTo>
                    <a:pt x="50" y="39"/>
                  </a:lnTo>
                  <a:lnTo>
                    <a:pt x="52" y="30"/>
                  </a:lnTo>
                  <a:lnTo>
                    <a:pt x="53" y="22"/>
                  </a:lnTo>
                  <a:lnTo>
                    <a:pt x="55" y="15"/>
                  </a:lnTo>
                  <a:lnTo>
                    <a:pt x="55" y="10"/>
                  </a:lnTo>
                  <a:lnTo>
                    <a:pt x="55" y="8"/>
                  </a:lnTo>
                  <a:lnTo>
                    <a:pt x="53" y="5"/>
                  </a:lnTo>
                  <a:lnTo>
                    <a:pt x="49" y="4"/>
                  </a:lnTo>
                  <a:lnTo>
                    <a:pt x="44" y="1"/>
                  </a:lnTo>
                  <a:lnTo>
                    <a:pt x="43" y="1"/>
                  </a:lnTo>
                  <a:lnTo>
                    <a:pt x="38" y="0"/>
                  </a:lnTo>
                  <a:lnTo>
                    <a:pt x="34" y="0"/>
                  </a:lnTo>
                  <a:lnTo>
                    <a:pt x="29" y="0"/>
                  </a:lnTo>
                  <a:lnTo>
                    <a:pt x="24" y="1"/>
                  </a:lnTo>
                  <a:lnTo>
                    <a:pt x="20" y="1"/>
                  </a:lnTo>
                  <a:lnTo>
                    <a:pt x="17" y="4"/>
                  </a:lnTo>
                  <a:lnTo>
                    <a:pt x="14"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854" name="Freeform 152"/>
            <p:cNvSpPr>
              <a:spLocks/>
            </p:cNvSpPr>
            <p:nvPr/>
          </p:nvSpPr>
          <p:spPr bwMode="auto">
            <a:xfrm>
              <a:off x="4945844" y="3903492"/>
              <a:ext cx="304800" cy="184150"/>
            </a:xfrm>
            <a:custGeom>
              <a:avLst/>
              <a:gdLst>
                <a:gd name="T0" fmla="*/ 2147483647 w 170"/>
                <a:gd name="T1" fmla="*/ 2147483647 h 116"/>
                <a:gd name="T2" fmla="*/ 2147483647 w 170"/>
                <a:gd name="T3" fmla="*/ 2147483647 h 116"/>
                <a:gd name="T4" fmla="*/ 0 w 170"/>
                <a:gd name="T5" fmla="*/ 2147483647 h 116"/>
                <a:gd name="T6" fmla="*/ 2147483647 w 170"/>
                <a:gd name="T7" fmla="*/ 2147483647 h 116"/>
                <a:gd name="T8" fmla="*/ 2147483647 w 170"/>
                <a:gd name="T9" fmla="*/ 2147483647 h 116"/>
                <a:gd name="T10" fmla="*/ 2147483647 w 170"/>
                <a:gd name="T11" fmla="*/ 2147483647 h 116"/>
                <a:gd name="T12" fmla="*/ 2147483647 w 170"/>
                <a:gd name="T13" fmla="*/ 2147483647 h 116"/>
                <a:gd name="T14" fmla="*/ 2147483647 w 170"/>
                <a:gd name="T15" fmla="*/ 2147483647 h 116"/>
                <a:gd name="T16" fmla="*/ 2147483647 w 170"/>
                <a:gd name="T17" fmla="*/ 2147483647 h 116"/>
                <a:gd name="T18" fmla="*/ 2147483647 w 170"/>
                <a:gd name="T19" fmla="*/ 2147483647 h 116"/>
                <a:gd name="T20" fmla="*/ 2147483647 w 170"/>
                <a:gd name="T21" fmla="*/ 2147483647 h 116"/>
                <a:gd name="T22" fmla="*/ 2147483647 w 170"/>
                <a:gd name="T23" fmla="*/ 2147483647 h 116"/>
                <a:gd name="T24" fmla="*/ 2147483647 w 170"/>
                <a:gd name="T25" fmla="*/ 2147483647 h 116"/>
                <a:gd name="T26" fmla="*/ 2147483647 w 170"/>
                <a:gd name="T27" fmla="*/ 2147483647 h 116"/>
                <a:gd name="T28" fmla="*/ 2147483647 w 170"/>
                <a:gd name="T29" fmla="*/ 2147483647 h 116"/>
                <a:gd name="T30" fmla="*/ 2147483647 w 170"/>
                <a:gd name="T31" fmla="*/ 2147483647 h 116"/>
                <a:gd name="T32" fmla="*/ 2147483647 w 170"/>
                <a:gd name="T33" fmla="*/ 2147483647 h 116"/>
                <a:gd name="T34" fmla="*/ 2147483647 w 170"/>
                <a:gd name="T35" fmla="*/ 2147483647 h 116"/>
                <a:gd name="T36" fmla="*/ 2147483647 w 170"/>
                <a:gd name="T37" fmla="*/ 2147483647 h 116"/>
                <a:gd name="T38" fmla="*/ 2147483647 w 170"/>
                <a:gd name="T39" fmla="*/ 2147483647 h 116"/>
                <a:gd name="T40" fmla="*/ 2147483647 w 170"/>
                <a:gd name="T41" fmla="*/ 2147483647 h 116"/>
                <a:gd name="T42" fmla="*/ 2147483647 w 170"/>
                <a:gd name="T43" fmla="*/ 2147483647 h 116"/>
                <a:gd name="T44" fmla="*/ 2147483647 w 170"/>
                <a:gd name="T45" fmla="*/ 2147483647 h 116"/>
                <a:gd name="T46" fmla="*/ 2147483647 w 170"/>
                <a:gd name="T47" fmla="*/ 2147483647 h 116"/>
                <a:gd name="T48" fmla="*/ 2147483647 w 170"/>
                <a:gd name="T49" fmla="*/ 2147483647 h 116"/>
                <a:gd name="T50" fmla="*/ 2147483647 w 170"/>
                <a:gd name="T51" fmla="*/ 2147483647 h 116"/>
                <a:gd name="T52" fmla="*/ 2147483647 w 170"/>
                <a:gd name="T53" fmla="*/ 2147483647 h 116"/>
                <a:gd name="T54" fmla="*/ 2147483647 w 170"/>
                <a:gd name="T55" fmla="*/ 2147483647 h 116"/>
                <a:gd name="T56" fmla="*/ 2147483647 w 170"/>
                <a:gd name="T57" fmla="*/ 2147483647 h 116"/>
                <a:gd name="T58" fmla="*/ 2147483647 w 170"/>
                <a:gd name="T59" fmla="*/ 2147483647 h 116"/>
                <a:gd name="T60" fmla="*/ 2147483647 w 170"/>
                <a:gd name="T61" fmla="*/ 2147483647 h 116"/>
                <a:gd name="T62" fmla="*/ 2147483647 w 170"/>
                <a:gd name="T63" fmla="*/ 2147483647 h 116"/>
                <a:gd name="T64" fmla="*/ 2147483647 w 170"/>
                <a:gd name="T65" fmla="*/ 0 h 116"/>
                <a:gd name="T66" fmla="*/ 2147483647 w 170"/>
                <a:gd name="T67" fmla="*/ 2147483647 h 116"/>
                <a:gd name="T68" fmla="*/ 2147483647 w 170"/>
                <a:gd name="T69" fmla="*/ 2147483647 h 116"/>
                <a:gd name="T70" fmla="*/ 2147483647 w 17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6"/>
                <a:gd name="T110" fmla="*/ 170 w 170"/>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6">
                  <a:moveTo>
                    <a:pt x="19" y="3"/>
                  </a:moveTo>
                  <a:lnTo>
                    <a:pt x="12" y="10"/>
                  </a:lnTo>
                  <a:lnTo>
                    <a:pt x="6" y="16"/>
                  </a:lnTo>
                  <a:lnTo>
                    <a:pt x="3" y="25"/>
                  </a:lnTo>
                  <a:lnTo>
                    <a:pt x="1" y="33"/>
                  </a:lnTo>
                  <a:lnTo>
                    <a:pt x="0" y="41"/>
                  </a:lnTo>
                  <a:lnTo>
                    <a:pt x="1" y="51"/>
                  </a:lnTo>
                  <a:lnTo>
                    <a:pt x="3" y="59"/>
                  </a:lnTo>
                  <a:lnTo>
                    <a:pt x="7" y="68"/>
                  </a:lnTo>
                  <a:lnTo>
                    <a:pt x="12" y="76"/>
                  </a:lnTo>
                  <a:lnTo>
                    <a:pt x="18" y="84"/>
                  </a:lnTo>
                  <a:lnTo>
                    <a:pt x="26" y="91"/>
                  </a:lnTo>
                  <a:lnTo>
                    <a:pt x="33" y="98"/>
                  </a:lnTo>
                  <a:lnTo>
                    <a:pt x="42" y="104"/>
                  </a:lnTo>
                  <a:lnTo>
                    <a:pt x="51" y="108"/>
                  </a:lnTo>
                  <a:lnTo>
                    <a:pt x="62" y="112"/>
                  </a:lnTo>
                  <a:lnTo>
                    <a:pt x="73" y="115"/>
                  </a:lnTo>
                  <a:lnTo>
                    <a:pt x="86" y="116"/>
                  </a:lnTo>
                  <a:lnTo>
                    <a:pt x="100" y="115"/>
                  </a:lnTo>
                  <a:lnTo>
                    <a:pt x="112" y="113"/>
                  </a:lnTo>
                  <a:lnTo>
                    <a:pt x="125" y="109"/>
                  </a:lnTo>
                  <a:lnTo>
                    <a:pt x="135" y="104"/>
                  </a:lnTo>
                  <a:lnTo>
                    <a:pt x="144" y="97"/>
                  </a:lnTo>
                  <a:lnTo>
                    <a:pt x="152" y="88"/>
                  </a:lnTo>
                  <a:lnTo>
                    <a:pt x="158" y="79"/>
                  </a:lnTo>
                  <a:lnTo>
                    <a:pt x="161" y="72"/>
                  </a:lnTo>
                  <a:lnTo>
                    <a:pt x="164" y="64"/>
                  </a:lnTo>
                  <a:lnTo>
                    <a:pt x="167" y="55"/>
                  </a:lnTo>
                  <a:lnTo>
                    <a:pt x="170" y="46"/>
                  </a:lnTo>
                  <a:lnTo>
                    <a:pt x="170" y="36"/>
                  </a:lnTo>
                  <a:lnTo>
                    <a:pt x="169" y="26"/>
                  </a:lnTo>
                  <a:lnTo>
                    <a:pt x="164" y="18"/>
                  </a:lnTo>
                  <a:lnTo>
                    <a:pt x="158" y="11"/>
                  </a:lnTo>
                  <a:lnTo>
                    <a:pt x="150" y="7"/>
                  </a:lnTo>
                  <a:lnTo>
                    <a:pt x="143" y="5"/>
                  </a:lnTo>
                  <a:lnTo>
                    <a:pt x="135" y="5"/>
                  </a:lnTo>
                  <a:lnTo>
                    <a:pt x="129" y="8"/>
                  </a:lnTo>
                  <a:lnTo>
                    <a:pt x="125" y="12"/>
                  </a:lnTo>
                  <a:lnTo>
                    <a:pt x="120" y="18"/>
                  </a:lnTo>
                  <a:lnTo>
                    <a:pt x="117" y="26"/>
                  </a:lnTo>
                  <a:lnTo>
                    <a:pt x="117" y="34"/>
                  </a:lnTo>
                  <a:lnTo>
                    <a:pt x="117" y="41"/>
                  </a:lnTo>
                  <a:lnTo>
                    <a:pt x="115" y="50"/>
                  </a:lnTo>
                  <a:lnTo>
                    <a:pt x="114" y="55"/>
                  </a:lnTo>
                  <a:lnTo>
                    <a:pt x="109" y="61"/>
                  </a:lnTo>
                  <a:lnTo>
                    <a:pt x="105" y="66"/>
                  </a:lnTo>
                  <a:lnTo>
                    <a:pt x="99" y="69"/>
                  </a:lnTo>
                  <a:lnTo>
                    <a:pt x="90" y="72"/>
                  </a:lnTo>
                  <a:lnTo>
                    <a:pt x="79" y="72"/>
                  </a:lnTo>
                  <a:lnTo>
                    <a:pt x="70" y="70"/>
                  </a:lnTo>
                  <a:lnTo>
                    <a:pt x="64" y="66"/>
                  </a:lnTo>
                  <a:lnTo>
                    <a:pt x="58" y="61"/>
                  </a:lnTo>
                  <a:lnTo>
                    <a:pt x="54" y="54"/>
                  </a:lnTo>
                  <a:lnTo>
                    <a:pt x="51" y="47"/>
                  </a:lnTo>
                  <a:lnTo>
                    <a:pt x="51" y="39"/>
                  </a:lnTo>
                  <a:lnTo>
                    <a:pt x="51" y="30"/>
                  </a:lnTo>
                  <a:lnTo>
                    <a:pt x="53" y="22"/>
                  </a:lnTo>
                  <a:lnTo>
                    <a:pt x="56" y="15"/>
                  </a:lnTo>
                  <a:lnTo>
                    <a:pt x="56" y="10"/>
                  </a:lnTo>
                  <a:lnTo>
                    <a:pt x="54" y="8"/>
                  </a:lnTo>
                  <a:lnTo>
                    <a:pt x="53" y="5"/>
                  </a:lnTo>
                  <a:lnTo>
                    <a:pt x="50" y="4"/>
                  </a:lnTo>
                  <a:lnTo>
                    <a:pt x="45" y="1"/>
                  </a:lnTo>
                  <a:lnTo>
                    <a:pt x="42" y="1"/>
                  </a:lnTo>
                  <a:lnTo>
                    <a:pt x="39" y="0"/>
                  </a:lnTo>
                  <a:lnTo>
                    <a:pt x="35" y="0"/>
                  </a:lnTo>
                  <a:lnTo>
                    <a:pt x="30" y="0"/>
                  </a:lnTo>
                  <a:lnTo>
                    <a:pt x="24" y="1"/>
                  </a:lnTo>
                  <a:lnTo>
                    <a:pt x="21" y="1"/>
                  </a:lnTo>
                  <a:lnTo>
                    <a:pt x="16" y="4"/>
                  </a:lnTo>
                  <a:lnTo>
                    <a:pt x="15" y="7"/>
                  </a:lnTo>
                  <a:lnTo>
                    <a:pt x="19" y="3"/>
                  </a:lnTo>
                  <a:close/>
                </a:path>
              </a:pathLst>
            </a:custGeom>
            <a:solidFill>
              <a:srgbClr val="0000BB"/>
            </a:solidFill>
            <a:ln w="9525">
              <a:solidFill>
                <a:srgbClr val="0000BB"/>
              </a:solidFill>
              <a:round/>
              <a:headEnd/>
              <a:tailEnd/>
            </a:ln>
          </p:spPr>
          <p:txBody>
            <a:bodyPr/>
            <a:lstStyle/>
            <a:p>
              <a:endParaRPr lang="en-US"/>
            </a:p>
          </p:txBody>
        </p:sp>
        <p:sp>
          <p:nvSpPr>
            <p:cNvPr id="29855" name="Freeform 153"/>
            <p:cNvSpPr>
              <a:spLocks/>
            </p:cNvSpPr>
            <p:nvPr/>
          </p:nvSpPr>
          <p:spPr bwMode="auto">
            <a:xfrm>
              <a:off x="4598181" y="3920955"/>
              <a:ext cx="303213" cy="184150"/>
            </a:xfrm>
            <a:custGeom>
              <a:avLst/>
              <a:gdLst>
                <a:gd name="T0" fmla="*/ 2147483647 w 170"/>
                <a:gd name="T1" fmla="*/ 2147483647 h 116"/>
                <a:gd name="T2" fmla="*/ 2147483647 w 170"/>
                <a:gd name="T3" fmla="*/ 2147483647 h 116"/>
                <a:gd name="T4" fmla="*/ 0 w 170"/>
                <a:gd name="T5" fmla="*/ 2147483647 h 116"/>
                <a:gd name="T6" fmla="*/ 2147483647 w 170"/>
                <a:gd name="T7" fmla="*/ 2147483647 h 116"/>
                <a:gd name="T8" fmla="*/ 2147483647 w 170"/>
                <a:gd name="T9" fmla="*/ 2147483647 h 116"/>
                <a:gd name="T10" fmla="*/ 2147483647 w 170"/>
                <a:gd name="T11" fmla="*/ 2147483647 h 116"/>
                <a:gd name="T12" fmla="*/ 2147483647 w 170"/>
                <a:gd name="T13" fmla="*/ 2147483647 h 116"/>
                <a:gd name="T14" fmla="*/ 2147483647 w 170"/>
                <a:gd name="T15" fmla="*/ 2147483647 h 116"/>
                <a:gd name="T16" fmla="*/ 2147483647 w 170"/>
                <a:gd name="T17" fmla="*/ 2147483647 h 116"/>
                <a:gd name="T18" fmla="*/ 2147483647 w 170"/>
                <a:gd name="T19" fmla="*/ 2147483647 h 116"/>
                <a:gd name="T20" fmla="*/ 2147483647 w 170"/>
                <a:gd name="T21" fmla="*/ 2147483647 h 116"/>
                <a:gd name="T22" fmla="*/ 2147483647 w 170"/>
                <a:gd name="T23" fmla="*/ 2147483647 h 116"/>
                <a:gd name="T24" fmla="*/ 2147483647 w 170"/>
                <a:gd name="T25" fmla="*/ 2147483647 h 116"/>
                <a:gd name="T26" fmla="*/ 2147483647 w 170"/>
                <a:gd name="T27" fmla="*/ 2147483647 h 116"/>
                <a:gd name="T28" fmla="*/ 2147483647 w 170"/>
                <a:gd name="T29" fmla="*/ 2147483647 h 116"/>
                <a:gd name="T30" fmla="*/ 2147483647 w 170"/>
                <a:gd name="T31" fmla="*/ 2147483647 h 116"/>
                <a:gd name="T32" fmla="*/ 2147483647 w 170"/>
                <a:gd name="T33" fmla="*/ 2147483647 h 116"/>
                <a:gd name="T34" fmla="*/ 2147483647 w 170"/>
                <a:gd name="T35" fmla="*/ 2147483647 h 116"/>
                <a:gd name="T36" fmla="*/ 2147483647 w 170"/>
                <a:gd name="T37" fmla="*/ 2147483647 h 116"/>
                <a:gd name="T38" fmla="*/ 2147483647 w 170"/>
                <a:gd name="T39" fmla="*/ 2147483647 h 116"/>
                <a:gd name="T40" fmla="*/ 2147483647 w 170"/>
                <a:gd name="T41" fmla="*/ 2147483647 h 116"/>
                <a:gd name="T42" fmla="*/ 2147483647 w 170"/>
                <a:gd name="T43" fmla="*/ 2147483647 h 116"/>
                <a:gd name="T44" fmla="*/ 2147483647 w 170"/>
                <a:gd name="T45" fmla="*/ 2147483647 h 116"/>
                <a:gd name="T46" fmla="*/ 2147483647 w 170"/>
                <a:gd name="T47" fmla="*/ 2147483647 h 116"/>
                <a:gd name="T48" fmla="*/ 2147483647 w 170"/>
                <a:gd name="T49" fmla="*/ 2147483647 h 116"/>
                <a:gd name="T50" fmla="*/ 2147483647 w 170"/>
                <a:gd name="T51" fmla="*/ 2147483647 h 116"/>
                <a:gd name="T52" fmla="*/ 2147483647 w 170"/>
                <a:gd name="T53" fmla="*/ 2147483647 h 116"/>
                <a:gd name="T54" fmla="*/ 2147483647 w 170"/>
                <a:gd name="T55" fmla="*/ 2147483647 h 116"/>
                <a:gd name="T56" fmla="*/ 2147483647 w 170"/>
                <a:gd name="T57" fmla="*/ 2147483647 h 116"/>
                <a:gd name="T58" fmla="*/ 2147483647 w 170"/>
                <a:gd name="T59" fmla="*/ 2147483647 h 116"/>
                <a:gd name="T60" fmla="*/ 2147483647 w 170"/>
                <a:gd name="T61" fmla="*/ 2147483647 h 116"/>
                <a:gd name="T62" fmla="*/ 2147483647 w 170"/>
                <a:gd name="T63" fmla="*/ 2147483647 h 116"/>
                <a:gd name="T64" fmla="*/ 2147483647 w 170"/>
                <a:gd name="T65" fmla="*/ 0 h 116"/>
                <a:gd name="T66" fmla="*/ 2147483647 w 170"/>
                <a:gd name="T67" fmla="*/ 2147483647 h 116"/>
                <a:gd name="T68" fmla="*/ 2147483647 w 170"/>
                <a:gd name="T69" fmla="*/ 2147483647 h 116"/>
                <a:gd name="T70" fmla="*/ 2147483647 w 170"/>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6"/>
                <a:gd name="T110" fmla="*/ 170 w 170"/>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6">
                  <a:moveTo>
                    <a:pt x="18" y="3"/>
                  </a:moveTo>
                  <a:lnTo>
                    <a:pt x="12" y="10"/>
                  </a:lnTo>
                  <a:lnTo>
                    <a:pt x="6" y="17"/>
                  </a:lnTo>
                  <a:lnTo>
                    <a:pt x="3" y="25"/>
                  </a:lnTo>
                  <a:lnTo>
                    <a:pt x="0" y="33"/>
                  </a:lnTo>
                  <a:lnTo>
                    <a:pt x="0" y="41"/>
                  </a:lnTo>
                  <a:lnTo>
                    <a:pt x="1" y="51"/>
                  </a:lnTo>
                  <a:lnTo>
                    <a:pt x="3" y="59"/>
                  </a:lnTo>
                  <a:lnTo>
                    <a:pt x="6" y="68"/>
                  </a:lnTo>
                  <a:lnTo>
                    <a:pt x="12" y="76"/>
                  </a:lnTo>
                  <a:lnTo>
                    <a:pt x="18" y="84"/>
                  </a:lnTo>
                  <a:lnTo>
                    <a:pt x="24" y="91"/>
                  </a:lnTo>
                  <a:lnTo>
                    <a:pt x="33" y="98"/>
                  </a:lnTo>
                  <a:lnTo>
                    <a:pt x="41" y="104"/>
                  </a:lnTo>
                  <a:lnTo>
                    <a:pt x="51" y="108"/>
                  </a:lnTo>
                  <a:lnTo>
                    <a:pt x="62" y="112"/>
                  </a:lnTo>
                  <a:lnTo>
                    <a:pt x="73" y="115"/>
                  </a:lnTo>
                  <a:lnTo>
                    <a:pt x="86" y="116"/>
                  </a:lnTo>
                  <a:lnTo>
                    <a:pt x="100" y="115"/>
                  </a:lnTo>
                  <a:lnTo>
                    <a:pt x="112" y="113"/>
                  </a:lnTo>
                  <a:lnTo>
                    <a:pt x="125" y="109"/>
                  </a:lnTo>
                  <a:lnTo>
                    <a:pt x="134" y="104"/>
                  </a:lnTo>
                  <a:lnTo>
                    <a:pt x="144" y="97"/>
                  </a:lnTo>
                  <a:lnTo>
                    <a:pt x="150" y="89"/>
                  </a:lnTo>
                  <a:lnTo>
                    <a:pt x="157" y="79"/>
                  </a:lnTo>
                  <a:lnTo>
                    <a:pt x="160" y="72"/>
                  </a:lnTo>
                  <a:lnTo>
                    <a:pt x="164" y="64"/>
                  </a:lnTo>
                  <a:lnTo>
                    <a:pt x="167" y="55"/>
                  </a:lnTo>
                  <a:lnTo>
                    <a:pt x="169" y="46"/>
                  </a:lnTo>
                  <a:lnTo>
                    <a:pt x="170" y="36"/>
                  </a:lnTo>
                  <a:lnTo>
                    <a:pt x="169" y="26"/>
                  </a:lnTo>
                  <a:lnTo>
                    <a:pt x="164" y="18"/>
                  </a:lnTo>
                  <a:lnTo>
                    <a:pt x="157" y="11"/>
                  </a:lnTo>
                  <a:lnTo>
                    <a:pt x="149" y="7"/>
                  </a:lnTo>
                  <a:lnTo>
                    <a:pt x="141" y="5"/>
                  </a:lnTo>
                  <a:lnTo>
                    <a:pt x="135" y="5"/>
                  </a:lnTo>
                  <a:lnTo>
                    <a:pt x="129" y="8"/>
                  </a:lnTo>
                  <a:lnTo>
                    <a:pt x="123" y="12"/>
                  </a:lnTo>
                  <a:lnTo>
                    <a:pt x="120" y="18"/>
                  </a:lnTo>
                  <a:lnTo>
                    <a:pt x="117" y="26"/>
                  </a:lnTo>
                  <a:lnTo>
                    <a:pt x="115" y="35"/>
                  </a:lnTo>
                  <a:lnTo>
                    <a:pt x="115" y="41"/>
                  </a:lnTo>
                  <a:lnTo>
                    <a:pt x="115" y="50"/>
                  </a:lnTo>
                  <a:lnTo>
                    <a:pt x="112" y="55"/>
                  </a:lnTo>
                  <a:lnTo>
                    <a:pt x="109" y="61"/>
                  </a:lnTo>
                  <a:lnTo>
                    <a:pt x="105" y="66"/>
                  </a:lnTo>
                  <a:lnTo>
                    <a:pt x="99" y="69"/>
                  </a:lnTo>
                  <a:lnTo>
                    <a:pt x="89" y="72"/>
                  </a:lnTo>
                  <a:lnTo>
                    <a:pt x="79" y="72"/>
                  </a:lnTo>
                  <a:lnTo>
                    <a:pt x="70" y="71"/>
                  </a:lnTo>
                  <a:lnTo>
                    <a:pt x="62" y="66"/>
                  </a:lnTo>
                  <a:lnTo>
                    <a:pt x="57" y="61"/>
                  </a:lnTo>
                  <a:lnTo>
                    <a:pt x="53" y="54"/>
                  </a:lnTo>
                  <a:lnTo>
                    <a:pt x="51" y="47"/>
                  </a:lnTo>
                  <a:lnTo>
                    <a:pt x="51" y="39"/>
                  </a:lnTo>
                  <a:lnTo>
                    <a:pt x="51" y="30"/>
                  </a:lnTo>
                  <a:lnTo>
                    <a:pt x="53" y="22"/>
                  </a:lnTo>
                  <a:lnTo>
                    <a:pt x="54" y="15"/>
                  </a:lnTo>
                  <a:lnTo>
                    <a:pt x="56" y="10"/>
                  </a:lnTo>
                  <a:lnTo>
                    <a:pt x="54" y="8"/>
                  </a:lnTo>
                  <a:lnTo>
                    <a:pt x="53" y="5"/>
                  </a:lnTo>
                  <a:lnTo>
                    <a:pt x="50" y="4"/>
                  </a:lnTo>
                  <a:lnTo>
                    <a:pt x="45" y="1"/>
                  </a:lnTo>
                  <a:lnTo>
                    <a:pt x="42" y="1"/>
                  </a:lnTo>
                  <a:lnTo>
                    <a:pt x="38" y="0"/>
                  </a:lnTo>
                  <a:lnTo>
                    <a:pt x="33" y="0"/>
                  </a:lnTo>
                  <a:lnTo>
                    <a:pt x="29" y="0"/>
                  </a:lnTo>
                  <a:lnTo>
                    <a:pt x="24" y="1"/>
                  </a:lnTo>
                  <a:lnTo>
                    <a:pt x="19" y="1"/>
                  </a:lnTo>
                  <a:lnTo>
                    <a:pt x="16" y="4"/>
                  </a:lnTo>
                  <a:lnTo>
                    <a:pt x="15"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856" name="Rectangle 158"/>
            <p:cNvSpPr>
              <a:spLocks noChangeArrowheads="1"/>
            </p:cNvSpPr>
            <p:nvPr/>
          </p:nvSpPr>
          <p:spPr bwMode="auto">
            <a:xfrm>
              <a:off x="5056969" y="380348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57" name="Rectangle 159"/>
            <p:cNvSpPr>
              <a:spLocks noChangeArrowheads="1"/>
            </p:cNvSpPr>
            <p:nvPr/>
          </p:nvSpPr>
          <p:spPr bwMode="auto">
            <a:xfrm>
              <a:off x="5169681" y="3803480"/>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58" name="Rectangle 160"/>
            <p:cNvSpPr>
              <a:spLocks noChangeArrowheads="1"/>
            </p:cNvSpPr>
            <p:nvPr/>
          </p:nvSpPr>
          <p:spPr bwMode="auto">
            <a:xfrm>
              <a:off x="5383994" y="3768555"/>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59" name="Rectangle 161"/>
            <p:cNvSpPr>
              <a:spLocks noChangeArrowheads="1"/>
            </p:cNvSpPr>
            <p:nvPr/>
          </p:nvSpPr>
          <p:spPr bwMode="auto">
            <a:xfrm>
              <a:off x="5496706" y="3768555"/>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60" name="Rectangle 162"/>
            <p:cNvSpPr>
              <a:spLocks noChangeArrowheads="1"/>
            </p:cNvSpPr>
            <p:nvPr/>
          </p:nvSpPr>
          <p:spPr bwMode="auto">
            <a:xfrm>
              <a:off x="4436256" y="3425655"/>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61" name="Rectangle 163"/>
            <p:cNvSpPr>
              <a:spLocks noChangeArrowheads="1"/>
            </p:cNvSpPr>
            <p:nvPr/>
          </p:nvSpPr>
          <p:spPr bwMode="auto">
            <a:xfrm>
              <a:off x="4548969" y="3425655"/>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62" name="Rectangle 164"/>
            <p:cNvSpPr>
              <a:spLocks noChangeArrowheads="1"/>
            </p:cNvSpPr>
            <p:nvPr/>
          </p:nvSpPr>
          <p:spPr bwMode="auto">
            <a:xfrm>
              <a:off x="5176031" y="359234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63" name="Rectangle 165"/>
            <p:cNvSpPr>
              <a:spLocks noChangeArrowheads="1"/>
            </p:cNvSpPr>
            <p:nvPr/>
          </p:nvSpPr>
          <p:spPr bwMode="auto">
            <a:xfrm>
              <a:off x="5288744" y="359234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64" name="Rectangle 166"/>
            <p:cNvSpPr>
              <a:spLocks noChangeArrowheads="1"/>
            </p:cNvSpPr>
            <p:nvPr/>
          </p:nvSpPr>
          <p:spPr bwMode="auto">
            <a:xfrm>
              <a:off x="4785506" y="354789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865" name="Rectangle 167"/>
            <p:cNvSpPr>
              <a:spLocks noChangeArrowheads="1"/>
            </p:cNvSpPr>
            <p:nvPr/>
          </p:nvSpPr>
          <p:spPr bwMode="auto">
            <a:xfrm>
              <a:off x="4898219" y="3547892"/>
              <a:ext cx="10458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866" name="Rectangle 168"/>
            <p:cNvSpPr>
              <a:spLocks noChangeArrowheads="1"/>
            </p:cNvSpPr>
            <p:nvPr/>
          </p:nvSpPr>
          <p:spPr bwMode="auto">
            <a:xfrm>
              <a:off x="5283981" y="3349455"/>
              <a:ext cx="215900" cy="131762"/>
            </a:xfrm>
            <a:prstGeom prst="rect">
              <a:avLst/>
            </a:prstGeom>
            <a:solidFill>
              <a:srgbClr val="6600CC"/>
            </a:solidFill>
            <a:ln w="28575">
              <a:solidFill>
                <a:srgbClr val="00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867" name="Arc 169"/>
            <p:cNvSpPr>
              <a:spLocks/>
            </p:cNvSpPr>
            <p:nvPr/>
          </p:nvSpPr>
          <p:spPr bwMode="auto">
            <a:xfrm>
              <a:off x="5550681" y="3430417"/>
              <a:ext cx="163513" cy="88900"/>
            </a:xfrm>
            <a:custGeom>
              <a:avLst/>
              <a:gdLst>
                <a:gd name="T0" fmla="*/ 2147483647 w 21600"/>
                <a:gd name="T1" fmla="*/ 0 h 14601"/>
                <a:gd name="T2" fmla="*/ 2147483647 w 21600"/>
                <a:gd name="T3" fmla="*/ 2147483647 h 14601"/>
                <a:gd name="T4" fmla="*/ 0 w 21600"/>
                <a:gd name="T5" fmla="*/ 2147483647 h 14601"/>
                <a:gd name="T6" fmla="*/ 0 60000 65536"/>
                <a:gd name="T7" fmla="*/ 0 60000 65536"/>
                <a:gd name="T8" fmla="*/ 0 60000 65536"/>
                <a:gd name="T9" fmla="*/ 0 w 21600"/>
                <a:gd name="T10" fmla="*/ 0 h 14601"/>
                <a:gd name="T11" fmla="*/ 21600 w 21600"/>
                <a:gd name="T12" fmla="*/ 14601 h 14601"/>
              </a:gdLst>
              <a:ahLst/>
              <a:cxnLst>
                <a:cxn ang="T6">
                  <a:pos x="T0" y="T1"/>
                </a:cxn>
                <a:cxn ang="T7">
                  <a:pos x="T2" y="T3"/>
                </a:cxn>
                <a:cxn ang="T8">
                  <a:pos x="T4" y="T5"/>
                </a:cxn>
              </a:cxnLst>
              <a:rect l="T9" t="T10" r="T11" b="T12"/>
              <a:pathLst>
                <a:path w="21600" h="14601" fill="none" extrusionOk="0">
                  <a:moveTo>
                    <a:pt x="21319" y="-1"/>
                  </a:moveTo>
                  <a:cubicBezTo>
                    <a:pt x="21506" y="1147"/>
                    <a:pt x="21600" y="2308"/>
                    <a:pt x="21600" y="3471"/>
                  </a:cubicBezTo>
                  <a:cubicBezTo>
                    <a:pt x="21600" y="7392"/>
                    <a:pt x="20532" y="11240"/>
                    <a:pt x="18511" y="14601"/>
                  </a:cubicBezTo>
                </a:path>
                <a:path w="21600" h="14601" stroke="0" extrusionOk="0">
                  <a:moveTo>
                    <a:pt x="21319" y="-1"/>
                  </a:moveTo>
                  <a:cubicBezTo>
                    <a:pt x="21506" y="1147"/>
                    <a:pt x="21600" y="2308"/>
                    <a:pt x="21600" y="3471"/>
                  </a:cubicBezTo>
                  <a:cubicBezTo>
                    <a:pt x="21600" y="7392"/>
                    <a:pt x="20532" y="11240"/>
                    <a:pt x="18511" y="14601"/>
                  </a:cubicBezTo>
                  <a:lnTo>
                    <a:pt x="0" y="3471"/>
                  </a:lnTo>
                  <a:lnTo>
                    <a:pt x="2131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8" name="Line 170"/>
            <p:cNvSpPr>
              <a:spLocks noChangeShapeType="1"/>
            </p:cNvSpPr>
            <p:nvPr/>
          </p:nvSpPr>
          <p:spPr bwMode="auto">
            <a:xfrm>
              <a:off x="5696731" y="3470105"/>
              <a:ext cx="128588" cy="2063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69" name="Freeform 188"/>
            <p:cNvSpPr>
              <a:spLocks/>
            </p:cNvSpPr>
            <p:nvPr/>
          </p:nvSpPr>
          <p:spPr bwMode="auto">
            <a:xfrm>
              <a:off x="4271156" y="3947942"/>
              <a:ext cx="301625" cy="184150"/>
            </a:xfrm>
            <a:custGeom>
              <a:avLst/>
              <a:gdLst>
                <a:gd name="T0" fmla="*/ 2147483647 w 169"/>
                <a:gd name="T1" fmla="*/ 2147483647 h 116"/>
                <a:gd name="T2" fmla="*/ 2147483647 w 169"/>
                <a:gd name="T3" fmla="*/ 2147483647 h 116"/>
                <a:gd name="T4" fmla="*/ 0 w 169"/>
                <a:gd name="T5" fmla="*/ 2147483647 h 116"/>
                <a:gd name="T6" fmla="*/ 2147483647 w 169"/>
                <a:gd name="T7" fmla="*/ 2147483647 h 116"/>
                <a:gd name="T8" fmla="*/ 2147483647 w 169"/>
                <a:gd name="T9" fmla="*/ 2147483647 h 116"/>
                <a:gd name="T10" fmla="*/ 2147483647 w 169"/>
                <a:gd name="T11" fmla="*/ 2147483647 h 116"/>
                <a:gd name="T12" fmla="*/ 2147483647 w 169"/>
                <a:gd name="T13" fmla="*/ 2147483647 h 116"/>
                <a:gd name="T14" fmla="*/ 2147483647 w 169"/>
                <a:gd name="T15" fmla="*/ 2147483647 h 116"/>
                <a:gd name="T16" fmla="*/ 2147483647 w 169"/>
                <a:gd name="T17" fmla="*/ 2147483647 h 116"/>
                <a:gd name="T18" fmla="*/ 2147483647 w 169"/>
                <a:gd name="T19" fmla="*/ 2147483647 h 116"/>
                <a:gd name="T20" fmla="*/ 2147483647 w 169"/>
                <a:gd name="T21" fmla="*/ 2147483647 h 116"/>
                <a:gd name="T22" fmla="*/ 2147483647 w 169"/>
                <a:gd name="T23" fmla="*/ 2147483647 h 116"/>
                <a:gd name="T24" fmla="*/ 2147483647 w 169"/>
                <a:gd name="T25" fmla="*/ 2147483647 h 116"/>
                <a:gd name="T26" fmla="*/ 2147483647 w 169"/>
                <a:gd name="T27" fmla="*/ 2147483647 h 116"/>
                <a:gd name="T28" fmla="*/ 2147483647 w 169"/>
                <a:gd name="T29" fmla="*/ 2147483647 h 116"/>
                <a:gd name="T30" fmla="*/ 2147483647 w 169"/>
                <a:gd name="T31" fmla="*/ 2147483647 h 116"/>
                <a:gd name="T32" fmla="*/ 2147483647 w 169"/>
                <a:gd name="T33" fmla="*/ 2147483647 h 116"/>
                <a:gd name="T34" fmla="*/ 2147483647 w 169"/>
                <a:gd name="T35" fmla="*/ 2147483647 h 116"/>
                <a:gd name="T36" fmla="*/ 2147483647 w 169"/>
                <a:gd name="T37" fmla="*/ 2147483647 h 116"/>
                <a:gd name="T38" fmla="*/ 2147483647 w 169"/>
                <a:gd name="T39" fmla="*/ 2147483647 h 116"/>
                <a:gd name="T40" fmla="*/ 2147483647 w 169"/>
                <a:gd name="T41" fmla="*/ 2147483647 h 116"/>
                <a:gd name="T42" fmla="*/ 2147483647 w 169"/>
                <a:gd name="T43" fmla="*/ 2147483647 h 116"/>
                <a:gd name="T44" fmla="*/ 2147483647 w 169"/>
                <a:gd name="T45" fmla="*/ 2147483647 h 116"/>
                <a:gd name="T46" fmla="*/ 2147483647 w 169"/>
                <a:gd name="T47" fmla="*/ 2147483647 h 116"/>
                <a:gd name="T48" fmla="*/ 2147483647 w 169"/>
                <a:gd name="T49" fmla="*/ 2147483647 h 116"/>
                <a:gd name="T50" fmla="*/ 2147483647 w 169"/>
                <a:gd name="T51" fmla="*/ 2147483647 h 116"/>
                <a:gd name="T52" fmla="*/ 2147483647 w 169"/>
                <a:gd name="T53" fmla="*/ 2147483647 h 116"/>
                <a:gd name="T54" fmla="*/ 2147483647 w 169"/>
                <a:gd name="T55" fmla="*/ 2147483647 h 116"/>
                <a:gd name="T56" fmla="*/ 2147483647 w 169"/>
                <a:gd name="T57" fmla="*/ 2147483647 h 116"/>
                <a:gd name="T58" fmla="*/ 2147483647 w 169"/>
                <a:gd name="T59" fmla="*/ 2147483647 h 116"/>
                <a:gd name="T60" fmla="*/ 2147483647 w 169"/>
                <a:gd name="T61" fmla="*/ 2147483647 h 116"/>
                <a:gd name="T62" fmla="*/ 2147483647 w 169"/>
                <a:gd name="T63" fmla="*/ 2147483647 h 116"/>
                <a:gd name="T64" fmla="*/ 2147483647 w 169"/>
                <a:gd name="T65" fmla="*/ 0 h 116"/>
                <a:gd name="T66" fmla="*/ 2147483647 w 169"/>
                <a:gd name="T67" fmla="*/ 2147483647 h 116"/>
                <a:gd name="T68" fmla="*/ 2147483647 w 169"/>
                <a:gd name="T69" fmla="*/ 2147483647 h 116"/>
                <a:gd name="T70" fmla="*/ 2147483647 w 169"/>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116"/>
                <a:gd name="T110" fmla="*/ 169 w 16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116">
                  <a:moveTo>
                    <a:pt x="18" y="2"/>
                  </a:moveTo>
                  <a:lnTo>
                    <a:pt x="10" y="9"/>
                  </a:lnTo>
                  <a:lnTo>
                    <a:pt x="6" y="16"/>
                  </a:lnTo>
                  <a:lnTo>
                    <a:pt x="1" y="24"/>
                  </a:lnTo>
                  <a:lnTo>
                    <a:pt x="0" y="33"/>
                  </a:lnTo>
                  <a:lnTo>
                    <a:pt x="0" y="41"/>
                  </a:lnTo>
                  <a:lnTo>
                    <a:pt x="0" y="51"/>
                  </a:lnTo>
                  <a:lnTo>
                    <a:pt x="3" y="59"/>
                  </a:lnTo>
                  <a:lnTo>
                    <a:pt x="6" y="67"/>
                  </a:lnTo>
                  <a:lnTo>
                    <a:pt x="10" y="76"/>
                  </a:lnTo>
                  <a:lnTo>
                    <a:pt x="16" y="84"/>
                  </a:lnTo>
                  <a:lnTo>
                    <a:pt x="24" y="91"/>
                  </a:lnTo>
                  <a:lnTo>
                    <a:pt x="32" y="98"/>
                  </a:lnTo>
                  <a:lnTo>
                    <a:pt x="41" y="103"/>
                  </a:lnTo>
                  <a:lnTo>
                    <a:pt x="50" y="108"/>
                  </a:lnTo>
                  <a:lnTo>
                    <a:pt x="61" y="112"/>
                  </a:lnTo>
                  <a:lnTo>
                    <a:pt x="73" y="114"/>
                  </a:lnTo>
                  <a:lnTo>
                    <a:pt x="85" y="116"/>
                  </a:lnTo>
                  <a:lnTo>
                    <a:pt x="99" y="114"/>
                  </a:lnTo>
                  <a:lnTo>
                    <a:pt x="111" y="113"/>
                  </a:lnTo>
                  <a:lnTo>
                    <a:pt x="123" y="109"/>
                  </a:lnTo>
                  <a:lnTo>
                    <a:pt x="134" y="103"/>
                  </a:lnTo>
                  <a:lnTo>
                    <a:pt x="143" y="96"/>
                  </a:lnTo>
                  <a:lnTo>
                    <a:pt x="151" y="88"/>
                  </a:lnTo>
                  <a:lnTo>
                    <a:pt x="157" y="78"/>
                  </a:lnTo>
                  <a:lnTo>
                    <a:pt x="160" y="72"/>
                  </a:lnTo>
                  <a:lnTo>
                    <a:pt x="163" y="63"/>
                  </a:lnTo>
                  <a:lnTo>
                    <a:pt x="166" y="55"/>
                  </a:lnTo>
                  <a:lnTo>
                    <a:pt x="169" y="45"/>
                  </a:lnTo>
                  <a:lnTo>
                    <a:pt x="169" y="36"/>
                  </a:lnTo>
                  <a:lnTo>
                    <a:pt x="167" y="26"/>
                  </a:lnTo>
                  <a:lnTo>
                    <a:pt x="164" y="18"/>
                  </a:lnTo>
                  <a:lnTo>
                    <a:pt x="157" y="11"/>
                  </a:lnTo>
                  <a:lnTo>
                    <a:pt x="149" y="6"/>
                  </a:lnTo>
                  <a:lnTo>
                    <a:pt x="141" y="5"/>
                  </a:lnTo>
                  <a:lnTo>
                    <a:pt x="134" y="5"/>
                  </a:lnTo>
                  <a:lnTo>
                    <a:pt x="128" y="8"/>
                  </a:lnTo>
                  <a:lnTo>
                    <a:pt x="123" y="12"/>
                  </a:lnTo>
                  <a:lnTo>
                    <a:pt x="119" y="18"/>
                  </a:lnTo>
                  <a:lnTo>
                    <a:pt x="117" y="26"/>
                  </a:lnTo>
                  <a:lnTo>
                    <a:pt x="116" y="34"/>
                  </a:lnTo>
                  <a:lnTo>
                    <a:pt x="116" y="41"/>
                  </a:lnTo>
                  <a:lnTo>
                    <a:pt x="114" y="49"/>
                  </a:lnTo>
                  <a:lnTo>
                    <a:pt x="112" y="55"/>
                  </a:lnTo>
                  <a:lnTo>
                    <a:pt x="109" y="60"/>
                  </a:lnTo>
                  <a:lnTo>
                    <a:pt x="105" y="66"/>
                  </a:lnTo>
                  <a:lnTo>
                    <a:pt x="97" y="69"/>
                  </a:lnTo>
                  <a:lnTo>
                    <a:pt x="90" y="72"/>
                  </a:lnTo>
                  <a:lnTo>
                    <a:pt x="79" y="72"/>
                  </a:lnTo>
                  <a:lnTo>
                    <a:pt x="70" y="70"/>
                  </a:lnTo>
                  <a:lnTo>
                    <a:pt x="62" y="66"/>
                  </a:lnTo>
                  <a:lnTo>
                    <a:pt x="56" y="60"/>
                  </a:lnTo>
                  <a:lnTo>
                    <a:pt x="53" y="54"/>
                  </a:lnTo>
                  <a:lnTo>
                    <a:pt x="52" y="47"/>
                  </a:lnTo>
                  <a:lnTo>
                    <a:pt x="50" y="38"/>
                  </a:lnTo>
                  <a:lnTo>
                    <a:pt x="52" y="30"/>
                  </a:lnTo>
                  <a:lnTo>
                    <a:pt x="53" y="22"/>
                  </a:lnTo>
                  <a:lnTo>
                    <a:pt x="55" y="15"/>
                  </a:lnTo>
                  <a:lnTo>
                    <a:pt x="55" y="9"/>
                  </a:lnTo>
                  <a:lnTo>
                    <a:pt x="55" y="8"/>
                  </a:lnTo>
                  <a:lnTo>
                    <a:pt x="52" y="5"/>
                  </a:lnTo>
                  <a:lnTo>
                    <a:pt x="48" y="4"/>
                  </a:lnTo>
                  <a:lnTo>
                    <a:pt x="44" y="1"/>
                  </a:lnTo>
                  <a:lnTo>
                    <a:pt x="41" y="1"/>
                  </a:lnTo>
                  <a:lnTo>
                    <a:pt x="38" y="0"/>
                  </a:lnTo>
                  <a:lnTo>
                    <a:pt x="33" y="0"/>
                  </a:lnTo>
                  <a:lnTo>
                    <a:pt x="29" y="0"/>
                  </a:lnTo>
                  <a:lnTo>
                    <a:pt x="24" y="1"/>
                  </a:lnTo>
                  <a:lnTo>
                    <a:pt x="20" y="1"/>
                  </a:lnTo>
                  <a:lnTo>
                    <a:pt x="16" y="4"/>
                  </a:lnTo>
                  <a:lnTo>
                    <a:pt x="13" y="6"/>
                  </a:lnTo>
                  <a:lnTo>
                    <a:pt x="18" y="2"/>
                  </a:lnTo>
                  <a:close/>
                </a:path>
              </a:pathLst>
            </a:custGeom>
            <a:solidFill>
              <a:srgbClr val="0000BB"/>
            </a:solidFill>
            <a:ln w="9525">
              <a:solidFill>
                <a:srgbClr val="0000BB"/>
              </a:solidFill>
              <a:round/>
              <a:headEnd/>
              <a:tailEnd/>
            </a:ln>
          </p:spPr>
          <p:txBody>
            <a:bodyPr/>
            <a:lstStyle/>
            <a:p>
              <a:endParaRPr lang="en-US"/>
            </a:p>
          </p:txBody>
        </p:sp>
        <p:sp>
          <p:nvSpPr>
            <p:cNvPr id="29870" name="Text Box 293"/>
            <p:cNvSpPr txBox="1">
              <a:spLocks noChangeArrowheads="1"/>
            </p:cNvSpPr>
            <p:nvPr/>
          </p:nvSpPr>
          <p:spPr bwMode="auto">
            <a:xfrm>
              <a:off x="4328306" y="2584687"/>
              <a:ext cx="4565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200">
                  <a:solidFill>
                    <a:srgbClr val="808080"/>
                  </a:solidFill>
                  <a:latin typeface="Times" charset="0"/>
                  <a:ea typeface="Osaka" charset="-128"/>
                </a:rPr>
                <a:t>DA</a:t>
              </a:r>
            </a:p>
          </p:txBody>
        </p:sp>
        <p:sp>
          <p:nvSpPr>
            <p:cNvPr id="29871" name="Freeform 295"/>
            <p:cNvSpPr>
              <a:spLocks/>
            </p:cNvSpPr>
            <p:nvPr/>
          </p:nvSpPr>
          <p:spPr bwMode="auto">
            <a:xfrm>
              <a:off x="5690381" y="3976517"/>
              <a:ext cx="382588" cy="377825"/>
            </a:xfrm>
            <a:custGeom>
              <a:avLst/>
              <a:gdLst>
                <a:gd name="T0" fmla="*/ 2147483647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0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214" y="238"/>
                  </a:moveTo>
                  <a:lnTo>
                    <a:pt x="209" y="214"/>
                  </a:lnTo>
                  <a:lnTo>
                    <a:pt x="205" y="189"/>
                  </a:lnTo>
                  <a:lnTo>
                    <a:pt x="200" y="167"/>
                  </a:lnTo>
                  <a:lnTo>
                    <a:pt x="194" y="145"/>
                  </a:lnTo>
                  <a:lnTo>
                    <a:pt x="186" y="124"/>
                  </a:lnTo>
                  <a:lnTo>
                    <a:pt x="179" y="105"/>
                  </a:lnTo>
                  <a:lnTo>
                    <a:pt x="169" y="85"/>
                  </a:lnTo>
                  <a:lnTo>
                    <a:pt x="157" y="69"/>
                  </a:lnTo>
                  <a:lnTo>
                    <a:pt x="145" y="54"/>
                  </a:lnTo>
                  <a:lnTo>
                    <a:pt x="131" y="41"/>
                  </a:lnTo>
                  <a:lnTo>
                    <a:pt x="115" y="29"/>
                  </a:lnTo>
                  <a:lnTo>
                    <a:pt x="96" y="19"/>
                  </a:lnTo>
                  <a:lnTo>
                    <a:pt x="77" y="11"/>
                  </a:lnTo>
                  <a:lnTo>
                    <a:pt x="54" y="5"/>
                  </a:lnTo>
                  <a:lnTo>
                    <a:pt x="28" y="1"/>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2" name="Freeform 296"/>
            <p:cNvSpPr>
              <a:spLocks/>
            </p:cNvSpPr>
            <p:nvPr/>
          </p:nvSpPr>
          <p:spPr bwMode="auto">
            <a:xfrm>
              <a:off x="5601481" y="3893967"/>
              <a:ext cx="306388" cy="185738"/>
            </a:xfrm>
            <a:custGeom>
              <a:avLst/>
              <a:gdLst>
                <a:gd name="T0" fmla="*/ 2147483647 w 171"/>
                <a:gd name="T1" fmla="*/ 2147483647 h 117"/>
                <a:gd name="T2" fmla="*/ 2147483647 w 171"/>
                <a:gd name="T3" fmla="*/ 2147483647 h 117"/>
                <a:gd name="T4" fmla="*/ 0 w 171"/>
                <a:gd name="T5" fmla="*/ 2147483647 h 117"/>
                <a:gd name="T6" fmla="*/ 2147483647 w 171"/>
                <a:gd name="T7" fmla="*/ 2147483647 h 117"/>
                <a:gd name="T8" fmla="*/ 2147483647 w 171"/>
                <a:gd name="T9" fmla="*/ 2147483647 h 117"/>
                <a:gd name="T10" fmla="*/ 2147483647 w 171"/>
                <a:gd name="T11" fmla="*/ 2147483647 h 117"/>
                <a:gd name="T12" fmla="*/ 2147483647 w 171"/>
                <a:gd name="T13" fmla="*/ 2147483647 h 117"/>
                <a:gd name="T14" fmla="*/ 2147483647 w 171"/>
                <a:gd name="T15" fmla="*/ 2147483647 h 117"/>
                <a:gd name="T16" fmla="*/ 2147483647 w 171"/>
                <a:gd name="T17" fmla="*/ 2147483647 h 117"/>
                <a:gd name="T18" fmla="*/ 2147483647 w 171"/>
                <a:gd name="T19" fmla="*/ 2147483647 h 117"/>
                <a:gd name="T20" fmla="*/ 2147483647 w 171"/>
                <a:gd name="T21" fmla="*/ 2147483647 h 117"/>
                <a:gd name="T22" fmla="*/ 2147483647 w 171"/>
                <a:gd name="T23" fmla="*/ 2147483647 h 117"/>
                <a:gd name="T24" fmla="*/ 2147483647 w 171"/>
                <a:gd name="T25" fmla="*/ 2147483647 h 117"/>
                <a:gd name="T26" fmla="*/ 2147483647 w 171"/>
                <a:gd name="T27" fmla="*/ 2147483647 h 117"/>
                <a:gd name="T28" fmla="*/ 2147483647 w 171"/>
                <a:gd name="T29" fmla="*/ 2147483647 h 117"/>
                <a:gd name="T30" fmla="*/ 2147483647 w 171"/>
                <a:gd name="T31" fmla="*/ 2147483647 h 117"/>
                <a:gd name="T32" fmla="*/ 2147483647 w 171"/>
                <a:gd name="T33" fmla="*/ 2147483647 h 117"/>
                <a:gd name="T34" fmla="*/ 2147483647 w 171"/>
                <a:gd name="T35" fmla="*/ 2147483647 h 117"/>
                <a:gd name="T36" fmla="*/ 2147483647 w 171"/>
                <a:gd name="T37" fmla="*/ 2147483647 h 117"/>
                <a:gd name="T38" fmla="*/ 2147483647 w 171"/>
                <a:gd name="T39" fmla="*/ 2147483647 h 117"/>
                <a:gd name="T40" fmla="*/ 2147483647 w 171"/>
                <a:gd name="T41" fmla="*/ 2147483647 h 117"/>
                <a:gd name="T42" fmla="*/ 2147483647 w 171"/>
                <a:gd name="T43" fmla="*/ 2147483647 h 117"/>
                <a:gd name="T44" fmla="*/ 2147483647 w 171"/>
                <a:gd name="T45" fmla="*/ 2147483647 h 117"/>
                <a:gd name="T46" fmla="*/ 2147483647 w 171"/>
                <a:gd name="T47" fmla="*/ 2147483647 h 117"/>
                <a:gd name="T48" fmla="*/ 2147483647 w 171"/>
                <a:gd name="T49" fmla="*/ 2147483647 h 117"/>
                <a:gd name="T50" fmla="*/ 2147483647 w 171"/>
                <a:gd name="T51" fmla="*/ 2147483647 h 117"/>
                <a:gd name="T52" fmla="*/ 2147483647 w 171"/>
                <a:gd name="T53" fmla="*/ 2147483647 h 117"/>
                <a:gd name="T54" fmla="*/ 2147483647 w 171"/>
                <a:gd name="T55" fmla="*/ 2147483647 h 117"/>
                <a:gd name="T56" fmla="*/ 2147483647 w 171"/>
                <a:gd name="T57" fmla="*/ 2147483647 h 117"/>
                <a:gd name="T58" fmla="*/ 2147483647 w 171"/>
                <a:gd name="T59" fmla="*/ 2147483647 h 117"/>
                <a:gd name="T60" fmla="*/ 2147483647 w 171"/>
                <a:gd name="T61" fmla="*/ 2147483647 h 117"/>
                <a:gd name="T62" fmla="*/ 2147483647 w 171"/>
                <a:gd name="T63" fmla="*/ 2147483647 h 117"/>
                <a:gd name="T64" fmla="*/ 2147483647 w 171"/>
                <a:gd name="T65" fmla="*/ 0 h 117"/>
                <a:gd name="T66" fmla="*/ 2147483647 w 171"/>
                <a:gd name="T67" fmla="*/ 2147483647 h 117"/>
                <a:gd name="T68" fmla="*/ 2147483647 w 171"/>
                <a:gd name="T69" fmla="*/ 2147483647 h 117"/>
                <a:gd name="T70" fmla="*/ 2147483647 w 171"/>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1"/>
                <a:gd name="T109" fmla="*/ 0 h 117"/>
                <a:gd name="T110" fmla="*/ 171 w 171"/>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1" h="117">
                  <a:moveTo>
                    <a:pt x="20" y="3"/>
                  </a:moveTo>
                  <a:lnTo>
                    <a:pt x="12" y="10"/>
                  </a:lnTo>
                  <a:lnTo>
                    <a:pt x="6" y="17"/>
                  </a:lnTo>
                  <a:lnTo>
                    <a:pt x="3" y="25"/>
                  </a:lnTo>
                  <a:lnTo>
                    <a:pt x="0" y="34"/>
                  </a:lnTo>
                  <a:lnTo>
                    <a:pt x="0" y="42"/>
                  </a:lnTo>
                  <a:lnTo>
                    <a:pt x="1" y="52"/>
                  </a:lnTo>
                  <a:lnTo>
                    <a:pt x="3" y="60"/>
                  </a:lnTo>
                  <a:lnTo>
                    <a:pt x="7" y="68"/>
                  </a:lnTo>
                  <a:lnTo>
                    <a:pt x="12" y="76"/>
                  </a:lnTo>
                  <a:lnTo>
                    <a:pt x="18" y="85"/>
                  </a:lnTo>
                  <a:lnTo>
                    <a:pt x="24" y="92"/>
                  </a:lnTo>
                  <a:lnTo>
                    <a:pt x="33" y="99"/>
                  </a:lnTo>
                  <a:lnTo>
                    <a:pt x="43" y="104"/>
                  </a:lnTo>
                  <a:lnTo>
                    <a:pt x="52" y="108"/>
                  </a:lnTo>
                  <a:lnTo>
                    <a:pt x="62" y="112"/>
                  </a:lnTo>
                  <a:lnTo>
                    <a:pt x="73" y="115"/>
                  </a:lnTo>
                  <a:lnTo>
                    <a:pt x="87" y="117"/>
                  </a:lnTo>
                  <a:lnTo>
                    <a:pt x="100" y="115"/>
                  </a:lnTo>
                  <a:lnTo>
                    <a:pt x="113" y="114"/>
                  </a:lnTo>
                  <a:lnTo>
                    <a:pt x="125" y="110"/>
                  </a:lnTo>
                  <a:lnTo>
                    <a:pt x="135" y="104"/>
                  </a:lnTo>
                  <a:lnTo>
                    <a:pt x="145" y="97"/>
                  </a:lnTo>
                  <a:lnTo>
                    <a:pt x="152" y="89"/>
                  </a:lnTo>
                  <a:lnTo>
                    <a:pt x="157" y="79"/>
                  </a:lnTo>
                  <a:lnTo>
                    <a:pt x="161" y="72"/>
                  </a:lnTo>
                  <a:lnTo>
                    <a:pt x="164" y="64"/>
                  </a:lnTo>
                  <a:lnTo>
                    <a:pt x="167" y="56"/>
                  </a:lnTo>
                  <a:lnTo>
                    <a:pt x="169" y="46"/>
                  </a:lnTo>
                  <a:lnTo>
                    <a:pt x="171" y="36"/>
                  </a:lnTo>
                  <a:lnTo>
                    <a:pt x="169" y="27"/>
                  </a:lnTo>
                  <a:lnTo>
                    <a:pt x="164" y="18"/>
                  </a:lnTo>
                  <a:lnTo>
                    <a:pt x="157" y="11"/>
                  </a:lnTo>
                  <a:lnTo>
                    <a:pt x="149" y="7"/>
                  </a:lnTo>
                  <a:lnTo>
                    <a:pt x="142" y="6"/>
                  </a:lnTo>
                  <a:lnTo>
                    <a:pt x="135" y="6"/>
                  </a:lnTo>
                  <a:lnTo>
                    <a:pt x="129" y="9"/>
                  </a:lnTo>
                  <a:lnTo>
                    <a:pt x="123" y="13"/>
                  </a:lnTo>
                  <a:lnTo>
                    <a:pt x="120" y="18"/>
                  </a:lnTo>
                  <a:lnTo>
                    <a:pt x="117" y="27"/>
                  </a:lnTo>
                  <a:lnTo>
                    <a:pt x="117" y="35"/>
                  </a:lnTo>
                  <a:lnTo>
                    <a:pt x="116" y="42"/>
                  </a:lnTo>
                  <a:lnTo>
                    <a:pt x="116" y="50"/>
                  </a:lnTo>
                  <a:lnTo>
                    <a:pt x="113" y="56"/>
                  </a:lnTo>
                  <a:lnTo>
                    <a:pt x="110" y="61"/>
                  </a:lnTo>
                  <a:lnTo>
                    <a:pt x="105" y="67"/>
                  </a:lnTo>
                  <a:lnTo>
                    <a:pt x="99" y="70"/>
                  </a:lnTo>
                  <a:lnTo>
                    <a:pt x="90" y="72"/>
                  </a:lnTo>
                  <a:lnTo>
                    <a:pt x="79" y="72"/>
                  </a:lnTo>
                  <a:lnTo>
                    <a:pt x="70" y="71"/>
                  </a:lnTo>
                  <a:lnTo>
                    <a:pt x="62" y="67"/>
                  </a:lnTo>
                  <a:lnTo>
                    <a:pt x="58" y="61"/>
                  </a:lnTo>
                  <a:lnTo>
                    <a:pt x="55" y="54"/>
                  </a:lnTo>
                  <a:lnTo>
                    <a:pt x="52" y="47"/>
                  </a:lnTo>
                  <a:lnTo>
                    <a:pt x="52" y="39"/>
                  </a:lnTo>
                  <a:lnTo>
                    <a:pt x="52" y="31"/>
                  </a:lnTo>
                  <a:lnTo>
                    <a:pt x="53" y="22"/>
                  </a:lnTo>
                  <a:lnTo>
                    <a:pt x="55" y="16"/>
                  </a:lnTo>
                  <a:lnTo>
                    <a:pt x="56" y="10"/>
                  </a:lnTo>
                  <a:lnTo>
                    <a:pt x="55" y="9"/>
                  </a:lnTo>
                  <a:lnTo>
                    <a:pt x="53" y="6"/>
                  </a:lnTo>
                  <a:lnTo>
                    <a:pt x="50" y="4"/>
                  </a:lnTo>
                  <a:lnTo>
                    <a:pt x="46" y="2"/>
                  </a:lnTo>
                  <a:lnTo>
                    <a:pt x="43" y="2"/>
                  </a:lnTo>
                  <a:lnTo>
                    <a:pt x="38" y="0"/>
                  </a:lnTo>
                  <a:lnTo>
                    <a:pt x="33" y="0"/>
                  </a:lnTo>
                  <a:lnTo>
                    <a:pt x="29" y="0"/>
                  </a:lnTo>
                  <a:lnTo>
                    <a:pt x="24" y="2"/>
                  </a:lnTo>
                  <a:lnTo>
                    <a:pt x="20" y="2"/>
                  </a:lnTo>
                  <a:lnTo>
                    <a:pt x="17" y="4"/>
                  </a:lnTo>
                  <a:lnTo>
                    <a:pt x="15" y="7"/>
                  </a:lnTo>
                  <a:lnTo>
                    <a:pt x="20" y="3"/>
                  </a:lnTo>
                  <a:close/>
                </a:path>
              </a:pathLst>
            </a:custGeom>
            <a:solidFill>
              <a:srgbClr val="0000BB"/>
            </a:solidFill>
            <a:ln w="9525">
              <a:solidFill>
                <a:srgbClr val="0000BB"/>
              </a:solidFill>
              <a:round/>
              <a:headEnd/>
              <a:tailEnd/>
            </a:ln>
          </p:spPr>
          <p:txBody>
            <a:bodyPr/>
            <a:lstStyle/>
            <a:p>
              <a:endParaRPr lang="en-US"/>
            </a:p>
          </p:txBody>
        </p:sp>
        <p:sp>
          <p:nvSpPr>
            <p:cNvPr id="29873" name="TextBox 341"/>
            <p:cNvSpPr txBox="1">
              <a:spLocks noChangeArrowheads="1"/>
            </p:cNvSpPr>
            <p:nvPr/>
          </p:nvSpPr>
          <p:spPr bwMode="auto">
            <a:xfrm>
              <a:off x="5885661" y="3365763"/>
              <a:ext cx="11399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spcAft>
                  <a:spcPct val="50000"/>
                </a:spcAft>
                <a:buClr>
                  <a:srgbClr val="00CC99"/>
                </a:buClr>
                <a:buSzPct val="80000"/>
                <a:buFont typeface="Symbol" pitchFamily="18" charset="2"/>
                <a:buNone/>
              </a:pPr>
              <a:r>
                <a:rPr lang="en-US" altLang="en-US" sz="1400">
                  <a:solidFill>
                    <a:srgbClr val="660066"/>
                  </a:solidFill>
                  <a:latin typeface="Arial" pitchFamily="34" charset="0"/>
                  <a:ea typeface="ヒラギノ角ゴ Pro W3" charset="-128"/>
                </a:rPr>
                <a:t>COCAINE</a:t>
              </a:r>
            </a:p>
          </p:txBody>
        </p:sp>
      </p:grpSp>
      <p:grpSp>
        <p:nvGrpSpPr>
          <p:cNvPr id="29703" name="Group 343"/>
          <p:cNvGrpSpPr>
            <a:grpSpLocks/>
          </p:cNvGrpSpPr>
          <p:nvPr/>
        </p:nvGrpSpPr>
        <p:grpSpPr bwMode="auto">
          <a:xfrm>
            <a:off x="6074834" y="1685925"/>
            <a:ext cx="1814689" cy="2725738"/>
            <a:chOff x="547688" y="1917700"/>
            <a:chExt cx="2041525" cy="2725738"/>
          </a:xfrm>
        </p:grpSpPr>
        <p:sp>
          <p:nvSpPr>
            <p:cNvPr id="29709" name="Rectangle 3"/>
            <p:cNvSpPr>
              <a:spLocks noChangeArrowheads="1"/>
            </p:cNvSpPr>
            <p:nvPr/>
          </p:nvSpPr>
          <p:spPr bwMode="auto">
            <a:xfrm>
              <a:off x="1346199" y="2117725"/>
              <a:ext cx="7033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T</a:t>
              </a:r>
              <a:endParaRPr lang="en-US" altLang="en-US" sz="2400">
                <a:solidFill>
                  <a:srgbClr val="000000"/>
                </a:solidFill>
                <a:latin typeface="Times" charset="0"/>
                <a:ea typeface="Osaka" charset="-128"/>
              </a:endParaRPr>
            </a:p>
          </p:txBody>
        </p:sp>
        <p:sp>
          <p:nvSpPr>
            <p:cNvPr id="29710" name="Rectangle 4"/>
            <p:cNvSpPr>
              <a:spLocks noChangeArrowheads="1"/>
            </p:cNvSpPr>
            <p:nvPr/>
          </p:nvSpPr>
          <p:spPr bwMode="auto">
            <a:xfrm>
              <a:off x="1412875"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Y</a:t>
              </a:r>
              <a:endParaRPr lang="en-US" altLang="en-US" sz="2400">
                <a:solidFill>
                  <a:srgbClr val="000000"/>
                </a:solidFill>
                <a:latin typeface="Times" charset="0"/>
                <a:ea typeface="Osaka" charset="-128"/>
              </a:endParaRPr>
            </a:p>
          </p:txBody>
        </p:sp>
        <p:sp>
          <p:nvSpPr>
            <p:cNvPr id="29711" name="Rectangle 5"/>
            <p:cNvSpPr>
              <a:spLocks noChangeArrowheads="1"/>
            </p:cNvSpPr>
            <p:nvPr/>
          </p:nvSpPr>
          <p:spPr bwMode="auto">
            <a:xfrm>
              <a:off x="1481138" y="2117725"/>
              <a:ext cx="829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R</a:t>
              </a:r>
              <a:endParaRPr lang="en-US" altLang="en-US" sz="2400">
                <a:solidFill>
                  <a:srgbClr val="000000"/>
                </a:solidFill>
                <a:latin typeface="Times" charset="0"/>
                <a:ea typeface="Osaka" charset="-128"/>
              </a:endParaRPr>
            </a:p>
          </p:txBody>
        </p:sp>
        <p:sp>
          <p:nvSpPr>
            <p:cNvPr id="29712" name="Rectangle 6"/>
            <p:cNvSpPr>
              <a:spLocks noChangeArrowheads="1"/>
            </p:cNvSpPr>
            <p:nvPr/>
          </p:nvSpPr>
          <p:spPr bwMode="auto">
            <a:xfrm>
              <a:off x="1558925" y="2117725"/>
              <a:ext cx="9016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713" name="Rectangle 7"/>
            <p:cNvSpPr>
              <a:spLocks noChangeArrowheads="1"/>
            </p:cNvSpPr>
            <p:nvPr/>
          </p:nvSpPr>
          <p:spPr bwMode="auto">
            <a:xfrm>
              <a:off x="1641475"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S</a:t>
              </a:r>
              <a:endParaRPr lang="en-US" altLang="en-US" sz="2400">
                <a:solidFill>
                  <a:srgbClr val="000000"/>
                </a:solidFill>
                <a:latin typeface="Times" charset="0"/>
                <a:ea typeface="Osaka" charset="-128"/>
              </a:endParaRPr>
            </a:p>
          </p:txBody>
        </p:sp>
        <p:sp>
          <p:nvSpPr>
            <p:cNvPr id="29714" name="Rectangle 8"/>
            <p:cNvSpPr>
              <a:spLocks noChangeArrowheads="1"/>
            </p:cNvSpPr>
            <p:nvPr/>
          </p:nvSpPr>
          <p:spPr bwMode="auto">
            <a:xfrm>
              <a:off x="1709738" y="2117725"/>
              <a:ext cx="3246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I</a:t>
              </a:r>
              <a:endParaRPr lang="en-US" altLang="en-US" sz="2400">
                <a:solidFill>
                  <a:srgbClr val="000000"/>
                </a:solidFill>
                <a:latin typeface="Times" charset="0"/>
                <a:ea typeface="Osaka" charset="-128"/>
              </a:endParaRPr>
            </a:p>
          </p:txBody>
        </p:sp>
        <p:sp>
          <p:nvSpPr>
            <p:cNvPr id="29715" name="Rectangle 9"/>
            <p:cNvSpPr>
              <a:spLocks noChangeArrowheads="1"/>
            </p:cNvSpPr>
            <p:nvPr/>
          </p:nvSpPr>
          <p:spPr bwMode="auto">
            <a:xfrm>
              <a:off x="1738313" y="2117725"/>
              <a:ext cx="8295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N</a:t>
              </a:r>
              <a:endParaRPr lang="en-US" altLang="en-US" sz="2400">
                <a:solidFill>
                  <a:srgbClr val="000000"/>
                </a:solidFill>
                <a:latin typeface="Times" charset="0"/>
                <a:ea typeface="Osaka" charset="-128"/>
              </a:endParaRPr>
            </a:p>
          </p:txBody>
        </p:sp>
        <p:sp>
          <p:nvSpPr>
            <p:cNvPr id="29716" name="Rectangle 10"/>
            <p:cNvSpPr>
              <a:spLocks noChangeArrowheads="1"/>
            </p:cNvSpPr>
            <p:nvPr/>
          </p:nvSpPr>
          <p:spPr bwMode="auto">
            <a:xfrm>
              <a:off x="1814513" y="2117725"/>
              <a:ext cx="7754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800">
                  <a:solidFill>
                    <a:srgbClr val="000000"/>
                  </a:solidFill>
                  <a:latin typeface="Helvetica" charset="0"/>
                  <a:ea typeface="Osaka" charset="-128"/>
                </a:rPr>
                <a:t>E</a:t>
              </a:r>
              <a:endParaRPr lang="en-US" altLang="en-US" sz="2400">
                <a:solidFill>
                  <a:srgbClr val="000000"/>
                </a:solidFill>
                <a:latin typeface="Times" charset="0"/>
                <a:ea typeface="Osaka" charset="-128"/>
              </a:endParaRPr>
            </a:p>
          </p:txBody>
        </p:sp>
        <p:sp>
          <p:nvSpPr>
            <p:cNvPr id="29717" name="Arc 11"/>
            <p:cNvSpPr>
              <a:spLocks/>
            </p:cNvSpPr>
            <p:nvPr/>
          </p:nvSpPr>
          <p:spPr bwMode="auto">
            <a:xfrm>
              <a:off x="1544638" y="2282825"/>
              <a:ext cx="85725" cy="106363"/>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18" name="Line 12"/>
            <p:cNvSpPr>
              <a:spLocks noChangeShapeType="1"/>
            </p:cNvSpPr>
            <p:nvPr/>
          </p:nvSpPr>
          <p:spPr bwMode="auto">
            <a:xfrm>
              <a:off x="1582738" y="2225675"/>
              <a:ext cx="1587"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Rectangle 13"/>
            <p:cNvSpPr>
              <a:spLocks noChangeArrowheads="1"/>
            </p:cNvSpPr>
            <p:nvPr/>
          </p:nvSpPr>
          <p:spPr bwMode="auto">
            <a:xfrm>
              <a:off x="1504950" y="272097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20" name="Rectangle 14"/>
            <p:cNvSpPr>
              <a:spLocks noChangeArrowheads="1"/>
            </p:cNvSpPr>
            <p:nvPr/>
          </p:nvSpPr>
          <p:spPr bwMode="auto">
            <a:xfrm>
              <a:off x="1597025" y="272097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21" name="Arc 15"/>
            <p:cNvSpPr>
              <a:spLocks/>
            </p:cNvSpPr>
            <p:nvPr/>
          </p:nvSpPr>
          <p:spPr bwMode="auto">
            <a:xfrm>
              <a:off x="1533525" y="2581275"/>
              <a:ext cx="85725" cy="106363"/>
            </a:xfrm>
            <a:custGeom>
              <a:avLst/>
              <a:gdLst>
                <a:gd name="T0" fmla="*/ 0 w 14162"/>
                <a:gd name="T1" fmla="*/ 2147483647 h 21600"/>
                <a:gd name="T2" fmla="*/ 2147483647 w 14162"/>
                <a:gd name="T3" fmla="*/ 2147483647 h 21600"/>
                <a:gd name="T4" fmla="*/ 2147483647 w 14162"/>
                <a:gd name="T5" fmla="*/ 2147483647 h 21600"/>
                <a:gd name="T6" fmla="*/ 0 60000 65536"/>
                <a:gd name="T7" fmla="*/ 0 60000 65536"/>
                <a:gd name="T8" fmla="*/ 0 60000 65536"/>
                <a:gd name="T9" fmla="*/ 0 w 14162"/>
                <a:gd name="T10" fmla="*/ 0 h 21600"/>
                <a:gd name="T11" fmla="*/ 14162 w 14162"/>
                <a:gd name="T12" fmla="*/ 21600 h 21600"/>
              </a:gdLst>
              <a:ahLst/>
              <a:cxnLst>
                <a:cxn ang="T6">
                  <a:pos x="T0" y="T1"/>
                </a:cxn>
                <a:cxn ang="T7">
                  <a:pos x="T2" y="T3"/>
                </a:cxn>
                <a:cxn ang="T8">
                  <a:pos x="T4" y="T5"/>
                </a:cxn>
              </a:cxnLst>
              <a:rect l="T9" t="T10" r="T11" b="T12"/>
              <a:pathLst>
                <a:path w="14162" h="21600" fill="none" extrusionOk="0">
                  <a:moveTo>
                    <a:pt x="-1" y="1193"/>
                  </a:moveTo>
                  <a:cubicBezTo>
                    <a:pt x="2277" y="403"/>
                    <a:pt x="4670" y="-1"/>
                    <a:pt x="7081" y="0"/>
                  </a:cubicBezTo>
                  <a:cubicBezTo>
                    <a:pt x="9491" y="0"/>
                    <a:pt x="11884" y="403"/>
                    <a:pt x="14162" y="1193"/>
                  </a:cubicBezTo>
                </a:path>
                <a:path w="14162" h="21600" stroke="0" extrusionOk="0">
                  <a:moveTo>
                    <a:pt x="-1" y="1193"/>
                  </a:moveTo>
                  <a:cubicBezTo>
                    <a:pt x="2277" y="403"/>
                    <a:pt x="4670" y="-1"/>
                    <a:pt x="7081" y="0"/>
                  </a:cubicBezTo>
                  <a:cubicBezTo>
                    <a:pt x="9491" y="0"/>
                    <a:pt x="11884" y="403"/>
                    <a:pt x="14162" y="1193"/>
                  </a:cubicBezTo>
                  <a:lnTo>
                    <a:pt x="7081" y="21600"/>
                  </a:lnTo>
                  <a:lnTo>
                    <a:pt x="-1" y="11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2" name="Line 16"/>
            <p:cNvSpPr>
              <a:spLocks noChangeShapeType="1"/>
            </p:cNvSpPr>
            <p:nvPr/>
          </p:nvSpPr>
          <p:spPr bwMode="auto">
            <a:xfrm>
              <a:off x="1571625" y="2524125"/>
              <a:ext cx="1588" cy="555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3" name="Rectangle 17"/>
            <p:cNvSpPr>
              <a:spLocks noChangeArrowheads="1"/>
            </p:cNvSpPr>
            <p:nvPr/>
          </p:nvSpPr>
          <p:spPr bwMode="auto">
            <a:xfrm>
              <a:off x="1414463" y="24304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24" name="Rectangle 18"/>
            <p:cNvSpPr>
              <a:spLocks noChangeArrowheads="1"/>
            </p:cNvSpPr>
            <p:nvPr/>
          </p:nvSpPr>
          <p:spPr bwMode="auto">
            <a:xfrm>
              <a:off x="1508125" y="2430463"/>
              <a:ext cx="111809"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O</a:t>
              </a:r>
              <a:endParaRPr lang="en-US" altLang="en-US" sz="2400">
                <a:solidFill>
                  <a:srgbClr val="000000"/>
                </a:solidFill>
                <a:latin typeface="Times" charset="0"/>
                <a:ea typeface="Osaka" charset="-128"/>
              </a:endParaRPr>
            </a:p>
          </p:txBody>
        </p:sp>
        <p:sp>
          <p:nvSpPr>
            <p:cNvPr id="29725" name="Rectangle 19"/>
            <p:cNvSpPr>
              <a:spLocks noChangeArrowheads="1"/>
            </p:cNvSpPr>
            <p:nvPr/>
          </p:nvSpPr>
          <p:spPr bwMode="auto">
            <a:xfrm>
              <a:off x="1606550" y="2430463"/>
              <a:ext cx="9558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P</a:t>
              </a:r>
              <a:endParaRPr lang="en-US" altLang="en-US" sz="2400">
                <a:solidFill>
                  <a:srgbClr val="000000"/>
                </a:solidFill>
                <a:latin typeface="Times" charset="0"/>
                <a:ea typeface="Osaka" charset="-128"/>
              </a:endParaRPr>
            </a:p>
          </p:txBody>
        </p:sp>
        <p:sp>
          <p:nvSpPr>
            <p:cNvPr id="29726" name="Rectangle 20"/>
            <p:cNvSpPr>
              <a:spLocks noChangeArrowheads="1"/>
            </p:cNvSpPr>
            <p:nvPr/>
          </p:nvSpPr>
          <p:spPr bwMode="auto">
            <a:xfrm>
              <a:off x="1693863" y="24304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27" name="Arc 21"/>
            <p:cNvSpPr>
              <a:spLocks/>
            </p:cNvSpPr>
            <p:nvPr/>
          </p:nvSpPr>
          <p:spPr bwMode="auto">
            <a:xfrm>
              <a:off x="1343025" y="2805113"/>
              <a:ext cx="212725" cy="66675"/>
            </a:xfrm>
            <a:custGeom>
              <a:avLst/>
              <a:gdLst>
                <a:gd name="T0" fmla="*/ 2147483647 w 21600"/>
                <a:gd name="T1" fmla="*/ 0 h 22120"/>
                <a:gd name="T2" fmla="*/ 0 w 21600"/>
                <a:gd name="T3" fmla="*/ 2147483647 h 22120"/>
                <a:gd name="T4" fmla="*/ 0 w 21600"/>
                <a:gd name="T5" fmla="*/ 2147483647 h 22120"/>
                <a:gd name="T6" fmla="*/ 0 60000 65536"/>
                <a:gd name="T7" fmla="*/ 0 60000 65536"/>
                <a:gd name="T8" fmla="*/ 0 60000 65536"/>
                <a:gd name="T9" fmla="*/ 0 w 21600"/>
                <a:gd name="T10" fmla="*/ 0 h 22120"/>
                <a:gd name="T11" fmla="*/ 21600 w 21600"/>
                <a:gd name="T12" fmla="*/ 22120 h 22120"/>
              </a:gdLst>
              <a:ahLst/>
              <a:cxnLst>
                <a:cxn ang="T6">
                  <a:pos x="T0" y="T1"/>
                </a:cxn>
                <a:cxn ang="T7">
                  <a:pos x="T2" y="T3"/>
                </a:cxn>
                <a:cxn ang="T8">
                  <a:pos x="T4" y="T5"/>
                </a:cxn>
              </a:cxnLst>
              <a:rect l="T9" t="T10" r="T11" b="T12"/>
              <a:pathLst>
                <a:path w="21600" h="22120" fill="none" extrusionOk="0">
                  <a:moveTo>
                    <a:pt x="21593" y="-1"/>
                  </a:moveTo>
                  <a:cubicBezTo>
                    <a:pt x="21597" y="173"/>
                    <a:pt x="21600" y="346"/>
                    <a:pt x="21600" y="520"/>
                  </a:cubicBezTo>
                  <a:cubicBezTo>
                    <a:pt x="21600" y="12449"/>
                    <a:pt x="11929" y="22119"/>
                    <a:pt x="0" y="22120"/>
                  </a:cubicBezTo>
                </a:path>
                <a:path w="21600" h="22120" stroke="0" extrusionOk="0">
                  <a:moveTo>
                    <a:pt x="21593" y="-1"/>
                  </a:moveTo>
                  <a:cubicBezTo>
                    <a:pt x="21597" y="173"/>
                    <a:pt x="21600" y="346"/>
                    <a:pt x="21600" y="520"/>
                  </a:cubicBezTo>
                  <a:cubicBezTo>
                    <a:pt x="21600" y="12449"/>
                    <a:pt x="11929" y="22119"/>
                    <a:pt x="0" y="22120"/>
                  </a:cubicBezTo>
                  <a:lnTo>
                    <a:pt x="0" y="520"/>
                  </a:lnTo>
                  <a:lnTo>
                    <a:pt x="21593"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28" name="Arc 22"/>
            <p:cNvSpPr>
              <a:spLocks/>
            </p:cNvSpPr>
            <p:nvPr/>
          </p:nvSpPr>
          <p:spPr bwMode="auto">
            <a:xfrm>
              <a:off x="1166813" y="2836863"/>
              <a:ext cx="130175" cy="69850"/>
            </a:xfrm>
            <a:custGeom>
              <a:avLst/>
              <a:gdLst>
                <a:gd name="T0" fmla="*/ 2147483647 w 21600"/>
                <a:gd name="T1" fmla="*/ 0 h 14452"/>
                <a:gd name="T2" fmla="*/ 2147483647 w 21600"/>
                <a:gd name="T3" fmla="*/ 2147483647 h 14452"/>
                <a:gd name="T4" fmla="*/ 0 w 21600"/>
                <a:gd name="T5" fmla="*/ 2147483647 h 14452"/>
                <a:gd name="T6" fmla="*/ 0 60000 65536"/>
                <a:gd name="T7" fmla="*/ 0 60000 65536"/>
                <a:gd name="T8" fmla="*/ 0 60000 65536"/>
                <a:gd name="T9" fmla="*/ 0 w 21600"/>
                <a:gd name="T10" fmla="*/ 0 h 14452"/>
                <a:gd name="T11" fmla="*/ 21600 w 21600"/>
                <a:gd name="T12" fmla="*/ 14452 h 14452"/>
              </a:gdLst>
              <a:ahLst/>
              <a:cxnLst>
                <a:cxn ang="T6">
                  <a:pos x="T0" y="T1"/>
                </a:cxn>
                <a:cxn ang="T7">
                  <a:pos x="T2" y="T3"/>
                </a:cxn>
                <a:cxn ang="T8">
                  <a:pos x="T4" y="T5"/>
                </a:cxn>
              </a:cxnLst>
              <a:rect l="T9" t="T10" r="T11" b="T12"/>
              <a:pathLst>
                <a:path w="21600" h="14452" fill="none" extrusionOk="0">
                  <a:moveTo>
                    <a:pt x="20249" y="-1"/>
                  </a:moveTo>
                  <a:cubicBezTo>
                    <a:pt x="21142" y="2405"/>
                    <a:pt x="21600" y="4951"/>
                    <a:pt x="21600" y="7518"/>
                  </a:cubicBezTo>
                  <a:cubicBezTo>
                    <a:pt x="21600" y="9876"/>
                    <a:pt x="21213" y="12218"/>
                    <a:pt x="20456" y="14452"/>
                  </a:cubicBezTo>
                </a:path>
                <a:path w="21600" h="14452" stroke="0" extrusionOk="0">
                  <a:moveTo>
                    <a:pt x="20249" y="-1"/>
                  </a:moveTo>
                  <a:cubicBezTo>
                    <a:pt x="21142" y="2405"/>
                    <a:pt x="21600" y="4951"/>
                    <a:pt x="21600" y="7518"/>
                  </a:cubicBezTo>
                  <a:cubicBezTo>
                    <a:pt x="21600" y="9876"/>
                    <a:pt x="21213" y="12218"/>
                    <a:pt x="20456" y="14452"/>
                  </a:cubicBezTo>
                  <a:lnTo>
                    <a:pt x="0" y="7518"/>
                  </a:lnTo>
                  <a:lnTo>
                    <a:pt x="20249"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29" name="Line 23"/>
            <p:cNvSpPr>
              <a:spLocks noChangeShapeType="1"/>
            </p:cNvSpPr>
            <p:nvPr/>
          </p:nvSpPr>
          <p:spPr bwMode="auto">
            <a:xfrm flipH="1">
              <a:off x="1287463" y="2867025"/>
              <a:ext cx="714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0" name="Rectangle 24"/>
            <p:cNvSpPr>
              <a:spLocks noChangeArrowheads="1"/>
            </p:cNvSpPr>
            <p:nvPr/>
          </p:nvSpPr>
          <p:spPr bwMode="auto">
            <a:xfrm>
              <a:off x="1004888" y="28876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31" name="Rectangle 25"/>
            <p:cNvSpPr>
              <a:spLocks noChangeArrowheads="1"/>
            </p:cNvSpPr>
            <p:nvPr/>
          </p:nvSpPr>
          <p:spPr bwMode="auto">
            <a:xfrm>
              <a:off x="1095375" y="28876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32" name="Rectangle 26"/>
            <p:cNvSpPr>
              <a:spLocks noChangeArrowheads="1"/>
            </p:cNvSpPr>
            <p:nvPr/>
          </p:nvSpPr>
          <p:spPr bwMode="auto">
            <a:xfrm>
              <a:off x="1516063" y="3722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33" name="Rectangle 27"/>
            <p:cNvSpPr>
              <a:spLocks noChangeArrowheads="1"/>
            </p:cNvSpPr>
            <p:nvPr/>
          </p:nvSpPr>
          <p:spPr bwMode="auto">
            <a:xfrm>
              <a:off x="1608138" y="3722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34" name="Arc 28"/>
            <p:cNvSpPr>
              <a:spLocks/>
            </p:cNvSpPr>
            <p:nvPr/>
          </p:nvSpPr>
          <p:spPr bwMode="auto">
            <a:xfrm>
              <a:off x="1587500" y="3038475"/>
              <a:ext cx="266700" cy="352425"/>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5" name="Line 29"/>
            <p:cNvSpPr>
              <a:spLocks noChangeShapeType="1"/>
            </p:cNvSpPr>
            <p:nvPr/>
          </p:nvSpPr>
          <p:spPr bwMode="auto">
            <a:xfrm>
              <a:off x="1843088" y="3373438"/>
              <a:ext cx="1587" cy="2333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6" name="Arc 30"/>
            <p:cNvSpPr>
              <a:spLocks/>
            </p:cNvSpPr>
            <p:nvPr/>
          </p:nvSpPr>
          <p:spPr bwMode="auto">
            <a:xfrm>
              <a:off x="1787525" y="3602038"/>
              <a:ext cx="68263" cy="144462"/>
            </a:xfrm>
            <a:custGeom>
              <a:avLst/>
              <a:gdLst>
                <a:gd name="T0" fmla="*/ 2147483647 w 22198"/>
                <a:gd name="T1" fmla="*/ 0 h 21600"/>
                <a:gd name="T2" fmla="*/ 0 w 22198"/>
                <a:gd name="T3" fmla="*/ 2147483647 h 21600"/>
                <a:gd name="T4" fmla="*/ 2147483647 w 22198"/>
                <a:gd name="T5" fmla="*/ 0 h 21600"/>
                <a:gd name="T6" fmla="*/ 0 60000 65536"/>
                <a:gd name="T7" fmla="*/ 0 60000 65536"/>
                <a:gd name="T8" fmla="*/ 0 60000 65536"/>
                <a:gd name="T9" fmla="*/ 0 w 22198"/>
                <a:gd name="T10" fmla="*/ 0 h 21600"/>
                <a:gd name="T11" fmla="*/ 22198 w 22198"/>
                <a:gd name="T12" fmla="*/ 21600 h 21600"/>
              </a:gdLst>
              <a:ahLst/>
              <a:cxnLst>
                <a:cxn ang="T6">
                  <a:pos x="T0" y="T1"/>
                </a:cxn>
                <a:cxn ang="T7">
                  <a:pos x="T2" y="T3"/>
                </a:cxn>
                <a:cxn ang="T8">
                  <a:pos x="T4" y="T5"/>
                </a:cxn>
              </a:cxnLst>
              <a:rect l="T9" t="T10" r="T11" b="T12"/>
              <a:pathLst>
                <a:path w="22198" h="21600" fill="none" extrusionOk="0">
                  <a:moveTo>
                    <a:pt x="22198" y="0"/>
                  </a:moveTo>
                  <a:cubicBezTo>
                    <a:pt x="22198" y="11929"/>
                    <a:pt x="12527" y="21600"/>
                    <a:pt x="598" y="21600"/>
                  </a:cubicBezTo>
                  <a:cubicBezTo>
                    <a:pt x="398" y="21600"/>
                    <a:pt x="199" y="21597"/>
                    <a:pt x="-1" y="21591"/>
                  </a:cubicBezTo>
                </a:path>
                <a:path w="22198" h="21600" stroke="0" extrusionOk="0">
                  <a:moveTo>
                    <a:pt x="22198" y="0"/>
                  </a:moveTo>
                  <a:cubicBezTo>
                    <a:pt x="22198" y="11929"/>
                    <a:pt x="12527" y="21600"/>
                    <a:pt x="598" y="21600"/>
                  </a:cubicBezTo>
                  <a:cubicBezTo>
                    <a:pt x="398" y="21600"/>
                    <a:pt x="199" y="21597"/>
                    <a:pt x="-1" y="21591"/>
                  </a:cubicBezTo>
                  <a:lnTo>
                    <a:pt x="598" y="0"/>
                  </a:lnTo>
                  <a:lnTo>
                    <a:pt x="221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37" name="Arc 31"/>
            <p:cNvSpPr>
              <a:spLocks/>
            </p:cNvSpPr>
            <p:nvPr/>
          </p:nvSpPr>
          <p:spPr bwMode="auto">
            <a:xfrm>
              <a:off x="1173163" y="2962275"/>
              <a:ext cx="130175" cy="71438"/>
            </a:xfrm>
            <a:custGeom>
              <a:avLst/>
              <a:gdLst>
                <a:gd name="T0" fmla="*/ 2147483647 w 21600"/>
                <a:gd name="T1" fmla="*/ 0 h 14687"/>
                <a:gd name="T2" fmla="*/ 2147483647 w 21600"/>
                <a:gd name="T3" fmla="*/ 2147483647 h 14687"/>
                <a:gd name="T4" fmla="*/ 0 w 21600"/>
                <a:gd name="T5" fmla="*/ 2147483647 h 14687"/>
                <a:gd name="T6" fmla="*/ 0 60000 65536"/>
                <a:gd name="T7" fmla="*/ 0 60000 65536"/>
                <a:gd name="T8" fmla="*/ 0 60000 65536"/>
                <a:gd name="T9" fmla="*/ 0 w 21600"/>
                <a:gd name="T10" fmla="*/ 0 h 14687"/>
                <a:gd name="T11" fmla="*/ 21600 w 21600"/>
                <a:gd name="T12" fmla="*/ 14687 h 14687"/>
              </a:gdLst>
              <a:ahLst/>
              <a:cxnLst>
                <a:cxn ang="T6">
                  <a:pos x="T0" y="T1"/>
                </a:cxn>
                <a:cxn ang="T7">
                  <a:pos x="T2" y="T3"/>
                </a:cxn>
                <a:cxn ang="T8">
                  <a:pos x="T4" y="T5"/>
                </a:cxn>
              </a:cxnLst>
              <a:rect l="T9" t="T10" r="T11" b="T12"/>
              <a:pathLst>
                <a:path w="21600" h="14687" fill="none" extrusionOk="0">
                  <a:moveTo>
                    <a:pt x="20967" y="-1"/>
                  </a:moveTo>
                  <a:cubicBezTo>
                    <a:pt x="21387" y="1696"/>
                    <a:pt x="21600" y="3438"/>
                    <a:pt x="21600" y="5187"/>
                  </a:cubicBezTo>
                  <a:cubicBezTo>
                    <a:pt x="21600" y="8480"/>
                    <a:pt x="20847" y="11729"/>
                    <a:pt x="19398" y="14687"/>
                  </a:cubicBezTo>
                </a:path>
                <a:path w="21600" h="14687" stroke="0" extrusionOk="0">
                  <a:moveTo>
                    <a:pt x="20967" y="-1"/>
                  </a:moveTo>
                  <a:cubicBezTo>
                    <a:pt x="21387" y="1696"/>
                    <a:pt x="21600" y="3438"/>
                    <a:pt x="21600" y="5187"/>
                  </a:cubicBezTo>
                  <a:cubicBezTo>
                    <a:pt x="21600" y="8480"/>
                    <a:pt x="20847" y="11729"/>
                    <a:pt x="19398" y="14687"/>
                  </a:cubicBezTo>
                  <a:lnTo>
                    <a:pt x="0" y="5187"/>
                  </a:lnTo>
                  <a:lnTo>
                    <a:pt x="2096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38" name="Line 32"/>
            <p:cNvSpPr>
              <a:spLocks noChangeShapeType="1"/>
            </p:cNvSpPr>
            <p:nvPr/>
          </p:nvSpPr>
          <p:spPr bwMode="auto">
            <a:xfrm>
              <a:off x="1293813" y="2995613"/>
              <a:ext cx="87312" cy="79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9" name="Arc 33"/>
            <p:cNvSpPr>
              <a:spLocks/>
            </p:cNvSpPr>
            <p:nvPr/>
          </p:nvSpPr>
          <p:spPr bwMode="auto">
            <a:xfrm>
              <a:off x="1343025" y="3654425"/>
              <a:ext cx="109538" cy="123825"/>
            </a:xfrm>
            <a:custGeom>
              <a:avLst/>
              <a:gdLst>
                <a:gd name="T0" fmla="*/ 2147483647 w 21600"/>
                <a:gd name="T1" fmla="*/ 2147483647 h 21878"/>
                <a:gd name="T2" fmla="*/ 2147483647 w 21600"/>
                <a:gd name="T3" fmla="*/ 0 h 21878"/>
                <a:gd name="T4" fmla="*/ 2147483647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600" y="21878"/>
                  </a:moveTo>
                  <a:cubicBezTo>
                    <a:pt x="9670" y="21878"/>
                    <a:pt x="0" y="12207"/>
                    <a:pt x="0" y="278"/>
                  </a:cubicBezTo>
                  <a:cubicBezTo>
                    <a:pt x="-1" y="185"/>
                    <a:pt x="0" y="92"/>
                    <a:pt x="1" y="-1"/>
                  </a:cubicBezTo>
                </a:path>
                <a:path w="21600" h="21878" stroke="0" extrusionOk="0">
                  <a:moveTo>
                    <a:pt x="21600" y="21878"/>
                  </a:moveTo>
                  <a:cubicBezTo>
                    <a:pt x="9670" y="21878"/>
                    <a:pt x="0" y="12207"/>
                    <a:pt x="0" y="278"/>
                  </a:cubicBezTo>
                  <a:cubicBezTo>
                    <a:pt x="-1" y="185"/>
                    <a:pt x="0" y="92"/>
                    <a:pt x="1" y="-1"/>
                  </a:cubicBezTo>
                  <a:lnTo>
                    <a:pt x="21600" y="278"/>
                  </a:lnTo>
                  <a:lnTo>
                    <a:pt x="21600" y="2187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0" name="Arc 34"/>
            <p:cNvSpPr>
              <a:spLocks/>
            </p:cNvSpPr>
            <p:nvPr/>
          </p:nvSpPr>
          <p:spPr bwMode="auto">
            <a:xfrm>
              <a:off x="1516063" y="4029075"/>
              <a:ext cx="87312" cy="104775"/>
            </a:xfrm>
            <a:custGeom>
              <a:avLst/>
              <a:gdLst>
                <a:gd name="T0" fmla="*/ 0 w 14386"/>
                <a:gd name="T1" fmla="*/ 2147483647 h 21600"/>
                <a:gd name="T2" fmla="*/ 2147483647 w 14386"/>
                <a:gd name="T3" fmla="*/ 2147483647 h 21600"/>
                <a:gd name="T4" fmla="*/ 2147483647 w 14386"/>
                <a:gd name="T5" fmla="*/ 2147483647 h 21600"/>
                <a:gd name="T6" fmla="*/ 0 60000 65536"/>
                <a:gd name="T7" fmla="*/ 0 60000 65536"/>
                <a:gd name="T8" fmla="*/ 0 60000 65536"/>
                <a:gd name="T9" fmla="*/ 0 w 14386"/>
                <a:gd name="T10" fmla="*/ 0 h 21600"/>
                <a:gd name="T11" fmla="*/ 14386 w 14386"/>
                <a:gd name="T12" fmla="*/ 21600 h 21600"/>
              </a:gdLst>
              <a:ahLst/>
              <a:cxnLst>
                <a:cxn ang="T6">
                  <a:pos x="T0" y="T1"/>
                </a:cxn>
                <a:cxn ang="T7">
                  <a:pos x="T2" y="T3"/>
                </a:cxn>
                <a:cxn ang="T8">
                  <a:pos x="T4" y="T5"/>
                </a:cxn>
              </a:cxnLst>
              <a:rect l="T9" t="T10" r="T11" b="T12"/>
              <a:pathLst>
                <a:path w="14386" h="21600" fill="none" extrusionOk="0">
                  <a:moveTo>
                    <a:pt x="-1" y="1329"/>
                  </a:moveTo>
                  <a:cubicBezTo>
                    <a:pt x="2388" y="449"/>
                    <a:pt x="4914" y="-1"/>
                    <a:pt x="7460" y="0"/>
                  </a:cubicBezTo>
                  <a:cubicBezTo>
                    <a:pt x="9815" y="0"/>
                    <a:pt x="12155" y="385"/>
                    <a:pt x="14386" y="1140"/>
                  </a:cubicBezTo>
                </a:path>
                <a:path w="14386" h="21600" stroke="0" extrusionOk="0">
                  <a:moveTo>
                    <a:pt x="-1" y="1329"/>
                  </a:moveTo>
                  <a:cubicBezTo>
                    <a:pt x="2388" y="449"/>
                    <a:pt x="4914" y="-1"/>
                    <a:pt x="7460" y="0"/>
                  </a:cubicBezTo>
                  <a:cubicBezTo>
                    <a:pt x="9815" y="0"/>
                    <a:pt x="12155" y="385"/>
                    <a:pt x="14386" y="1140"/>
                  </a:cubicBezTo>
                  <a:lnTo>
                    <a:pt x="7460" y="21600"/>
                  </a:lnTo>
                  <a:lnTo>
                    <a:pt x="-1" y="13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41" name="Line 35"/>
            <p:cNvSpPr>
              <a:spLocks noChangeShapeType="1"/>
            </p:cNvSpPr>
            <p:nvPr/>
          </p:nvSpPr>
          <p:spPr bwMode="auto">
            <a:xfrm>
              <a:off x="1555750" y="3795713"/>
              <a:ext cx="1588" cy="2301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42" name="Rectangle 36"/>
            <p:cNvSpPr>
              <a:spLocks noChangeArrowheads="1"/>
            </p:cNvSpPr>
            <p:nvPr/>
          </p:nvSpPr>
          <p:spPr bwMode="auto">
            <a:xfrm>
              <a:off x="1422400" y="29765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43" name="Rectangle 37"/>
            <p:cNvSpPr>
              <a:spLocks noChangeArrowheads="1"/>
            </p:cNvSpPr>
            <p:nvPr/>
          </p:nvSpPr>
          <p:spPr bwMode="auto">
            <a:xfrm>
              <a:off x="1516063" y="2976563"/>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44" name="Arc 38"/>
            <p:cNvSpPr>
              <a:spLocks/>
            </p:cNvSpPr>
            <p:nvPr/>
          </p:nvSpPr>
          <p:spPr bwMode="auto">
            <a:xfrm>
              <a:off x="1739900" y="3649663"/>
              <a:ext cx="107950" cy="123825"/>
            </a:xfrm>
            <a:custGeom>
              <a:avLst/>
              <a:gdLst>
                <a:gd name="T0" fmla="*/ 2147483647 w 21600"/>
                <a:gd name="T1" fmla="*/ 0 h 21878"/>
                <a:gd name="T2" fmla="*/ 0 w 21600"/>
                <a:gd name="T3" fmla="*/ 2147483647 h 21878"/>
                <a:gd name="T4" fmla="*/ 0 w 21600"/>
                <a:gd name="T5" fmla="*/ 2147483647 h 21878"/>
                <a:gd name="T6" fmla="*/ 0 60000 65536"/>
                <a:gd name="T7" fmla="*/ 0 60000 65536"/>
                <a:gd name="T8" fmla="*/ 0 60000 65536"/>
                <a:gd name="T9" fmla="*/ 0 w 21600"/>
                <a:gd name="T10" fmla="*/ 0 h 21878"/>
                <a:gd name="T11" fmla="*/ 21600 w 21600"/>
                <a:gd name="T12" fmla="*/ 21878 h 21878"/>
              </a:gdLst>
              <a:ahLst/>
              <a:cxnLst>
                <a:cxn ang="T6">
                  <a:pos x="T0" y="T1"/>
                </a:cxn>
                <a:cxn ang="T7">
                  <a:pos x="T2" y="T3"/>
                </a:cxn>
                <a:cxn ang="T8">
                  <a:pos x="T4" y="T5"/>
                </a:cxn>
              </a:cxnLst>
              <a:rect l="T9" t="T10" r="T11" b="T12"/>
              <a:pathLst>
                <a:path w="21600" h="21878" fill="none" extrusionOk="0">
                  <a:moveTo>
                    <a:pt x="21598" y="-1"/>
                  </a:moveTo>
                  <a:cubicBezTo>
                    <a:pt x="21599" y="92"/>
                    <a:pt x="21600" y="185"/>
                    <a:pt x="21600" y="278"/>
                  </a:cubicBezTo>
                  <a:cubicBezTo>
                    <a:pt x="21600" y="12207"/>
                    <a:pt x="11929" y="21877"/>
                    <a:pt x="0" y="21878"/>
                  </a:cubicBezTo>
                </a:path>
                <a:path w="21600" h="21878" stroke="0" extrusionOk="0">
                  <a:moveTo>
                    <a:pt x="21598" y="-1"/>
                  </a:moveTo>
                  <a:cubicBezTo>
                    <a:pt x="21599" y="92"/>
                    <a:pt x="21600" y="185"/>
                    <a:pt x="21600" y="278"/>
                  </a:cubicBezTo>
                  <a:cubicBezTo>
                    <a:pt x="21600" y="12207"/>
                    <a:pt x="11929" y="21877"/>
                    <a:pt x="0" y="21878"/>
                  </a:cubicBezTo>
                  <a:lnTo>
                    <a:pt x="0" y="278"/>
                  </a:lnTo>
                  <a:lnTo>
                    <a:pt x="21598" y="-1"/>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5" name="Arc 39"/>
            <p:cNvSpPr>
              <a:spLocks/>
            </p:cNvSpPr>
            <p:nvPr/>
          </p:nvSpPr>
          <p:spPr bwMode="auto">
            <a:xfrm>
              <a:off x="1684338" y="3768725"/>
              <a:ext cx="55562" cy="12700"/>
            </a:xfrm>
            <a:custGeom>
              <a:avLst/>
              <a:gdLst>
                <a:gd name="T0" fmla="*/ 2147483647 w 22307"/>
                <a:gd name="T1" fmla="*/ 0 h 21600"/>
                <a:gd name="T2" fmla="*/ 0 w 22307"/>
                <a:gd name="T3" fmla="*/ 1 h 21600"/>
                <a:gd name="T4" fmla="*/ 2147483647 w 22307"/>
                <a:gd name="T5" fmla="*/ 0 h 21600"/>
                <a:gd name="T6" fmla="*/ 0 60000 65536"/>
                <a:gd name="T7" fmla="*/ 0 60000 65536"/>
                <a:gd name="T8" fmla="*/ 0 60000 65536"/>
                <a:gd name="T9" fmla="*/ 0 w 22307"/>
                <a:gd name="T10" fmla="*/ 0 h 21600"/>
                <a:gd name="T11" fmla="*/ 22307 w 22307"/>
                <a:gd name="T12" fmla="*/ 21600 h 21600"/>
              </a:gdLst>
              <a:ahLst/>
              <a:cxnLst>
                <a:cxn ang="T6">
                  <a:pos x="T0" y="T1"/>
                </a:cxn>
                <a:cxn ang="T7">
                  <a:pos x="T2" y="T3"/>
                </a:cxn>
                <a:cxn ang="T8">
                  <a:pos x="T4" y="T5"/>
                </a:cxn>
              </a:cxnLst>
              <a:rect l="T9" t="T10" r="T11" b="T12"/>
              <a:pathLst>
                <a:path w="22307" h="21600" fill="none" extrusionOk="0">
                  <a:moveTo>
                    <a:pt x="22307" y="0"/>
                  </a:moveTo>
                  <a:cubicBezTo>
                    <a:pt x="22307" y="11929"/>
                    <a:pt x="12636" y="21600"/>
                    <a:pt x="707" y="21600"/>
                  </a:cubicBezTo>
                  <a:cubicBezTo>
                    <a:pt x="471" y="21600"/>
                    <a:pt x="235" y="21596"/>
                    <a:pt x="-1" y="21588"/>
                  </a:cubicBezTo>
                </a:path>
                <a:path w="22307" h="21600" stroke="0" extrusionOk="0">
                  <a:moveTo>
                    <a:pt x="22307" y="0"/>
                  </a:moveTo>
                  <a:cubicBezTo>
                    <a:pt x="22307" y="11929"/>
                    <a:pt x="12636" y="21600"/>
                    <a:pt x="707" y="21600"/>
                  </a:cubicBezTo>
                  <a:cubicBezTo>
                    <a:pt x="471" y="21600"/>
                    <a:pt x="235" y="21596"/>
                    <a:pt x="-1" y="21588"/>
                  </a:cubicBezTo>
                  <a:lnTo>
                    <a:pt x="707" y="0"/>
                  </a:lnTo>
                  <a:lnTo>
                    <a:pt x="22307" y="0"/>
                  </a:lnTo>
                  <a:close/>
                </a:path>
              </a:pathLst>
            </a:custGeom>
            <a:solidFill>
              <a:srgbClr val="FFFFFF"/>
            </a:solidFill>
            <a:ln w="9525">
              <a:solidFill>
                <a:srgbClr val="000000"/>
              </a:solidFill>
              <a:round/>
              <a:headEnd/>
              <a:tailEnd/>
            </a:ln>
          </p:spPr>
          <p:txBody>
            <a:bodyPr/>
            <a:lstStyle/>
            <a:p>
              <a:endParaRPr lang="en-US"/>
            </a:p>
          </p:txBody>
        </p:sp>
        <p:grpSp>
          <p:nvGrpSpPr>
            <p:cNvPr id="29746" name="Group 40"/>
            <p:cNvGrpSpPr>
              <a:grpSpLocks/>
            </p:cNvGrpSpPr>
            <p:nvPr/>
          </p:nvGrpSpPr>
          <p:grpSpPr bwMode="auto">
            <a:xfrm>
              <a:off x="1957388" y="2327275"/>
              <a:ext cx="631825" cy="1292225"/>
              <a:chOff x="1014" y="1706"/>
              <a:chExt cx="354" cy="814"/>
            </a:xfrm>
          </p:grpSpPr>
          <p:sp>
            <p:nvSpPr>
              <p:cNvPr id="29787" name="Freeform 41"/>
              <p:cNvSpPr>
                <a:spLocks/>
              </p:cNvSpPr>
              <p:nvPr/>
            </p:nvSpPr>
            <p:spPr bwMode="auto">
              <a:xfrm>
                <a:off x="1014" y="1756"/>
                <a:ext cx="311" cy="740"/>
              </a:xfrm>
              <a:custGeom>
                <a:avLst/>
                <a:gdLst>
                  <a:gd name="T0" fmla="*/ 0 w 311"/>
                  <a:gd name="T1" fmla="*/ 0 h 740"/>
                  <a:gd name="T2" fmla="*/ 8 w 311"/>
                  <a:gd name="T3" fmla="*/ 30 h 740"/>
                  <a:gd name="T4" fmla="*/ 20 w 311"/>
                  <a:gd name="T5" fmla="*/ 58 h 740"/>
                  <a:gd name="T6" fmla="*/ 34 w 311"/>
                  <a:gd name="T7" fmla="*/ 81 h 740"/>
                  <a:gd name="T8" fmla="*/ 50 w 311"/>
                  <a:gd name="T9" fmla="*/ 104 h 740"/>
                  <a:gd name="T10" fmla="*/ 69 w 311"/>
                  <a:gd name="T11" fmla="*/ 123 h 740"/>
                  <a:gd name="T12" fmla="*/ 90 w 311"/>
                  <a:gd name="T13" fmla="*/ 141 h 740"/>
                  <a:gd name="T14" fmla="*/ 111 w 311"/>
                  <a:gd name="T15" fmla="*/ 158 h 740"/>
                  <a:gd name="T16" fmla="*/ 133 w 311"/>
                  <a:gd name="T17" fmla="*/ 174 h 740"/>
                  <a:gd name="T18" fmla="*/ 156 w 311"/>
                  <a:gd name="T19" fmla="*/ 191 h 740"/>
                  <a:gd name="T20" fmla="*/ 178 w 311"/>
                  <a:gd name="T21" fmla="*/ 209 h 740"/>
                  <a:gd name="T22" fmla="*/ 200 w 311"/>
                  <a:gd name="T23" fmla="*/ 228 h 740"/>
                  <a:gd name="T24" fmla="*/ 221 w 311"/>
                  <a:gd name="T25" fmla="*/ 249 h 740"/>
                  <a:gd name="T26" fmla="*/ 242 w 311"/>
                  <a:gd name="T27" fmla="*/ 271 h 740"/>
                  <a:gd name="T28" fmla="*/ 261 w 311"/>
                  <a:gd name="T29" fmla="*/ 297 h 740"/>
                  <a:gd name="T30" fmla="*/ 270 w 311"/>
                  <a:gd name="T31" fmla="*/ 311 h 740"/>
                  <a:gd name="T32" fmla="*/ 277 w 311"/>
                  <a:gd name="T33" fmla="*/ 326 h 740"/>
                  <a:gd name="T34" fmla="*/ 285 w 311"/>
                  <a:gd name="T35" fmla="*/ 342 h 740"/>
                  <a:gd name="T36" fmla="*/ 291 w 311"/>
                  <a:gd name="T37" fmla="*/ 360 h 740"/>
                  <a:gd name="T38" fmla="*/ 302 w 311"/>
                  <a:gd name="T39" fmla="*/ 392 h 740"/>
                  <a:gd name="T40" fmla="*/ 308 w 311"/>
                  <a:gd name="T41" fmla="*/ 425 h 740"/>
                  <a:gd name="T42" fmla="*/ 311 w 311"/>
                  <a:gd name="T43" fmla="*/ 458 h 740"/>
                  <a:gd name="T44" fmla="*/ 311 w 311"/>
                  <a:gd name="T45" fmla="*/ 493 h 740"/>
                  <a:gd name="T46" fmla="*/ 308 w 311"/>
                  <a:gd name="T47" fmla="*/ 526 h 740"/>
                  <a:gd name="T48" fmla="*/ 300 w 311"/>
                  <a:gd name="T49" fmla="*/ 559 h 740"/>
                  <a:gd name="T50" fmla="*/ 290 w 311"/>
                  <a:gd name="T51" fmla="*/ 590 h 740"/>
                  <a:gd name="T52" fmla="*/ 276 w 311"/>
                  <a:gd name="T53" fmla="*/ 619 h 740"/>
                  <a:gd name="T54" fmla="*/ 259 w 311"/>
                  <a:gd name="T55" fmla="*/ 646 h 740"/>
                  <a:gd name="T56" fmla="*/ 238 w 311"/>
                  <a:gd name="T57" fmla="*/ 671 h 740"/>
                  <a:gd name="T58" fmla="*/ 213 w 311"/>
                  <a:gd name="T59" fmla="*/ 693 h 740"/>
                  <a:gd name="T60" fmla="*/ 186 w 311"/>
                  <a:gd name="T61" fmla="*/ 711 h 740"/>
                  <a:gd name="T62" fmla="*/ 171 w 311"/>
                  <a:gd name="T63" fmla="*/ 718 h 740"/>
                  <a:gd name="T64" fmla="*/ 154 w 311"/>
                  <a:gd name="T65" fmla="*/ 725 h 740"/>
                  <a:gd name="T66" fmla="*/ 137 w 311"/>
                  <a:gd name="T67" fmla="*/ 731 h 740"/>
                  <a:gd name="T68" fmla="*/ 120 w 311"/>
                  <a:gd name="T69" fmla="*/ 735 h 740"/>
                  <a:gd name="T70" fmla="*/ 101 w 311"/>
                  <a:gd name="T71" fmla="*/ 738 h 740"/>
                  <a:gd name="T72" fmla="*/ 82 w 311"/>
                  <a:gd name="T73" fmla="*/ 740 h 740"/>
                  <a:gd name="T74" fmla="*/ 61 w 311"/>
                  <a:gd name="T75" fmla="*/ 740 h 740"/>
                  <a:gd name="T76" fmla="*/ 40 w 311"/>
                  <a:gd name="T77" fmla="*/ 739 h 7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1"/>
                  <a:gd name="T118" fmla="*/ 0 h 740"/>
                  <a:gd name="T119" fmla="*/ 311 w 311"/>
                  <a:gd name="T120" fmla="*/ 740 h 7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1" h="740">
                    <a:moveTo>
                      <a:pt x="0" y="0"/>
                    </a:moveTo>
                    <a:lnTo>
                      <a:pt x="8" y="30"/>
                    </a:lnTo>
                    <a:lnTo>
                      <a:pt x="20" y="58"/>
                    </a:lnTo>
                    <a:lnTo>
                      <a:pt x="34" y="81"/>
                    </a:lnTo>
                    <a:lnTo>
                      <a:pt x="50" y="104"/>
                    </a:lnTo>
                    <a:lnTo>
                      <a:pt x="69" y="123"/>
                    </a:lnTo>
                    <a:lnTo>
                      <a:pt x="90" y="141"/>
                    </a:lnTo>
                    <a:lnTo>
                      <a:pt x="111" y="158"/>
                    </a:lnTo>
                    <a:lnTo>
                      <a:pt x="133" y="174"/>
                    </a:lnTo>
                    <a:lnTo>
                      <a:pt x="156" y="191"/>
                    </a:lnTo>
                    <a:lnTo>
                      <a:pt x="178" y="209"/>
                    </a:lnTo>
                    <a:lnTo>
                      <a:pt x="200" y="228"/>
                    </a:lnTo>
                    <a:lnTo>
                      <a:pt x="221" y="249"/>
                    </a:lnTo>
                    <a:lnTo>
                      <a:pt x="242" y="271"/>
                    </a:lnTo>
                    <a:lnTo>
                      <a:pt x="261" y="297"/>
                    </a:lnTo>
                    <a:lnTo>
                      <a:pt x="270" y="311"/>
                    </a:lnTo>
                    <a:lnTo>
                      <a:pt x="277" y="326"/>
                    </a:lnTo>
                    <a:lnTo>
                      <a:pt x="285" y="342"/>
                    </a:lnTo>
                    <a:lnTo>
                      <a:pt x="291" y="360"/>
                    </a:lnTo>
                    <a:lnTo>
                      <a:pt x="302" y="392"/>
                    </a:lnTo>
                    <a:lnTo>
                      <a:pt x="308" y="425"/>
                    </a:lnTo>
                    <a:lnTo>
                      <a:pt x="311" y="458"/>
                    </a:lnTo>
                    <a:lnTo>
                      <a:pt x="311" y="493"/>
                    </a:lnTo>
                    <a:lnTo>
                      <a:pt x="308" y="526"/>
                    </a:lnTo>
                    <a:lnTo>
                      <a:pt x="300" y="559"/>
                    </a:lnTo>
                    <a:lnTo>
                      <a:pt x="290" y="590"/>
                    </a:lnTo>
                    <a:lnTo>
                      <a:pt x="276" y="619"/>
                    </a:lnTo>
                    <a:lnTo>
                      <a:pt x="259" y="646"/>
                    </a:lnTo>
                    <a:lnTo>
                      <a:pt x="238" y="671"/>
                    </a:lnTo>
                    <a:lnTo>
                      <a:pt x="213" y="693"/>
                    </a:lnTo>
                    <a:lnTo>
                      <a:pt x="186" y="711"/>
                    </a:lnTo>
                    <a:lnTo>
                      <a:pt x="171" y="718"/>
                    </a:lnTo>
                    <a:lnTo>
                      <a:pt x="154" y="725"/>
                    </a:lnTo>
                    <a:lnTo>
                      <a:pt x="137" y="731"/>
                    </a:lnTo>
                    <a:lnTo>
                      <a:pt x="120" y="735"/>
                    </a:lnTo>
                    <a:lnTo>
                      <a:pt x="101" y="738"/>
                    </a:lnTo>
                    <a:lnTo>
                      <a:pt x="82" y="740"/>
                    </a:lnTo>
                    <a:lnTo>
                      <a:pt x="61" y="740"/>
                    </a:lnTo>
                    <a:lnTo>
                      <a:pt x="40"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8" name="Freeform 42"/>
              <p:cNvSpPr>
                <a:spLocks/>
              </p:cNvSpPr>
              <p:nvPr/>
            </p:nvSpPr>
            <p:spPr bwMode="auto">
              <a:xfrm>
                <a:off x="1025" y="1706"/>
                <a:ext cx="343" cy="814"/>
              </a:xfrm>
              <a:custGeom>
                <a:avLst/>
                <a:gdLst>
                  <a:gd name="T0" fmla="*/ 0 w 343"/>
                  <a:gd name="T1" fmla="*/ 0 h 814"/>
                  <a:gd name="T2" fmla="*/ 4 w 343"/>
                  <a:gd name="T3" fmla="*/ 18 h 814"/>
                  <a:gd name="T4" fmla="*/ 9 w 343"/>
                  <a:gd name="T5" fmla="*/ 33 h 814"/>
                  <a:gd name="T6" fmla="*/ 15 w 343"/>
                  <a:gd name="T7" fmla="*/ 48 h 814"/>
                  <a:gd name="T8" fmla="*/ 21 w 343"/>
                  <a:gd name="T9" fmla="*/ 64 h 814"/>
                  <a:gd name="T10" fmla="*/ 38 w 343"/>
                  <a:gd name="T11" fmla="*/ 90 h 814"/>
                  <a:gd name="T12" fmla="*/ 56 w 343"/>
                  <a:gd name="T13" fmla="*/ 113 h 814"/>
                  <a:gd name="T14" fmla="*/ 76 w 343"/>
                  <a:gd name="T15" fmla="*/ 134 h 814"/>
                  <a:gd name="T16" fmla="*/ 99 w 343"/>
                  <a:gd name="T17" fmla="*/ 155 h 814"/>
                  <a:gd name="T18" fmla="*/ 122 w 343"/>
                  <a:gd name="T19" fmla="*/ 173 h 814"/>
                  <a:gd name="T20" fmla="*/ 146 w 343"/>
                  <a:gd name="T21" fmla="*/ 192 h 814"/>
                  <a:gd name="T22" fmla="*/ 170 w 343"/>
                  <a:gd name="T23" fmla="*/ 210 h 814"/>
                  <a:gd name="T24" fmla="*/ 196 w 343"/>
                  <a:gd name="T25" fmla="*/ 230 h 814"/>
                  <a:gd name="T26" fmla="*/ 221 w 343"/>
                  <a:gd name="T27" fmla="*/ 250 h 814"/>
                  <a:gd name="T28" fmla="*/ 244 w 343"/>
                  <a:gd name="T29" fmla="*/ 273 h 814"/>
                  <a:gd name="T30" fmla="*/ 266 w 343"/>
                  <a:gd name="T31" fmla="*/ 298 h 814"/>
                  <a:gd name="T32" fmla="*/ 286 w 343"/>
                  <a:gd name="T33" fmla="*/ 327 h 814"/>
                  <a:gd name="T34" fmla="*/ 297 w 343"/>
                  <a:gd name="T35" fmla="*/ 342 h 814"/>
                  <a:gd name="T36" fmla="*/ 305 w 343"/>
                  <a:gd name="T37" fmla="*/ 358 h 814"/>
                  <a:gd name="T38" fmla="*/ 314 w 343"/>
                  <a:gd name="T39" fmla="*/ 376 h 814"/>
                  <a:gd name="T40" fmla="*/ 321 w 343"/>
                  <a:gd name="T41" fmla="*/ 394 h 814"/>
                  <a:gd name="T42" fmla="*/ 332 w 343"/>
                  <a:gd name="T43" fmla="*/ 430 h 814"/>
                  <a:gd name="T44" fmla="*/ 340 w 343"/>
                  <a:gd name="T45" fmla="*/ 468 h 814"/>
                  <a:gd name="T46" fmla="*/ 343 w 343"/>
                  <a:gd name="T47" fmla="*/ 504 h 814"/>
                  <a:gd name="T48" fmla="*/ 343 w 343"/>
                  <a:gd name="T49" fmla="*/ 541 h 814"/>
                  <a:gd name="T50" fmla="*/ 340 w 343"/>
                  <a:gd name="T51" fmla="*/ 579 h 814"/>
                  <a:gd name="T52" fmla="*/ 330 w 343"/>
                  <a:gd name="T53" fmla="*/ 615 h 814"/>
                  <a:gd name="T54" fmla="*/ 320 w 343"/>
                  <a:gd name="T55" fmla="*/ 649 h 814"/>
                  <a:gd name="T56" fmla="*/ 305 w 343"/>
                  <a:gd name="T57" fmla="*/ 681 h 814"/>
                  <a:gd name="T58" fmla="*/ 285 w 343"/>
                  <a:gd name="T59" fmla="*/ 712 h 814"/>
                  <a:gd name="T60" fmla="*/ 262 w 343"/>
                  <a:gd name="T61" fmla="*/ 738 h 814"/>
                  <a:gd name="T62" fmla="*/ 250 w 343"/>
                  <a:gd name="T63" fmla="*/ 750 h 814"/>
                  <a:gd name="T64" fmla="*/ 234 w 343"/>
                  <a:gd name="T65" fmla="*/ 763 h 814"/>
                  <a:gd name="T66" fmla="*/ 221 w 343"/>
                  <a:gd name="T67" fmla="*/ 772 h 814"/>
                  <a:gd name="T68" fmla="*/ 204 w 343"/>
                  <a:gd name="T69" fmla="*/ 782 h 814"/>
                  <a:gd name="T70" fmla="*/ 187 w 343"/>
                  <a:gd name="T71" fmla="*/ 790 h 814"/>
                  <a:gd name="T72" fmla="*/ 170 w 343"/>
                  <a:gd name="T73" fmla="*/ 797 h 814"/>
                  <a:gd name="T74" fmla="*/ 152 w 343"/>
                  <a:gd name="T75" fmla="*/ 804 h 814"/>
                  <a:gd name="T76" fmla="*/ 132 w 343"/>
                  <a:gd name="T77" fmla="*/ 808 h 814"/>
                  <a:gd name="T78" fmla="*/ 111 w 343"/>
                  <a:gd name="T79" fmla="*/ 811 h 814"/>
                  <a:gd name="T80" fmla="*/ 90 w 343"/>
                  <a:gd name="T81" fmla="*/ 814 h 814"/>
                  <a:gd name="T82" fmla="*/ 68 w 343"/>
                  <a:gd name="T83" fmla="*/ 814 h 814"/>
                  <a:gd name="T84" fmla="*/ 44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0" y="0"/>
                    </a:moveTo>
                    <a:lnTo>
                      <a:pt x="4" y="18"/>
                    </a:lnTo>
                    <a:lnTo>
                      <a:pt x="9" y="33"/>
                    </a:lnTo>
                    <a:lnTo>
                      <a:pt x="15" y="48"/>
                    </a:lnTo>
                    <a:lnTo>
                      <a:pt x="21" y="64"/>
                    </a:lnTo>
                    <a:lnTo>
                      <a:pt x="38" y="90"/>
                    </a:lnTo>
                    <a:lnTo>
                      <a:pt x="56" y="113"/>
                    </a:lnTo>
                    <a:lnTo>
                      <a:pt x="76" y="134"/>
                    </a:lnTo>
                    <a:lnTo>
                      <a:pt x="99" y="155"/>
                    </a:lnTo>
                    <a:lnTo>
                      <a:pt x="122" y="173"/>
                    </a:lnTo>
                    <a:lnTo>
                      <a:pt x="146" y="192"/>
                    </a:lnTo>
                    <a:lnTo>
                      <a:pt x="170" y="210"/>
                    </a:lnTo>
                    <a:lnTo>
                      <a:pt x="196" y="230"/>
                    </a:lnTo>
                    <a:lnTo>
                      <a:pt x="221" y="250"/>
                    </a:lnTo>
                    <a:lnTo>
                      <a:pt x="244" y="273"/>
                    </a:lnTo>
                    <a:lnTo>
                      <a:pt x="266" y="298"/>
                    </a:lnTo>
                    <a:lnTo>
                      <a:pt x="286" y="327"/>
                    </a:lnTo>
                    <a:lnTo>
                      <a:pt x="297" y="342"/>
                    </a:lnTo>
                    <a:lnTo>
                      <a:pt x="305" y="358"/>
                    </a:lnTo>
                    <a:lnTo>
                      <a:pt x="314" y="376"/>
                    </a:lnTo>
                    <a:lnTo>
                      <a:pt x="321" y="394"/>
                    </a:lnTo>
                    <a:lnTo>
                      <a:pt x="332" y="430"/>
                    </a:lnTo>
                    <a:lnTo>
                      <a:pt x="340" y="468"/>
                    </a:lnTo>
                    <a:lnTo>
                      <a:pt x="343" y="504"/>
                    </a:lnTo>
                    <a:lnTo>
                      <a:pt x="343" y="541"/>
                    </a:lnTo>
                    <a:lnTo>
                      <a:pt x="340" y="579"/>
                    </a:lnTo>
                    <a:lnTo>
                      <a:pt x="330" y="615"/>
                    </a:lnTo>
                    <a:lnTo>
                      <a:pt x="320" y="649"/>
                    </a:lnTo>
                    <a:lnTo>
                      <a:pt x="305" y="681"/>
                    </a:lnTo>
                    <a:lnTo>
                      <a:pt x="285" y="712"/>
                    </a:lnTo>
                    <a:lnTo>
                      <a:pt x="262" y="738"/>
                    </a:lnTo>
                    <a:lnTo>
                      <a:pt x="250" y="750"/>
                    </a:lnTo>
                    <a:lnTo>
                      <a:pt x="234" y="763"/>
                    </a:lnTo>
                    <a:lnTo>
                      <a:pt x="221" y="772"/>
                    </a:lnTo>
                    <a:lnTo>
                      <a:pt x="204" y="782"/>
                    </a:lnTo>
                    <a:lnTo>
                      <a:pt x="187" y="790"/>
                    </a:lnTo>
                    <a:lnTo>
                      <a:pt x="170" y="797"/>
                    </a:lnTo>
                    <a:lnTo>
                      <a:pt x="152" y="804"/>
                    </a:lnTo>
                    <a:lnTo>
                      <a:pt x="132" y="808"/>
                    </a:lnTo>
                    <a:lnTo>
                      <a:pt x="111" y="811"/>
                    </a:lnTo>
                    <a:lnTo>
                      <a:pt x="90" y="814"/>
                    </a:lnTo>
                    <a:lnTo>
                      <a:pt x="68" y="814"/>
                    </a:lnTo>
                    <a:lnTo>
                      <a:pt x="44"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47" name="Group 43"/>
            <p:cNvGrpSpPr>
              <a:grpSpLocks/>
            </p:cNvGrpSpPr>
            <p:nvPr/>
          </p:nvGrpSpPr>
          <p:grpSpPr bwMode="auto">
            <a:xfrm>
              <a:off x="1690688" y="3241684"/>
              <a:ext cx="319087" cy="387351"/>
              <a:chOff x="865" y="2282"/>
              <a:chExt cx="178" cy="244"/>
            </a:xfrm>
          </p:grpSpPr>
          <p:sp>
            <p:nvSpPr>
              <p:cNvPr id="29784" name="Rectangle 44"/>
              <p:cNvSpPr>
                <a:spLocks noChangeArrowheads="1"/>
              </p:cNvSpPr>
              <p:nvPr/>
            </p:nvSpPr>
            <p:spPr bwMode="auto">
              <a:xfrm>
                <a:off x="865" y="2287"/>
                <a:ext cx="61" cy="239"/>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785" name="Rectangle 45"/>
              <p:cNvSpPr>
                <a:spLocks noChangeArrowheads="1"/>
              </p:cNvSpPr>
              <p:nvPr/>
            </p:nvSpPr>
            <p:spPr bwMode="auto">
              <a:xfrm>
                <a:off x="865" y="2282"/>
                <a:ext cx="170" cy="50"/>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sp>
            <p:nvSpPr>
              <p:cNvPr id="29786" name="Rectangle 46"/>
              <p:cNvSpPr>
                <a:spLocks noChangeArrowheads="1"/>
              </p:cNvSpPr>
              <p:nvPr/>
            </p:nvSpPr>
            <p:spPr bwMode="auto">
              <a:xfrm>
                <a:off x="981" y="2287"/>
                <a:ext cx="62" cy="239"/>
              </a:xfrm>
              <a:prstGeom prst="rect">
                <a:avLst/>
              </a:prstGeom>
              <a:solidFill>
                <a:srgbClr val="FF0000"/>
              </a:solidFill>
              <a:ln w="9525">
                <a:solidFill>
                  <a:srgbClr val="FF0000"/>
                </a:solidFill>
                <a:miter lim="800000"/>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1600">
                  <a:solidFill>
                    <a:srgbClr val="000000"/>
                  </a:solidFill>
                  <a:ea typeface="Osaka" charset="-128"/>
                </a:endParaRPr>
              </a:p>
            </p:txBody>
          </p:sp>
        </p:grpSp>
        <p:sp>
          <p:nvSpPr>
            <p:cNvPr id="29748" name="Arc 47"/>
            <p:cNvSpPr>
              <a:spLocks/>
            </p:cNvSpPr>
            <p:nvPr/>
          </p:nvSpPr>
          <p:spPr bwMode="auto">
            <a:xfrm>
              <a:off x="1127125" y="3351213"/>
              <a:ext cx="184150" cy="233362"/>
            </a:xfrm>
            <a:custGeom>
              <a:avLst/>
              <a:gdLst>
                <a:gd name="T0" fmla="*/ 0 w 21600"/>
                <a:gd name="T1" fmla="*/ 2147483647 h 21598"/>
                <a:gd name="T2" fmla="*/ 2147483647 w 21600"/>
                <a:gd name="T3" fmla="*/ 0 h 21598"/>
                <a:gd name="T4" fmla="*/ 2147483647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51"/>
                    <a:pt x="9541" y="115"/>
                    <a:pt x="21387" y="-1"/>
                  </a:cubicBezTo>
                </a:path>
                <a:path w="21600" h="21598" stroke="0" extrusionOk="0">
                  <a:moveTo>
                    <a:pt x="0" y="21598"/>
                  </a:moveTo>
                  <a:cubicBezTo>
                    <a:pt x="0" y="9751"/>
                    <a:pt x="9541" y="115"/>
                    <a:pt x="21387" y="-1"/>
                  </a:cubicBezTo>
                  <a:lnTo>
                    <a:pt x="21600" y="21598"/>
                  </a:lnTo>
                  <a:lnTo>
                    <a:pt x="0" y="2159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49" name="Arc 48"/>
            <p:cNvSpPr>
              <a:spLocks/>
            </p:cNvSpPr>
            <p:nvPr/>
          </p:nvSpPr>
          <p:spPr bwMode="auto">
            <a:xfrm>
              <a:off x="1330325" y="3351213"/>
              <a:ext cx="185738" cy="220662"/>
            </a:xfrm>
            <a:custGeom>
              <a:avLst/>
              <a:gdLst>
                <a:gd name="T0" fmla="*/ 0 w 21806"/>
                <a:gd name="T1" fmla="*/ 2147483647 h 21600"/>
                <a:gd name="T2" fmla="*/ 2147483647 w 21806"/>
                <a:gd name="T3" fmla="*/ 2147483647 h 21600"/>
                <a:gd name="T4" fmla="*/ 2147483647 w 21806"/>
                <a:gd name="T5" fmla="*/ 2147483647 h 21600"/>
                <a:gd name="T6" fmla="*/ 0 60000 65536"/>
                <a:gd name="T7" fmla="*/ 0 60000 65536"/>
                <a:gd name="T8" fmla="*/ 0 60000 65536"/>
                <a:gd name="T9" fmla="*/ 0 w 21806"/>
                <a:gd name="T10" fmla="*/ 0 h 21600"/>
                <a:gd name="T11" fmla="*/ 21806 w 21806"/>
                <a:gd name="T12" fmla="*/ 21600 h 21600"/>
              </a:gdLst>
              <a:ahLst/>
              <a:cxnLst>
                <a:cxn ang="T6">
                  <a:pos x="T0" y="T1"/>
                </a:cxn>
                <a:cxn ang="T7">
                  <a:pos x="T2" y="T3"/>
                </a:cxn>
                <a:cxn ang="T8">
                  <a:pos x="T4" y="T5"/>
                </a:cxn>
              </a:cxnLst>
              <a:rect l="T9" t="T10" r="T11" b="T12"/>
              <a:pathLst>
                <a:path w="21806" h="21600" fill="none" extrusionOk="0">
                  <a:moveTo>
                    <a:pt x="-1" y="0"/>
                  </a:moveTo>
                  <a:cubicBezTo>
                    <a:pt x="68" y="0"/>
                    <a:pt x="137" y="-1"/>
                    <a:pt x="207" y="0"/>
                  </a:cubicBezTo>
                  <a:cubicBezTo>
                    <a:pt x="12074" y="0"/>
                    <a:pt x="21719" y="9574"/>
                    <a:pt x="21806" y="21441"/>
                  </a:cubicBezTo>
                </a:path>
                <a:path w="21806" h="21600" stroke="0" extrusionOk="0">
                  <a:moveTo>
                    <a:pt x="-1" y="0"/>
                  </a:moveTo>
                  <a:cubicBezTo>
                    <a:pt x="68" y="0"/>
                    <a:pt x="137" y="-1"/>
                    <a:pt x="207" y="0"/>
                  </a:cubicBezTo>
                  <a:cubicBezTo>
                    <a:pt x="12074" y="0"/>
                    <a:pt x="21719" y="9574"/>
                    <a:pt x="21806" y="21441"/>
                  </a:cubicBezTo>
                  <a:lnTo>
                    <a:pt x="207"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0" name="Arc 49"/>
            <p:cNvSpPr>
              <a:spLocks/>
            </p:cNvSpPr>
            <p:nvPr/>
          </p:nvSpPr>
          <p:spPr bwMode="auto">
            <a:xfrm>
              <a:off x="1173163" y="3403600"/>
              <a:ext cx="149225" cy="188913"/>
            </a:xfrm>
            <a:custGeom>
              <a:avLst/>
              <a:gdLst>
                <a:gd name="T0" fmla="*/ 0 w 21600"/>
                <a:gd name="T1" fmla="*/ 2147483647 h 21598"/>
                <a:gd name="T2" fmla="*/ 2147483647 w 21600"/>
                <a:gd name="T3" fmla="*/ 0 h 21598"/>
                <a:gd name="T4" fmla="*/ 2147483647 w 21600"/>
                <a:gd name="T5" fmla="*/ 2147483647 h 21598"/>
                <a:gd name="T6" fmla="*/ 0 60000 65536"/>
                <a:gd name="T7" fmla="*/ 0 60000 65536"/>
                <a:gd name="T8" fmla="*/ 0 60000 65536"/>
                <a:gd name="T9" fmla="*/ 0 w 21600"/>
                <a:gd name="T10" fmla="*/ 0 h 21598"/>
                <a:gd name="T11" fmla="*/ 21600 w 21600"/>
                <a:gd name="T12" fmla="*/ 21598 h 21598"/>
              </a:gdLst>
              <a:ahLst/>
              <a:cxnLst>
                <a:cxn ang="T6">
                  <a:pos x="T0" y="T1"/>
                </a:cxn>
                <a:cxn ang="T7">
                  <a:pos x="T2" y="T3"/>
                </a:cxn>
                <a:cxn ang="T8">
                  <a:pos x="T4" y="T5"/>
                </a:cxn>
              </a:cxnLst>
              <a:rect l="T9" t="T10" r="T11" b="T12"/>
              <a:pathLst>
                <a:path w="21600" h="21598" fill="none" extrusionOk="0">
                  <a:moveTo>
                    <a:pt x="0" y="21598"/>
                  </a:moveTo>
                  <a:cubicBezTo>
                    <a:pt x="0" y="9771"/>
                    <a:pt x="9510" y="144"/>
                    <a:pt x="21335" y="-1"/>
                  </a:cubicBezTo>
                </a:path>
                <a:path w="21600" h="21598" stroke="0" extrusionOk="0">
                  <a:moveTo>
                    <a:pt x="0" y="21598"/>
                  </a:moveTo>
                  <a:cubicBezTo>
                    <a:pt x="0" y="9771"/>
                    <a:pt x="9510" y="144"/>
                    <a:pt x="21335" y="-1"/>
                  </a:cubicBezTo>
                  <a:lnTo>
                    <a:pt x="21600" y="21598"/>
                  </a:lnTo>
                  <a:lnTo>
                    <a:pt x="0" y="21598"/>
                  </a:lnTo>
                  <a:close/>
                </a:path>
              </a:pathLst>
            </a:custGeom>
            <a:solidFill>
              <a:schemeClr val="bg1"/>
            </a:solidFill>
            <a:ln w="7938">
              <a:solidFill>
                <a:srgbClr val="000000"/>
              </a:solidFill>
              <a:round/>
              <a:headEnd/>
              <a:tailEnd/>
            </a:ln>
          </p:spPr>
          <p:txBody>
            <a:bodyPr/>
            <a:lstStyle/>
            <a:p>
              <a:endParaRPr lang="en-US"/>
            </a:p>
          </p:txBody>
        </p:sp>
        <p:sp>
          <p:nvSpPr>
            <p:cNvPr id="29751" name="Arc 50"/>
            <p:cNvSpPr>
              <a:spLocks/>
            </p:cNvSpPr>
            <p:nvPr/>
          </p:nvSpPr>
          <p:spPr bwMode="auto">
            <a:xfrm>
              <a:off x="1333500" y="3403600"/>
              <a:ext cx="155575" cy="22225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52" name="Rectangle 51"/>
            <p:cNvSpPr>
              <a:spLocks noChangeArrowheads="1"/>
            </p:cNvSpPr>
            <p:nvPr/>
          </p:nvSpPr>
          <p:spPr bwMode="auto">
            <a:xfrm>
              <a:off x="1265238" y="356552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D</a:t>
              </a:r>
              <a:endParaRPr lang="en-US" altLang="en-US" sz="2400">
                <a:solidFill>
                  <a:srgbClr val="000000"/>
                </a:solidFill>
                <a:latin typeface="Times" charset="0"/>
                <a:ea typeface="Osaka" charset="-128"/>
              </a:endParaRPr>
            </a:p>
          </p:txBody>
        </p:sp>
        <p:sp>
          <p:nvSpPr>
            <p:cNvPr id="29753" name="Rectangle 52"/>
            <p:cNvSpPr>
              <a:spLocks noChangeArrowheads="1"/>
            </p:cNvSpPr>
            <p:nvPr/>
          </p:nvSpPr>
          <p:spPr bwMode="auto">
            <a:xfrm>
              <a:off x="1357313" y="3565525"/>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Helvetica" charset="0"/>
                  <a:ea typeface="Osaka" charset="-128"/>
                </a:rPr>
                <a:t>A</a:t>
              </a:r>
              <a:endParaRPr lang="en-US" altLang="en-US" sz="2400">
                <a:solidFill>
                  <a:srgbClr val="000000"/>
                </a:solidFill>
                <a:latin typeface="Times" charset="0"/>
                <a:ea typeface="Osaka" charset="-128"/>
              </a:endParaRPr>
            </a:p>
          </p:txBody>
        </p:sp>
        <p:sp>
          <p:nvSpPr>
            <p:cNvPr id="29754" name="Arc 53"/>
            <p:cNvSpPr>
              <a:spLocks/>
            </p:cNvSpPr>
            <p:nvPr/>
          </p:nvSpPr>
          <p:spPr bwMode="auto">
            <a:xfrm>
              <a:off x="1209675" y="3448050"/>
              <a:ext cx="80963" cy="106363"/>
            </a:xfrm>
            <a:custGeom>
              <a:avLst/>
              <a:gdLst>
                <a:gd name="T0" fmla="*/ 0 w 13616"/>
                <a:gd name="T1" fmla="*/ 2147483647 h 21600"/>
                <a:gd name="T2" fmla="*/ 2147483647 w 13616"/>
                <a:gd name="T3" fmla="*/ 2147483647 h 21600"/>
                <a:gd name="T4" fmla="*/ 2147483647 w 13616"/>
                <a:gd name="T5" fmla="*/ 2147483647 h 21600"/>
                <a:gd name="T6" fmla="*/ 0 60000 65536"/>
                <a:gd name="T7" fmla="*/ 0 60000 65536"/>
                <a:gd name="T8" fmla="*/ 0 60000 65536"/>
                <a:gd name="T9" fmla="*/ 0 w 13616"/>
                <a:gd name="T10" fmla="*/ 0 h 21600"/>
                <a:gd name="T11" fmla="*/ 13616 w 13616"/>
                <a:gd name="T12" fmla="*/ 21600 h 21600"/>
              </a:gdLst>
              <a:ahLst/>
              <a:cxnLst>
                <a:cxn ang="T6">
                  <a:pos x="T0" y="T1"/>
                </a:cxn>
                <a:cxn ang="T7">
                  <a:pos x="T2" y="T3"/>
                </a:cxn>
                <a:cxn ang="T8">
                  <a:pos x="T4" y="T5"/>
                </a:cxn>
              </a:cxnLst>
              <a:rect l="T9" t="T10" r="T11" b="T12"/>
              <a:pathLst>
                <a:path w="13616" h="21600" fill="none" extrusionOk="0">
                  <a:moveTo>
                    <a:pt x="-1" y="4371"/>
                  </a:moveTo>
                  <a:cubicBezTo>
                    <a:pt x="3751" y="1535"/>
                    <a:pt x="8325" y="-1"/>
                    <a:pt x="13029" y="0"/>
                  </a:cubicBezTo>
                  <a:cubicBezTo>
                    <a:pt x="13224" y="0"/>
                    <a:pt x="13420" y="2"/>
                    <a:pt x="13616" y="7"/>
                  </a:cubicBezTo>
                </a:path>
                <a:path w="13616" h="21600" stroke="0" extrusionOk="0">
                  <a:moveTo>
                    <a:pt x="-1" y="4371"/>
                  </a:moveTo>
                  <a:cubicBezTo>
                    <a:pt x="3751" y="1535"/>
                    <a:pt x="8325" y="-1"/>
                    <a:pt x="13029" y="0"/>
                  </a:cubicBezTo>
                  <a:cubicBezTo>
                    <a:pt x="13224" y="0"/>
                    <a:pt x="13420" y="2"/>
                    <a:pt x="13616" y="7"/>
                  </a:cubicBezTo>
                  <a:lnTo>
                    <a:pt x="13029" y="21600"/>
                  </a:lnTo>
                  <a:lnTo>
                    <a:pt x="-1" y="43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55" name="Line 54"/>
            <p:cNvSpPr>
              <a:spLocks noChangeShapeType="1"/>
            </p:cNvSpPr>
            <p:nvPr/>
          </p:nvSpPr>
          <p:spPr bwMode="auto">
            <a:xfrm>
              <a:off x="1079500" y="3030538"/>
              <a:ext cx="165100" cy="4191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6" name="Line 55"/>
            <p:cNvSpPr>
              <a:spLocks noChangeShapeType="1"/>
            </p:cNvSpPr>
            <p:nvPr/>
          </p:nvSpPr>
          <p:spPr bwMode="auto">
            <a:xfrm flipH="1">
              <a:off x="1162050" y="3584575"/>
              <a:ext cx="11113" cy="301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7" name="Line 56"/>
            <p:cNvSpPr>
              <a:spLocks noChangeShapeType="1"/>
            </p:cNvSpPr>
            <p:nvPr/>
          </p:nvSpPr>
          <p:spPr bwMode="auto">
            <a:xfrm>
              <a:off x="1293813" y="3351213"/>
              <a:ext cx="4921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8" name="Line 57"/>
            <p:cNvSpPr>
              <a:spLocks noChangeShapeType="1"/>
            </p:cNvSpPr>
            <p:nvPr/>
          </p:nvSpPr>
          <p:spPr bwMode="auto">
            <a:xfrm flipH="1">
              <a:off x="1973263" y="3624263"/>
              <a:ext cx="92075"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59" name="Line 58"/>
            <p:cNvSpPr>
              <a:spLocks noChangeShapeType="1"/>
            </p:cNvSpPr>
            <p:nvPr/>
          </p:nvSpPr>
          <p:spPr bwMode="auto">
            <a:xfrm flipH="1">
              <a:off x="1998663" y="3579813"/>
              <a:ext cx="3175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0" name="Line 59"/>
            <p:cNvSpPr>
              <a:spLocks noChangeShapeType="1"/>
            </p:cNvSpPr>
            <p:nvPr/>
          </p:nvSpPr>
          <p:spPr bwMode="auto">
            <a:xfrm>
              <a:off x="1511300" y="3571875"/>
              <a:ext cx="1793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1" name="Line 60"/>
            <p:cNvSpPr>
              <a:spLocks noChangeShapeType="1"/>
            </p:cNvSpPr>
            <p:nvPr/>
          </p:nvSpPr>
          <p:spPr bwMode="auto">
            <a:xfrm>
              <a:off x="1484313" y="3624263"/>
              <a:ext cx="233362"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62" name="Group 61"/>
            <p:cNvGrpSpPr>
              <a:grpSpLocks/>
            </p:cNvGrpSpPr>
            <p:nvPr/>
          </p:nvGrpSpPr>
          <p:grpSpPr bwMode="auto">
            <a:xfrm>
              <a:off x="547688" y="2322515"/>
              <a:ext cx="635000" cy="1292226"/>
              <a:chOff x="225" y="1703"/>
              <a:chExt cx="355" cy="814"/>
            </a:xfrm>
          </p:grpSpPr>
          <p:sp>
            <p:nvSpPr>
              <p:cNvPr id="29782" name="Freeform 62"/>
              <p:cNvSpPr>
                <a:spLocks/>
              </p:cNvSpPr>
              <p:nvPr/>
            </p:nvSpPr>
            <p:spPr bwMode="auto">
              <a:xfrm>
                <a:off x="267" y="1753"/>
                <a:ext cx="313" cy="741"/>
              </a:xfrm>
              <a:custGeom>
                <a:avLst/>
                <a:gdLst>
                  <a:gd name="T0" fmla="*/ 313 w 313"/>
                  <a:gd name="T1" fmla="*/ 0 h 741"/>
                  <a:gd name="T2" fmla="*/ 305 w 313"/>
                  <a:gd name="T3" fmla="*/ 30 h 741"/>
                  <a:gd name="T4" fmla="*/ 293 w 313"/>
                  <a:gd name="T5" fmla="*/ 58 h 741"/>
                  <a:gd name="T6" fmla="*/ 279 w 313"/>
                  <a:gd name="T7" fmla="*/ 82 h 741"/>
                  <a:gd name="T8" fmla="*/ 263 w 313"/>
                  <a:gd name="T9" fmla="*/ 104 h 741"/>
                  <a:gd name="T10" fmla="*/ 244 w 313"/>
                  <a:gd name="T11" fmla="*/ 123 h 741"/>
                  <a:gd name="T12" fmla="*/ 223 w 313"/>
                  <a:gd name="T13" fmla="*/ 141 h 741"/>
                  <a:gd name="T14" fmla="*/ 202 w 313"/>
                  <a:gd name="T15" fmla="*/ 158 h 741"/>
                  <a:gd name="T16" fmla="*/ 180 w 313"/>
                  <a:gd name="T17" fmla="*/ 174 h 741"/>
                  <a:gd name="T18" fmla="*/ 157 w 313"/>
                  <a:gd name="T19" fmla="*/ 191 h 741"/>
                  <a:gd name="T20" fmla="*/ 135 w 313"/>
                  <a:gd name="T21" fmla="*/ 209 h 741"/>
                  <a:gd name="T22" fmla="*/ 113 w 313"/>
                  <a:gd name="T23" fmla="*/ 228 h 741"/>
                  <a:gd name="T24" fmla="*/ 92 w 313"/>
                  <a:gd name="T25" fmla="*/ 249 h 741"/>
                  <a:gd name="T26" fmla="*/ 71 w 313"/>
                  <a:gd name="T27" fmla="*/ 271 h 741"/>
                  <a:gd name="T28" fmla="*/ 52 w 313"/>
                  <a:gd name="T29" fmla="*/ 298 h 741"/>
                  <a:gd name="T30" fmla="*/ 43 w 313"/>
                  <a:gd name="T31" fmla="*/ 311 h 741"/>
                  <a:gd name="T32" fmla="*/ 35 w 313"/>
                  <a:gd name="T33" fmla="*/ 327 h 741"/>
                  <a:gd name="T34" fmla="*/ 28 w 313"/>
                  <a:gd name="T35" fmla="*/ 342 h 741"/>
                  <a:gd name="T36" fmla="*/ 22 w 313"/>
                  <a:gd name="T37" fmla="*/ 360 h 741"/>
                  <a:gd name="T38" fmla="*/ 11 w 313"/>
                  <a:gd name="T39" fmla="*/ 392 h 741"/>
                  <a:gd name="T40" fmla="*/ 3 w 313"/>
                  <a:gd name="T41" fmla="*/ 425 h 741"/>
                  <a:gd name="T42" fmla="*/ 0 w 313"/>
                  <a:gd name="T43" fmla="*/ 458 h 741"/>
                  <a:gd name="T44" fmla="*/ 0 w 313"/>
                  <a:gd name="T45" fmla="*/ 493 h 741"/>
                  <a:gd name="T46" fmla="*/ 5 w 313"/>
                  <a:gd name="T47" fmla="*/ 526 h 741"/>
                  <a:gd name="T48" fmla="*/ 13 w 313"/>
                  <a:gd name="T49" fmla="*/ 559 h 741"/>
                  <a:gd name="T50" fmla="*/ 22 w 313"/>
                  <a:gd name="T51" fmla="*/ 590 h 741"/>
                  <a:gd name="T52" fmla="*/ 37 w 313"/>
                  <a:gd name="T53" fmla="*/ 619 h 741"/>
                  <a:gd name="T54" fmla="*/ 54 w 313"/>
                  <a:gd name="T55" fmla="*/ 647 h 741"/>
                  <a:gd name="T56" fmla="*/ 75 w 313"/>
                  <a:gd name="T57" fmla="*/ 671 h 741"/>
                  <a:gd name="T58" fmla="*/ 99 w 313"/>
                  <a:gd name="T59" fmla="*/ 694 h 741"/>
                  <a:gd name="T60" fmla="*/ 127 w 313"/>
                  <a:gd name="T61" fmla="*/ 712 h 741"/>
                  <a:gd name="T62" fmla="*/ 142 w 313"/>
                  <a:gd name="T63" fmla="*/ 719 h 741"/>
                  <a:gd name="T64" fmla="*/ 159 w 313"/>
                  <a:gd name="T65" fmla="*/ 725 h 741"/>
                  <a:gd name="T66" fmla="*/ 176 w 313"/>
                  <a:gd name="T67" fmla="*/ 731 h 741"/>
                  <a:gd name="T68" fmla="*/ 192 w 313"/>
                  <a:gd name="T69" fmla="*/ 735 h 741"/>
                  <a:gd name="T70" fmla="*/ 211 w 313"/>
                  <a:gd name="T71" fmla="*/ 738 h 741"/>
                  <a:gd name="T72" fmla="*/ 231 w 313"/>
                  <a:gd name="T73" fmla="*/ 741 h 741"/>
                  <a:gd name="T74" fmla="*/ 252 w 313"/>
                  <a:gd name="T75" fmla="*/ 741 h 741"/>
                  <a:gd name="T76" fmla="*/ 273 w 313"/>
                  <a:gd name="T77" fmla="*/ 739 h 74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13"/>
                  <a:gd name="T118" fmla="*/ 0 h 741"/>
                  <a:gd name="T119" fmla="*/ 313 w 313"/>
                  <a:gd name="T120" fmla="*/ 741 h 74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13" h="741">
                    <a:moveTo>
                      <a:pt x="313" y="0"/>
                    </a:moveTo>
                    <a:lnTo>
                      <a:pt x="305" y="30"/>
                    </a:lnTo>
                    <a:lnTo>
                      <a:pt x="293" y="58"/>
                    </a:lnTo>
                    <a:lnTo>
                      <a:pt x="279" y="82"/>
                    </a:lnTo>
                    <a:lnTo>
                      <a:pt x="263" y="104"/>
                    </a:lnTo>
                    <a:lnTo>
                      <a:pt x="244" y="123"/>
                    </a:lnTo>
                    <a:lnTo>
                      <a:pt x="223" y="141"/>
                    </a:lnTo>
                    <a:lnTo>
                      <a:pt x="202" y="158"/>
                    </a:lnTo>
                    <a:lnTo>
                      <a:pt x="180" y="174"/>
                    </a:lnTo>
                    <a:lnTo>
                      <a:pt x="157" y="191"/>
                    </a:lnTo>
                    <a:lnTo>
                      <a:pt x="135" y="209"/>
                    </a:lnTo>
                    <a:lnTo>
                      <a:pt x="113" y="228"/>
                    </a:lnTo>
                    <a:lnTo>
                      <a:pt x="92" y="249"/>
                    </a:lnTo>
                    <a:lnTo>
                      <a:pt x="71" y="271"/>
                    </a:lnTo>
                    <a:lnTo>
                      <a:pt x="52" y="298"/>
                    </a:lnTo>
                    <a:lnTo>
                      <a:pt x="43" y="311"/>
                    </a:lnTo>
                    <a:lnTo>
                      <a:pt x="35" y="327"/>
                    </a:lnTo>
                    <a:lnTo>
                      <a:pt x="28" y="342"/>
                    </a:lnTo>
                    <a:lnTo>
                      <a:pt x="22" y="360"/>
                    </a:lnTo>
                    <a:lnTo>
                      <a:pt x="11" y="392"/>
                    </a:lnTo>
                    <a:lnTo>
                      <a:pt x="3" y="425"/>
                    </a:lnTo>
                    <a:lnTo>
                      <a:pt x="0" y="458"/>
                    </a:lnTo>
                    <a:lnTo>
                      <a:pt x="0" y="493"/>
                    </a:lnTo>
                    <a:lnTo>
                      <a:pt x="5" y="526"/>
                    </a:lnTo>
                    <a:lnTo>
                      <a:pt x="13" y="559"/>
                    </a:lnTo>
                    <a:lnTo>
                      <a:pt x="22" y="590"/>
                    </a:lnTo>
                    <a:lnTo>
                      <a:pt x="37" y="619"/>
                    </a:lnTo>
                    <a:lnTo>
                      <a:pt x="54" y="647"/>
                    </a:lnTo>
                    <a:lnTo>
                      <a:pt x="75" y="671"/>
                    </a:lnTo>
                    <a:lnTo>
                      <a:pt x="99" y="694"/>
                    </a:lnTo>
                    <a:lnTo>
                      <a:pt x="127" y="712"/>
                    </a:lnTo>
                    <a:lnTo>
                      <a:pt x="142" y="719"/>
                    </a:lnTo>
                    <a:lnTo>
                      <a:pt x="159" y="725"/>
                    </a:lnTo>
                    <a:lnTo>
                      <a:pt x="176" y="731"/>
                    </a:lnTo>
                    <a:lnTo>
                      <a:pt x="192" y="735"/>
                    </a:lnTo>
                    <a:lnTo>
                      <a:pt x="211" y="738"/>
                    </a:lnTo>
                    <a:lnTo>
                      <a:pt x="231" y="741"/>
                    </a:lnTo>
                    <a:lnTo>
                      <a:pt x="252" y="741"/>
                    </a:lnTo>
                    <a:lnTo>
                      <a:pt x="273" y="73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3" name="Freeform 63"/>
              <p:cNvSpPr>
                <a:spLocks/>
              </p:cNvSpPr>
              <p:nvPr/>
            </p:nvSpPr>
            <p:spPr bwMode="auto">
              <a:xfrm>
                <a:off x="225" y="1703"/>
                <a:ext cx="343" cy="814"/>
              </a:xfrm>
              <a:custGeom>
                <a:avLst/>
                <a:gdLst>
                  <a:gd name="T0" fmla="*/ 343 w 343"/>
                  <a:gd name="T1" fmla="*/ 0 h 814"/>
                  <a:gd name="T2" fmla="*/ 340 w 343"/>
                  <a:gd name="T3" fmla="*/ 18 h 814"/>
                  <a:gd name="T4" fmla="*/ 333 w 343"/>
                  <a:gd name="T5" fmla="*/ 33 h 814"/>
                  <a:gd name="T6" fmla="*/ 327 w 343"/>
                  <a:gd name="T7" fmla="*/ 49 h 814"/>
                  <a:gd name="T8" fmla="*/ 321 w 343"/>
                  <a:gd name="T9" fmla="*/ 64 h 814"/>
                  <a:gd name="T10" fmla="*/ 306 w 343"/>
                  <a:gd name="T11" fmla="*/ 90 h 814"/>
                  <a:gd name="T12" fmla="*/ 288 w 343"/>
                  <a:gd name="T13" fmla="*/ 114 h 814"/>
                  <a:gd name="T14" fmla="*/ 266 w 343"/>
                  <a:gd name="T15" fmla="*/ 134 h 814"/>
                  <a:gd name="T16" fmla="*/ 245 w 343"/>
                  <a:gd name="T17" fmla="*/ 155 h 814"/>
                  <a:gd name="T18" fmla="*/ 221 w 343"/>
                  <a:gd name="T19" fmla="*/ 173 h 814"/>
                  <a:gd name="T20" fmla="*/ 196 w 343"/>
                  <a:gd name="T21" fmla="*/ 193 h 814"/>
                  <a:gd name="T22" fmla="*/ 172 w 343"/>
                  <a:gd name="T23" fmla="*/ 211 h 814"/>
                  <a:gd name="T24" fmla="*/ 148 w 343"/>
                  <a:gd name="T25" fmla="*/ 230 h 814"/>
                  <a:gd name="T26" fmla="*/ 123 w 343"/>
                  <a:gd name="T27" fmla="*/ 251 h 814"/>
                  <a:gd name="T28" fmla="*/ 99 w 343"/>
                  <a:gd name="T29" fmla="*/ 273 h 814"/>
                  <a:gd name="T30" fmla="*/ 77 w 343"/>
                  <a:gd name="T31" fmla="*/ 298 h 814"/>
                  <a:gd name="T32" fmla="*/ 56 w 343"/>
                  <a:gd name="T33" fmla="*/ 327 h 814"/>
                  <a:gd name="T34" fmla="*/ 47 w 343"/>
                  <a:gd name="T35" fmla="*/ 342 h 814"/>
                  <a:gd name="T36" fmla="*/ 38 w 343"/>
                  <a:gd name="T37" fmla="*/ 359 h 814"/>
                  <a:gd name="T38" fmla="*/ 30 w 343"/>
                  <a:gd name="T39" fmla="*/ 377 h 814"/>
                  <a:gd name="T40" fmla="*/ 23 w 343"/>
                  <a:gd name="T41" fmla="*/ 395 h 814"/>
                  <a:gd name="T42" fmla="*/ 10 w 343"/>
                  <a:gd name="T43" fmla="*/ 431 h 814"/>
                  <a:gd name="T44" fmla="*/ 3 w 343"/>
                  <a:gd name="T45" fmla="*/ 468 h 814"/>
                  <a:gd name="T46" fmla="*/ 0 w 343"/>
                  <a:gd name="T47" fmla="*/ 504 h 814"/>
                  <a:gd name="T48" fmla="*/ 0 w 343"/>
                  <a:gd name="T49" fmla="*/ 541 h 814"/>
                  <a:gd name="T50" fmla="*/ 4 w 343"/>
                  <a:gd name="T51" fmla="*/ 579 h 814"/>
                  <a:gd name="T52" fmla="*/ 12 w 343"/>
                  <a:gd name="T53" fmla="*/ 615 h 814"/>
                  <a:gd name="T54" fmla="*/ 24 w 343"/>
                  <a:gd name="T55" fmla="*/ 649 h 814"/>
                  <a:gd name="T56" fmla="*/ 39 w 343"/>
                  <a:gd name="T57" fmla="*/ 681 h 814"/>
                  <a:gd name="T58" fmla="*/ 58 w 343"/>
                  <a:gd name="T59" fmla="*/ 712 h 814"/>
                  <a:gd name="T60" fmla="*/ 81 w 343"/>
                  <a:gd name="T61" fmla="*/ 738 h 814"/>
                  <a:gd name="T62" fmla="*/ 94 w 343"/>
                  <a:gd name="T63" fmla="*/ 751 h 814"/>
                  <a:gd name="T64" fmla="*/ 108 w 343"/>
                  <a:gd name="T65" fmla="*/ 763 h 814"/>
                  <a:gd name="T66" fmla="*/ 123 w 343"/>
                  <a:gd name="T67" fmla="*/ 773 h 814"/>
                  <a:gd name="T68" fmla="*/ 138 w 343"/>
                  <a:gd name="T69" fmla="*/ 782 h 814"/>
                  <a:gd name="T70" fmla="*/ 155 w 343"/>
                  <a:gd name="T71" fmla="*/ 791 h 814"/>
                  <a:gd name="T72" fmla="*/ 173 w 343"/>
                  <a:gd name="T73" fmla="*/ 798 h 814"/>
                  <a:gd name="T74" fmla="*/ 192 w 343"/>
                  <a:gd name="T75" fmla="*/ 805 h 814"/>
                  <a:gd name="T76" fmla="*/ 212 w 343"/>
                  <a:gd name="T77" fmla="*/ 809 h 814"/>
                  <a:gd name="T78" fmla="*/ 231 w 343"/>
                  <a:gd name="T79" fmla="*/ 811 h 814"/>
                  <a:gd name="T80" fmla="*/ 253 w 343"/>
                  <a:gd name="T81" fmla="*/ 814 h 814"/>
                  <a:gd name="T82" fmla="*/ 276 w 343"/>
                  <a:gd name="T83" fmla="*/ 814 h 814"/>
                  <a:gd name="T84" fmla="*/ 298 w 343"/>
                  <a:gd name="T85" fmla="*/ 814 h 8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3"/>
                  <a:gd name="T130" fmla="*/ 0 h 814"/>
                  <a:gd name="T131" fmla="*/ 343 w 343"/>
                  <a:gd name="T132" fmla="*/ 814 h 8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3" h="814">
                    <a:moveTo>
                      <a:pt x="343" y="0"/>
                    </a:moveTo>
                    <a:lnTo>
                      <a:pt x="340" y="18"/>
                    </a:lnTo>
                    <a:lnTo>
                      <a:pt x="333" y="33"/>
                    </a:lnTo>
                    <a:lnTo>
                      <a:pt x="327" y="49"/>
                    </a:lnTo>
                    <a:lnTo>
                      <a:pt x="321" y="64"/>
                    </a:lnTo>
                    <a:lnTo>
                      <a:pt x="306" y="90"/>
                    </a:lnTo>
                    <a:lnTo>
                      <a:pt x="288" y="114"/>
                    </a:lnTo>
                    <a:lnTo>
                      <a:pt x="266" y="134"/>
                    </a:lnTo>
                    <a:lnTo>
                      <a:pt x="245" y="155"/>
                    </a:lnTo>
                    <a:lnTo>
                      <a:pt x="221" y="173"/>
                    </a:lnTo>
                    <a:lnTo>
                      <a:pt x="196" y="193"/>
                    </a:lnTo>
                    <a:lnTo>
                      <a:pt x="172" y="211"/>
                    </a:lnTo>
                    <a:lnTo>
                      <a:pt x="148" y="230"/>
                    </a:lnTo>
                    <a:lnTo>
                      <a:pt x="123" y="251"/>
                    </a:lnTo>
                    <a:lnTo>
                      <a:pt x="99" y="273"/>
                    </a:lnTo>
                    <a:lnTo>
                      <a:pt x="77" y="298"/>
                    </a:lnTo>
                    <a:lnTo>
                      <a:pt x="56" y="327"/>
                    </a:lnTo>
                    <a:lnTo>
                      <a:pt x="47" y="342"/>
                    </a:lnTo>
                    <a:lnTo>
                      <a:pt x="38" y="359"/>
                    </a:lnTo>
                    <a:lnTo>
                      <a:pt x="30" y="377"/>
                    </a:lnTo>
                    <a:lnTo>
                      <a:pt x="23" y="395"/>
                    </a:lnTo>
                    <a:lnTo>
                      <a:pt x="10" y="431"/>
                    </a:lnTo>
                    <a:lnTo>
                      <a:pt x="3" y="468"/>
                    </a:lnTo>
                    <a:lnTo>
                      <a:pt x="0" y="504"/>
                    </a:lnTo>
                    <a:lnTo>
                      <a:pt x="0" y="541"/>
                    </a:lnTo>
                    <a:lnTo>
                      <a:pt x="4" y="579"/>
                    </a:lnTo>
                    <a:lnTo>
                      <a:pt x="12" y="615"/>
                    </a:lnTo>
                    <a:lnTo>
                      <a:pt x="24" y="649"/>
                    </a:lnTo>
                    <a:lnTo>
                      <a:pt x="39" y="681"/>
                    </a:lnTo>
                    <a:lnTo>
                      <a:pt x="58" y="712"/>
                    </a:lnTo>
                    <a:lnTo>
                      <a:pt x="81" y="738"/>
                    </a:lnTo>
                    <a:lnTo>
                      <a:pt x="94" y="751"/>
                    </a:lnTo>
                    <a:lnTo>
                      <a:pt x="108" y="763"/>
                    </a:lnTo>
                    <a:lnTo>
                      <a:pt x="123" y="773"/>
                    </a:lnTo>
                    <a:lnTo>
                      <a:pt x="138" y="782"/>
                    </a:lnTo>
                    <a:lnTo>
                      <a:pt x="155" y="791"/>
                    </a:lnTo>
                    <a:lnTo>
                      <a:pt x="173" y="798"/>
                    </a:lnTo>
                    <a:lnTo>
                      <a:pt x="192" y="805"/>
                    </a:lnTo>
                    <a:lnTo>
                      <a:pt x="212" y="809"/>
                    </a:lnTo>
                    <a:lnTo>
                      <a:pt x="231" y="811"/>
                    </a:lnTo>
                    <a:lnTo>
                      <a:pt x="253" y="814"/>
                    </a:lnTo>
                    <a:lnTo>
                      <a:pt x="276" y="814"/>
                    </a:lnTo>
                    <a:lnTo>
                      <a:pt x="298" y="81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63" name="Line 64"/>
            <p:cNvSpPr>
              <a:spLocks noChangeShapeType="1"/>
            </p:cNvSpPr>
            <p:nvPr/>
          </p:nvSpPr>
          <p:spPr bwMode="auto">
            <a:xfrm flipH="1">
              <a:off x="1068388" y="3614738"/>
              <a:ext cx="88900" cy="158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9764" name="Group 65"/>
            <p:cNvGrpSpPr>
              <a:grpSpLocks/>
            </p:cNvGrpSpPr>
            <p:nvPr/>
          </p:nvGrpSpPr>
          <p:grpSpPr bwMode="auto">
            <a:xfrm>
              <a:off x="1146175" y="1917700"/>
              <a:ext cx="95250" cy="479425"/>
              <a:chOff x="560" y="1448"/>
              <a:chExt cx="53" cy="302"/>
            </a:xfrm>
          </p:grpSpPr>
          <p:sp>
            <p:nvSpPr>
              <p:cNvPr id="29780" name="Arc 66"/>
              <p:cNvSpPr>
                <a:spLocks/>
              </p:cNvSpPr>
              <p:nvPr/>
            </p:nvSpPr>
            <p:spPr bwMode="auto">
              <a:xfrm>
                <a:off x="584" y="1462"/>
                <a:ext cx="29" cy="288"/>
              </a:xfrm>
              <a:custGeom>
                <a:avLst/>
                <a:gdLst>
                  <a:gd name="T0" fmla="*/ 0 w 22398"/>
                  <a:gd name="T1" fmla="*/ 0 h 21600"/>
                  <a:gd name="T2" fmla="*/ 0 w 22398"/>
                  <a:gd name="T3" fmla="*/ 0 h 21600"/>
                  <a:gd name="T4" fmla="*/ 0 w 22398"/>
                  <a:gd name="T5" fmla="*/ 0 h 21600"/>
                  <a:gd name="T6" fmla="*/ 0 60000 65536"/>
                  <a:gd name="T7" fmla="*/ 0 60000 65536"/>
                  <a:gd name="T8" fmla="*/ 0 60000 65536"/>
                  <a:gd name="T9" fmla="*/ 0 w 22398"/>
                  <a:gd name="T10" fmla="*/ 0 h 21600"/>
                  <a:gd name="T11" fmla="*/ 22398 w 22398"/>
                  <a:gd name="T12" fmla="*/ 21600 h 21600"/>
                </a:gdLst>
                <a:ahLst/>
                <a:cxnLst>
                  <a:cxn ang="T6">
                    <a:pos x="T0" y="T1"/>
                  </a:cxn>
                  <a:cxn ang="T7">
                    <a:pos x="T2" y="T3"/>
                  </a:cxn>
                  <a:cxn ang="T8">
                    <a:pos x="T4" y="T5"/>
                  </a:cxn>
                </a:cxnLst>
                <a:rect l="T9" t="T10" r="T11" b="T12"/>
                <a:pathLst>
                  <a:path w="22398" h="21600" fill="none" extrusionOk="0">
                    <a:moveTo>
                      <a:pt x="22398" y="0"/>
                    </a:moveTo>
                    <a:cubicBezTo>
                      <a:pt x="22398" y="11929"/>
                      <a:pt x="12727" y="21600"/>
                      <a:pt x="798" y="21600"/>
                    </a:cubicBezTo>
                    <a:cubicBezTo>
                      <a:pt x="531" y="21600"/>
                      <a:pt x="265" y="21595"/>
                      <a:pt x="-1" y="21585"/>
                    </a:cubicBezTo>
                  </a:path>
                  <a:path w="22398" h="21600" stroke="0" extrusionOk="0">
                    <a:moveTo>
                      <a:pt x="22398" y="0"/>
                    </a:moveTo>
                    <a:cubicBezTo>
                      <a:pt x="22398" y="11929"/>
                      <a:pt x="12727" y="21600"/>
                      <a:pt x="798" y="21600"/>
                    </a:cubicBezTo>
                    <a:cubicBezTo>
                      <a:pt x="531" y="21600"/>
                      <a:pt x="265" y="21595"/>
                      <a:pt x="-1" y="21585"/>
                    </a:cubicBezTo>
                    <a:lnTo>
                      <a:pt x="798" y="0"/>
                    </a:lnTo>
                    <a:lnTo>
                      <a:pt x="22398"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81" name="Arc 67"/>
              <p:cNvSpPr>
                <a:spLocks/>
              </p:cNvSpPr>
              <p:nvPr/>
            </p:nvSpPr>
            <p:spPr bwMode="auto">
              <a:xfrm>
                <a:off x="560" y="1448"/>
                <a:ext cx="27"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9765" name="Group 68"/>
            <p:cNvGrpSpPr>
              <a:grpSpLocks/>
            </p:cNvGrpSpPr>
            <p:nvPr/>
          </p:nvGrpSpPr>
          <p:grpSpPr bwMode="auto">
            <a:xfrm>
              <a:off x="1909763" y="1922463"/>
              <a:ext cx="93662" cy="479425"/>
              <a:chOff x="987" y="1451"/>
              <a:chExt cx="53" cy="302"/>
            </a:xfrm>
          </p:grpSpPr>
          <p:sp>
            <p:nvSpPr>
              <p:cNvPr id="29778" name="Arc 69"/>
              <p:cNvSpPr>
                <a:spLocks/>
              </p:cNvSpPr>
              <p:nvPr/>
            </p:nvSpPr>
            <p:spPr bwMode="auto">
              <a:xfrm>
                <a:off x="987" y="1465"/>
                <a:ext cx="28" cy="288"/>
              </a:xfrm>
              <a:custGeom>
                <a:avLst/>
                <a:gdLst>
                  <a:gd name="T0" fmla="*/ 0 w 21600"/>
                  <a:gd name="T1" fmla="*/ 0 h 21585"/>
                  <a:gd name="T2" fmla="*/ 0 w 21600"/>
                  <a:gd name="T3" fmla="*/ 0 h 21585"/>
                  <a:gd name="T4" fmla="*/ 0 w 21600"/>
                  <a:gd name="T5" fmla="*/ 0 h 21585"/>
                  <a:gd name="T6" fmla="*/ 0 60000 65536"/>
                  <a:gd name="T7" fmla="*/ 0 60000 65536"/>
                  <a:gd name="T8" fmla="*/ 0 60000 65536"/>
                  <a:gd name="T9" fmla="*/ 0 w 21600"/>
                  <a:gd name="T10" fmla="*/ 0 h 21585"/>
                  <a:gd name="T11" fmla="*/ 21600 w 21600"/>
                  <a:gd name="T12" fmla="*/ 21585 h 21585"/>
                </a:gdLst>
                <a:ahLst/>
                <a:cxnLst>
                  <a:cxn ang="T6">
                    <a:pos x="T0" y="T1"/>
                  </a:cxn>
                  <a:cxn ang="T7">
                    <a:pos x="T2" y="T3"/>
                  </a:cxn>
                  <a:cxn ang="T8">
                    <a:pos x="T4" y="T5"/>
                  </a:cxn>
                </a:cxnLst>
                <a:rect l="T9" t="T10" r="T11" b="T12"/>
                <a:pathLst>
                  <a:path w="21600" h="21585" fill="none" extrusionOk="0">
                    <a:moveTo>
                      <a:pt x="20801" y="21585"/>
                    </a:moveTo>
                    <a:cubicBezTo>
                      <a:pt x="9191" y="21155"/>
                      <a:pt x="0" y="11618"/>
                      <a:pt x="0" y="0"/>
                    </a:cubicBezTo>
                  </a:path>
                  <a:path w="21600" h="21585" stroke="0" extrusionOk="0">
                    <a:moveTo>
                      <a:pt x="20801" y="21585"/>
                    </a:moveTo>
                    <a:cubicBezTo>
                      <a:pt x="9191" y="21155"/>
                      <a:pt x="0" y="11618"/>
                      <a:pt x="0" y="0"/>
                    </a:cubicBezTo>
                    <a:lnTo>
                      <a:pt x="21600" y="0"/>
                    </a:lnTo>
                    <a:lnTo>
                      <a:pt x="20801" y="21585"/>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9" name="Arc 70"/>
              <p:cNvSpPr>
                <a:spLocks/>
              </p:cNvSpPr>
              <p:nvPr/>
            </p:nvSpPr>
            <p:spPr bwMode="auto">
              <a:xfrm>
                <a:off x="1011" y="1451"/>
                <a:ext cx="29" cy="28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lnTo>
                      <a:pt x="21600" y="2160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9766" name="Freeform 71"/>
            <p:cNvSpPr>
              <a:spLocks/>
            </p:cNvSpPr>
            <p:nvPr/>
          </p:nvSpPr>
          <p:spPr bwMode="auto">
            <a:xfrm>
              <a:off x="2030413" y="4294188"/>
              <a:ext cx="346075" cy="344487"/>
            </a:xfrm>
            <a:custGeom>
              <a:avLst/>
              <a:gdLst>
                <a:gd name="T0" fmla="*/ 2147483647 w 194"/>
                <a:gd name="T1" fmla="*/ 2147483647 h 217"/>
                <a:gd name="T2" fmla="*/ 2147483647 w 194"/>
                <a:gd name="T3" fmla="*/ 2147483647 h 217"/>
                <a:gd name="T4" fmla="*/ 2147483647 w 194"/>
                <a:gd name="T5" fmla="*/ 2147483647 h 217"/>
                <a:gd name="T6" fmla="*/ 2147483647 w 194"/>
                <a:gd name="T7" fmla="*/ 2147483647 h 217"/>
                <a:gd name="T8" fmla="*/ 2147483647 w 194"/>
                <a:gd name="T9" fmla="*/ 2147483647 h 217"/>
                <a:gd name="T10" fmla="*/ 2147483647 w 194"/>
                <a:gd name="T11" fmla="*/ 2147483647 h 217"/>
                <a:gd name="T12" fmla="*/ 2147483647 w 194"/>
                <a:gd name="T13" fmla="*/ 2147483647 h 217"/>
                <a:gd name="T14" fmla="*/ 2147483647 w 194"/>
                <a:gd name="T15" fmla="*/ 2147483647 h 217"/>
                <a:gd name="T16" fmla="*/ 2147483647 w 194"/>
                <a:gd name="T17" fmla="*/ 2147483647 h 217"/>
                <a:gd name="T18" fmla="*/ 2147483647 w 194"/>
                <a:gd name="T19" fmla="*/ 2147483647 h 217"/>
                <a:gd name="T20" fmla="*/ 2147483647 w 194"/>
                <a:gd name="T21" fmla="*/ 2147483647 h 217"/>
                <a:gd name="T22" fmla="*/ 2147483647 w 194"/>
                <a:gd name="T23" fmla="*/ 2147483647 h 217"/>
                <a:gd name="T24" fmla="*/ 2147483647 w 194"/>
                <a:gd name="T25" fmla="*/ 2147483647 h 217"/>
                <a:gd name="T26" fmla="*/ 2147483647 w 194"/>
                <a:gd name="T27" fmla="*/ 2147483647 h 217"/>
                <a:gd name="T28" fmla="*/ 0 w 194"/>
                <a:gd name="T29" fmla="*/ 0 h 217"/>
                <a:gd name="T30" fmla="*/ 2147483647 w 19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217"/>
                <a:gd name="T50" fmla="*/ 194 w 19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217">
                  <a:moveTo>
                    <a:pt x="194" y="217"/>
                  </a:moveTo>
                  <a:lnTo>
                    <a:pt x="186" y="173"/>
                  </a:lnTo>
                  <a:lnTo>
                    <a:pt x="175" y="132"/>
                  </a:lnTo>
                  <a:lnTo>
                    <a:pt x="169" y="114"/>
                  </a:lnTo>
                  <a:lnTo>
                    <a:pt x="162" y="96"/>
                  </a:lnTo>
                  <a:lnTo>
                    <a:pt x="153" y="79"/>
                  </a:lnTo>
                  <a:lnTo>
                    <a:pt x="143" y="64"/>
                  </a:lnTo>
                  <a:lnTo>
                    <a:pt x="133" y="50"/>
                  </a:lnTo>
                  <a:lnTo>
                    <a:pt x="119" y="37"/>
                  </a:lnTo>
                  <a:lnTo>
                    <a:pt x="104" y="26"/>
                  </a:lnTo>
                  <a:lnTo>
                    <a:pt x="89" y="18"/>
                  </a:lnTo>
                  <a:lnTo>
                    <a:pt x="69" y="10"/>
                  </a:lnTo>
                  <a:lnTo>
                    <a:pt x="49" y="4"/>
                  </a:lnTo>
                  <a:lnTo>
                    <a:pt x="25" y="1"/>
                  </a:lnTo>
                  <a:lnTo>
                    <a:pt x="0" y="0"/>
                  </a:lnTo>
                  <a:lnTo>
                    <a:pt x="194"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67" name="Freeform 72"/>
            <p:cNvSpPr>
              <a:spLocks/>
            </p:cNvSpPr>
            <p:nvPr/>
          </p:nvSpPr>
          <p:spPr bwMode="auto">
            <a:xfrm>
              <a:off x="2041525" y="4257675"/>
              <a:ext cx="382588" cy="377825"/>
            </a:xfrm>
            <a:custGeom>
              <a:avLst/>
              <a:gdLst>
                <a:gd name="T0" fmla="*/ 2147483647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0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214" y="238"/>
                  </a:moveTo>
                  <a:lnTo>
                    <a:pt x="209" y="214"/>
                  </a:lnTo>
                  <a:lnTo>
                    <a:pt x="205" y="189"/>
                  </a:lnTo>
                  <a:lnTo>
                    <a:pt x="200" y="167"/>
                  </a:lnTo>
                  <a:lnTo>
                    <a:pt x="194" y="145"/>
                  </a:lnTo>
                  <a:lnTo>
                    <a:pt x="186" y="124"/>
                  </a:lnTo>
                  <a:lnTo>
                    <a:pt x="179" y="105"/>
                  </a:lnTo>
                  <a:lnTo>
                    <a:pt x="169" y="85"/>
                  </a:lnTo>
                  <a:lnTo>
                    <a:pt x="157" y="69"/>
                  </a:lnTo>
                  <a:lnTo>
                    <a:pt x="145" y="54"/>
                  </a:lnTo>
                  <a:lnTo>
                    <a:pt x="131" y="41"/>
                  </a:lnTo>
                  <a:lnTo>
                    <a:pt x="115" y="29"/>
                  </a:lnTo>
                  <a:lnTo>
                    <a:pt x="96" y="19"/>
                  </a:lnTo>
                  <a:lnTo>
                    <a:pt x="77" y="11"/>
                  </a:lnTo>
                  <a:lnTo>
                    <a:pt x="54" y="5"/>
                  </a:lnTo>
                  <a:lnTo>
                    <a:pt x="28" y="1"/>
                  </a:lnTo>
                  <a:lnTo>
                    <a:pt x="0"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68" name="Line 73"/>
            <p:cNvSpPr>
              <a:spLocks noChangeShapeType="1"/>
            </p:cNvSpPr>
            <p:nvPr/>
          </p:nvSpPr>
          <p:spPr bwMode="auto">
            <a:xfrm>
              <a:off x="1052513" y="4257675"/>
              <a:ext cx="1049337"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69" name="Line 74"/>
            <p:cNvSpPr>
              <a:spLocks noChangeShapeType="1"/>
            </p:cNvSpPr>
            <p:nvPr/>
          </p:nvSpPr>
          <p:spPr bwMode="auto">
            <a:xfrm>
              <a:off x="1057275" y="4295775"/>
              <a:ext cx="1017588" cy="15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70" name="Freeform 154"/>
            <p:cNvSpPr>
              <a:spLocks/>
            </p:cNvSpPr>
            <p:nvPr/>
          </p:nvSpPr>
          <p:spPr bwMode="auto">
            <a:xfrm>
              <a:off x="1411288" y="4195763"/>
              <a:ext cx="301625" cy="184150"/>
            </a:xfrm>
            <a:custGeom>
              <a:avLst/>
              <a:gdLst>
                <a:gd name="T0" fmla="*/ 2147483647 w 169"/>
                <a:gd name="T1" fmla="*/ 2147483647 h 116"/>
                <a:gd name="T2" fmla="*/ 2147483647 w 169"/>
                <a:gd name="T3" fmla="*/ 2147483647 h 116"/>
                <a:gd name="T4" fmla="*/ 0 w 169"/>
                <a:gd name="T5" fmla="*/ 2147483647 h 116"/>
                <a:gd name="T6" fmla="*/ 2147483647 w 169"/>
                <a:gd name="T7" fmla="*/ 2147483647 h 116"/>
                <a:gd name="T8" fmla="*/ 2147483647 w 169"/>
                <a:gd name="T9" fmla="*/ 2147483647 h 116"/>
                <a:gd name="T10" fmla="*/ 2147483647 w 169"/>
                <a:gd name="T11" fmla="*/ 2147483647 h 116"/>
                <a:gd name="T12" fmla="*/ 2147483647 w 169"/>
                <a:gd name="T13" fmla="*/ 2147483647 h 116"/>
                <a:gd name="T14" fmla="*/ 2147483647 w 169"/>
                <a:gd name="T15" fmla="*/ 2147483647 h 116"/>
                <a:gd name="T16" fmla="*/ 2147483647 w 169"/>
                <a:gd name="T17" fmla="*/ 2147483647 h 116"/>
                <a:gd name="T18" fmla="*/ 2147483647 w 169"/>
                <a:gd name="T19" fmla="*/ 2147483647 h 116"/>
                <a:gd name="T20" fmla="*/ 2147483647 w 169"/>
                <a:gd name="T21" fmla="*/ 2147483647 h 116"/>
                <a:gd name="T22" fmla="*/ 2147483647 w 169"/>
                <a:gd name="T23" fmla="*/ 2147483647 h 116"/>
                <a:gd name="T24" fmla="*/ 2147483647 w 169"/>
                <a:gd name="T25" fmla="*/ 2147483647 h 116"/>
                <a:gd name="T26" fmla="*/ 2147483647 w 169"/>
                <a:gd name="T27" fmla="*/ 2147483647 h 116"/>
                <a:gd name="T28" fmla="*/ 2147483647 w 169"/>
                <a:gd name="T29" fmla="*/ 2147483647 h 116"/>
                <a:gd name="T30" fmla="*/ 2147483647 w 169"/>
                <a:gd name="T31" fmla="*/ 2147483647 h 116"/>
                <a:gd name="T32" fmla="*/ 2147483647 w 169"/>
                <a:gd name="T33" fmla="*/ 2147483647 h 116"/>
                <a:gd name="T34" fmla="*/ 2147483647 w 169"/>
                <a:gd name="T35" fmla="*/ 2147483647 h 116"/>
                <a:gd name="T36" fmla="*/ 2147483647 w 169"/>
                <a:gd name="T37" fmla="*/ 2147483647 h 116"/>
                <a:gd name="T38" fmla="*/ 2147483647 w 169"/>
                <a:gd name="T39" fmla="*/ 2147483647 h 116"/>
                <a:gd name="T40" fmla="*/ 2147483647 w 169"/>
                <a:gd name="T41" fmla="*/ 2147483647 h 116"/>
                <a:gd name="T42" fmla="*/ 2147483647 w 169"/>
                <a:gd name="T43" fmla="*/ 2147483647 h 116"/>
                <a:gd name="T44" fmla="*/ 2147483647 w 169"/>
                <a:gd name="T45" fmla="*/ 2147483647 h 116"/>
                <a:gd name="T46" fmla="*/ 2147483647 w 169"/>
                <a:gd name="T47" fmla="*/ 2147483647 h 116"/>
                <a:gd name="T48" fmla="*/ 2147483647 w 169"/>
                <a:gd name="T49" fmla="*/ 2147483647 h 116"/>
                <a:gd name="T50" fmla="*/ 2147483647 w 169"/>
                <a:gd name="T51" fmla="*/ 2147483647 h 116"/>
                <a:gd name="T52" fmla="*/ 2147483647 w 169"/>
                <a:gd name="T53" fmla="*/ 2147483647 h 116"/>
                <a:gd name="T54" fmla="*/ 2147483647 w 169"/>
                <a:gd name="T55" fmla="*/ 2147483647 h 116"/>
                <a:gd name="T56" fmla="*/ 2147483647 w 169"/>
                <a:gd name="T57" fmla="*/ 2147483647 h 116"/>
                <a:gd name="T58" fmla="*/ 2147483647 w 169"/>
                <a:gd name="T59" fmla="*/ 2147483647 h 116"/>
                <a:gd name="T60" fmla="*/ 2147483647 w 169"/>
                <a:gd name="T61" fmla="*/ 2147483647 h 116"/>
                <a:gd name="T62" fmla="*/ 2147483647 w 169"/>
                <a:gd name="T63" fmla="*/ 2147483647 h 116"/>
                <a:gd name="T64" fmla="*/ 2147483647 w 169"/>
                <a:gd name="T65" fmla="*/ 0 h 116"/>
                <a:gd name="T66" fmla="*/ 2147483647 w 169"/>
                <a:gd name="T67" fmla="*/ 2147483647 h 116"/>
                <a:gd name="T68" fmla="*/ 2147483647 w 169"/>
                <a:gd name="T69" fmla="*/ 2147483647 h 116"/>
                <a:gd name="T70" fmla="*/ 2147483647 w 169"/>
                <a:gd name="T71" fmla="*/ 2147483647 h 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9"/>
                <a:gd name="T109" fmla="*/ 0 h 116"/>
                <a:gd name="T110" fmla="*/ 169 w 169"/>
                <a:gd name="T111" fmla="*/ 116 h 11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9" h="116">
                  <a:moveTo>
                    <a:pt x="18" y="3"/>
                  </a:moveTo>
                  <a:lnTo>
                    <a:pt x="10" y="9"/>
                  </a:lnTo>
                  <a:lnTo>
                    <a:pt x="6" y="16"/>
                  </a:lnTo>
                  <a:lnTo>
                    <a:pt x="1" y="25"/>
                  </a:lnTo>
                  <a:lnTo>
                    <a:pt x="0" y="33"/>
                  </a:lnTo>
                  <a:lnTo>
                    <a:pt x="0" y="41"/>
                  </a:lnTo>
                  <a:lnTo>
                    <a:pt x="0" y="51"/>
                  </a:lnTo>
                  <a:lnTo>
                    <a:pt x="3" y="59"/>
                  </a:lnTo>
                  <a:lnTo>
                    <a:pt x="6" y="68"/>
                  </a:lnTo>
                  <a:lnTo>
                    <a:pt x="10" y="76"/>
                  </a:lnTo>
                  <a:lnTo>
                    <a:pt x="17" y="84"/>
                  </a:lnTo>
                  <a:lnTo>
                    <a:pt x="24" y="91"/>
                  </a:lnTo>
                  <a:lnTo>
                    <a:pt x="32" y="98"/>
                  </a:lnTo>
                  <a:lnTo>
                    <a:pt x="41" y="104"/>
                  </a:lnTo>
                  <a:lnTo>
                    <a:pt x="50" y="108"/>
                  </a:lnTo>
                  <a:lnTo>
                    <a:pt x="61" y="112"/>
                  </a:lnTo>
                  <a:lnTo>
                    <a:pt x="73" y="115"/>
                  </a:lnTo>
                  <a:lnTo>
                    <a:pt x="85" y="116"/>
                  </a:lnTo>
                  <a:lnTo>
                    <a:pt x="99" y="115"/>
                  </a:lnTo>
                  <a:lnTo>
                    <a:pt x="111" y="113"/>
                  </a:lnTo>
                  <a:lnTo>
                    <a:pt x="123" y="109"/>
                  </a:lnTo>
                  <a:lnTo>
                    <a:pt x="134" y="104"/>
                  </a:lnTo>
                  <a:lnTo>
                    <a:pt x="143" y="97"/>
                  </a:lnTo>
                  <a:lnTo>
                    <a:pt x="151" y="88"/>
                  </a:lnTo>
                  <a:lnTo>
                    <a:pt x="157" y="79"/>
                  </a:lnTo>
                  <a:lnTo>
                    <a:pt x="160" y="72"/>
                  </a:lnTo>
                  <a:lnTo>
                    <a:pt x="163" y="63"/>
                  </a:lnTo>
                  <a:lnTo>
                    <a:pt x="166" y="55"/>
                  </a:lnTo>
                  <a:lnTo>
                    <a:pt x="169" y="45"/>
                  </a:lnTo>
                  <a:lnTo>
                    <a:pt x="169" y="36"/>
                  </a:lnTo>
                  <a:lnTo>
                    <a:pt x="167" y="26"/>
                  </a:lnTo>
                  <a:lnTo>
                    <a:pt x="164" y="18"/>
                  </a:lnTo>
                  <a:lnTo>
                    <a:pt x="157" y="11"/>
                  </a:lnTo>
                  <a:lnTo>
                    <a:pt x="149" y="7"/>
                  </a:lnTo>
                  <a:lnTo>
                    <a:pt x="142" y="5"/>
                  </a:lnTo>
                  <a:lnTo>
                    <a:pt x="134" y="5"/>
                  </a:lnTo>
                  <a:lnTo>
                    <a:pt x="128" y="8"/>
                  </a:lnTo>
                  <a:lnTo>
                    <a:pt x="123" y="12"/>
                  </a:lnTo>
                  <a:lnTo>
                    <a:pt x="119" y="18"/>
                  </a:lnTo>
                  <a:lnTo>
                    <a:pt x="117" y="26"/>
                  </a:lnTo>
                  <a:lnTo>
                    <a:pt x="116" y="34"/>
                  </a:lnTo>
                  <a:lnTo>
                    <a:pt x="116" y="41"/>
                  </a:lnTo>
                  <a:lnTo>
                    <a:pt x="114" y="50"/>
                  </a:lnTo>
                  <a:lnTo>
                    <a:pt x="113" y="55"/>
                  </a:lnTo>
                  <a:lnTo>
                    <a:pt x="110" y="61"/>
                  </a:lnTo>
                  <a:lnTo>
                    <a:pt x="105" y="66"/>
                  </a:lnTo>
                  <a:lnTo>
                    <a:pt x="97" y="69"/>
                  </a:lnTo>
                  <a:lnTo>
                    <a:pt x="90" y="72"/>
                  </a:lnTo>
                  <a:lnTo>
                    <a:pt x="79" y="72"/>
                  </a:lnTo>
                  <a:lnTo>
                    <a:pt x="70" y="70"/>
                  </a:lnTo>
                  <a:lnTo>
                    <a:pt x="62" y="66"/>
                  </a:lnTo>
                  <a:lnTo>
                    <a:pt x="56" y="61"/>
                  </a:lnTo>
                  <a:lnTo>
                    <a:pt x="53" y="54"/>
                  </a:lnTo>
                  <a:lnTo>
                    <a:pt x="52" y="47"/>
                  </a:lnTo>
                  <a:lnTo>
                    <a:pt x="50" y="39"/>
                  </a:lnTo>
                  <a:lnTo>
                    <a:pt x="52" y="30"/>
                  </a:lnTo>
                  <a:lnTo>
                    <a:pt x="53" y="22"/>
                  </a:lnTo>
                  <a:lnTo>
                    <a:pt x="55" y="15"/>
                  </a:lnTo>
                  <a:lnTo>
                    <a:pt x="55" y="9"/>
                  </a:lnTo>
                  <a:lnTo>
                    <a:pt x="55" y="8"/>
                  </a:lnTo>
                  <a:lnTo>
                    <a:pt x="52" y="5"/>
                  </a:lnTo>
                  <a:lnTo>
                    <a:pt x="49" y="4"/>
                  </a:lnTo>
                  <a:lnTo>
                    <a:pt x="44" y="1"/>
                  </a:lnTo>
                  <a:lnTo>
                    <a:pt x="41" y="1"/>
                  </a:lnTo>
                  <a:lnTo>
                    <a:pt x="38" y="0"/>
                  </a:lnTo>
                  <a:lnTo>
                    <a:pt x="33" y="0"/>
                  </a:lnTo>
                  <a:lnTo>
                    <a:pt x="29" y="0"/>
                  </a:lnTo>
                  <a:lnTo>
                    <a:pt x="24" y="1"/>
                  </a:lnTo>
                  <a:lnTo>
                    <a:pt x="20" y="1"/>
                  </a:lnTo>
                  <a:lnTo>
                    <a:pt x="17" y="4"/>
                  </a:lnTo>
                  <a:lnTo>
                    <a:pt x="14" y="7"/>
                  </a:lnTo>
                  <a:lnTo>
                    <a:pt x="18" y="3"/>
                  </a:lnTo>
                  <a:close/>
                </a:path>
              </a:pathLst>
            </a:custGeom>
            <a:solidFill>
              <a:srgbClr val="0000BB"/>
            </a:solidFill>
            <a:ln w="9525">
              <a:solidFill>
                <a:srgbClr val="0000BB"/>
              </a:solidFill>
              <a:round/>
              <a:headEnd/>
              <a:tailEnd/>
            </a:ln>
          </p:spPr>
          <p:txBody>
            <a:bodyPr/>
            <a:lstStyle/>
            <a:p>
              <a:endParaRPr lang="en-US"/>
            </a:p>
          </p:txBody>
        </p:sp>
        <p:sp>
          <p:nvSpPr>
            <p:cNvPr id="29771" name="Rectangle 156"/>
            <p:cNvSpPr>
              <a:spLocks noChangeArrowheads="1"/>
            </p:cNvSpPr>
            <p:nvPr/>
          </p:nvSpPr>
          <p:spPr bwMode="auto">
            <a:xfrm>
              <a:off x="1527175" y="4103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D</a:t>
              </a:r>
              <a:endParaRPr lang="en-US" altLang="en-US" sz="2400">
                <a:solidFill>
                  <a:srgbClr val="000000"/>
                </a:solidFill>
                <a:latin typeface="Times" charset="0"/>
                <a:ea typeface="Osaka" charset="-128"/>
              </a:endParaRPr>
            </a:p>
          </p:txBody>
        </p:sp>
        <p:sp>
          <p:nvSpPr>
            <p:cNvPr id="29772" name="Rectangle 157"/>
            <p:cNvSpPr>
              <a:spLocks noChangeArrowheads="1"/>
            </p:cNvSpPr>
            <p:nvPr/>
          </p:nvSpPr>
          <p:spPr bwMode="auto">
            <a:xfrm>
              <a:off x="1639889" y="4103688"/>
              <a:ext cx="1045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000">
                  <a:solidFill>
                    <a:srgbClr val="000000"/>
                  </a:solidFill>
                  <a:latin typeface="Geneva" charset="0"/>
                  <a:ea typeface="Osaka" charset="-128"/>
                </a:rPr>
                <a:t>A</a:t>
              </a:r>
              <a:endParaRPr lang="en-US" altLang="en-US" sz="2400">
                <a:solidFill>
                  <a:srgbClr val="000000"/>
                </a:solidFill>
                <a:latin typeface="Times" charset="0"/>
                <a:ea typeface="Osaka" charset="-128"/>
              </a:endParaRPr>
            </a:p>
          </p:txBody>
        </p:sp>
        <p:sp>
          <p:nvSpPr>
            <p:cNvPr id="29773" name="Freeform 187"/>
            <p:cNvSpPr>
              <a:spLocks/>
            </p:cNvSpPr>
            <p:nvPr/>
          </p:nvSpPr>
          <p:spPr bwMode="auto">
            <a:xfrm>
              <a:off x="2074863" y="4186238"/>
              <a:ext cx="304800" cy="185737"/>
            </a:xfrm>
            <a:custGeom>
              <a:avLst/>
              <a:gdLst>
                <a:gd name="T0" fmla="*/ 2147483647 w 170"/>
                <a:gd name="T1" fmla="*/ 2147483647 h 117"/>
                <a:gd name="T2" fmla="*/ 2147483647 w 170"/>
                <a:gd name="T3" fmla="*/ 2147483647 h 117"/>
                <a:gd name="T4" fmla="*/ 0 w 170"/>
                <a:gd name="T5" fmla="*/ 2147483647 h 117"/>
                <a:gd name="T6" fmla="*/ 2147483647 w 170"/>
                <a:gd name="T7" fmla="*/ 2147483647 h 117"/>
                <a:gd name="T8" fmla="*/ 2147483647 w 170"/>
                <a:gd name="T9" fmla="*/ 2147483647 h 117"/>
                <a:gd name="T10" fmla="*/ 2147483647 w 170"/>
                <a:gd name="T11" fmla="*/ 2147483647 h 117"/>
                <a:gd name="T12" fmla="*/ 2147483647 w 170"/>
                <a:gd name="T13" fmla="*/ 2147483647 h 117"/>
                <a:gd name="T14" fmla="*/ 2147483647 w 170"/>
                <a:gd name="T15" fmla="*/ 2147483647 h 117"/>
                <a:gd name="T16" fmla="*/ 2147483647 w 170"/>
                <a:gd name="T17" fmla="*/ 2147483647 h 117"/>
                <a:gd name="T18" fmla="*/ 2147483647 w 170"/>
                <a:gd name="T19" fmla="*/ 2147483647 h 117"/>
                <a:gd name="T20" fmla="*/ 2147483647 w 170"/>
                <a:gd name="T21" fmla="*/ 2147483647 h 117"/>
                <a:gd name="T22" fmla="*/ 2147483647 w 170"/>
                <a:gd name="T23" fmla="*/ 2147483647 h 117"/>
                <a:gd name="T24" fmla="*/ 2147483647 w 170"/>
                <a:gd name="T25" fmla="*/ 2147483647 h 117"/>
                <a:gd name="T26" fmla="*/ 2147483647 w 170"/>
                <a:gd name="T27" fmla="*/ 2147483647 h 117"/>
                <a:gd name="T28" fmla="*/ 2147483647 w 170"/>
                <a:gd name="T29" fmla="*/ 2147483647 h 117"/>
                <a:gd name="T30" fmla="*/ 2147483647 w 170"/>
                <a:gd name="T31" fmla="*/ 2147483647 h 117"/>
                <a:gd name="T32" fmla="*/ 2147483647 w 170"/>
                <a:gd name="T33" fmla="*/ 2147483647 h 117"/>
                <a:gd name="T34" fmla="*/ 2147483647 w 170"/>
                <a:gd name="T35" fmla="*/ 2147483647 h 117"/>
                <a:gd name="T36" fmla="*/ 2147483647 w 170"/>
                <a:gd name="T37" fmla="*/ 2147483647 h 117"/>
                <a:gd name="T38" fmla="*/ 2147483647 w 170"/>
                <a:gd name="T39" fmla="*/ 2147483647 h 117"/>
                <a:gd name="T40" fmla="*/ 2147483647 w 170"/>
                <a:gd name="T41" fmla="*/ 2147483647 h 117"/>
                <a:gd name="T42" fmla="*/ 2147483647 w 170"/>
                <a:gd name="T43" fmla="*/ 2147483647 h 117"/>
                <a:gd name="T44" fmla="*/ 2147483647 w 170"/>
                <a:gd name="T45" fmla="*/ 2147483647 h 117"/>
                <a:gd name="T46" fmla="*/ 2147483647 w 170"/>
                <a:gd name="T47" fmla="*/ 2147483647 h 117"/>
                <a:gd name="T48" fmla="*/ 2147483647 w 170"/>
                <a:gd name="T49" fmla="*/ 2147483647 h 117"/>
                <a:gd name="T50" fmla="*/ 2147483647 w 170"/>
                <a:gd name="T51" fmla="*/ 2147483647 h 117"/>
                <a:gd name="T52" fmla="*/ 2147483647 w 170"/>
                <a:gd name="T53" fmla="*/ 2147483647 h 117"/>
                <a:gd name="T54" fmla="*/ 2147483647 w 170"/>
                <a:gd name="T55" fmla="*/ 2147483647 h 117"/>
                <a:gd name="T56" fmla="*/ 2147483647 w 170"/>
                <a:gd name="T57" fmla="*/ 2147483647 h 117"/>
                <a:gd name="T58" fmla="*/ 2147483647 w 170"/>
                <a:gd name="T59" fmla="*/ 2147483647 h 117"/>
                <a:gd name="T60" fmla="*/ 2147483647 w 170"/>
                <a:gd name="T61" fmla="*/ 2147483647 h 117"/>
                <a:gd name="T62" fmla="*/ 2147483647 w 170"/>
                <a:gd name="T63" fmla="*/ 2147483647 h 117"/>
                <a:gd name="T64" fmla="*/ 2147483647 w 170"/>
                <a:gd name="T65" fmla="*/ 0 h 117"/>
                <a:gd name="T66" fmla="*/ 2147483647 w 170"/>
                <a:gd name="T67" fmla="*/ 2147483647 h 117"/>
                <a:gd name="T68" fmla="*/ 2147483647 w 170"/>
                <a:gd name="T69" fmla="*/ 2147483647 h 117"/>
                <a:gd name="T70" fmla="*/ 2147483647 w 170"/>
                <a:gd name="T71" fmla="*/ 2147483647 h 11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70"/>
                <a:gd name="T109" fmla="*/ 0 h 117"/>
                <a:gd name="T110" fmla="*/ 170 w 170"/>
                <a:gd name="T111" fmla="*/ 117 h 11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70" h="117">
                  <a:moveTo>
                    <a:pt x="19" y="3"/>
                  </a:moveTo>
                  <a:lnTo>
                    <a:pt x="12" y="10"/>
                  </a:lnTo>
                  <a:lnTo>
                    <a:pt x="6" y="17"/>
                  </a:lnTo>
                  <a:lnTo>
                    <a:pt x="3" y="25"/>
                  </a:lnTo>
                  <a:lnTo>
                    <a:pt x="1" y="33"/>
                  </a:lnTo>
                  <a:lnTo>
                    <a:pt x="0" y="42"/>
                  </a:lnTo>
                  <a:lnTo>
                    <a:pt x="1" y="51"/>
                  </a:lnTo>
                  <a:lnTo>
                    <a:pt x="3" y="60"/>
                  </a:lnTo>
                  <a:lnTo>
                    <a:pt x="7" y="68"/>
                  </a:lnTo>
                  <a:lnTo>
                    <a:pt x="12" y="76"/>
                  </a:lnTo>
                  <a:lnTo>
                    <a:pt x="18" y="85"/>
                  </a:lnTo>
                  <a:lnTo>
                    <a:pt x="26" y="92"/>
                  </a:lnTo>
                  <a:lnTo>
                    <a:pt x="33" y="99"/>
                  </a:lnTo>
                  <a:lnTo>
                    <a:pt x="42" y="104"/>
                  </a:lnTo>
                  <a:lnTo>
                    <a:pt x="51" y="108"/>
                  </a:lnTo>
                  <a:lnTo>
                    <a:pt x="62" y="112"/>
                  </a:lnTo>
                  <a:lnTo>
                    <a:pt x="73" y="115"/>
                  </a:lnTo>
                  <a:lnTo>
                    <a:pt x="86" y="117"/>
                  </a:lnTo>
                  <a:lnTo>
                    <a:pt x="100" y="115"/>
                  </a:lnTo>
                  <a:lnTo>
                    <a:pt x="112" y="114"/>
                  </a:lnTo>
                  <a:lnTo>
                    <a:pt x="125" y="110"/>
                  </a:lnTo>
                  <a:lnTo>
                    <a:pt x="135" y="104"/>
                  </a:lnTo>
                  <a:lnTo>
                    <a:pt x="144" y="97"/>
                  </a:lnTo>
                  <a:lnTo>
                    <a:pt x="152" y="89"/>
                  </a:lnTo>
                  <a:lnTo>
                    <a:pt x="158" y="79"/>
                  </a:lnTo>
                  <a:lnTo>
                    <a:pt x="161" y="72"/>
                  </a:lnTo>
                  <a:lnTo>
                    <a:pt x="164" y="64"/>
                  </a:lnTo>
                  <a:lnTo>
                    <a:pt x="167" y="56"/>
                  </a:lnTo>
                  <a:lnTo>
                    <a:pt x="170" y="46"/>
                  </a:lnTo>
                  <a:lnTo>
                    <a:pt x="170" y="36"/>
                  </a:lnTo>
                  <a:lnTo>
                    <a:pt x="169" y="27"/>
                  </a:lnTo>
                  <a:lnTo>
                    <a:pt x="164" y="18"/>
                  </a:lnTo>
                  <a:lnTo>
                    <a:pt x="158" y="11"/>
                  </a:lnTo>
                  <a:lnTo>
                    <a:pt x="150" y="7"/>
                  </a:lnTo>
                  <a:lnTo>
                    <a:pt x="143" y="6"/>
                  </a:lnTo>
                  <a:lnTo>
                    <a:pt x="135" y="6"/>
                  </a:lnTo>
                  <a:lnTo>
                    <a:pt x="129" y="9"/>
                  </a:lnTo>
                  <a:lnTo>
                    <a:pt x="125" y="13"/>
                  </a:lnTo>
                  <a:lnTo>
                    <a:pt x="120" y="18"/>
                  </a:lnTo>
                  <a:lnTo>
                    <a:pt x="117" y="27"/>
                  </a:lnTo>
                  <a:lnTo>
                    <a:pt x="117" y="35"/>
                  </a:lnTo>
                  <a:lnTo>
                    <a:pt x="117" y="42"/>
                  </a:lnTo>
                  <a:lnTo>
                    <a:pt x="115" y="50"/>
                  </a:lnTo>
                  <a:lnTo>
                    <a:pt x="114" y="56"/>
                  </a:lnTo>
                  <a:lnTo>
                    <a:pt x="109" y="61"/>
                  </a:lnTo>
                  <a:lnTo>
                    <a:pt x="105" y="67"/>
                  </a:lnTo>
                  <a:lnTo>
                    <a:pt x="99" y="69"/>
                  </a:lnTo>
                  <a:lnTo>
                    <a:pt x="90" y="72"/>
                  </a:lnTo>
                  <a:lnTo>
                    <a:pt x="79" y="72"/>
                  </a:lnTo>
                  <a:lnTo>
                    <a:pt x="70" y="71"/>
                  </a:lnTo>
                  <a:lnTo>
                    <a:pt x="64" y="67"/>
                  </a:lnTo>
                  <a:lnTo>
                    <a:pt x="58" y="61"/>
                  </a:lnTo>
                  <a:lnTo>
                    <a:pt x="54" y="54"/>
                  </a:lnTo>
                  <a:lnTo>
                    <a:pt x="51" y="47"/>
                  </a:lnTo>
                  <a:lnTo>
                    <a:pt x="51" y="39"/>
                  </a:lnTo>
                  <a:lnTo>
                    <a:pt x="51" y="31"/>
                  </a:lnTo>
                  <a:lnTo>
                    <a:pt x="53" y="22"/>
                  </a:lnTo>
                  <a:lnTo>
                    <a:pt x="56" y="15"/>
                  </a:lnTo>
                  <a:lnTo>
                    <a:pt x="56" y="10"/>
                  </a:lnTo>
                  <a:lnTo>
                    <a:pt x="54" y="9"/>
                  </a:lnTo>
                  <a:lnTo>
                    <a:pt x="53" y="6"/>
                  </a:lnTo>
                  <a:lnTo>
                    <a:pt x="50" y="4"/>
                  </a:lnTo>
                  <a:lnTo>
                    <a:pt x="45" y="2"/>
                  </a:lnTo>
                  <a:lnTo>
                    <a:pt x="42" y="2"/>
                  </a:lnTo>
                  <a:lnTo>
                    <a:pt x="39" y="0"/>
                  </a:lnTo>
                  <a:lnTo>
                    <a:pt x="35" y="0"/>
                  </a:lnTo>
                  <a:lnTo>
                    <a:pt x="30" y="0"/>
                  </a:lnTo>
                  <a:lnTo>
                    <a:pt x="24" y="2"/>
                  </a:lnTo>
                  <a:lnTo>
                    <a:pt x="21" y="2"/>
                  </a:lnTo>
                  <a:lnTo>
                    <a:pt x="16" y="4"/>
                  </a:lnTo>
                  <a:lnTo>
                    <a:pt x="15" y="7"/>
                  </a:lnTo>
                  <a:lnTo>
                    <a:pt x="19" y="3"/>
                  </a:lnTo>
                  <a:close/>
                </a:path>
              </a:pathLst>
            </a:custGeom>
            <a:solidFill>
              <a:srgbClr val="0000BB"/>
            </a:solidFill>
            <a:ln w="9525">
              <a:solidFill>
                <a:srgbClr val="0000BB"/>
              </a:solidFill>
              <a:round/>
              <a:headEnd/>
              <a:tailEnd/>
            </a:ln>
          </p:spPr>
          <p:txBody>
            <a:bodyPr/>
            <a:lstStyle/>
            <a:p>
              <a:endParaRPr lang="en-US"/>
            </a:p>
          </p:txBody>
        </p:sp>
        <p:sp>
          <p:nvSpPr>
            <p:cNvPr id="29774" name="Freeform 200"/>
            <p:cNvSpPr>
              <a:spLocks/>
            </p:cNvSpPr>
            <p:nvPr/>
          </p:nvSpPr>
          <p:spPr bwMode="auto">
            <a:xfrm>
              <a:off x="722313" y="4298950"/>
              <a:ext cx="346075" cy="344488"/>
            </a:xfrm>
            <a:custGeom>
              <a:avLst/>
              <a:gdLst>
                <a:gd name="T0" fmla="*/ 0 w 194"/>
                <a:gd name="T1" fmla="*/ 2147483647 h 217"/>
                <a:gd name="T2" fmla="*/ 2147483647 w 194"/>
                <a:gd name="T3" fmla="*/ 2147483647 h 217"/>
                <a:gd name="T4" fmla="*/ 2147483647 w 194"/>
                <a:gd name="T5" fmla="*/ 2147483647 h 217"/>
                <a:gd name="T6" fmla="*/ 2147483647 w 194"/>
                <a:gd name="T7" fmla="*/ 2147483647 h 217"/>
                <a:gd name="T8" fmla="*/ 2147483647 w 194"/>
                <a:gd name="T9" fmla="*/ 2147483647 h 217"/>
                <a:gd name="T10" fmla="*/ 2147483647 w 194"/>
                <a:gd name="T11" fmla="*/ 2147483647 h 217"/>
                <a:gd name="T12" fmla="*/ 2147483647 w 194"/>
                <a:gd name="T13" fmla="*/ 2147483647 h 217"/>
                <a:gd name="T14" fmla="*/ 2147483647 w 194"/>
                <a:gd name="T15" fmla="*/ 2147483647 h 217"/>
                <a:gd name="T16" fmla="*/ 2147483647 w 194"/>
                <a:gd name="T17" fmla="*/ 2147483647 h 217"/>
                <a:gd name="T18" fmla="*/ 2147483647 w 194"/>
                <a:gd name="T19" fmla="*/ 2147483647 h 217"/>
                <a:gd name="T20" fmla="*/ 2147483647 w 194"/>
                <a:gd name="T21" fmla="*/ 2147483647 h 217"/>
                <a:gd name="T22" fmla="*/ 2147483647 w 194"/>
                <a:gd name="T23" fmla="*/ 2147483647 h 217"/>
                <a:gd name="T24" fmla="*/ 2147483647 w 194"/>
                <a:gd name="T25" fmla="*/ 2147483647 h 217"/>
                <a:gd name="T26" fmla="*/ 2147483647 w 194"/>
                <a:gd name="T27" fmla="*/ 2147483647 h 217"/>
                <a:gd name="T28" fmla="*/ 2147483647 w 194"/>
                <a:gd name="T29" fmla="*/ 0 h 217"/>
                <a:gd name="T30" fmla="*/ 0 w 194"/>
                <a:gd name="T31" fmla="*/ 2147483647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4"/>
                <a:gd name="T49" fmla="*/ 0 h 217"/>
                <a:gd name="T50" fmla="*/ 194 w 19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4" h="217">
                  <a:moveTo>
                    <a:pt x="0" y="217"/>
                  </a:moveTo>
                  <a:lnTo>
                    <a:pt x="8" y="173"/>
                  </a:lnTo>
                  <a:lnTo>
                    <a:pt x="19" y="131"/>
                  </a:lnTo>
                  <a:lnTo>
                    <a:pt x="25" y="113"/>
                  </a:lnTo>
                  <a:lnTo>
                    <a:pt x="32" y="95"/>
                  </a:lnTo>
                  <a:lnTo>
                    <a:pt x="41" y="79"/>
                  </a:lnTo>
                  <a:lnTo>
                    <a:pt x="51" y="64"/>
                  </a:lnTo>
                  <a:lnTo>
                    <a:pt x="63" y="50"/>
                  </a:lnTo>
                  <a:lnTo>
                    <a:pt x="75" y="37"/>
                  </a:lnTo>
                  <a:lnTo>
                    <a:pt x="90" y="26"/>
                  </a:lnTo>
                  <a:lnTo>
                    <a:pt x="107" y="18"/>
                  </a:lnTo>
                  <a:lnTo>
                    <a:pt x="125" y="10"/>
                  </a:lnTo>
                  <a:lnTo>
                    <a:pt x="145" y="4"/>
                  </a:lnTo>
                  <a:lnTo>
                    <a:pt x="169" y="1"/>
                  </a:lnTo>
                  <a:lnTo>
                    <a:pt x="194" y="0"/>
                  </a:lnTo>
                  <a:lnTo>
                    <a:pt x="0" y="21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75" name="Freeform 201"/>
            <p:cNvSpPr>
              <a:spLocks/>
            </p:cNvSpPr>
            <p:nvPr/>
          </p:nvSpPr>
          <p:spPr bwMode="auto">
            <a:xfrm>
              <a:off x="674688" y="4260850"/>
              <a:ext cx="382587" cy="377825"/>
            </a:xfrm>
            <a:custGeom>
              <a:avLst/>
              <a:gdLst>
                <a:gd name="T0" fmla="*/ 0 w 214"/>
                <a:gd name="T1" fmla="*/ 2147483647 h 238"/>
                <a:gd name="T2" fmla="*/ 2147483647 w 214"/>
                <a:gd name="T3" fmla="*/ 2147483647 h 238"/>
                <a:gd name="T4" fmla="*/ 2147483647 w 214"/>
                <a:gd name="T5" fmla="*/ 2147483647 h 238"/>
                <a:gd name="T6" fmla="*/ 2147483647 w 214"/>
                <a:gd name="T7" fmla="*/ 2147483647 h 238"/>
                <a:gd name="T8" fmla="*/ 2147483647 w 214"/>
                <a:gd name="T9" fmla="*/ 2147483647 h 238"/>
                <a:gd name="T10" fmla="*/ 2147483647 w 214"/>
                <a:gd name="T11" fmla="*/ 2147483647 h 238"/>
                <a:gd name="T12" fmla="*/ 2147483647 w 214"/>
                <a:gd name="T13" fmla="*/ 2147483647 h 238"/>
                <a:gd name="T14" fmla="*/ 2147483647 w 214"/>
                <a:gd name="T15" fmla="*/ 2147483647 h 238"/>
                <a:gd name="T16" fmla="*/ 2147483647 w 214"/>
                <a:gd name="T17" fmla="*/ 2147483647 h 238"/>
                <a:gd name="T18" fmla="*/ 2147483647 w 214"/>
                <a:gd name="T19" fmla="*/ 2147483647 h 238"/>
                <a:gd name="T20" fmla="*/ 2147483647 w 214"/>
                <a:gd name="T21" fmla="*/ 2147483647 h 238"/>
                <a:gd name="T22" fmla="*/ 2147483647 w 214"/>
                <a:gd name="T23" fmla="*/ 2147483647 h 238"/>
                <a:gd name="T24" fmla="*/ 2147483647 w 214"/>
                <a:gd name="T25" fmla="*/ 2147483647 h 238"/>
                <a:gd name="T26" fmla="*/ 2147483647 w 214"/>
                <a:gd name="T27" fmla="*/ 2147483647 h 238"/>
                <a:gd name="T28" fmla="*/ 2147483647 w 214"/>
                <a:gd name="T29" fmla="*/ 2147483647 h 238"/>
                <a:gd name="T30" fmla="*/ 2147483647 w 214"/>
                <a:gd name="T31" fmla="*/ 2147483647 h 238"/>
                <a:gd name="T32" fmla="*/ 2147483647 w 214"/>
                <a:gd name="T33" fmla="*/ 0 h 2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
                <a:gd name="T52" fmla="*/ 0 h 238"/>
                <a:gd name="T53" fmla="*/ 214 w 214"/>
                <a:gd name="T54" fmla="*/ 238 h 2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 h="238">
                  <a:moveTo>
                    <a:pt x="0" y="238"/>
                  </a:moveTo>
                  <a:lnTo>
                    <a:pt x="5" y="215"/>
                  </a:lnTo>
                  <a:lnTo>
                    <a:pt x="10" y="190"/>
                  </a:lnTo>
                  <a:lnTo>
                    <a:pt x="14" y="168"/>
                  </a:lnTo>
                  <a:lnTo>
                    <a:pt x="20" y="146"/>
                  </a:lnTo>
                  <a:lnTo>
                    <a:pt x="28" y="125"/>
                  </a:lnTo>
                  <a:lnTo>
                    <a:pt x="35" y="106"/>
                  </a:lnTo>
                  <a:lnTo>
                    <a:pt x="45" y="86"/>
                  </a:lnTo>
                  <a:lnTo>
                    <a:pt x="55" y="70"/>
                  </a:lnTo>
                  <a:lnTo>
                    <a:pt x="67" y="54"/>
                  </a:lnTo>
                  <a:lnTo>
                    <a:pt x="83" y="42"/>
                  </a:lnTo>
                  <a:lnTo>
                    <a:pt x="98" y="29"/>
                  </a:lnTo>
                  <a:lnTo>
                    <a:pt x="116" y="20"/>
                  </a:lnTo>
                  <a:lnTo>
                    <a:pt x="138" y="11"/>
                  </a:lnTo>
                  <a:lnTo>
                    <a:pt x="160" y="6"/>
                  </a:lnTo>
                  <a:lnTo>
                    <a:pt x="185" y="2"/>
                  </a:lnTo>
                  <a:lnTo>
                    <a:pt x="214" y="0"/>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76" name="Oval 202"/>
            <p:cNvSpPr>
              <a:spLocks noChangeArrowheads="1"/>
            </p:cNvSpPr>
            <p:nvPr/>
          </p:nvSpPr>
          <p:spPr bwMode="auto">
            <a:xfrm>
              <a:off x="914400" y="2824163"/>
              <a:ext cx="431800" cy="300037"/>
            </a:xfrm>
            <a:prstGeom prst="ellipse">
              <a:avLst/>
            </a:prstGeom>
            <a:solidFill>
              <a:srgbClr val="FFFF00"/>
            </a:solidFill>
            <a:ln w="9525">
              <a:solidFill>
                <a:srgbClr val="000000"/>
              </a:solidFill>
              <a:round/>
              <a:headEnd/>
              <a:tailEnd/>
            </a:ln>
          </p:spPr>
          <p:txBody>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endParaRPr lang="en-US" altLang="en-US" sz="800">
                <a:solidFill>
                  <a:srgbClr val="000000"/>
                </a:solidFill>
                <a:latin typeface="Times" charset="0"/>
                <a:ea typeface="Osaka" charset="-128"/>
              </a:endParaRPr>
            </a:p>
          </p:txBody>
        </p:sp>
        <p:sp>
          <p:nvSpPr>
            <p:cNvPr id="29777" name="Text Box 292"/>
            <p:cNvSpPr txBox="1">
              <a:spLocks noChangeArrowheads="1"/>
            </p:cNvSpPr>
            <p:nvPr/>
          </p:nvSpPr>
          <p:spPr bwMode="auto">
            <a:xfrm>
              <a:off x="942975" y="2818220"/>
              <a:ext cx="4566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r>
                <a:rPr lang="en-US" altLang="en-US" sz="1200">
                  <a:solidFill>
                    <a:srgbClr val="808080"/>
                  </a:solidFill>
                  <a:latin typeface="Times" charset="0"/>
                  <a:ea typeface="Osaka" charset="-128"/>
                </a:rPr>
                <a:t>DA</a:t>
              </a:r>
            </a:p>
          </p:txBody>
        </p:sp>
      </p:grpSp>
      <p:sp>
        <p:nvSpPr>
          <p:cNvPr id="29705" name="TextBox 428"/>
          <p:cNvSpPr txBox="1">
            <a:spLocks noChangeArrowheads="1"/>
          </p:cNvSpPr>
          <p:nvPr/>
        </p:nvSpPr>
        <p:spPr bwMode="auto">
          <a:xfrm>
            <a:off x="4323645" y="1295400"/>
            <a:ext cx="1096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spcAft>
                <a:spcPct val="50000"/>
              </a:spcAft>
              <a:buClr>
                <a:srgbClr val="00CC99"/>
              </a:buClr>
              <a:buSzPct val="80000"/>
              <a:buFont typeface="Symbol" pitchFamily="18" charset="2"/>
              <a:buNone/>
            </a:pPr>
            <a:r>
              <a:rPr lang="en-US" altLang="en-US" i="1" dirty="0">
                <a:solidFill>
                  <a:srgbClr val="000000"/>
                </a:solidFill>
                <a:latin typeface="Arial" pitchFamily="34" charset="0"/>
                <a:ea typeface="ヒラギノ角ゴ Pro W3" charset="-128"/>
              </a:rPr>
              <a:t>Control</a:t>
            </a:r>
          </a:p>
        </p:txBody>
      </p:sp>
      <p:sp>
        <p:nvSpPr>
          <p:cNvPr id="29706" name="TextBox 429"/>
          <p:cNvSpPr txBox="1">
            <a:spLocks noChangeArrowheads="1"/>
          </p:cNvSpPr>
          <p:nvPr/>
        </p:nvSpPr>
        <p:spPr bwMode="auto">
          <a:xfrm>
            <a:off x="5933723" y="1250950"/>
            <a:ext cx="21292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spcAft>
                <a:spcPct val="50000"/>
              </a:spcAft>
              <a:buClr>
                <a:srgbClr val="00CC99"/>
              </a:buClr>
              <a:buSzPct val="80000"/>
              <a:buFont typeface="Symbol" pitchFamily="18" charset="2"/>
              <a:buNone/>
            </a:pPr>
            <a:r>
              <a:rPr lang="en-US" altLang="en-US" i="1" dirty="0">
                <a:solidFill>
                  <a:srgbClr val="000000"/>
                </a:solidFill>
                <a:latin typeface="Arial" pitchFamily="34" charset="0"/>
                <a:ea typeface="ヒラギノ角ゴ Pro W3" charset="-128"/>
              </a:rPr>
              <a:t>Cocaine Abuser</a:t>
            </a:r>
          </a:p>
        </p:txBody>
      </p:sp>
      <p:sp>
        <p:nvSpPr>
          <p:cNvPr id="432" name="Down Arrow 431"/>
          <p:cNvSpPr/>
          <p:nvPr/>
        </p:nvSpPr>
        <p:spPr bwMode="auto">
          <a:xfrm>
            <a:off x="1485901" y="4195763"/>
            <a:ext cx="245533" cy="900112"/>
          </a:xfrm>
          <a:prstGeom prst="downArrow">
            <a:avLst/>
          </a:prstGeom>
          <a:solidFill>
            <a:srgbClr val="0000FF"/>
          </a:solidFill>
          <a:ln w="9525" cap="flat" cmpd="sng" algn="ctr">
            <a:solidFill>
              <a:schemeClr val="accent2">
                <a:lumMod val="50000"/>
              </a:schemeClr>
            </a:solidFill>
            <a:prstDash val="solid"/>
            <a:round/>
            <a:headEnd type="none" w="med" len="med"/>
            <a:tailEnd type="none" w="med" len="med"/>
          </a:ln>
          <a:effectLst/>
        </p:spPr>
        <p:txBody>
          <a:bodyPr wrap="none" anchor="ctr"/>
          <a:lstStyle/>
          <a:p>
            <a:pPr>
              <a:lnSpc>
                <a:spcPct val="80000"/>
              </a:lnSpc>
              <a:buClr>
                <a:srgbClr val="FF0000"/>
              </a:buClr>
              <a:buSzPct val="150000"/>
              <a:defRPr/>
            </a:pPr>
            <a:endParaRPr lang="en-US" i="1">
              <a:solidFill>
                <a:srgbClr val="000000"/>
              </a:solidFill>
              <a:latin typeface="Times New Roman" pitchFamily="1" charset="0"/>
              <a:ea typeface="ヒラギノ角ゴ Pro W3" charset="-128"/>
              <a:cs typeface="ＭＳ Ｐゴシック" pitchFamily="1" charset="-128"/>
            </a:endParaRPr>
          </a:p>
        </p:txBody>
      </p:sp>
      <p:sp>
        <p:nvSpPr>
          <p:cNvPr id="29708" name="TextBox 432"/>
          <p:cNvSpPr txBox="1">
            <a:spLocks noChangeArrowheads="1"/>
          </p:cNvSpPr>
          <p:nvPr/>
        </p:nvSpPr>
        <p:spPr bwMode="auto">
          <a:xfrm>
            <a:off x="959556" y="5095875"/>
            <a:ext cx="14414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rgbClr val="FFFF00"/>
                </a:solidFill>
                <a:latin typeface="Times New Roman" pitchFamily="18" charset="0"/>
                <a:ea typeface="ＭＳ Ｐゴシック" pitchFamily="34" charset="-128"/>
              </a:defRPr>
            </a:lvl1pPr>
            <a:lvl2pPr marL="742950" indent="-285750" eaLnBrk="0" hangingPunct="0">
              <a:defRPr sz="2000" b="1">
                <a:solidFill>
                  <a:srgbClr val="FFFF00"/>
                </a:solidFill>
                <a:latin typeface="Times New Roman" pitchFamily="18" charset="0"/>
                <a:ea typeface="ＭＳ Ｐゴシック" pitchFamily="34" charset="-128"/>
              </a:defRPr>
            </a:lvl2pPr>
            <a:lvl3pPr marL="1143000" indent="-228600" eaLnBrk="0" hangingPunct="0">
              <a:defRPr sz="2000" b="1">
                <a:solidFill>
                  <a:srgbClr val="FFFF00"/>
                </a:solidFill>
                <a:latin typeface="Times New Roman" pitchFamily="18" charset="0"/>
                <a:ea typeface="ＭＳ Ｐゴシック" pitchFamily="34" charset="-128"/>
              </a:defRPr>
            </a:lvl3pPr>
            <a:lvl4pPr marL="1600200" indent="-228600" eaLnBrk="0" hangingPunct="0">
              <a:defRPr sz="2000" b="1">
                <a:solidFill>
                  <a:srgbClr val="FFFF00"/>
                </a:solidFill>
                <a:latin typeface="Times New Roman" pitchFamily="18" charset="0"/>
                <a:ea typeface="ＭＳ Ｐゴシック" pitchFamily="34" charset="-128"/>
              </a:defRPr>
            </a:lvl4pPr>
            <a:lvl5pPr marL="2057400" indent="-228600" eaLnBrk="0" hangingPunct="0">
              <a:defRPr sz="2000" b="1">
                <a:solidFill>
                  <a:srgbClr val="FFFF00"/>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000" b="1">
                <a:solidFill>
                  <a:srgbClr val="FFFF00"/>
                </a:solidFill>
                <a:latin typeface="Times New Roman" pitchFamily="18" charset="0"/>
                <a:ea typeface="ＭＳ Ｐゴシック" pitchFamily="34" charset="-128"/>
              </a:defRPr>
            </a:lvl9pPr>
          </a:lstStyle>
          <a:p>
            <a:pPr eaLnBrk="1" hangingPunct="1">
              <a:spcAft>
                <a:spcPct val="50000"/>
              </a:spcAft>
              <a:buClr>
                <a:srgbClr val="00CC99"/>
              </a:buClr>
              <a:buSzPct val="80000"/>
              <a:buFont typeface="Symbol" pitchFamily="18" charset="2"/>
              <a:buNone/>
            </a:pPr>
            <a:r>
              <a:rPr lang="en-US" altLang="en-US" sz="1800" i="1">
                <a:solidFill>
                  <a:srgbClr val="0000FF"/>
                </a:solidFill>
                <a:latin typeface="Arial" pitchFamily="34" charset="0"/>
                <a:ea typeface="ヒラギノ角ゴ Pro W3" charset="-128"/>
              </a:rPr>
              <a:t>PLEASURE</a:t>
            </a:r>
          </a:p>
        </p:txBody>
      </p:sp>
      <p:sp>
        <p:nvSpPr>
          <p:cNvPr id="2" name="Title 1"/>
          <p:cNvSpPr>
            <a:spLocks noGrp="1"/>
          </p:cNvSpPr>
          <p:nvPr>
            <p:ph type="title"/>
          </p:nvPr>
        </p:nvSpPr>
        <p:spPr>
          <a:xfrm>
            <a:off x="203200" y="274638"/>
            <a:ext cx="9169400" cy="1143000"/>
          </a:xfrm>
        </p:spPr>
        <p:txBody>
          <a:bodyPr>
            <a:noAutofit/>
          </a:bodyPr>
          <a:lstStyle/>
          <a:p>
            <a:r>
              <a:rPr lang="en-US" sz="3200" b="1" dirty="0" smtClean="0"/>
              <a:t>Repeated Drug Use Changes Brain:</a:t>
            </a:r>
            <a:br>
              <a:rPr lang="en-US" sz="3200" b="1" dirty="0" smtClean="0"/>
            </a:br>
            <a:r>
              <a:rPr lang="en-US" sz="3200" b="1" dirty="0" smtClean="0"/>
              <a:t>Weakens Dopamine System</a:t>
            </a:r>
            <a:endParaRPr lang="en-US" sz="3200" b="1" dirty="0"/>
          </a:p>
        </p:txBody>
      </p:sp>
      <p:sp>
        <p:nvSpPr>
          <p:cNvPr id="272" name="Slide Number Placeholder 2"/>
          <p:cNvSpPr>
            <a:spLocks noGrp="1"/>
          </p:cNvSpPr>
          <p:nvPr>
            <p:ph type="sldNum" sz="quarter" idx="12"/>
          </p:nvPr>
        </p:nvSpPr>
        <p:spPr>
          <a:xfrm>
            <a:off x="7010400" y="-106364"/>
            <a:ext cx="2133600" cy="365125"/>
          </a:xfrm>
        </p:spPr>
        <p:txBody>
          <a:bodyPr/>
          <a:lstStyle/>
          <a:p>
            <a:fld id="{1DD3F4C5-D0D1-408E-9BF2-B60C2DE91CE3}" type="slidenum">
              <a:rPr lang="en-US" smtClean="0"/>
              <a:t>25</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661" y="4472653"/>
            <a:ext cx="1163462" cy="138864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885" y="4403725"/>
            <a:ext cx="1165063" cy="1501139"/>
          </a:xfrm>
          <a:prstGeom prst="rect">
            <a:avLst/>
          </a:prstGeom>
        </p:spPr>
      </p:pic>
    </p:spTree>
    <p:extLst>
      <p:ext uri="{BB962C8B-B14F-4D97-AF65-F5344CB8AC3E}">
        <p14:creationId xmlns:p14="http://schemas.microsoft.com/office/powerpoint/2010/main" val="16453081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3634" name="Text Box 1026"/>
          <p:cNvSpPr txBox="1">
            <a:spLocks noChangeArrowheads="1"/>
          </p:cNvSpPr>
          <p:nvPr/>
        </p:nvSpPr>
        <p:spPr bwMode="auto">
          <a:xfrm>
            <a:off x="9525" y="429715"/>
            <a:ext cx="9144000" cy="72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0" hangingPunct="0">
              <a:lnSpc>
                <a:spcPct val="85000"/>
              </a:lnSpc>
            </a:pPr>
            <a:r>
              <a:rPr lang="en-US" sz="2800" i="0" dirty="0" smtClean="0">
                <a:ea typeface="MS PGothic" pitchFamily="34" charset="-128"/>
              </a:rPr>
              <a:t>Dopamine Release Increases when Viewing Cocaine Cues </a:t>
            </a:r>
            <a:br>
              <a:rPr lang="en-US" sz="2800" i="0" dirty="0" smtClean="0">
                <a:ea typeface="MS PGothic" pitchFamily="34" charset="-128"/>
              </a:rPr>
            </a:br>
            <a:r>
              <a:rPr lang="en-US" sz="2000" i="0" dirty="0" smtClean="0">
                <a:ea typeface="MS PGothic" pitchFamily="34" charset="-128"/>
              </a:rPr>
              <a:t> </a:t>
            </a:r>
            <a:r>
              <a:rPr lang="en-US" dirty="0" smtClean="0">
                <a:ea typeface="MS PGothic" pitchFamily="34" charset="-128"/>
              </a:rPr>
              <a:t>[</a:t>
            </a:r>
            <a:r>
              <a:rPr lang="en-US" baseline="30000" dirty="0" smtClean="0">
                <a:ea typeface="MS PGothic" pitchFamily="34" charset="-128"/>
              </a:rPr>
              <a:t>11</a:t>
            </a:r>
            <a:r>
              <a:rPr lang="en-US" dirty="0" smtClean="0">
                <a:ea typeface="MS PGothic" pitchFamily="34" charset="-128"/>
              </a:rPr>
              <a:t>C]</a:t>
            </a:r>
            <a:r>
              <a:rPr lang="en-US" dirty="0" err="1" smtClean="0">
                <a:ea typeface="MS PGothic" pitchFamily="34" charset="-128"/>
              </a:rPr>
              <a:t>Raclopride</a:t>
            </a:r>
            <a:r>
              <a:rPr lang="en-US" dirty="0" smtClean="0">
                <a:ea typeface="MS PGothic" pitchFamily="34" charset="-128"/>
              </a:rPr>
              <a:t> </a:t>
            </a:r>
            <a:r>
              <a:rPr lang="en-US" dirty="0">
                <a:ea typeface="MS PGothic" pitchFamily="34" charset="-128"/>
              </a:rPr>
              <a:t>Binding In Cocaine Abusers (n=18) Viewing a Neutral and a Cocaine-Cue Video</a:t>
            </a:r>
          </a:p>
        </p:txBody>
      </p:sp>
      <p:sp>
        <p:nvSpPr>
          <p:cNvPr id="10693635" name="Text Box 1027"/>
          <p:cNvSpPr txBox="1">
            <a:spLocks noChangeArrowheads="1"/>
          </p:cNvSpPr>
          <p:nvPr/>
        </p:nvSpPr>
        <p:spPr bwMode="auto">
          <a:xfrm>
            <a:off x="101603" y="5386273"/>
            <a:ext cx="8930923"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lnSpc>
                <a:spcPct val="80000"/>
              </a:lnSpc>
            </a:pPr>
            <a:r>
              <a:rPr lang="en-US" sz="3200" dirty="0">
                <a:ea typeface="MS PGothic" pitchFamily="34" charset="-128"/>
              </a:rPr>
              <a:t>Viewing a video of cocaine scenes decreased specific binding of [11C]</a:t>
            </a:r>
            <a:r>
              <a:rPr lang="en-US" sz="3200" dirty="0" err="1">
                <a:ea typeface="MS PGothic" pitchFamily="34" charset="-128"/>
              </a:rPr>
              <a:t>raclopride</a:t>
            </a:r>
            <a:r>
              <a:rPr lang="en-US" sz="3200" dirty="0">
                <a:ea typeface="MS PGothic" pitchFamily="34" charset="-128"/>
              </a:rPr>
              <a:t> presumably from DA increases</a:t>
            </a:r>
          </a:p>
        </p:txBody>
      </p:sp>
      <p:pic>
        <p:nvPicPr>
          <p:cNvPr id="10693638" name="Picture 1030"/>
          <p:cNvPicPr>
            <a:picLocks noChangeAspect="1" noChangeArrowheads="1"/>
          </p:cNvPicPr>
          <p:nvPr/>
        </p:nvPicPr>
        <p:blipFill>
          <a:blip r:embed="rId3">
            <a:extLst>
              <a:ext uri="{28A0092B-C50C-407E-A947-70E740481C1C}">
                <a14:useLocalDpi xmlns:a14="http://schemas.microsoft.com/office/drawing/2010/main" val="0"/>
              </a:ext>
            </a:extLst>
          </a:blip>
          <a:srcRect b="7941"/>
          <a:stretch>
            <a:fillRect/>
          </a:stretch>
        </p:blipFill>
        <p:spPr bwMode="auto">
          <a:xfrm>
            <a:off x="5621867" y="3505200"/>
            <a:ext cx="2667000" cy="1766888"/>
          </a:xfrm>
          <a:prstGeom prst="rect">
            <a:avLst/>
          </a:prstGeom>
          <a:noFill/>
          <a:ln w="38100">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693639" name="Picture 1031" descr="j0262472"/>
          <p:cNvPicPr>
            <a:picLocks noChangeAspect="1" noChangeArrowheads="1"/>
          </p:cNvPicPr>
          <p:nvPr/>
        </p:nvPicPr>
        <p:blipFill>
          <a:blip r:embed="rId4">
            <a:lum contrast="18000"/>
            <a:extLst>
              <a:ext uri="{28A0092B-C50C-407E-A947-70E740481C1C}">
                <a14:useLocalDpi xmlns:a14="http://schemas.microsoft.com/office/drawing/2010/main" val="0"/>
              </a:ext>
            </a:extLst>
          </a:blip>
          <a:srcRect/>
          <a:stretch>
            <a:fillRect/>
          </a:stretch>
        </p:blipFill>
        <p:spPr bwMode="auto">
          <a:xfrm>
            <a:off x="5621867" y="1411522"/>
            <a:ext cx="2667000" cy="1795463"/>
          </a:xfrm>
          <a:prstGeom prst="rect">
            <a:avLst/>
          </a:prstGeom>
          <a:noFill/>
          <a:ln w="38100">
            <a:noFill/>
            <a:miter lim="800000"/>
            <a:headEnd/>
            <a:tailEnd/>
          </a:ln>
          <a:effectLst/>
          <a:extLst>
            <a:ext uri="{909E8E84-426E-40DD-AFC4-6F175D3DCCD1}">
              <a14:hiddenFill xmlns:a14="http://schemas.microsoft.com/office/drawing/2010/main">
                <a:solidFill>
                  <a:srgbClr val="FFFFFF"/>
                </a:solidFill>
              </a14:hiddenFill>
            </a:ext>
          </a:extLst>
        </p:spPr>
      </p:pic>
      <p:sp>
        <p:nvSpPr>
          <p:cNvPr id="10693641" name="Text Box 1033"/>
          <p:cNvSpPr txBox="1">
            <a:spLocks noChangeArrowheads="1"/>
          </p:cNvSpPr>
          <p:nvPr/>
        </p:nvSpPr>
        <p:spPr bwMode="auto">
          <a:xfrm>
            <a:off x="6753043" y="6521968"/>
            <a:ext cx="2241383" cy="276999"/>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Lst>
        </p:spPr>
        <p:txBody>
          <a:bodyPr wrap="none" anchor="ctr">
            <a:spAutoFit/>
          </a:bodyPr>
          <a:lstStyle/>
          <a:p>
            <a:pPr algn="ctr" eaLnBrk="0" hangingPunct="0">
              <a:spcBef>
                <a:spcPct val="50000"/>
              </a:spcBef>
            </a:pPr>
            <a:r>
              <a:rPr lang="en-US" sz="1200" i="1" dirty="0" err="1">
                <a:ea typeface="Osaka" charset="-128"/>
              </a:rPr>
              <a:t>Volkow</a:t>
            </a:r>
            <a:r>
              <a:rPr lang="en-US" sz="1200" i="1" dirty="0">
                <a:ea typeface="Osaka" charset="-128"/>
              </a:rPr>
              <a:t> et al J Neuroscience 2006</a:t>
            </a:r>
          </a:p>
        </p:txBody>
      </p:sp>
      <p:sp>
        <p:nvSpPr>
          <p:cNvPr id="12" name="Slide Number Placeholder 3"/>
          <p:cNvSpPr>
            <a:spLocks noGrp="1"/>
          </p:cNvSpPr>
          <p:nvPr>
            <p:ph type="sldNum" sz="quarter" idx="12"/>
          </p:nvPr>
        </p:nvSpPr>
        <p:spPr>
          <a:xfrm>
            <a:off x="7010400" y="-106364"/>
            <a:ext cx="2133600" cy="365125"/>
          </a:xfrm>
        </p:spPr>
        <p:txBody>
          <a:bodyPr/>
          <a:lstStyle/>
          <a:p>
            <a:fld id="{1DD3F4C5-D0D1-408E-9BF2-B60C2DE91CE3}" type="slidenum">
              <a:rPr lang="en-US" smtClean="0"/>
              <a:t>26</a:t>
            </a:fld>
            <a:endParaRPr lang="en-US"/>
          </a:p>
        </p:txBody>
      </p:sp>
      <p:grpSp>
        <p:nvGrpSpPr>
          <p:cNvPr id="4" name="Group 3"/>
          <p:cNvGrpSpPr/>
          <p:nvPr/>
        </p:nvGrpSpPr>
        <p:grpSpPr>
          <a:xfrm>
            <a:off x="533400" y="1495845"/>
            <a:ext cx="4519341" cy="3246742"/>
            <a:chOff x="533400" y="1495845"/>
            <a:chExt cx="4519341" cy="3246742"/>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1495845"/>
              <a:ext cx="4519341" cy="2421731"/>
            </a:xfrm>
            <a:prstGeom prst="rect">
              <a:avLst/>
            </a:prstGeom>
          </p:spPr>
        </p:pic>
        <p:sp>
          <p:nvSpPr>
            <p:cNvPr id="3" name="TextBox 2"/>
            <p:cNvSpPr txBox="1"/>
            <p:nvPr/>
          </p:nvSpPr>
          <p:spPr>
            <a:xfrm>
              <a:off x="551329" y="4034701"/>
              <a:ext cx="1371600" cy="707886"/>
            </a:xfrm>
            <a:prstGeom prst="rect">
              <a:avLst/>
            </a:prstGeom>
            <a:noFill/>
          </p:spPr>
          <p:txBody>
            <a:bodyPr wrap="square" rtlCol="0">
              <a:spAutoFit/>
            </a:bodyPr>
            <a:lstStyle/>
            <a:p>
              <a:pPr algn="ctr"/>
              <a:r>
                <a:rPr lang="en-US" sz="2000" b="1" dirty="0" smtClean="0"/>
                <a:t>Control Video</a:t>
              </a:r>
              <a:endParaRPr lang="en-US" sz="2000" b="1" dirty="0"/>
            </a:p>
          </p:txBody>
        </p:sp>
        <p:sp>
          <p:nvSpPr>
            <p:cNvPr id="13" name="TextBox 12"/>
            <p:cNvSpPr txBox="1"/>
            <p:nvPr/>
          </p:nvSpPr>
          <p:spPr>
            <a:xfrm>
              <a:off x="2846858" y="4034700"/>
              <a:ext cx="1371600" cy="707886"/>
            </a:xfrm>
            <a:prstGeom prst="rect">
              <a:avLst/>
            </a:prstGeom>
            <a:noFill/>
          </p:spPr>
          <p:txBody>
            <a:bodyPr wrap="square" rtlCol="0">
              <a:spAutoFit/>
            </a:bodyPr>
            <a:lstStyle/>
            <a:p>
              <a:pPr algn="ctr"/>
              <a:r>
                <a:rPr lang="en-US" sz="2000" b="1" dirty="0" smtClean="0"/>
                <a:t>Cocaine Cue Video</a:t>
              </a:r>
              <a:endParaRPr lang="en-US" sz="2000" b="1" dirty="0"/>
            </a:p>
          </p:txBody>
        </p:sp>
      </p:grpSp>
    </p:spTree>
    <p:extLst>
      <p:ext uri="{BB962C8B-B14F-4D97-AF65-F5344CB8AC3E}">
        <p14:creationId xmlns:p14="http://schemas.microsoft.com/office/powerpoint/2010/main" val="1198030457"/>
      </p:ext>
    </p:extLst>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3462" name="Picture 2054" descr="journal"/>
          <p:cNvPicPr>
            <a:picLocks noChangeAspect="1" noChangeArrowheads="1"/>
          </p:cNvPicPr>
          <p:nvPr/>
        </p:nvPicPr>
        <p:blipFill>
          <a:blip r:embed="rId3" cstate="print"/>
          <a:srcRect/>
          <a:stretch>
            <a:fillRect/>
          </a:stretch>
        </p:blipFill>
        <p:spPr bwMode="auto">
          <a:xfrm>
            <a:off x="228600" y="1581188"/>
            <a:ext cx="5698067" cy="4700588"/>
          </a:xfrm>
          <a:prstGeom prst="rect">
            <a:avLst/>
          </a:prstGeom>
          <a:noFill/>
        </p:spPr>
      </p:pic>
      <p:sp>
        <p:nvSpPr>
          <p:cNvPr id="10643463" name="Text Box 2055"/>
          <p:cNvSpPr txBox="1">
            <a:spLocks noChangeArrowheads="1"/>
          </p:cNvSpPr>
          <p:nvPr/>
        </p:nvSpPr>
        <p:spPr bwMode="auto">
          <a:xfrm>
            <a:off x="0" y="127000"/>
            <a:ext cx="9144000" cy="137160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US" sz="4200" b="1" dirty="0" smtClean="0">
                <a:latin typeface="Corbel" pitchFamily="34" charset="0"/>
              </a:rPr>
              <a:t>Even Unconscious Cues Can Elicit Brain Responses</a:t>
            </a:r>
          </a:p>
        </p:txBody>
      </p:sp>
      <p:sp>
        <p:nvSpPr>
          <p:cNvPr id="10643464" name="Text Box 2056"/>
          <p:cNvSpPr txBox="1">
            <a:spLocks noChangeArrowheads="1"/>
          </p:cNvSpPr>
          <p:nvPr/>
        </p:nvSpPr>
        <p:spPr bwMode="auto">
          <a:xfrm>
            <a:off x="6215949" y="2269488"/>
            <a:ext cx="2772833" cy="3323987"/>
          </a:xfrm>
          <a:prstGeom prst="rect">
            <a:avLst/>
          </a:prstGeom>
          <a:noFill/>
          <a:ln w="9525">
            <a:noFill/>
            <a:miter lim="800000"/>
            <a:headEnd/>
            <a:tailEnd/>
          </a:ln>
          <a:effectLst/>
        </p:spPr>
        <p:txBody>
          <a:bodyPr>
            <a:spAutoFit/>
          </a:bodyPr>
          <a:lstStyle/>
          <a:p>
            <a:pPr fontAlgn="base">
              <a:spcBef>
                <a:spcPct val="50000"/>
              </a:spcBef>
              <a:spcAft>
                <a:spcPct val="0"/>
              </a:spcAft>
            </a:pPr>
            <a:r>
              <a:rPr lang="en-US" sz="3000" b="1" dirty="0" smtClean="0">
                <a:latin typeface="Corbel" pitchFamily="34" charset="0"/>
              </a:rPr>
              <a:t>Brain Regions Activated by 33 millisecond Cocaine Cues</a:t>
            </a:r>
            <a:r>
              <a:rPr lang="en-US" sz="3000" b="1" i="1" dirty="0" smtClean="0">
                <a:latin typeface="Corbel" pitchFamily="34" charset="0"/>
              </a:rPr>
              <a:t> (too fast for conscious recognition)</a:t>
            </a:r>
          </a:p>
        </p:txBody>
      </p:sp>
      <p:sp>
        <p:nvSpPr>
          <p:cNvPr id="10643465" name="Text Box 2057"/>
          <p:cNvSpPr txBox="1">
            <a:spLocks noChangeArrowheads="1"/>
          </p:cNvSpPr>
          <p:nvPr/>
        </p:nvSpPr>
        <p:spPr bwMode="auto">
          <a:xfrm>
            <a:off x="5801808" y="6113210"/>
            <a:ext cx="3213100" cy="276999"/>
          </a:xfrm>
          <a:prstGeom prst="rect">
            <a:avLst/>
          </a:prstGeom>
          <a:noFill/>
          <a:ln w="9525">
            <a:noFill/>
            <a:miter lim="800000"/>
            <a:headEnd/>
            <a:tailEnd/>
          </a:ln>
          <a:effectLst/>
        </p:spPr>
        <p:txBody>
          <a:bodyPr>
            <a:spAutoFit/>
          </a:bodyPr>
          <a:lstStyle/>
          <a:p>
            <a:pPr fontAlgn="base">
              <a:spcBef>
                <a:spcPct val="50000"/>
              </a:spcBef>
              <a:spcAft>
                <a:spcPct val="0"/>
              </a:spcAft>
            </a:pPr>
            <a:r>
              <a:rPr lang="en-US" sz="1200" b="1" dirty="0" smtClean="0">
                <a:latin typeface="Times New Roman" pitchFamily="18" charset="0"/>
              </a:rPr>
              <a:t>Childress, et al., </a:t>
            </a:r>
            <a:r>
              <a:rPr lang="en-US" sz="1200" b="1" dirty="0" err="1" smtClean="0">
                <a:latin typeface="Times New Roman" pitchFamily="18" charset="0"/>
              </a:rPr>
              <a:t>PLoS</a:t>
            </a:r>
            <a:r>
              <a:rPr lang="en-US" sz="1200" b="1" dirty="0" smtClean="0">
                <a:latin typeface="Times New Roman" pitchFamily="18" charset="0"/>
              </a:rPr>
              <a:t> ONE 2008</a:t>
            </a:r>
          </a:p>
        </p:txBody>
      </p:sp>
    </p:spTree>
    <p:extLst>
      <p:ext uri="{BB962C8B-B14F-4D97-AF65-F5344CB8AC3E}">
        <p14:creationId xmlns:p14="http://schemas.microsoft.com/office/powerpoint/2010/main" val="116199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643462"/>
                                        </p:tgtEl>
                                        <p:attrNameLst>
                                          <p:attrName>style.visibility</p:attrName>
                                        </p:attrNameLst>
                                      </p:cBhvr>
                                      <p:to>
                                        <p:strVal val="visible"/>
                                      </p:to>
                                    </p:set>
                                    <p:animEffect transition="in" filter="dissolve">
                                      <p:cBhvr>
                                        <p:cTn id="7" dur="500"/>
                                        <p:tgtEl>
                                          <p:spTgt spid="1064346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643465"/>
                                        </p:tgtEl>
                                        <p:attrNameLst>
                                          <p:attrName>style.visibility</p:attrName>
                                        </p:attrNameLst>
                                      </p:cBhvr>
                                      <p:to>
                                        <p:strVal val="visible"/>
                                      </p:to>
                                    </p:set>
                                    <p:animEffect transition="in" filter="dissolve">
                                      <p:cBhvr>
                                        <p:cTn id="10" dur="500"/>
                                        <p:tgtEl>
                                          <p:spTgt spid="1064346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643464"/>
                                        </p:tgtEl>
                                        <p:attrNameLst>
                                          <p:attrName>style.visibility</p:attrName>
                                        </p:attrNameLst>
                                      </p:cBhvr>
                                      <p:to>
                                        <p:strVal val="visible"/>
                                      </p:to>
                                    </p:set>
                                    <p:animEffect transition="in" filter="dissolve">
                                      <p:cBhvr>
                                        <p:cTn id="13" dur="500"/>
                                        <p:tgtEl>
                                          <p:spTgt spid="10643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3464" grpId="0"/>
      <p:bldP spid="106434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0" y="381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85000"/>
              </a:lnSpc>
            </a:pPr>
            <a:r>
              <a:rPr lang="en-US" sz="3200" b="1" i="0" dirty="0" smtClean="0">
                <a:ea typeface="ヒラギノ角ゴ Pro W3"/>
                <a:cs typeface="ヒラギノ角ゴ Pro W3"/>
              </a:rPr>
              <a:t>Recovery of </a:t>
            </a:r>
            <a:r>
              <a:rPr lang="en-US" sz="3200" b="1" i="0" dirty="0">
                <a:ea typeface="ヒラギノ角ゴ Pro W3"/>
                <a:cs typeface="ヒラギノ角ゴ Pro W3"/>
              </a:rPr>
              <a:t>Dopamine </a:t>
            </a:r>
            <a:r>
              <a:rPr lang="en-US" sz="3200" b="1" i="0" dirty="0" smtClean="0">
                <a:ea typeface="ヒラギノ角ゴ Pro W3"/>
                <a:cs typeface="ヒラギノ角ゴ Pro W3"/>
              </a:rPr>
              <a:t>Transporters in</a:t>
            </a:r>
            <a:endParaRPr lang="en-US" sz="3200" b="1" i="0" dirty="0">
              <a:ea typeface="ヒラギノ角ゴ Pro W3"/>
              <a:cs typeface="ヒラギノ角ゴ Pro W3"/>
            </a:endParaRPr>
          </a:p>
          <a:p>
            <a:pPr algn="ctr">
              <a:lnSpc>
                <a:spcPct val="85000"/>
              </a:lnSpc>
            </a:pPr>
            <a:r>
              <a:rPr lang="en-US" sz="3200" b="1" i="0" dirty="0" smtClean="0">
                <a:ea typeface="ヒラギノ角ゴ Pro W3"/>
                <a:cs typeface="ヒラギノ角ゴ Pro W3"/>
              </a:rPr>
              <a:t>Following </a:t>
            </a:r>
            <a:r>
              <a:rPr lang="en-US" sz="3200" b="1" i="0" dirty="0">
                <a:ea typeface="ヒラギノ角ゴ Pro W3"/>
                <a:cs typeface="ヒラギノ角ゴ Pro W3"/>
              </a:rPr>
              <a:t>Abstinence </a:t>
            </a:r>
          </a:p>
        </p:txBody>
      </p:sp>
      <p:sp>
        <p:nvSpPr>
          <p:cNvPr id="66567" name="Text Box 7"/>
          <p:cNvSpPr txBox="1">
            <a:spLocks noChangeArrowheads="1"/>
          </p:cNvSpPr>
          <p:nvPr/>
        </p:nvSpPr>
        <p:spPr bwMode="auto">
          <a:xfrm>
            <a:off x="735696" y="5156268"/>
            <a:ext cx="1889876"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eaLnBrk="1" hangingPunct="1">
              <a:lnSpc>
                <a:spcPct val="75000"/>
              </a:lnSpc>
            </a:pPr>
            <a:r>
              <a:rPr lang="en-US" sz="2000" i="0" dirty="0">
                <a:latin typeface="+mn-lt"/>
                <a:ea typeface="ヒラギノ角ゴ Pro W3"/>
                <a:cs typeface="ヒラギノ角ゴ Pro W3"/>
              </a:rPr>
              <a:t>Normal Control</a:t>
            </a:r>
          </a:p>
        </p:txBody>
      </p:sp>
      <p:sp>
        <p:nvSpPr>
          <p:cNvPr id="66568" name="Text Box 8"/>
          <p:cNvSpPr txBox="1">
            <a:spLocks noChangeArrowheads="1"/>
          </p:cNvSpPr>
          <p:nvPr/>
        </p:nvSpPr>
        <p:spPr bwMode="auto">
          <a:xfrm>
            <a:off x="3793910" y="5157523"/>
            <a:ext cx="196342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eaLnBrk="1" hangingPunct="1">
              <a:lnSpc>
                <a:spcPct val="75000"/>
              </a:lnSpc>
            </a:pPr>
            <a:r>
              <a:rPr lang="en-US" sz="2000" i="0">
                <a:latin typeface="+mn-lt"/>
                <a:ea typeface="ヒラギノ角ゴ Pro W3"/>
                <a:cs typeface="ヒラギノ角ゴ Pro W3"/>
              </a:rPr>
              <a:t>METH Abuser</a:t>
            </a:r>
          </a:p>
          <a:p>
            <a:pPr algn="ctr" eaLnBrk="1" hangingPunct="1">
              <a:lnSpc>
                <a:spcPct val="75000"/>
              </a:lnSpc>
            </a:pPr>
            <a:r>
              <a:rPr lang="en-US" sz="2000" i="0">
                <a:latin typeface="+mn-lt"/>
                <a:ea typeface="ヒラギノ角ゴ Pro W3"/>
                <a:cs typeface="ヒラギノ角ゴ Pro W3"/>
              </a:rPr>
              <a:t>(1 month detox)</a:t>
            </a:r>
          </a:p>
        </p:txBody>
      </p:sp>
      <p:sp>
        <p:nvSpPr>
          <p:cNvPr id="66569" name="Text Box 9"/>
          <p:cNvSpPr txBox="1">
            <a:spLocks noChangeArrowheads="1"/>
          </p:cNvSpPr>
          <p:nvPr/>
        </p:nvSpPr>
        <p:spPr bwMode="auto">
          <a:xfrm>
            <a:off x="6093837" y="5172075"/>
            <a:ext cx="220707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eaLnBrk="1" hangingPunct="1">
              <a:lnSpc>
                <a:spcPct val="75000"/>
              </a:lnSpc>
            </a:pPr>
            <a:r>
              <a:rPr lang="en-US" sz="2000" i="0">
                <a:latin typeface="+mn-lt"/>
                <a:ea typeface="ヒラギノ角ゴ Pro W3"/>
                <a:cs typeface="ヒラギノ角ゴ Pro W3"/>
              </a:rPr>
              <a:t>METH Abuser</a:t>
            </a:r>
          </a:p>
          <a:p>
            <a:pPr algn="ctr" eaLnBrk="1" hangingPunct="1">
              <a:lnSpc>
                <a:spcPct val="75000"/>
              </a:lnSpc>
            </a:pPr>
            <a:r>
              <a:rPr lang="en-US" sz="2000" i="0">
                <a:latin typeface="+mn-lt"/>
                <a:ea typeface="ヒラギノ角ゴ Pro W3"/>
                <a:cs typeface="ヒラギノ角ゴ Pro W3"/>
              </a:rPr>
              <a:t>(14 months detox)</a:t>
            </a:r>
          </a:p>
        </p:txBody>
      </p:sp>
      <p:pic>
        <p:nvPicPr>
          <p:cNvPr id="6657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86156" t="40006" r="10439" b="38971"/>
          <a:stretch/>
        </p:blipFill>
        <p:spPr bwMode="auto">
          <a:xfrm>
            <a:off x="8778240" y="2148840"/>
            <a:ext cx="21336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71" name="Text Box 16"/>
          <p:cNvSpPr txBox="1">
            <a:spLocks noChangeArrowheads="1"/>
          </p:cNvSpPr>
          <p:nvPr/>
        </p:nvSpPr>
        <p:spPr bwMode="auto">
          <a:xfrm>
            <a:off x="6172200" y="6303750"/>
            <a:ext cx="28194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6000" b="1" i="1">
                <a:solidFill>
                  <a:schemeClr val="tx1"/>
                </a:solidFill>
                <a:latin typeface="Berlin Sans FB Demi" pitchFamily="34" charset="0"/>
              </a:defRPr>
            </a:lvl1pPr>
            <a:lvl2pPr marL="742950" indent="-285750" eaLnBrk="0" hangingPunct="0">
              <a:defRPr sz="6000" b="1" i="1">
                <a:solidFill>
                  <a:schemeClr val="tx1"/>
                </a:solidFill>
                <a:latin typeface="Berlin Sans FB Demi" pitchFamily="34" charset="0"/>
              </a:defRPr>
            </a:lvl2pPr>
            <a:lvl3pPr marL="1143000" indent="-228600" eaLnBrk="0" hangingPunct="0">
              <a:defRPr sz="6000" b="1" i="1">
                <a:solidFill>
                  <a:schemeClr val="tx1"/>
                </a:solidFill>
                <a:latin typeface="Berlin Sans FB Demi" pitchFamily="34" charset="0"/>
              </a:defRPr>
            </a:lvl3pPr>
            <a:lvl4pPr marL="1600200" indent="-228600" eaLnBrk="0" hangingPunct="0">
              <a:defRPr sz="6000" b="1" i="1">
                <a:solidFill>
                  <a:schemeClr val="tx1"/>
                </a:solidFill>
                <a:latin typeface="Berlin Sans FB Demi" pitchFamily="34" charset="0"/>
              </a:defRPr>
            </a:lvl4pPr>
            <a:lvl5pPr marL="2057400" indent="-228600" eaLnBrk="0" hangingPunct="0">
              <a:defRPr sz="6000" b="1" i="1">
                <a:solidFill>
                  <a:schemeClr val="tx1"/>
                </a:solidFill>
                <a:latin typeface="Berlin Sans FB Demi" pitchFamily="34" charset="0"/>
              </a:defRPr>
            </a:lvl5pPr>
            <a:lvl6pPr marL="2514600" indent="-228600" eaLnBrk="0" fontAlgn="base" hangingPunct="0">
              <a:spcBef>
                <a:spcPct val="0"/>
              </a:spcBef>
              <a:spcAft>
                <a:spcPct val="0"/>
              </a:spcAft>
              <a:defRPr sz="6000" b="1" i="1">
                <a:solidFill>
                  <a:schemeClr val="tx1"/>
                </a:solidFill>
                <a:latin typeface="Berlin Sans FB Demi" pitchFamily="34" charset="0"/>
              </a:defRPr>
            </a:lvl6pPr>
            <a:lvl7pPr marL="2971800" indent="-228600" eaLnBrk="0" fontAlgn="base" hangingPunct="0">
              <a:spcBef>
                <a:spcPct val="0"/>
              </a:spcBef>
              <a:spcAft>
                <a:spcPct val="0"/>
              </a:spcAft>
              <a:defRPr sz="6000" b="1" i="1">
                <a:solidFill>
                  <a:schemeClr val="tx1"/>
                </a:solidFill>
                <a:latin typeface="Berlin Sans FB Demi" pitchFamily="34" charset="0"/>
              </a:defRPr>
            </a:lvl7pPr>
            <a:lvl8pPr marL="3429000" indent="-228600" eaLnBrk="0" fontAlgn="base" hangingPunct="0">
              <a:spcBef>
                <a:spcPct val="0"/>
              </a:spcBef>
              <a:spcAft>
                <a:spcPct val="0"/>
              </a:spcAft>
              <a:defRPr sz="6000" b="1" i="1">
                <a:solidFill>
                  <a:schemeClr val="tx1"/>
                </a:solidFill>
                <a:latin typeface="Berlin Sans FB Demi" pitchFamily="34" charset="0"/>
              </a:defRPr>
            </a:lvl8pPr>
            <a:lvl9pPr marL="3886200" indent="-228600" eaLnBrk="0" fontAlgn="base" hangingPunct="0">
              <a:spcBef>
                <a:spcPct val="0"/>
              </a:spcBef>
              <a:spcAft>
                <a:spcPct val="0"/>
              </a:spcAft>
              <a:defRPr sz="6000" b="1" i="1">
                <a:solidFill>
                  <a:schemeClr val="tx1"/>
                </a:solidFill>
                <a:latin typeface="Berlin Sans FB Demi" pitchFamily="34" charset="0"/>
              </a:defRPr>
            </a:lvl9pPr>
          </a:lstStyle>
          <a:p>
            <a:pPr algn="ctr" eaLnBrk="1" hangingPunct="1">
              <a:lnSpc>
                <a:spcPct val="75000"/>
              </a:lnSpc>
            </a:pPr>
            <a:r>
              <a:rPr lang="en-US" sz="1400" b="0" dirty="0">
                <a:latin typeface="+mn-lt"/>
                <a:ea typeface="ヒラギノ角ゴ Pro W3"/>
                <a:cs typeface="ヒラギノ角ゴ Pro W3"/>
              </a:rPr>
              <a:t>Source:  Volkow, ND et al., Journal of Neuroscience 21, 9414-9418, 2001.</a:t>
            </a:r>
          </a:p>
        </p:txBody>
      </p:sp>
      <p:sp>
        <p:nvSpPr>
          <p:cNvPr id="12" name="Slide Number Placeholder 1"/>
          <p:cNvSpPr>
            <a:spLocks noGrp="1"/>
          </p:cNvSpPr>
          <p:nvPr>
            <p:ph type="sldNum" sz="quarter" idx="12"/>
          </p:nvPr>
        </p:nvSpPr>
        <p:spPr>
          <a:xfrm>
            <a:off x="7010400" y="-106364"/>
            <a:ext cx="2133600" cy="365125"/>
          </a:xfrm>
        </p:spPr>
        <p:txBody>
          <a:bodyPr/>
          <a:lstStyle/>
          <a:p>
            <a:fld id="{1DD3F4C5-D0D1-408E-9BF2-B60C2DE91CE3}" type="slidenum">
              <a:rPr lang="en-US" smtClean="0"/>
              <a:t>28</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755" y="1502229"/>
            <a:ext cx="2495758" cy="338613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1573" y="1535248"/>
            <a:ext cx="2380854" cy="335964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3837" y="1646907"/>
            <a:ext cx="2360386" cy="3401343"/>
          </a:xfrm>
          <a:prstGeom prst="rect">
            <a:avLst/>
          </a:prstGeom>
        </p:spPr>
      </p:pic>
    </p:spTree>
    <p:extLst>
      <p:ext uri="{BB962C8B-B14F-4D97-AF65-F5344CB8AC3E}">
        <p14:creationId xmlns:p14="http://schemas.microsoft.com/office/powerpoint/2010/main" val="147757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cstate="print"/>
          <a:srcRect/>
          <a:stretch>
            <a:fillRect/>
          </a:stretch>
        </p:blipFill>
        <p:spPr bwMode="auto">
          <a:xfrm>
            <a:off x="2895600" y="609600"/>
            <a:ext cx="3413534" cy="5491165"/>
          </a:xfrm>
          <a:prstGeom prst="rect">
            <a:avLst/>
          </a:prstGeom>
          <a:noFill/>
          <a:ln w="38100">
            <a:solidFill>
              <a:schemeClr val="accent1"/>
            </a:solidFill>
            <a:miter lim="800000"/>
            <a:headEnd/>
            <a:tailEnd/>
          </a:ln>
        </p:spPr>
      </p:pic>
      <p:sp>
        <p:nvSpPr>
          <p:cNvPr id="3"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29</a:t>
            </a:fld>
            <a:endParaRPr lang="en-US"/>
          </a:p>
        </p:txBody>
      </p:sp>
    </p:spTree>
    <p:extLst>
      <p:ext uri="{BB962C8B-B14F-4D97-AF65-F5344CB8AC3E}">
        <p14:creationId xmlns:p14="http://schemas.microsoft.com/office/powerpoint/2010/main" val="3658897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 Substance Use in the Criminal Justice System</a:t>
            </a:r>
          </a:p>
          <a:p>
            <a:pPr marL="0" indent="0">
              <a:buNone/>
            </a:pPr>
            <a:r>
              <a:rPr lang="en-US" dirty="0" smtClean="0"/>
              <a:t> </a:t>
            </a:r>
            <a:endParaRPr lang="en-US" dirty="0"/>
          </a:p>
          <a:p>
            <a:r>
              <a:rPr lang="en-US" dirty="0" smtClean="0"/>
              <a:t>CJ involvement provides an opportunity to provide treatment</a:t>
            </a:r>
          </a:p>
          <a:p>
            <a:pPr marL="0" indent="0">
              <a:buNone/>
            </a:pPr>
            <a:endParaRPr lang="en-US" dirty="0"/>
          </a:p>
          <a:p>
            <a:r>
              <a:rPr lang="en-US" b="1" dirty="0" smtClean="0"/>
              <a:t>Treatment works</a:t>
            </a:r>
            <a:r>
              <a:rPr lang="en-US" dirty="0" smtClean="0"/>
              <a:t>; it </a:t>
            </a:r>
            <a:r>
              <a:rPr lang="en-US" dirty="0"/>
              <a:t>improve lives, </a:t>
            </a:r>
            <a:r>
              <a:rPr lang="en-US" dirty="0" smtClean="0"/>
              <a:t>reduces </a:t>
            </a:r>
            <a:r>
              <a:rPr lang="en-US" dirty="0"/>
              <a:t>recidivism, </a:t>
            </a:r>
            <a:r>
              <a:rPr lang="en-US" dirty="0" smtClean="0"/>
              <a:t>saves </a:t>
            </a:r>
            <a:r>
              <a:rPr lang="en-US" dirty="0"/>
              <a:t>money, </a:t>
            </a:r>
            <a:r>
              <a:rPr lang="en-US" dirty="0" smtClean="0"/>
              <a:t>and builds </a:t>
            </a:r>
            <a:r>
              <a:rPr lang="en-US" dirty="0"/>
              <a:t>strong communities</a:t>
            </a:r>
          </a:p>
          <a:p>
            <a:endParaRPr lang="en-US" dirty="0"/>
          </a:p>
        </p:txBody>
      </p:sp>
      <p:sp>
        <p:nvSpPr>
          <p:cNvPr id="4" name="Slide Number Placeholder 3"/>
          <p:cNvSpPr>
            <a:spLocks noGrp="1"/>
          </p:cNvSpPr>
          <p:nvPr>
            <p:ph type="sldNum" sz="quarter" idx="12"/>
          </p:nvPr>
        </p:nvSpPr>
        <p:spPr/>
        <p:txBody>
          <a:bodyPr/>
          <a:lstStyle/>
          <a:p>
            <a:fld id="{1DD3F4C5-D0D1-408E-9BF2-B60C2DE91CE3}" type="slidenum">
              <a:rPr lang="en-US" smtClean="0"/>
              <a:t>3</a:t>
            </a:fld>
            <a:endParaRPr lang="en-US"/>
          </a:p>
        </p:txBody>
      </p:sp>
    </p:spTree>
    <p:extLst>
      <p:ext uri="{BB962C8B-B14F-4D97-AF65-F5344CB8AC3E}">
        <p14:creationId xmlns:p14="http://schemas.microsoft.com/office/powerpoint/2010/main" val="839392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Oval 2"/>
          <p:cNvSpPr>
            <a:spLocks noChangeArrowheads="1"/>
          </p:cNvSpPr>
          <p:nvPr/>
        </p:nvSpPr>
        <p:spPr bwMode="auto">
          <a:xfrm>
            <a:off x="4343400" y="3657600"/>
            <a:ext cx="1066800" cy="1022350"/>
          </a:xfrm>
          <a:prstGeom prst="ellipse">
            <a:avLst/>
          </a:prstGeom>
          <a:noFill/>
          <a:ln w="19050">
            <a:solidFill>
              <a:schemeClr val="tx1"/>
            </a:solidFill>
            <a:round/>
            <a:headEnd/>
            <a:tailEnd/>
          </a:ln>
          <a:effectLst/>
        </p:spPr>
        <p:txBody>
          <a:bodyPr wrap="none" anchor="ctr"/>
          <a:lstStyle/>
          <a:p>
            <a:endParaRPr lang="en-US"/>
          </a:p>
        </p:txBody>
      </p:sp>
      <p:sp>
        <p:nvSpPr>
          <p:cNvPr id="593923" name="Text Box 3"/>
          <p:cNvSpPr txBox="1">
            <a:spLocks noChangeArrowheads="1"/>
          </p:cNvSpPr>
          <p:nvPr/>
        </p:nvSpPr>
        <p:spPr bwMode="auto">
          <a:xfrm>
            <a:off x="4343400" y="3830638"/>
            <a:ext cx="1085555" cy="646331"/>
          </a:xfrm>
          <a:prstGeom prst="rect">
            <a:avLst/>
          </a:prstGeom>
          <a:noFill/>
          <a:ln w="9525">
            <a:noFill/>
            <a:miter lim="800000"/>
            <a:headEnd/>
            <a:tailEnd/>
          </a:ln>
          <a:effectLst/>
        </p:spPr>
        <p:txBody>
          <a:bodyPr wrap="none">
            <a:spAutoFit/>
          </a:bodyPr>
          <a:lstStyle/>
          <a:p>
            <a:pPr algn="ctr"/>
            <a:r>
              <a:rPr lang="en-US" b="1" dirty="0">
                <a:latin typeface="Corbel" pitchFamily="34" charset="0"/>
              </a:rPr>
              <a:t>Clinical</a:t>
            </a:r>
          </a:p>
          <a:p>
            <a:pPr algn="ctr"/>
            <a:r>
              <a:rPr lang="en-US" b="1" dirty="0">
                <a:latin typeface="Corbel" pitchFamily="34" charset="0"/>
              </a:rPr>
              <a:t>Practices</a:t>
            </a:r>
          </a:p>
        </p:txBody>
      </p:sp>
      <p:sp>
        <p:nvSpPr>
          <p:cNvPr id="593924" name="Oval 4"/>
          <p:cNvSpPr>
            <a:spLocks noChangeArrowheads="1"/>
          </p:cNvSpPr>
          <p:nvPr/>
        </p:nvSpPr>
        <p:spPr bwMode="auto">
          <a:xfrm>
            <a:off x="3901723" y="3011488"/>
            <a:ext cx="1958622" cy="622300"/>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r>
              <a:rPr lang="en-US" b="1" dirty="0">
                <a:latin typeface="Corbel" pitchFamily="34" charset="0"/>
              </a:rPr>
              <a:t>Initial Services</a:t>
            </a:r>
          </a:p>
        </p:txBody>
      </p:sp>
      <p:sp>
        <p:nvSpPr>
          <p:cNvPr id="593925" name="Oval 5"/>
          <p:cNvSpPr>
            <a:spLocks noChangeArrowheads="1"/>
          </p:cNvSpPr>
          <p:nvPr/>
        </p:nvSpPr>
        <p:spPr bwMode="auto">
          <a:xfrm>
            <a:off x="2843390" y="3789363"/>
            <a:ext cx="1471788" cy="658812"/>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endParaRPr lang="en-US" sz="1600" dirty="0">
              <a:latin typeface="Corbel" pitchFamily="34" charset="0"/>
            </a:endParaRPr>
          </a:p>
          <a:p>
            <a:pPr algn="ctr"/>
            <a:r>
              <a:rPr lang="en-US" b="1" dirty="0" smtClean="0">
                <a:latin typeface="Corbel" pitchFamily="34" charset="0"/>
              </a:rPr>
              <a:t>Sustain</a:t>
            </a:r>
          </a:p>
          <a:p>
            <a:pPr algn="ctr"/>
            <a:r>
              <a:rPr lang="en-US" b="1" dirty="0" smtClean="0">
                <a:latin typeface="Corbel" pitchFamily="34" charset="0"/>
              </a:rPr>
              <a:t>&amp; </a:t>
            </a:r>
            <a:r>
              <a:rPr lang="en-US" b="1" dirty="0">
                <a:latin typeface="Corbel" pitchFamily="34" charset="0"/>
              </a:rPr>
              <a:t>Manage</a:t>
            </a:r>
          </a:p>
          <a:p>
            <a:pPr algn="ctr"/>
            <a:endParaRPr lang="en-US" sz="1600" dirty="0">
              <a:latin typeface="Corbel" pitchFamily="34" charset="0"/>
            </a:endParaRPr>
          </a:p>
        </p:txBody>
      </p:sp>
      <p:sp>
        <p:nvSpPr>
          <p:cNvPr id="593926" name="Oval 6"/>
          <p:cNvSpPr>
            <a:spLocks noChangeArrowheads="1"/>
          </p:cNvSpPr>
          <p:nvPr/>
        </p:nvSpPr>
        <p:spPr bwMode="auto">
          <a:xfrm>
            <a:off x="3739446" y="4679950"/>
            <a:ext cx="2233789" cy="615950"/>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r>
              <a:rPr lang="en-US" b="1" dirty="0">
                <a:latin typeface="Corbel" pitchFamily="34" charset="0"/>
              </a:rPr>
              <a:t>Therapeutic</a:t>
            </a:r>
          </a:p>
          <a:p>
            <a:pPr algn="ctr"/>
            <a:r>
              <a:rPr lang="en-US" b="1" dirty="0">
                <a:latin typeface="Corbel" pitchFamily="34" charset="0"/>
              </a:rPr>
              <a:t>Interventions</a:t>
            </a:r>
          </a:p>
        </p:txBody>
      </p:sp>
      <p:sp>
        <p:nvSpPr>
          <p:cNvPr id="593927" name="Oval 7"/>
          <p:cNvSpPr>
            <a:spLocks noChangeArrowheads="1"/>
          </p:cNvSpPr>
          <p:nvPr/>
        </p:nvSpPr>
        <p:spPr bwMode="auto">
          <a:xfrm>
            <a:off x="5428955" y="3865672"/>
            <a:ext cx="1498600" cy="576262"/>
          </a:xfrm>
          <a:prstGeom prst="ellipse">
            <a:avLst/>
          </a:prstGeom>
          <a:solidFill>
            <a:schemeClr val="accent2">
              <a:lumMod val="40000"/>
              <a:lumOff val="60000"/>
            </a:schemeClr>
          </a:solidFill>
          <a:ln w="9525">
            <a:solidFill>
              <a:schemeClr val="tx1"/>
            </a:solidFill>
            <a:round/>
            <a:headEnd/>
            <a:tailEnd/>
          </a:ln>
          <a:effectLst/>
        </p:spPr>
        <p:txBody>
          <a:bodyPr wrap="none" anchor="ctr"/>
          <a:lstStyle/>
          <a:p>
            <a:pPr algn="ctr"/>
            <a:endParaRPr lang="en-US" sz="1600" dirty="0">
              <a:latin typeface="Corbel" pitchFamily="34" charset="0"/>
            </a:endParaRPr>
          </a:p>
          <a:p>
            <a:pPr algn="ctr"/>
            <a:r>
              <a:rPr lang="en-US" b="1" dirty="0">
                <a:latin typeface="Corbel" pitchFamily="34" charset="0"/>
              </a:rPr>
              <a:t>Assessment</a:t>
            </a:r>
          </a:p>
          <a:p>
            <a:pPr algn="ctr"/>
            <a:endParaRPr lang="en-US" sz="1400" dirty="0">
              <a:latin typeface="Corbel" pitchFamily="34" charset="0"/>
            </a:endParaRPr>
          </a:p>
        </p:txBody>
      </p:sp>
      <p:sp>
        <p:nvSpPr>
          <p:cNvPr id="593928" name="AutoShape 8"/>
          <p:cNvSpPr>
            <a:spLocks noChangeArrowheads="1"/>
          </p:cNvSpPr>
          <p:nvPr/>
        </p:nvSpPr>
        <p:spPr bwMode="auto">
          <a:xfrm>
            <a:off x="6934200" y="2627313"/>
            <a:ext cx="2005189" cy="838200"/>
          </a:xfrm>
          <a:prstGeom prst="wedgeRectCallout">
            <a:avLst>
              <a:gd name="adj1" fmla="val -65427"/>
              <a:gd name="adj2" fmla="val 102463"/>
            </a:avLst>
          </a:prstGeom>
          <a:solidFill>
            <a:schemeClr val="accent1">
              <a:lumMod val="60000"/>
              <a:lumOff val="40000"/>
            </a:schemeClr>
          </a:solidFill>
          <a:ln w="9525">
            <a:solidFill>
              <a:schemeClr val="tx1"/>
            </a:solidFill>
            <a:miter lim="800000"/>
            <a:headEnd/>
            <a:tailEnd/>
          </a:ln>
          <a:effectLst/>
        </p:spPr>
        <p:txBody>
          <a:bodyPr/>
          <a:lstStyle/>
          <a:p>
            <a:pPr algn="ctr"/>
            <a:r>
              <a:rPr lang="en-US" sz="2200" b="1" dirty="0">
                <a:latin typeface="Corbel" pitchFamily="34" charset="0"/>
              </a:rPr>
              <a:t>“Prescription” for Services</a:t>
            </a:r>
          </a:p>
        </p:txBody>
      </p:sp>
      <p:sp>
        <p:nvSpPr>
          <p:cNvPr id="593929" name="AutoShape 9"/>
          <p:cNvSpPr>
            <a:spLocks noChangeArrowheads="1"/>
          </p:cNvSpPr>
          <p:nvPr/>
        </p:nvSpPr>
        <p:spPr bwMode="auto">
          <a:xfrm>
            <a:off x="4773791" y="5781678"/>
            <a:ext cx="4110566" cy="746125"/>
          </a:xfrm>
          <a:prstGeom prst="wedgeRectCallout">
            <a:avLst>
              <a:gd name="adj1" fmla="val -46122"/>
              <a:gd name="adj2" fmla="val -108511"/>
            </a:avLst>
          </a:prstGeom>
          <a:solidFill>
            <a:schemeClr val="accent1">
              <a:lumMod val="60000"/>
              <a:lumOff val="40000"/>
            </a:schemeClr>
          </a:solidFill>
          <a:ln w="9525">
            <a:solidFill>
              <a:schemeClr val="tx1"/>
            </a:solidFill>
            <a:miter lim="800000"/>
            <a:headEnd/>
            <a:tailEnd/>
          </a:ln>
          <a:effectLst/>
        </p:spPr>
        <p:txBody>
          <a:bodyPr/>
          <a:lstStyle/>
          <a:p>
            <a:pPr algn="ctr"/>
            <a:r>
              <a:rPr lang="en-US" sz="2200" b="1" dirty="0">
                <a:latin typeface="Corbel" pitchFamily="34" charset="0"/>
              </a:rPr>
              <a:t>Behavioral Counseling and Medications </a:t>
            </a:r>
          </a:p>
        </p:txBody>
      </p:sp>
      <p:sp>
        <p:nvSpPr>
          <p:cNvPr id="593930" name="AutoShape 10"/>
          <p:cNvSpPr>
            <a:spLocks noChangeArrowheads="1"/>
          </p:cNvSpPr>
          <p:nvPr/>
        </p:nvSpPr>
        <p:spPr bwMode="auto">
          <a:xfrm>
            <a:off x="184856" y="4697416"/>
            <a:ext cx="2710744" cy="814387"/>
          </a:xfrm>
          <a:prstGeom prst="wedgeRectCallout">
            <a:avLst>
              <a:gd name="adj1" fmla="val 59387"/>
              <a:gd name="adj2" fmla="val -82164"/>
            </a:avLst>
          </a:prstGeom>
          <a:solidFill>
            <a:schemeClr val="accent1">
              <a:lumMod val="60000"/>
              <a:lumOff val="40000"/>
            </a:schemeClr>
          </a:solidFill>
          <a:ln w="9525">
            <a:solidFill>
              <a:schemeClr val="tx1"/>
            </a:solidFill>
            <a:miter lim="800000"/>
            <a:headEnd/>
            <a:tailEnd/>
          </a:ln>
          <a:effectLst/>
        </p:spPr>
        <p:txBody>
          <a:bodyPr/>
          <a:lstStyle/>
          <a:p>
            <a:pPr algn="ctr"/>
            <a:r>
              <a:rPr lang="en-US" sz="2200" b="1" dirty="0">
                <a:latin typeface="Corbel" pitchFamily="34" charset="0"/>
              </a:rPr>
              <a:t>Recovery/Chronic Care Management</a:t>
            </a:r>
          </a:p>
        </p:txBody>
      </p:sp>
      <p:sp>
        <p:nvSpPr>
          <p:cNvPr id="593932" name="AutoShape 12"/>
          <p:cNvSpPr>
            <a:spLocks noChangeArrowheads="1"/>
          </p:cNvSpPr>
          <p:nvPr/>
        </p:nvSpPr>
        <p:spPr bwMode="auto">
          <a:xfrm>
            <a:off x="249767" y="2884488"/>
            <a:ext cx="2895600" cy="762000"/>
          </a:xfrm>
          <a:prstGeom prst="wedgeRectCallout">
            <a:avLst>
              <a:gd name="adj1" fmla="val 87377"/>
              <a:gd name="adj2" fmla="val -20625"/>
            </a:avLst>
          </a:prstGeom>
          <a:solidFill>
            <a:schemeClr val="accent1">
              <a:lumMod val="60000"/>
              <a:lumOff val="40000"/>
            </a:schemeClr>
          </a:solidFill>
          <a:ln w="9525">
            <a:solidFill>
              <a:schemeClr val="tx1"/>
            </a:solidFill>
            <a:miter lim="800000"/>
            <a:headEnd/>
            <a:tailEnd/>
          </a:ln>
          <a:effectLst/>
        </p:spPr>
        <p:txBody>
          <a:bodyPr/>
          <a:lstStyle/>
          <a:p>
            <a:pPr algn="ctr"/>
            <a:r>
              <a:rPr lang="en-US" sz="2200" b="1" dirty="0">
                <a:latin typeface="Corbel" pitchFamily="34" charset="0"/>
              </a:rPr>
              <a:t>Screening and Brief Intervention</a:t>
            </a:r>
          </a:p>
        </p:txBody>
      </p:sp>
      <p:sp>
        <p:nvSpPr>
          <p:cNvPr id="593937" name="Rectangle 17"/>
          <p:cNvSpPr>
            <a:spLocks noGrp="1" noChangeArrowheads="1"/>
          </p:cNvSpPr>
          <p:nvPr>
            <p:ph type="title"/>
          </p:nvPr>
        </p:nvSpPr>
        <p:spPr>
          <a:xfrm>
            <a:off x="887591" y="-12700"/>
            <a:ext cx="7772400" cy="1497013"/>
          </a:xfrm>
          <a:noFill/>
          <a:ln/>
        </p:spPr>
        <p:txBody>
          <a:bodyPr>
            <a:normAutofit/>
          </a:bodyPr>
          <a:lstStyle/>
          <a:p>
            <a:pPr marL="762000" indent="-762000"/>
            <a:r>
              <a:rPr lang="en-US" sz="4000" b="1" dirty="0" smtClean="0">
                <a:latin typeface="Corbel" pitchFamily="34" charset="0"/>
              </a:rPr>
              <a:t>What is drug treatment?</a:t>
            </a:r>
            <a:endParaRPr lang="en-US" sz="4000" b="1" dirty="0">
              <a:latin typeface="Corbel" pitchFamily="34" charset="0"/>
            </a:endParaRPr>
          </a:p>
        </p:txBody>
      </p:sp>
      <p:sp>
        <p:nvSpPr>
          <p:cNvPr id="593939" name="Text Box 19"/>
          <p:cNvSpPr txBox="1">
            <a:spLocks noChangeArrowheads="1"/>
          </p:cNvSpPr>
          <p:nvPr/>
        </p:nvSpPr>
        <p:spPr bwMode="auto">
          <a:xfrm>
            <a:off x="2713837" y="1605302"/>
            <a:ext cx="4334393" cy="1015663"/>
          </a:xfrm>
          <a:prstGeom prst="rect">
            <a:avLst/>
          </a:prstGeom>
          <a:noFill/>
          <a:ln w="9525">
            <a:noFill/>
            <a:miter lim="800000"/>
            <a:headEnd/>
            <a:tailEnd/>
          </a:ln>
          <a:effectLst/>
        </p:spPr>
        <p:txBody>
          <a:bodyPr wrap="none">
            <a:spAutoFit/>
          </a:bodyPr>
          <a:lstStyle/>
          <a:p>
            <a:pPr algn="ctr"/>
            <a:r>
              <a:rPr lang="en-US" sz="3000" b="1" dirty="0">
                <a:latin typeface="Corbel" pitchFamily="34" charset="0"/>
              </a:rPr>
              <a:t>A Chronic Care Approach </a:t>
            </a:r>
          </a:p>
          <a:p>
            <a:pPr algn="ctr"/>
            <a:r>
              <a:rPr lang="en-US" sz="3000" b="1" dirty="0">
                <a:latin typeface="Corbel" pitchFamily="34" charset="0"/>
              </a:rPr>
              <a:t>to Drug Treatment</a:t>
            </a:r>
          </a:p>
        </p:txBody>
      </p:sp>
      <p:sp>
        <p:nvSpPr>
          <p:cNvPr id="14"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30</a:t>
            </a:fld>
            <a:endParaRPr lang="en-US"/>
          </a:p>
        </p:txBody>
      </p:sp>
    </p:spTree>
    <p:extLst>
      <p:ext uri="{BB962C8B-B14F-4D97-AF65-F5344CB8AC3E}">
        <p14:creationId xmlns:p14="http://schemas.microsoft.com/office/powerpoint/2010/main" val="2092368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DD3F4C5-D0D1-408E-9BF2-B60C2DE91CE3}" type="slidenum">
              <a:rPr lang="en-US" smtClean="0"/>
              <a:t>31</a:t>
            </a:fld>
            <a:endParaRPr lang="en-US"/>
          </a:p>
        </p:txBody>
      </p:sp>
      <p:grpSp>
        <p:nvGrpSpPr>
          <p:cNvPr id="4" name="Group 2"/>
          <p:cNvGrpSpPr>
            <a:grpSpLocks/>
          </p:cNvGrpSpPr>
          <p:nvPr/>
        </p:nvGrpSpPr>
        <p:grpSpPr bwMode="auto">
          <a:xfrm>
            <a:off x="1600200" y="2157414"/>
            <a:ext cx="6121399" cy="3862386"/>
            <a:chOff x="1224" y="1224"/>
            <a:chExt cx="4103" cy="2321"/>
          </a:xfrm>
        </p:grpSpPr>
        <p:sp>
          <p:nvSpPr>
            <p:cNvPr id="5" name="Oval 3"/>
            <p:cNvSpPr>
              <a:spLocks noChangeArrowheads="1"/>
            </p:cNvSpPr>
            <p:nvPr/>
          </p:nvSpPr>
          <p:spPr bwMode="auto">
            <a:xfrm>
              <a:off x="1224" y="1224"/>
              <a:ext cx="4103" cy="2321"/>
            </a:xfrm>
            <a:prstGeom prst="ellipse">
              <a:avLst/>
            </a:prstGeom>
            <a:solidFill>
              <a:srgbClr val="FFFFFF"/>
            </a:solidFill>
            <a:ln w="9525">
              <a:solidFill>
                <a:schemeClr val="tx1"/>
              </a:solidFill>
              <a:round/>
              <a:headEnd/>
              <a:tailEnd/>
            </a:ln>
            <a:effectLst/>
          </p:spPr>
          <p:txBody>
            <a:bodyPr wrap="none" anchor="ctr"/>
            <a:lstStyle/>
            <a:p>
              <a:endParaRPr lang="en-US" b="1">
                <a:latin typeface="Arial" pitchFamily="34" charset="0"/>
                <a:cs typeface="Arial" pitchFamily="34" charset="0"/>
              </a:endParaRPr>
            </a:p>
          </p:txBody>
        </p:sp>
        <p:grpSp>
          <p:nvGrpSpPr>
            <p:cNvPr id="6" name="Group 4"/>
            <p:cNvGrpSpPr>
              <a:grpSpLocks/>
            </p:cNvGrpSpPr>
            <p:nvPr/>
          </p:nvGrpSpPr>
          <p:grpSpPr bwMode="auto">
            <a:xfrm>
              <a:off x="2536" y="1500"/>
              <a:ext cx="1443" cy="290"/>
              <a:chOff x="2545" y="1728"/>
              <a:chExt cx="1443" cy="290"/>
            </a:xfrm>
          </p:grpSpPr>
          <p:sp>
            <p:nvSpPr>
              <p:cNvPr id="27" name="Rectangle 5"/>
              <p:cNvSpPr>
                <a:spLocks noChangeArrowheads="1"/>
              </p:cNvSpPr>
              <p:nvPr/>
            </p:nvSpPr>
            <p:spPr bwMode="auto">
              <a:xfrm>
                <a:off x="2757" y="1728"/>
                <a:ext cx="1038" cy="290"/>
              </a:xfrm>
              <a:prstGeom prst="rect">
                <a:avLst/>
              </a:prstGeom>
              <a:solidFill>
                <a:srgbClr val="66FFCC"/>
              </a:solidFill>
              <a:ln w="9525">
                <a:solidFill>
                  <a:srgbClr val="000000"/>
                </a:solidFill>
                <a:miter lim="800000"/>
                <a:headEnd/>
                <a:tailEnd/>
              </a:ln>
              <a:effectLst/>
            </p:spPr>
            <p:txBody>
              <a:bodyPr wrap="none" anchor="ctr"/>
              <a:lstStyle/>
              <a:p>
                <a:pPr algn="ctr" eaLnBrk="0" hangingPunct="0"/>
                <a:endParaRPr lang="en-US" b="1">
                  <a:latin typeface="Arial" pitchFamily="34" charset="0"/>
                  <a:cs typeface="Arial" pitchFamily="34" charset="0"/>
                </a:endParaRPr>
              </a:p>
            </p:txBody>
          </p:sp>
          <p:sp>
            <p:nvSpPr>
              <p:cNvPr id="28" name="Text Box 6"/>
              <p:cNvSpPr txBox="1">
                <a:spLocks noChangeArrowheads="1"/>
              </p:cNvSpPr>
              <p:nvPr/>
            </p:nvSpPr>
            <p:spPr bwMode="auto">
              <a:xfrm>
                <a:off x="2545" y="1784"/>
                <a:ext cx="1443" cy="220"/>
              </a:xfrm>
              <a:prstGeom prst="rect">
                <a:avLst/>
              </a:prstGeom>
              <a:noFill/>
              <a:ln w="9525">
                <a:noFill/>
                <a:miter lim="800000"/>
                <a:headEnd/>
                <a:tailEnd/>
              </a:ln>
              <a:effectLst/>
            </p:spPr>
            <p:txBody>
              <a:bodyPr>
                <a:spAutoFit/>
              </a:bodyPr>
              <a:lstStyle/>
              <a:p>
                <a:pPr algn="ctr" eaLnBrk="0" hangingPunct="0">
                  <a:lnSpc>
                    <a:spcPct val="45000"/>
                  </a:lnSpc>
                  <a:spcBef>
                    <a:spcPct val="50000"/>
                  </a:spcBef>
                </a:pPr>
                <a:r>
                  <a:rPr lang="en-US" sz="1200" b="1">
                    <a:solidFill>
                      <a:srgbClr val="000000"/>
                    </a:solidFill>
                    <a:latin typeface="Arial" pitchFamily="34" charset="0"/>
                    <a:cs typeface="Arial" pitchFamily="34" charset="0"/>
                  </a:rPr>
                  <a:t>Intake Processing /</a:t>
                </a:r>
              </a:p>
              <a:p>
                <a:pPr algn="ctr" eaLnBrk="0" hangingPunct="0">
                  <a:lnSpc>
                    <a:spcPct val="45000"/>
                  </a:lnSpc>
                  <a:spcBef>
                    <a:spcPct val="50000"/>
                  </a:spcBef>
                </a:pPr>
                <a:r>
                  <a:rPr lang="en-US" sz="1200" b="1">
                    <a:solidFill>
                      <a:srgbClr val="000000"/>
                    </a:solidFill>
                    <a:latin typeface="Arial" pitchFamily="34" charset="0"/>
                    <a:cs typeface="Arial" pitchFamily="34" charset="0"/>
                  </a:rPr>
                  <a:t> Assessment</a:t>
                </a:r>
              </a:p>
            </p:txBody>
          </p:sp>
        </p:grpSp>
        <p:grpSp>
          <p:nvGrpSpPr>
            <p:cNvPr id="7" name="Group 7"/>
            <p:cNvGrpSpPr>
              <a:grpSpLocks/>
            </p:cNvGrpSpPr>
            <p:nvPr/>
          </p:nvGrpSpPr>
          <p:grpSpPr bwMode="auto">
            <a:xfrm>
              <a:off x="2738" y="2199"/>
              <a:ext cx="1038" cy="355"/>
              <a:chOff x="2757" y="2115"/>
              <a:chExt cx="1038" cy="355"/>
            </a:xfrm>
          </p:grpSpPr>
          <p:sp>
            <p:nvSpPr>
              <p:cNvPr id="25" name="Rectangle 8"/>
              <p:cNvSpPr>
                <a:spLocks noChangeArrowheads="1"/>
              </p:cNvSpPr>
              <p:nvPr/>
            </p:nvSpPr>
            <p:spPr bwMode="auto">
              <a:xfrm>
                <a:off x="2757" y="2115"/>
                <a:ext cx="1038" cy="301"/>
              </a:xfrm>
              <a:prstGeom prst="rect">
                <a:avLst/>
              </a:prstGeom>
              <a:solidFill>
                <a:srgbClr val="66FFCC"/>
              </a:solidFill>
              <a:ln w="9525">
                <a:solidFill>
                  <a:srgbClr val="000000"/>
                </a:solidFill>
                <a:miter lim="800000"/>
                <a:headEnd/>
                <a:tailEnd/>
              </a:ln>
              <a:effectLst/>
            </p:spPr>
            <p:txBody>
              <a:bodyPr wrap="none" anchor="ctr"/>
              <a:lstStyle/>
              <a:p>
                <a:endParaRPr lang="en-US" b="1">
                  <a:latin typeface="Arial" pitchFamily="34" charset="0"/>
                  <a:cs typeface="Arial" pitchFamily="34" charset="0"/>
                </a:endParaRPr>
              </a:p>
            </p:txBody>
          </p:sp>
          <p:sp>
            <p:nvSpPr>
              <p:cNvPr id="26" name="Text Box 9"/>
              <p:cNvSpPr txBox="1">
                <a:spLocks noChangeArrowheads="1"/>
              </p:cNvSpPr>
              <p:nvPr/>
            </p:nvSpPr>
            <p:spPr bwMode="auto">
              <a:xfrm>
                <a:off x="2878" y="2179"/>
                <a:ext cx="902" cy="291"/>
              </a:xfrm>
              <a:prstGeom prst="rect">
                <a:avLst/>
              </a:prstGeom>
              <a:noFill/>
              <a:ln w="9525">
                <a:noFill/>
                <a:miter lim="800000"/>
                <a:headEnd/>
                <a:tailEnd/>
              </a:ln>
              <a:effectLst/>
            </p:spPr>
            <p:txBody>
              <a:bodyPr>
                <a:spAutoFit/>
              </a:bodyPr>
              <a:lstStyle/>
              <a:p>
                <a:pPr eaLnBrk="0" hangingPunct="0">
                  <a:spcBef>
                    <a:spcPct val="50000"/>
                  </a:spcBef>
                </a:pPr>
                <a:r>
                  <a:rPr lang="en-US" sz="1200" b="1">
                    <a:solidFill>
                      <a:srgbClr val="000000"/>
                    </a:solidFill>
                    <a:latin typeface="Arial" pitchFamily="34" charset="0"/>
                    <a:cs typeface="Arial" pitchFamily="34" charset="0"/>
                  </a:rPr>
                  <a:t>Treatment Plan</a:t>
                </a:r>
              </a:p>
            </p:txBody>
          </p:sp>
        </p:grpSp>
        <p:grpSp>
          <p:nvGrpSpPr>
            <p:cNvPr id="8" name="Group 10"/>
            <p:cNvGrpSpPr>
              <a:grpSpLocks/>
            </p:cNvGrpSpPr>
            <p:nvPr/>
          </p:nvGrpSpPr>
          <p:grpSpPr bwMode="auto">
            <a:xfrm>
              <a:off x="2738" y="2560"/>
              <a:ext cx="1038" cy="357"/>
              <a:chOff x="2757" y="2515"/>
              <a:chExt cx="1038" cy="357"/>
            </a:xfrm>
          </p:grpSpPr>
          <p:sp>
            <p:nvSpPr>
              <p:cNvPr id="23" name="Rectangle 11"/>
              <p:cNvSpPr>
                <a:spLocks noChangeArrowheads="1"/>
              </p:cNvSpPr>
              <p:nvPr/>
            </p:nvSpPr>
            <p:spPr bwMode="auto">
              <a:xfrm>
                <a:off x="2757" y="2515"/>
                <a:ext cx="1038" cy="301"/>
              </a:xfrm>
              <a:prstGeom prst="rect">
                <a:avLst/>
              </a:prstGeom>
              <a:solidFill>
                <a:srgbClr val="66FFCC"/>
              </a:solidFill>
              <a:ln w="9525">
                <a:solidFill>
                  <a:srgbClr val="000000"/>
                </a:solidFill>
                <a:miter lim="800000"/>
                <a:headEnd/>
                <a:tailEnd/>
              </a:ln>
              <a:effectLst/>
            </p:spPr>
            <p:txBody>
              <a:bodyPr wrap="none" anchor="ctr"/>
              <a:lstStyle/>
              <a:p>
                <a:endParaRPr lang="en-US" b="1">
                  <a:latin typeface="Arial" pitchFamily="34" charset="0"/>
                  <a:cs typeface="Arial" pitchFamily="34" charset="0"/>
                </a:endParaRPr>
              </a:p>
            </p:txBody>
          </p:sp>
          <p:sp>
            <p:nvSpPr>
              <p:cNvPr id="24" name="Text Box 12"/>
              <p:cNvSpPr txBox="1">
                <a:spLocks noChangeArrowheads="1"/>
              </p:cNvSpPr>
              <p:nvPr/>
            </p:nvSpPr>
            <p:spPr bwMode="auto">
              <a:xfrm>
                <a:off x="2757" y="2581"/>
                <a:ext cx="1038" cy="291"/>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Pharmacotherapy </a:t>
                </a:r>
              </a:p>
            </p:txBody>
          </p:sp>
        </p:grpSp>
        <p:grpSp>
          <p:nvGrpSpPr>
            <p:cNvPr id="9" name="Group 13"/>
            <p:cNvGrpSpPr>
              <a:grpSpLocks/>
            </p:cNvGrpSpPr>
            <p:nvPr/>
          </p:nvGrpSpPr>
          <p:grpSpPr bwMode="auto">
            <a:xfrm>
              <a:off x="2558" y="2921"/>
              <a:ext cx="1398" cy="301"/>
              <a:chOff x="2565" y="2921"/>
              <a:chExt cx="1398" cy="301"/>
            </a:xfrm>
          </p:grpSpPr>
          <p:sp>
            <p:nvSpPr>
              <p:cNvPr id="21" name="Rectangle 14"/>
              <p:cNvSpPr>
                <a:spLocks noChangeArrowheads="1"/>
              </p:cNvSpPr>
              <p:nvPr/>
            </p:nvSpPr>
            <p:spPr bwMode="auto">
              <a:xfrm>
                <a:off x="2757" y="2921"/>
                <a:ext cx="1038" cy="301"/>
              </a:xfrm>
              <a:prstGeom prst="rect">
                <a:avLst/>
              </a:prstGeom>
              <a:solidFill>
                <a:srgbClr val="66FFCC"/>
              </a:solidFill>
              <a:ln w="9525">
                <a:solidFill>
                  <a:srgbClr val="000000"/>
                </a:solidFill>
                <a:miter lim="800000"/>
                <a:headEnd/>
                <a:tailEnd/>
              </a:ln>
              <a:effectLst/>
            </p:spPr>
            <p:txBody>
              <a:bodyPr wrap="none" anchor="ctr"/>
              <a:lstStyle/>
              <a:p>
                <a:endParaRPr lang="en-US" b="1">
                  <a:latin typeface="Arial" pitchFamily="34" charset="0"/>
                  <a:cs typeface="Arial" pitchFamily="34" charset="0"/>
                </a:endParaRPr>
              </a:p>
            </p:txBody>
          </p:sp>
          <p:sp>
            <p:nvSpPr>
              <p:cNvPr id="22" name="Text Box 15"/>
              <p:cNvSpPr txBox="1">
                <a:spLocks noChangeArrowheads="1"/>
              </p:cNvSpPr>
              <p:nvPr/>
            </p:nvSpPr>
            <p:spPr bwMode="auto">
              <a:xfrm>
                <a:off x="2565" y="2977"/>
                <a:ext cx="1398" cy="173"/>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Continuing Care</a:t>
                </a:r>
              </a:p>
            </p:txBody>
          </p:sp>
        </p:grpSp>
        <p:sp>
          <p:nvSpPr>
            <p:cNvPr id="10" name="Text Box 16"/>
            <p:cNvSpPr txBox="1">
              <a:spLocks noChangeArrowheads="1"/>
            </p:cNvSpPr>
            <p:nvPr/>
          </p:nvSpPr>
          <p:spPr bwMode="auto">
            <a:xfrm>
              <a:off x="1720" y="2400"/>
              <a:ext cx="968" cy="407"/>
            </a:xfrm>
            <a:prstGeom prst="rect">
              <a:avLst/>
            </a:prstGeom>
            <a:solidFill>
              <a:srgbClr val="66FFCC"/>
            </a:solidFill>
            <a:ln w="9525">
              <a:solidFill>
                <a:srgbClr val="000000"/>
              </a:solid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Clinical and Case Management</a:t>
              </a:r>
            </a:p>
          </p:txBody>
        </p:sp>
        <p:grpSp>
          <p:nvGrpSpPr>
            <p:cNvPr id="11" name="Group 17"/>
            <p:cNvGrpSpPr>
              <a:grpSpLocks/>
            </p:cNvGrpSpPr>
            <p:nvPr/>
          </p:nvGrpSpPr>
          <p:grpSpPr bwMode="auto">
            <a:xfrm>
              <a:off x="3801" y="2385"/>
              <a:ext cx="1037" cy="291"/>
              <a:chOff x="3801" y="2385"/>
              <a:chExt cx="1037" cy="291"/>
            </a:xfrm>
          </p:grpSpPr>
          <p:sp>
            <p:nvSpPr>
              <p:cNvPr id="19" name="Rectangle 18"/>
              <p:cNvSpPr>
                <a:spLocks noChangeArrowheads="1"/>
              </p:cNvSpPr>
              <p:nvPr/>
            </p:nvSpPr>
            <p:spPr bwMode="auto">
              <a:xfrm>
                <a:off x="3841" y="2385"/>
                <a:ext cx="946" cy="279"/>
              </a:xfrm>
              <a:prstGeom prst="rect">
                <a:avLst/>
              </a:prstGeom>
              <a:solidFill>
                <a:srgbClr val="66FFCC"/>
              </a:solidFill>
              <a:ln w="9525">
                <a:solidFill>
                  <a:srgbClr val="000000"/>
                </a:solidFill>
                <a:miter lim="800000"/>
                <a:headEnd/>
                <a:tailEnd/>
              </a:ln>
              <a:effectLst/>
            </p:spPr>
            <p:txBody>
              <a:bodyPr wrap="none" anchor="ctr"/>
              <a:lstStyle/>
              <a:p>
                <a:pPr algn="ctr" eaLnBrk="0" hangingPunct="0"/>
                <a:endParaRPr lang="en-US" b="1">
                  <a:latin typeface="Arial" pitchFamily="34" charset="0"/>
                  <a:cs typeface="Arial" pitchFamily="34" charset="0"/>
                </a:endParaRPr>
              </a:p>
            </p:txBody>
          </p:sp>
          <p:sp>
            <p:nvSpPr>
              <p:cNvPr id="20" name="Text Box 19"/>
              <p:cNvSpPr txBox="1">
                <a:spLocks noChangeArrowheads="1"/>
              </p:cNvSpPr>
              <p:nvPr/>
            </p:nvSpPr>
            <p:spPr bwMode="auto">
              <a:xfrm>
                <a:off x="3801" y="2388"/>
                <a:ext cx="1037" cy="288"/>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Self-Help / Peer Support Groups</a:t>
                </a:r>
                <a:endParaRPr lang="en-US" sz="1200" b="1">
                  <a:latin typeface="Arial" pitchFamily="34" charset="0"/>
                  <a:cs typeface="Arial" pitchFamily="34" charset="0"/>
                </a:endParaRPr>
              </a:p>
            </p:txBody>
          </p:sp>
        </p:grpSp>
        <p:sp>
          <p:nvSpPr>
            <p:cNvPr id="12" name="Text Box 20"/>
            <p:cNvSpPr txBox="1">
              <a:spLocks noChangeArrowheads="1"/>
            </p:cNvSpPr>
            <p:nvPr/>
          </p:nvSpPr>
          <p:spPr bwMode="auto">
            <a:xfrm>
              <a:off x="1747" y="1900"/>
              <a:ext cx="937" cy="409"/>
            </a:xfrm>
            <a:prstGeom prst="rect">
              <a:avLst/>
            </a:prstGeom>
            <a:solidFill>
              <a:srgbClr val="66FFCC"/>
            </a:solidFill>
            <a:ln w="9525">
              <a:solidFill>
                <a:srgbClr val="000000"/>
              </a:solidFill>
              <a:miter lim="800000"/>
              <a:headEnd/>
              <a:tailEnd/>
            </a:ln>
            <a:effectLst/>
          </p:spPr>
          <p:txBody>
            <a:bodyPr>
              <a:spAutoFit/>
            </a:bodyPr>
            <a:lstStyle/>
            <a:p>
              <a:pPr algn="ctr" eaLnBrk="0" hangingPunct="0">
                <a:spcBef>
                  <a:spcPct val="50000"/>
                </a:spcBef>
              </a:pPr>
              <a:r>
                <a:rPr lang="en-US" sz="1200" b="1">
                  <a:solidFill>
                    <a:srgbClr val="000000"/>
                  </a:solidFill>
                  <a:latin typeface="Arial" pitchFamily="34" charset="0"/>
                  <a:cs typeface="Arial" pitchFamily="34" charset="0"/>
                </a:rPr>
                <a:t>Behavioral  Therapy and Counseling</a:t>
              </a:r>
              <a:endParaRPr lang="en-US" sz="1200" b="1">
                <a:latin typeface="Arial" pitchFamily="34" charset="0"/>
                <a:cs typeface="Arial" pitchFamily="34" charset="0"/>
              </a:endParaRPr>
            </a:p>
          </p:txBody>
        </p:sp>
        <p:grpSp>
          <p:nvGrpSpPr>
            <p:cNvPr id="13" name="Group 21"/>
            <p:cNvGrpSpPr>
              <a:grpSpLocks/>
            </p:cNvGrpSpPr>
            <p:nvPr/>
          </p:nvGrpSpPr>
          <p:grpSpPr bwMode="auto">
            <a:xfrm>
              <a:off x="3705" y="1900"/>
              <a:ext cx="1217" cy="400"/>
              <a:chOff x="3705" y="1900"/>
              <a:chExt cx="1217" cy="400"/>
            </a:xfrm>
          </p:grpSpPr>
          <p:sp>
            <p:nvSpPr>
              <p:cNvPr id="17" name="Rectangle 22"/>
              <p:cNvSpPr>
                <a:spLocks noChangeArrowheads="1"/>
              </p:cNvSpPr>
              <p:nvPr/>
            </p:nvSpPr>
            <p:spPr bwMode="auto">
              <a:xfrm>
                <a:off x="3841" y="1900"/>
                <a:ext cx="946" cy="400"/>
              </a:xfrm>
              <a:prstGeom prst="rect">
                <a:avLst/>
              </a:prstGeom>
              <a:solidFill>
                <a:srgbClr val="66FFCC"/>
              </a:solidFill>
              <a:ln w="9525">
                <a:solidFill>
                  <a:srgbClr val="000000"/>
                </a:solidFill>
                <a:miter lim="800000"/>
                <a:headEnd/>
                <a:tailEnd/>
              </a:ln>
              <a:effectLst/>
            </p:spPr>
            <p:txBody>
              <a:bodyPr wrap="none" anchor="ctr"/>
              <a:lstStyle/>
              <a:p>
                <a:pPr algn="ctr" eaLnBrk="0" hangingPunct="0"/>
                <a:endParaRPr lang="en-US" b="1">
                  <a:latin typeface="Arial" pitchFamily="34" charset="0"/>
                  <a:cs typeface="Arial" pitchFamily="34" charset="0"/>
                </a:endParaRPr>
              </a:p>
            </p:txBody>
          </p:sp>
          <p:sp>
            <p:nvSpPr>
              <p:cNvPr id="18" name="Text Box 23"/>
              <p:cNvSpPr txBox="1">
                <a:spLocks noChangeArrowheads="1"/>
              </p:cNvSpPr>
              <p:nvPr/>
            </p:nvSpPr>
            <p:spPr bwMode="auto">
              <a:xfrm>
                <a:off x="3705" y="2007"/>
                <a:ext cx="1217" cy="232"/>
              </a:xfrm>
              <a:prstGeom prst="rect">
                <a:avLst/>
              </a:prstGeom>
              <a:noFill/>
              <a:ln w="9525">
                <a:noFill/>
                <a:miter lim="800000"/>
                <a:headEnd/>
                <a:tailEnd/>
              </a:ln>
              <a:effectLst/>
            </p:spPr>
            <p:txBody>
              <a:bodyPr>
                <a:spAutoFit/>
              </a:bodyPr>
              <a:lstStyle/>
              <a:p>
                <a:pPr algn="ctr" eaLnBrk="0" hangingPunct="0">
                  <a:lnSpc>
                    <a:spcPct val="50000"/>
                  </a:lnSpc>
                  <a:spcBef>
                    <a:spcPct val="50000"/>
                  </a:spcBef>
                </a:pPr>
                <a:r>
                  <a:rPr lang="en-US" sz="1200" b="1">
                    <a:solidFill>
                      <a:srgbClr val="000000"/>
                    </a:solidFill>
                    <a:latin typeface="Arial" pitchFamily="34" charset="0"/>
                    <a:cs typeface="Arial" pitchFamily="34" charset="0"/>
                  </a:rPr>
                  <a:t>Substance Use </a:t>
                </a:r>
              </a:p>
              <a:p>
                <a:pPr algn="ctr" eaLnBrk="0" hangingPunct="0">
                  <a:lnSpc>
                    <a:spcPct val="50000"/>
                  </a:lnSpc>
                  <a:spcBef>
                    <a:spcPct val="50000"/>
                  </a:spcBef>
                </a:pPr>
                <a:r>
                  <a:rPr lang="en-US" sz="1200" b="1">
                    <a:solidFill>
                      <a:srgbClr val="000000"/>
                    </a:solidFill>
                    <a:latin typeface="Arial" pitchFamily="34" charset="0"/>
                    <a:cs typeface="Arial" pitchFamily="34" charset="0"/>
                  </a:rPr>
                  <a:t>Monitoring</a:t>
                </a:r>
                <a:endParaRPr lang="en-US" sz="1200" b="1">
                  <a:latin typeface="Arial" pitchFamily="34" charset="0"/>
                  <a:cs typeface="Arial" pitchFamily="34" charset="0"/>
                </a:endParaRPr>
              </a:p>
            </p:txBody>
          </p:sp>
        </p:grpSp>
        <p:grpSp>
          <p:nvGrpSpPr>
            <p:cNvPr id="14" name="Group 24"/>
            <p:cNvGrpSpPr>
              <a:grpSpLocks/>
            </p:cNvGrpSpPr>
            <p:nvPr/>
          </p:nvGrpSpPr>
          <p:grpSpPr bwMode="auto">
            <a:xfrm>
              <a:off x="2535" y="1849"/>
              <a:ext cx="1443" cy="290"/>
              <a:chOff x="2544" y="1500"/>
              <a:chExt cx="1443" cy="290"/>
            </a:xfrm>
          </p:grpSpPr>
          <p:sp>
            <p:nvSpPr>
              <p:cNvPr id="15" name="Rectangle 25"/>
              <p:cNvSpPr>
                <a:spLocks noChangeArrowheads="1"/>
              </p:cNvSpPr>
              <p:nvPr/>
            </p:nvSpPr>
            <p:spPr bwMode="auto">
              <a:xfrm>
                <a:off x="2756" y="1500"/>
                <a:ext cx="1038" cy="290"/>
              </a:xfrm>
              <a:prstGeom prst="rect">
                <a:avLst/>
              </a:prstGeom>
              <a:solidFill>
                <a:srgbClr val="66FFCC"/>
              </a:solidFill>
              <a:ln w="9525">
                <a:solidFill>
                  <a:srgbClr val="000000"/>
                </a:solidFill>
                <a:miter lim="800000"/>
                <a:headEnd/>
                <a:tailEnd/>
              </a:ln>
              <a:effectLst/>
            </p:spPr>
            <p:txBody>
              <a:bodyPr wrap="none" anchor="ctr"/>
              <a:lstStyle/>
              <a:p>
                <a:pPr algn="ctr" eaLnBrk="0" hangingPunct="0"/>
                <a:endParaRPr lang="en-US" b="1">
                  <a:latin typeface="Arial" pitchFamily="34" charset="0"/>
                  <a:cs typeface="Arial" pitchFamily="34" charset="0"/>
                </a:endParaRPr>
              </a:p>
            </p:txBody>
          </p:sp>
          <p:sp>
            <p:nvSpPr>
              <p:cNvPr id="16" name="Text Box 26"/>
              <p:cNvSpPr txBox="1">
                <a:spLocks noChangeArrowheads="1"/>
              </p:cNvSpPr>
              <p:nvPr/>
            </p:nvSpPr>
            <p:spPr bwMode="auto">
              <a:xfrm>
                <a:off x="2544" y="1618"/>
                <a:ext cx="1443" cy="110"/>
              </a:xfrm>
              <a:prstGeom prst="rect">
                <a:avLst/>
              </a:prstGeom>
              <a:noFill/>
              <a:ln w="9525">
                <a:noFill/>
                <a:miter lim="800000"/>
                <a:headEnd/>
                <a:tailEnd/>
              </a:ln>
              <a:effectLst/>
            </p:spPr>
            <p:txBody>
              <a:bodyPr>
                <a:spAutoFit/>
              </a:bodyPr>
              <a:lstStyle/>
              <a:p>
                <a:pPr algn="ctr" eaLnBrk="0" hangingPunct="0">
                  <a:lnSpc>
                    <a:spcPct val="45000"/>
                  </a:lnSpc>
                  <a:spcBef>
                    <a:spcPct val="50000"/>
                  </a:spcBef>
                </a:pPr>
                <a:r>
                  <a:rPr lang="en-US" sz="1200" b="1">
                    <a:solidFill>
                      <a:srgbClr val="000000"/>
                    </a:solidFill>
                    <a:latin typeface="Arial" pitchFamily="34" charset="0"/>
                    <a:cs typeface="Arial" pitchFamily="34" charset="0"/>
                  </a:rPr>
                  <a:t>Detoxification</a:t>
                </a:r>
              </a:p>
            </p:txBody>
          </p:sp>
        </p:grpSp>
      </p:grpSp>
      <p:grpSp>
        <p:nvGrpSpPr>
          <p:cNvPr id="30" name="Group 28"/>
          <p:cNvGrpSpPr>
            <a:grpSpLocks/>
          </p:cNvGrpSpPr>
          <p:nvPr/>
        </p:nvGrpSpPr>
        <p:grpSpPr bwMode="auto">
          <a:xfrm>
            <a:off x="3722511" y="1479550"/>
            <a:ext cx="1845733" cy="889000"/>
            <a:chOff x="2622" y="864"/>
            <a:chExt cx="1308" cy="560"/>
          </a:xfrm>
        </p:grpSpPr>
        <p:sp>
          <p:nvSpPr>
            <p:cNvPr id="31" name="Oval 29"/>
            <p:cNvSpPr>
              <a:spLocks noChangeArrowheads="1"/>
            </p:cNvSpPr>
            <p:nvPr/>
          </p:nvSpPr>
          <p:spPr bwMode="auto">
            <a:xfrm>
              <a:off x="2757" y="864"/>
              <a:ext cx="1038"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32" name="Text Box 30"/>
            <p:cNvSpPr txBox="1">
              <a:spLocks noChangeArrowheads="1"/>
            </p:cNvSpPr>
            <p:nvPr/>
          </p:nvSpPr>
          <p:spPr bwMode="auto">
            <a:xfrm>
              <a:off x="2622" y="1009"/>
              <a:ext cx="1308" cy="319"/>
            </a:xfrm>
            <a:prstGeom prst="rect">
              <a:avLst/>
            </a:prstGeom>
            <a:noFill/>
            <a:ln w="9525">
              <a:noFill/>
              <a:miter lim="800000"/>
              <a:headEnd/>
              <a:tailEnd/>
            </a:ln>
            <a:effectLst/>
          </p:spPr>
          <p:txBody>
            <a:bodyPr>
              <a:spAutoFit/>
            </a:bodyPr>
            <a:lstStyle/>
            <a:p>
              <a:pPr algn="ctr" eaLnBrk="0" hangingPunct="0">
                <a:lnSpc>
                  <a:spcPct val="50000"/>
                </a:lnSpc>
                <a:spcBef>
                  <a:spcPct val="50000"/>
                </a:spcBef>
              </a:pPr>
              <a:r>
                <a:rPr lang="en-US" sz="1800" b="1">
                  <a:solidFill>
                    <a:srgbClr val="000000"/>
                  </a:solidFill>
                  <a:latin typeface="Arial" pitchFamily="34" charset="0"/>
                  <a:cs typeface="Arial" pitchFamily="34" charset="0"/>
                </a:rPr>
                <a:t>Child Care</a:t>
              </a:r>
            </a:p>
            <a:p>
              <a:pPr algn="ctr" eaLnBrk="0" hangingPunct="0">
                <a:lnSpc>
                  <a:spcPct val="50000"/>
                </a:lnSpc>
                <a:spcBef>
                  <a:spcPct val="50000"/>
                </a:spcBef>
              </a:pPr>
              <a:r>
                <a:rPr lang="en-US" sz="1800" b="1">
                  <a:solidFill>
                    <a:srgbClr val="000000"/>
                  </a:solidFill>
                  <a:latin typeface="Arial" pitchFamily="34" charset="0"/>
                  <a:cs typeface="Arial" pitchFamily="34" charset="0"/>
                </a:rPr>
                <a:t> Services</a:t>
              </a:r>
            </a:p>
          </p:txBody>
        </p:sp>
      </p:grpSp>
      <p:grpSp>
        <p:nvGrpSpPr>
          <p:cNvPr id="33" name="Group 31"/>
          <p:cNvGrpSpPr>
            <a:grpSpLocks/>
          </p:cNvGrpSpPr>
          <p:nvPr/>
        </p:nvGrpSpPr>
        <p:grpSpPr bwMode="auto">
          <a:xfrm>
            <a:off x="5545667" y="2030413"/>
            <a:ext cx="1844323" cy="889000"/>
            <a:chOff x="3930" y="1144"/>
            <a:chExt cx="1307" cy="560"/>
          </a:xfrm>
        </p:grpSpPr>
        <p:sp>
          <p:nvSpPr>
            <p:cNvPr id="34" name="Oval 32"/>
            <p:cNvSpPr>
              <a:spLocks noChangeArrowheads="1"/>
            </p:cNvSpPr>
            <p:nvPr/>
          </p:nvSpPr>
          <p:spPr bwMode="auto">
            <a:xfrm>
              <a:off x="4066" y="1144"/>
              <a:ext cx="1037"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35" name="Text Box 33"/>
            <p:cNvSpPr txBox="1">
              <a:spLocks noChangeArrowheads="1"/>
            </p:cNvSpPr>
            <p:nvPr/>
          </p:nvSpPr>
          <p:spPr bwMode="auto">
            <a:xfrm>
              <a:off x="3930" y="1253"/>
              <a:ext cx="1307"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Vocational Services</a:t>
              </a:r>
              <a:endParaRPr lang="en-US" sz="1800" b="1">
                <a:latin typeface="Arial" pitchFamily="34" charset="0"/>
                <a:cs typeface="Arial" pitchFamily="34" charset="0"/>
              </a:endParaRPr>
            </a:p>
          </p:txBody>
        </p:sp>
      </p:grpSp>
      <p:grpSp>
        <p:nvGrpSpPr>
          <p:cNvPr id="36" name="Group 34"/>
          <p:cNvGrpSpPr>
            <a:grpSpLocks/>
          </p:cNvGrpSpPr>
          <p:nvPr/>
        </p:nvGrpSpPr>
        <p:grpSpPr bwMode="auto">
          <a:xfrm>
            <a:off x="6690079" y="4189413"/>
            <a:ext cx="1655233" cy="890587"/>
            <a:chOff x="4741" y="2504"/>
            <a:chExt cx="1173" cy="561"/>
          </a:xfrm>
        </p:grpSpPr>
        <p:sp>
          <p:nvSpPr>
            <p:cNvPr id="37" name="Oval 35"/>
            <p:cNvSpPr>
              <a:spLocks noChangeArrowheads="1"/>
            </p:cNvSpPr>
            <p:nvPr/>
          </p:nvSpPr>
          <p:spPr bwMode="auto">
            <a:xfrm>
              <a:off x="4809" y="2504"/>
              <a:ext cx="1037" cy="561"/>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38" name="Text Box 36"/>
            <p:cNvSpPr txBox="1">
              <a:spLocks noChangeArrowheads="1"/>
            </p:cNvSpPr>
            <p:nvPr/>
          </p:nvSpPr>
          <p:spPr bwMode="auto">
            <a:xfrm>
              <a:off x="4741" y="2649"/>
              <a:ext cx="1173" cy="319"/>
            </a:xfrm>
            <a:prstGeom prst="rect">
              <a:avLst/>
            </a:prstGeom>
            <a:noFill/>
            <a:ln w="9525">
              <a:noFill/>
              <a:miter lim="800000"/>
              <a:headEnd/>
              <a:tailEnd/>
            </a:ln>
            <a:effectLst/>
          </p:spPr>
          <p:txBody>
            <a:bodyPr>
              <a:spAutoFit/>
            </a:bodyPr>
            <a:lstStyle/>
            <a:p>
              <a:pPr algn="ctr" eaLnBrk="0" hangingPunct="0">
                <a:lnSpc>
                  <a:spcPct val="50000"/>
                </a:lnSpc>
                <a:spcBef>
                  <a:spcPct val="50000"/>
                </a:spcBef>
              </a:pPr>
              <a:r>
                <a:rPr lang="en-US" sz="1800" b="1">
                  <a:solidFill>
                    <a:srgbClr val="000000"/>
                  </a:solidFill>
                  <a:latin typeface="Arial" pitchFamily="34" charset="0"/>
                  <a:cs typeface="Arial" pitchFamily="34" charset="0"/>
                </a:rPr>
                <a:t>Medical</a:t>
              </a:r>
            </a:p>
            <a:p>
              <a:pPr algn="ctr" eaLnBrk="0" hangingPunct="0">
                <a:lnSpc>
                  <a:spcPct val="50000"/>
                </a:lnSpc>
                <a:spcBef>
                  <a:spcPct val="50000"/>
                </a:spcBef>
              </a:pPr>
              <a:r>
                <a:rPr lang="en-US" sz="1800" b="1">
                  <a:solidFill>
                    <a:srgbClr val="000000"/>
                  </a:solidFill>
                  <a:latin typeface="Arial" pitchFamily="34" charset="0"/>
                  <a:cs typeface="Arial" pitchFamily="34" charset="0"/>
                </a:rPr>
                <a:t> Services</a:t>
              </a:r>
              <a:endParaRPr lang="en-US" sz="1800" b="1">
                <a:latin typeface="Arial" pitchFamily="34" charset="0"/>
                <a:cs typeface="Arial" pitchFamily="34" charset="0"/>
              </a:endParaRPr>
            </a:p>
          </p:txBody>
        </p:sp>
      </p:grpSp>
      <p:grpSp>
        <p:nvGrpSpPr>
          <p:cNvPr id="39" name="Group 37"/>
          <p:cNvGrpSpPr>
            <a:grpSpLocks/>
          </p:cNvGrpSpPr>
          <p:nvPr/>
        </p:nvGrpSpPr>
        <p:grpSpPr bwMode="auto">
          <a:xfrm>
            <a:off x="5545667" y="5080000"/>
            <a:ext cx="1844323" cy="889000"/>
            <a:chOff x="3930" y="3065"/>
            <a:chExt cx="1307" cy="560"/>
          </a:xfrm>
        </p:grpSpPr>
        <p:sp>
          <p:nvSpPr>
            <p:cNvPr id="40" name="Oval 38"/>
            <p:cNvSpPr>
              <a:spLocks noChangeArrowheads="1"/>
            </p:cNvSpPr>
            <p:nvPr/>
          </p:nvSpPr>
          <p:spPr bwMode="auto">
            <a:xfrm>
              <a:off x="4066" y="3065"/>
              <a:ext cx="1037"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41" name="Text Box 39"/>
            <p:cNvSpPr txBox="1">
              <a:spLocks noChangeArrowheads="1"/>
            </p:cNvSpPr>
            <p:nvPr/>
          </p:nvSpPr>
          <p:spPr bwMode="auto">
            <a:xfrm>
              <a:off x="3930" y="3176"/>
              <a:ext cx="1307"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rgbClr val="000000"/>
                  </a:solidFill>
                  <a:latin typeface="Arial" pitchFamily="34" charset="0"/>
                  <a:cs typeface="Arial" pitchFamily="34" charset="0"/>
                </a:rPr>
                <a:t>Educational Services</a:t>
              </a:r>
            </a:p>
          </p:txBody>
        </p:sp>
      </p:grpSp>
      <p:grpSp>
        <p:nvGrpSpPr>
          <p:cNvPr id="42" name="Group 40"/>
          <p:cNvGrpSpPr>
            <a:grpSpLocks/>
          </p:cNvGrpSpPr>
          <p:nvPr/>
        </p:nvGrpSpPr>
        <p:grpSpPr bwMode="auto">
          <a:xfrm>
            <a:off x="3890434" y="5461000"/>
            <a:ext cx="1529644" cy="889000"/>
            <a:chOff x="2757" y="3305"/>
            <a:chExt cx="1084" cy="560"/>
          </a:xfrm>
        </p:grpSpPr>
        <p:sp>
          <p:nvSpPr>
            <p:cNvPr id="43" name="Oval 41"/>
            <p:cNvSpPr>
              <a:spLocks noChangeArrowheads="1"/>
            </p:cNvSpPr>
            <p:nvPr/>
          </p:nvSpPr>
          <p:spPr bwMode="auto">
            <a:xfrm>
              <a:off x="2781" y="3305"/>
              <a:ext cx="1038"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44" name="Text Box 42"/>
            <p:cNvSpPr txBox="1">
              <a:spLocks noChangeArrowheads="1"/>
            </p:cNvSpPr>
            <p:nvPr/>
          </p:nvSpPr>
          <p:spPr bwMode="auto">
            <a:xfrm>
              <a:off x="2757" y="3416"/>
              <a:ext cx="1084"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AIDS / HIV  Services</a:t>
              </a:r>
            </a:p>
          </p:txBody>
        </p:sp>
      </p:grpSp>
      <p:grpSp>
        <p:nvGrpSpPr>
          <p:cNvPr id="45" name="Group 43"/>
          <p:cNvGrpSpPr>
            <a:grpSpLocks/>
          </p:cNvGrpSpPr>
          <p:nvPr/>
        </p:nvGrpSpPr>
        <p:grpSpPr bwMode="auto">
          <a:xfrm>
            <a:off x="1982612" y="2030413"/>
            <a:ext cx="1526822" cy="889000"/>
            <a:chOff x="1405" y="1144"/>
            <a:chExt cx="1082" cy="560"/>
          </a:xfrm>
        </p:grpSpPr>
        <p:sp>
          <p:nvSpPr>
            <p:cNvPr id="46" name="Oval 44"/>
            <p:cNvSpPr>
              <a:spLocks noChangeArrowheads="1"/>
            </p:cNvSpPr>
            <p:nvPr/>
          </p:nvSpPr>
          <p:spPr bwMode="auto">
            <a:xfrm>
              <a:off x="1427" y="1144"/>
              <a:ext cx="1039"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47" name="Text Box 45"/>
            <p:cNvSpPr txBox="1">
              <a:spLocks noChangeArrowheads="1"/>
            </p:cNvSpPr>
            <p:nvPr/>
          </p:nvSpPr>
          <p:spPr bwMode="auto">
            <a:xfrm>
              <a:off x="1405" y="1296"/>
              <a:ext cx="1082" cy="319"/>
            </a:xfrm>
            <a:prstGeom prst="rect">
              <a:avLst/>
            </a:prstGeom>
            <a:noFill/>
            <a:ln w="9525">
              <a:noFill/>
              <a:miter lim="800000"/>
              <a:headEnd/>
              <a:tailEnd/>
            </a:ln>
            <a:effectLst/>
          </p:spPr>
          <p:txBody>
            <a:bodyPr>
              <a:spAutoFit/>
            </a:bodyPr>
            <a:lstStyle/>
            <a:p>
              <a:pPr algn="ctr" eaLnBrk="0" hangingPunct="0">
                <a:lnSpc>
                  <a:spcPct val="50000"/>
                </a:lnSpc>
                <a:spcBef>
                  <a:spcPct val="50000"/>
                </a:spcBef>
              </a:pPr>
              <a:r>
                <a:rPr lang="en-US" sz="1800" b="1">
                  <a:solidFill>
                    <a:srgbClr val="000000"/>
                  </a:solidFill>
                  <a:latin typeface="Arial" pitchFamily="34" charset="0"/>
                  <a:cs typeface="Arial" pitchFamily="34" charset="0"/>
                </a:rPr>
                <a:t>Family</a:t>
              </a:r>
            </a:p>
            <a:p>
              <a:pPr algn="ctr" eaLnBrk="0" hangingPunct="0">
                <a:lnSpc>
                  <a:spcPct val="50000"/>
                </a:lnSpc>
                <a:spcBef>
                  <a:spcPct val="50000"/>
                </a:spcBef>
              </a:pPr>
              <a:r>
                <a:rPr lang="en-US" sz="1800" b="1">
                  <a:solidFill>
                    <a:srgbClr val="000000"/>
                  </a:solidFill>
                  <a:latin typeface="Arial" pitchFamily="34" charset="0"/>
                  <a:cs typeface="Arial" pitchFamily="34" charset="0"/>
                </a:rPr>
                <a:t> Services</a:t>
              </a:r>
            </a:p>
          </p:txBody>
        </p:sp>
      </p:grpSp>
      <p:grpSp>
        <p:nvGrpSpPr>
          <p:cNvPr id="48" name="Group 46"/>
          <p:cNvGrpSpPr>
            <a:grpSpLocks/>
          </p:cNvGrpSpPr>
          <p:nvPr/>
        </p:nvGrpSpPr>
        <p:grpSpPr bwMode="auto">
          <a:xfrm>
            <a:off x="962378" y="4189413"/>
            <a:ext cx="1464733" cy="890587"/>
            <a:chOff x="682" y="2504"/>
            <a:chExt cx="1038" cy="561"/>
          </a:xfrm>
        </p:grpSpPr>
        <p:sp>
          <p:nvSpPr>
            <p:cNvPr id="49" name="Oval 47"/>
            <p:cNvSpPr>
              <a:spLocks noChangeArrowheads="1"/>
            </p:cNvSpPr>
            <p:nvPr/>
          </p:nvSpPr>
          <p:spPr bwMode="auto">
            <a:xfrm>
              <a:off x="682" y="2504"/>
              <a:ext cx="1037" cy="561"/>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50" name="Text Box 48"/>
            <p:cNvSpPr txBox="1">
              <a:spLocks noChangeArrowheads="1"/>
            </p:cNvSpPr>
            <p:nvPr/>
          </p:nvSpPr>
          <p:spPr bwMode="auto">
            <a:xfrm>
              <a:off x="683" y="2616"/>
              <a:ext cx="1037"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dirty="0">
                  <a:solidFill>
                    <a:srgbClr val="000000"/>
                  </a:solidFill>
                  <a:latin typeface="Arial" pitchFamily="34" charset="0"/>
                  <a:cs typeface="Arial" pitchFamily="34" charset="0"/>
                </a:rPr>
                <a:t>Financial Services</a:t>
              </a:r>
            </a:p>
          </p:txBody>
        </p:sp>
      </p:grpSp>
      <p:grpSp>
        <p:nvGrpSpPr>
          <p:cNvPr id="51" name="Group 49"/>
          <p:cNvGrpSpPr>
            <a:grpSpLocks/>
          </p:cNvGrpSpPr>
          <p:nvPr/>
        </p:nvGrpSpPr>
        <p:grpSpPr bwMode="auto">
          <a:xfrm>
            <a:off x="2046111" y="5080000"/>
            <a:ext cx="1463323" cy="889000"/>
            <a:chOff x="1450" y="3065"/>
            <a:chExt cx="1037" cy="560"/>
          </a:xfrm>
        </p:grpSpPr>
        <p:sp>
          <p:nvSpPr>
            <p:cNvPr id="52" name="Oval 50"/>
            <p:cNvSpPr>
              <a:spLocks noChangeArrowheads="1"/>
            </p:cNvSpPr>
            <p:nvPr/>
          </p:nvSpPr>
          <p:spPr bwMode="auto">
            <a:xfrm>
              <a:off x="1450" y="3065"/>
              <a:ext cx="1037" cy="560"/>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53" name="Text Box 51"/>
            <p:cNvSpPr txBox="1">
              <a:spLocks noChangeArrowheads="1"/>
            </p:cNvSpPr>
            <p:nvPr/>
          </p:nvSpPr>
          <p:spPr bwMode="auto">
            <a:xfrm>
              <a:off x="1472" y="3176"/>
              <a:ext cx="993"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Legal Services</a:t>
              </a:r>
              <a:endParaRPr lang="en-US" sz="1800" b="1">
                <a:latin typeface="Arial" pitchFamily="34" charset="0"/>
                <a:cs typeface="Arial" pitchFamily="34" charset="0"/>
              </a:endParaRPr>
            </a:p>
          </p:txBody>
        </p:sp>
      </p:grpSp>
      <p:grpSp>
        <p:nvGrpSpPr>
          <p:cNvPr id="54" name="Group 52"/>
          <p:cNvGrpSpPr>
            <a:grpSpLocks/>
          </p:cNvGrpSpPr>
          <p:nvPr/>
        </p:nvGrpSpPr>
        <p:grpSpPr bwMode="auto">
          <a:xfrm>
            <a:off x="6629400" y="2971800"/>
            <a:ext cx="1996723" cy="890587"/>
            <a:chOff x="4697" y="1744"/>
            <a:chExt cx="1308" cy="561"/>
          </a:xfrm>
        </p:grpSpPr>
        <p:sp>
          <p:nvSpPr>
            <p:cNvPr id="55" name="Oval 53"/>
            <p:cNvSpPr>
              <a:spLocks noChangeArrowheads="1"/>
            </p:cNvSpPr>
            <p:nvPr/>
          </p:nvSpPr>
          <p:spPr bwMode="auto">
            <a:xfrm>
              <a:off x="4833" y="1744"/>
              <a:ext cx="1037" cy="561"/>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56" name="Text Box 54"/>
            <p:cNvSpPr txBox="1">
              <a:spLocks noChangeArrowheads="1"/>
            </p:cNvSpPr>
            <p:nvPr/>
          </p:nvSpPr>
          <p:spPr bwMode="auto">
            <a:xfrm>
              <a:off x="4697" y="1856"/>
              <a:ext cx="1308" cy="404"/>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Mental Health Services</a:t>
              </a:r>
              <a:endParaRPr lang="en-US" sz="1800" b="1">
                <a:latin typeface="Arial" pitchFamily="34" charset="0"/>
                <a:cs typeface="Arial" pitchFamily="34" charset="0"/>
              </a:endParaRPr>
            </a:p>
          </p:txBody>
        </p:sp>
      </p:grpSp>
      <p:grpSp>
        <p:nvGrpSpPr>
          <p:cNvPr id="57" name="Group 55"/>
          <p:cNvGrpSpPr>
            <a:grpSpLocks/>
          </p:cNvGrpSpPr>
          <p:nvPr/>
        </p:nvGrpSpPr>
        <p:grpSpPr bwMode="auto">
          <a:xfrm>
            <a:off x="625123" y="2955925"/>
            <a:ext cx="1960033" cy="985838"/>
            <a:chOff x="443" y="1727"/>
            <a:chExt cx="1389" cy="621"/>
          </a:xfrm>
        </p:grpSpPr>
        <p:sp>
          <p:nvSpPr>
            <p:cNvPr id="58" name="Oval 56"/>
            <p:cNvSpPr>
              <a:spLocks noChangeArrowheads="1"/>
            </p:cNvSpPr>
            <p:nvPr/>
          </p:nvSpPr>
          <p:spPr bwMode="auto">
            <a:xfrm>
              <a:off x="587" y="1727"/>
              <a:ext cx="1101" cy="605"/>
            </a:xfrm>
            <a:prstGeom prst="ellipse">
              <a:avLst/>
            </a:prstGeom>
            <a:solidFill>
              <a:srgbClr val="009999"/>
            </a:solidFill>
            <a:ln w="12700">
              <a:solidFill>
                <a:srgbClr val="000000"/>
              </a:solidFill>
              <a:round/>
              <a:headEnd/>
              <a:tailEnd/>
            </a:ln>
            <a:effectLst/>
          </p:spPr>
          <p:txBody>
            <a:bodyPr wrap="none" anchor="ctr"/>
            <a:lstStyle/>
            <a:p>
              <a:endParaRPr lang="en-US" b="1">
                <a:latin typeface="Arial" pitchFamily="34" charset="0"/>
                <a:cs typeface="Arial" pitchFamily="34" charset="0"/>
              </a:endParaRPr>
            </a:p>
          </p:txBody>
        </p:sp>
        <p:sp>
          <p:nvSpPr>
            <p:cNvPr id="59" name="Text Box 57"/>
            <p:cNvSpPr txBox="1">
              <a:spLocks noChangeArrowheads="1"/>
            </p:cNvSpPr>
            <p:nvPr/>
          </p:nvSpPr>
          <p:spPr bwMode="auto">
            <a:xfrm>
              <a:off x="443" y="1771"/>
              <a:ext cx="1389" cy="577"/>
            </a:xfrm>
            <a:prstGeom prst="rect">
              <a:avLst/>
            </a:prstGeom>
            <a:noFill/>
            <a:ln w="9525">
              <a:noFill/>
              <a:miter lim="800000"/>
              <a:headEnd/>
              <a:tailEnd/>
            </a:ln>
            <a:effectLst/>
          </p:spPr>
          <p:txBody>
            <a:bodyPr>
              <a:spAutoFit/>
            </a:bodyPr>
            <a:lstStyle/>
            <a:p>
              <a:pPr algn="ctr" eaLnBrk="0" hangingPunct="0">
                <a:spcBef>
                  <a:spcPct val="50000"/>
                </a:spcBef>
              </a:pPr>
              <a:r>
                <a:rPr lang="en-US" sz="1800" b="1">
                  <a:solidFill>
                    <a:srgbClr val="000000"/>
                  </a:solidFill>
                  <a:latin typeface="Arial" pitchFamily="34" charset="0"/>
                  <a:cs typeface="Arial" pitchFamily="34" charset="0"/>
                </a:rPr>
                <a:t>Housing / Transportation Services</a:t>
              </a:r>
            </a:p>
          </p:txBody>
        </p:sp>
      </p:grpSp>
      <p:sp>
        <p:nvSpPr>
          <p:cNvPr id="60" name="Text Box 58"/>
          <p:cNvSpPr txBox="1">
            <a:spLocks noChangeArrowheads="1"/>
          </p:cNvSpPr>
          <p:nvPr/>
        </p:nvSpPr>
        <p:spPr bwMode="auto">
          <a:xfrm>
            <a:off x="4436533" y="533400"/>
            <a:ext cx="184731" cy="369332"/>
          </a:xfrm>
          <a:prstGeom prst="rect">
            <a:avLst/>
          </a:prstGeom>
          <a:noFill/>
          <a:ln w="9525">
            <a:noFill/>
            <a:miter lim="800000"/>
            <a:headEnd/>
            <a:tailEnd/>
          </a:ln>
          <a:effectLst/>
        </p:spPr>
        <p:txBody>
          <a:bodyPr wrap="none">
            <a:spAutoFit/>
          </a:bodyPr>
          <a:lstStyle/>
          <a:p>
            <a:endParaRPr lang="en-US" b="1">
              <a:latin typeface="Arial" pitchFamily="34" charset="0"/>
              <a:cs typeface="Arial" pitchFamily="34" charset="0"/>
            </a:endParaRPr>
          </a:p>
        </p:txBody>
      </p:sp>
      <p:pic>
        <p:nvPicPr>
          <p:cNvPr id="63" name="Picture 26"/>
          <p:cNvPicPr>
            <a:picLocks noChangeAspect="1" noChangeArrowheads="1"/>
          </p:cNvPicPr>
          <p:nvPr/>
        </p:nvPicPr>
        <p:blipFill>
          <a:blip r:embed="rId2" cstate="print"/>
          <a:srcRect/>
          <a:stretch>
            <a:fillRect/>
          </a:stretch>
        </p:blipFill>
        <p:spPr bwMode="auto">
          <a:xfrm>
            <a:off x="7696200" y="0"/>
            <a:ext cx="1447800" cy="1905000"/>
          </a:xfrm>
          <a:prstGeom prst="rect">
            <a:avLst/>
          </a:prstGeom>
          <a:noFill/>
          <a:ln w="9525">
            <a:noFill/>
            <a:miter lim="800000"/>
            <a:headEnd/>
            <a:tailEnd/>
          </a:ln>
        </p:spPr>
      </p:pic>
      <p:sp>
        <p:nvSpPr>
          <p:cNvPr id="64" name="TextBox 63"/>
          <p:cNvSpPr txBox="1"/>
          <p:nvPr/>
        </p:nvSpPr>
        <p:spPr>
          <a:xfrm>
            <a:off x="152400" y="439076"/>
            <a:ext cx="7365296" cy="1015663"/>
          </a:xfrm>
          <a:prstGeom prst="rect">
            <a:avLst/>
          </a:prstGeom>
          <a:noFill/>
        </p:spPr>
        <p:txBody>
          <a:bodyPr wrap="square" rtlCol="0">
            <a:spAutoFit/>
          </a:bodyPr>
          <a:lstStyle/>
          <a:p>
            <a:r>
              <a:rPr lang="en-US" sz="3000" b="1" dirty="0" smtClean="0">
                <a:latin typeface="Corbel" panose="020B0503020204020204" pitchFamily="34" charset="0"/>
              </a:rPr>
              <a:t>What else does research suggest needs to be included in drug treatment?</a:t>
            </a:r>
            <a:endParaRPr lang="en-US" sz="3000" b="1" dirty="0">
              <a:latin typeface="Corbel" panose="020B0503020204020204" pitchFamily="34" charset="0"/>
            </a:endParaRPr>
          </a:p>
        </p:txBody>
      </p:sp>
    </p:spTree>
    <p:extLst>
      <p:ext uri="{BB962C8B-B14F-4D97-AF65-F5344CB8AC3E}">
        <p14:creationId xmlns:p14="http://schemas.microsoft.com/office/powerpoint/2010/main" val="520639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1"/>
          <p:cNvSpPr>
            <a:spLocks noChangeArrowheads="1"/>
          </p:cNvSpPr>
          <p:nvPr/>
        </p:nvSpPr>
        <p:spPr bwMode="auto">
          <a:xfrm>
            <a:off x="0" y="378737"/>
            <a:ext cx="8915400" cy="535663"/>
          </a:xfrm>
          <a:prstGeom prst="rect">
            <a:avLst/>
          </a:prstGeom>
          <a:noFill/>
          <a:ln w="9525">
            <a:noFill/>
            <a:miter lim="800000"/>
            <a:headEnd/>
            <a:tailEnd/>
          </a:ln>
          <a:effectLst/>
        </p:spPr>
        <p:txBody>
          <a:bodyPr anchor="t"/>
          <a:lstStyle/>
          <a:p>
            <a:pPr marL="838200" indent="-838200" algn="ctr"/>
            <a:r>
              <a:rPr lang="en-US" sz="2800" b="1" dirty="0" smtClean="0"/>
              <a:t>	Effective Treatment for Adult Offenders</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3664814431"/>
              </p:ext>
            </p:extLst>
          </p:nvPr>
        </p:nvGraphicFramePr>
        <p:xfrm>
          <a:off x="152400" y="990600"/>
          <a:ext cx="8763000" cy="5791202"/>
        </p:xfrm>
        <a:graphic>
          <a:graphicData uri="http://schemas.openxmlformats.org/drawingml/2006/table">
            <a:tbl>
              <a:tblPr firstRow="1" bandRow="1">
                <a:tableStyleId>{5C22544A-7EE6-4342-B048-85BDC9FD1C3A}</a:tableStyleId>
              </a:tblPr>
              <a:tblGrid>
                <a:gridCol w="2190750"/>
                <a:gridCol w="2190750"/>
                <a:gridCol w="2190750"/>
                <a:gridCol w="2190750"/>
              </a:tblGrid>
              <a:tr h="379060">
                <a:tc>
                  <a:txBody>
                    <a:bodyPr/>
                    <a:lstStyle/>
                    <a:p>
                      <a:r>
                        <a:rPr lang="en-US" sz="1800" b="1" dirty="0" smtClean="0">
                          <a:effectLst/>
                        </a:rPr>
                        <a:t>Not Effective</a:t>
                      </a:r>
                    </a:p>
                  </a:txBody>
                  <a:tcPr>
                    <a:solidFill>
                      <a:srgbClr val="632523"/>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Effective</a:t>
                      </a:r>
                    </a:p>
                  </a:txBody>
                  <a:tcPr>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Promising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t>Research Needed</a:t>
                      </a:r>
                    </a:p>
                  </a:txBody>
                  <a:tcPr>
                    <a:solidFill>
                      <a:schemeClr val="accent4">
                        <a:lumMod val="75000"/>
                      </a:schemeClr>
                    </a:solidFill>
                  </a:tcPr>
                </a:tc>
              </a:tr>
              <a:tr h="384325">
                <a:tc>
                  <a:txBody>
                    <a:bodyPr/>
                    <a:lstStyle/>
                    <a:p>
                      <a:pPr algn="l"/>
                      <a:r>
                        <a:rPr lang="en-US" sz="1800" b="0" dirty="0" smtClean="0"/>
                        <a:t>Boot Camp</a:t>
                      </a:r>
                    </a:p>
                  </a:txBody>
                  <a:tcPr>
                    <a:solidFill>
                      <a:schemeClr val="accent2">
                        <a:lumMod val="40000"/>
                        <a:lumOff val="60000"/>
                      </a:schemeClr>
                    </a:solidFill>
                  </a:tcPr>
                </a:tc>
                <a:tc>
                  <a:txBody>
                    <a:bodyPr/>
                    <a:lstStyle/>
                    <a:p>
                      <a:pPr algn="l"/>
                      <a:r>
                        <a:rPr lang="en-US" sz="1800" b="0" dirty="0" smtClean="0"/>
                        <a:t>Residential TC’s</a:t>
                      </a:r>
                    </a:p>
                  </a:txBody>
                  <a:tcPr>
                    <a:solidFill>
                      <a:schemeClr val="accent3">
                        <a:lumMod val="60000"/>
                        <a:lumOff val="40000"/>
                      </a:schemeClr>
                    </a:solidFill>
                  </a:tcPr>
                </a:tc>
                <a:tc>
                  <a:txBody>
                    <a:bodyPr/>
                    <a:lstStyle/>
                    <a:p>
                      <a:pPr algn="l"/>
                      <a:r>
                        <a:rPr lang="en-US" sz="1800" b="0" dirty="0" smtClean="0"/>
                        <a:t>Moral Reasoning</a:t>
                      </a:r>
                    </a:p>
                  </a:txBody>
                  <a:tcPr/>
                </a:tc>
                <a:tc>
                  <a:txBody>
                    <a:bodyPr/>
                    <a:lstStyle/>
                    <a:p>
                      <a:pPr algn="l"/>
                      <a:r>
                        <a:rPr lang="en-US" sz="1800" b="0" dirty="0" smtClean="0"/>
                        <a:t>Re-entry Courts</a:t>
                      </a:r>
                    </a:p>
                  </a:txBody>
                  <a:tcPr>
                    <a:solidFill>
                      <a:schemeClr val="accent4">
                        <a:lumMod val="60000"/>
                        <a:lumOff val="4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Intensive Supervision</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CBT</a:t>
                      </a:r>
                    </a:p>
                    <a:p>
                      <a:endParaRPr lang="en-US" sz="1800" b="0" dirty="0"/>
                    </a:p>
                  </a:txBody>
                  <a:tcPr>
                    <a:solidFill>
                      <a:schemeClr val="accent3">
                        <a:lumMod val="20000"/>
                        <a:lumOff val="80000"/>
                      </a:schemeClr>
                    </a:solidFill>
                  </a:tcPr>
                </a:tc>
                <a:tc>
                  <a:txBody>
                    <a:bodyPr/>
                    <a:lstStyle/>
                    <a:p>
                      <a:pPr algn="l"/>
                      <a:r>
                        <a:rPr lang="en-US" sz="1800" b="0" dirty="0" smtClean="0"/>
                        <a:t>Biofeedback/</a:t>
                      </a:r>
                    </a:p>
                    <a:p>
                      <a:pPr algn="l"/>
                      <a:r>
                        <a:rPr lang="en-US" sz="1800" b="0" dirty="0" smtClean="0"/>
                        <a:t>Desensitizati</a:t>
                      </a:r>
                      <a:r>
                        <a:rPr lang="en-US" sz="1800" b="0" baseline="0" dirty="0" smtClean="0"/>
                        <a:t>o</a:t>
                      </a:r>
                      <a:r>
                        <a:rPr lang="en-US" sz="1800" b="0" dirty="0" smtClean="0"/>
                        <a:t>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Triage Models of Service Delivery</a:t>
                      </a:r>
                    </a:p>
                  </a:txBody>
                  <a:tcPr>
                    <a:solidFill>
                      <a:schemeClr val="accent4">
                        <a:lumMod val="20000"/>
                        <a:lumOff val="8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Generic Case Management</a:t>
                      </a: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Contingency Management</a:t>
                      </a:r>
                    </a:p>
                  </a:txBody>
                  <a:tcPr>
                    <a:solidFill>
                      <a:schemeClr val="accent3">
                        <a:lumMod val="60000"/>
                        <a:lumOff val="40000"/>
                      </a:schemeClr>
                    </a:solidFill>
                  </a:tcPr>
                </a:tc>
                <a:tc>
                  <a:txBody>
                    <a:bodyPr/>
                    <a:lstStyle/>
                    <a:p>
                      <a:pPr algn="l"/>
                      <a:r>
                        <a:rPr lang="en-US" sz="1800" b="0" dirty="0" smtClean="0"/>
                        <a:t>Relaxation/</a:t>
                      </a:r>
                    </a:p>
                    <a:p>
                      <a:pPr algn="l"/>
                      <a:r>
                        <a:rPr lang="en-US" sz="1800" b="0" dirty="0" smtClean="0"/>
                        <a:t>Counter Stress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New Medications</a:t>
                      </a:r>
                    </a:p>
                    <a:p>
                      <a:endParaRPr lang="en-US" sz="1800" b="0" dirty="0"/>
                    </a:p>
                  </a:txBody>
                  <a:tcPr>
                    <a:solidFill>
                      <a:schemeClr val="accent4">
                        <a:lumMod val="60000"/>
                        <a:lumOff val="40000"/>
                      </a:schemeClr>
                    </a:solidFill>
                  </a:tcPr>
                </a:tc>
              </a:tr>
              <a:tr h="663356">
                <a:tc>
                  <a:txBody>
                    <a:bodyPr/>
                    <a:lstStyle/>
                    <a:p>
                      <a:pPr algn="l"/>
                      <a:r>
                        <a:rPr lang="en-US" sz="1800" b="0" dirty="0" smtClean="0"/>
                        <a:t>Lengthy </a:t>
                      </a:r>
                    </a:p>
                    <a:p>
                      <a:pPr algn="l"/>
                      <a:r>
                        <a:rPr lang="en-US" sz="1800" b="0" dirty="0" smtClean="0"/>
                        <a:t>Incarceration</a:t>
                      </a: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Pharmacotherapy (medication)</a:t>
                      </a:r>
                    </a:p>
                  </a:txBody>
                  <a:tcPr>
                    <a:solidFill>
                      <a:schemeClr val="accent3">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Recovery Check-ups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Role of CJ Professionals</a:t>
                      </a:r>
                    </a:p>
                  </a:txBody>
                  <a:tcPr>
                    <a:solidFill>
                      <a:schemeClr val="accent4">
                        <a:lumMod val="20000"/>
                        <a:lumOff val="80000"/>
                      </a:schemeClr>
                    </a:solidFill>
                  </a:tcPr>
                </a:tc>
              </a:tr>
              <a:tr h="663356">
                <a:tc>
                  <a:txBody>
                    <a:bodyPr/>
                    <a:lstStyle/>
                    <a:p>
                      <a:pPr algn="l"/>
                      <a:r>
                        <a:rPr lang="en-US" sz="1800" b="0" dirty="0" smtClean="0"/>
                        <a:t>Harsh</a:t>
                      </a:r>
                    </a:p>
                    <a:p>
                      <a:pPr algn="l"/>
                      <a:r>
                        <a:rPr lang="en-US" sz="1800" b="0" dirty="0" smtClean="0"/>
                        <a:t>Punishment</a:t>
                      </a:r>
                    </a:p>
                  </a:txBody>
                  <a:tcPr>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Drug Courts </a:t>
                      </a:r>
                    </a:p>
                    <a:p>
                      <a:endParaRPr lang="en-US" sz="1800" b="0" dirty="0"/>
                    </a:p>
                  </a:txBody>
                  <a:tcPr>
                    <a:solidFill>
                      <a:schemeClr val="accent3">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Computer delivered treatment</a:t>
                      </a:r>
                    </a:p>
                  </a:txBody>
                  <a:tcPr/>
                </a:tc>
                <a:tc>
                  <a:txBody>
                    <a:bodyPr/>
                    <a:lstStyle/>
                    <a:p>
                      <a:r>
                        <a:rPr lang="en-US" sz="1800" b="0" dirty="0" smtClean="0"/>
                        <a:t>Peer Navigators</a:t>
                      </a:r>
                      <a:endParaRPr lang="en-US" sz="1800" b="0" dirty="0"/>
                    </a:p>
                  </a:txBody>
                  <a:tcPr>
                    <a:solidFill>
                      <a:schemeClr val="accent4">
                        <a:lumMod val="60000"/>
                        <a:lumOff val="40000"/>
                      </a:schemeClr>
                    </a:solidFill>
                  </a:tcPr>
                </a:tc>
              </a:tr>
              <a:tr h="663356">
                <a:tc>
                  <a:txBody>
                    <a:bodyPr/>
                    <a:lstStyle/>
                    <a:p>
                      <a:pPr algn="l"/>
                      <a:r>
                        <a:rPr lang="en-US" sz="1800" b="0" dirty="0" smtClean="0"/>
                        <a:t>Self-help (as primary treatment)</a:t>
                      </a:r>
                    </a:p>
                  </a:txBody>
                  <a:tcPr>
                    <a:solidFill>
                      <a:schemeClr val="accent2">
                        <a:lumMod val="20000"/>
                        <a:lumOff val="80000"/>
                      </a:schemeClr>
                    </a:solidFill>
                  </a:tcPr>
                </a:tc>
                <a:tc>
                  <a:txBody>
                    <a:bodyPr/>
                    <a:lstStyle/>
                    <a:p>
                      <a:pPr algn="l"/>
                      <a:r>
                        <a:rPr lang="en-US" sz="1800" b="0" dirty="0" smtClean="0"/>
                        <a:t>Motivational</a:t>
                      </a:r>
                    </a:p>
                    <a:p>
                      <a:pPr algn="l"/>
                      <a:r>
                        <a:rPr lang="en-US" sz="1800" b="0" dirty="0" smtClean="0"/>
                        <a:t>Enhancement</a:t>
                      </a:r>
                      <a:endParaRPr lang="en-US" sz="1800" b="0" dirty="0"/>
                    </a:p>
                  </a:txBody>
                  <a:tcPr>
                    <a:solidFill>
                      <a:schemeClr val="accent3">
                        <a:lumMod val="20000"/>
                        <a:lumOff val="80000"/>
                      </a:schemeClr>
                    </a:solidFill>
                  </a:tcPr>
                </a:tc>
                <a:tc>
                  <a:txBody>
                    <a:bodyPr/>
                    <a:lstStyle/>
                    <a:p>
                      <a:r>
                        <a:rPr lang="en-US" sz="1800" b="0" dirty="0" smtClean="0"/>
                        <a:t>Patient Navigators</a:t>
                      </a:r>
                      <a:endParaRPr lang="en-US" sz="1800" b="0" dirty="0"/>
                    </a:p>
                  </a:txBody>
                  <a:tcPr/>
                </a:tc>
                <a:tc>
                  <a:txBody>
                    <a:bodyPr/>
                    <a:lstStyle/>
                    <a:p>
                      <a:r>
                        <a:rPr lang="en-US" sz="1800" b="0" dirty="0" smtClean="0"/>
                        <a:t>Integrated Models of Care</a:t>
                      </a:r>
                      <a:endParaRPr lang="en-US" sz="1800" b="0" dirty="0"/>
                    </a:p>
                  </a:txBody>
                  <a:tcPr>
                    <a:solidFill>
                      <a:schemeClr val="accent4">
                        <a:lumMod val="20000"/>
                        <a:lumOff val="80000"/>
                      </a:schemeClr>
                    </a:solidFill>
                  </a:tcPr>
                </a:tc>
              </a:tr>
              <a:tr h="663356">
                <a:tc>
                  <a:txBody>
                    <a:bodyPr/>
                    <a:lstStyle/>
                    <a:p>
                      <a:pPr algn="l"/>
                      <a:r>
                        <a:rPr lang="en-US" sz="1800" b="0" dirty="0" smtClean="0"/>
                        <a:t>Drug education</a:t>
                      </a:r>
                    </a:p>
                  </a:txBody>
                  <a:tcPr>
                    <a:solidFill>
                      <a:schemeClr val="accent2">
                        <a:lumMod val="40000"/>
                        <a:lumOff val="60000"/>
                      </a:schemeClr>
                    </a:solidFill>
                  </a:tcPr>
                </a:tc>
                <a:tc>
                  <a:txBody>
                    <a:bodyPr/>
                    <a:lstStyle/>
                    <a:p>
                      <a:pPr algn="l"/>
                      <a:r>
                        <a:rPr lang="en-US" sz="1800" b="0" dirty="0" smtClean="0"/>
                        <a:t>After-care/Transition Plans</a:t>
                      </a:r>
                      <a:endParaRPr lang="en-US" sz="1800" b="0" dirty="0"/>
                    </a:p>
                  </a:txBody>
                  <a:tcPr>
                    <a:solidFill>
                      <a:schemeClr val="accent3">
                        <a:lumMod val="60000"/>
                        <a:lumOff val="40000"/>
                      </a:schemeClr>
                    </a:solidFill>
                  </a:tcPr>
                </a:tc>
                <a:tc>
                  <a:txBody>
                    <a:bodyPr/>
                    <a:lstStyle/>
                    <a:p>
                      <a:endParaRPr lang="en-US" sz="1800" b="0" dirty="0"/>
                    </a:p>
                  </a:txBody>
                  <a:tcPr/>
                </a:tc>
                <a:tc>
                  <a:txBody>
                    <a:bodyPr/>
                    <a:lstStyle/>
                    <a:p>
                      <a:r>
                        <a:rPr lang="en-US" sz="1800" b="0" dirty="0" smtClean="0"/>
                        <a:t>Implementation</a:t>
                      </a:r>
                      <a:r>
                        <a:rPr lang="en-US" sz="1800" b="0" baseline="0" dirty="0" smtClean="0"/>
                        <a:t> of Effective Treatments</a:t>
                      </a:r>
                      <a:endParaRPr lang="en-US" sz="1800" b="0" dirty="0"/>
                    </a:p>
                  </a:txBody>
                  <a:tcPr>
                    <a:solidFill>
                      <a:schemeClr val="accent4">
                        <a:lumMod val="60000"/>
                        <a:lumOff val="40000"/>
                      </a:schemeClr>
                    </a:solidFill>
                  </a:tcPr>
                </a:tc>
              </a:tr>
              <a:tr h="384325">
                <a:tc>
                  <a:txBody>
                    <a:bodyPr/>
                    <a:lstStyle/>
                    <a:p>
                      <a:pPr algn="l"/>
                      <a:endParaRPr lang="en-US" sz="1800" b="0" dirty="0" smtClean="0"/>
                    </a:p>
                  </a:txBody>
                  <a:tcPr>
                    <a:solidFill>
                      <a:schemeClr val="accent2">
                        <a:lumMod val="20000"/>
                        <a:lumOff val="80000"/>
                      </a:schemeClr>
                    </a:solidFill>
                  </a:tcPr>
                </a:tc>
                <a:tc>
                  <a:txBody>
                    <a:bodyPr/>
                    <a:lstStyle/>
                    <a:p>
                      <a:pPr algn="l"/>
                      <a:r>
                        <a:rPr lang="en-US" sz="1800" b="0" dirty="0" smtClean="0"/>
                        <a:t>Relapse Prevention</a:t>
                      </a:r>
                      <a:endParaRPr lang="en-US" sz="1800" b="0" dirty="0"/>
                    </a:p>
                  </a:txBody>
                  <a:tcPr>
                    <a:solidFill>
                      <a:schemeClr val="accent3">
                        <a:lumMod val="20000"/>
                        <a:lumOff val="80000"/>
                      </a:schemeClr>
                    </a:solidFill>
                  </a:tcPr>
                </a:tc>
                <a:tc>
                  <a:txBody>
                    <a:bodyPr/>
                    <a:lstStyle/>
                    <a:p>
                      <a:endParaRPr lang="en-US" sz="1800" b="0" dirty="0"/>
                    </a:p>
                  </a:txBody>
                  <a:tcPr/>
                </a:tc>
                <a:tc>
                  <a:txBody>
                    <a:bodyPr/>
                    <a:lstStyle/>
                    <a:p>
                      <a:endParaRPr lang="en-US" sz="1800" b="0" dirty="0"/>
                    </a:p>
                  </a:txBody>
                  <a:tcPr>
                    <a:solidFill>
                      <a:schemeClr val="accent4">
                        <a:lumMod val="20000"/>
                        <a:lumOff val="80000"/>
                      </a:schemeClr>
                    </a:solidFill>
                  </a:tcPr>
                </a:tc>
              </a:tr>
              <a:tr h="663356">
                <a:tc>
                  <a:txBody>
                    <a:bodyPr/>
                    <a:lstStyle/>
                    <a:p>
                      <a:pPr algn="l"/>
                      <a:endParaRPr lang="en-US" sz="1800" b="0" dirty="0" smtClean="0"/>
                    </a:p>
                  </a:txBody>
                  <a:tcPr>
                    <a:solidFill>
                      <a:schemeClr val="accent2">
                        <a:lumMod val="40000"/>
                        <a:lumOff val="60000"/>
                      </a:schemeClr>
                    </a:solidFill>
                  </a:tcPr>
                </a:tc>
                <a:tc>
                  <a:txBody>
                    <a:bodyPr/>
                    <a:lstStyle/>
                    <a:p>
                      <a:pPr algn="l"/>
                      <a:r>
                        <a:rPr lang="en-US" sz="1800" b="0" dirty="0" smtClean="0"/>
                        <a:t>Self-help</a:t>
                      </a:r>
                      <a:r>
                        <a:rPr lang="en-US" sz="1800" b="0" baseline="0" dirty="0" smtClean="0"/>
                        <a:t> (coupled with treatment)</a:t>
                      </a:r>
                      <a:endParaRPr lang="en-US" sz="1800" b="0" dirty="0"/>
                    </a:p>
                  </a:txBody>
                  <a:tcPr>
                    <a:solidFill>
                      <a:schemeClr val="accent3">
                        <a:lumMod val="60000"/>
                        <a:lumOff val="40000"/>
                      </a:schemeClr>
                    </a:solidFill>
                  </a:tcPr>
                </a:tc>
                <a:tc>
                  <a:txBody>
                    <a:bodyPr/>
                    <a:lstStyle/>
                    <a:p>
                      <a:endParaRPr lang="en-US" sz="1800" b="0" dirty="0"/>
                    </a:p>
                  </a:txBody>
                  <a:tcPr/>
                </a:tc>
                <a:tc>
                  <a:txBody>
                    <a:bodyPr/>
                    <a:lstStyle/>
                    <a:p>
                      <a:endParaRPr lang="en-US" sz="1800" b="0" dirty="0"/>
                    </a:p>
                  </a:txBody>
                  <a:tcPr>
                    <a:solidFill>
                      <a:schemeClr val="accent4">
                        <a:lumMod val="60000"/>
                        <a:lumOff val="40000"/>
                      </a:schemeClr>
                    </a:solidFill>
                  </a:tcPr>
                </a:tc>
              </a:tr>
            </a:tbl>
          </a:graphicData>
        </a:graphic>
      </p:graphicFrame>
      <p:sp>
        <p:nvSpPr>
          <p:cNvPr id="5" name="Slide Number Placeholder 4"/>
          <p:cNvSpPr>
            <a:spLocks noGrp="1"/>
          </p:cNvSpPr>
          <p:nvPr>
            <p:ph type="sldNum" sz="quarter" idx="12"/>
          </p:nvPr>
        </p:nvSpPr>
        <p:spPr/>
        <p:txBody>
          <a:bodyPr/>
          <a:lstStyle/>
          <a:p>
            <a:fld id="{1DD3F4C5-D0D1-408E-9BF2-B60C2DE91CE3}" type="slidenum">
              <a:rPr lang="en-US" smtClean="0"/>
              <a:t>32</a:t>
            </a:fld>
            <a:endParaRPr lang="en-US"/>
          </a:p>
        </p:txBody>
      </p:sp>
      <p:sp>
        <p:nvSpPr>
          <p:cNvPr id="2" name="&quot;No&quot; Symbol 1"/>
          <p:cNvSpPr/>
          <p:nvPr/>
        </p:nvSpPr>
        <p:spPr>
          <a:xfrm>
            <a:off x="76200" y="914400"/>
            <a:ext cx="2209800" cy="5943600"/>
          </a:xfrm>
          <a:prstGeom prst="noSmoking">
            <a:avLst/>
          </a:prstGeom>
          <a:solidFill>
            <a:srgbClr val="953735">
              <a:alpha val="67059"/>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83617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1"/>
          <p:cNvSpPr>
            <a:spLocks noChangeArrowheads="1"/>
          </p:cNvSpPr>
          <p:nvPr/>
        </p:nvSpPr>
        <p:spPr bwMode="auto">
          <a:xfrm>
            <a:off x="0" y="378737"/>
            <a:ext cx="8915400" cy="535663"/>
          </a:xfrm>
          <a:prstGeom prst="rect">
            <a:avLst/>
          </a:prstGeom>
          <a:noFill/>
          <a:ln w="9525">
            <a:noFill/>
            <a:miter lim="800000"/>
            <a:headEnd/>
            <a:tailEnd/>
          </a:ln>
          <a:effectLst/>
        </p:spPr>
        <p:txBody>
          <a:bodyPr anchor="t"/>
          <a:lstStyle/>
          <a:p>
            <a:pPr marL="838200" indent="-838200" algn="ctr"/>
            <a:r>
              <a:rPr lang="en-US" sz="2800" b="1" dirty="0" smtClean="0"/>
              <a:t>Addressing Adolescent Substance Use in Juvenile Justice</a:t>
            </a:r>
            <a:endParaRPr lang="en-US" sz="2800" b="1" dirty="0"/>
          </a:p>
        </p:txBody>
      </p:sp>
      <p:graphicFrame>
        <p:nvGraphicFramePr>
          <p:cNvPr id="4" name="Table 3"/>
          <p:cNvGraphicFramePr>
            <a:graphicFrameLocks noGrp="1"/>
          </p:cNvGraphicFramePr>
          <p:nvPr>
            <p:extLst>
              <p:ext uri="{D42A27DB-BD31-4B8C-83A1-F6EECF244321}">
                <p14:modId xmlns:p14="http://schemas.microsoft.com/office/powerpoint/2010/main" val="1638204547"/>
              </p:ext>
            </p:extLst>
          </p:nvPr>
        </p:nvGraphicFramePr>
        <p:xfrm>
          <a:off x="228599" y="950686"/>
          <a:ext cx="8686801" cy="4838008"/>
        </p:xfrm>
        <a:graphic>
          <a:graphicData uri="http://schemas.openxmlformats.org/drawingml/2006/table">
            <a:tbl>
              <a:tblPr firstRow="1" bandRow="1">
                <a:tableStyleId>{5C22544A-7EE6-4342-B048-85BDC9FD1C3A}</a:tableStyleId>
              </a:tblPr>
              <a:tblGrid>
                <a:gridCol w="2057401"/>
                <a:gridCol w="2362200"/>
                <a:gridCol w="2514600"/>
                <a:gridCol w="1752600"/>
              </a:tblGrid>
              <a:tr h="379060">
                <a:tc>
                  <a:txBody>
                    <a:bodyPr/>
                    <a:lstStyle/>
                    <a:p>
                      <a:r>
                        <a:rPr lang="en-US" sz="1600" b="1" dirty="0" smtClean="0">
                          <a:effectLst/>
                        </a:rPr>
                        <a:t>Core Components</a:t>
                      </a:r>
                    </a:p>
                  </a:txBody>
                  <a:tcPr>
                    <a:solidFill>
                      <a:schemeClr val="tx1"/>
                    </a:solidFill>
                  </a:tcPr>
                </a:tc>
                <a:tc>
                  <a:txBody>
                    <a:bodyPr/>
                    <a:lstStyle/>
                    <a:p>
                      <a:r>
                        <a:rPr lang="en-US" sz="1600" b="1" dirty="0" smtClean="0">
                          <a:effectLst/>
                        </a:rPr>
                        <a:t>Prevention Interventions</a:t>
                      </a:r>
                    </a:p>
                  </a:txBody>
                  <a:tcPr>
                    <a:solidFill>
                      <a:schemeClr val="accent3">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Treatment </a:t>
                      </a:r>
                      <a:r>
                        <a:rPr lang="en-US" sz="1600" b="1" baseline="0" dirty="0" smtClean="0"/>
                        <a:t> Interventions</a:t>
                      </a:r>
                      <a:endParaRPr lang="en-US" sz="1600" b="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Research Needed</a:t>
                      </a:r>
                    </a:p>
                  </a:txBody>
                  <a:tcPr>
                    <a:solidFill>
                      <a:schemeClr val="accent4">
                        <a:lumMod val="75000"/>
                      </a:schemeClr>
                    </a:solidFill>
                  </a:tcPr>
                </a:tc>
              </a:tr>
              <a:tr h="384325">
                <a:tc>
                  <a:txBody>
                    <a:bodyPr/>
                    <a:lstStyle/>
                    <a:p>
                      <a:pPr algn="l"/>
                      <a:r>
                        <a:rPr lang="en-US" sz="1800" b="0" dirty="0" smtClean="0"/>
                        <a:t>Change Behaviors &amp; Cognition</a:t>
                      </a:r>
                      <a:r>
                        <a:rPr lang="en-US" sz="1800" b="0" baseline="0" dirty="0" smtClean="0"/>
                        <a:t>s</a:t>
                      </a:r>
                      <a:endParaRPr lang="en-US" sz="1800" b="0" dirty="0" smtClean="0"/>
                    </a:p>
                  </a:txBody>
                  <a:tcPr>
                    <a:solidFill>
                      <a:schemeClr val="bg1">
                        <a:lumMod val="85000"/>
                      </a:schemeClr>
                    </a:solidFill>
                  </a:tcPr>
                </a:tc>
                <a:tc>
                  <a:txBody>
                    <a:bodyPr/>
                    <a:lstStyle/>
                    <a:p>
                      <a:pPr algn="l"/>
                      <a:r>
                        <a:rPr lang="en-US" sz="1800" b="0" dirty="0" smtClean="0"/>
                        <a:t>Strengthening Families Program</a:t>
                      </a:r>
                    </a:p>
                  </a:txBody>
                  <a:tcPr>
                    <a:solidFill>
                      <a:schemeClr val="accent3">
                        <a:lumMod val="60000"/>
                        <a:lumOff val="40000"/>
                      </a:schemeClr>
                    </a:solidFill>
                  </a:tcPr>
                </a:tc>
                <a:tc>
                  <a:txBody>
                    <a:bodyPr/>
                    <a:lstStyle/>
                    <a:p>
                      <a:pPr algn="l"/>
                      <a:r>
                        <a:rPr lang="en-US" sz="1800" b="0" dirty="0" smtClean="0"/>
                        <a:t>Brief Strategic Family Therapy  </a:t>
                      </a:r>
                    </a:p>
                  </a:txBody>
                  <a:tcPr/>
                </a:tc>
                <a:tc>
                  <a:txBody>
                    <a:bodyPr/>
                    <a:lstStyle/>
                    <a:p>
                      <a:pPr algn="l"/>
                      <a:r>
                        <a:rPr lang="en-US" sz="1800" b="0" dirty="0" smtClean="0"/>
                        <a:t>Juvenile Drug Courts</a:t>
                      </a:r>
                    </a:p>
                  </a:txBody>
                  <a:tcPr>
                    <a:solidFill>
                      <a:schemeClr val="accent4">
                        <a:lumMod val="60000"/>
                        <a:lumOff val="40000"/>
                      </a:schemeClr>
                    </a:solidFill>
                  </a:tcPr>
                </a:tc>
              </a:tr>
              <a:tr h="663356">
                <a:tc>
                  <a:txBody>
                    <a:bodyPr/>
                    <a:lstStyle/>
                    <a:p>
                      <a:r>
                        <a:rPr lang="en-US" sz="1800" b="0" dirty="0" smtClean="0"/>
                        <a:t>Involve</a:t>
                      </a:r>
                      <a:r>
                        <a:rPr lang="en-US" sz="1800" b="0" baseline="0" dirty="0" smtClean="0"/>
                        <a:t> Family</a:t>
                      </a:r>
                      <a:endParaRPr lang="en-US" sz="1800" b="0" dirty="0"/>
                    </a:p>
                  </a:txBody>
                  <a:tcPr>
                    <a:solidFill>
                      <a:schemeClr val="bg1">
                        <a:lumMod val="85000"/>
                      </a:schemeClr>
                    </a:solidFill>
                  </a:tcPr>
                </a:tc>
                <a:tc>
                  <a:txBody>
                    <a:bodyPr/>
                    <a:lstStyle/>
                    <a:p>
                      <a:r>
                        <a:rPr lang="en-US" sz="1800" b="0" dirty="0" smtClean="0"/>
                        <a:t>Big Brothers Big Sisters Community-Based Mentoring Program</a:t>
                      </a:r>
                      <a:endParaRPr lang="en-US" sz="1800" b="0" dirty="0"/>
                    </a:p>
                  </a:txBody>
                  <a:tcPr>
                    <a:solidFill>
                      <a:schemeClr val="accent3">
                        <a:lumMod val="20000"/>
                        <a:lumOff val="80000"/>
                      </a:schemeClr>
                    </a:solidFill>
                  </a:tcPr>
                </a:tc>
                <a:tc>
                  <a:txBody>
                    <a:bodyPr/>
                    <a:lstStyle/>
                    <a:p>
                      <a:pPr algn="l"/>
                      <a:r>
                        <a:rPr lang="en-US" sz="1800" b="0" dirty="0" smtClean="0"/>
                        <a:t>Functional Family Therapy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Medication for Older Adolescents</a:t>
                      </a:r>
                    </a:p>
                  </a:txBody>
                  <a:tcPr>
                    <a:solidFill>
                      <a:schemeClr val="accent4">
                        <a:lumMod val="20000"/>
                        <a:lumOff val="8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Build Motivation </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Positive Action</a:t>
                      </a:r>
                    </a:p>
                  </a:txBody>
                  <a:tcPr>
                    <a:solidFill>
                      <a:schemeClr val="accent3">
                        <a:lumMod val="60000"/>
                        <a:lumOff val="40000"/>
                      </a:schemeClr>
                    </a:solidFill>
                  </a:tcPr>
                </a:tc>
                <a:tc>
                  <a:txBody>
                    <a:bodyPr/>
                    <a:lstStyle/>
                    <a:p>
                      <a:pPr algn="l"/>
                      <a:r>
                        <a:rPr lang="en-US" sz="1800" b="0" dirty="0" err="1" smtClean="0"/>
                        <a:t>Multisystemic</a:t>
                      </a:r>
                      <a:r>
                        <a:rPr lang="en-US" sz="1800" b="0" dirty="0" smtClean="0"/>
                        <a:t> Therapy </a:t>
                      </a:r>
                    </a:p>
                  </a:txBody>
                  <a:tcPr/>
                </a:tc>
                <a:tc>
                  <a:txBody>
                    <a:bodyPr/>
                    <a:lstStyle/>
                    <a:p>
                      <a:r>
                        <a:rPr lang="en-US" sz="1800" b="0" dirty="0" smtClean="0"/>
                        <a:t>Mentoring</a:t>
                      </a:r>
                      <a:endParaRPr lang="en-US" sz="1800" b="0" dirty="0"/>
                    </a:p>
                  </a:txBody>
                  <a:tcPr>
                    <a:solidFill>
                      <a:schemeClr val="accent4">
                        <a:lumMod val="60000"/>
                        <a:lumOff val="4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Reward Change</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Family Matters</a:t>
                      </a:r>
                    </a:p>
                  </a:txBody>
                  <a:tcPr>
                    <a:solidFill>
                      <a:schemeClr val="accent3">
                        <a:lumMod val="60000"/>
                        <a:lumOff val="40000"/>
                      </a:schemeClr>
                    </a:solidFill>
                  </a:tcPr>
                </a:tc>
                <a:tc>
                  <a:txBody>
                    <a:bodyPr/>
                    <a:lstStyle/>
                    <a:p>
                      <a:pPr algn="l"/>
                      <a:r>
                        <a:rPr lang="en-US" sz="1800" b="0" dirty="0" smtClean="0"/>
                        <a:t>Adolescent Community Reinforcement Approach (A-CRA) </a:t>
                      </a:r>
                    </a:p>
                  </a:txBody>
                  <a:tcPr/>
                </a:tc>
                <a:tc>
                  <a:txBody>
                    <a:bodyPr/>
                    <a:lstStyle/>
                    <a:p>
                      <a:r>
                        <a:rPr lang="en-US" sz="1800" b="0" dirty="0" smtClean="0"/>
                        <a:t>Technology Facilitated Intervention</a:t>
                      </a:r>
                      <a:endParaRPr lang="en-US" sz="1800" b="0" dirty="0"/>
                    </a:p>
                  </a:txBody>
                  <a:tcPr>
                    <a:solidFill>
                      <a:schemeClr val="accent4">
                        <a:lumMod val="60000"/>
                        <a:lumOff val="4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Set</a:t>
                      </a:r>
                      <a:r>
                        <a:rPr lang="en-US" sz="1800" b="0" baseline="0" dirty="0" smtClean="0"/>
                        <a:t> Goals</a:t>
                      </a:r>
                      <a:endParaRPr lang="en-US" sz="1800" b="0"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STARS for Families</a:t>
                      </a:r>
                    </a:p>
                  </a:txBody>
                  <a:tcPr>
                    <a:solidFill>
                      <a:schemeClr val="accent3">
                        <a:lumMod val="60000"/>
                        <a:lumOff val="40000"/>
                      </a:schemeClr>
                    </a:solidFill>
                  </a:tcPr>
                </a:tc>
                <a:tc>
                  <a:txBody>
                    <a:bodyPr/>
                    <a:lstStyle/>
                    <a:p>
                      <a:pPr algn="l"/>
                      <a:r>
                        <a:rPr lang="en-US" sz="1800" b="0" dirty="0" smtClean="0"/>
                        <a:t>Multidimensional Family Therapy  (MFT)</a:t>
                      </a:r>
                    </a:p>
                  </a:txBody>
                  <a:tcPr/>
                </a:tc>
                <a:tc>
                  <a:txBody>
                    <a:bodyPr/>
                    <a:lstStyle/>
                    <a:p>
                      <a:endParaRPr lang="en-US" sz="1800" b="0" dirty="0"/>
                    </a:p>
                  </a:txBody>
                  <a:tcPr>
                    <a:solidFill>
                      <a:schemeClr val="accent4">
                        <a:lumMod val="60000"/>
                        <a:lumOff val="40000"/>
                      </a:schemeClr>
                    </a:solidFill>
                  </a:tcPr>
                </a:tc>
              </a:tr>
              <a:tr h="663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Build</a:t>
                      </a:r>
                      <a:r>
                        <a:rPr lang="en-US" sz="1800" b="0" baseline="0" dirty="0" smtClean="0"/>
                        <a:t> Skills</a:t>
                      </a:r>
                      <a:endParaRPr lang="en-US" sz="1800" b="0"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t>Strong African American Families</a:t>
                      </a:r>
                    </a:p>
                  </a:txBody>
                  <a:tcPr>
                    <a:solidFill>
                      <a:schemeClr val="accent3">
                        <a:lumMod val="60000"/>
                        <a:lumOff val="40000"/>
                      </a:schemeClr>
                    </a:solidFill>
                  </a:tcPr>
                </a:tc>
                <a:tc>
                  <a:txBody>
                    <a:bodyPr/>
                    <a:lstStyle/>
                    <a:p>
                      <a:pPr algn="l"/>
                      <a:r>
                        <a:rPr lang="en-US" sz="1800" b="0" dirty="0" smtClean="0"/>
                        <a:t>Teen Intervene (TI)</a:t>
                      </a:r>
                    </a:p>
                  </a:txBody>
                  <a:tcPr/>
                </a:tc>
                <a:tc>
                  <a:txBody>
                    <a:bodyPr/>
                    <a:lstStyle/>
                    <a:p>
                      <a:endParaRPr lang="en-US" sz="1800" b="0" dirty="0"/>
                    </a:p>
                  </a:txBody>
                  <a:tcPr>
                    <a:solidFill>
                      <a:schemeClr val="accent4">
                        <a:lumMod val="60000"/>
                        <a:lumOff val="40000"/>
                      </a:schemeClr>
                    </a:solidFill>
                  </a:tcPr>
                </a:tc>
              </a:tr>
            </a:tbl>
          </a:graphicData>
        </a:graphic>
      </p:graphicFrame>
      <p:sp>
        <p:nvSpPr>
          <p:cNvPr id="5" name="Slide Number Placeholder 4"/>
          <p:cNvSpPr>
            <a:spLocks noGrp="1"/>
          </p:cNvSpPr>
          <p:nvPr>
            <p:ph type="sldNum" sz="quarter" idx="12"/>
          </p:nvPr>
        </p:nvSpPr>
        <p:spPr/>
        <p:txBody>
          <a:bodyPr/>
          <a:lstStyle/>
          <a:p>
            <a:fld id="{1DD3F4C5-D0D1-408E-9BF2-B60C2DE91CE3}" type="slidenum">
              <a:rPr lang="en-US" smtClean="0"/>
              <a:t>33</a:t>
            </a:fld>
            <a:endParaRPr lang="en-US"/>
          </a:p>
        </p:txBody>
      </p:sp>
    </p:spTree>
    <p:extLst>
      <p:ext uri="{BB962C8B-B14F-4D97-AF65-F5344CB8AC3E}">
        <p14:creationId xmlns:p14="http://schemas.microsoft.com/office/powerpoint/2010/main" val="236643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762000" y="2438400"/>
            <a:ext cx="7772400" cy="4114800"/>
          </a:xfrm>
        </p:spPr>
        <p:txBody>
          <a:bodyPr/>
          <a:lstStyle/>
          <a:p>
            <a:pPr eaLnBrk="1" hangingPunct="1">
              <a:lnSpc>
                <a:spcPct val="80000"/>
              </a:lnSpc>
            </a:pPr>
            <a:r>
              <a:rPr lang="en-US" sz="2800" dirty="0" smtClean="0">
                <a:latin typeface="Corbel" pitchFamily="34" charset="0"/>
              </a:rPr>
              <a:t>Antisocial feelings, attitudes, orientations, values</a:t>
            </a:r>
          </a:p>
          <a:p>
            <a:pPr eaLnBrk="1" hangingPunct="1">
              <a:lnSpc>
                <a:spcPct val="80000"/>
              </a:lnSpc>
            </a:pPr>
            <a:r>
              <a:rPr lang="en-US" sz="2800" b="1" dirty="0" smtClean="0">
                <a:solidFill>
                  <a:srgbClr val="FF0000"/>
                </a:solidFill>
                <a:latin typeface="Corbel" pitchFamily="34" charset="0"/>
              </a:rPr>
              <a:t>Alcohol/drug problems</a:t>
            </a:r>
          </a:p>
          <a:p>
            <a:pPr eaLnBrk="1" hangingPunct="1">
              <a:lnSpc>
                <a:spcPct val="80000"/>
              </a:lnSpc>
            </a:pPr>
            <a:r>
              <a:rPr lang="en-US" sz="2800" dirty="0" smtClean="0">
                <a:latin typeface="Corbel" pitchFamily="34" charset="0"/>
              </a:rPr>
              <a:t>Anger/hostility</a:t>
            </a:r>
          </a:p>
          <a:p>
            <a:pPr eaLnBrk="1" hangingPunct="1">
              <a:lnSpc>
                <a:spcPct val="80000"/>
              </a:lnSpc>
            </a:pPr>
            <a:r>
              <a:rPr lang="en-US" sz="2800" dirty="0" smtClean="0">
                <a:latin typeface="Corbel" pitchFamily="34" charset="0"/>
              </a:rPr>
              <a:t>Problem solving</a:t>
            </a:r>
          </a:p>
          <a:p>
            <a:pPr eaLnBrk="1" hangingPunct="1">
              <a:lnSpc>
                <a:spcPct val="80000"/>
              </a:lnSpc>
            </a:pPr>
            <a:r>
              <a:rPr lang="en-US" sz="2800" dirty="0" smtClean="0">
                <a:latin typeface="Corbel" pitchFamily="34" charset="0"/>
              </a:rPr>
              <a:t>Conflict resolution skills</a:t>
            </a:r>
          </a:p>
          <a:p>
            <a:pPr eaLnBrk="1" hangingPunct="1">
              <a:lnSpc>
                <a:spcPct val="80000"/>
              </a:lnSpc>
            </a:pPr>
            <a:r>
              <a:rPr lang="en-US" sz="2800" dirty="0" smtClean="0">
                <a:latin typeface="Corbel" pitchFamily="34" charset="0"/>
              </a:rPr>
              <a:t>Attitudes toward school/work</a:t>
            </a:r>
          </a:p>
          <a:p>
            <a:pPr eaLnBrk="1" hangingPunct="1">
              <a:lnSpc>
                <a:spcPct val="80000"/>
              </a:lnSpc>
            </a:pPr>
            <a:r>
              <a:rPr lang="en-US" sz="2800" dirty="0" smtClean="0">
                <a:latin typeface="Corbel" pitchFamily="34" charset="0"/>
              </a:rPr>
              <a:t>Emotional problems</a:t>
            </a:r>
          </a:p>
          <a:p>
            <a:pPr eaLnBrk="1" hangingPunct="1">
              <a:lnSpc>
                <a:spcPct val="80000"/>
              </a:lnSpc>
            </a:pPr>
            <a:r>
              <a:rPr lang="en-US" sz="2800" dirty="0" smtClean="0">
                <a:latin typeface="Corbel" pitchFamily="34" charset="0"/>
              </a:rPr>
              <a:t>Family functioning</a:t>
            </a:r>
          </a:p>
          <a:p>
            <a:pPr eaLnBrk="1" hangingPunct="1">
              <a:lnSpc>
                <a:spcPct val="80000"/>
              </a:lnSpc>
            </a:pPr>
            <a:r>
              <a:rPr lang="en-US" sz="2800" dirty="0" smtClean="0">
                <a:latin typeface="Corbel" pitchFamily="34" charset="0"/>
              </a:rPr>
              <a:t>Barriers to care</a:t>
            </a:r>
          </a:p>
          <a:p>
            <a:pPr eaLnBrk="1" hangingPunct="1">
              <a:lnSpc>
                <a:spcPct val="80000"/>
              </a:lnSpc>
            </a:pPr>
            <a:endParaRPr lang="en-US" sz="2800" dirty="0" smtClean="0">
              <a:latin typeface="Corbel" pitchFamily="34" charset="0"/>
            </a:endParaRPr>
          </a:p>
          <a:p>
            <a:pPr eaLnBrk="1" hangingPunct="1">
              <a:lnSpc>
                <a:spcPct val="80000"/>
              </a:lnSpc>
            </a:pPr>
            <a:endParaRPr lang="en-US" sz="2800" dirty="0" smtClean="0">
              <a:latin typeface="Corbel" pitchFamily="34" charset="0"/>
            </a:endParaRPr>
          </a:p>
        </p:txBody>
      </p:sp>
      <p:sp>
        <p:nvSpPr>
          <p:cNvPr id="6" name="Rectangle 61"/>
          <p:cNvSpPr>
            <a:spLocks noChangeArrowheads="1"/>
          </p:cNvSpPr>
          <p:nvPr/>
        </p:nvSpPr>
        <p:spPr bwMode="auto">
          <a:xfrm>
            <a:off x="0" y="0"/>
            <a:ext cx="7772400" cy="1600200"/>
          </a:xfrm>
          <a:prstGeom prst="rect">
            <a:avLst/>
          </a:prstGeom>
          <a:noFill/>
          <a:ln w="9525">
            <a:noFill/>
            <a:miter lim="800000"/>
            <a:headEnd/>
            <a:tailEnd/>
          </a:ln>
          <a:effectLst/>
        </p:spPr>
        <p:txBody>
          <a:bodyPr anchor="ctr"/>
          <a:lstStyle/>
          <a:p>
            <a:pPr marL="838200" indent="-838200"/>
            <a:r>
              <a:rPr lang="en-US" sz="3200" dirty="0" smtClean="0">
                <a:latin typeface="Corbel" pitchFamily="34" charset="0"/>
              </a:rPr>
              <a:t>What additional targets are important to address drug use and crime? </a:t>
            </a:r>
            <a:endParaRPr lang="en-US" sz="3200" dirty="0">
              <a:latin typeface="Corbel" pitchFamily="34" charset="0"/>
            </a:endParaRPr>
          </a:p>
        </p:txBody>
      </p:sp>
      <p:sp>
        <p:nvSpPr>
          <p:cNvPr id="8" name="TextBox 7"/>
          <p:cNvSpPr txBox="1"/>
          <p:nvPr/>
        </p:nvSpPr>
        <p:spPr>
          <a:xfrm>
            <a:off x="228600" y="1828800"/>
            <a:ext cx="4191000" cy="523220"/>
          </a:xfrm>
          <a:prstGeom prst="rect">
            <a:avLst/>
          </a:prstGeom>
          <a:noFill/>
          <a:ln w="38100">
            <a:solidFill>
              <a:schemeClr val="tx2"/>
            </a:solidFill>
          </a:ln>
        </p:spPr>
        <p:txBody>
          <a:bodyPr wrap="square" rtlCol="0">
            <a:spAutoFit/>
          </a:bodyPr>
          <a:lstStyle/>
          <a:p>
            <a:r>
              <a:rPr lang="en-US" sz="2800" dirty="0" smtClean="0">
                <a:latin typeface="Corbel" pitchFamily="34" charset="0"/>
              </a:rPr>
              <a:t>Target </a:t>
            </a:r>
            <a:r>
              <a:rPr lang="en-US" sz="2800" dirty="0" err="1" smtClean="0">
                <a:latin typeface="Corbel" pitchFamily="34" charset="0"/>
              </a:rPr>
              <a:t>criminogenic</a:t>
            </a:r>
            <a:r>
              <a:rPr lang="en-US" sz="2800" dirty="0" smtClean="0">
                <a:latin typeface="Corbel" pitchFamily="34" charset="0"/>
              </a:rPr>
              <a:t> need</a:t>
            </a:r>
            <a:endParaRPr lang="en-US" sz="2800" dirty="0">
              <a:latin typeface="Corbel" pitchFamily="34" charset="0"/>
            </a:endParaRPr>
          </a:p>
        </p:txBody>
      </p:sp>
    </p:spTree>
    <p:extLst>
      <p:ext uri="{BB962C8B-B14F-4D97-AF65-F5344CB8AC3E}">
        <p14:creationId xmlns:p14="http://schemas.microsoft.com/office/powerpoint/2010/main" val="3742561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DD3F4C5-D0D1-408E-9BF2-B60C2DE91CE3}" type="slidenum">
              <a:rPr lang="en-US" smtClean="0"/>
              <a:t>35</a:t>
            </a:fld>
            <a:endParaRPr lang="en-US"/>
          </a:p>
        </p:txBody>
      </p:sp>
      <p:sp>
        <p:nvSpPr>
          <p:cNvPr id="6" name="Rectangle 5"/>
          <p:cNvSpPr/>
          <p:nvPr/>
        </p:nvSpPr>
        <p:spPr>
          <a:xfrm>
            <a:off x="6400800" y="6400801"/>
            <a:ext cx="2627066" cy="276999"/>
          </a:xfrm>
          <a:prstGeom prst="rect">
            <a:avLst/>
          </a:prstGeom>
        </p:spPr>
        <p:txBody>
          <a:bodyPr wrap="none">
            <a:spAutoFit/>
          </a:bodyPr>
          <a:lstStyle/>
          <a:p>
            <a:pPr>
              <a:defRPr/>
            </a:pPr>
            <a:r>
              <a:rPr lang="en-US" sz="1200" dirty="0">
                <a:latin typeface="Calibri" panose="020F0502020204030204" pitchFamily="34" charset="0"/>
              </a:rPr>
              <a:t>Martin, </a:t>
            </a:r>
            <a:r>
              <a:rPr lang="en-US" sz="1200" dirty="0" err="1">
                <a:latin typeface="Calibri" panose="020F0502020204030204" pitchFamily="34" charset="0"/>
              </a:rPr>
              <a:t>Butzin</a:t>
            </a:r>
            <a:r>
              <a:rPr lang="en-US" sz="1200" dirty="0">
                <a:latin typeface="Calibri" panose="020F0502020204030204" pitchFamily="34" charset="0"/>
              </a:rPr>
              <a:t>, </a:t>
            </a:r>
            <a:r>
              <a:rPr lang="en-US" sz="1200" dirty="0" err="1">
                <a:latin typeface="Calibri" panose="020F0502020204030204" pitchFamily="34" charset="0"/>
              </a:rPr>
              <a:t>Saum</a:t>
            </a:r>
            <a:r>
              <a:rPr lang="en-US" sz="1200" dirty="0">
                <a:latin typeface="Calibri" panose="020F0502020204030204" pitchFamily="34" charset="0"/>
              </a:rPr>
              <a:t>, &amp; </a:t>
            </a:r>
            <a:r>
              <a:rPr lang="en-US" sz="1200" dirty="0" err="1">
                <a:latin typeface="Calibri" panose="020F0502020204030204" pitchFamily="34" charset="0"/>
              </a:rPr>
              <a:t>Inciardi</a:t>
            </a:r>
            <a:r>
              <a:rPr lang="en-US" sz="1200" dirty="0">
                <a:latin typeface="Calibri" panose="020F0502020204030204" pitchFamily="34" charset="0"/>
              </a:rPr>
              <a:t> (1999)</a:t>
            </a:r>
            <a:endParaRPr lang="en-US" sz="1200" i="1" dirty="0">
              <a:latin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670165366"/>
              </p:ext>
            </p:extLst>
          </p:nvPr>
        </p:nvGraphicFramePr>
        <p:xfrm>
          <a:off x="417266" y="1941900"/>
          <a:ext cx="86106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600200" y="438834"/>
            <a:ext cx="5693546" cy="646331"/>
          </a:xfrm>
          <a:prstGeom prst="rect">
            <a:avLst/>
          </a:prstGeom>
        </p:spPr>
        <p:txBody>
          <a:bodyPr wrap="none">
            <a:spAutoFit/>
          </a:bodyPr>
          <a:lstStyle/>
          <a:p>
            <a:r>
              <a:rPr lang="en-US" sz="3600" b="1" dirty="0" smtClean="0">
                <a:latin typeface="Calibri" panose="020F0502020204030204" pitchFamily="34" charset="0"/>
                <a:cs typeface="Arial" pitchFamily="34" charset="0"/>
              </a:rPr>
              <a:t>Continuing Care is Important</a:t>
            </a:r>
            <a:endParaRPr lang="en-US" sz="3600" b="1" dirty="0"/>
          </a:p>
        </p:txBody>
      </p:sp>
      <p:sp>
        <p:nvSpPr>
          <p:cNvPr id="9" name="AutoShape 23"/>
          <p:cNvSpPr>
            <a:spLocks noChangeArrowheads="1"/>
          </p:cNvSpPr>
          <p:nvPr/>
        </p:nvSpPr>
        <p:spPr bwMode="auto">
          <a:xfrm rot="1902469">
            <a:off x="3031036" y="3479756"/>
            <a:ext cx="485775" cy="844220"/>
          </a:xfrm>
          <a:prstGeom prst="downArrow">
            <a:avLst>
              <a:gd name="adj1" fmla="val 50000"/>
              <a:gd name="adj2" fmla="val 66667"/>
            </a:avLst>
          </a:prstGeom>
          <a:solidFill>
            <a:schemeClr val="accent6">
              <a:lumMod val="75000"/>
            </a:schemeClr>
          </a:solidFill>
          <a:ln w="9525">
            <a:noFill/>
            <a:miter lim="800000"/>
            <a:headEnd/>
            <a:tailEnd/>
          </a:ln>
        </p:spPr>
        <p:txBody>
          <a:bodyPr vert="eaVert" wrap="none" anchor="ctr"/>
          <a:lstStyle/>
          <a:p>
            <a:endParaRPr lang="en-US">
              <a:solidFill>
                <a:schemeClr val="bg2"/>
              </a:solidFill>
              <a:latin typeface="Calibri" panose="020F0502020204030204" pitchFamily="34" charset="0"/>
            </a:endParaRPr>
          </a:p>
        </p:txBody>
      </p:sp>
      <p:sp>
        <p:nvSpPr>
          <p:cNvPr id="10" name="AutoShape 24"/>
          <p:cNvSpPr>
            <a:spLocks noChangeArrowheads="1"/>
          </p:cNvSpPr>
          <p:nvPr/>
        </p:nvSpPr>
        <p:spPr bwMode="auto">
          <a:xfrm rot="1879441">
            <a:off x="5634062" y="1777050"/>
            <a:ext cx="485775" cy="857891"/>
          </a:xfrm>
          <a:prstGeom prst="downArrow">
            <a:avLst>
              <a:gd name="adj1" fmla="val 50000"/>
              <a:gd name="adj2" fmla="val 66667"/>
            </a:avLst>
          </a:prstGeom>
          <a:solidFill>
            <a:schemeClr val="accent6">
              <a:lumMod val="75000"/>
            </a:schemeClr>
          </a:solidFill>
          <a:ln w="9525">
            <a:noFill/>
            <a:miter lim="800000"/>
            <a:headEnd/>
            <a:tailEnd/>
          </a:ln>
        </p:spPr>
        <p:txBody>
          <a:bodyPr vert="eaVert" wrap="none" anchor="ctr"/>
          <a:lstStyle/>
          <a:p>
            <a:endParaRPr lang="en-US">
              <a:solidFill>
                <a:schemeClr val="bg2"/>
              </a:solidFill>
              <a:latin typeface="Calibri" panose="020F0502020204030204" pitchFamily="34" charset="0"/>
            </a:endParaRPr>
          </a:p>
        </p:txBody>
      </p:sp>
      <p:sp>
        <p:nvSpPr>
          <p:cNvPr id="11" name="Text Box 22"/>
          <p:cNvSpPr txBox="1">
            <a:spLocks noChangeArrowheads="1"/>
          </p:cNvSpPr>
          <p:nvPr/>
        </p:nvSpPr>
        <p:spPr bwMode="auto">
          <a:xfrm>
            <a:off x="838200" y="1106001"/>
            <a:ext cx="7561759" cy="492443"/>
          </a:xfrm>
          <a:prstGeom prst="rect">
            <a:avLst/>
          </a:prstGeom>
          <a:noFill/>
          <a:ln w="9525">
            <a:noFill/>
            <a:miter lim="800000"/>
            <a:headEnd/>
            <a:tailEnd/>
          </a:ln>
          <a:effectLst/>
        </p:spPr>
        <p:txBody>
          <a:bodyPr wrap="square">
            <a:spAutoFit/>
          </a:bodyPr>
          <a:lstStyle/>
          <a:p>
            <a:pPr algn="ctr" eaLnBrk="0" hangingPunct="0">
              <a:defRPr/>
            </a:pPr>
            <a:r>
              <a:rPr lang="en-US" sz="2600" dirty="0">
                <a:latin typeface="Calibri" panose="020F0502020204030204" pitchFamily="34" charset="0"/>
                <a:cs typeface="Arial" pitchFamily="34" charset="0"/>
              </a:rPr>
              <a:t>Delaware Correctional </a:t>
            </a:r>
            <a:r>
              <a:rPr lang="en-US" sz="2600" dirty="0" smtClean="0">
                <a:latin typeface="Calibri" panose="020F0502020204030204" pitchFamily="34" charset="0"/>
                <a:cs typeface="Arial" pitchFamily="34" charset="0"/>
              </a:rPr>
              <a:t>System 3 Years Post-Release</a:t>
            </a:r>
            <a:endParaRPr lang="en-US" sz="2600" dirty="0">
              <a:latin typeface="Calibri" panose="020F0502020204030204" pitchFamily="34" charset="0"/>
              <a:cs typeface="Arial" pitchFamily="34" charset="0"/>
            </a:endParaRPr>
          </a:p>
        </p:txBody>
      </p:sp>
    </p:spTree>
    <p:extLst>
      <p:ext uri="{BB962C8B-B14F-4D97-AF65-F5344CB8AC3E}">
        <p14:creationId xmlns:p14="http://schemas.microsoft.com/office/powerpoint/2010/main" val="20111845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533400" y="685800"/>
            <a:ext cx="8229600" cy="566738"/>
          </a:xfrm>
        </p:spPr>
        <p:txBody>
          <a:bodyPr/>
          <a:lstStyle/>
          <a:p>
            <a:r>
              <a:rPr lang="en-US" sz="2400" dirty="0">
                <a:latin typeface="+mn-lt"/>
                <a:cs typeface="Arial" pitchFamily="34" charset="0"/>
              </a:rPr>
              <a:t>Methadone Experiment: 6 Mo Post Release </a:t>
            </a:r>
            <a:r>
              <a:rPr lang="en-US" sz="2000" b="0" dirty="0">
                <a:latin typeface="+mn-lt"/>
                <a:cs typeface="Arial" pitchFamily="34" charset="0"/>
              </a:rPr>
              <a:t>(N=201</a:t>
            </a:r>
            <a:r>
              <a:rPr lang="en-US" sz="2000" b="0" dirty="0">
                <a:latin typeface="+mn-lt"/>
              </a:rPr>
              <a:t>)</a:t>
            </a:r>
          </a:p>
        </p:txBody>
      </p:sp>
      <p:sp>
        <p:nvSpPr>
          <p:cNvPr id="758787" name="Rectangle 3"/>
          <p:cNvSpPr>
            <a:spLocks noChangeArrowheads="1"/>
          </p:cNvSpPr>
          <p:nvPr/>
        </p:nvSpPr>
        <p:spPr bwMode="auto">
          <a:xfrm>
            <a:off x="609600" y="152400"/>
            <a:ext cx="8001000" cy="838200"/>
          </a:xfrm>
          <a:prstGeom prst="rect">
            <a:avLst/>
          </a:prstGeom>
          <a:noFill/>
          <a:ln w="9525">
            <a:noFill/>
            <a:miter lim="800000"/>
            <a:headEnd/>
            <a:tailEnd/>
          </a:ln>
          <a:effectLst/>
        </p:spPr>
        <p:txBody>
          <a:bodyPr anchor="ctr"/>
          <a:lstStyle/>
          <a:p>
            <a:pPr algn="ctr"/>
            <a:r>
              <a:rPr lang="en-US" sz="3600" b="1" dirty="0" smtClean="0"/>
              <a:t>What is the role of medication?</a:t>
            </a:r>
            <a:endParaRPr lang="en-US" sz="3600" b="1" dirty="0"/>
          </a:p>
        </p:txBody>
      </p:sp>
      <p:graphicFrame>
        <p:nvGraphicFramePr>
          <p:cNvPr id="17" name="Object 2"/>
          <p:cNvGraphicFramePr>
            <a:graphicFrameLocks noGrp="1" noChangeAspect="1"/>
          </p:cNvGraphicFramePr>
          <p:nvPr>
            <p:ph sz="half" idx="1"/>
            <p:extLst>
              <p:ext uri="{D42A27DB-BD31-4B8C-83A1-F6EECF244321}">
                <p14:modId xmlns:p14="http://schemas.microsoft.com/office/powerpoint/2010/main" val="2339574095"/>
              </p:ext>
            </p:extLst>
          </p:nvPr>
        </p:nvGraphicFramePr>
        <p:xfrm>
          <a:off x="457200" y="1371600"/>
          <a:ext cx="8216112" cy="4326761"/>
        </p:xfrm>
        <a:graphic>
          <a:graphicData uri="http://schemas.openxmlformats.org/drawingml/2006/chart">
            <c:chart xmlns:c="http://schemas.openxmlformats.org/drawingml/2006/chart" xmlns:r="http://schemas.openxmlformats.org/officeDocument/2006/relationships" r:id="rId3"/>
          </a:graphicData>
        </a:graphic>
      </p:graphicFrame>
      <p:sp>
        <p:nvSpPr>
          <p:cNvPr id="758799" name="AutoShape 15"/>
          <p:cNvSpPr>
            <a:spLocks noChangeArrowheads="1"/>
          </p:cNvSpPr>
          <p:nvPr/>
        </p:nvSpPr>
        <p:spPr bwMode="auto">
          <a:xfrm>
            <a:off x="-2895600" y="8153400"/>
            <a:ext cx="228600" cy="152400"/>
          </a:xfrm>
          <a:prstGeom prst="star4">
            <a:avLst>
              <a:gd name="adj" fmla="val 12500"/>
            </a:avLst>
          </a:prstGeom>
          <a:solidFill>
            <a:schemeClr val="bg2"/>
          </a:solidFill>
          <a:ln w="9525">
            <a:solidFill>
              <a:schemeClr val="tx1"/>
            </a:solidFill>
            <a:miter lim="800000"/>
            <a:headEnd/>
            <a:tailEnd/>
          </a:ln>
          <a:effectLst/>
        </p:spPr>
        <p:txBody>
          <a:bodyPr wrap="none" anchor="ctr"/>
          <a:lstStyle/>
          <a:p>
            <a:endParaRPr lang="en-US"/>
          </a:p>
        </p:txBody>
      </p:sp>
      <p:sp>
        <p:nvSpPr>
          <p:cNvPr id="3" name="Rectangle 2"/>
          <p:cNvSpPr/>
          <p:nvPr/>
        </p:nvSpPr>
        <p:spPr>
          <a:xfrm>
            <a:off x="2895600" y="6547350"/>
            <a:ext cx="6057900" cy="276999"/>
          </a:xfrm>
          <a:prstGeom prst="rect">
            <a:avLst/>
          </a:prstGeom>
        </p:spPr>
        <p:txBody>
          <a:bodyPr wrap="square">
            <a:spAutoFit/>
          </a:bodyPr>
          <a:lstStyle/>
          <a:p>
            <a:pPr algn="r"/>
            <a:r>
              <a:rPr lang="en-US" sz="1200" dirty="0">
                <a:solidFill>
                  <a:prstClr val="black"/>
                </a:solidFill>
                <a:latin typeface="Calibri"/>
              </a:rPr>
              <a:t>Gordon, M.S., Kinlock, T.W., Schwartz, R.P., O’Grady, K.E. </a:t>
            </a:r>
            <a:r>
              <a:rPr lang="en-US" sz="1200" dirty="0" smtClean="0">
                <a:solidFill>
                  <a:prstClr val="black"/>
                </a:solidFill>
                <a:latin typeface="Calibri"/>
              </a:rPr>
              <a:t>, 2008,  </a:t>
            </a:r>
            <a:r>
              <a:rPr lang="en-US" sz="1200" i="1" dirty="0">
                <a:solidFill>
                  <a:prstClr val="black"/>
                </a:solidFill>
                <a:latin typeface="Calibri"/>
              </a:rPr>
              <a:t>Addiction</a:t>
            </a:r>
            <a:endParaRPr lang="en-US" dirty="0"/>
          </a:p>
        </p:txBody>
      </p:sp>
      <p:sp>
        <p:nvSpPr>
          <p:cNvPr id="16"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36</a:t>
            </a:fld>
            <a:endParaRPr lang="en-US"/>
          </a:p>
        </p:txBody>
      </p:sp>
    </p:spTree>
    <p:extLst>
      <p:ext uri="{BB962C8B-B14F-4D97-AF65-F5344CB8AC3E}">
        <p14:creationId xmlns:p14="http://schemas.microsoft.com/office/powerpoint/2010/main" val="2729782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dissolve">
                                      <p:cBhvr>
                                        <p:cTn id="7" dur="500"/>
                                        <p:tgtEl>
                                          <p:spTgt spid="1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dissolve">
                                      <p:cBhvr>
                                        <p:cTn id="12" dur="500"/>
                                        <p:tgtEl>
                                          <p:spTgt spid="1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graphicEl>
                                              <a:chart seriesIdx="2" categoryIdx="-4" bldStep="series"/>
                                            </p:graphicEl>
                                          </p:spTgt>
                                        </p:tgtEl>
                                        <p:attrNameLst>
                                          <p:attrName>style.visibility</p:attrName>
                                        </p:attrNameLst>
                                      </p:cBhvr>
                                      <p:to>
                                        <p:strVal val="visible"/>
                                      </p:to>
                                    </p:set>
                                    <p:animEffect transition="in" filter="dissolve">
                                      <p:cBhvr>
                                        <p:cTn id="17" dur="500"/>
                                        <p:tgtEl>
                                          <p:spTgt spid="1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animBg="0"/>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lstStyle/>
          <a:p>
            <a:r>
              <a:rPr lang="en-US" sz="3200" b="1" dirty="0" smtClean="0">
                <a:latin typeface="Corbel" panose="020B0503020204020204" pitchFamily="34" charset="0"/>
                <a:cs typeface="Arial" pitchFamily="34" charset="0"/>
              </a:rPr>
              <a:t>FDA Approved Medications for Alcohol &amp; Nicotine </a:t>
            </a:r>
            <a:endParaRPr lang="en-US" sz="3200" b="1" dirty="0">
              <a:latin typeface="Corbel" panose="020B0503020204020204" pitchFamily="34" charset="0"/>
              <a:cs typeface="Arial" pitchFamily="34" charset="0"/>
            </a:endParaRPr>
          </a:p>
        </p:txBody>
      </p:sp>
      <p:sp>
        <p:nvSpPr>
          <p:cNvPr id="3" name="Content Placeholder 2"/>
          <p:cNvSpPr>
            <a:spLocks noGrp="1"/>
          </p:cNvSpPr>
          <p:nvPr>
            <p:ph sz="half" idx="1"/>
          </p:nvPr>
        </p:nvSpPr>
        <p:spPr>
          <a:xfrm>
            <a:off x="3556000" y="1676400"/>
            <a:ext cx="5029200" cy="5410200"/>
          </a:xfrm>
        </p:spPr>
        <p:txBody>
          <a:bodyPr/>
          <a:lstStyle/>
          <a:p>
            <a:endParaRPr lang="en-US" sz="2000" dirty="0" smtClean="0">
              <a:solidFill>
                <a:schemeClr val="tx1"/>
              </a:solidFill>
              <a:cs typeface="Arial" pitchFamily="34" charset="0"/>
            </a:endParaRPr>
          </a:p>
          <a:p>
            <a:r>
              <a:rPr lang="en-US" dirty="0" smtClean="0">
                <a:solidFill>
                  <a:schemeClr val="tx1"/>
                </a:solidFill>
                <a:cs typeface="Arial" pitchFamily="34" charset="0"/>
              </a:rPr>
              <a:t>For alcohol dependence:</a:t>
            </a:r>
          </a:p>
          <a:p>
            <a:pPr lvl="1">
              <a:buFont typeface="Arial" panose="020B0604020202020204" pitchFamily="34" charset="0"/>
              <a:buChar char="•"/>
            </a:pPr>
            <a:r>
              <a:rPr lang="en-US" sz="2000" dirty="0" smtClean="0">
                <a:solidFill>
                  <a:schemeClr val="tx1"/>
                </a:solidFill>
                <a:cs typeface="Arial" pitchFamily="34" charset="0"/>
              </a:rPr>
              <a:t>Disulfiram</a:t>
            </a:r>
          </a:p>
          <a:p>
            <a:pPr lvl="1">
              <a:buFont typeface="Arial" panose="020B0604020202020204" pitchFamily="34" charset="0"/>
              <a:buChar char="•"/>
            </a:pPr>
            <a:r>
              <a:rPr lang="en-US" sz="2000" dirty="0" smtClean="0">
                <a:solidFill>
                  <a:schemeClr val="tx1"/>
                </a:solidFill>
                <a:cs typeface="Arial" pitchFamily="34" charset="0"/>
              </a:rPr>
              <a:t>Acamprosate</a:t>
            </a:r>
          </a:p>
          <a:p>
            <a:pPr lvl="1">
              <a:buFont typeface="Arial" panose="020B0604020202020204" pitchFamily="34" charset="0"/>
              <a:buChar char="•"/>
            </a:pPr>
            <a:r>
              <a:rPr lang="en-US" sz="2000" dirty="0" smtClean="0">
                <a:solidFill>
                  <a:schemeClr val="tx1"/>
                </a:solidFill>
                <a:cs typeface="Arial" pitchFamily="34" charset="0"/>
              </a:rPr>
              <a:t>Naltrexone (tablet, injectable)</a:t>
            </a:r>
          </a:p>
          <a:p>
            <a:r>
              <a:rPr lang="en-US" dirty="0" smtClean="0">
                <a:solidFill>
                  <a:schemeClr val="tx1"/>
                </a:solidFill>
                <a:cs typeface="Arial" pitchFamily="34" charset="0"/>
              </a:rPr>
              <a:t>For nicotine dependence:</a:t>
            </a:r>
          </a:p>
          <a:p>
            <a:pPr lvl="1">
              <a:buFont typeface="Arial" panose="020B0604020202020204" pitchFamily="34" charset="0"/>
              <a:buChar char="•"/>
            </a:pPr>
            <a:r>
              <a:rPr lang="en-US" sz="2000" dirty="0" smtClean="0">
                <a:solidFill>
                  <a:schemeClr val="tx1"/>
                </a:solidFill>
                <a:cs typeface="Arial" pitchFamily="34" charset="0"/>
              </a:rPr>
              <a:t>Varenicline, Buproprion</a:t>
            </a:r>
          </a:p>
          <a:p>
            <a:pPr lvl="1">
              <a:buFont typeface="Arial" panose="020B0604020202020204" pitchFamily="34" charset="0"/>
              <a:buChar char="•"/>
            </a:pPr>
            <a:r>
              <a:rPr lang="en-US" sz="2000" dirty="0" smtClean="0">
                <a:solidFill>
                  <a:schemeClr val="tx1"/>
                </a:solidFill>
                <a:cs typeface="Arial" pitchFamily="34" charset="0"/>
              </a:rPr>
              <a:t>Patch, gum, lozenge</a:t>
            </a:r>
          </a:p>
        </p:txBody>
      </p:sp>
      <p:pic>
        <p:nvPicPr>
          <p:cNvPr id="49155" name="Picture 3"/>
          <p:cNvPicPr>
            <a:picLocks noChangeAspect="1" noChangeArrowheads="1"/>
          </p:cNvPicPr>
          <p:nvPr/>
        </p:nvPicPr>
        <p:blipFill>
          <a:blip r:embed="rId3" cstate="print"/>
          <a:srcRect/>
          <a:stretch>
            <a:fillRect/>
          </a:stretch>
        </p:blipFill>
        <p:spPr bwMode="auto">
          <a:xfrm>
            <a:off x="381000" y="1905004"/>
            <a:ext cx="2995612" cy="2050759"/>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83B7839C-A5E7-42C2-A482-2E7B15F8688E}" type="slidenum">
              <a:rPr lang="en-US" smtClean="0">
                <a:solidFill>
                  <a:srgbClr val="FFFFFF"/>
                </a:solidFill>
              </a:rPr>
              <a:pPr>
                <a:defRPr/>
              </a:pPr>
              <a:t>37</a:t>
            </a:fld>
            <a:endParaRPr lang="en-US">
              <a:solidFill>
                <a:srgbClr val="FFFFFF"/>
              </a:solidFill>
            </a:endParaRPr>
          </a:p>
        </p:txBody>
      </p:sp>
    </p:spTree>
    <p:extLst>
      <p:ext uri="{BB962C8B-B14F-4D97-AF65-F5344CB8AC3E}">
        <p14:creationId xmlns:p14="http://schemas.microsoft.com/office/powerpoint/2010/main" val="380543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37067" y="381001"/>
            <a:ext cx="8669867" cy="822325"/>
          </a:xfrm>
          <a:effectLst>
            <a:outerShdw sx="1000" sy="1000" algn="ctr" rotWithShape="0">
              <a:srgbClr val="000000"/>
            </a:outerShdw>
          </a:effectLst>
        </p:spPr>
        <p:txBody>
          <a:bodyPr>
            <a:normAutofit fontScale="90000"/>
          </a:bodyPr>
          <a:lstStyle/>
          <a:p>
            <a:pPr>
              <a:lnSpc>
                <a:spcPct val="80000"/>
              </a:lnSpc>
              <a:defRPr/>
            </a:pPr>
            <a:r>
              <a:rPr lang="en-US" sz="3600" b="0" dirty="0" smtClean="0">
                <a:effectLst>
                  <a:outerShdw blurRad="38100" dist="38100" dir="2700000" algn="tl">
                    <a:srgbClr val="000000"/>
                  </a:outerShdw>
                </a:effectLst>
              </a:rPr>
              <a:t>FDA Approved Medications for </a:t>
            </a:r>
            <a:br>
              <a:rPr lang="en-US" sz="3600" b="0" dirty="0" smtClean="0">
                <a:effectLst>
                  <a:outerShdw blurRad="38100" dist="38100" dir="2700000" algn="tl">
                    <a:srgbClr val="000000"/>
                  </a:outerShdw>
                </a:effectLst>
              </a:rPr>
            </a:br>
            <a:r>
              <a:rPr lang="en-US" sz="3600" b="0" dirty="0" smtClean="0">
                <a:effectLst>
                  <a:outerShdw blurRad="38100" dist="38100" dir="2700000" algn="tl">
                    <a:srgbClr val="000000"/>
                  </a:outerShdw>
                </a:effectLst>
              </a:rPr>
              <a:t>Opioid </a:t>
            </a:r>
            <a:r>
              <a:rPr lang="en-US" sz="3600" dirty="0" smtClean="0">
                <a:effectLst>
                  <a:outerShdw blurRad="38100" dist="38100" dir="2700000" algn="tl">
                    <a:srgbClr val="000000"/>
                  </a:outerShdw>
                </a:effectLst>
              </a:rPr>
              <a:t>Addiction</a:t>
            </a:r>
          </a:p>
        </p:txBody>
      </p:sp>
      <p:sp>
        <p:nvSpPr>
          <p:cNvPr id="20482" name="Content Placeholder 10"/>
          <p:cNvSpPr>
            <a:spLocks noGrp="1"/>
          </p:cNvSpPr>
          <p:nvPr>
            <p:ph idx="1"/>
          </p:nvPr>
        </p:nvSpPr>
        <p:spPr>
          <a:xfrm>
            <a:off x="778933" y="1524000"/>
            <a:ext cx="7721600" cy="4572000"/>
          </a:xfrm>
        </p:spPr>
        <p:txBody>
          <a:bodyPr/>
          <a:lstStyle/>
          <a:p>
            <a:r>
              <a:rPr lang="en-US" b="0" dirty="0" smtClean="0"/>
              <a:t>Methadone</a:t>
            </a:r>
          </a:p>
          <a:p>
            <a:r>
              <a:rPr lang="en-US" b="0" dirty="0" smtClean="0"/>
              <a:t>Buprenorphine (</a:t>
            </a:r>
            <a:r>
              <a:rPr lang="en-US" b="0" dirty="0" err="1" smtClean="0"/>
              <a:t>Subutex</a:t>
            </a:r>
            <a:r>
              <a:rPr lang="en-US" b="0" dirty="0" smtClean="0"/>
              <a:t> and generics)</a:t>
            </a:r>
            <a:endParaRPr lang="en-US" sz="2400" b="0" dirty="0" smtClean="0"/>
          </a:p>
          <a:p>
            <a:r>
              <a:rPr lang="en-US" b="0" dirty="0" smtClean="0"/>
              <a:t>Buprenorphine/Naloxone (</a:t>
            </a:r>
            <a:r>
              <a:rPr lang="en-US" b="0" dirty="0" err="1" smtClean="0"/>
              <a:t>Suboxone</a:t>
            </a:r>
            <a:r>
              <a:rPr lang="en-US" b="0" dirty="0" smtClean="0"/>
              <a:t> and generics)</a:t>
            </a:r>
            <a:endParaRPr lang="en-US" sz="2400" b="0" dirty="0" smtClean="0"/>
          </a:p>
          <a:p>
            <a:r>
              <a:rPr lang="en-US" b="0" dirty="0" smtClean="0"/>
              <a:t>Oral Naltrexone </a:t>
            </a:r>
          </a:p>
          <a:p>
            <a:r>
              <a:rPr lang="en-US" b="0" dirty="0" smtClean="0"/>
              <a:t>Extended-release Naltrexone</a:t>
            </a:r>
            <a:r>
              <a:rPr lang="en-US" sz="2400" b="0" dirty="0" smtClean="0"/>
              <a:t> </a:t>
            </a:r>
            <a:endParaRPr lang="en-US" b="0" dirty="0" smtClean="0"/>
          </a:p>
          <a:p>
            <a:endParaRPr lang="en-US" b="0" dirty="0" smtClean="0"/>
          </a:p>
          <a:p>
            <a:endParaRPr lang="en-US" dirty="0" smtClean="0"/>
          </a:p>
          <a:p>
            <a:endParaRPr lang="en-US" dirty="0" smtClean="0"/>
          </a:p>
        </p:txBody>
      </p:sp>
      <p:sp>
        <p:nvSpPr>
          <p:cNvPr id="2" name="Slide Number Placeholder 1"/>
          <p:cNvSpPr>
            <a:spLocks noGrp="1"/>
          </p:cNvSpPr>
          <p:nvPr>
            <p:ph type="sldNum" sz="quarter" idx="12"/>
          </p:nvPr>
        </p:nvSpPr>
        <p:spPr/>
        <p:txBody>
          <a:bodyPr/>
          <a:lstStyle/>
          <a:p>
            <a:pPr>
              <a:defRPr/>
            </a:pPr>
            <a:fld id="{CED34FBF-7734-4BF5-82CB-90D682921591}" type="slidenum">
              <a:rPr lang="en-US" smtClean="0">
                <a:solidFill>
                  <a:srgbClr val="FFFFFF"/>
                </a:solidFill>
              </a:rPr>
              <a:pPr>
                <a:defRPr/>
              </a:pPr>
              <a:t>38</a:t>
            </a:fld>
            <a:endParaRPr lang="en-US">
              <a:solidFill>
                <a:srgbClr val="FFFFFF"/>
              </a:solidFill>
            </a:endParaRPr>
          </a:p>
        </p:txBody>
      </p:sp>
    </p:spTree>
    <p:extLst>
      <p:ext uri="{BB962C8B-B14F-4D97-AF65-F5344CB8AC3E}">
        <p14:creationId xmlns:p14="http://schemas.microsoft.com/office/powerpoint/2010/main" val="3133788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Text Box 2"/>
          <p:cNvSpPr txBox="1">
            <a:spLocks noChangeArrowheads="1"/>
          </p:cNvSpPr>
          <p:nvPr/>
        </p:nvSpPr>
        <p:spPr bwMode="auto">
          <a:xfrm>
            <a:off x="0" y="914400"/>
            <a:ext cx="9144000" cy="420371"/>
          </a:xfrm>
          <a:prstGeom prst="rect">
            <a:avLst/>
          </a:prstGeom>
          <a:noFill/>
          <a:ln w="9525">
            <a:noFill/>
            <a:miter lim="800000"/>
            <a:headEnd/>
            <a:tailEnd/>
          </a:ln>
          <a:effectLst>
            <a:outerShdw sx="1000" sy="1000" algn="ctr" rotWithShape="0">
              <a:srgbClr val="000000"/>
            </a:outerShdw>
          </a:effectLst>
        </p:spPr>
        <p:txBody>
          <a:bodyPr wrap="square">
            <a:spAutoFit/>
          </a:bodyPr>
          <a:lstStyle/>
          <a:p>
            <a:pPr algn="ctr" eaLnBrk="0" hangingPunct="0">
              <a:lnSpc>
                <a:spcPct val="80000"/>
              </a:lnSpc>
            </a:pPr>
            <a:r>
              <a:rPr lang="en-US" sz="2600" b="1" dirty="0" smtClean="0">
                <a:latin typeface="Corbel" pitchFamily="34" charset="0"/>
              </a:rPr>
              <a:t>Relapse </a:t>
            </a:r>
            <a:r>
              <a:rPr lang="en-US" sz="2600" b="1" dirty="0">
                <a:latin typeface="Corbel" pitchFamily="34" charset="0"/>
              </a:rPr>
              <a:t>Rates are Similar to </a:t>
            </a:r>
            <a:r>
              <a:rPr lang="en-US" sz="2600" b="1" dirty="0" smtClean="0">
                <a:latin typeface="Corbel" pitchFamily="34" charset="0"/>
              </a:rPr>
              <a:t> Other </a:t>
            </a:r>
            <a:r>
              <a:rPr lang="en-US" sz="2600" b="1" dirty="0">
                <a:latin typeface="Corbel" pitchFamily="34" charset="0"/>
              </a:rPr>
              <a:t>Chronic Medical Conditions</a:t>
            </a:r>
          </a:p>
        </p:txBody>
      </p:sp>
      <p:sp>
        <p:nvSpPr>
          <p:cNvPr id="752643" name="Freeform 3"/>
          <p:cNvSpPr>
            <a:spLocks/>
          </p:cNvSpPr>
          <p:nvPr/>
        </p:nvSpPr>
        <p:spPr bwMode="auto">
          <a:xfrm>
            <a:off x="1857375" y="5665788"/>
            <a:ext cx="5383213" cy="61912"/>
          </a:xfrm>
          <a:custGeom>
            <a:avLst/>
            <a:gdLst/>
            <a:ahLst/>
            <a:cxnLst>
              <a:cxn ang="0">
                <a:pos x="0" y="39"/>
              </a:cxn>
              <a:cxn ang="0">
                <a:pos x="53" y="0"/>
              </a:cxn>
              <a:cxn ang="0">
                <a:pos x="3815" y="0"/>
              </a:cxn>
              <a:cxn ang="0">
                <a:pos x="3762" y="39"/>
              </a:cxn>
              <a:cxn ang="0">
                <a:pos x="0" y="39"/>
              </a:cxn>
            </a:cxnLst>
            <a:rect l="0" t="0" r="r" b="b"/>
            <a:pathLst>
              <a:path w="3815" h="39">
                <a:moveTo>
                  <a:pt x="0" y="39"/>
                </a:moveTo>
                <a:lnTo>
                  <a:pt x="53" y="0"/>
                </a:lnTo>
                <a:lnTo>
                  <a:pt x="3815" y="0"/>
                </a:lnTo>
                <a:lnTo>
                  <a:pt x="3762" y="39"/>
                </a:lnTo>
                <a:lnTo>
                  <a:pt x="0" y="39"/>
                </a:lnTo>
                <a:close/>
              </a:path>
            </a:pathLst>
          </a:custGeom>
          <a:solidFill>
            <a:srgbClr val="808080"/>
          </a:solidFill>
          <a:ln w="9525">
            <a:noFill/>
            <a:round/>
            <a:headEnd/>
            <a:tailEnd/>
          </a:ln>
        </p:spPr>
        <p:txBody>
          <a:bodyPr/>
          <a:lstStyle/>
          <a:p>
            <a:endParaRPr lang="en-US"/>
          </a:p>
        </p:txBody>
      </p:sp>
      <p:sp>
        <p:nvSpPr>
          <p:cNvPr id="752644" name="Freeform 4"/>
          <p:cNvSpPr>
            <a:spLocks/>
          </p:cNvSpPr>
          <p:nvPr/>
        </p:nvSpPr>
        <p:spPr bwMode="auto">
          <a:xfrm>
            <a:off x="1857375" y="1789113"/>
            <a:ext cx="74613" cy="3938587"/>
          </a:xfrm>
          <a:custGeom>
            <a:avLst/>
            <a:gdLst/>
            <a:ahLst/>
            <a:cxnLst>
              <a:cxn ang="0">
                <a:pos x="0" y="2481"/>
              </a:cxn>
              <a:cxn ang="0">
                <a:pos x="0" y="38"/>
              </a:cxn>
              <a:cxn ang="0">
                <a:pos x="53" y="0"/>
              </a:cxn>
              <a:cxn ang="0">
                <a:pos x="53" y="2442"/>
              </a:cxn>
              <a:cxn ang="0">
                <a:pos x="0" y="2481"/>
              </a:cxn>
            </a:cxnLst>
            <a:rect l="0" t="0" r="r" b="b"/>
            <a:pathLst>
              <a:path w="53" h="2481">
                <a:moveTo>
                  <a:pt x="0" y="2481"/>
                </a:moveTo>
                <a:lnTo>
                  <a:pt x="0" y="38"/>
                </a:lnTo>
                <a:lnTo>
                  <a:pt x="53" y="0"/>
                </a:lnTo>
                <a:lnTo>
                  <a:pt x="53" y="2442"/>
                </a:lnTo>
                <a:lnTo>
                  <a:pt x="0" y="2481"/>
                </a:lnTo>
                <a:close/>
              </a:path>
            </a:pathLst>
          </a:custGeom>
          <a:noFill/>
          <a:ln w="9525">
            <a:noFill/>
            <a:round/>
            <a:headEnd/>
            <a:tailEnd/>
          </a:ln>
          <a:effectLst>
            <a:outerShdw dist="35921" dir="2700000" algn="ctr" rotWithShape="0">
              <a:schemeClr val="tx2"/>
            </a:outerShdw>
          </a:effectLst>
        </p:spPr>
        <p:txBody>
          <a:bodyPr/>
          <a:lstStyle/>
          <a:p>
            <a:endParaRPr lang="en-US"/>
          </a:p>
        </p:txBody>
      </p:sp>
      <p:sp>
        <p:nvSpPr>
          <p:cNvPr id="752645" name="Rectangle 5"/>
          <p:cNvSpPr>
            <a:spLocks noChangeArrowheads="1"/>
          </p:cNvSpPr>
          <p:nvPr/>
        </p:nvSpPr>
        <p:spPr bwMode="auto">
          <a:xfrm>
            <a:off x="1931988" y="1789113"/>
            <a:ext cx="5308600" cy="3876675"/>
          </a:xfrm>
          <a:prstGeom prst="rect">
            <a:avLst/>
          </a:prstGeom>
          <a:noFill/>
          <a:ln w="9525">
            <a:noFill/>
            <a:miter lim="800000"/>
            <a:headEnd/>
            <a:tailEnd/>
          </a:ln>
        </p:spPr>
        <p:txBody>
          <a:bodyPr/>
          <a:lstStyle/>
          <a:p>
            <a:endParaRPr lang="en-US"/>
          </a:p>
        </p:txBody>
      </p:sp>
      <p:sp>
        <p:nvSpPr>
          <p:cNvPr id="752646" name="Freeform 6"/>
          <p:cNvSpPr>
            <a:spLocks/>
          </p:cNvSpPr>
          <p:nvPr/>
        </p:nvSpPr>
        <p:spPr bwMode="auto">
          <a:xfrm>
            <a:off x="1857375" y="5665788"/>
            <a:ext cx="5383213" cy="61912"/>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rgbClr val="FFFFFF"/>
            </a:solidFill>
            <a:prstDash val="solid"/>
            <a:round/>
            <a:headEnd/>
            <a:tailEnd/>
          </a:ln>
        </p:spPr>
        <p:txBody>
          <a:bodyPr/>
          <a:lstStyle/>
          <a:p>
            <a:endParaRPr lang="en-US"/>
          </a:p>
        </p:txBody>
      </p:sp>
      <p:sp>
        <p:nvSpPr>
          <p:cNvPr id="752647" name="Freeform 7"/>
          <p:cNvSpPr>
            <a:spLocks/>
          </p:cNvSpPr>
          <p:nvPr/>
        </p:nvSpPr>
        <p:spPr bwMode="auto">
          <a:xfrm>
            <a:off x="1857375" y="5284788"/>
            <a:ext cx="5383213" cy="52387"/>
          </a:xfrm>
          <a:custGeom>
            <a:avLst/>
            <a:gdLst/>
            <a:ahLst/>
            <a:cxnLst>
              <a:cxn ang="0">
                <a:pos x="0" y="7"/>
              </a:cxn>
              <a:cxn ang="0">
                <a:pos x="11" y="0"/>
              </a:cxn>
              <a:cxn ang="0">
                <a:pos x="794" y="0"/>
              </a:cxn>
            </a:cxnLst>
            <a:rect l="0" t="0" r="r" b="b"/>
            <a:pathLst>
              <a:path w="794" h="7">
                <a:moveTo>
                  <a:pt x="0" y="7"/>
                </a:moveTo>
                <a:lnTo>
                  <a:pt x="11" y="0"/>
                </a:lnTo>
                <a:lnTo>
                  <a:pt x="794" y="0"/>
                </a:lnTo>
              </a:path>
            </a:pathLst>
          </a:custGeom>
          <a:noFill/>
          <a:ln w="7938">
            <a:solidFill>
              <a:schemeClr val="bg2"/>
            </a:solidFill>
            <a:prstDash val="solid"/>
            <a:round/>
            <a:headEnd/>
            <a:tailEnd/>
          </a:ln>
        </p:spPr>
        <p:txBody>
          <a:bodyPr/>
          <a:lstStyle/>
          <a:p>
            <a:endParaRPr lang="en-US" b="1"/>
          </a:p>
        </p:txBody>
      </p:sp>
      <p:sp>
        <p:nvSpPr>
          <p:cNvPr id="752648" name="Freeform 8"/>
          <p:cNvSpPr>
            <a:spLocks/>
          </p:cNvSpPr>
          <p:nvPr/>
        </p:nvSpPr>
        <p:spPr bwMode="auto">
          <a:xfrm>
            <a:off x="1857375" y="4895850"/>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chemeClr val="bg2"/>
            </a:solidFill>
            <a:prstDash val="solid"/>
            <a:round/>
            <a:headEnd/>
            <a:tailEnd/>
          </a:ln>
        </p:spPr>
        <p:txBody>
          <a:bodyPr/>
          <a:lstStyle/>
          <a:p>
            <a:endParaRPr lang="en-US" b="1"/>
          </a:p>
        </p:txBody>
      </p:sp>
      <p:sp>
        <p:nvSpPr>
          <p:cNvPr id="752649" name="Freeform 9"/>
          <p:cNvSpPr>
            <a:spLocks/>
          </p:cNvSpPr>
          <p:nvPr/>
        </p:nvSpPr>
        <p:spPr bwMode="auto">
          <a:xfrm>
            <a:off x="1857375" y="4505325"/>
            <a:ext cx="5383213" cy="61913"/>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chemeClr val="bg2"/>
            </a:solidFill>
            <a:prstDash val="solid"/>
            <a:round/>
            <a:headEnd/>
            <a:tailEnd/>
          </a:ln>
        </p:spPr>
        <p:txBody>
          <a:bodyPr/>
          <a:lstStyle/>
          <a:p>
            <a:endParaRPr lang="en-US" b="1"/>
          </a:p>
        </p:txBody>
      </p:sp>
      <p:sp>
        <p:nvSpPr>
          <p:cNvPr id="752650" name="Freeform 10"/>
          <p:cNvSpPr>
            <a:spLocks/>
          </p:cNvSpPr>
          <p:nvPr/>
        </p:nvSpPr>
        <p:spPr bwMode="auto">
          <a:xfrm>
            <a:off x="1857375" y="4116388"/>
            <a:ext cx="5383213" cy="61912"/>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chemeClr val="bg2"/>
            </a:solidFill>
            <a:prstDash val="solid"/>
            <a:round/>
            <a:headEnd/>
            <a:tailEnd/>
          </a:ln>
        </p:spPr>
        <p:txBody>
          <a:bodyPr/>
          <a:lstStyle/>
          <a:p>
            <a:endParaRPr lang="en-US" b="1"/>
          </a:p>
        </p:txBody>
      </p:sp>
      <p:sp>
        <p:nvSpPr>
          <p:cNvPr id="752651" name="Freeform 11"/>
          <p:cNvSpPr>
            <a:spLocks/>
          </p:cNvSpPr>
          <p:nvPr/>
        </p:nvSpPr>
        <p:spPr bwMode="auto">
          <a:xfrm>
            <a:off x="1857375" y="3727450"/>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52" name="Freeform 12"/>
          <p:cNvSpPr>
            <a:spLocks/>
          </p:cNvSpPr>
          <p:nvPr/>
        </p:nvSpPr>
        <p:spPr bwMode="auto">
          <a:xfrm>
            <a:off x="1857375" y="3338513"/>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53" name="Freeform 13"/>
          <p:cNvSpPr>
            <a:spLocks/>
          </p:cNvSpPr>
          <p:nvPr/>
        </p:nvSpPr>
        <p:spPr bwMode="auto">
          <a:xfrm>
            <a:off x="1857375" y="2949575"/>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dirty="0">
              <a:solidFill>
                <a:schemeClr val="bg2"/>
              </a:solidFill>
            </a:endParaRPr>
          </a:p>
        </p:txBody>
      </p:sp>
      <p:sp>
        <p:nvSpPr>
          <p:cNvPr id="752654" name="Freeform 14"/>
          <p:cNvSpPr>
            <a:spLocks/>
          </p:cNvSpPr>
          <p:nvPr/>
        </p:nvSpPr>
        <p:spPr bwMode="auto">
          <a:xfrm>
            <a:off x="1857375" y="2559050"/>
            <a:ext cx="5383213" cy="61913"/>
          </a:xfrm>
          <a:custGeom>
            <a:avLst/>
            <a:gdLst/>
            <a:ahLst/>
            <a:cxnLst>
              <a:cxn ang="0">
                <a:pos x="0" y="8"/>
              </a:cxn>
              <a:cxn ang="0">
                <a:pos x="11" y="0"/>
              </a:cxn>
              <a:cxn ang="0">
                <a:pos x="794" y="0"/>
              </a:cxn>
            </a:cxnLst>
            <a:rect l="0" t="0" r="r" b="b"/>
            <a:pathLst>
              <a:path w="794" h="8">
                <a:moveTo>
                  <a:pt x="0" y="8"/>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55" name="Freeform 15"/>
          <p:cNvSpPr>
            <a:spLocks/>
          </p:cNvSpPr>
          <p:nvPr/>
        </p:nvSpPr>
        <p:spPr bwMode="auto">
          <a:xfrm>
            <a:off x="1857375" y="2178050"/>
            <a:ext cx="5383213" cy="53975"/>
          </a:xfrm>
          <a:custGeom>
            <a:avLst/>
            <a:gdLst/>
            <a:ahLst/>
            <a:cxnLst>
              <a:cxn ang="0">
                <a:pos x="0" y="7"/>
              </a:cxn>
              <a:cxn ang="0">
                <a:pos x="11" y="0"/>
              </a:cxn>
              <a:cxn ang="0">
                <a:pos x="794" y="0"/>
              </a:cxn>
            </a:cxnLst>
            <a:rect l="0" t="0" r="r" b="b"/>
            <a:pathLst>
              <a:path w="794" h="7">
                <a:moveTo>
                  <a:pt x="0" y="7"/>
                </a:moveTo>
                <a:lnTo>
                  <a:pt x="11" y="0"/>
                </a:lnTo>
                <a:lnTo>
                  <a:pt x="794" y="0"/>
                </a:lnTo>
              </a:path>
            </a:pathLst>
          </a:cu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56" name="Freeform 16"/>
          <p:cNvSpPr>
            <a:spLocks/>
          </p:cNvSpPr>
          <p:nvPr/>
        </p:nvSpPr>
        <p:spPr bwMode="auto">
          <a:xfrm>
            <a:off x="1857375" y="1789113"/>
            <a:ext cx="5383213" cy="60325"/>
          </a:xfrm>
          <a:custGeom>
            <a:avLst/>
            <a:gdLst/>
            <a:ahLst/>
            <a:cxnLst>
              <a:cxn ang="0">
                <a:pos x="0" y="8"/>
              </a:cxn>
              <a:cxn ang="0">
                <a:pos x="11" y="0"/>
              </a:cxn>
              <a:cxn ang="0">
                <a:pos x="794" y="0"/>
              </a:cxn>
            </a:cxnLst>
            <a:rect l="0" t="0" r="r" b="b"/>
            <a:pathLst>
              <a:path w="794" h="8">
                <a:moveTo>
                  <a:pt x="0" y="8"/>
                </a:moveTo>
                <a:lnTo>
                  <a:pt x="11" y="0"/>
                </a:lnTo>
                <a:lnTo>
                  <a:pt x="794" y="0"/>
                </a:lnTo>
              </a:path>
            </a:pathLst>
          </a:custGeom>
          <a:noFill/>
          <a:ln w="7938">
            <a:solidFill>
              <a:srgbClr val="FFFFFF"/>
            </a:solidFill>
            <a:prstDash val="solid"/>
            <a:round/>
            <a:headEnd/>
            <a:tailEnd/>
          </a:ln>
        </p:spPr>
        <p:txBody>
          <a:bodyPr/>
          <a:lstStyle/>
          <a:p>
            <a:endParaRPr lang="en-US"/>
          </a:p>
        </p:txBody>
      </p:sp>
      <p:sp>
        <p:nvSpPr>
          <p:cNvPr id="752657" name="Freeform 17"/>
          <p:cNvSpPr>
            <a:spLocks/>
          </p:cNvSpPr>
          <p:nvPr/>
        </p:nvSpPr>
        <p:spPr bwMode="auto">
          <a:xfrm>
            <a:off x="1857375" y="5665788"/>
            <a:ext cx="5383213" cy="61912"/>
          </a:xfrm>
          <a:custGeom>
            <a:avLst/>
            <a:gdLst/>
            <a:ahLst/>
            <a:cxnLst>
              <a:cxn ang="0">
                <a:pos x="3815" y="0"/>
              </a:cxn>
              <a:cxn ang="0">
                <a:pos x="3762" y="39"/>
              </a:cxn>
              <a:cxn ang="0">
                <a:pos x="0" y="39"/>
              </a:cxn>
              <a:cxn ang="0">
                <a:pos x="53" y="0"/>
              </a:cxn>
              <a:cxn ang="0">
                <a:pos x="3815" y="0"/>
              </a:cxn>
            </a:cxnLst>
            <a:rect l="0" t="0" r="r" b="b"/>
            <a:pathLst>
              <a:path w="3815" h="39">
                <a:moveTo>
                  <a:pt x="3815" y="0"/>
                </a:moveTo>
                <a:lnTo>
                  <a:pt x="3762" y="39"/>
                </a:lnTo>
                <a:lnTo>
                  <a:pt x="0" y="39"/>
                </a:lnTo>
                <a:lnTo>
                  <a:pt x="53" y="0"/>
                </a:lnTo>
                <a:lnTo>
                  <a:pt x="3815" y="0"/>
                </a:lnTo>
                <a:close/>
              </a:path>
            </a:pathLst>
          </a:custGeom>
          <a:noFill/>
          <a:ln w="7938">
            <a:solidFill>
              <a:srgbClr val="000000"/>
            </a:solidFill>
            <a:prstDash val="solid"/>
            <a:round/>
            <a:headEnd/>
            <a:tailEnd/>
          </a:ln>
        </p:spPr>
        <p:txBody>
          <a:bodyPr/>
          <a:lstStyle/>
          <a:p>
            <a:endParaRPr lang="en-US"/>
          </a:p>
        </p:txBody>
      </p:sp>
      <p:sp>
        <p:nvSpPr>
          <p:cNvPr id="752658" name="Freeform 18"/>
          <p:cNvSpPr>
            <a:spLocks/>
          </p:cNvSpPr>
          <p:nvPr/>
        </p:nvSpPr>
        <p:spPr bwMode="auto">
          <a:xfrm>
            <a:off x="1857375" y="1789113"/>
            <a:ext cx="74613" cy="3938587"/>
          </a:xfrm>
          <a:custGeom>
            <a:avLst/>
            <a:gdLst/>
            <a:ahLst/>
            <a:cxnLst>
              <a:cxn ang="0">
                <a:pos x="0" y="2481"/>
              </a:cxn>
              <a:cxn ang="0">
                <a:pos x="0" y="38"/>
              </a:cxn>
              <a:cxn ang="0">
                <a:pos x="53" y="0"/>
              </a:cxn>
              <a:cxn ang="0">
                <a:pos x="53" y="2442"/>
              </a:cxn>
              <a:cxn ang="0">
                <a:pos x="0" y="2481"/>
              </a:cxn>
            </a:cxnLst>
            <a:rect l="0" t="0" r="r" b="b"/>
            <a:pathLst>
              <a:path w="53" h="2481">
                <a:moveTo>
                  <a:pt x="0" y="2481"/>
                </a:moveTo>
                <a:lnTo>
                  <a:pt x="0" y="38"/>
                </a:lnTo>
                <a:lnTo>
                  <a:pt x="53" y="0"/>
                </a:lnTo>
                <a:lnTo>
                  <a:pt x="53" y="2442"/>
                </a:lnTo>
                <a:lnTo>
                  <a:pt x="0" y="2481"/>
                </a:lnTo>
                <a:close/>
              </a:path>
            </a:pathLst>
          </a:custGeom>
          <a:noFill/>
          <a:ln w="7938">
            <a:solidFill>
              <a:schemeClr val="bg2"/>
            </a:solidFill>
            <a:prstDash val="solid"/>
            <a:round/>
            <a:headEnd/>
            <a:tailEnd/>
          </a:ln>
          <a:effectLst>
            <a:outerShdw dist="35921" dir="2700000" algn="ctr" rotWithShape="0">
              <a:schemeClr val="tx2"/>
            </a:outerShdw>
          </a:effectLst>
        </p:spPr>
        <p:txBody>
          <a:bodyPr/>
          <a:lstStyle/>
          <a:p>
            <a:endParaRPr lang="en-US"/>
          </a:p>
        </p:txBody>
      </p:sp>
      <p:sp>
        <p:nvSpPr>
          <p:cNvPr id="752659" name="Rectangle 19"/>
          <p:cNvSpPr>
            <a:spLocks noChangeArrowheads="1"/>
          </p:cNvSpPr>
          <p:nvPr/>
        </p:nvSpPr>
        <p:spPr bwMode="auto">
          <a:xfrm>
            <a:off x="1931988" y="1789113"/>
            <a:ext cx="5308600" cy="3876675"/>
          </a:xfrm>
          <a:prstGeom prst="rect">
            <a:avLst/>
          </a:prstGeom>
          <a:noFill/>
          <a:ln w="7938">
            <a:solidFill>
              <a:schemeClr val="bg2"/>
            </a:solidFill>
            <a:miter lim="800000"/>
            <a:headEnd/>
            <a:tailEnd/>
          </a:ln>
        </p:spPr>
        <p:txBody>
          <a:bodyPr/>
          <a:lstStyle/>
          <a:p>
            <a:endParaRPr lang="en-US"/>
          </a:p>
        </p:txBody>
      </p:sp>
      <p:sp>
        <p:nvSpPr>
          <p:cNvPr id="752660" name="Line 20"/>
          <p:cNvSpPr>
            <a:spLocks noChangeShapeType="1"/>
          </p:cNvSpPr>
          <p:nvPr/>
        </p:nvSpPr>
        <p:spPr bwMode="auto">
          <a:xfrm flipV="1">
            <a:off x="1857375" y="1849438"/>
            <a:ext cx="1588" cy="387826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en-US"/>
          </a:p>
        </p:txBody>
      </p:sp>
      <p:sp>
        <p:nvSpPr>
          <p:cNvPr id="752661" name="Line 21"/>
          <p:cNvSpPr>
            <a:spLocks noChangeShapeType="1"/>
          </p:cNvSpPr>
          <p:nvPr/>
        </p:nvSpPr>
        <p:spPr bwMode="auto">
          <a:xfrm flipH="1">
            <a:off x="1801813" y="5727700"/>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2" name="Line 22"/>
          <p:cNvSpPr>
            <a:spLocks noChangeShapeType="1"/>
          </p:cNvSpPr>
          <p:nvPr/>
        </p:nvSpPr>
        <p:spPr bwMode="auto">
          <a:xfrm flipH="1">
            <a:off x="1801813" y="5337175"/>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3" name="Line 23"/>
          <p:cNvSpPr>
            <a:spLocks noChangeShapeType="1"/>
          </p:cNvSpPr>
          <p:nvPr/>
        </p:nvSpPr>
        <p:spPr bwMode="auto">
          <a:xfrm flipH="1">
            <a:off x="1801813" y="4956175"/>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4" name="Line 24"/>
          <p:cNvSpPr>
            <a:spLocks noChangeShapeType="1"/>
          </p:cNvSpPr>
          <p:nvPr/>
        </p:nvSpPr>
        <p:spPr bwMode="auto">
          <a:xfrm flipH="1">
            <a:off x="1801813" y="4567238"/>
            <a:ext cx="55562" cy="1587"/>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5" name="Line 25"/>
          <p:cNvSpPr>
            <a:spLocks noChangeShapeType="1"/>
          </p:cNvSpPr>
          <p:nvPr/>
        </p:nvSpPr>
        <p:spPr bwMode="auto">
          <a:xfrm flipH="1">
            <a:off x="1801813" y="4178300"/>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6" name="Line 26"/>
          <p:cNvSpPr>
            <a:spLocks noChangeShapeType="1"/>
          </p:cNvSpPr>
          <p:nvPr/>
        </p:nvSpPr>
        <p:spPr bwMode="auto">
          <a:xfrm flipH="1">
            <a:off x="1801813" y="3787775"/>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7" name="Line 27"/>
          <p:cNvSpPr>
            <a:spLocks noChangeShapeType="1"/>
          </p:cNvSpPr>
          <p:nvPr/>
        </p:nvSpPr>
        <p:spPr bwMode="auto">
          <a:xfrm flipH="1">
            <a:off x="1801813" y="3398838"/>
            <a:ext cx="55562" cy="1587"/>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8" name="Line 28"/>
          <p:cNvSpPr>
            <a:spLocks noChangeShapeType="1"/>
          </p:cNvSpPr>
          <p:nvPr/>
        </p:nvSpPr>
        <p:spPr bwMode="auto">
          <a:xfrm flipH="1">
            <a:off x="1801813" y="3009900"/>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69" name="Line 29"/>
          <p:cNvSpPr>
            <a:spLocks noChangeShapeType="1"/>
          </p:cNvSpPr>
          <p:nvPr/>
        </p:nvSpPr>
        <p:spPr bwMode="auto">
          <a:xfrm flipH="1">
            <a:off x="1801813" y="2620963"/>
            <a:ext cx="55562" cy="1587"/>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70" name="Line 30"/>
          <p:cNvSpPr>
            <a:spLocks noChangeShapeType="1"/>
          </p:cNvSpPr>
          <p:nvPr/>
        </p:nvSpPr>
        <p:spPr bwMode="auto">
          <a:xfrm flipH="1">
            <a:off x="1801813" y="2232025"/>
            <a:ext cx="55562" cy="1588"/>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71" name="Line 31"/>
          <p:cNvSpPr>
            <a:spLocks noChangeShapeType="1"/>
          </p:cNvSpPr>
          <p:nvPr/>
        </p:nvSpPr>
        <p:spPr bwMode="auto">
          <a:xfrm flipH="1">
            <a:off x="1801813" y="1849438"/>
            <a:ext cx="55562" cy="1587"/>
          </a:xfrm>
          <a:prstGeom prst="line">
            <a:avLst/>
          </a:prstGeom>
          <a:noFill/>
          <a:ln w="7938">
            <a:solidFill>
              <a:srgbClr val="FFFFFF"/>
            </a:solidFill>
            <a:round/>
            <a:headEnd/>
            <a:tailEnd/>
          </a:ln>
          <a:effectLst>
            <a:outerShdw dist="35921" dir="2700000" algn="ctr" rotWithShape="0">
              <a:schemeClr val="tx2"/>
            </a:outerShdw>
          </a:effectLst>
        </p:spPr>
        <p:txBody>
          <a:bodyPr/>
          <a:lstStyle/>
          <a:p>
            <a:endParaRPr lang="en-US"/>
          </a:p>
        </p:txBody>
      </p:sp>
      <p:sp>
        <p:nvSpPr>
          <p:cNvPr id="752672" name="Rectangle 32"/>
          <p:cNvSpPr>
            <a:spLocks noChangeArrowheads="1"/>
          </p:cNvSpPr>
          <p:nvPr/>
        </p:nvSpPr>
        <p:spPr bwMode="auto">
          <a:xfrm>
            <a:off x="1654175" y="5589588"/>
            <a:ext cx="157094"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0</a:t>
            </a:r>
          </a:p>
        </p:txBody>
      </p:sp>
      <p:sp>
        <p:nvSpPr>
          <p:cNvPr id="752673" name="Rectangle 33"/>
          <p:cNvSpPr>
            <a:spLocks noChangeArrowheads="1"/>
          </p:cNvSpPr>
          <p:nvPr/>
        </p:nvSpPr>
        <p:spPr bwMode="auto">
          <a:xfrm>
            <a:off x="1538288" y="5200650"/>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10</a:t>
            </a:r>
          </a:p>
        </p:txBody>
      </p:sp>
      <p:sp>
        <p:nvSpPr>
          <p:cNvPr id="752674" name="Rectangle 34"/>
          <p:cNvSpPr>
            <a:spLocks noChangeArrowheads="1"/>
          </p:cNvSpPr>
          <p:nvPr/>
        </p:nvSpPr>
        <p:spPr bwMode="auto">
          <a:xfrm>
            <a:off x="1538288" y="4818063"/>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20</a:t>
            </a:r>
          </a:p>
        </p:txBody>
      </p:sp>
      <p:sp>
        <p:nvSpPr>
          <p:cNvPr id="752675" name="Rectangle 35"/>
          <p:cNvSpPr>
            <a:spLocks noChangeArrowheads="1"/>
          </p:cNvSpPr>
          <p:nvPr/>
        </p:nvSpPr>
        <p:spPr bwMode="auto">
          <a:xfrm>
            <a:off x="1538288" y="4429125"/>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30</a:t>
            </a:r>
          </a:p>
        </p:txBody>
      </p:sp>
      <p:sp>
        <p:nvSpPr>
          <p:cNvPr id="752676" name="Rectangle 36"/>
          <p:cNvSpPr>
            <a:spLocks noChangeArrowheads="1"/>
          </p:cNvSpPr>
          <p:nvPr/>
        </p:nvSpPr>
        <p:spPr bwMode="auto">
          <a:xfrm>
            <a:off x="1538288" y="4040188"/>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40</a:t>
            </a:r>
          </a:p>
        </p:txBody>
      </p:sp>
      <p:sp>
        <p:nvSpPr>
          <p:cNvPr id="752677" name="Rectangle 37"/>
          <p:cNvSpPr>
            <a:spLocks noChangeArrowheads="1"/>
          </p:cNvSpPr>
          <p:nvPr/>
        </p:nvSpPr>
        <p:spPr bwMode="auto">
          <a:xfrm>
            <a:off x="1538288" y="3651250"/>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50</a:t>
            </a:r>
          </a:p>
        </p:txBody>
      </p:sp>
      <p:sp>
        <p:nvSpPr>
          <p:cNvPr id="752678" name="Rectangle 38"/>
          <p:cNvSpPr>
            <a:spLocks noChangeArrowheads="1"/>
          </p:cNvSpPr>
          <p:nvPr/>
        </p:nvSpPr>
        <p:spPr bwMode="auto">
          <a:xfrm>
            <a:off x="1538288" y="3262313"/>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dirty="0">
                <a:latin typeface="Arial" pitchFamily="34" charset="0"/>
                <a:cs typeface="Arial" pitchFamily="34" charset="0"/>
              </a:rPr>
              <a:t>60</a:t>
            </a:r>
          </a:p>
        </p:txBody>
      </p:sp>
      <p:sp>
        <p:nvSpPr>
          <p:cNvPr id="752679" name="Rectangle 39"/>
          <p:cNvSpPr>
            <a:spLocks noChangeArrowheads="1"/>
          </p:cNvSpPr>
          <p:nvPr/>
        </p:nvSpPr>
        <p:spPr bwMode="auto">
          <a:xfrm>
            <a:off x="1538288" y="2871788"/>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70</a:t>
            </a:r>
          </a:p>
        </p:txBody>
      </p:sp>
      <p:sp>
        <p:nvSpPr>
          <p:cNvPr id="752680" name="Rectangle 40"/>
          <p:cNvSpPr>
            <a:spLocks noChangeArrowheads="1"/>
          </p:cNvSpPr>
          <p:nvPr/>
        </p:nvSpPr>
        <p:spPr bwMode="auto">
          <a:xfrm>
            <a:off x="1538288" y="2482850"/>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80</a:t>
            </a:r>
          </a:p>
        </p:txBody>
      </p:sp>
      <p:sp>
        <p:nvSpPr>
          <p:cNvPr id="752681" name="Rectangle 41"/>
          <p:cNvSpPr>
            <a:spLocks noChangeArrowheads="1"/>
          </p:cNvSpPr>
          <p:nvPr/>
        </p:nvSpPr>
        <p:spPr bwMode="auto">
          <a:xfrm>
            <a:off x="1524000" y="2133600"/>
            <a:ext cx="314189"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a:latin typeface="Arial" pitchFamily="34" charset="0"/>
                <a:cs typeface="Arial" pitchFamily="34" charset="0"/>
              </a:rPr>
              <a:t>90</a:t>
            </a:r>
          </a:p>
        </p:txBody>
      </p:sp>
      <p:sp>
        <p:nvSpPr>
          <p:cNvPr id="752682" name="Rectangle 42"/>
          <p:cNvSpPr>
            <a:spLocks noChangeArrowheads="1"/>
          </p:cNvSpPr>
          <p:nvPr/>
        </p:nvSpPr>
        <p:spPr bwMode="auto">
          <a:xfrm>
            <a:off x="1422400" y="1676400"/>
            <a:ext cx="471283" cy="338554"/>
          </a:xfrm>
          <a:prstGeom prst="rect">
            <a:avLst/>
          </a:prstGeom>
          <a:noFill/>
          <a:ln w="9525">
            <a:noFill/>
            <a:miter lim="800000"/>
            <a:headEnd/>
            <a:tailEnd/>
          </a:ln>
          <a:effectLst>
            <a:outerShdw sx="1000" sy="1000" algn="ctr" rotWithShape="0">
              <a:srgbClr val="000000"/>
            </a:outerShdw>
          </a:effectLst>
        </p:spPr>
        <p:txBody>
          <a:bodyPr wrap="none" lIns="0" tIns="0" rIns="0" bIns="0">
            <a:spAutoFit/>
          </a:bodyPr>
          <a:lstStyle/>
          <a:p>
            <a:pPr algn="l" eaLnBrk="0" hangingPunct="0"/>
            <a:r>
              <a:rPr lang="en-US" sz="2200" b="1" dirty="0">
                <a:latin typeface="Arial" pitchFamily="34" charset="0"/>
                <a:cs typeface="Arial" pitchFamily="34" charset="0"/>
              </a:rPr>
              <a:t>100</a:t>
            </a:r>
          </a:p>
        </p:txBody>
      </p:sp>
      <p:sp>
        <p:nvSpPr>
          <p:cNvPr id="752683" name="Line 43"/>
          <p:cNvSpPr>
            <a:spLocks noChangeShapeType="1"/>
          </p:cNvSpPr>
          <p:nvPr/>
        </p:nvSpPr>
        <p:spPr bwMode="auto">
          <a:xfrm>
            <a:off x="1857375" y="5727700"/>
            <a:ext cx="5308600" cy="1588"/>
          </a:xfrm>
          <a:prstGeom prst="line">
            <a:avLst/>
          </a:prstGeom>
          <a:noFill/>
          <a:ln w="7938">
            <a:solidFill>
              <a:srgbClr val="000000"/>
            </a:solidFill>
            <a:round/>
            <a:headEnd/>
            <a:tailEnd/>
          </a:ln>
        </p:spPr>
        <p:txBody>
          <a:bodyPr/>
          <a:lstStyle/>
          <a:p>
            <a:endParaRPr lang="en-US"/>
          </a:p>
        </p:txBody>
      </p:sp>
      <p:sp>
        <p:nvSpPr>
          <p:cNvPr id="752684" name="Line 44"/>
          <p:cNvSpPr>
            <a:spLocks noChangeShapeType="1"/>
          </p:cNvSpPr>
          <p:nvPr/>
        </p:nvSpPr>
        <p:spPr bwMode="auto">
          <a:xfrm>
            <a:off x="1857375" y="5727700"/>
            <a:ext cx="1588" cy="60325"/>
          </a:xfrm>
          <a:prstGeom prst="line">
            <a:avLst/>
          </a:prstGeom>
          <a:noFill/>
          <a:ln w="7938">
            <a:solidFill>
              <a:srgbClr val="000000"/>
            </a:solidFill>
            <a:round/>
            <a:headEnd/>
            <a:tailEnd/>
          </a:ln>
          <a:effectLst>
            <a:outerShdw dist="35921" dir="2700000" algn="ctr" rotWithShape="0">
              <a:schemeClr val="tx2"/>
            </a:outerShdw>
          </a:effectLst>
        </p:spPr>
        <p:txBody>
          <a:bodyPr/>
          <a:lstStyle/>
          <a:p>
            <a:endParaRPr lang="en-US"/>
          </a:p>
        </p:txBody>
      </p:sp>
      <p:sp>
        <p:nvSpPr>
          <p:cNvPr id="752685" name="Line 45"/>
          <p:cNvSpPr>
            <a:spLocks noChangeShapeType="1"/>
          </p:cNvSpPr>
          <p:nvPr/>
        </p:nvSpPr>
        <p:spPr bwMode="auto">
          <a:xfrm>
            <a:off x="4514850" y="5727700"/>
            <a:ext cx="1588" cy="60325"/>
          </a:xfrm>
          <a:prstGeom prst="line">
            <a:avLst/>
          </a:prstGeom>
          <a:noFill/>
          <a:ln w="7938">
            <a:solidFill>
              <a:srgbClr val="000000"/>
            </a:solidFill>
            <a:round/>
            <a:headEnd/>
            <a:tailEnd/>
          </a:ln>
        </p:spPr>
        <p:txBody>
          <a:bodyPr/>
          <a:lstStyle/>
          <a:p>
            <a:endParaRPr lang="en-US"/>
          </a:p>
        </p:txBody>
      </p:sp>
      <p:sp>
        <p:nvSpPr>
          <p:cNvPr id="752686" name="Line 46"/>
          <p:cNvSpPr>
            <a:spLocks noChangeShapeType="1"/>
          </p:cNvSpPr>
          <p:nvPr/>
        </p:nvSpPr>
        <p:spPr bwMode="auto">
          <a:xfrm>
            <a:off x="7165975" y="5727700"/>
            <a:ext cx="1588" cy="60325"/>
          </a:xfrm>
          <a:prstGeom prst="line">
            <a:avLst/>
          </a:prstGeom>
          <a:noFill/>
          <a:ln w="7938">
            <a:solidFill>
              <a:srgbClr val="000000"/>
            </a:solidFill>
            <a:round/>
            <a:headEnd/>
            <a:tailEnd/>
          </a:ln>
        </p:spPr>
        <p:txBody>
          <a:bodyPr/>
          <a:lstStyle/>
          <a:p>
            <a:endParaRPr lang="en-US"/>
          </a:p>
        </p:txBody>
      </p:sp>
      <p:sp>
        <p:nvSpPr>
          <p:cNvPr id="752687" name="Text Box 47"/>
          <p:cNvSpPr txBox="1">
            <a:spLocks noChangeArrowheads="1"/>
          </p:cNvSpPr>
          <p:nvPr/>
        </p:nvSpPr>
        <p:spPr bwMode="auto">
          <a:xfrm>
            <a:off x="2057400" y="5761038"/>
            <a:ext cx="1707519" cy="670440"/>
          </a:xfrm>
          <a:prstGeom prst="rect">
            <a:avLst/>
          </a:prstGeom>
          <a:noFill/>
          <a:ln w="9525">
            <a:noFill/>
            <a:miter lim="800000"/>
            <a:headEnd/>
            <a:tailEnd/>
          </a:ln>
          <a:effectLst>
            <a:outerShdw sx="1000" sy="1000" algn="ctr" rotWithShape="0">
              <a:srgbClr val="000000"/>
            </a:outerShdw>
          </a:effectLst>
        </p:spPr>
        <p:txBody>
          <a:bodyPr wrap="none">
            <a:spAutoFit/>
          </a:bodyPr>
          <a:lstStyle/>
          <a:p>
            <a:pPr eaLnBrk="0" hangingPunct="0">
              <a:lnSpc>
                <a:spcPct val="85000"/>
              </a:lnSpc>
            </a:pPr>
            <a:r>
              <a:rPr lang="en-US" sz="2200" b="1" dirty="0">
                <a:latin typeface="Corbel" pitchFamily="34" charset="0"/>
              </a:rPr>
              <a:t>Drug </a:t>
            </a:r>
          </a:p>
          <a:p>
            <a:pPr eaLnBrk="0" hangingPunct="0">
              <a:lnSpc>
                <a:spcPct val="85000"/>
              </a:lnSpc>
            </a:pPr>
            <a:r>
              <a:rPr lang="en-US" sz="2200" b="1" dirty="0">
                <a:latin typeface="Corbel" pitchFamily="34" charset="0"/>
              </a:rPr>
              <a:t>Dependence</a:t>
            </a:r>
          </a:p>
        </p:txBody>
      </p:sp>
      <p:sp>
        <p:nvSpPr>
          <p:cNvPr id="752688" name="Text Box 48"/>
          <p:cNvSpPr txBox="1">
            <a:spLocks noChangeArrowheads="1"/>
          </p:cNvSpPr>
          <p:nvPr/>
        </p:nvSpPr>
        <p:spPr bwMode="auto">
          <a:xfrm>
            <a:off x="3603625" y="5761038"/>
            <a:ext cx="1268296" cy="958211"/>
          </a:xfrm>
          <a:prstGeom prst="rect">
            <a:avLst/>
          </a:prstGeom>
          <a:noFill/>
          <a:ln w="9525">
            <a:noFill/>
            <a:miter lim="800000"/>
            <a:headEnd/>
            <a:tailEnd/>
          </a:ln>
          <a:effectLst>
            <a:outerShdw sx="1000" sy="1000" algn="ctr" rotWithShape="0">
              <a:srgbClr val="000000"/>
            </a:outerShdw>
          </a:effectLst>
        </p:spPr>
        <p:txBody>
          <a:bodyPr wrap="none">
            <a:spAutoFit/>
          </a:bodyPr>
          <a:lstStyle/>
          <a:p>
            <a:pPr eaLnBrk="0" hangingPunct="0">
              <a:lnSpc>
                <a:spcPct val="85000"/>
              </a:lnSpc>
            </a:pPr>
            <a:r>
              <a:rPr lang="en-US" sz="2200" b="1" dirty="0">
                <a:latin typeface="Corbel" pitchFamily="34" charset="0"/>
              </a:rPr>
              <a:t>Type I </a:t>
            </a:r>
          </a:p>
          <a:p>
            <a:pPr eaLnBrk="0" hangingPunct="0">
              <a:lnSpc>
                <a:spcPct val="85000"/>
              </a:lnSpc>
            </a:pPr>
            <a:r>
              <a:rPr lang="en-US" sz="2200" b="1" dirty="0">
                <a:latin typeface="Corbel" pitchFamily="34" charset="0"/>
              </a:rPr>
              <a:t>Diabetes</a:t>
            </a:r>
          </a:p>
          <a:p>
            <a:pPr eaLnBrk="0" hangingPunct="0">
              <a:lnSpc>
                <a:spcPct val="85000"/>
              </a:lnSpc>
            </a:pPr>
            <a:endParaRPr lang="en-US" sz="2200" b="1" dirty="0">
              <a:latin typeface="Corbel" pitchFamily="34" charset="0"/>
            </a:endParaRPr>
          </a:p>
        </p:txBody>
      </p:sp>
      <p:sp>
        <p:nvSpPr>
          <p:cNvPr id="752689" name="Text Box 49"/>
          <p:cNvSpPr txBox="1">
            <a:spLocks noChangeArrowheads="1"/>
          </p:cNvSpPr>
          <p:nvPr/>
        </p:nvSpPr>
        <p:spPr bwMode="auto">
          <a:xfrm>
            <a:off x="4498975" y="5761038"/>
            <a:ext cx="1837362" cy="382669"/>
          </a:xfrm>
          <a:prstGeom prst="rect">
            <a:avLst/>
          </a:prstGeom>
          <a:noFill/>
          <a:ln w="9525">
            <a:noFill/>
            <a:miter lim="800000"/>
            <a:headEnd/>
            <a:tailEnd/>
          </a:ln>
          <a:effectLst>
            <a:outerShdw sx="1000" sy="1000" algn="ctr" rotWithShape="0">
              <a:srgbClr val="000000"/>
            </a:outerShdw>
          </a:effectLst>
        </p:spPr>
        <p:txBody>
          <a:bodyPr wrap="none">
            <a:spAutoFit/>
          </a:bodyPr>
          <a:lstStyle/>
          <a:p>
            <a:pPr eaLnBrk="0" hangingPunct="0">
              <a:lnSpc>
                <a:spcPct val="85000"/>
              </a:lnSpc>
            </a:pPr>
            <a:r>
              <a:rPr lang="en-US" sz="2200" b="1" dirty="0">
                <a:latin typeface="Corbel" pitchFamily="34" charset="0"/>
              </a:rPr>
              <a:t>Hypertension</a:t>
            </a:r>
          </a:p>
        </p:txBody>
      </p:sp>
      <p:sp>
        <p:nvSpPr>
          <p:cNvPr id="752690" name="Text Box 50"/>
          <p:cNvSpPr txBox="1">
            <a:spLocks noChangeArrowheads="1"/>
          </p:cNvSpPr>
          <p:nvPr/>
        </p:nvSpPr>
        <p:spPr bwMode="auto">
          <a:xfrm>
            <a:off x="5791200" y="6096000"/>
            <a:ext cx="1141659" cy="382669"/>
          </a:xfrm>
          <a:prstGeom prst="rect">
            <a:avLst/>
          </a:prstGeom>
          <a:noFill/>
          <a:ln w="9525">
            <a:noFill/>
            <a:miter lim="800000"/>
            <a:headEnd/>
            <a:tailEnd/>
          </a:ln>
          <a:effectLst>
            <a:outerShdw sx="1000" sy="1000" algn="ctr" rotWithShape="0">
              <a:srgbClr val="000000"/>
            </a:outerShdw>
          </a:effectLst>
        </p:spPr>
        <p:txBody>
          <a:bodyPr wrap="none">
            <a:spAutoFit/>
          </a:bodyPr>
          <a:lstStyle/>
          <a:p>
            <a:pPr eaLnBrk="0" hangingPunct="0">
              <a:lnSpc>
                <a:spcPct val="85000"/>
              </a:lnSpc>
            </a:pPr>
            <a:r>
              <a:rPr lang="en-US" sz="2200" b="1" dirty="0">
                <a:latin typeface="Corbel" pitchFamily="34" charset="0"/>
              </a:rPr>
              <a:t>Asthma</a:t>
            </a:r>
          </a:p>
        </p:txBody>
      </p:sp>
      <p:grpSp>
        <p:nvGrpSpPr>
          <p:cNvPr id="2" name="Group 51"/>
          <p:cNvGrpSpPr>
            <a:grpSpLocks/>
          </p:cNvGrpSpPr>
          <p:nvPr/>
        </p:nvGrpSpPr>
        <p:grpSpPr bwMode="auto">
          <a:xfrm>
            <a:off x="2623969" y="3327400"/>
            <a:ext cx="428791" cy="2460625"/>
            <a:chOff x="1859" y="2096"/>
            <a:chExt cx="304" cy="1550"/>
          </a:xfrm>
        </p:grpSpPr>
        <p:grpSp>
          <p:nvGrpSpPr>
            <p:cNvPr id="3" name="Group 52"/>
            <p:cNvGrpSpPr>
              <a:grpSpLocks/>
            </p:cNvGrpSpPr>
            <p:nvPr/>
          </p:nvGrpSpPr>
          <p:grpSpPr bwMode="auto">
            <a:xfrm>
              <a:off x="1901" y="2096"/>
              <a:ext cx="262" cy="1550"/>
              <a:chOff x="1901" y="2096"/>
              <a:chExt cx="262" cy="1550"/>
            </a:xfrm>
          </p:grpSpPr>
          <p:sp>
            <p:nvSpPr>
              <p:cNvPr id="752693" name="Line 53"/>
              <p:cNvSpPr>
                <a:spLocks noChangeShapeType="1"/>
              </p:cNvSpPr>
              <p:nvPr/>
            </p:nvSpPr>
            <p:spPr bwMode="auto">
              <a:xfrm>
                <a:off x="1945" y="3608"/>
                <a:ext cx="1" cy="38"/>
              </a:xfrm>
              <a:prstGeom prst="line">
                <a:avLst/>
              </a:prstGeom>
              <a:noFill/>
              <a:ln w="7938">
                <a:solidFill>
                  <a:srgbClr val="000000"/>
                </a:solidFill>
                <a:round/>
                <a:headEnd/>
                <a:tailEnd/>
              </a:ln>
              <a:effectLst>
                <a:outerShdw dist="35921" dir="2700000" algn="ctr" rotWithShape="0">
                  <a:srgbClr val="000000"/>
                </a:outerShdw>
              </a:effectLst>
            </p:spPr>
            <p:txBody>
              <a:bodyPr/>
              <a:lstStyle/>
              <a:p>
                <a:endParaRPr lang="en-US"/>
              </a:p>
            </p:txBody>
          </p:sp>
          <p:grpSp>
            <p:nvGrpSpPr>
              <p:cNvPr id="4" name="Group 54"/>
              <p:cNvGrpSpPr>
                <a:grpSpLocks/>
              </p:cNvGrpSpPr>
              <p:nvPr/>
            </p:nvGrpSpPr>
            <p:grpSpPr bwMode="auto">
              <a:xfrm>
                <a:off x="1903" y="2593"/>
                <a:ext cx="260" cy="1015"/>
                <a:chOff x="2012" y="2561"/>
                <a:chExt cx="260" cy="1015"/>
              </a:xfrm>
            </p:grpSpPr>
            <p:sp>
              <p:nvSpPr>
                <p:cNvPr id="752695" name="Freeform 55"/>
                <p:cNvSpPr>
                  <a:spLocks/>
                </p:cNvSpPr>
                <p:nvPr/>
              </p:nvSpPr>
              <p:spPr bwMode="auto">
                <a:xfrm>
                  <a:off x="2219" y="2561"/>
                  <a:ext cx="53" cy="1015"/>
                </a:xfrm>
                <a:custGeom>
                  <a:avLst/>
                  <a:gdLst/>
                  <a:ahLst/>
                  <a:cxnLst>
                    <a:cxn ang="0">
                      <a:pos x="0" y="1015"/>
                    </a:cxn>
                    <a:cxn ang="0">
                      <a:pos x="0" y="39"/>
                    </a:cxn>
                    <a:cxn ang="0">
                      <a:pos x="53" y="0"/>
                    </a:cxn>
                    <a:cxn ang="0">
                      <a:pos x="53" y="976"/>
                    </a:cxn>
                    <a:cxn ang="0">
                      <a:pos x="0" y="1015"/>
                    </a:cxn>
                  </a:cxnLst>
                  <a:rect l="0" t="0" r="r" b="b"/>
                  <a:pathLst>
                    <a:path w="53" h="1015">
                      <a:moveTo>
                        <a:pt x="0" y="1015"/>
                      </a:moveTo>
                      <a:lnTo>
                        <a:pt x="0" y="39"/>
                      </a:lnTo>
                      <a:lnTo>
                        <a:pt x="53" y="0"/>
                      </a:lnTo>
                      <a:lnTo>
                        <a:pt x="53" y="976"/>
                      </a:lnTo>
                      <a:lnTo>
                        <a:pt x="0" y="1015"/>
                      </a:lnTo>
                      <a:close/>
                    </a:path>
                  </a:pathLst>
                </a:custGeom>
                <a:solidFill>
                  <a:srgbClr val="8000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696" name="Rectangle 56"/>
                <p:cNvSpPr>
                  <a:spLocks noChangeArrowheads="1"/>
                </p:cNvSpPr>
                <p:nvPr/>
              </p:nvSpPr>
              <p:spPr bwMode="auto">
                <a:xfrm>
                  <a:off x="2012" y="2600"/>
                  <a:ext cx="207" cy="976"/>
                </a:xfrm>
                <a:prstGeom prst="rect">
                  <a:avLst/>
                </a:prstGeom>
                <a:solidFill>
                  <a:srgbClr val="FF0000"/>
                </a:soli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697" name="Freeform 57"/>
                <p:cNvSpPr>
                  <a:spLocks/>
                </p:cNvSpPr>
                <p:nvPr/>
              </p:nvSpPr>
              <p:spPr bwMode="auto">
                <a:xfrm>
                  <a:off x="2012" y="2561"/>
                  <a:ext cx="260" cy="39"/>
                </a:xfrm>
                <a:custGeom>
                  <a:avLst/>
                  <a:gdLst/>
                  <a:ahLst/>
                  <a:cxnLst>
                    <a:cxn ang="0">
                      <a:pos x="207" y="39"/>
                    </a:cxn>
                    <a:cxn ang="0">
                      <a:pos x="260" y="0"/>
                    </a:cxn>
                    <a:cxn ang="0">
                      <a:pos x="48" y="0"/>
                    </a:cxn>
                    <a:cxn ang="0">
                      <a:pos x="0" y="39"/>
                    </a:cxn>
                    <a:cxn ang="0">
                      <a:pos x="207" y="39"/>
                    </a:cxn>
                  </a:cxnLst>
                  <a:rect l="0" t="0" r="r" b="b"/>
                  <a:pathLst>
                    <a:path w="260" h="39">
                      <a:moveTo>
                        <a:pt x="207" y="39"/>
                      </a:moveTo>
                      <a:lnTo>
                        <a:pt x="260" y="0"/>
                      </a:lnTo>
                      <a:lnTo>
                        <a:pt x="48" y="0"/>
                      </a:lnTo>
                      <a:lnTo>
                        <a:pt x="0" y="39"/>
                      </a:lnTo>
                      <a:lnTo>
                        <a:pt x="207" y="39"/>
                      </a:lnTo>
                      <a:close/>
                    </a:path>
                  </a:pathLst>
                </a:custGeom>
                <a:solidFill>
                  <a:srgbClr val="BF00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698" name="Freeform 58"/>
              <p:cNvSpPr>
                <a:spLocks/>
              </p:cNvSpPr>
              <p:nvPr/>
            </p:nvSpPr>
            <p:spPr bwMode="auto">
              <a:xfrm>
                <a:off x="2112" y="2096"/>
                <a:ext cx="49" cy="552"/>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8000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699" name="Rectangle 59"/>
              <p:cNvSpPr>
                <a:spLocks noChangeArrowheads="1"/>
              </p:cNvSpPr>
              <p:nvPr/>
            </p:nvSpPr>
            <p:spPr bwMode="auto">
              <a:xfrm>
                <a:off x="1901" y="2124"/>
                <a:ext cx="211" cy="524"/>
              </a:xfrm>
              <a:prstGeom prst="rect">
                <a:avLst/>
              </a:prstGeom>
              <a:gradFill rotWithShape="0">
                <a:gsLst>
                  <a:gs pos="0">
                    <a:srgbClr val="FF7C80"/>
                  </a:gs>
                  <a:gs pos="100000">
                    <a:srgbClr val="FF0000"/>
                  </a:gs>
                </a:gsLst>
                <a:lin ang="5400000" scaled="1"/>
              </a:gra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00" name="Freeform 60"/>
              <p:cNvSpPr>
                <a:spLocks/>
              </p:cNvSpPr>
              <p:nvPr/>
            </p:nvSpPr>
            <p:spPr bwMode="auto">
              <a:xfrm>
                <a:off x="1901" y="2096"/>
                <a:ext cx="260" cy="28"/>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gradFill rotWithShape="0">
                <a:gsLst>
                  <a:gs pos="0">
                    <a:srgbClr val="FF5050"/>
                  </a:gs>
                  <a:gs pos="100000">
                    <a:srgbClr val="FF0000"/>
                  </a:gs>
                </a:gsLst>
                <a:lin ang="5400000" scaled="1"/>
              </a:gra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701" name="Text Box 61"/>
            <p:cNvSpPr txBox="1">
              <a:spLocks noChangeArrowheads="1"/>
            </p:cNvSpPr>
            <p:nvPr/>
          </p:nvSpPr>
          <p:spPr bwMode="auto">
            <a:xfrm rot="16200000">
              <a:off x="1607" y="2515"/>
              <a:ext cx="788" cy="284"/>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0" hangingPunct="0"/>
              <a:r>
                <a:rPr lang="en-US" sz="2000" dirty="0">
                  <a:solidFill>
                    <a:srgbClr val="FFFFFF"/>
                  </a:solidFill>
                  <a:latin typeface="Corbel" pitchFamily="34" charset="0"/>
                </a:rPr>
                <a:t>40 to 60%</a:t>
              </a:r>
            </a:p>
          </p:txBody>
        </p:sp>
      </p:grpSp>
      <p:grpSp>
        <p:nvGrpSpPr>
          <p:cNvPr id="5" name="Group 62"/>
          <p:cNvGrpSpPr>
            <a:grpSpLocks/>
          </p:cNvGrpSpPr>
          <p:nvPr/>
        </p:nvGrpSpPr>
        <p:grpSpPr bwMode="auto">
          <a:xfrm>
            <a:off x="3625850" y="2917825"/>
            <a:ext cx="2819400" cy="2870200"/>
            <a:chOff x="2570" y="1838"/>
            <a:chExt cx="1997" cy="1808"/>
          </a:xfrm>
        </p:grpSpPr>
        <p:grpSp>
          <p:nvGrpSpPr>
            <p:cNvPr id="6" name="Group 63"/>
            <p:cNvGrpSpPr>
              <a:grpSpLocks/>
            </p:cNvGrpSpPr>
            <p:nvPr/>
          </p:nvGrpSpPr>
          <p:grpSpPr bwMode="auto">
            <a:xfrm>
              <a:off x="2570" y="2330"/>
              <a:ext cx="393" cy="1316"/>
              <a:chOff x="2570" y="2330"/>
              <a:chExt cx="393" cy="1316"/>
            </a:xfrm>
          </p:grpSpPr>
          <p:grpSp>
            <p:nvGrpSpPr>
              <p:cNvPr id="7" name="Group 64"/>
              <p:cNvGrpSpPr>
                <a:grpSpLocks/>
              </p:cNvGrpSpPr>
              <p:nvPr/>
            </p:nvGrpSpPr>
            <p:grpSpPr bwMode="auto">
              <a:xfrm>
                <a:off x="2570" y="2330"/>
                <a:ext cx="393" cy="1316"/>
                <a:chOff x="2570" y="2330"/>
                <a:chExt cx="393" cy="1316"/>
              </a:xfrm>
            </p:grpSpPr>
            <p:sp>
              <p:nvSpPr>
                <p:cNvPr id="752705" name="Line 65"/>
                <p:cNvSpPr>
                  <a:spLocks noChangeShapeType="1"/>
                </p:cNvSpPr>
                <p:nvPr/>
              </p:nvSpPr>
              <p:spPr bwMode="auto">
                <a:xfrm>
                  <a:off x="2570" y="3608"/>
                  <a:ext cx="1" cy="38"/>
                </a:xfrm>
                <a:prstGeom prst="line">
                  <a:avLst/>
                </a:prstGeom>
                <a:noFill/>
                <a:ln w="7938">
                  <a:solidFill>
                    <a:srgbClr val="000000"/>
                  </a:solidFill>
                  <a:round/>
                  <a:headEnd/>
                  <a:tailEnd/>
                </a:ln>
                <a:effectLst>
                  <a:outerShdw dist="35921" dir="2700000" algn="ctr" rotWithShape="0">
                    <a:srgbClr val="000000"/>
                  </a:outerShdw>
                </a:effectLst>
              </p:spPr>
              <p:txBody>
                <a:bodyPr/>
                <a:lstStyle/>
                <a:p>
                  <a:endParaRPr lang="en-US"/>
                </a:p>
              </p:txBody>
            </p:sp>
            <p:grpSp>
              <p:nvGrpSpPr>
                <p:cNvPr id="8" name="Group 66"/>
                <p:cNvGrpSpPr>
                  <a:grpSpLocks/>
                </p:cNvGrpSpPr>
                <p:nvPr/>
              </p:nvGrpSpPr>
              <p:grpSpPr bwMode="auto">
                <a:xfrm>
                  <a:off x="2702" y="2838"/>
                  <a:ext cx="260" cy="770"/>
                  <a:chOff x="2637" y="2806"/>
                  <a:chExt cx="260" cy="770"/>
                </a:xfrm>
              </p:grpSpPr>
              <p:sp>
                <p:nvSpPr>
                  <p:cNvPr id="752707" name="Freeform 67"/>
                  <p:cNvSpPr>
                    <a:spLocks/>
                  </p:cNvSpPr>
                  <p:nvPr/>
                </p:nvSpPr>
                <p:spPr bwMode="auto">
                  <a:xfrm>
                    <a:off x="2848" y="2806"/>
                    <a:ext cx="49" cy="770"/>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804D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08" name="Rectangle 68"/>
                  <p:cNvSpPr>
                    <a:spLocks noChangeArrowheads="1"/>
                  </p:cNvSpPr>
                  <p:nvPr/>
                </p:nvSpPr>
                <p:spPr bwMode="auto">
                  <a:xfrm>
                    <a:off x="2637" y="2845"/>
                    <a:ext cx="211" cy="731"/>
                  </a:xfrm>
                  <a:prstGeom prst="rect">
                    <a:avLst/>
                  </a:prstGeom>
                  <a:solidFill>
                    <a:srgbClr val="FF9900"/>
                  </a:soli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09" name="Freeform 69"/>
                  <p:cNvSpPr>
                    <a:spLocks/>
                  </p:cNvSpPr>
                  <p:nvPr/>
                </p:nvSpPr>
                <p:spPr bwMode="auto">
                  <a:xfrm>
                    <a:off x="2637" y="2806"/>
                    <a:ext cx="260" cy="39"/>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solidFill>
                    <a:srgbClr val="BF73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710" name="Freeform 70"/>
                <p:cNvSpPr>
                  <a:spLocks/>
                </p:cNvSpPr>
                <p:nvPr/>
              </p:nvSpPr>
              <p:spPr bwMode="auto">
                <a:xfrm>
                  <a:off x="2914" y="2330"/>
                  <a:ext cx="49" cy="552"/>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9966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11" name="Rectangle 71"/>
                <p:cNvSpPr>
                  <a:spLocks noChangeArrowheads="1"/>
                </p:cNvSpPr>
                <p:nvPr/>
              </p:nvSpPr>
              <p:spPr bwMode="auto">
                <a:xfrm>
                  <a:off x="2703" y="2358"/>
                  <a:ext cx="211" cy="524"/>
                </a:xfrm>
                <a:prstGeom prst="rect">
                  <a:avLst/>
                </a:prstGeom>
                <a:gradFill rotWithShape="0">
                  <a:gsLst>
                    <a:gs pos="0">
                      <a:srgbClr val="FFCC66"/>
                    </a:gs>
                    <a:gs pos="100000">
                      <a:srgbClr val="FF9900"/>
                    </a:gs>
                  </a:gsLst>
                  <a:lin ang="5400000" scaled="1"/>
                </a:gra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12" name="Freeform 72"/>
                <p:cNvSpPr>
                  <a:spLocks/>
                </p:cNvSpPr>
                <p:nvPr/>
              </p:nvSpPr>
              <p:spPr bwMode="auto">
                <a:xfrm>
                  <a:off x="2703" y="2330"/>
                  <a:ext cx="260" cy="28"/>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gradFill rotWithShape="0">
                  <a:gsLst>
                    <a:gs pos="0">
                      <a:srgbClr val="FF9933"/>
                    </a:gs>
                    <a:gs pos="100000">
                      <a:srgbClr val="FF9900"/>
                    </a:gs>
                  </a:gsLst>
                  <a:lin ang="5400000" scaled="1"/>
                </a:gra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713" name="Text Box 73"/>
              <p:cNvSpPr txBox="1">
                <a:spLocks noChangeArrowheads="1"/>
              </p:cNvSpPr>
              <p:nvPr/>
            </p:nvSpPr>
            <p:spPr bwMode="auto">
              <a:xfrm rot="16200000">
                <a:off x="2407" y="2749"/>
                <a:ext cx="776" cy="283"/>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0" hangingPunct="0"/>
                <a:r>
                  <a:rPr lang="en-US" sz="2000" dirty="0">
                    <a:solidFill>
                      <a:srgbClr val="FFFFFF"/>
                    </a:solidFill>
                    <a:latin typeface="Corbel" pitchFamily="34" charset="0"/>
                  </a:rPr>
                  <a:t>30 to 50%</a:t>
                </a:r>
              </a:p>
            </p:txBody>
          </p:sp>
        </p:grpSp>
        <p:grpSp>
          <p:nvGrpSpPr>
            <p:cNvPr id="9" name="Group 74"/>
            <p:cNvGrpSpPr>
              <a:grpSpLocks/>
            </p:cNvGrpSpPr>
            <p:nvPr/>
          </p:nvGrpSpPr>
          <p:grpSpPr bwMode="auto">
            <a:xfrm>
              <a:off x="3472" y="1838"/>
              <a:ext cx="353" cy="1808"/>
              <a:chOff x="3472" y="1838"/>
              <a:chExt cx="353" cy="1808"/>
            </a:xfrm>
          </p:grpSpPr>
          <p:grpSp>
            <p:nvGrpSpPr>
              <p:cNvPr id="10" name="Group 75"/>
              <p:cNvGrpSpPr>
                <a:grpSpLocks/>
              </p:cNvGrpSpPr>
              <p:nvPr/>
            </p:nvGrpSpPr>
            <p:grpSpPr bwMode="auto">
              <a:xfrm>
                <a:off x="3507" y="1838"/>
                <a:ext cx="318" cy="1808"/>
                <a:chOff x="3507" y="1838"/>
                <a:chExt cx="318" cy="1808"/>
              </a:xfrm>
            </p:grpSpPr>
            <p:sp>
              <p:nvSpPr>
                <p:cNvPr id="752716" name="Line 76"/>
                <p:cNvSpPr>
                  <a:spLocks noChangeShapeType="1"/>
                </p:cNvSpPr>
                <p:nvPr/>
              </p:nvSpPr>
              <p:spPr bwMode="auto">
                <a:xfrm>
                  <a:off x="3824" y="3608"/>
                  <a:ext cx="1" cy="38"/>
                </a:xfrm>
                <a:prstGeom prst="line">
                  <a:avLst/>
                </a:prstGeom>
                <a:noFill/>
                <a:ln w="7938">
                  <a:solidFill>
                    <a:srgbClr val="000000"/>
                  </a:solidFill>
                  <a:round/>
                  <a:headEnd/>
                  <a:tailEnd/>
                </a:ln>
                <a:effectLst>
                  <a:outerShdw dist="35921" dir="2700000" algn="ctr" rotWithShape="0">
                    <a:srgbClr val="000000"/>
                  </a:outerShdw>
                </a:effectLst>
              </p:spPr>
              <p:txBody>
                <a:bodyPr/>
                <a:lstStyle/>
                <a:p>
                  <a:endParaRPr lang="en-US"/>
                </a:p>
              </p:txBody>
            </p:sp>
            <p:sp>
              <p:nvSpPr>
                <p:cNvPr id="752717" name="Freeform 77"/>
                <p:cNvSpPr>
                  <a:spLocks/>
                </p:cNvSpPr>
                <p:nvPr/>
              </p:nvSpPr>
              <p:spPr bwMode="auto">
                <a:xfrm>
                  <a:off x="3719" y="2348"/>
                  <a:ext cx="53" cy="1260"/>
                </a:xfrm>
                <a:custGeom>
                  <a:avLst/>
                  <a:gdLst/>
                  <a:ahLst/>
                  <a:cxnLst>
                    <a:cxn ang="0">
                      <a:pos x="0" y="1260"/>
                    </a:cxn>
                    <a:cxn ang="0">
                      <a:pos x="0" y="38"/>
                    </a:cxn>
                    <a:cxn ang="0">
                      <a:pos x="53" y="0"/>
                    </a:cxn>
                    <a:cxn ang="0">
                      <a:pos x="53" y="1221"/>
                    </a:cxn>
                    <a:cxn ang="0">
                      <a:pos x="0" y="1260"/>
                    </a:cxn>
                  </a:cxnLst>
                  <a:rect l="0" t="0" r="r" b="b"/>
                  <a:pathLst>
                    <a:path w="53" h="1260">
                      <a:moveTo>
                        <a:pt x="0" y="1260"/>
                      </a:moveTo>
                      <a:lnTo>
                        <a:pt x="0" y="38"/>
                      </a:lnTo>
                      <a:lnTo>
                        <a:pt x="53" y="0"/>
                      </a:lnTo>
                      <a:lnTo>
                        <a:pt x="53" y="1221"/>
                      </a:lnTo>
                      <a:lnTo>
                        <a:pt x="0" y="1260"/>
                      </a:lnTo>
                      <a:close/>
                    </a:path>
                  </a:pathLst>
                </a:custGeom>
                <a:solidFill>
                  <a:srgbClr val="0066CC"/>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18" name="Rectangle 78"/>
                <p:cNvSpPr>
                  <a:spLocks noChangeArrowheads="1"/>
                </p:cNvSpPr>
                <p:nvPr/>
              </p:nvSpPr>
              <p:spPr bwMode="auto">
                <a:xfrm>
                  <a:off x="3513" y="2386"/>
                  <a:ext cx="206" cy="1222"/>
                </a:xfrm>
                <a:prstGeom prst="rect">
                  <a:avLst/>
                </a:prstGeom>
                <a:solidFill>
                  <a:srgbClr val="0099CC"/>
                </a:soli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19" name="Freeform 79"/>
                <p:cNvSpPr>
                  <a:spLocks/>
                </p:cNvSpPr>
                <p:nvPr/>
              </p:nvSpPr>
              <p:spPr bwMode="auto">
                <a:xfrm>
                  <a:off x="3507" y="2348"/>
                  <a:ext cx="259" cy="38"/>
                </a:xfrm>
                <a:custGeom>
                  <a:avLst/>
                  <a:gdLst/>
                  <a:ahLst/>
                  <a:cxnLst>
                    <a:cxn ang="0">
                      <a:pos x="206" y="38"/>
                    </a:cxn>
                    <a:cxn ang="0">
                      <a:pos x="259" y="0"/>
                    </a:cxn>
                    <a:cxn ang="0">
                      <a:pos x="48" y="0"/>
                    </a:cxn>
                    <a:cxn ang="0">
                      <a:pos x="0" y="38"/>
                    </a:cxn>
                    <a:cxn ang="0">
                      <a:pos x="206" y="38"/>
                    </a:cxn>
                  </a:cxnLst>
                  <a:rect l="0" t="0" r="r" b="b"/>
                  <a:pathLst>
                    <a:path w="259" h="38">
                      <a:moveTo>
                        <a:pt x="206" y="38"/>
                      </a:moveTo>
                      <a:lnTo>
                        <a:pt x="259" y="0"/>
                      </a:lnTo>
                      <a:lnTo>
                        <a:pt x="48" y="0"/>
                      </a:lnTo>
                      <a:lnTo>
                        <a:pt x="0" y="38"/>
                      </a:lnTo>
                      <a:lnTo>
                        <a:pt x="206" y="38"/>
                      </a:lnTo>
                      <a:close/>
                    </a:path>
                  </a:pathLst>
                </a:custGeom>
                <a:solidFill>
                  <a:srgbClr val="0099CC"/>
                </a:solidFill>
                <a:ln w="7938">
                  <a:solidFill>
                    <a:srgbClr val="000000"/>
                  </a:solidFill>
                  <a:prstDash val="solid"/>
                  <a:round/>
                  <a:headEnd/>
                  <a:tailEnd/>
                </a:ln>
                <a:effectLst>
                  <a:outerShdw dist="35921" dir="2700000" algn="ctr" rotWithShape="0">
                    <a:srgbClr val="000000"/>
                  </a:outerShdw>
                </a:effectLst>
              </p:spPr>
              <p:txBody>
                <a:bodyPr/>
                <a:lstStyle/>
                <a:p>
                  <a:endParaRPr lang="en-US"/>
                </a:p>
              </p:txBody>
            </p:sp>
            <p:sp>
              <p:nvSpPr>
                <p:cNvPr id="752720" name="Freeform 80"/>
                <p:cNvSpPr>
                  <a:spLocks/>
                </p:cNvSpPr>
                <p:nvPr/>
              </p:nvSpPr>
              <p:spPr bwMode="auto">
                <a:xfrm>
                  <a:off x="3719" y="1838"/>
                  <a:ext cx="49" cy="552"/>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0066CC"/>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21" name="Rectangle 81"/>
                <p:cNvSpPr>
                  <a:spLocks noChangeArrowheads="1"/>
                </p:cNvSpPr>
                <p:nvPr/>
              </p:nvSpPr>
              <p:spPr bwMode="auto">
                <a:xfrm>
                  <a:off x="3508" y="1866"/>
                  <a:ext cx="211" cy="524"/>
                </a:xfrm>
                <a:prstGeom prst="rect">
                  <a:avLst/>
                </a:prstGeom>
                <a:gradFill rotWithShape="0">
                  <a:gsLst>
                    <a:gs pos="0">
                      <a:srgbClr val="66FFFF"/>
                    </a:gs>
                    <a:gs pos="100000">
                      <a:srgbClr val="0099CC"/>
                    </a:gs>
                  </a:gsLst>
                  <a:lin ang="5400000" scaled="1"/>
                </a:gra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22" name="Freeform 82"/>
                <p:cNvSpPr>
                  <a:spLocks/>
                </p:cNvSpPr>
                <p:nvPr/>
              </p:nvSpPr>
              <p:spPr bwMode="auto">
                <a:xfrm>
                  <a:off x="3508" y="1838"/>
                  <a:ext cx="260" cy="28"/>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gradFill rotWithShape="0">
                  <a:gsLst>
                    <a:gs pos="0">
                      <a:srgbClr val="00CCFF"/>
                    </a:gs>
                    <a:gs pos="100000">
                      <a:srgbClr val="0099CC"/>
                    </a:gs>
                  </a:gsLst>
                  <a:lin ang="5400000" scaled="1"/>
                </a:gra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sp>
            <p:nvSpPr>
              <p:cNvPr id="752723" name="Text Box 83"/>
              <p:cNvSpPr txBox="1">
                <a:spLocks noChangeArrowheads="1"/>
              </p:cNvSpPr>
              <p:nvPr/>
            </p:nvSpPr>
            <p:spPr bwMode="auto">
              <a:xfrm rot="-5400000">
                <a:off x="3192" y="2267"/>
                <a:ext cx="809" cy="2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0" hangingPunct="0"/>
                <a:r>
                  <a:rPr lang="en-US" sz="2000">
                    <a:solidFill>
                      <a:srgbClr val="FFFFFF"/>
                    </a:solidFill>
                  </a:rPr>
                  <a:t>50 to 70%</a:t>
                </a:r>
              </a:p>
            </p:txBody>
          </p:sp>
        </p:grpSp>
        <p:grpSp>
          <p:nvGrpSpPr>
            <p:cNvPr id="11" name="Group 84"/>
            <p:cNvGrpSpPr>
              <a:grpSpLocks/>
            </p:cNvGrpSpPr>
            <p:nvPr/>
          </p:nvGrpSpPr>
          <p:grpSpPr bwMode="auto">
            <a:xfrm>
              <a:off x="4285" y="1838"/>
              <a:ext cx="282" cy="1808"/>
              <a:chOff x="4285" y="1838"/>
              <a:chExt cx="282" cy="1808"/>
            </a:xfrm>
          </p:grpSpPr>
          <p:grpSp>
            <p:nvGrpSpPr>
              <p:cNvPr id="12" name="Group 85"/>
              <p:cNvGrpSpPr>
                <a:grpSpLocks/>
              </p:cNvGrpSpPr>
              <p:nvPr/>
            </p:nvGrpSpPr>
            <p:grpSpPr bwMode="auto">
              <a:xfrm>
                <a:off x="4306" y="1838"/>
                <a:ext cx="261" cy="1808"/>
                <a:chOff x="4306" y="1838"/>
                <a:chExt cx="261" cy="1808"/>
              </a:xfrm>
            </p:grpSpPr>
            <p:sp>
              <p:nvSpPr>
                <p:cNvPr id="752726" name="Line 86"/>
                <p:cNvSpPr>
                  <a:spLocks noChangeShapeType="1"/>
                </p:cNvSpPr>
                <p:nvPr/>
              </p:nvSpPr>
              <p:spPr bwMode="auto">
                <a:xfrm>
                  <a:off x="4454" y="3608"/>
                  <a:ext cx="1" cy="38"/>
                </a:xfrm>
                <a:prstGeom prst="line">
                  <a:avLst/>
                </a:prstGeom>
                <a:noFill/>
                <a:ln w="7938">
                  <a:solidFill>
                    <a:srgbClr val="000000"/>
                  </a:solidFill>
                  <a:round/>
                  <a:headEnd/>
                  <a:tailEnd/>
                </a:ln>
                <a:effectLst>
                  <a:outerShdw dist="35921" dir="2700000" algn="ctr" rotWithShape="0">
                    <a:srgbClr val="000000"/>
                  </a:outerShdw>
                </a:effectLst>
              </p:spPr>
              <p:txBody>
                <a:bodyPr/>
                <a:lstStyle/>
                <a:p>
                  <a:endParaRPr lang="en-US"/>
                </a:p>
              </p:txBody>
            </p:sp>
            <p:grpSp>
              <p:nvGrpSpPr>
                <p:cNvPr id="13" name="Group 87"/>
                <p:cNvGrpSpPr>
                  <a:grpSpLocks/>
                </p:cNvGrpSpPr>
                <p:nvPr/>
              </p:nvGrpSpPr>
              <p:grpSpPr bwMode="auto">
                <a:xfrm>
                  <a:off x="4306" y="2348"/>
                  <a:ext cx="260" cy="1260"/>
                  <a:chOff x="3891" y="2316"/>
                  <a:chExt cx="260" cy="1260"/>
                </a:xfrm>
              </p:grpSpPr>
              <p:sp>
                <p:nvSpPr>
                  <p:cNvPr id="752728" name="Freeform 88"/>
                  <p:cNvSpPr>
                    <a:spLocks/>
                  </p:cNvSpPr>
                  <p:nvPr/>
                </p:nvSpPr>
                <p:spPr bwMode="auto">
                  <a:xfrm>
                    <a:off x="4103" y="2316"/>
                    <a:ext cx="48" cy="1260"/>
                  </a:xfrm>
                  <a:custGeom>
                    <a:avLst/>
                    <a:gdLst/>
                    <a:ahLst/>
                    <a:cxnLst>
                      <a:cxn ang="0">
                        <a:pos x="0" y="1260"/>
                      </a:cxn>
                      <a:cxn ang="0">
                        <a:pos x="0" y="38"/>
                      </a:cxn>
                      <a:cxn ang="0">
                        <a:pos x="48" y="0"/>
                      </a:cxn>
                      <a:cxn ang="0">
                        <a:pos x="48" y="1221"/>
                      </a:cxn>
                      <a:cxn ang="0">
                        <a:pos x="0" y="1260"/>
                      </a:cxn>
                    </a:cxnLst>
                    <a:rect l="0" t="0" r="r" b="b"/>
                    <a:pathLst>
                      <a:path w="48" h="1260">
                        <a:moveTo>
                          <a:pt x="0" y="1260"/>
                        </a:moveTo>
                        <a:lnTo>
                          <a:pt x="0" y="38"/>
                        </a:lnTo>
                        <a:lnTo>
                          <a:pt x="48" y="0"/>
                        </a:lnTo>
                        <a:lnTo>
                          <a:pt x="48" y="1221"/>
                        </a:lnTo>
                        <a:lnTo>
                          <a:pt x="0" y="1260"/>
                        </a:lnTo>
                        <a:close/>
                      </a:path>
                    </a:pathLst>
                  </a:custGeom>
                  <a:solidFill>
                    <a:srgbClr val="0080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29" name="Rectangle 89"/>
                  <p:cNvSpPr>
                    <a:spLocks noChangeArrowheads="1"/>
                  </p:cNvSpPr>
                  <p:nvPr/>
                </p:nvSpPr>
                <p:spPr bwMode="auto">
                  <a:xfrm>
                    <a:off x="3891" y="2354"/>
                    <a:ext cx="212" cy="1222"/>
                  </a:xfrm>
                  <a:prstGeom prst="rect">
                    <a:avLst/>
                  </a:prstGeom>
                  <a:solidFill>
                    <a:srgbClr val="00FF00"/>
                  </a:soli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30" name="Freeform 90"/>
                  <p:cNvSpPr>
                    <a:spLocks/>
                  </p:cNvSpPr>
                  <p:nvPr/>
                </p:nvSpPr>
                <p:spPr bwMode="auto">
                  <a:xfrm>
                    <a:off x="3891" y="2316"/>
                    <a:ext cx="260" cy="38"/>
                  </a:xfrm>
                  <a:custGeom>
                    <a:avLst/>
                    <a:gdLst/>
                    <a:ahLst/>
                    <a:cxnLst>
                      <a:cxn ang="0">
                        <a:pos x="212" y="38"/>
                      </a:cxn>
                      <a:cxn ang="0">
                        <a:pos x="260" y="0"/>
                      </a:cxn>
                      <a:cxn ang="0">
                        <a:pos x="53" y="0"/>
                      </a:cxn>
                      <a:cxn ang="0">
                        <a:pos x="0" y="38"/>
                      </a:cxn>
                      <a:cxn ang="0">
                        <a:pos x="212" y="38"/>
                      </a:cxn>
                    </a:cxnLst>
                    <a:rect l="0" t="0" r="r" b="b"/>
                    <a:pathLst>
                      <a:path w="260" h="38">
                        <a:moveTo>
                          <a:pt x="212" y="38"/>
                        </a:moveTo>
                        <a:lnTo>
                          <a:pt x="260" y="0"/>
                        </a:lnTo>
                        <a:lnTo>
                          <a:pt x="53" y="0"/>
                        </a:lnTo>
                        <a:lnTo>
                          <a:pt x="0" y="38"/>
                        </a:lnTo>
                        <a:lnTo>
                          <a:pt x="212" y="38"/>
                        </a:lnTo>
                        <a:close/>
                      </a:path>
                    </a:pathLst>
                  </a:custGeom>
                  <a:solidFill>
                    <a:srgbClr val="00BF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grpSp>
              <p:nvGrpSpPr>
                <p:cNvPr id="14" name="Group 91"/>
                <p:cNvGrpSpPr>
                  <a:grpSpLocks/>
                </p:cNvGrpSpPr>
                <p:nvPr/>
              </p:nvGrpSpPr>
              <p:grpSpPr bwMode="auto">
                <a:xfrm>
                  <a:off x="4307" y="1838"/>
                  <a:ext cx="260" cy="552"/>
                  <a:chOff x="4301" y="1832"/>
                  <a:chExt cx="260" cy="552"/>
                </a:xfrm>
              </p:grpSpPr>
              <p:sp>
                <p:nvSpPr>
                  <p:cNvPr id="752732" name="Freeform 92"/>
                  <p:cNvSpPr>
                    <a:spLocks/>
                  </p:cNvSpPr>
                  <p:nvPr/>
                </p:nvSpPr>
                <p:spPr bwMode="auto">
                  <a:xfrm>
                    <a:off x="4512" y="1832"/>
                    <a:ext cx="49" cy="552"/>
                  </a:xfrm>
                  <a:custGeom>
                    <a:avLst/>
                    <a:gdLst/>
                    <a:ahLst/>
                    <a:cxnLst>
                      <a:cxn ang="0">
                        <a:pos x="0" y="770"/>
                      </a:cxn>
                      <a:cxn ang="0">
                        <a:pos x="0" y="39"/>
                      </a:cxn>
                      <a:cxn ang="0">
                        <a:pos x="49" y="0"/>
                      </a:cxn>
                      <a:cxn ang="0">
                        <a:pos x="49" y="731"/>
                      </a:cxn>
                      <a:cxn ang="0">
                        <a:pos x="0" y="770"/>
                      </a:cxn>
                    </a:cxnLst>
                    <a:rect l="0" t="0" r="r" b="b"/>
                    <a:pathLst>
                      <a:path w="49" h="770">
                        <a:moveTo>
                          <a:pt x="0" y="770"/>
                        </a:moveTo>
                        <a:lnTo>
                          <a:pt x="0" y="39"/>
                        </a:lnTo>
                        <a:lnTo>
                          <a:pt x="49" y="0"/>
                        </a:lnTo>
                        <a:lnTo>
                          <a:pt x="49" y="731"/>
                        </a:lnTo>
                        <a:lnTo>
                          <a:pt x="0" y="770"/>
                        </a:lnTo>
                        <a:close/>
                      </a:path>
                    </a:pathLst>
                  </a:custGeom>
                  <a:solidFill>
                    <a:srgbClr val="009900"/>
                  </a:soli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sp>
                <p:nvSpPr>
                  <p:cNvPr id="752733" name="Rectangle 93"/>
                  <p:cNvSpPr>
                    <a:spLocks noChangeArrowheads="1"/>
                  </p:cNvSpPr>
                  <p:nvPr/>
                </p:nvSpPr>
                <p:spPr bwMode="auto">
                  <a:xfrm>
                    <a:off x="4301" y="1860"/>
                    <a:ext cx="211" cy="524"/>
                  </a:xfrm>
                  <a:prstGeom prst="rect">
                    <a:avLst/>
                  </a:prstGeom>
                  <a:gradFill rotWithShape="0">
                    <a:gsLst>
                      <a:gs pos="0">
                        <a:srgbClr val="99FF66"/>
                      </a:gs>
                      <a:gs pos="100000">
                        <a:srgbClr val="00CC00"/>
                      </a:gs>
                    </a:gsLst>
                    <a:lin ang="5400000" scaled="1"/>
                  </a:gradFill>
                  <a:ln w="7938">
                    <a:solidFill>
                      <a:srgbClr val="FFFFFF"/>
                    </a:solidFill>
                    <a:miter lim="800000"/>
                    <a:headEnd/>
                    <a:tailEnd/>
                  </a:ln>
                  <a:effectLst>
                    <a:outerShdw dist="35921" dir="2700000" algn="ctr" rotWithShape="0">
                      <a:srgbClr val="000000"/>
                    </a:outerShdw>
                  </a:effectLst>
                </p:spPr>
                <p:txBody>
                  <a:bodyPr/>
                  <a:lstStyle/>
                  <a:p>
                    <a:endParaRPr lang="en-US"/>
                  </a:p>
                </p:txBody>
              </p:sp>
              <p:sp>
                <p:nvSpPr>
                  <p:cNvPr id="752734" name="Freeform 94"/>
                  <p:cNvSpPr>
                    <a:spLocks/>
                  </p:cNvSpPr>
                  <p:nvPr/>
                </p:nvSpPr>
                <p:spPr bwMode="auto">
                  <a:xfrm>
                    <a:off x="4301" y="1832"/>
                    <a:ext cx="260" cy="28"/>
                  </a:xfrm>
                  <a:custGeom>
                    <a:avLst/>
                    <a:gdLst/>
                    <a:ahLst/>
                    <a:cxnLst>
                      <a:cxn ang="0">
                        <a:pos x="211" y="39"/>
                      </a:cxn>
                      <a:cxn ang="0">
                        <a:pos x="260" y="0"/>
                      </a:cxn>
                      <a:cxn ang="0">
                        <a:pos x="53" y="0"/>
                      </a:cxn>
                      <a:cxn ang="0">
                        <a:pos x="0" y="39"/>
                      </a:cxn>
                      <a:cxn ang="0">
                        <a:pos x="211" y="39"/>
                      </a:cxn>
                    </a:cxnLst>
                    <a:rect l="0" t="0" r="r" b="b"/>
                    <a:pathLst>
                      <a:path w="260" h="39">
                        <a:moveTo>
                          <a:pt x="211" y="39"/>
                        </a:moveTo>
                        <a:lnTo>
                          <a:pt x="260" y="0"/>
                        </a:lnTo>
                        <a:lnTo>
                          <a:pt x="53" y="0"/>
                        </a:lnTo>
                        <a:lnTo>
                          <a:pt x="0" y="39"/>
                        </a:lnTo>
                        <a:lnTo>
                          <a:pt x="211" y="39"/>
                        </a:lnTo>
                        <a:close/>
                      </a:path>
                    </a:pathLst>
                  </a:custGeom>
                  <a:gradFill rotWithShape="0">
                    <a:gsLst>
                      <a:gs pos="0">
                        <a:srgbClr val="00FF00"/>
                      </a:gs>
                      <a:gs pos="100000">
                        <a:schemeClr val="tx2"/>
                      </a:gs>
                    </a:gsLst>
                    <a:lin ang="5400000" scaled="1"/>
                  </a:gradFill>
                  <a:ln w="7938">
                    <a:solidFill>
                      <a:srgbClr val="FFFFFF"/>
                    </a:solidFill>
                    <a:prstDash val="solid"/>
                    <a:round/>
                    <a:headEnd/>
                    <a:tailEnd/>
                  </a:ln>
                  <a:effectLst>
                    <a:outerShdw dist="35921" dir="2700000" algn="ctr" rotWithShape="0">
                      <a:srgbClr val="000000"/>
                    </a:outerShdw>
                  </a:effectLst>
                </p:spPr>
                <p:txBody>
                  <a:bodyPr/>
                  <a:lstStyle/>
                  <a:p>
                    <a:endParaRPr lang="en-US"/>
                  </a:p>
                </p:txBody>
              </p:sp>
            </p:grpSp>
          </p:grpSp>
          <p:sp>
            <p:nvSpPr>
              <p:cNvPr id="752735" name="Text Box 95"/>
              <p:cNvSpPr txBox="1">
                <a:spLocks noChangeArrowheads="1"/>
              </p:cNvSpPr>
              <p:nvPr/>
            </p:nvSpPr>
            <p:spPr bwMode="auto">
              <a:xfrm rot="-5400000">
                <a:off x="4005" y="2274"/>
                <a:ext cx="809" cy="250"/>
              </a:xfrm>
              <a:prstGeom prst="rect">
                <a:avLst/>
              </a:prstGeom>
              <a:noFill/>
              <a:ln w="9525">
                <a:noFill/>
                <a:miter lim="800000"/>
                <a:headEnd/>
                <a:tailEnd/>
              </a:ln>
              <a:effectLst>
                <a:outerShdw dist="35921" dir="2700000" algn="ctr" rotWithShape="0">
                  <a:srgbClr val="000000"/>
                </a:outerShdw>
              </a:effectLst>
            </p:spPr>
            <p:txBody>
              <a:bodyPr wrap="none">
                <a:spAutoFit/>
              </a:bodyPr>
              <a:lstStyle/>
              <a:p>
                <a:pPr algn="l" eaLnBrk="0" hangingPunct="0"/>
                <a:r>
                  <a:rPr lang="en-US" sz="2000" dirty="0">
                    <a:solidFill>
                      <a:srgbClr val="FFFFFF"/>
                    </a:solidFill>
                  </a:rPr>
                  <a:t>50 to 70%</a:t>
                </a:r>
              </a:p>
            </p:txBody>
          </p:sp>
        </p:grpSp>
      </p:grpSp>
      <p:sp>
        <p:nvSpPr>
          <p:cNvPr id="752737" name="Text Box 97"/>
          <p:cNvSpPr txBox="1">
            <a:spLocks noChangeArrowheads="1"/>
          </p:cNvSpPr>
          <p:nvPr/>
        </p:nvSpPr>
        <p:spPr bwMode="auto">
          <a:xfrm rot="-5400000">
            <a:off x="-1244852" y="3607434"/>
            <a:ext cx="4845557" cy="492443"/>
          </a:xfrm>
          <a:prstGeom prst="rect">
            <a:avLst/>
          </a:prstGeom>
          <a:noFill/>
          <a:ln w="9525">
            <a:noFill/>
            <a:miter lim="800000"/>
            <a:headEnd/>
            <a:tailEnd/>
          </a:ln>
          <a:effectLst>
            <a:outerShdw sx="1000" sy="1000" algn="ctr" rotWithShape="0">
              <a:srgbClr val="000000"/>
            </a:outerShdw>
          </a:effectLst>
        </p:spPr>
        <p:txBody>
          <a:bodyPr wrap="none">
            <a:spAutoFit/>
          </a:bodyPr>
          <a:lstStyle/>
          <a:p>
            <a:pPr algn="l" eaLnBrk="0" hangingPunct="0"/>
            <a:r>
              <a:rPr lang="en-US" sz="2600" b="1" dirty="0">
                <a:latin typeface="Corbel" pitchFamily="34" charset="0"/>
              </a:rPr>
              <a:t>Percent of Patients Who Relapse</a:t>
            </a:r>
          </a:p>
        </p:txBody>
      </p:sp>
      <p:sp>
        <p:nvSpPr>
          <p:cNvPr id="99" name="Rectangle 61"/>
          <p:cNvSpPr>
            <a:spLocks noChangeArrowheads="1"/>
          </p:cNvSpPr>
          <p:nvPr/>
        </p:nvSpPr>
        <p:spPr bwMode="auto">
          <a:xfrm>
            <a:off x="609600" y="152400"/>
            <a:ext cx="7772400" cy="914400"/>
          </a:xfrm>
          <a:prstGeom prst="rect">
            <a:avLst/>
          </a:prstGeom>
          <a:noFill/>
          <a:ln w="9525">
            <a:noFill/>
            <a:miter lim="800000"/>
            <a:headEnd/>
            <a:tailEnd/>
          </a:ln>
          <a:effectLst/>
        </p:spPr>
        <p:txBody>
          <a:bodyPr anchor="ctr"/>
          <a:lstStyle/>
          <a:p>
            <a:pPr marL="838200" indent="-838200"/>
            <a:r>
              <a:rPr lang="en-US" sz="3200" b="1" dirty="0" smtClean="0">
                <a:latin typeface="Corbel" pitchFamily="34" charset="0"/>
              </a:rPr>
              <a:t>What are relapse rates for drug addiction?</a:t>
            </a:r>
            <a:endParaRPr lang="en-US" sz="3200" b="1" dirty="0">
              <a:latin typeface="Corbel" pitchFamily="34" charset="0"/>
            </a:endParaRPr>
          </a:p>
        </p:txBody>
      </p:sp>
    </p:spTree>
    <p:extLst>
      <p:ext uri="{BB962C8B-B14F-4D97-AF65-F5344CB8AC3E}">
        <p14:creationId xmlns:p14="http://schemas.microsoft.com/office/powerpoint/2010/main" val="1938627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839200" cy="1143000"/>
          </a:xfrm>
        </p:spPr>
        <p:txBody>
          <a:bodyPr>
            <a:noAutofit/>
          </a:bodyPr>
          <a:lstStyle/>
          <a:p>
            <a:r>
              <a:rPr lang="en-US" sz="4800" dirty="0" smtClean="0"/>
              <a:t>Substance Use in the </a:t>
            </a:r>
            <a:br>
              <a:rPr lang="en-US" sz="4800" dirty="0" smtClean="0"/>
            </a:br>
            <a:r>
              <a:rPr lang="en-US" sz="4800" dirty="0" smtClean="0"/>
              <a:t>Criminal Justice System</a:t>
            </a:r>
            <a:endParaRPr lang="en-US" sz="4800" dirty="0"/>
          </a:p>
        </p:txBody>
      </p:sp>
      <p:sp>
        <p:nvSpPr>
          <p:cNvPr id="4" name="Slide Number Placeholder 3"/>
          <p:cNvSpPr>
            <a:spLocks noGrp="1"/>
          </p:cNvSpPr>
          <p:nvPr>
            <p:ph type="sldNum" sz="quarter" idx="12"/>
          </p:nvPr>
        </p:nvSpPr>
        <p:spPr/>
        <p:txBody>
          <a:bodyPr/>
          <a:lstStyle/>
          <a:p>
            <a:fld id="{1DD3F4C5-D0D1-408E-9BF2-B60C2DE91CE3}" type="slidenum">
              <a:rPr lang="en-US" smtClean="0"/>
              <a:t>4</a:t>
            </a:fld>
            <a:endParaRPr lang="en-US"/>
          </a:p>
        </p:txBody>
      </p:sp>
      <p:pic>
        <p:nvPicPr>
          <p:cNvPr id="5" name="Picture 2" descr="cjcard"/>
          <p:cNvPicPr>
            <a:picLocks noChangeAspect="1" noChangeArrowheads="1"/>
          </p:cNvPicPr>
          <p:nvPr/>
        </p:nvPicPr>
        <p:blipFill>
          <a:blip r:embed="rId2" cstate="print">
            <a:lum bright="-4000" contrast="-3000"/>
          </a:blip>
          <a:srcRect/>
          <a:stretch>
            <a:fillRect/>
          </a:stretch>
        </p:blipFill>
        <p:spPr bwMode="auto">
          <a:xfrm>
            <a:off x="2583543" y="2133600"/>
            <a:ext cx="3868614" cy="4191000"/>
          </a:xfrm>
          <a:prstGeom prst="rect">
            <a:avLst/>
          </a:prstGeom>
          <a:noFill/>
          <a:ln w="9525">
            <a:noFill/>
            <a:miter lim="800000"/>
            <a:headEnd/>
            <a:tailEnd/>
          </a:ln>
        </p:spPr>
      </p:pic>
    </p:spTree>
    <p:extLst>
      <p:ext uri="{BB962C8B-B14F-4D97-AF65-F5344CB8AC3E}">
        <p14:creationId xmlns:p14="http://schemas.microsoft.com/office/powerpoint/2010/main" val="1332989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1"/>
          <p:cNvSpPr>
            <a:spLocks noChangeArrowheads="1"/>
          </p:cNvSpPr>
          <p:nvPr/>
        </p:nvSpPr>
        <p:spPr bwMode="auto">
          <a:xfrm>
            <a:off x="0" y="0"/>
            <a:ext cx="7772400" cy="1600200"/>
          </a:xfrm>
          <a:prstGeom prst="rect">
            <a:avLst/>
          </a:prstGeom>
          <a:noFill/>
          <a:ln w="9525">
            <a:noFill/>
            <a:miter lim="800000"/>
            <a:headEnd/>
            <a:tailEnd/>
          </a:ln>
          <a:effectLst/>
        </p:spPr>
        <p:txBody>
          <a:bodyPr anchor="ctr"/>
          <a:lstStyle/>
          <a:p>
            <a:pPr marL="838200" indent="-838200"/>
            <a:r>
              <a:rPr lang="en-US" sz="3200" b="1" dirty="0" smtClean="0">
                <a:latin typeface="Corbel" pitchFamily="34" charset="0"/>
              </a:rPr>
              <a:t>What does relapse mean?</a:t>
            </a:r>
            <a:endParaRPr lang="en-US" sz="3200" b="1" dirty="0">
              <a:latin typeface="Corbel" pitchFamily="34" charset="0"/>
            </a:endParaRPr>
          </a:p>
        </p:txBody>
      </p:sp>
      <p:sp>
        <p:nvSpPr>
          <p:cNvPr id="9" name="Content Placeholder 8"/>
          <p:cNvSpPr>
            <a:spLocks noGrp="1"/>
          </p:cNvSpPr>
          <p:nvPr>
            <p:ph idx="1"/>
          </p:nvPr>
        </p:nvSpPr>
        <p:spPr/>
        <p:txBody>
          <a:bodyPr/>
          <a:lstStyle/>
          <a:p>
            <a:r>
              <a:rPr lang="en-US" dirty="0" smtClean="0">
                <a:latin typeface="Corbel" pitchFamily="34" charset="0"/>
              </a:rPr>
              <a:t>Individual needs </a:t>
            </a:r>
            <a:r>
              <a:rPr lang="en-US" b="1" i="1" dirty="0" smtClean="0">
                <a:solidFill>
                  <a:srgbClr val="FF0000"/>
                </a:solidFill>
                <a:latin typeface="Corbel" pitchFamily="34" charset="0"/>
              </a:rPr>
              <a:t>more</a:t>
            </a:r>
            <a:r>
              <a:rPr lang="en-US" dirty="0" smtClean="0">
                <a:latin typeface="Corbel" pitchFamily="34" charset="0"/>
              </a:rPr>
              <a:t> treatment</a:t>
            </a:r>
          </a:p>
          <a:p>
            <a:r>
              <a:rPr lang="en-US" dirty="0" smtClean="0">
                <a:latin typeface="Corbel" pitchFamily="34" charset="0"/>
              </a:rPr>
              <a:t>Individual needs </a:t>
            </a:r>
            <a:r>
              <a:rPr lang="en-US" b="1" i="1" dirty="0" smtClean="0">
                <a:solidFill>
                  <a:srgbClr val="FF0000"/>
                </a:solidFill>
                <a:latin typeface="Corbel" pitchFamily="34" charset="0"/>
              </a:rPr>
              <a:t>better</a:t>
            </a:r>
            <a:r>
              <a:rPr lang="en-US" dirty="0" smtClean="0">
                <a:latin typeface="Corbel" pitchFamily="34" charset="0"/>
              </a:rPr>
              <a:t> treatment</a:t>
            </a:r>
          </a:p>
          <a:p>
            <a:r>
              <a:rPr lang="en-US" dirty="0" smtClean="0">
                <a:latin typeface="Corbel" pitchFamily="34" charset="0"/>
              </a:rPr>
              <a:t>Individual needs </a:t>
            </a:r>
            <a:r>
              <a:rPr lang="en-US" b="1" i="1" dirty="0" smtClean="0">
                <a:solidFill>
                  <a:srgbClr val="FF0000"/>
                </a:solidFill>
                <a:latin typeface="Corbel" pitchFamily="34" charset="0"/>
              </a:rPr>
              <a:t>different</a:t>
            </a:r>
            <a:r>
              <a:rPr lang="en-US" dirty="0" smtClean="0">
                <a:latin typeface="Corbel" pitchFamily="34" charset="0"/>
              </a:rPr>
              <a:t> treatment</a:t>
            </a:r>
          </a:p>
          <a:p>
            <a:r>
              <a:rPr lang="en-US" dirty="0" smtClean="0">
                <a:latin typeface="Corbel" pitchFamily="34" charset="0"/>
              </a:rPr>
              <a:t>Individual needs </a:t>
            </a:r>
            <a:r>
              <a:rPr lang="en-US" b="1" i="1" dirty="0" smtClean="0">
                <a:solidFill>
                  <a:srgbClr val="FF0000"/>
                </a:solidFill>
                <a:latin typeface="Corbel" pitchFamily="34" charset="0"/>
              </a:rPr>
              <a:t>additional</a:t>
            </a:r>
            <a:r>
              <a:rPr lang="en-US" dirty="0" smtClean="0">
                <a:latin typeface="Corbel" pitchFamily="34" charset="0"/>
              </a:rPr>
              <a:t> types of treatment</a:t>
            </a:r>
          </a:p>
          <a:p>
            <a:r>
              <a:rPr lang="en-US" dirty="0" smtClean="0">
                <a:latin typeface="Corbel" pitchFamily="34" charset="0"/>
              </a:rPr>
              <a:t>May not mean the person is </a:t>
            </a:r>
            <a:r>
              <a:rPr lang="en-US" dirty="0" smtClean="0">
                <a:solidFill>
                  <a:schemeClr val="tx2"/>
                </a:solidFill>
                <a:latin typeface="Corbel" pitchFamily="34" charset="0"/>
              </a:rPr>
              <a:t>crime risk</a:t>
            </a:r>
          </a:p>
          <a:p>
            <a:pPr>
              <a:buNone/>
            </a:pPr>
            <a:endParaRPr lang="en-US" dirty="0">
              <a:latin typeface="Corbel" pitchFamily="34" charset="0"/>
            </a:endParaRPr>
          </a:p>
        </p:txBody>
      </p:sp>
    </p:spTree>
    <p:extLst>
      <p:ext uri="{BB962C8B-B14F-4D97-AF65-F5344CB8AC3E}">
        <p14:creationId xmlns:p14="http://schemas.microsoft.com/office/powerpoint/2010/main" val="2364980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linds(horizont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linds(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blinds(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blinds(horizontal)">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blinds(horizontal)">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561976" y="1139825"/>
            <a:ext cx="7848600" cy="4267200"/>
          </a:xfrm>
        </p:spPr>
        <p:txBody>
          <a:bodyPr>
            <a:normAutofit fontScale="92500" lnSpcReduction="20000"/>
          </a:bodyPr>
          <a:lstStyle/>
          <a:p>
            <a:pPr>
              <a:spcBef>
                <a:spcPct val="10000"/>
              </a:spcBef>
            </a:pPr>
            <a:r>
              <a:rPr lang="en-CA" sz="2400" b="1" dirty="0" smtClean="0">
                <a:latin typeface="Corbel" pitchFamily="34" charset="0"/>
                <a:cs typeface="Times New Roman" pitchFamily="18" charset="0"/>
              </a:rPr>
              <a:t>Months 1-12 of Abstinence: </a:t>
            </a:r>
          </a:p>
          <a:p>
            <a:pPr lvl="1">
              <a:spcBef>
                <a:spcPct val="0"/>
              </a:spcBef>
            </a:pPr>
            <a:r>
              <a:rPr lang="en-CA" sz="2400" dirty="0" smtClean="0">
                <a:latin typeface="Corbel" pitchFamily="34" charset="0"/>
                <a:cs typeface="Times New Roman" pitchFamily="18" charset="0"/>
              </a:rPr>
              <a:t>More clean and sober friends </a:t>
            </a:r>
          </a:p>
          <a:p>
            <a:pPr lvl="1">
              <a:spcBef>
                <a:spcPct val="0"/>
              </a:spcBef>
            </a:pPr>
            <a:r>
              <a:rPr lang="en-CA" sz="2400" dirty="0" smtClean="0">
                <a:latin typeface="Corbel" pitchFamily="34" charset="0"/>
                <a:cs typeface="Times New Roman" pitchFamily="18" charset="0"/>
              </a:rPr>
              <a:t>Less use, homelessness, violence and victimization</a:t>
            </a:r>
          </a:p>
          <a:p>
            <a:pPr lvl="1">
              <a:spcBef>
                <a:spcPct val="0"/>
              </a:spcBef>
            </a:pPr>
            <a:r>
              <a:rPr lang="en-CA" sz="2400" dirty="0" smtClean="0">
                <a:latin typeface="Corbel" pitchFamily="34" charset="0"/>
                <a:cs typeface="Times New Roman" pitchFamily="18" charset="0"/>
              </a:rPr>
              <a:t>Less illegal activity and incarceration</a:t>
            </a:r>
          </a:p>
          <a:p>
            <a:r>
              <a:rPr lang="en-CA" sz="2400" b="1" dirty="0" smtClean="0">
                <a:latin typeface="Corbel" pitchFamily="34" charset="0"/>
                <a:cs typeface="Times New Roman" pitchFamily="18" charset="0"/>
              </a:rPr>
              <a:t>Years 1-3 of Abstinence:</a:t>
            </a:r>
            <a:r>
              <a:rPr lang="en-CA" sz="2400" dirty="0" smtClean="0">
                <a:latin typeface="Corbel" pitchFamily="34" charset="0"/>
                <a:cs typeface="Times New Roman" pitchFamily="18" charset="0"/>
              </a:rPr>
              <a:t>  </a:t>
            </a:r>
          </a:p>
          <a:p>
            <a:pPr lvl="1">
              <a:spcBef>
                <a:spcPct val="0"/>
              </a:spcBef>
            </a:pPr>
            <a:r>
              <a:rPr lang="en-US" sz="2400" dirty="0" smtClean="0">
                <a:latin typeface="Corbel" pitchFamily="34" charset="0"/>
                <a:cs typeface="Times New Roman" pitchFamily="18" charset="0"/>
              </a:rPr>
              <a:t>Virtual elimination of illegal activity and illegal income </a:t>
            </a:r>
          </a:p>
          <a:p>
            <a:pPr lvl="1">
              <a:spcBef>
                <a:spcPct val="0"/>
              </a:spcBef>
            </a:pPr>
            <a:r>
              <a:rPr lang="en-US" sz="2400" dirty="0" smtClean="0">
                <a:latin typeface="Corbel" pitchFamily="34" charset="0"/>
                <a:cs typeface="Times New Roman" pitchFamily="18" charset="0"/>
              </a:rPr>
              <a:t>Better housing and living situations  </a:t>
            </a:r>
          </a:p>
          <a:p>
            <a:pPr lvl="1">
              <a:spcBef>
                <a:spcPct val="0"/>
              </a:spcBef>
            </a:pPr>
            <a:r>
              <a:rPr lang="en-US" sz="2400" dirty="0" smtClean="0">
                <a:latin typeface="Corbel" pitchFamily="34" charset="0"/>
                <a:cs typeface="Times New Roman" pitchFamily="18" charset="0"/>
              </a:rPr>
              <a:t>Increasing employment and income </a:t>
            </a:r>
            <a:endParaRPr lang="en-CA" sz="2400" dirty="0" smtClean="0">
              <a:latin typeface="Corbel" pitchFamily="34" charset="0"/>
              <a:cs typeface="Times New Roman" pitchFamily="18" charset="0"/>
            </a:endParaRPr>
          </a:p>
          <a:p>
            <a:r>
              <a:rPr lang="en-CA" sz="2400" b="1" dirty="0" smtClean="0">
                <a:latin typeface="Corbel" pitchFamily="34" charset="0"/>
                <a:cs typeface="Times New Roman" pitchFamily="18" charset="0"/>
              </a:rPr>
              <a:t>Years 4-7 of abstinence:  </a:t>
            </a:r>
          </a:p>
          <a:p>
            <a:pPr lvl="1">
              <a:spcBef>
                <a:spcPct val="0"/>
              </a:spcBef>
            </a:pPr>
            <a:r>
              <a:rPr lang="en-CA" sz="2400" dirty="0" smtClean="0">
                <a:latin typeface="Corbel" pitchFamily="34" charset="0"/>
                <a:cs typeface="Times New Roman" pitchFamily="18" charset="0"/>
              </a:rPr>
              <a:t>More social and spiritual support</a:t>
            </a:r>
          </a:p>
          <a:p>
            <a:pPr lvl="1">
              <a:spcBef>
                <a:spcPct val="0"/>
              </a:spcBef>
            </a:pPr>
            <a:r>
              <a:rPr lang="en-CA" sz="2400" dirty="0" smtClean="0">
                <a:latin typeface="Corbel" pitchFamily="34" charset="0"/>
                <a:cs typeface="Times New Roman" pitchFamily="18" charset="0"/>
              </a:rPr>
              <a:t>Better Mental Health</a:t>
            </a:r>
          </a:p>
          <a:p>
            <a:pPr lvl="1">
              <a:spcBef>
                <a:spcPct val="0"/>
              </a:spcBef>
            </a:pPr>
            <a:r>
              <a:rPr lang="en-US" sz="2400" dirty="0" smtClean="0">
                <a:latin typeface="Corbel" pitchFamily="34" charset="0"/>
                <a:cs typeface="Times New Roman" pitchFamily="18" charset="0"/>
              </a:rPr>
              <a:t>Housing and living situations continue to improve </a:t>
            </a:r>
          </a:p>
          <a:p>
            <a:pPr lvl="1">
              <a:spcBef>
                <a:spcPct val="0"/>
              </a:spcBef>
            </a:pPr>
            <a:r>
              <a:rPr lang="en-US" sz="2400" dirty="0" smtClean="0">
                <a:latin typeface="Corbel" pitchFamily="34" charset="0"/>
                <a:cs typeface="Times New Roman" pitchFamily="18" charset="0"/>
              </a:rPr>
              <a:t>Dramatic rise in employment and income </a:t>
            </a:r>
          </a:p>
          <a:p>
            <a:pPr lvl="1">
              <a:spcBef>
                <a:spcPct val="0"/>
              </a:spcBef>
            </a:pPr>
            <a:r>
              <a:rPr lang="en-US" sz="2400" dirty="0" smtClean="0">
                <a:latin typeface="Corbel" pitchFamily="34" charset="0"/>
                <a:cs typeface="Times New Roman" pitchFamily="18" charset="0"/>
              </a:rPr>
              <a:t>Dramatic drop in people living below the poverty line</a:t>
            </a:r>
            <a:endParaRPr lang="en-CA" sz="2400" dirty="0" smtClean="0">
              <a:latin typeface="Corbel" pitchFamily="34" charset="0"/>
              <a:cs typeface="Times New Roman" pitchFamily="18" charset="0"/>
            </a:endParaRPr>
          </a:p>
        </p:txBody>
      </p:sp>
      <p:sp>
        <p:nvSpPr>
          <p:cNvPr id="8" name="Rectangle 25"/>
          <p:cNvSpPr>
            <a:spLocks noGrp="1" noChangeArrowheads="1"/>
          </p:cNvSpPr>
          <p:nvPr>
            <p:ph type="title"/>
          </p:nvPr>
        </p:nvSpPr>
        <p:spPr>
          <a:xfrm>
            <a:off x="0" y="152400"/>
            <a:ext cx="7772400" cy="1142999"/>
          </a:xfrm>
          <a:noFill/>
        </p:spPr>
        <p:txBody>
          <a:bodyPr/>
          <a:lstStyle/>
          <a:p>
            <a:pPr marL="762000" indent="-762000" algn="l" eaLnBrk="1" hangingPunct="1">
              <a:lnSpc>
                <a:spcPct val="80000"/>
              </a:lnSpc>
            </a:pPr>
            <a:r>
              <a:rPr lang="en-US" sz="3600" dirty="0" smtClean="0">
                <a:latin typeface="Corbel" pitchFamily="34" charset="0"/>
              </a:rPr>
              <a:t> 	What does recovery look like?</a:t>
            </a:r>
          </a:p>
        </p:txBody>
      </p:sp>
      <p:sp>
        <p:nvSpPr>
          <p:cNvPr id="2" name="Rectangle 1"/>
          <p:cNvSpPr/>
          <p:nvPr/>
        </p:nvSpPr>
        <p:spPr>
          <a:xfrm>
            <a:off x="0" y="5486400"/>
            <a:ext cx="3290260" cy="338554"/>
          </a:xfrm>
          <a:prstGeom prst="rect">
            <a:avLst/>
          </a:prstGeom>
        </p:spPr>
        <p:txBody>
          <a:bodyPr wrap="none">
            <a:spAutoFit/>
          </a:bodyPr>
          <a:lstStyle/>
          <a:p>
            <a:pPr>
              <a:defRPr/>
            </a:pPr>
            <a:r>
              <a:rPr lang="en-US" sz="1600" b="1" dirty="0">
                <a:latin typeface="Corbel" pitchFamily="34" charset="0"/>
              </a:rPr>
              <a:t>Source: Dennis, Foss &amp; Scott (2007)</a:t>
            </a:r>
          </a:p>
        </p:txBody>
      </p:sp>
    </p:spTree>
    <p:extLst>
      <p:ext uri="{BB962C8B-B14F-4D97-AF65-F5344CB8AC3E}">
        <p14:creationId xmlns:p14="http://schemas.microsoft.com/office/powerpoint/2010/main" val="2553666411"/>
      </p:ext>
    </p:extLst>
  </p:cSld>
  <p:clrMapOvr>
    <a:masterClrMapping/>
  </p:clrMapOvr>
  <p:transition>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1143000"/>
          </a:xfrm>
        </p:spPr>
        <p:txBody>
          <a:bodyPr>
            <a:normAutofit fontScale="90000"/>
          </a:bodyPr>
          <a:lstStyle/>
          <a:p>
            <a:r>
              <a:rPr lang="en-US" dirty="0" smtClean="0"/>
              <a:t>Things to Consider for Community Transition</a:t>
            </a:r>
            <a:endParaRPr lang="en-US" dirty="0"/>
          </a:p>
        </p:txBody>
      </p:sp>
      <p:sp>
        <p:nvSpPr>
          <p:cNvPr id="3" name="Content Placeholder 2"/>
          <p:cNvSpPr>
            <a:spLocks noGrp="1"/>
          </p:cNvSpPr>
          <p:nvPr>
            <p:ph idx="1"/>
          </p:nvPr>
        </p:nvSpPr>
        <p:spPr/>
        <p:txBody>
          <a:bodyPr>
            <a:normAutofit/>
          </a:bodyPr>
          <a:lstStyle/>
          <a:p>
            <a:r>
              <a:rPr lang="en-US" dirty="0" smtClean="0"/>
              <a:t>Risk for relapse and overdose</a:t>
            </a:r>
          </a:p>
          <a:p>
            <a:r>
              <a:rPr lang="en-US" dirty="0" smtClean="0"/>
              <a:t>Drug treatment availability in community</a:t>
            </a:r>
          </a:p>
          <a:p>
            <a:pPr lvl="1"/>
            <a:r>
              <a:rPr lang="en-US" dirty="0" smtClean="0"/>
              <a:t>What is evidence based treatment</a:t>
            </a:r>
          </a:p>
          <a:p>
            <a:r>
              <a:rPr lang="en-US" dirty="0" smtClean="0"/>
              <a:t>Option of medication</a:t>
            </a:r>
          </a:p>
          <a:p>
            <a:r>
              <a:rPr lang="en-US" dirty="0" smtClean="0"/>
              <a:t>Need for ancillary services</a:t>
            </a:r>
          </a:p>
          <a:p>
            <a:r>
              <a:rPr lang="en-US" dirty="0" smtClean="0"/>
              <a:t>Client understanding regarding neurobiology of addiction</a:t>
            </a:r>
          </a:p>
          <a:p>
            <a:pPr lvl="1"/>
            <a:r>
              <a:rPr lang="en-US" dirty="0" smtClean="0"/>
              <a:t>Cues, stress, craving</a:t>
            </a:r>
          </a:p>
          <a:p>
            <a:pPr marL="457200" lvl="1" indent="0">
              <a:buNone/>
            </a:pPr>
            <a:endParaRPr lang="en-US" dirty="0"/>
          </a:p>
          <a:p>
            <a:endParaRPr lang="en-US" dirty="0" smtClean="0"/>
          </a:p>
        </p:txBody>
      </p:sp>
      <p:sp>
        <p:nvSpPr>
          <p:cNvPr id="4" name="Slide Number Placeholder 3"/>
          <p:cNvSpPr>
            <a:spLocks noGrp="1"/>
          </p:cNvSpPr>
          <p:nvPr>
            <p:ph type="sldNum" sz="quarter" idx="12"/>
          </p:nvPr>
        </p:nvSpPr>
        <p:spPr/>
        <p:txBody>
          <a:bodyPr/>
          <a:lstStyle/>
          <a:p>
            <a:fld id="{1DD3F4C5-D0D1-408E-9BF2-B60C2DE91CE3}" type="slidenum">
              <a:rPr lang="en-US" smtClean="0"/>
              <a:t>42</a:t>
            </a:fld>
            <a:endParaRPr lang="en-US"/>
          </a:p>
        </p:txBody>
      </p:sp>
    </p:spTree>
    <p:extLst>
      <p:ext uri="{BB962C8B-B14F-4D97-AF65-F5344CB8AC3E}">
        <p14:creationId xmlns:p14="http://schemas.microsoft.com/office/powerpoint/2010/main" val="29645668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04800" y="609600"/>
            <a:ext cx="8686800" cy="914400"/>
          </a:xfrm>
        </p:spPr>
        <p:txBody>
          <a:bodyPr>
            <a:noAutofit/>
          </a:bodyPr>
          <a:lstStyle/>
          <a:p>
            <a:pPr eaLnBrk="1" hangingPunct="1"/>
            <a:r>
              <a:rPr lang="en-US" sz="3200" b="1" dirty="0" smtClean="0">
                <a:latin typeface="Calibri" panose="020F0502020204030204" pitchFamily="34" charset="0"/>
              </a:rPr>
              <a:t>Summary</a:t>
            </a:r>
            <a:br>
              <a:rPr lang="en-US" sz="3200" b="1" dirty="0" smtClean="0">
                <a:latin typeface="Calibri" panose="020F0502020204030204" pitchFamily="34" charset="0"/>
              </a:rPr>
            </a:br>
            <a:endParaRPr lang="en-US" sz="3200" b="1" dirty="0" smtClean="0">
              <a:latin typeface="Calibri" panose="020F0502020204030204" pitchFamily="34" charset="0"/>
            </a:endParaRPr>
          </a:p>
        </p:txBody>
      </p:sp>
      <p:sp>
        <p:nvSpPr>
          <p:cNvPr id="10954755" name="Rectangle 3"/>
          <p:cNvSpPr>
            <a:spLocks noGrp="1" noChangeArrowheads="1"/>
          </p:cNvSpPr>
          <p:nvPr>
            <p:ph type="body" idx="1"/>
          </p:nvPr>
        </p:nvSpPr>
        <p:spPr>
          <a:xfrm>
            <a:off x="533400" y="1447800"/>
            <a:ext cx="8263467" cy="3581400"/>
          </a:xfrm>
        </p:spPr>
        <p:txBody>
          <a:bodyPr>
            <a:noAutofit/>
          </a:bodyPr>
          <a:lstStyle/>
          <a:p>
            <a:pPr eaLnBrk="1" hangingPunct="1">
              <a:lnSpc>
                <a:spcPct val="80000"/>
              </a:lnSpc>
            </a:pPr>
            <a:r>
              <a:rPr lang="en-US" dirty="0" smtClean="0">
                <a:latin typeface="Calibri" panose="020F0502020204030204" pitchFamily="34" charset="0"/>
              </a:rPr>
              <a:t>Substance use disorders are prevalent in criminal justice system</a:t>
            </a:r>
          </a:p>
          <a:p>
            <a:pPr eaLnBrk="1" hangingPunct="1">
              <a:lnSpc>
                <a:spcPct val="80000"/>
              </a:lnSpc>
            </a:pPr>
            <a:r>
              <a:rPr lang="en-US" dirty="0" smtClean="0">
                <a:latin typeface="Calibri" panose="020F0502020204030204" pitchFamily="34" charset="0"/>
              </a:rPr>
              <a:t>Involvement = opportunity to intervene</a:t>
            </a:r>
            <a:endParaRPr lang="en-US" b="1" i="1" dirty="0" smtClean="0">
              <a:latin typeface="Calibri" panose="020F0502020204030204" pitchFamily="34" charset="0"/>
            </a:endParaRPr>
          </a:p>
          <a:p>
            <a:pPr eaLnBrk="1" hangingPunct="1">
              <a:lnSpc>
                <a:spcPct val="80000"/>
              </a:lnSpc>
              <a:spcBef>
                <a:spcPct val="30000"/>
              </a:spcBef>
            </a:pPr>
            <a:r>
              <a:rPr lang="en-US" dirty="0" smtClean="0">
                <a:latin typeface="Calibri" panose="020F0502020204030204" pitchFamily="34" charset="0"/>
              </a:rPr>
              <a:t>Medications &amp; behavioral therapies </a:t>
            </a:r>
            <a:r>
              <a:rPr lang="en-US" b="1" i="1" dirty="0" smtClean="0">
                <a:latin typeface="Calibri" panose="020F0502020204030204" pitchFamily="34" charset="0"/>
              </a:rPr>
              <a:t>effectively</a:t>
            </a:r>
            <a:r>
              <a:rPr lang="en-US" i="1" dirty="0" smtClean="0">
                <a:latin typeface="Calibri" panose="020F0502020204030204" pitchFamily="34" charset="0"/>
              </a:rPr>
              <a:t> </a:t>
            </a:r>
            <a:r>
              <a:rPr lang="en-US" dirty="0" smtClean="0">
                <a:latin typeface="Calibri" panose="020F0502020204030204" pitchFamily="34" charset="0"/>
              </a:rPr>
              <a:t>address addiction in this population</a:t>
            </a:r>
          </a:p>
          <a:p>
            <a:pPr eaLnBrk="1" hangingPunct="1">
              <a:lnSpc>
                <a:spcPct val="80000"/>
              </a:lnSpc>
              <a:spcBef>
                <a:spcPct val="30000"/>
              </a:spcBef>
            </a:pPr>
            <a:r>
              <a:rPr lang="en-US" dirty="0" smtClean="0">
                <a:latin typeface="Calibri" panose="020F0502020204030204" pitchFamily="34" charset="0"/>
              </a:rPr>
              <a:t>Sustained treatment </a:t>
            </a:r>
            <a:r>
              <a:rPr lang="en-US" dirty="0" smtClean="0">
                <a:latin typeface="Calibri" panose="020F0502020204030204" pitchFamily="34" charset="0"/>
              </a:rPr>
              <a:t>and preparing clients for community transition is </a:t>
            </a:r>
            <a:r>
              <a:rPr lang="en-US" dirty="0" smtClean="0">
                <a:latin typeface="Calibri" panose="020F0502020204030204" pitchFamily="34" charset="0"/>
              </a:rPr>
              <a:t>important </a:t>
            </a:r>
          </a:p>
          <a:p>
            <a:pPr marL="0" indent="0" eaLnBrk="1" hangingPunct="1">
              <a:lnSpc>
                <a:spcPct val="80000"/>
              </a:lnSpc>
              <a:spcBef>
                <a:spcPct val="30000"/>
              </a:spcBef>
              <a:buNone/>
            </a:pPr>
            <a:endParaRPr lang="en-US" dirty="0" smtClean="0">
              <a:latin typeface="Calibri" panose="020F0502020204030204" pitchFamily="34" charset="0"/>
            </a:endParaRPr>
          </a:p>
          <a:p>
            <a:pPr eaLnBrk="1" hangingPunct="1">
              <a:lnSpc>
                <a:spcPct val="80000"/>
              </a:lnSpc>
            </a:pPr>
            <a:endParaRPr lang="en-US" i="1" dirty="0" smtClean="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1DD3F4C5-D0D1-408E-9BF2-B60C2DE91CE3}" type="slidenum">
              <a:rPr lang="en-US" smtClean="0"/>
              <a:t>43</a:t>
            </a:fld>
            <a:endParaRPr lang="en-US"/>
          </a:p>
        </p:txBody>
      </p:sp>
    </p:spTree>
    <p:extLst>
      <p:ext uri="{BB962C8B-B14F-4D97-AF65-F5344CB8AC3E}">
        <p14:creationId xmlns:p14="http://schemas.microsoft.com/office/powerpoint/2010/main" val="332633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36600" y="990600"/>
            <a:ext cx="7772400" cy="1470025"/>
          </a:xfrm>
        </p:spPr>
        <p:txBody>
          <a:bodyPr/>
          <a:lstStyle/>
          <a:p>
            <a:r>
              <a:rPr lang="en-US" b="1" dirty="0" smtClean="0">
                <a:latin typeface="Corbel" pitchFamily="34" charset="0"/>
                <a:ea typeface="Osaka" charset="-128"/>
                <a:cs typeface="Arial" pitchFamily="34" charset="0"/>
              </a:rPr>
              <a:t>www.drugabuse.gov</a:t>
            </a:r>
            <a:endParaRPr lang="en-US" dirty="0"/>
          </a:p>
        </p:txBody>
      </p:sp>
      <p:sp>
        <p:nvSpPr>
          <p:cNvPr id="7" name="Subtitle 6"/>
          <p:cNvSpPr>
            <a:spLocks noGrp="1"/>
          </p:cNvSpPr>
          <p:nvPr>
            <p:ph type="subTitle" idx="1"/>
          </p:nvPr>
        </p:nvSpPr>
        <p:spPr>
          <a:xfrm>
            <a:off x="1422400" y="4189811"/>
            <a:ext cx="6400800" cy="1447800"/>
          </a:xfrm>
        </p:spPr>
        <p:txBody>
          <a:bodyPr/>
          <a:lstStyle/>
          <a:p>
            <a:r>
              <a:rPr lang="en-US" dirty="0">
                <a:solidFill>
                  <a:srgbClr val="FFFFFF"/>
                </a:solidFill>
                <a:latin typeface="Corbel" pitchFamily="34" charset="0"/>
              </a:rPr>
              <a:t>Redonna K. Chandler, Ph.D.</a:t>
            </a:r>
          </a:p>
          <a:p>
            <a:r>
              <a:rPr lang="en-US" dirty="0" smtClean="0">
                <a:solidFill>
                  <a:srgbClr val="FFFFFF"/>
                </a:solidFill>
                <a:latin typeface="Corbel" pitchFamily="34" charset="0"/>
              </a:rPr>
              <a:t>rchandle@nida.nih.gov</a:t>
            </a:r>
            <a:endParaRPr lang="en-US" dirty="0">
              <a:solidFill>
                <a:srgbClr val="FFFFFF"/>
              </a:solidFill>
              <a:latin typeface="Corbel" pitchFamily="34" charset="0"/>
            </a:endParaRPr>
          </a:p>
        </p:txBody>
      </p:sp>
      <p:sp>
        <p:nvSpPr>
          <p:cNvPr id="5" name="Slide Number Placeholder 4"/>
          <p:cNvSpPr>
            <a:spLocks noGrp="1"/>
          </p:cNvSpPr>
          <p:nvPr>
            <p:ph type="sldNum" sz="quarter" idx="12"/>
          </p:nvPr>
        </p:nvSpPr>
        <p:spPr/>
        <p:txBody>
          <a:bodyPr/>
          <a:lstStyle/>
          <a:p>
            <a:fld id="{1DD3F4C5-D0D1-408E-9BF2-B60C2DE91CE3}" type="slidenum">
              <a:rPr lang="en-US" smtClean="0"/>
              <a:t>44</a:t>
            </a:fld>
            <a:endParaRPr lang="en-US"/>
          </a:p>
        </p:txBody>
      </p:sp>
      <p:pic>
        <p:nvPicPr>
          <p:cNvPr id="8" name="Picture 2" descr="S:\Main OD\Logos\nih-nida-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800" y="304800"/>
            <a:ext cx="45720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p:cNvPicPr>
            <a:picLocks noChangeAspect="1" noChangeArrowheads="1"/>
          </p:cNvPicPr>
          <p:nvPr/>
        </p:nvPicPr>
        <p:blipFill>
          <a:blip r:embed="rId3" cstate="print"/>
          <a:srcRect/>
          <a:stretch>
            <a:fillRect/>
          </a:stretch>
        </p:blipFill>
        <p:spPr bwMode="auto">
          <a:xfrm>
            <a:off x="3901131" y="5637611"/>
            <a:ext cx="1143001" cy="888500"/>
          </a:xfrm>
          <a:prstGeom prst="rect">
            <a:avLst/>
          </a:prstGeom>
          <a:noFill/>
          <a:ln w="9525">
            <a:noFill/>
            <a:miter lim="800000"/>
            <a:headEnd/>
            <a:tailEnd/>
          </a:ln>
        </p:spPr>
      </p:pic>
      <p:pic>
        <p:nvPicPr>
          <p:cNvPr id="10" name="Picture 2" descr="cjcard"/>
          <p:cNvPicPr>
            <a:picLocks noChangeAspect="1" noChangeArrowheads="1"/>
          </p:cNvPicPr>
          <p:nvPr/>
        </p:nvPicPr>
        <p:blipFill>
          <a:blip r:embed="rId4" cstate="print">
            <a:lum bright="-4000" contrast="-3000"/>
          </a:blip>
          <a:srcRect/>
          <a:stretch>
            <a:fillRect/>
          </a:stretch>
        </p:blipFill>
        <p:spPr bwMode="auto">
          <a:xfrm>
            <a:off x="3650480" y="2195286"/>
            <a:ext cx="1644301" cy="1990662"/>
          </a:xfrm>
          <a:prstGeom prst="rect">
            <a:avLst/>
          </a:prstGeom>
          <a:noFill/>
          <a:ln w="9525">
            <a:noFill/>
            <a:miter lim="800000"/>
            <a:headEnd/>
            <a:tailEnd/>
          </a:ln>
        </p:spPr>
      </p:pic>
    </p:spTree>
    <p:extLst>
      <p:ext uri="{BB962C8B-B14F-4D97-AF65-F5344CB8AC3E}">
        <p14:creationId xmlns:p14="http://schemas.microsoft.com/office/powerpoint/2010/main" val="485839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876301" y="152400"/>
            <a:ext cx="7696200" cy="1462088"/>
          </a:xfrm>
          <a:noFill/>
        </p:spPr>
        <p:txBody>
          <a:bodyPr/>
          <a:lstStyle/>
          <a:p>
            <a:pPr eaLnBrk="1" hangingPunct="1"/>
            <a:r>
              <a:rPr lang="en-US" sz="3600" b="1" dirty="0" smtClean="0">
                <a:latin typeface="+mn-lt"/>
              </a:rPr>
              <a:t>What has been the historic approach to addressing drugs &amp; crime?</a:t>
            </a:r>
          </a:p>
        </p:txBody>
      </p:sp>
      <p:sp>
        <p:nvSpPr>
          <p:cNvPr id="76803" name="Oval 3"/>
          <p:cNvSpPr>
            <a:spLocks noChangeArrowheads="1"/>
          </p:cNvSpPr>
          <p:nvPr/>
        </p:nvSpPr>
        <p:spPr bwMode="auto">
          <a:xfrm>
            <a:off x="609600" y="1600200"/>
            <a:ext cx="3886200" cy="3733800"/>
          </a:xfrm>
          <a:prstGeom prst="ellipse">
            <a:avLst/>
          </a:prstGeom>
          <a:solidFill>
            <a:schemeClr val="tx2">
              <a:lumMod val="75000"/>
            </a:schemeClr>
          </a:solidFill>
          <a:ln w="28575">
            <a:solidFill>
              <a:schemeClr val="tx1">
                <a:lumMod val="65000"/>
                <a:lumOff val="35000"/>
              </a:schemeClr>
            </a:solidFill>
            <a:round/>
            <a:headEnd/>
            <a:tailEnd/>
          </a:ln>
        </p:spPr>
        <p:txBody>
          <a:bodyPr wrap="none" anchor="ctr"/>
          <a:lstStyle/>
          <a:p>
            <a:endParaRPr lang="en-US" b="1">
              <a:latin typeface="Corbel" pitchFamily="34" charset="0"/>
            </a:endParaRPr>
          </a:p>
        </p:txBody>
      </p:sp>
      <p:sp>
        <p:nvSpPr>
          <p:cNvPr id="76804" name="Oval 4"/>
          <p:cNvSpPr>
            <a:spLocks noChangeArrowheads="1"/>
          </p:cNvSpPr>
          <p:nvPr/>
        </p:nvSpPr>
        <p:spPr bwMode="auto">
          <a:xfrm>
            <a:off x="4736472" y="1600200"/>
            <a:ext cx="3886200" cy="3733800"/>
          </a:xfrm>
          <a:prstGeom prst="ellipse">
            <a:avLst/>
          </a:prstGeom>
          <a:solidFill>
            <a:schemeClr val="accent2">
              <a:lumMod val="75000"/>
            </a:schemeClr>
          </a:solidFill>
          <a:ln w="28575">
            <a:solidFill>
              <a:schemeClr val="tx1">
                <a:lumMod val="65000"/>
                <a:lumOff val="35000"/>
              </a:schemeClr>
            </a:solidFill>
            <a:round/>
            <a:headEnd/>
            <a:tailEnd/>
          </a:ln>
        </p:spPr>
        <p:txBody>
          <a:bodyPr wrap="none" anchor="ctr"/>
          <a:lstStyle/>
          <a:p>
            <a:pPr algn="ctr" eaLnBrk="0" hangingPunct="0"/>
            <a:endParaRPr lang="en-US" sz="2800" b="1" dirty="0">
              <a:solidFill>
                <a:schemeClr val="hlink"/>
              </a:solidFill>
            </a:endParaRPr>
          </a:p>
        </p:txBody>
      </p:sp>
      <p:sp>
        <p:nvSpPr>
          <p:cNvPr id="76805" name="Text Box 5"/>
          <p:cNvSpPr txBox="1">
            <a:spLocks noChangeArrowheads="1"/>
          </p:cNvSpPr>
          <p:nvPr/>
        </p:nvSpPr>
        <p:spPr bwMode="auto">
          <a:xfrm>
            <a:off x="1035416" y="2774603"/>
            <a:ext cx="3258649" cy="1384995"/>
          </a:xfrm>
          <a:prstGeom prst="rect">
            <a:avLst/>
          </a:prstGeom>
          <a:noFill/>
          <a:ln w="9525">
            <a:noFill/>
            <a:miter lim="800000"/>
            <a:headEnd/>
            <a:tailEnd/>
          </a:ln>
        </p:spPr>
        <p:txBody>
          <a:bodyPr wrap="none">
            <a:spAutoFit/>
          </a:bodyPr>
          <a:lstStyle/>
          <a:p>
            <a:pPr algn="ctr" eaLnBrk="0" hangingPunct="0"/>
            <a:r>
              <a:rPr lang="en-US" sz="2400" b="1" dirty="0">
                <a:solidFill>
                  <a:schemeClr val="bg2"/>
                </a:solidFill>
              </a:rPr>
              <a:t>Public Health Approach</a:t>
            </a:r>
            <a:r>
              <a:rPr lang="en-US" sz="2800" b="1" dirty="0">
                <a:solidFill>
                  <a:schemeClr val="bg2"/>
                </a:solidFill>
              </a:rPr>
              <a:t> </a:t>
            </a:r>
          </a:p>
          <a:p>
            <a:pPr algn="ctr" eaLnBrk="0" hangingPunct="0"/>
            <a:r>
              <a:rPr lang="en-US" sz="2800" b="1" dirty="0">
                <a:solidFill>
                  <a:schemeClr val="bg2"/>
                </a:solidFill>
              </a:rPr>
              <a:t>-disease</a:t>
            </a:r>
          </a:p>
          <a:p>
            <a:pPr algn="ctr" eaLnBrk="0" hangingPunct="0"/>
            <a:r>
              <a:rPr lang="en-US" sz="2800" b="1" dirty="0">
                <a:solidFill>
                  <a:schemeClr val="bg2"/>
                </a:solidFill>
              </a:rPr>
              <a:t>-treatment</a:t>
            </a:r>
          </a:p>
        </p:txBody>
      </p:sp>
      <p:sp>
        <p:nvSpPr>
          <p:cNvPr id="76806" name="Text Box 6"/>
          <p:cNvSpPr txBox="1">
            <a:spLocks noChangeArrowheads="1"/>
          </p:cNvSpPr>
          <p:nvPr/>
        </p:nvSpPr>
        <p:spPr bwMode="auto">
          <a:xfrm>
            <a:off x="5264832" y="2805382"/>
            <a:ext cx="3122843" cy="1323439"/>
          </a:xfrm>
          <a:prstGeom prst="rect">
            <a:avLst/>
          </a:prstGeom>
          <a:noFill/>
          <a:ln w="9525">
            <a:noFill/>
            <a:miter lim="800000"/>
            <a:headEnd/>
            <a:tailEnd/>
          </a:ln>
        </p:spPr>
        <p:txBody>
          <a:bodyPr wrap="none">
            <a:spAutoFit/>
          </a:bodyPr>
          <a:lstStyle/>
          <a:p>
            <a:pPr algn="ctr" eaLnBrk="0" hangingPunct="0"/>
            <a:r>
              <a:rPr lang="en-US" sz="2400" b="1" dirty="0">
                <a:solidFill>
                  <a:schemeClr val="bg2"/>
                </a:solidFill>
              </a:rPr>
              <a:t>Public Safety Approach</a:t>
            </a:r>
          </a:p>
          <a:p>
            <a:pPr algn="ctr" eaLnBrk="0" hangingPunct="0"/>
            <a:r>
              <a:rPr lang="en-US" sz="2800" b="1" dirty="0">
                <a:solidFill>
                  <a:schemeClr val="bg2"/>
                </a:solidFill>
              </a:rPr>
              <a:t>-illegal behavior</a:t>
            </a:r>
          </a:p>
          <a:p>
            <a:pPr algn="ctr" eaLnBrk="0" hangingPunct="0"/>
            <a:r>
              <a:rPr lang="en-US" sz="2800" b="1" dirty="0">
                <a:solidFill>
                  <a:schemeClr val="bg2"/>
                </a:solidFill>
              </a:rPr>
              <a:t>-punish</a:t>
            </a:r>
          </a:p>
        </p:txBody>
      </p:sp>
      <p:sp>
        <p:nvSpPr>
          <p:cNvPr id="17415" name="AutoShape 7"/>
          <p:cNvSpPr>
            <a:spLocks noChangeArrowheads="1"/>
          </p:cNvSpPr>
          <p:nvPr/>
        </p:nvSpPr>
        <p:spPr bwMode="auto">
          <a:xfrm>
            <a:off x="381000" y="5638800"/>
            <a:ext cx="3733800" cy="609600"/>
          </a:xfrm>
          <a:prstGeom prst="wedgeRectCallout">
            <a:avLst>
              <a:gd name="adj1" fmla="val 9014"/>
              <a:gd name="adj2" fmla="val -290366"/>
            </a:avLst>
          </a:prstGeom>
          <a:solidFill>
            <a:schemeClr val="accent3">
              <a:lumMod val="60000"/>
              <a:lumOff val="40000"/>
            </a:schemeClr>
          </a:solidFill>
          <a:ln w="9525">
            <a:solidFill>
              <a:schemeClr val="tx1"/>
            </a:solidFill>
            <a:miter lim="800000"/>
            <a:headEnd/>
            <a:tailEnd/>
          </a:ln>
        </p:spPr>
        <p:txBody>
          <a:bodyPr/>
          <a:lstStyle/>
          <a:p>
            <a:pPr algn="ctr" eaLnBrk="0" hangingPunct="0"/>
            <a:r>
              <a:rPr lang="en-US" sz="2800" b="1">
                <a:latin typeface="Corbel" pitchFamily="34" charset="0"/>
              </a:rPr>
              <a:t>High Attrition </a:t>
            </a:r>
          </a:p>
        </p:txBody>
      </p:sp>
      <p:sp>
        <p:nvSpPr>
          <p:cNvPr id="17416" name="AutoShape 8"/>
          <p:cNvSpPr>
            <a:spLocks noChangeArrowheads="1"/>
          </p:cNvSpPr>
          <p:nvPr/>
        </p:nvSpPr>
        <p:spPr bwMode="auto">
          <a:xfrm>
            <a:off x="5410200" y="5640309"/>
            <a:ext cx="3352800" cy="609600"/>
          </a:xfrm>
          <a:prstGeom prst="wedgeRectCallout">
            <a:avLst>
              <a:gd name="adj1" fmla="val -9657"/>
              <a:gd name="adj2" fmla="val -286199"/>
            </a:avLst>
          </a:prstGeom>
          <a:solidFill>
            <a:schemeClr val="accent4">
              <a:lumMod val="60000"/>
              <a:lumOff val="40000"/>
            </a:schemeClr>
          </a:solidFill>
          <a:ln w="9525">
            <a:solidFill>
              <a:schemeClr val="tx1"/>
            </a:solidFill>
            <a:miter lim="800000"/>
            <a:headEnd/>
            <a:tailEnd/>
          </a:ln>
        </p:spPr>
        <p:txBody>
          <a:bodyPr/>
          <a:lstStyle/>
          <a:p>
            <a:pPr algn="ctr" eaLnBrk="0" hangingPunct="0"/>
            <a:r>
              <a:rPr lang="en-US" sz="2800" b="1">
                <a:latin typeface="Corbel" pitchFamily="34" charset="0"/>
              </a:rPr>
              <a:t> High Recidivism </a:t>
            </a:r>
          </a:p>
        </p:txBody>
      </p:sp>
      <p:sp>
        <p:nvSpPr>
          <p:cNvPr id="2" name="Slide Number Placeholder 1"/>
          <p:cNvSpPr>
            <a:spLocks noGrp="1"/>
          </p:cNvSpPr>
          <p:nvPr>
            <p:ph type="sldNum" sz="quarter" idx="12"/>
          </p:nvPr>
        </p:nvSpPr>
        <p:spPr/>
        <p:txBody>
          <a:bodyPr/>
          <a:lstStyle/>
          <a:p>
            <a:fld id="{1DD3F4C5-D0D1-408E-9BF2-B60C2DE91CE3}" type="slidenum">
              <a:rPr lang="en-US" smtClean="0"/>
              <a:t>45</a:t>
            </a:fld>
            <a:endParaRPr lang="en-US"/>
          </a:p>
        </p:txBody>
      </p:sp>
    </p:spTree>
    <p:extLst>
      <p:ext uri="{BB962C8B-B14F-4D97-AF65-F5344CB8AC3E}">
        <p14:creationId xmlns:p14="http://schemas.microsoft.com/office/powerpoint/2010/main" val="2805004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fontScale="90000"/>
          </a:bodyPr>
          <a:lstStyle/>
          <a:p>
            <a:pPr eaLnBrk="1" hangingPunct="1"/>
            <a:r>
              <a:rPr lang="en-US" sz="4000" b="1" dirty="0" smtClean="0">
                <a:latin typeface="+mn-lt"/>
              </a:rPr>
              <a:t/>
            </a:r>
            <a:br>
              <a:rPr lang="en-US" sz="4000" b="1" dirty="0" smtClean="0">
                <a:latin typeface="+mn-lt"/>
              </a:rPr>
            </a:br>
            <a:r>
              <a:rPr lang="en-US" sz="4000" b="1" dirty="0" smtClean="0">
                <a:latin typeface="+mn-lt"/>
              </a:rPr>
              <a:t/>
            </a:r>
            <a:br>
              <a:rPr lang="en-US" sz="4000" b="1" dirty="0" smtClean="0">
                <a:latin typeface="+mn-lt"/>
              </a:rPr>
            </a:br>
            <a:endParaRPr lang="en-US" sz="4000" b="1" dirty="0" smtClean="0">
              <a:latin typeface="+mn-lt"/>
            </a:endParaRPr>
          </a:p>
        </p:txBody>
      </p:sp>
      <p:sp>
        <p:nvSpPr>
          <p:cNvPr id="77827" name="Oval 3"/>
          <p:cNvSpPr>
            <a:spLocks noChangeArrowheads="1"/>
          </p:cNvSpPr>
          <p:nvPr/>
        </p:nvSpPr>
        <p:spPr bwMode="auto">
          <a:xfrm>
            <a:off x="2362200" y="1752600"/>
            <a:ext cx="4800600" cy="4419600"/>
          </a:xfrm>
          <a:prstGeom prst="ellipse">
            <a:avLst/>
          </a:prstGeom>
          <a:solidFill>
            <a:schemeClr val="accent2">
              <a:lumMod val="60000"/>
              <a:lumOff val="40000"/>
            </a:schemeClr>
          </a:solidFill>
          <a:ln w="9525">
            <a:solidFill>
              <a:schemeClr val="tx1"/>
            </a:solidFill>
            <a:round/>
            <a:headEnd/>
            <a:tailEnd/>
          </a:ln>
        </p:spPr>
        <p:txBody>
          <a:bodyPr wrap="none" anchor="ctr"/>
          <a:lstStyle/>
          <a:p>
            <a:pPr algn="ctr" eaLnBrk="0" hangingPunct="0"/>
            <a:endParaRPr lang="en-US" sz="2800" b="1"/>
          </a:p>
        </p:txBody>
      </p:sp>
      <p:sp>
        <p:nvSpPr>
          <p:cNvPr id="77829" name="Text Box 5"/>
          <p:cNvSpPr txBox="1">
            <a:spLocks noChangeArrowheads="1"/>
          </p:cNvSpPr>
          <p:nvPr/>
        </p:nvSpPr>
        <p:spPr bwMode="auto">
          <a:xfrm>
            <a:off x="2590800" y="2895601"/>
            <a:ext cx="4419600" cy="2554545"/>
          </a:xfrm>
          <a:prstGeom prst="rect">
            <a:avLst/>
          </a:prstGeom>
          <a:noFill/>
          <a:ln w="9525">
            <a:noFill/>
            <a:miter lim="800000"/>
            <a:headEnd/>
            <a:tailEnd/>
          </a:ln>
        </p:spPr>
        <p:txBody>
          <a:bodyPr>
            <a:spAutoFit/>
          </a:bodyPr>
          <a:lstStyle/>
          <a:p>
            <a:pPr algn="ctr" eaLnBrk="0" hangingPunct="0"/>
            <a:r>
              <a:rPr lang="en-US" sz="3200" b="1" dirty="0" smtClean="0"/>
              <a:t>Collaborate to blend </a:t>
            </a:r>
            <a:r>
              <a:rPr lang="en-US" sz="3200" b="1" dirty="0"/>
              <a:t>functions of criminal justice and treatment systems to optimize outcomes</a:t>
            </a:r>
          </a:p>
        </p:txBody>
      </p:sp>
      <p:sp>
        <p:nvSpPr>
          <p:cNvPr id="19462" name="AutoShape 6"/>
          <p:cNvSpPr>
            <a:spLocks noChangeArrowheads="1"/>
          </p:cNvSpPr>
          <p:nvPr/>
        </p:nvSpPr>
        <p:spPr bwMode="auto">
          <a:xfrm>
            <a:off x="304800" y="2819400"/>
            <a:ext cx="1676400" cy="1219200"/>
          </a:xfrm>
          <a:prstGeom prst="wedgeRectCallout">
            <a:avLst>
              <a:gd name="adj1" fmla="val 81288"/>
              <a:gd name="adj2" fmla="val 24273"/>
            </a:avLst>
          </a:prstGeom>
          <a:solidFill>
            <a:schemeClr val="accent3">
              <a:lumMod val="60000"/>
              <a:lumOff val="40000"/>
            </a:schemeClr>
          </a:solidFill>
          <a:ln w="9525">
            <a:solidFill>
              <a:schemeClr val="tx1"/>
            </a:solidFill>
            <a:miter lim="800000"/>
            <a:headEnd/>
            <a:tailEnd/>
          </a:ln>
        </p:spPr>
        <p:txBody>
          <a:bodyPr/>
          <a:lstStyle/>
          <a:p>
            <a:pPr algn="ctr" eaLnBrk="0" hangingPunct="0"/>
            <a:r>
              <a:rPr lang="en-US" sz="2400" b="1" dirty="0"/>
              <a:t>Community-based treatment</a:t>
            </a:r>
          </a:p>
        </p:txBody>
      </p:sp>
      <p:sp>
        <p:nvSpPr>
          <p:cNvPr id="19463" name="AutoShape 7"/>
          <p:cNvSpPr>
            <a:spLocks noChangeArrowheads="1"/>
          </p:cNvSpPr>
          <p:nvPr/>
        </p:nvSpPr>
        <p:spPr bwMode="auto">
          <a:xfrm>
            <a:off x="304800" y="1447800"/>
            <a:ext cx="2667000" cy="1143000"/>
          </a:xfrm>
          <a:prstGeom prst="wedgeRectCallout">
            <a:avLst>
              <a:gd name="adj1" fmla="val 67179"/>
              <a:gd name="adj2" fmla="val 33840"/>
            </a:avLst>
          </a:prstGeom>
          <a:solidFill>
            <a:schemeClr val="accent3">
              <a:lumMod val="60000"/>
              <a:lumOff val="40000"/>
            </a:schemeClr>
          </a:solidFill>
          <a:ln w="9525">
            <a:solidFill>
              <a:schemeClr val="tx1"/>
            </a:solidFill>
            <a:miter lim="800000"/>
            <a:headEnd/>
            <a:tailEnd/>
          </a:ln>
        </p:spPr>
        <p:txBody>
          <a:bodyPr/>
          <a:lstStyle/>
          <a:p>
            <a:pPr algn="ctr" eaLnBrk="0" hangingPunct="0"/>
            <a:r>
              <a:rPr lang="en-US" sz="2400" b="1" dirty="0"/>
              <a:t>Opportunity to avoid incarceration or criminal record</a:t>
            </a:r>
          </a:p>
        </p:txBody>
      </p:sp>
      <p:sp>
        <p:nvSpPr>
          <p:cNvPr id="19464" name="AutoShape 8"/>
          <p:cNvSpPr>
            <a:spLocks noChangeArrowheads="1"/>
          </p:cNvSpPr>
          <p:nvPr/>
        </p:nvSpPr>
        <p:spPr bwMode="auto">
          <a:xfrm>
            <a:off x="7315200" y="3429000"/>
            <a:ext cx="1676400" cy="914400"/>
          </a:xfrm>
          <a:prstGeom prst="wedgeRectCallout">
            <a:avLst>
              <a:gd name="adj1" fmla="val -77490"/>
              <a:gd name="adj2" fmla="val 30426"/>
            </a:avLst>
          </a:prstGeom>
          <a:solidFill>
            <a:schemeClr val="accent1">
              <a:lumMod val="60000"/>
              <a:lumOff val="40000"/>
            </a:schemeClr>
          </a:solidFill>
          <a:ln w="9525">
            <a:solidFill>
              <a:schemeClr val="tx1"/>
            </a:solidFill>
            <a:miter lim="800000"/>
            <a:headEnd/>
            <a:tailEnd/>
          </a:ln>
        </p:spPr>
        <p:txBody>
          <a:bodyPr/>
          <a:lstStyle/>
          <a:p>
            <a:pPr algn="ctr" eaLnBrk="0" hangingPunct="0"/>
            <a:r>
              <a:rPr lang="en-US" sz="2400" b="1" dirty="0"/>
              <a:t>Close supervision</a:t>
            </a:r>
          </a:p>
        </p:txBody>
      </p:sp>
      <p:sp>
        <p:nvSpPr>
          <p:cNvPr id="19465" name="AutoShape 9"/>
          <p:cNvSpPr>
            <a:spLocks noChangeArrowheads="1"/>
          </p:cNvSpPr>
          <p:nvPr/>
        </p:nvSpPr>
        <p:spPr bwMode="auto">
          <a:xfrm>
            <a:off x="6781800" y="1447800"/>
            <a:ext cx="2209800" cy="1143000"/>
          </a:xfrm>
          <a:prstGeom prst="wedgeRectCallout">
            <a:avLst>
              <a:gd name="adj1" fmla="val -72096"/>
              <a:gd name="adj2" fmla="val 44592"/>
            </a:avLst>
          </a:prstGeom>
          <a:solidFill>
            <a:schemeClr val="accent1">
              <a:lumMod val="60000"/>
              <a:lumOff val="40000"/>
            </a:schemeClr>
          </a:solidFill>
          <a:ln w="9525">
            <a:solidFill>
              <a:schemeClr val="tx1"/>
            </a:solidFill>
            <a:miter lim="800000"/>
            <a:headEnd/>
            <a:tailEnd/>
          </a:ln>
        </p:spPr>
        <p:txBody>
          <a:bodyPr/>
          <a:lstStyle/>
          <a:p>
            <a:pPr algn="ctr" eaLnBrk="0" hangingPunct="0"/>
            <a:r>
              <a:rPr lang="en-US" sz="2300" b="1" dirty="0"/>
              <a:t>Consequences </a:t>
            </a:r>
            <a:r>
              <a:rPr lang="en-US" sz="2300" b="1" dirty="0" smtClean="0"/>
              <a:t> </a:t>
            </a:r>
            <a:r>
              <a:rPr lang="en-US" sz="2300" b="1" dirty="0"/>
              <a:t>certain and immediate</a:t>
            </a:r>
          </a:p>
        </p:txBody>
      </p:sp>
      <p:sp>
        <p:nvSpPr>
          <p:cNvPr id="11" name="AutoShape 7"/>
          <p:cNvSpPr>
            <a:spLocks noChangeArrowheads="1"/>
          </p:cNvSpPr>
          <p:nvPr/>
        </p:nvSpPr>
        <p:spPr bwMode="auto">
          <a:xfrm>
            <a:off x="279400" y="5181600"/>
            <a:ext cx="2692400" cy="838200"/>
          </a:xfrm>
          <a:prstGeom prst="wedgeRectCallout">
            <a:avLst>
              <a:gd name="adj1" fmla="val 63205"/>
              <a:gd name="adj2" fmla="val -47569"/>
            </a:avLst>
          </a:prstGeom>
          <a:solidFill>
            <a:schemeClr val="accent3">
              <a:lumMod val="60000"/>
              <a:lumOff val="40000"/>
            </a:schemeClr>
          </a:solidFill>
          <a:ln w="9525">
            <a:solidFill>
              <a:schemeClr val="tx1"/>
            </a:solidFill>
            <a:miter lim="800000"/>
            <a:headEnd/>
            <a:tailEnd/>
          </a:ln>
        </p:spPr>
        <p:txBody>
          <a:bodyPr/>
          <a:lstStyle/>
          <a:p>
            <a:pPr algn="ctr" eaLnBrk="0" hangingPunct="0"/>
            <a:r>
              <a:rPr lang="en-US" sz="2400" b="1" dirty="0" smtClean="0"/>
              <a:t>Goal:  Get people to treatment</a:t>
            </a:r>
            <a:endParaRPr lang="en-US" sz="2400" b="1" dirty="0"/>
          </a:p>
        </p:txBody>
      </p:sp>
      <p:sp>
        <p:nvSpPr>
          <p:cNvPr id="12" name="AutoShape 9"/>
          <p:cNvSpPr>
            <a:spLocks noChangeArrowheads="1"/>
          </p:cNvSpPr>
          <p:nvPr/>
        </p:nvSpPr>
        <p:spPr bwMode="auto">
          <a:xfrm>
            <a:off x="6781800" y="5181600"/>
            <a:ext cx="2209800" cy="838200"/>
          </a:xfrm>
          <a:prstGeom prst="wedgeRectCallout">
            <a:avLst>
              <a:gd name="adj1" fmla="val -68530"/>
              <a:gd name="adj2" fmla="val -37231"/>
            </a:avLst>
          </a:prstGeom>
          <a:solidFill>
            <a:schemeClr val="accent1">
              <a:lumMod val="60000"/>
              <a:lumOff val="40000"/>
            </a:schemeClr>
          </a:solidFill>
          <a:ln w="9525">
            <a:solidFill>
              <a:schemeClr val="tx1"/>
            </a:solidFill>
            <a:miter lim="800000"/>
            <a:headEnd/>
            <a:tailEnd/>
          </a:ln>
        </p:spPr>
        <p:txBody>
          <a:bodyPr/>
          <a:lstStyle/>
          <a:p>
            <a:pPr algn="ctr" eaLnBrk="0" hangingPunct="0"/>
            <a:r>
              <a:rPr lang="en-US" sz="2300" b="1" dirty="0" smtClean="0"/>
              <a:t>Goal: Reduce recidivism</a:t>
            </a:r>
            <a:endParaRPr lang="en-US" sz="2300" b="1" dirty="0"/>
          </a:p>
        </p:txBody>
      </p:sp>
      <p:sp>
        <p:nvSpPr>
          <p:cNvPr id="13" name="Rectangle 61"/>
          <p:cNvSpPr>
            <a:spLocks noChangeArrowheads="1"/>
          </p:cNvSpPr>
          <p:nvPr/>
        </p:nvSpPr>
        <p:spPr bwMode="auto">
          <a:xfrm>
            <a:off x="1447800" y="139700"/>
            <a:ext cx="5943600" cy="1295400"/>
          </a:xfrm>
          <a:prstGeom prst="rect">
            <a:avLst/>
          </a:prstGeom>
          <a:noFill/>
          <a:ln w="9525">
            <a:noFill/>
            <a:miter lim="800000"/>
            <a:headEnd/>
            <a:tailEnd/>
          </a:ln>
          <a:effectLst/>
        </p:spPr>
        <p:txBody>
          <a:bodyPr anchor="ctr"/>
          <a:lstStyle/>
          <a:p>
            <a:pPr marL="838200" indent="-838200" algn="ctr"/>
            <a:endParaRPr lang="en-US" sz="3200" dirty="0"/>
          </a:p>
        </p:txBody>
      </p:sp>
      <p:sp>
        <p:nvSpPr>
          <p:cNvPr id="2" name="Rectangle 1"/>
          <p:cNvSpPr/>
          <p:nvPr/>
        </p:nvSpPr>
        <p:spPr>
          <a:xfrm>
            <a:off x="304800" y="381000"/>
            <a:ext cx="8686800" cy="954107"/>
          </a:xfrm>
          <a:prstGeom prst="rect">
            <a:avLst/>
          </a:prstGeom>
        </p:spPr>
        <p:txBody>
          <a:bodyPr wrap="square">
            <a:spAutoFit/>
          </a:bodyPr>
          <a:lstStyle/>
          <a:p>
            <a:pPr marL="838200" indent="-838200" algn="ctr"/>
            <a:r>
              <a:rPr lang="en-US" sz="2800" b="1" dirty="0" smtClean="0"/>
              <a:t>New Approach: </a:t>
            </a:r>
          </a:p>
          <a:p>
            <a:pPr marL="838200" indent="-838200" algn="ctr"/>
            <a:r>
              <a:rPr lang="en-US" sz="2800" b="1" dirty="0" smtClean="0"/>
              <a:t>Integrating Public Health and Public Safety</a:t>
            </a:r>
            <a:endParaRPr lang="en-US" sz="2800" b="1" dirty="0"/>
          </a:p>
        </p:txBody>
      </p:sp>
      <p:sp>
        <p:nvSpPr>
          <p:cNvPr id="14"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46</a:t>
            </a:fld>
            <a:endParaRPr lang="en-US"/>
          </a:p>
        </p:txBody>
      </p:sp>
    </p:spTree>
    <p:extLst>
      <p:ext uri="{BB962C8B-B14F-4D97-AF65-F5344CB8AC3E}">
        <p14:creationId xmlns:p14="http://schemas.microsoft.com/office/powerpoint/2010/main" val="3088967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87325" y="6489757"/>
            <a:ext cx="8770937" cy="276999"/>
          </a:xfrm>
          <a:prstGeom prst="rect">
            <a:avLst/>
          </a:prstGeom>
          <a:noFill/>
          <a:ln w="9525">
            <a:noFill/>
            <a:miter lim="800000"/>
            <a:headEnd/>
            <a:tailEnd/>
          </a:ln>
        </p:spPr>
        <p:txBody>
          <a:bodyPr>
            <a:spAutoFit/>
          </a:bodyPr>
          <a:lstStyle/>
          <a:p>
            <a:pPr algn="r" fontAlgn="base">
              <a:spcBef>
                <a:spcPct val="0"/>
              </a:spcBef>
              <a:spcAft>
                <a:spcPct val="0"/>
              </a:spcAft>
            </a:pPr>
            <a:r>
              <a:rPr lang="en-US" sz="1200" dirty="0">
                <a:latin typeface="Corbel" pitchFamily="34" charset="0"/>
              </a:rPr>
              <a:t>Source:  Bureau of Justice Statistics, </a:t>
            </a:r>
            <a:r>
              <a:rPr lang="en-US" sz="1200" dirty="0" smtClean="0">
                <a:latin typeface="Corbel" pitchFamily="34" charset="0"/>
              </a:rPr>
              <a:t>2011</a:t>
            </a:r>
            <a:endParaRPr lang="en-US" sz="1200" dirty="0">
              <a:latin typeface="Corbel" pitchFamily="34" charset="0"/>
            </a:endParaRPr>
          </a:p>
        </p:txBody>
      </p:sp>
      <p:sp>
        <p:nvSpPr>
          <p:cNvPr id="5" name="Title 3"/>
          <p:cNvSpPr txBox="1">
            <a:spLocks/>
          </p:cNvSpPr>
          <p:nvPr/>
        </p:nvSpPr>
        <p:spPr>
          <a:xfrm>
            <a:off x="226706" y="297255"/>
            <a:ext cx="8763000" cy="80513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U.S. Adult Correctional Population:</a:t>
            </a:r>
            <a:endParaRPr lang="en-US" dirty="0"/>
          </a:p>
        </p:txBody>
      </p:sp>
      <p:sp>
        <p:nvSpPr>
          <p:cNvPr id="6" name="Text Placeholder 8"/>
          <p:cNvSpPr txBox="1">
            <a:spLocks/>
          </p:cNvSpPr>
          <p:nvPr/>
        </p:nvSpPr>
        <p:spPr>
          <a:xfrm>
            <a:off x="381000" y="1102385"/>
            <a:ext cx="8577262" cy="69083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dirty="0" smtClean="0">
                <a:solidFill>
                  <a:schemeClr val="bg2">
                    <a:lumMod val="10000"/>
                  </a:schemeClr>
                </a:solidFill>
              </a:rPr>
              <a:t>Since 2005, combined federal, state, local adult correctional population has been over 7 million.</a:t>
            </a:r>
            <a:endParaRPr lang="en-US" sz="1400" dirty="0">
              <a:solidFill>
                <a:schemeClr val="bg2">
                  <a:lumMod val="10000"/>
                </a:schemeClr>
              </a:solidFill>
            </a:endParaRPr>
          </a:p>
        </p:txBody>
      </p:sp>
      <p:pic>
        <p:nvPicPr>
          <p:cNvPr id="7" name="Picture 6" descr="caf01_tot_corr_pop_by_statu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1" y="1676400"/>
            <a:ext cx="8454413"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p:cNvSpPr>
            <a:spLocks noGrp="1"/>
          </p:cNvSpPr>
          <p:nvPr>
            <p:ph type="sldNum" sz="quarter" idx="12"/>
          </p:nvPr>
        </p:nvSpPr>
        <p:spPr/>
        <p:txBody>
          <a:bodyPr/>
          <a:lstStyle/>
          <a:p>
            <a:fld id="{1DD3F4C5-D0D1-408E-9BF2-B60C2DE91CE3}" type="slidenum">
              <a:rPr lang="en-US" smtClean="0"/>
              <a:t>5</a:t>
            </a:fld>
            <a:endParaRPr lang="en-US"/>
          </a:p>
        </p:txBody>
      </p:sp>
    </p:spTree>
    <p:extLst>
      <p:ext uri="{BB962C8B-B14F-4D97-AF65-F5344CB8AC3E}">
        <p14:creationId xmlns:p14="http://schemas.microsoft.com/office/powerpoint/2010/main" val="3044902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Drugs &amp; Crime </a:t>
            </a:r>
            <a:endParaRPr lang="en-US" b="1" dirty="0"/>
          </a:p>
        </p:txBody>
      </p:sp>
      <p:sp>
        <p:nvSpPr>
          <p:cNvPr id="3" name="Content Placeholder 2"/>
          <p:cNvSpPr>
            <a:spLocks noGrp="1"/>
          </p:cNvSpPr>
          <p:nvPr>
            <p:ph idx="1"/>
          </p:nvPr>
        </p:nvSpPr>
        <p:spPr>
          <a:xfrm>
            <a:off x="370799" y="2249715"/>
            <a:ext cx="4067629" cy="2474685"/>
          </a:xfrm>
          <a:solidFill>
            <a:schemeClr val="bg1"/>
          </a:solidFill>
          <a:ln>
            <a:solidFill>
              <a:schemeClr val="bg1"/>
            </a:solidFill>
          </a:ln>
        </p:spPr>
        <p:txBody>
          <a:bodyPr>
            <a:normAutofit/>
          </a:bodyPr>
          <a:lstStyle/>
          <a:p>
            <a:r>
              <a:rPr lang="en-US" sz="2400" dirty="0" smtClean="0"/>
              <a:t>69% regularly use</a:t>
            </a:r>
          </a:p>
          <a:p>
            <a:r>
              <a:rPr lang="en-US" sz="2400" dirty="0" smtClean="0"/>
              <a:t>56% use in month preceding offense</a:t>
            </a:r>
          </a:p>
          <a:p>
            <a:r>
              <a:rPr lang="en-US" sz="2400" dirty="0" smtClean="0"/>
              <a:t>32% using @ time of offense</a:t>
            </a:r>
          </a:p>
          <a:p>
            <a:r>
              <a:rPr lang="en-US" sz="2400" dirty="0" smtClean="0"/>
              <a:t>53% meet criteria for SUD</a:t>
            </a:r>
          </a:p>
          <a:p>
            <a:pPr marL="0" indent="0">
              <a:buNone/>
            </a:pPr>
            <a:endParaRPr lang="en-US" sz="2400" dirty="0"/>
          </a:p>
        </p:txBody>
      </p:sp>
      <p:cxnSp>
        <p:nvCxnSpPr>
          <p:cNvPr id="15" name="Straight Connector 14"/>
          <p:cNvCxnSpPr>
            <a:stCxn id="6" idx="2"/>
          </p:cNvCxnSpPr>
          <p:nvPr/>
        </p:nvCxnSpPr>
        <p:spPr>
          <a:xfrm>
            <a:off x="4782457" y="2286000"/>
            <a:ext cx="0" cy="4329449"/>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806645" y="6292283"/>
            <a:ext cx="3337355" cy="646331"/>
          </a:xfrm>
          <a:prstGeom prst="rect">
            <a:avLst/>
          </a:prstGeom>
          <a:noFill/>
        </p:spPr>
        <p:txBody>
          <a:bodyPr wrap="square" rtlCol="0" anchor="b">
            <a:spAutoFit/>
          </a:bodyPr>
          <a:lstStyle/>
          <a:p>
            <a:pPr algn="r"/>
            <a:r>
              <a:rPr lang="en-US" sz="1200" dirty="0" smtClean="0"/>
              <a:t>Sources: BJS, 2004; </a:t>
            </a:r>
            <a:r>
              <a:rPr lang="en-US" sz="1200" dirty="0" err="1" smtClean="0"/>
              <a:t>Belenko</a:t>
            </a:r>
            <a:r>
              <a:rPr lang="en-US" sz="1200" dirty="0" smtClean="0"/>
              <a:t> &amp; Logan, 2003; </a:t>
            </a:r>
            <a:r>
              <a:rPr lang="en-US" sz="1200" dirty="0" err="1" smtClean="0"/>
              <a:t>Mulvey</a:t>
            </a:r>
            <a:r>
              <a:rPr lang="en-US" sz="1200" dirty="0" smtClean="0"/>
              <a:t> et al, 2010</a:t>
            </a:r>
          </a:p>
          <a:p>
            <a:pPr algn="r"/>
            <a:endParaRPr lang="en-US" sz="1200" dirty="0"/>
          </a:p>
        </p:txBody>
      </p:sp>
      <p:sp>
        <p:nvSpPr>
          <p:cNvPr id="5" name="Content Placeholder 2"/>
          <p:cNvSpPr txBox="1">
            <a:spLocks/>
          </p:cNvSpPr>
          <p:nvPr/>
        </p:nvSpPr>
        <p:spPr>
          <a:xfrm>
            <a:off x="367170" y="4953000"/>
            <a:ext cx="4371060" cy="108585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buClr>
                <a:schemeClr val="accent3"/>
              </a:buClr>
              <a:buFont typeface="Wingdings" pitchFamily="2" charset="2"/>
              <a:buChar char="§"/>
              <a:defRPr sz="2800" kern="1200">
                <a:solidFill>
                  <a:schemeClr val="tx2">
                    <a:lumMod val="75000"/>
                  </a:schemeClr>
                </a:solidFill>
                <a:latin typeface="+mn-lt"/>
                <a:ea typeface="+mn-ea"/>
                <a:cs typeface="+mn-cs"/>
              </a:defRPr>
            </a:lvl1pPr>
            <a:lvl2pPr marL="914400" indent="-457200" algn="l" defTabSz="914400" rtl="0" eaLnBrk="1" latinLnBrk="0" hangingPunct="1">
              <a:spcBef>
                <a:spcPct val="20000"/>
              </a:spcBef>
              <a:buClr>
                <a:schemeClr val="tx2">
                  <a:lumMod val="60000"/>
                  <a:lumOff val="40000"/>
                </a:schemeClr>
              </a:buClr>
              <a:buFont typeface="Wingdings" pitchFamily="2" charset="2"/>
              <a:buChar char="§"/>
              <a:defRPr sz="24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Arial" pitchFamily="34" charset="0"/>
              <a:buChar char="•"/>
              <a:defRPr sz="22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accent3"/>
              </a:buClr>
              <a:buSzPct val="85000"/>
              <a:buFont typeface="Arial" pitchFamily="34" charset="0"/>
              <a:buChar char="–"/>
              <a:defRPr sz="20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tx2">
                  <a:lumMod val="60000"/>
                  <a:lumOff val="40000"/>
                </a:schemeClr>
              </a:buClr>
              <a:buFont typeface="Arial" pitchFamily="34" charset="0"/>
              <a:buChar char="»"/>
              <a:defRPr sz="20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Tx/>
              <a:buFont typeface="Arial" panose="020B0604020202020204" pitchFamily="34" charset="0"/>
              <a:buChar char="•"/>
            </a:pPr>
            <a:r>
              <a:rPr lang="en-US" sz="2400" dirty="0" smtClean="0">
                <a:solidFill>
                  <a:schemeClr val="bg2">
                    <a:lumMod val="10000"/>
                  </a:schemeClr>
                </a:solidFill>
              </a:rPr>
              <a:t>66% regularly use</a:t>
            </a:r>
          </a:p>
          <a:p>
            <a:pPr>
              <a:buClrTx/>
              <a:buFont typeface="Arial" panose="020B0604020202020204" pitchFamily="34" charset="0"/>
              <a:buChar char="•"/>
            </a:pPr>
            <a:r>
              <a:rPr lang="en-US" sz="2400" dirty="0" smtClean="0">
                <a:solidFill>
                  <a:schemeClr val="bg2">
                    <a:lumMod val="10000"/>
                  </a:schemeClr>
                </a:solidFill>
              </a:rPr>
              <a:t>33% using @ time of offense</a:t>
            </a:r>
            <a:endParaRPr lang="en-US" sz="2400" dirty="0">
              <a:solidFill>
                <a:schemeClr val="bg2">
                  <a:lumMod val="10000"/>
                </a:schemeClr>
              </a:solidFill>
            </a:endParaRPr>
          </a:p>
        </p:txBody>
      </p:sp>
      <p:sp>
        <p:nvSpPr>
          <p:cNvPr id="6" name="Rounded Rectangle 5"/>
          <p:cNvSpPr/>
          <p:nvPr/>
        </p:nvSpPr>
        <p:spPr>
          <a:xfrm>
            <a:off x="2763157" y="1828800"/>
            <a:ext cx="4038600" cy="457200"/>
          </a:xfrm>
          <a:prstGeom prst="roundRect">
            <a:avLst/>
          </a:prstGeom>
          <a:solidFill>
            <a:schemeClr val="accent1">
              <a:lumMod val="7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Illicit Drugs</a:t>
            </a:r>
            <a:endParaRPr lang="en-US" sz="2800" dirty="0"/>
          </a:p>
        </p:txBody>
      </p:sp>
      <p:sp>
        <p:nvSpPr>
          <p:cNvPr id="9" name="Slide Number Placeholder 8"/>
          <p:cNvSpPr>
            <a:spLocks noGrp="1"/>
          </p:cNvSpPr>
          <p:nvPr>
            <p:ph type="sldNum" sz="quarter" idx="12"/>
          </p:nvPr>
        </p:nvSpPr>
        <p:spPr/>
        <p:txBody>
          <a:bodyPr/>
          <a:lstStyle/>
          <a:p>
            <a:fld id="{1DD3F4C5-D0D1-408E-9BF2-B60C2DE91CE3}" type="slidenum">
              <a:rPr lang="en-US" smtClean="0"/>
              <a:t>6</a:t>
            </a:fld>
            <a:endParaRPr lang="en-US"/>
          </a:p>
        </p:txBody>
      </p:sp>
      <p:sp>
        <p:nvSpPr>
          <p:cNvPr id="10" name="Rounded Rectangle 9"/>
          <p:cNvSpPr/>
          <p:nvPr/>
        </p:nvSpPr>
        <p:spPr>
          <a:xfrm>
            <a:off x="533400" y="1143000"/>
            <a:ext cx="4038600" cy="609600"/>
          </a:xfrm>
          <a:prstGeom prst="roundRect">
            <a:avLst/>
          </a:prstGeom>
          <a:solidFill>
            <a:schemeClr val="accent1">
              <a:lumMod val="50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Adults</a:t>
            </a:r>
            <a:endParaRPr lang="en-US" sz="2800" dirty="0"/>
          </a:p>
        </p:txBody>
      </p:sp>
      <p:sp>
        <p:nvSpPr>
          <p:cNvPr id="11" name="Rounded Rectangle 10"/>
          <p:cNvSpPr/>
          <p:nvPr/>
        </p:nvSpPr>
        <p:spPr>
          <a:xfrm>
            <a:off x="4953000" y="1143000"/>
            <a:ext cx="3632200" cy="609600"/>
          </a:xfrm>
          <a:prstGeom prst="roundRect">
            <a:avLst/>
          </a:prstGeom>
          <a:solidFill>
            <a:schemeClr val="accent1">
              <a:lumMod val="50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Juveniles </a:t>
            </a:r>
            <a:endParaRPr lang="en-US" sz="2800" dirty="0"/>
          </a:p>
        </p:txBody>
      </p:sp>
      <p:sp>
        <p:nvSpPr>
          <p:cNvPr id="12" name="Rectangle 11"/>
          <p:cNvSpPr/>
          <p:nvPr/>
        </p:nvSpPr>
        <p:spPr>
          <a:xfrm>
            <a:off x="4952999" y="2246784"/>
            <a:ext cx="4032145" cy="1200329"/>
          </a:xfrm>
          <a:prstGeom prst="rect">
            <a:avLst/>
          </a:prstGeom>
        </p:spPr>
        <p:txBody>
          <a:bodyPr wrap="square">
            <a:spAutoFit/>
          </a:bodyPr>
          <a:lstStyle/>
          <a:p>
            <a:pPr marL="285750" indent="-285750">
              <a:buFont typeface="Arial" panose="020B0604020202020204" pitchFamily="34" charset="0"/>
              <a:buChar char="•"/>
              <a:defRPr/>
            </a:pPr>
            <a:r>
              <a:rPr lang="en-US" sz="2400" dirty="0" smtClean="0">
                <a:cs typeface="Arial" pitchFamily="34" charset="0"/>
              </a:rPr>
              <a:t>70% prior drug use </a:t>
            </a:r>
          </a:p>
          <a:p>
            <a:pPr marL="285750" indent="-285750">
              <a:buFont typeface="Arial" panose="020B0604020202020204" pitchFamily="34" charset="0"/>
              <a:buChar char="•"/>
              <a:defRPr/>
            </a:pPr>
            <a:r>
              <a:rPr lang="en-US" sz="2400" dirty="0" smtClean="0">
                <a:cs typeface="Arial" pitchFamily="34" charset="0"/>
              </a:rPr>
              <a:t>50% test positive for drugs</a:t>
            </a:r>
          </a:p>
          <a:p>
            <a:pPr marL="285750" indent="-285750">
              <a:buFont typeface="Arial" panose="020B0604020202020204" pitchFamily="34" charset="0"/>
              <a:buChar char="•"/>
              <a:defRPr/>
            </a:pPr>
            <a:r>
              <a:rPr lang="en-US" sz="2400" dirty="0" smtClean="0">
                <a:cs typeface="Arial" pitchFamily="34" charset="0"/>
              </a:rPr>
              <a:t>23% meet criteria for SUD</a:t>
            </a:r>
            <a:endParaRPr lang="en-US" sz="2400" dirty="0">
              <a:cs typeface="Arial" pitchFamily="34" charset="0"/>
            </a:endParaRPr>
          </a:p>
        </p:txBody>
      </p:sp>
      <p:sp>
        <p:nvSpPr>
          <p:cNvPr id="13" name="Rounded Rectangle 12"/>
          <p:cNvSpPr/>
          <p:nvPr/>
        </p:nvSpPr>
        <p:spPr>
          <a:xfrm>
            <a:off x="2763157" y="4432581"/>
            <a:ext cx="4038600" cy="457200"/>
          </a:xfrm>
          <a:prstGeom prst="roundRect">
            <a:avLst/>
          </a:prstGeom>
          <a:solidFill>
            <a:schemeClr val="accent1">
              <a:lumMod val="75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dirty="0" smtClean="0"/>
              <a:t>Alcohol</a:t>
            </a:r>
            <a:endParaRPr lang="en-US" sz="2800" dirty="0"/>
          </a:p>
        </p:txBody>
      </p:sp>
      <p:sp>
        <p:nvSpPr>
          <p:cNvPr id="14" name="Rectangle 13"/>
          <p:cNvSpPr/>
          <p:nvPr/>
        </p:nvSpPr>
        <p:spPr>
          <a:xfrm>
            <a:off x="4953000" y="4953000"/>
            <a:ext cx="4572000" cy="1200329"/>
          </a:xfrm>
          <a:prstGeom prst="rect">
            <a:avLst/>
          </a:prstGeom>
        </p:spPr>
        <p:txBody>
          <a:bodyPr wrap="square">
            <a:spAutoFit/>
          </a:bodyPr>
          <a:lstStyle/>
          <a:p>
            <a:pPr marL="285750" indent="-285750">
              <a:buFont typeface="Arial" panose="020B0604020202020204" pitchFamily="34" charset="0"/>
              <a:buChar char="•"/>
              <a:defRPr/>
            </a:pPr>
            <a:r>
              <a:rPr lang="en-US" sz="2400" dirty="0" smtClean="0">
                <a:cs typeface="Arial" pitchFamily="34" charset="0"/>
              </a:rPr>
              <a:t>40% regularly use</a:t>
            </a:r>
          </a:p>
          <a:p>
            <a:pPr marL="285750" indent="-285750">
              <a:buFont typeface="Arial" panose="020B0604020202020204" pitchFamily="34" charset="0"/>
              <a:buChar char="•"/>
              <a:defRPr/>
            </a:pPr>
            <a:r>
              <a:rPr lang="en-US" sz="2400" dirty="0" smtClean="0">
                <a:cs typeface="Arial" pitchFamily="34" charset="0"/>
              </a:rPr>
              <a:t>80% with violent offenses</a:t>
            </a:r>
          </a:p>
          <a:p>
            <a:pPr>
              <a:defRPr/>
            </a:pPr>
            <a:endParaRPr lang="en-US" sz="2400" dirty="0">
              <a:cs typeface="Arial" pitchFamily="34" charset="0"/>
            </a:endParaRPr>
          </a:p>
        </p:txBody>
      </p:sp>
    </p:spTree>
    <p:extLst>
      <p:ext uri="{BB962C8B-B14F-4D97-AF65-F5344CB8AC3E}">
        <p14:creationId xmlns:p14="http://schemas.microsoft.com/office/powerpoint/2010/main" val="2989984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4"/>
          <p:cNvGraphicFramePr>
            <a:graphicFrameLocks noGrp="1" noChangeAspect="1"/>
          </p:cNvGraphicFramePr>
          <p:nvPr>
            <p:ph idx="1"/>
            <p:extLst>
              <p:ext uri="{D42A27DB-BD31-4B8C-83A1-F6EECF244321}">
                <p14:modId xmlns:p14="http://schemas.microsoft.com/office/powerpoint/2010/main" val="2116474912"/>
              </p:ext>
            </p:extLst>
          </p:nvPr>
        </p:nvGraphicFramePr>
        <p:xfrm>
          <a:off x="854087" y="2787777"/>
          <a:ext cx="7784311" cy="3748223"/>
        </p:xfrm>
        <a:graphic>
          <a:graphicData uri="http://schemas.openxmlformats.org/drawingml/2006/chart">
            <c:chart xmlns:c="http://schemas.openxmlformats.org/drawingml/2006/chart" xmlns:r="http://schemas.openxmlformats.org/officeDocument/2006/relationships" r:id="rId3"/>
          </a:graphicData>
        </a:graphic>
      </p:graphicFrame>
      <p:sp>
        <p:nvSpPr>
          <p:cNvPr id="2054" name="Rectangle 6"/>
          <p:cNvSpPr>
            <a:spLocks noRot="1" noChangeArrowheads="1"/>
          </p:cNvSpPr>
          <p:nvPr/>
        </p:nvSpPr>
        <p:spPr bwMode="auto">
          <a:xfrm>
            <a:off x="0" y="6172200"/>
            <a:ext cx="6248400" cy="533400"/>
          </a:xfrm>
          <a:prstGeom prst="rect">
            <a:avLst/>
          </a:prstGeom>
          <a:noFill/>
          <a:ln w="9525">
            <a:noFill/>
            <a:miter lim="800000"/>
            <a:headEnd/>
            <a:tailEnd/>
          </a:ln>
        </p:spPr>
        <p:txBody>
          <a:bodyPr anchor="ctr"/>
          <a:lstStyle/>
          <a:p>
            <a:pPr algn="l"/>
            <a:endParaRPr lang="en-US" sz="1400" dirty="0">
              <a:latin typeface="Arial" pitchFamily="34" charset="0"/>
            </a:endParaRPr>
          </a:p>
        </p:txBody>
      </p:sp>
      <p:sp>
        <p:nvSpPr>
          <p:cNvPr id="18" name="Rectangle 61"/>
          <p:cNvSpPr>
            <a:spLocks noChangeArrowheads="1"/>
          </p:cNvSpPr>
          <p:nvPr/>
        </p:nvSpPr>
        <p:spPr bwMode="auto">
          <a:xfrm>
            <a:off x="306757" y="76200"/>
            <a:ext cx="8705762" cy="1143000"/>
          </a:xfrm>
          <a:prstGeom prst="rect">
            <a:avLst/>
          </a:prstGeom>
          <a:noFill/>
          <a:ln w="9525">
            <a:noFill/>
            <a:miter lim="800000"/>
            <a:headEnd/>
            <a:tailEnd/>
          </a:ln>
          <a:effectLst/>
        </p:spPr>
        <p:txBody>
          <a:bodyPr anchor="ctr"/>
          <a:lstStyle/>
          <a:p>
            <a:pPr marL="838200" indent="-838200" algn="ctr"/>
            <a:r>
              <a:rPr lang="en-US" sz="3200" b="1" dirty="0" smtClean="0">
                <a:latin typeface="Corbel" pitchFamily="34" charset="0"/>
              </a:rPr>
              <a:t>Justice Populations </a:t>
            </a:r>
            <a:r>
              <a:rPr lang="en-US" sz="3200" b="1" u="sng" dirty="0" smtClean="0">
                <a:latin typeface="Corbel" pitchFamily="34" charset="0"/>
              </a:rPr>
              <a:t>aren’t</a:t>
            </a:r>
            <a:r>
              <a:rPr lang="en-US" sz="3200" b="1" dirty="0" smtClean="0">
                <a:latin typeface="Corbel" pitchFamily="34" charset="0"/>
              </a:rPr>
              <a:t> getting treatment</a:t>
            </a:r>
            <a:endParaRPr lang="en-US" sz="3200" b="1" dirty="0">
              <a:latin typeface="Corbel" pitchFamily="34" charset="0"/>
            </a:endParaRPr>
          </a:p>
        </p:txBody>
      </p:sp>
      <p:sp>
        <p:nvSpPr>
          <p:cNvPr id="2" name="Rectangle 1"/>
          <p:cNvSpPr/>
          <p:nvPr/>
        </p:nvSpPr>
        <p:spPr>
          <a:xfrm>
            <a:off x="1542143" y="6536000"/>
            <a:ext cx="7334163" cy="276999"/>
          </a:xfrm>
          <a:prstGeom prst="rect">
            <a:avLst/>
          </a:prstGeom>
        </p:spPr>
        <p:txBody>
          <a:bodyPr wrap="square">
            <a:spAutoFit/>
          </a:bodyPr>
          <a:lstStyle/>
          <a:p>
            <a:pPr lvl="0" algn="r">
              <a:defRPr/>
            </a:pPr>
            <a:r>
              <a:rPr lang="en-US" sz="1200" dirty="0" smtClean="0"/>
              <a:t>BJS, </a:t>
            </a:r>
            <a:r>
              <a:rPr lang="en-US" sz="1200" dirty="0"/>
              <a:t>2005 </a:t>
            </a:r>
            <a:r>
              <a:rPr lang="en-US" sz="1200" dirty="0" smtClean="0"/>
              <a:t>adjusted</a:t>
            </a:r>
            <a:r>
              <a:rPr lang="en-US" sz="1200" dirty="0"/>
              <a:t> </a:t>
            </a:r>
            <a:r>
              <a:rPr lang="en-US" sz="1200" dirty="0" smtClean="0"/>
              <a:t>with </a:t>
            </a:r>
            <a:r>
              <a:rPr lang="en-US" sz="1200" dirty="0"/>
              <a:t>estimates from Taxman, et al, 2007.</a:t>
            </a:r>
          </a:p>
        </p:txBody>
      </p:sp>
      <p:sp>
        <p:nvSpPr>
          <p:cNvPr id="15" name="Rectangle 10"/>
          <p:cNvSpPr>
            <a:spLocks noRot="1" noChangeArrowheads="1"/>
          </p:cNvSpPr>
          <p:nvPr/>
        </p:nvSpPr>
        <p:spPr bwMode="auto">
          <a:xfrm>
            <a:off x="1295400" y="1752600"/>
            <a:ext cx="2724237" cy="609600"/>
          </a:xfrm>
          <a:prstGeom prst="rect">
            <a:avLst/>
          </a:prstGeom>
          <a:noFill/>
          <a:ln w="9525">
            <a:noFill/>
            <a:miter lim="800000"/>
            <a:headEnd/>
            <a:tailEnd/>
          </a:ln>
        </p:spPr>
        <p:txBody>
          <a:bodyPr anchor="t"/>
          <a:lstStyle/>
          <a:p>
            <a:pPr algn="l"/>
            <a:endParaRPr lang="en-US" sz="2400" dirty="0"/>
          </a:p>
        </p:txBody>
      </p:sp>
      <p:sp>
        <p:nvSpPr>
          <p:cNvPr id="19" name="Rectangle 12"/>
          <p:cNvSpPr>
            <a:spLocks noRot="1" noChangeArrowheads="1"/>
          </p:cNvSpPr>
          <p:nvPr/>
        </p:nvSpPr>
        <p:spPr bwMode="auto">
          <a:xfrm>
            <a:off x="944801" y="1676400"/>
            <a:ext cx="3714837" cy="647700"/>
          </a:xfrm>
          <a:prstGeom prst="rect">
            <a:avLst/>
          </a:prstGeom>
          <a:noFill/>
          <a:ln w="9525">
            <a:noFill/>
            <a:miter lim="800000"/>
            <a:headEnd/>
            <a:tailEnd/>
          </a:ln>
        </p:spPr>
        <p:txBody>
          <a:bodyPr anchor="t"/>
          <a:lstStyle/>
          <a:p>
            <a:pPr marL="342900" indent="-342900" algn="l">
              <a:buFont typeface="Arial" panose="020B0604020202020204" pitchFamily="34" charset="0"/>
              <a:buChar char="•"/>
            </a:pPr>
            <a:r>
              <a:rPr lang="en-US" sz="2400" b="1" i="1" dirty="0"/>
              <a:t>5,613,739 </a:t>
            </a:r>
            <a:r>
              <a:rPr lang="en-US" sz="2400" b="1" dirty="0"/>
              <a:t> </a:t>
            </a:r>
            <a:r>
              <a:rPr lang="en-US" sz="2400" b="1" i="1" dirty="0" smtClean="0"/>
              <a:t>adults</a:t>
            </a:r>
          </a:p>
          <a:p>
            <a:pPr marL="342900" indent="-342900" algn="l">
              <a:buFont typeface="Arial" panose="020B0604020202020204" pitchFamily="34" charset="0"/>
              <a:buChar char="•"/>
            </a:pPr>
            <a:r>
              <a:rPr lang="en-US" sz="2400" b="1" i="1" dirty="0" smtClean="0"/>
              <a:t>253,034</a:t>
            </a:r>
            <a:r>
              <a:rPr lang="en-US" sz="2400" b="1" dirty="0" smtClean="0"/>
              <a:t>  </a:t>
            </a:r>
            <a:r>
              <a:rPr lang="en-US" sz="2400" b="1" i="1" dirty="0" smtClean="0"/>
              <a:t>juveniles</a:t>
            </a:r>
            <a:endParaRPr lang="en-US" sz="2400" dirty="0"/>
          </a:p>
        </p:txBody>
      </p:sp>
      <p:sp>
        <p:nvSpPr>
          <p:cNvPr id="20" name="Rectangle 13"/>
          <p:cNvSpPr>
            <a:spLocks noRot="1" noChangeArrowheads="1"/>
          </p:cNvSpPr>
          <p:nvPr/>
        </p:nvSpPr>
        <p:spPr bwMode="auto">
          <a:xfrm>
            <a:off x="5708027" y="1676400"/>
            <a:ext cx="3150135" cy="685800"/>
          </a:xfrm>
          <a:prstGeom prst="rect">
            <a:avLst/>
          </a:prstGeom>
          <a:noFill/>
          <a:ln w="9525">
            <a:noFill/>
            <a:miter lim="800000"/>
            <a:headEnd/>
            <a:tailEnd/>
          </a:ln>
        </p:spPr>
        <p:txBody>
          <a:bodyPr anchor="t"/>
          <a:lstStyle/>
          <a:p>
            <a:pPr marL="342900" indent="-342900">
              <a:buFont typeface="Arial" panose="020B0604020202020204" pitchFamily="34" charset="0"/>
              <a:buChar char="•"/>
            </a:pPr>
            <a:r>
              <a:rPr lang="en-US" sz="2400" b="1" i="1" dirty="0" smtClean="0"/>
              <a:t>7.6% adults</a:t>
            </a:r>
          </a:p>
          <a:p>
            <a:pPr marL="342900" indent="-342900">
              <a:buFont typeface="Arial" panose="020B0604020202020204" pitchFamily="34" charset="0"/>
              <a:buChar char="•"/>
            </a:pPr>
            <a:r>
              <a:rPr lang="en-US" sz="2400" b="1" dirty="0"/>
              <a:t>21.5% </a:t>
            </a:r>
            <a:r>
              <a:rPr lang="en-US" sz="2400" b="1" i="1" dirty="0" smtClean="0"/>
              <a:t>juveniles</a:t>
            </a:r>
            <a:endParaRPr lang="en-US" sz="2400" dirty="0"/>
          </a:p>
        </p:txBody>
      </p:sp>
      <p:sp>
        <p:nvSpPr>
          <p:cNvPr id="3" name="Right Arrow 2"/>
          <p:cNvSpPr/>
          <p:nvPr/>
        </p:nvSpPr>
        <p:spPr>
          <a:xfrm>
            <a:off x="4062872" y="1731735"/>
            <a:ext cx="1244332" cy="651329"/>
          </a:xfrm>
          <a:prstGeom prst="rightArrow">
            <a:avLst>
              <a:gd name="adj1" fmla="val 50000"/>
              <a:gd name="adj2" fmla="val 56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Slide Number Placeholder 4"/>
          <p:cNvSpPr>
            <a:spLocks noGrp="1"/>
          </p:cNvSpPr>
          <p:nvPr>
            <p:ph type="sldNum" sz="quarter" idx="12"/>
          </p:nvPr>
        </p:nvSpPr>
        <p:spPr>
          <a:xfrm>
            <a:off x="7010400" y="-106364"/>
            <a:ext cx="2133600" cy="365125"/>
          </a:xfrm>
        </p:spPr>
        <p:txBody>
          <a:bodyPr/>
          <a:lstStyle/>
          <a:p>
            <a:fld id="{1DD3F4C5-D0D1-408E-9BF2-B60C2DE91CE3}" type="slidenum">
              <a:rPr lang="en-US" smtClean="0"/>
              <a:t>7</a:t>
            </a:fld>
            <a:endParaRPr lang="en-US"/>
          </a:p>
        </p:txBody>
      </p:sp>
      <p:sp>
        <p:nvSpPr>
          <p:cNvPr id="4" name="Rounded Rectangle 3"/>
          <p:cNvSpPr/>
          <p:nvPr/>
        </p:nvSpPr>
        <p:spPr>
          <a:xfrm>
            <a:off x="854087" y="1565925"/>
            <a:ext cx="2971800" cy="990600"/>
          </a:xfrm>
          <a:prstGeom prst="roundRect">
            <a:avLst/>
          </a:prstGeom>
          <a:no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555895" y="1584975"/>
            <a:ext cx="3082503" cy="952500"/>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6799" y="1066801"/>
            <a:ext cx="2514601" cy="461665"/>
          </a:xfrm>
          <a:prstGeom prst="rect">
            <a:avLst/>
          </a:prstGeom>
          <a:noFill/>
        </p:spPr>
        <p:txBody>
          <a:bodyPr wrap="square" rtlCol="0">
            <a:spAutoFit/>
          </a:bodyPr>
          <a:lstStyle/>
          <a:p>
            <a:r>
              <a:rPr lang="en-US" sz="2400" b="1" i="1" dirty="0" smtClean="0"/>
              <a:t>Need</a:t>
            </a:r>
            <a:r>
              <a:rPr lang="en-US" sz="2400" i="1" dirty="0" smtClean="0"/>
              <a:t> Treatment</a:t>
            </a:r>
            <a:endParaRPr lang="en-US" sz="2400" i="1" dirty="0"/>
          </a:p>
        </p:txBody>
      </p:sp>
      <p:sp>
        <p:nvSpPr>
          <p:cNvPr id="22" name="TextBox 21"/>
          <p:cNvSpPr txBox="1"/>
          <p:nvPr/>
        </p:nvSpPr>
        <p:spPr>
          <a:xfrm>
            <a:off x="5825331" y="1066800"/>
            <a:ext cx="2514601" cy="461665"/>
          </a:xfrm>
          <a:prstGeom prst="rect">
            <a:avLst/>
          </a:prstGeom>
          <a:noFill/>
        </p:spPr>
        <p:txBody>
          <a:bodyPr wrap="square" rtlCol="0">
            <a:spAutoFit/>
          </a:bodyPr>
          <a:lstStyle/>
          <a:p>
            <a:r>
              <a:rPr lang="en-US" sz="2400" b="1" i="1" dirty="0" smtClean="0"/>
              <a:t>GET </a:t>
            </a:r>
            <a:r>
              <a:rPr lang="en-US" sz="2400" i="1" dirty="0" smtClean="0"/>
              <a:t>Treatment</a:t>
            </a:r>
            <a:endParaRPr lang="en-US" sz="2400" i="1" dirty="0"/>
          </a:p>
        </p:txBody>
      </p:sp>
    </p:spTree>
    <p:extLst>
      <p:ext uri="{BB962C8B-B14F-4D97-AF65-F5344CB8AC3E}">
        <p14:creationId xmlns:p14="http://schemas.microsoft.com/office/powerpoint/2010/main" val="303626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sz="half" idx="2"/>
            <p:extLst>
              <p:ext uri="{D42A27DB-BD31-4B8C-83A1-F6EECF244321}">
                <p14:modId xmlns:p14="http://schemas.microsoft.com/office/powerpoint/2010/main" val="2852112289"/>
              </p:ext>
            </p:extLst>
          </p:nvPr>
        </p:nvGraphicFramePr>
        <p:xfrm>
          <a:off x="2590800" y="1590548"/>
          <a:ext cx="8869338" cy="5196764"/>
        </p:xfrm>
        <a:graphic>
          <a:graphicData uri="http://schemas.openxmlformats.org/drawingml/2006/chart">
            <c:chart xmlns:c="http://schemas.openxmlformats.org/drawingml/2006/chart" xmlns:r="http://schemas.openxmlformats.org/officeDocument/2006/relationships" r:id="rId3"/>
          </a:graphicData>
        </a:graphic>
      </p:graphicFrame>
      <p:sp>
        <p:nvSpPr>
          <p:cNvPr id="688131" name="Rectangle 3"/>
          <p:cNvSpPr>
            <a:spLocks noChangeArrowheads="1"/>
          </p:cNvSpPr>
          <p:nvPr/>
        </p:nvSpPr>
        <p:spPr bwMode="auto">
          <a:xfrm>
            <a:off x="617648" y="627221"/>
            <a:ext cx="8001000" cy="58477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marL="115888" eaLnBrk="0" hangingPunct="0">
              <a:defRPr sz="3200" b="1">
                <a:solidFill>
                  <a:srgbClr val="FFFF00"/>
                </a:solidFill>
                <a:effectLst>
                  <a:outerShdw blurRad="38100" dist="38100" dir="2700000" algn="tl">
                    <a:srgbClr val="C0C0C0"/>
                  </a:outerShdw>
                </a:effectLst>
                <a:latin typeface="Arial" pitchFamily="34" charset="0"/>
              </a:defRPr>
            </a:lvl1pPr>
            <a:lvl2pPr marL="115888" eaLnBrk="0" hangingPunct="0">
              <a:defRPr sz="3200" b="1">
                <a:solidFill>
                  <a:srgbClr val="FFFF00"/>
                </a:solidFill>
                <a:effectLst>
                  <a:outerShdw blurRad="38100" dist="38100" dir="2700000" algn="tl">
                    <a:srgbClr val="C0C0C0"/>
                  </a:outerShdw>
                </a:effectLst>
                <a:latin typeface="Arial" pitchFamily="34" charset="0"/>
              </a:defRPr>
            </a:lvl2pPr>
            <a:lvl3pPr marL="115888" eaLnBrk="0" hangingPunct="0">
              <a:defRPr sz="3200" b="1">
                <a:solidFill>
                  <a:srgbClr val="FFFF00"/>
                </a:solidFill>
                <a:effectLst>
                  <a:outerShdw blurRad="38100" dist="38100" dir="2700000" algn="tl">
                    <a:srgbClr val="C0C0C0"/>
                  </a:outerShdw>
                </a:effectLst>
                <a:latin typeface="Arial" pitchFamily="34" charset="0"/>
              </a:defRPr>
            </a:lvl3pPr>
            <a:lvl4pPr marL="115888" eaLnBrk="0" hangingPunct="0">
              <a:defRPr sz="3200" b="1">
                <a:solidFill>
                  <a:srgbClr val="FFFF00"/>
                </a:solidFill>
                <a:effectLst>
                  <a:outerShdw blurRad="38100" dist="38100" dir="2700000" algn="tl">
                    <a:srgbClr val="C0C0C0"/>
                  </a:outerShdw>
                </a:effectLst>
                <a:latin typeface="Arial" pitchFamily="34" charset="0"/>
              </a:defRPr>
            </a:lvl4pPr>
            <a:lvl5pPr marL="115888" eaLnBrk="0" hangingPunct="0">
              <a:defRPr sz="3200" b="1">
                <a:solidFill>
                  <a:srgbClr val="FFFF00"/>
                </a:solidFill>
                <a:effectLst>
                  <a:outerShdw blurRad="38100" dist="38100" dir="2700000" algn="tl">
                    <a:srgbClr val="C0C0C0"/>
                  </a:outerShdw>
                </a:effectLst>
                <a:latin typeface="Arial" pitchFamily="34" charset="0"/>
              </a:defRPr>
            </a:lvl5pPr>
            <a:lvl6pPr marL="573088" algn="ctr" eaLnBrk="0" fontAlgn="base" hangingPunct="0">
              <a:spcBef>
                <a:spcPct val="0"/>
              </a:spcBef>
              <a:spcAft>
                <a:spcPct val="0"/>
              </a:spcAft>
              <a:defRPr sz="3200" b="1">
                <a:solidFill>
                  <a:srgbClr val="FFFF00"/>
                </a:solidFill>
                <a:effectLst>
                  <a:outerShdw blurRad="38100" dist="38100" dir="2700000" algn="tl">
                    <a:srgbClr val="C0C0C0"/>
                  </a:outerShdw>
                </a:effectLst>
                <a:latin typeface="Arial" pitchFamily="34" charset="0"/>
              </a:defRPr>
            </a:lvl6pPr>
            <a:lvl7pPr marL="1030288" algn="ctr" eaLnBrk="0" fontAlgn="base" hangingPunct="0">
              <a:spcBef>
                <a:spcPct val="0"/>
              </a:spcBef>
              <a:spcAft>
                <a:spcPct val="0"/>
              </a:spcAft>
              <a:defRPr sz="3200" b="1">
                <a:solidFill>
                  <a:srgbClr val="FFFF00"/>
                </a:solidFill>
                <a:effectLst>
                  <a:outerShdw blurRad="38100" dist="38100" dir="2700000" algn="tl">
                    <a:srgbClr val="C0C0C0"/>
                  </a:outerShdw>
                </a:effectLst>
                <a:latin typeface="Arial" pitchFamily="34" charset="0"/>
              </a:defRPr>
            </a:lvl7pPr>
            <a:lvl8pPr marL="1487488" algn="ctr" eaLnBrk="0" fontAlgn="base" hangingPunct="0">
              <a:spcBef>
                <a:spcPct val="0"/>
              </a:spcBef>
              <a:spcAft>
                <a:spcPct val="0"/>
              </a:spcAft>
              <a:defRPr sz="3200" b="1">
                <a:solidFill>
                  <a:srgbClr val="FFFF00"/>
                </a:solidFill>
                <a:effectLst>
                  <a:outerShdw blurRad="38100" dist="38100" dir="2700000" algn="tl">
                    <a:srgbClr val="C0C0C0"/>
                  </a:outerShdw>
                </a:effectLst>
                <a:latin typeface="Arial" pitchFamily="34" charset="0"/>
              </a:defRPr>
            </a:lvl8pPr>
            <a:lvl9pPr marL="1944688" algn="ctr" eaLnBrk="0" fontAlgn="base" hangingPunct="0">
              <a:spcBef>
                <a:spcPct val="0"/>
              </a:spcBef>
              <a:spcAft>
                <a:spcPct val="0"/>
              </a:spcAft>
              <a:defRPr sz="3200" b="1">
                <a:solidFill>
                  <a:srgbClr val="FFFF00"/>
                </a:solidFill>
                <a:effectLst>
                  <a:outerShdw blurRad="38100" dist="38100" dir="2700000" algn="tl">
                    <a:srgbClr val="C0C0C0"/>
                  </a:outerShdw>
                </a:effectLst>
                <a:latin typeface="Arial" pitchFamily="34" charset="0"/>
              </a:defRPr>
            </a:lvl9pPr>
          </a:lstStyle>
          <a:p>
            <a:pPr algn="ctr"/>
            <a:r>
              <a:rPr lang="en-US" altLang="en-US" dirty="0" smtClean="0">
                <a:solidFill>
                  <a:srgbClr val="000000"/>
                </a:solidFill>
                <a:effectLst/>
                <a:latin typeface="+mn-lt"/>
              </a:rPr>
              <a:t>While incarcerated, few receive treatment</a:t>
            </a:r>
            <a:endParaRPr lang="en-US" altLang="en-US" dirty="0">
              <a:solidFill>
                <a:srgbClr val="000000"/>
              </a:solidFill>
              <a:effectLst/>
              <a:latin typeface="+mn-lt"/>
            </a:endParaRPr>
          </a:p>
        </p:txBody>
      </p:sp>
      <p:sp>
        <p:nvSpPr>
          <p:cNvPr id="688132" name="Text Box 4"/>
          <p:cNvSpPr txBox="1">
            <a:spLocks noChangeArrowheads="1"/>
          </p:cNvSpPr>
          <p:nvPr/>
        </p:nvSpPr>
        <p:spPr bwMode="auto">
          <a:xfrm>
            <a:off x="4800600" y="6399514"/>
            <a:ext cx="4017852" cy="38779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38200" indent="-838200"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lnSpc>
                <a:spcPct val="80000"/>
              </a:lnSpc>
            </a:pPr>
            <a:r>
              <a:rPr lang="en-US" altLang="en-US" sz="1200" dirty="0" err="1">
                <a:solidFill>
                  <a:srgbClr val="000000"/>
                </a:solidFill>
                <a:latin typeface="+mn-lt"/>
              </a:rPr>
              <a:t>Mumola</a:t>
            </a:r>
            <a:r>
              <a:rPr lang="en-US" altLang="en-US" sz="1200" dirty="0">
                <a:solidFill>
                  <a:srgbClr val="000000"/>
                </a:solidFill>
                <a:latin typeface="+mn-lt"/>
              </a:rPr>
              <a:t> &amp; </a:t>
            </a:r>
            <a:r>
              <a:rPr lang="en-US" altLang="en-US" sz="1200" dirty="0" err="1">
                <a:solidFill>
                  <a:srgbClr val="000000"/>
                </a:solidFill>
                <a:latin typeface="+mn-lt"/>
              </a:rPr>
              <a:t>Karberg</a:t>
            </a:r>
            <a:r>
              <a:rPr lang="en-US" altLang="en-US" sz="1200" dirty="0">
                <a:solidFill>
                  <a:srgbClr val="000000"/>
                </a:solidFill>
                <a:latin typeface="+mn-lt"/>
              </a:rPr>
              <a:t>. Drug use and dependence, state and federal prisoners, 2004.  BJS, 2006 (rev 07)</a:t>
            </a:r>
          </a:p>
        </p:txBody>
      </p:sp>
      <p:sp>
        <p:nvSpPr>
          <p:cNvPr id="3" name="Slide Number Placeholder 2"/>
          <p:cNvSpPr>
            <a:spLocks noGrp="1"/>
          </p:cNvSpPr>
          <p:nvPr>
            <p:ph type="sldNum" sz="quarter" idx="12"/>
          </p:nvPr>
        </p:nvSpPr>
        <p:spPr/>
        <p:txBody>
          <a:bodyPr/>
          <a:lstStyle/>
          <a:p>
            <a:fld id="{1DD3F4C5-D0D1-408E-9BF2-B60C2DE91CE3}" type="slidenum">
              <a:rPr lang="en-US" smtClean="0"/>
              <a:t>8</a:t>
            </a:fld>
            <a:endParaRPr lang="en-US"/>
          </a:p>
        </p:txBody>
      </p:sp>
      <p:graphicFrame>
        <p:nvGraphicFramePr>
          <p:cNvPr id="6" name="Object 2"/>
          <p:cNvGraphicFramePr>
            <a:graphicFrameLocks noGrp="1" noChangeAspect="1"/>
          </p:cNvGraphicFramePr>
          <p:nvPr>
            <p:ph sz="half" idx="2"/>
            <p:extLst>
              <p:ext uri="{D42A27DB-BD31-4B8C-83A1-F6EECF244321}">
                <p14:modId xmlns:p14="http://schemas.microsoft.com/office/powerpoint/2010/main" val="555722561"/>
              </p:ext>
            </p:extLst>
          </p:nvPr>
        </p:nvGraphicFramePr>
        <p:xfrm>
          <a:off x="-1676400" y="1676400"/>
          <a:ext cx="7785270" cy="45615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6520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1448" name="Text Box 8"/>
          <p:cNvSpPr txBox="1">
            <a:spLocks noChangeArrowheads="1"/>
          </p:cNvSpPr>
          <p:nvPr/>
        </p:nvSpPr>
        <p:spPr bwMode="auto">
          <a:xfrm>
            <a:off x="381000" y="1170934"/>
            <a:ext cx="8534400" cy="4925066"/>
          </a:xfrm>
          <a:prstGeom prst="rect">
            <a:avLst/>
          </a:prstGeom>
          <a:noFill/>
          <a:ln w="9525">
            <a:noFill/>
            <a:miter lim="800000"/>
            <a:headEnd/>
            <a:tailEnd/>
          </a:ln>
          <a:effectLst>
            <a:outerShdw dist="35921" dir="2700000" algn="ctr" rotWithShape="0">
              <a:schemeClr val="bg2"/>
            </a:outerShdw>
          </a:effectLst>
        </p:spPr>
        <p:txBody>
          <a:bodyPr wrap="square">
            <a:spAutoFit/>
          </a:bodyPr>
          <a:lstStyle/>
          <a:p>
            <a:pPr>
              <a:lnSpc>
                <a:spcPct val="150000"/>
              </a:lnSpc>
              <a:defRPr/>
            </a:pPr>
            <a:r>
              <a:rPr lang="en-US" sz="3200" dirty="0" smtClean="0">
                <a:solidFill>
                  <a:schemeClr val="bg2">
                    <a:lumMod val="10000"/>
                  </a:schemeClr>
                </a:solidFill>
                <a:latin typeface="Corbel" pitchFamily="34" charset="0"/>
              </a:rPr>
              <a:t>Each year: </a:t>
            </a:r>
          </a:p>
          <a:p>
            <a:pPr lvl="3">
              <a:lnSpc>
                <a:spcPct val="150000"/>
              </a:lnSpc>
              <a:spcAft>
                <a:spcPts val="1800"/>
              </a:spcAft>
              <a:defRPr/>
            </a:pPr>
            <a:r>
              <a:rPr lang="en-US" sz="4000" b="1" dirty="0" smtClean="0">
                <a:solidFill>
                  <a:srgbClr val="FF0000"/>
                </a:solidFill>
                <a:latin typeface="Corbel" pitchFamily="34" charset="0"/>
              </a:rPr>
              <a:t>14</a:t>
            </a:r>
            <a:r>
              <a:rPr lang="en-US" sz="4000" b="1" dirty="0">
                <a:solidFill>
                  <a:srgbClr val="FF0000"/>
                </a:solidFill>
                <a:latin typeface="Corbel" pitchFamily="34" charset="0"/>
              </a:rPr>
              <a:t>% </a:t>
            </a:r>
            <a:r>
              <a:rPr lang="en-US" sz="3000" dirty="0">
                <a:latin typeface="Corbel" pitchFamily="34" charset="0"/>
              </a:rPr>
              <a:t>of all people in the US  with </a:t>
            </a:r>
            <a:r>
              <a:rPr lang="en-US" sz="3600" b="1" dirty="0" smtClean="0">
                <a:solidFill>
                  <a:srgbClr val="FF0000"/>
                </a:solidFill>
                <a:latin typeface="Corbel" pitchFamily="34" charset="0"/>
              </a:rPr>
              <a:t>HIV</a:t>
            </a:r>
            <a:endParaRPr lang="en-US" sz="3000" dirty="0">
              <a:latin typeface="Corbel" pitchFamily="34" charset="0"/>
            </a:endParaRPr>
          </a:p>
          <a:p>
            <a:pPr lvl="3">
              <a:lnSpc>
                <a:spcPct val="150000"/>
              </a:lnSpc>
              <a:spcAft>
                <a:spcPts val="1800"/>
              </a:spcAft>
              <a:defRPr/>
            </a:pPr>
            <a:r>
              <a:rPr lang="en-US" sz="3600" b="1" dirty="0" smtClean="0">
                <a:solidFill>
                  <a:srgbClr val="7030A0"/>
                </a:solidFill>
                <a:latin typeface="Corbel" pitchFamily="34" charset="0"/>
              </a:rPr>
              <a:t>33</a:t>
            </a:r>
            <a:r>
              <a:rPr lang="en-US" sz="3600" b="1" dirty="0">
                <a:solidFill>
                  <a:srgbClr val="7030A0"/>
                </a:solidFill>
                <a:latin typeface="Corbel" pitchFamily="34" charset="0"/>
              </a:rPr>
              <a:t>%</a:t>
            </a:r>
            <a:r>
              <a:rPr lang="en-US" sz="3600" b="1" dirty="0">
                <a:solidFill>
                  <a:schemeClr val="accent5">
                    <a:lumMod val="75000"/>
                  </a:schemeClr>
                </a:solidFill>
                <a:latin typeface="Corbel" pitchFamily="34" charset="0"/>
              </a:rPr>
              <a:t> </a:t>
            </a:r>
            <a:r>
              <a:rPr lang="en-US" sz="3000" dirty="0">
                <a:latin typeface="Corbel" pitchFamily="34" charset="0"/>
              </a:rPr>
              <a:t>of those with</a:t>
            </a:r>
            <a:r>
              <a:rPr lang="en-US" sz="3600" dirty="0">
                <a:latin typeface="Corbel" pitchFamily="34" charset="0"/>
              </a:rPr>
              <a:t> </a:t>
            </a:r>
            <a:r>
              <a:rPr lang="en-US" sz="3600" b="1" dirty="0" smtClean="0">
                <a:solidFill>
                  <a:srgbClr val="7030A0"/>
                </a:solidFill>
                <a:latin typeface="Corbel" pitchFamily="34" charset="0"/>
              </a:rPr>
              <a:t>HCV</a:t>
            </a:r>
            <a:endParaRPr lang="en-US" sz="3000" b="1" dirty="0">
              <a:solidFill>
                <a:srgbClr val="7030A0"/>
              </a:solidFill>
              <a:latin typeface="Corbel" pitchFamily="34" charset="0"/>
            </a:endParaRPr>
          </a:p>
          <a:p>
            <a:pPr lvl="3">
              <a:lnSpc>
                <a:spcPct val="150000"/>
              </a:lnSpc>
              <a:spcAft>
                <a:spcPts val="1800"/>
              </a:spcAft>
              <a:defRPr/>
            </a:pPr>
            <a:r>
              <a:rPr lang="en-US" sz="3600" b="1" dirty="0" smtClean="0">
                <a:solidFill>
                  <a:schemeClr val="accent6">
                    <a:lumMod val="50000"/>
                  </a:schemeClr>
                </a:solidFill>
                <a:latin typeface="Corbel" pitchFamily="34" charset="0"/>
              </a:rPr>
              <a:t>40</a:t>
            </a:r>
            <a:r>
              <a:rPr lang="en-US" sz="3600" b="1" dirty="0">
                <a:solidFill>
                  <a:schemeClr val="accent6">
                    <a:lumMod val="50000"/>
                  </a:schemeClr>
                </a:solidFill>
                <a:latin typeface="Corbel" pitchFamily="34" charset="0"/>
              </a:rPr>
              <a:t>%</a:t>
            </a:r>
            <a:r>
              <a:rPr lang="en-US" sz="3600" b="1" dirty="0">
                <a:latin typeface="Corbel" pitchFamily="34" charset="0"/>
              </a:rPr>
              <a:t> </a:t>
            </a:r>
            <a:r>
              <a:rPr lang="en-US" sz="3000" dirty="0">
                <a:latin typeface="Corbel" pitchFamily="34" charset="0"/>
              </a:rPr>
              <a:t>of those with </a:t>
            </a:r>
            <a:r>
              <a:rPr lang="en-US" sz="3600" b="1" dirty="0" smtClean="0">
                <a:solidFill>
                  <a:schemeClr val="accent6">
                    <a:lumMod val="50000"/>
                  </a:schemeClr>
                </a:solidFill>
                <a:latin typeface="Corbel" pitchFamily="34" charset="0"/>
              </a:rPr>
              <a:t>Tuberculosis</a:t>
            </a:r>
            <a:endParaRPr lang="en-US" sz="3000" b="1" dirty="0">
              <a:solidFill>
                <a:schemeClr val="accent6">
                  <a:lumMod val="50000"/>
                </a:schemeClr>
              </a:solidFill>
              <a:latin typeface="Corbel" pitchFamily="34" charset="0"/>
            </a:endParaRPr>
          </a:p>
          <a:p>
            <a:pPr algn="ctr">
              <a:lnSpc>
                <a:spcPct val="150000"/>
              </a:lnSpc>
              <a:spcAft>
                <a:spcPts val="1200"/>
              </a:spcAft>
              <a:defRPr/>
            </a:pPr>
            <a:r>
              <a:rPr lang="en-US" sz="3200" dirty="0" smtClean="0">
                <a:solidFill>
                  <a:schemeClr val="bg2">
                    <a:lumMod val="10000"/>
                  </a:schemeClr>
                </a:solidFill>
                <a:latin typeface="Corbel" pitchFamily="34" charset="0"/>
              </a:rPr>
              <a:t>pass through correctional  facilities.</a:t>
            </a:r>
            <a:endParaRPr lang="en-US" sz="3600" dirty="0">
              <a:solidFill>
                <a:schemeClr val="bg2">
                  <a:lumMod val="10000"/>
                </a:schemeClr>
              </a:solidFill>
              <a:latin typeface="Corbel" pitchFamily="34" charset="0"/>
            </a:endParaRPr>
          </a:p>
        </p:txBody>
      </p:sp>
      <p:sp>
        <p:nvSpPr>
          <p:cNvPr id="3079" name="Text Box 11"/>
          <p:cNvSpPr txBox="1">
            <a:spLocks noChangeArrowheads="1"/>
          </p:cNvSpPr>
          <p:nvPr/>
        </p:nvSpPr>
        <p:spPr bwMode="auto">
          <a:xfrm>
            <a:off x="5410201" y="6324602"/>
            <a:ext cx="3511236" cy="406265"/>
          </a:xfrm>
          <a:prstGeom prst="rect">
            <a:avLst/>
          </a:prstGeom>
          <a:noFill/>
          <a:ln w="9525">
            <a:noFill/>
            <a:miter lim="800000"/>
            <a:headEnd/>
            <a:tailEnd/>
          </a:ln>
        </p:spPr>
        <p:txBody>
          <a:bodyPr wrap="square">
            <a:spAutoFit/>
          </a:bodyPr>
          <a:lstStyle/>
          <a:p>
            <a:pPr algn="r" fontAlgn="base">
              <a:lnSpc>
                <a:spcPct val="85000"/>
              </a:lnSpc>
              <a:spcBef>
                <a:spcPct val="0"/>
              </a:spcBef>
              <a:spcAft>
                <a:spcPct val="0"/>
              </a:spcAft>
            </a:pPr>
            <a:r>
              <a:rPr lang="en-US" sz="1200" i="1" dirty="0">
                <a:latin typeface="Corbel" pitchFamily="34" charset="0"/>
              </a:rPr>
              <a:t>Source: Spaulding et al. (2009); Hammett, Harmon, &amp; Rhodes (2002).  AJPH, 92 (11), 1789-1794.</a:t>
            </a:r>
          </a:p>
        </p:txBody>
      </p:sp>
      <p:pic>
        <p:nvPicPr>
          <p:cNvPr id="8227" name="Picture 35"/>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655" b="100000" l="5851" r="96410"/>
                    </a14:imgEffect>
                  </a14:imgLayer>
                </a14:imgProps>
              </a:ext>
              <a:ext uri="{28A0092B-C50C-407E-A947-70E740481C1C}">
                <a14:useLocalDpi xmlns:a14="http://schemas.microsoft.com/office/drawing/2010/main" val="0"/>
              </a:ext>
            </a:extLst>
          </a:blip>
          <a:srcRect/>
          <a:stretch>
            <a:fillRect/>
          </a:stretch>
        </p:blipFill>
        <p:spPr bwMode="auto">
          <a:xfrm rot="4016200">
            <a:off x="637440" y="2190171"/>
            <a:ext cx="1303531" cy="78356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29" name="Picture 37"/>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770" b="100000" l="0" r="100000"/>
                    </a14:imgEffect>
                  </a14:imgLayer>
                </a14:imgProps>
              </a:ext>
              <a:ext uri="{28A0092B-C50C-407E-A947-70E740481C1C}">
                <a14:useLocalDpi xmlns:a14="http://schemas.microsoft.com/office/drawing/2010/main" val="0"/>
              </a:ext>
            </a:extLst>
          </a:blip>
          <a:srcRect/>
          <a:stretch>
            <a:fillRect/>
          </a:stretch>
        </p:blipFill>
        <p:spPr bwMode="auto">
          <a:xfrm rot="936550">
            <a:off x="877724" y="4233796"/>
            <a:ext cx="822960" cy="7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4"/>
          <p:cNvSpPr>
            <a:spLocks noGrp="1"/>
          </p:cNvSpPr>
          <p:nvPr>
            <p:ph type="title"/>
          </p:nvPr>
        </p:nvSpPr>
        <p:spPr>
          <a:xfrm>
            <a:off x="152400" y="457200"/>
            <a:ext cx="8763000" cy="805130"/>
          </a:xfrm>
        </p:spPr>
        <p:txBody>
          <a:bodyPr>
            <a:normAutofit fontScale="90000"/>
          </a:bodyPr>
          <a:lstStyle/>
          <a:p>
            <a:r>
              <a:rPr lang="en-US" sz="3600" b="1" dirty="0" smtClean="0"/>
              <a:t>Infectious Diseases in the Correctional System</a:t>
            </a:r>
            <a:endParaRPr lang="en-US" sz="3600" b="1" dirty="0"/>
          </a:p>
        </p:txBody>
      </p:sp>
      <p:sp>
        <p:nvSpPr>
          <p:cNvPr id="2" name="Slide Number Placeholder 1"/>
          <p:cNvSpPr>
            <a:spLocks noGrp="1"/>
          </p:cNvSpPr>
          <p:nvPr>
            <p:ph type="sldNum" sz="quarter" idx="12"/>
          </p:nvPr>
        </p:nvSpPr>
        <p:spPr/>
        <p:txBody>
          <a:bodyPr/>
          <a:lstStyle/>
          <a:p>
            <a:fld id="{1DD3F4C5-D0D1-408E-9BF2-B60C2DE91CE3}" type="slidenum">
              <a:rPr lang="en-US" smtClean="0"/>
              <a:t>9</a:t>
            </a:fld>
            <a:endParaRPr lang="en-US"/>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2622" y="3056284"/>
            <a:ext cx="1093166" cy="1081087"/>
          </a:xfrm>
          <a:prstGeom prst="rect">
            <a:avLst/>
          </a:prstGeom>
        </p:spPr>
      </p:pic>
    </p:spTree>
    <p:extLst>
      <p:ext uri="{BB962C8B-B14F-4D97-AF65-F5344CB8AC3E}">
        <p14:creationId xmlns:p14="http://schemas.microsoft.com/office/powerpoint/2010/main" val="3420637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2645</TotalTime>
  <Words>2895</Words>
  <Application>Microsoft Office PowerPoint</Application>
  <PresentationFormat>On-screen Show (4:3)</PresentationFormat>
  <Paragraphs>714</Paragraphs>
  <Slides>46</Slides>
  <Notes>30</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Worksheet</vt:lpstr>
      <vt:lpstr>3rd RSAT TTA Conference</vt:lpstr>
      <vt:lpstr>The National Institute on Drug Abuse</vt:lpstr>
      <vt:lpstr>Outline</vt:lpstr>
      <vt:lpstr>Substance Use in the  Criminal Justice System</vt:lpstr>
      <vt:lpstr>PowerPoint Presentation</vt:lpstr>
      <vt:lpstr>Drugs &amp; Crime </vt:lpstr>
      <vt:lpstr>PowerPoint Presentation</vt:lpstr>
      <vt:lpstr>PowerPoint Presentation</vt:lpstr>
      <vt:lpstr>Infectious Diseases in the Correctional System</vt:lpstr>
      <vt:lpstr>Prevalence of Health Screening  &amp; Services in Adult CJ</vt:lpstr>
      <vt:lpstr>Criminal Justice Involvement is an Opportunity to Intervene</vt:lpstr>
      <vt:lpstr>Addressing Drug Abuse  in the Criminal Justice System</vt:lpstr>
      <vt:lpstr>PowerPoint Presentation</vt:lpstr>
      <vt:lpstr>Benefits of integrated system: The potential to reduce recidivism </vt:lpstr>
      <vt:lpstr>PowerPoint Presentation</vt:lpstr>
      <vt:lpstr>Substance Abuse Treatment Works</vt:lpstr>
      <vt:lpstr>PowerPoint Presentation</vt:lpstr>
      <vt:lpstr>PowerPoint Presentation</vt:lpstr>
      <vt:lpstr>Addiction Is A Disease Of The Brain: </vt:lpstr>
      <vt:lpstr>PowerPoint Presentation</vt:lpstr>
      <vt:lpstr>PowerPoint Presentation</vt:lpstr>
      <vt:lpstr>Dopamine</vt:lpstr>
      <vt:lpstr>PowerPoint Presentation</vt:lpstr>
      <vt:lpstr>PowerPoint Presentation</vt:lpstr>
      <vt:lpstr>Repeated Drug Use Changes Brain: Weakens Dopamine System</vt:lpstr>
      <vt:lpstr>PowerPoint Presentation</vt:lpstr>
      <vt:lpstr>PowerPoint Presentation</vt:lpstr>
      <vt:lpstr>PowerPoint Presentation</vt:lpstr>
      <vt:lpstr>PowerPoint Presentation</vt:lpstr>
      <vt:lpstr>What is drug treatment?</vt:lpstr>
      <vt:lpstr>PowerPoint Presentation</vt:lpstr>
      <vt:lpstr>PowerPoint Presentation</vt:lpstr>
      <vt:lpstr>PowerPoint Presentation</vt:lpstr>
      <vt:lpstr>PowerPoint Presentation</vt:lpstr>
      <vt:lpstr>PowerPoint Presentation</vt:lpstr>
      <vt:lpstr>Methadone Experiment: 6 Mo Post Release (N=201)</vt:lpstr>
      <vt:lpstr>FDA Approved Medications for Alcohol &amp; Nicotine </vt:lpstr>
      <vt:lpstr>FDA Approved Medications for  Opioid Addiction</vt:lpstr>
      <vt:lpstr>PowerPoint Presentation</vt:lpstr>
      <vt:lpstr>PowerPoint Presentation</vt:lpstr>
      <vt:lpstr>  What does recovery look like?</vt:lpstr>
      <vt:lpstr>Things to Consider for Community Transition</vt:lpstr>
      <vt:lpstr>Summary </vt:lpstr>
      <vt:lpstr>www.drugabuse.gov</vt:lpstr>
      <vt:lpstr>What has been the historic approach to addressing drugs &amp; crime?</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Accelerated Cohort Study and Application</dc:title>
  <dc:creator>Finger, Matthew (NIH/NIDA)</dc:creator>
  <cp:lastModifiedBy>Chandler, Redonna (NIH/NIDA) [E]</cp:lastModifiedBy>
  <cp:revision>213</cp:revision>
  <cp:lastPrinted>2014-07-14T17:34:34Z</cp:lastPrinted>
  <dcterms:created xsi:type="dcterms:W3CDTF">2014-02-06T18:08:24Z</dcterms:created>
  <dcterms:modified xsi:type="dcterms:W3CDTF">2014-07-16T21:05:08Z</dcterms:modified>
</cp:coreProperties>
</file>