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 autoCompressPictures="0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93" r:id="rId2"/>
    <p:sldId id="316" r:id="rId3"/>
    <p:sldId id="317" r:id="rId4"/>
    <p:sldId id="318" r:id="rId5"/>
    <p:sldId id="319" r:id="rId6"/>
    <p:sldId id="304" r:id="rId7"/>
    <p:sldId id="307" r:id="rId8"/>
    <p:sldId id="306" r:id="rId9"/>
    <p:sldId id="320" r:id="rId10"/>
    <p:sldId id="321" r:id="rId11"/>
    <p:sldId id="311" r:id="rId12"/>
    <p:sldId id="313" r:id="rId13"/>
  </p:sldIdLst>
  <p:sldSz cx="9144000" cy="6858000" type="screen4x3"/>
  <p:notesSz cx="6858000" cy="9144000"/>
  <p:embeddedFontLst>
    <p:embeddedFont>
      <p:font typeface="Calibri" pitchFamily="34" charset="0"/>
      <p:regular r:id="rId16"/>
      <p:bold r:id="rId17"/>
      <p:italic r:id="rId18"/>
      <p:boldItalic r:id="rId19"/>
    </p:embeddedFont>
    <p:embeddedFont>
      <p:font typeface="MS PGothic" pitchFamily="34" charset="-128"/>
      <p:regular r:id="rId20"/>
    </p:embeddedFont>
  </p:embeddedFont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D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0817" autoAdjust="0"/>
  </p:normalViewPr>
  <p:slideViewPr>
    <p:cSldViewPr snapToObjects="1">
      <p:cViewPr varScale="1">
        <p:scale>
          <a:sx n="98" d="100"/>
          <a:sy n="98" d="100"/>
        </p:scale>
        <p:origin x="-35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05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3.fntdata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2.fntdata"/><Relationship Id="rId2" Type="http://schemas.openxmlformats.org/officeDocument/2006/relationships/slide" Target="slides/slide1.xml"/><Relationship Id="rId16" Type="http://schemas.openxmlformats.org/officeDocument/2006/relationships/font" Target="fonts/font1.fntdata"/><Relationship Id="rId20" Type="http://schemas.openxmlformats.org/officeDocument/2006/relationships/font" Target="fonts/font5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font" Target="fonts/font4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FE068C-5C5A-4F56-AE95-286398F5B5A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47921390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3CA211-0966-41FA-8616-2BA155BED82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71022726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3CA211-0966-41FA-8616-2BA155BED82D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C3CA211-0966-41FA-8616-2BA155BED82D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762404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4AEE5FA-8F64-457A-ADE8-9EA60CCB6A52}" type="slidenum">
              <a:rPr lang="en-US" smtClean="0">
                <a:ea typeface="MS PGothic" pitchFamily="34" charset="-128"/>
              </a:rPr>
              <a:pPr/>
              <a:t>12</a:t>
            </a:fld>
            <a:endParaRPr lang="en-US" smtClean="0">
              <a:ea typeface="MS PGothic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57B95-6C57-A443-A669-7B77E303A2AD}" type="datetimeFigureOut">
              <a:rPr lang="en-US" smtClean="0"/>
              <a:pPr/>
              <a:t>7/9/2014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CD7E-DBE8-3F4F-97F8-98220676165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57B95-6C57-A443-A669-7B77E303A2AD}" type="datetimeFigureOut">
              <a:rPr lang="en-US" smtClean="0"/>
              <a:pPr/>
              <a:t>7/9/2014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CD7E-DBE8-3F4F-97F8-98220676165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57B95-6C57-A443-A669-7B77E303A2AD}" type="datetimeFigureOut">
              <a:rPr lang="en-US" smtClean="0"/>
              <a:pPr/>
              <a:t>7/9/2014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CD7E-DBE8-3F4F-97F8-98220676165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57B95-6C57-A443-A669-7B77E303A2AD}" type="datetimeFigureOut">
              <a:rPr lang="en-US" smtClean="0"/>
              <a:pPr/>
              <a:t>7/9/2014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CD7E-DBE8-3F4F-97F8-98220676165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57B95-6C57-A443-A669-7B77E303A2AD}" type="datetimeFigureOut">
              <a:rPr lang="en-US" smtClean="0"/>
              <a:pPr/>
              <a:t>7/9/2014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CD7E-DBE8-3F4F-97F8-98220676165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57B95-6C57-A443-A669-7B77E303A2AD}" type="datetimeFigureOut">
              <a:rPr lang="en-US" smtClean="0"/>
              <a:pPr/>
              <a:t>7/9/2014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CD7E-DBE8-3F4F-97F8-98220676165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57B95-6C57-A443-A669-7B77E303A2AD}" type="datetimeFigureOut">
              <a:rPr lang="en-US" smtClean="0"/>
              <a:pPr/>
              <a:t>7/9/2014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CD7E-DBE8-3F4F-97F8-98220676165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57B95-6C57-A443-A669-7B77E303A2AD}" type="datetimeFigureOut">
              <a:rPr lang="en-US" smtClean="0"/>
              <a:pPr/>
              <a:t>7/9/2014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CD7E-DBE8-3F4F-97F8-98220676165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57B95-6C57-A443-A669-7B77E303A2AD}" type="datetimeFigureOut">
              <a:rPr lang="en-US" smtClean="0"/>
              <a:pPr/>
              <a:t>7/9/2014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CD7E-DBE8-3F4F-97F8-98220676165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57B95-6C57-A443-A669-7B77E303A2AD}" type="datetimeFigureOut">
              <a:rPr lang="en-US" smtClean="0"/>
              <a:pPr/>
              <a:t>7/9/2014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CD7E-DBE8-3F4F-97F8-98220676165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57B95-6C57-A443-A669-7B77E303A2AD}" type="datetimeFigureOut">
              <a:rPr lang="en-US" smtClean="0"/>
              <a:pPr/>
              <a:t>7/9/2014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CD7E-DBE8-3F4F-97F8-98220676165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332037"/>
            <a:ext cx="8229600" cy="3230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257B95-6C57-A443-A669-7B77E303A2AD}" type="datetimeFigureOut">
              <a:rPr lang="en-US" smtClean="0"/>
              <a:pPr/>
              <a:t>7/9/2014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44CD7E-DBE8-3F4F-97F8-98220676165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990600"/>
          </a:xfrm>
          <a:prstGeom prst="rect">
            <a:avLst/>
          </a:prstGeom>
          <a:solidFill>
            <a:schemeClr val="accent1">
              <a:lumMod val="75000"/>
            </a:scheme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600" dirty="0" smtClean="0">
                <a:latin typeface="Lato Regular" panose="020B0604020202020204" charset="0"/>
              </a:rPr>
              <a:t>Implementing the Affordable Care </a:t>
            </a:r>
          </a:p>
          <a:p>
            <a:pPr algn="r"/>
            <a:r>
              <a:rPr lang="en-US" sz="1600" dirty="0" smtClean="0">
                <a:latin typeface="Lato Regular" panose="020B0604020202020204" charset="0"/>
              </a:rPr>
              <a:t>Act for Justice Populations</a:t>
            </a:r>
            <a:endParaRPr lang="en-US" sz="1600" dirty="0"/>
          </a:p>
        </p:txBody>
      </p:sp>
      <p:pic>
        <p:nvPicPr>
          <p:cNvPr id="8" name="Picture 7" descr="chj_white.png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228600" y="152400"/>
            <a:ext cx="2194633" cy="621813"/>
          </a:xfrm>
          <a:prstGeom prst="rect">
            <a:avLst/>
          </a:prstGeom>
        </p:spPr>
      </p:pic>
      <p:sp>
        <p:nvSpPr>
          <p:cNvPr id="9" name="Title 1"/>
          <p:cNvSpPr txBox="1">
            <a:spLocks/>
          </p:cNvSpPr>
          <p:nvPr/>
        </p:nvSpPr>
        <p:spPr>
          <a:xfrm>
            <a:off x="5029200" y="53975"/>
            <a:ext cx="4572000" cy="8604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7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Lato Black"/>
              <a:ea typeface="+mj-ea"/>
              <a:cs typeface="Lato Black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rgbClr val="376092"/>
          </a:solidFill>
          <a:latin typeface="Lato Black"/>
          <a:ea typeface="+mj-ea"/>
          <a:cs typeface="Lato Black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b="1" i="0" kern="1200">
          <a:solidFill>
            <a:schemeClr val="tx1"/>
          </a:solidFill>
          <a:latin typeface="Lato Bold"/>
          <a:ea typeface="+mn-ea"/>
          <a:cs typeface="Lato Bold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b="0" i="0" kern="1200">
          <a:solidFill>
            <a:schemeClr val="tx1"/>
          </a:solidFill>
          <a:latin typeface="Lato Regular"/>
          <a:ea typeface="+mn-ea"/>
          <a:cs typeface="Lato Regular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b="0" i="0" kern="1200">
          <a:solidFill>
            <a:schemeClr val="tx1"/>
          </a:solidFill>
          <a:latin typeface="Lato Regular"/>
          <a:ea typeface="+mn-ea"/>
          <a:cs typeface="Lato Regular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b="0" i="0" kern="1200">
          <a:solidFill>
            <a:schemeClr val="tx1"/>
          </a:solidFill>
          <a:latin typeface="Lato Regular"/>
          <a:ea typeface="+mn-ea"/>
          <a:cs typeface="Lato Regular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b="0" i="0" kern="1200">
          <a:solidFill>
            <a:schemeClr val="tx1"/>
          </a:solidFill>
          <a:latin typeface="Lato Regular"/>
          <a:ea typeface="+mn-ea"/>
          <a:cs typeface="Lato Regular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28800"/>
            <a:ext cx="7772400" cy="1927225"/>
          </a:xfrm>
        </p:spPr>
        <p:txBody>
          <a:bodyPr>
            <a:noAutofit/>
          </a:bodyPr>
          <a:lstStyle/>
          <a:p>
            <a:pPr algn="ctr"/>
            <a:r>
              <a:rPr lang="en-US" sz="4000" dirty="0" smtClean="0">
                <a:latin typeface="Lato Regular" panose="020B0604020202020204" charset="0"/>
              </a:rPr>
              <a:t>Practical Implementation in the Community: Opportunities in the Affordable </a:t>
            </a:r>
            <a:r>
              <a:rPr lang="en-US" sz="4000" dirty="0">
                <a:latin typeface="Lato Regular" panose="020B0604020202020204" charset="0"/>
              </a:rPr>
              <a:t>Care </a:t>
            </a:r>
            <a:r>
              <a:rPr lang="en-US" sz="4000" dirty="0" smtClean="0">
                <a:latin typeface="Lato Regular" panose="020B0604020202020204" charset="0"/>
              </a:rPr>
              <a:t>Act</a:t>
            </a:r>
            <a:endParaRPr lang="en-US" sz="3900" dirty="0">
              <a:solidFill>
                <a:schemeClr val="accent1">
                  <a:lumMod val="75000"/>
                </a:schemeClr>
              </a:solidFill>
              <a:latin typeface="Lato Regular" panose="020B060402020202020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419600"/>
            <a:ext cx="6400800" cy="609600"/>
          </a:xfrm>
        </p:spPr>
        <p:txBody>
          <a:bodyPr>
            <a:noAutofit/>
          </a:bodyPr>
          <a:lstStyle/>
          <a:p>
            <a:pPr algn="ctr"/>
            <a:r>
              <a:rPr lang="en-US" sz="1800" dirty="0" smtClean="0">
                <a:latin typeface="Lato Regular"/>
                <a:cs typeface="Lato Regular"/>
              </a:rPr>
              <a:t>Center for Health and Justice at TASC</a:t>
            </a:r>
            <a:endParaRPr lang="en-US" sz="1800" dirty="0">
              <a:latin typeface="Lato Regular"/>
              <a:cs typeface="Lato Regular"/>
            </a:endParaRPr>
          </a:p>
        </p:txBody>
      </p:sp>
      <p:pic>
        <p:nvPicPr>
          <p:cNvPr id="6" name="Picture 5" descr="chj_color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383317" y="5249936"/>
            <a:ext cx="2179284" cy="617464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0" y="0"/>
            <a:ext cx="9144000" cy="762000"/>
          </a:xfrm>
          <a:prstGeom prst="rect">
            <a:avLst/>
          </a:prstGeom>
          <a:solidFill>
            <a:schemeClr val="accent1">
              <a:lumMod val="75000"/>
            </a:scheme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30688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332037"/>
            <a:ext cx="8229600" cy="4144963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Partner with other organizations for leveraging Medicaid for jail and prison reentry </a:t>
            </a:r>
          </a:p>
          <a:p>
            <a:pPr lvl="1"/>
            <a:r>
              <a:rPr lang="en-US" dirty="0" smtClean="0"/>
              <a:t>Contact:</a:t>
            </a:r>
          </a:p>
          <a:p>
            <a:pPr lvl="2"/>
            <a:r>
              <a:rPr lang="en-US" dirty="0" smtClean="0"/>
              <a:t>Medicaid Authority in state</a:t>
            </a:r>
          </a:p>
          <a:p>
            <a:pPr lvl="2"/>
            <a:r>
              <a:rPr lang="en-US" dirty="0" smtClean="0"/>
              <a:t>Existing Navigators</a:t>
            </a:r>
          </a:p>
          <a:p>
            <a:pPr lvl="2"/>
            <a:r>
              <a:rPr lang="en-US" dirty="0" smtClean="0"/>
              <a:t>County Health Departments</a:t>
            </a:r>
          </a:p>
          <a:p>
            <a:r>
              <a:rPr lang="en-US" dirty="0" smtClean="0"/>
              <a:t>Partners for accessing care in the community:</a:t>
            </a:r>
          </a:p>
          <a:p>
            <a:pPr lvl="1"/>
            <a:r>
              <a:rPr lang="en-US" dirty="0" smtClean="0"/>
              <a:t>Managed Care Organizations</a:t>
            </a:r>
          </a:p>
          <a:p>
            <a:pPr lvl="1"/>
            <a:r>
              <a:rPr lang="en-US" dirty="0" smtClean="0"/>
              <a:t>Affordable Care Entities</a:t>
            </a:r>
          </a:p>
          <a:p>
            <a:pPr lvl="1"/>
            <a:r>
              <a:rPr lang="en-US" dirty="0" smtClean="0"/>
              <a:t>Health Homes systems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Can RSAT Sites Do?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513707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838200"/>
          </a:xfrm>
        </p:spPr>
        <p:txBody>
          <a:bodyPr/>
          <a:lstStyle/>
          <a:p>
            <a:r>
              <a:rPr lang="en-US" dirty="0" smtClean="0"/>
              <a:t>Future Planning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3962399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 smtClean="0"/>
              <a:t>Focusing </a:t>
            </a:r>
            <a:r>
              <a:rPr lang="en-US" sz="2400" dirty="0"/>
              <a:t>on care </a:t>
            </a:r>
            <a:r>
              <a:rPr lang="en-US" sz="2400" i="1" dirty="0"/>
              <a:t>capacity</a:t>
            </a:r>
            <a:r>
              <a:rPr lang="en-US" sz="2400" dirty="0"/>
              <a:t> </a:t>
            </a:r>
            <a:r>
              <a:rPr lang="en-US" sz="2400" dirty="0" smtClean="0"/>
              <a:t>and </a:t>
            </a:r>
            <a:r>
              <a:rPr lang="en-US" sz="2400" i="1" dirty="0" smtClean="0"/>
              <a:t>linkage </a:t>
            </a:r>
            <a:r>
              <a:rPr lang="en-US" sz="2400" dirty="0" smtClean="0"/>
              <a:t>to care in </a:t>
            </a:r>
            <a:r>
              <a:rPr lang="en-US" sz="2400" dirty="0"/>
              <a:t>the community for the growing number of newly eligible persons in the justice </a:t>
            </a:r>
            <a:r>
              <a:rPr lang="en-US" sz="2400" dirty="0" smtClean="0"/>
              <a:t>population</a:t>
            </a:r>
          </a:p>
          <a:p>
            <a:r>
              <a:rPr lang="en-US" sz="2400" dirty="0"/>
              <a:t>D</a:t>
            </a:r>
            <a:r>
              <a:rPr lang="en-US" sz="2400" dirty="0" smtClean="0"/>
              <a:t>evoting </a:t>
            </a:r>
            <a:r>
              <a:rPr lang="en-US" sz="2400" dirty="0"/>
              <a:t>efforts to </a:t>
            </a:r>
            <a:r>
              <a:rPr lang="en-US" sz="2400" dirty="0" smtClean="0"/>
              <a:t>building </a:t>
            </a:r>
            <a:r>
              <a:rPr lang="en-US" sz="2400" dirty="0"/>
              <a:t>continuity of medical care between </a:t>
            </a:r>
            <a:r>
              <a:rPr lang="en-US" sz="2400" dirty="0" smtClean="0"/>
              <a:t>jails, prisons, </a:t>
            </a:r>
            <a:r>
              <a:rPr lang="en-US" sz="2400" dirty="0"/>
              <a:t>and </a:t>
            </a:r>
            <a:r>
              <a:rPr lang="en-US" sz="2400" dirty="0" smtClean="0"/>
              <a:t>community </a:t>
            </a:r>
            <a:endParaRPr lang="en-US" sz="2400" u="sng" dirty="0" smtClean="0"/>
          </a:p>
          <a:p>
            <a:r>
              <a:rPr lang="en-US" sz="2400" dirty="0" smtClean="0"/>
              <a:t>Most organizations agree </a:t>
            </a:r>
            <a:r>
              <a:rPr lang="en-US" sz="2400" dirty="0"/>
              <a:t>that the ACA has unique and exciting implications for the justice </a:t>
            </a:r>
            <a:r>
              <a:rPr lang="en-US" sz="2400" dirty="0" smtClean="0"/>
              <a:t>population, </a:t>
            </a:r>
            <a:r>
              <a:rPr lang="en-US" sz="2400" dirty="0"/>
              <a:t>and they are willing to engage in the changing landscape of </a:t>
            </a:r>
            <a:r>
              <a:rPr lang="en-US" sz="2400" dirty="0" smtClean="0"/>
              <a:t>healthcare </a:t>
            </a:r>
          </a:p>
          <a:p>
            <a:r>
              <a:rPr lang="en-US" sz="2400" dirty="0" smtClean="0"/>
              <a:t>Working </a:t>
            </a:r>
            <a:r>
              <a:rPr lang="en-US" sz="2400" smtClean="0"/>
              <a:t>with Medicaid </a:t>
            </a:r>
            <a:r>
              <a:rPr lang="en-US" sz="2400" dirty="0" smtClean="0"/>
              <a:t>managed care plans on policies affecting the justice populations, in states that have managed care.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1947185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838200"/>
          </a:xfrm>
        </p:spPr>
        <p:txBody>
          <a:bodyPr/>
          <a:lstStyle/>
          <a:p>
            <a:r>
              <a:rPr lang="en-US" dirty="0" smtClean="0">
                <a:ea typeface="MS PGothic" pitchFamily="34" charset="-128"/>
              </a:rPr>
              <a:t>Contact Information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2400" dirty="0" smtClean="0"/>
              <a:t>Pamela Rodriguez</a:t>
            </a:r>
          </a:p>
          <a:p>
            <a:pPr marL="0" indent="0" algn="ctr">
              <a:buNone/>
            </a:pPr>
            <a:r>
              <a:rPr lang="en-US" sz="2400" dirty="0" smtClean="0"/>
              <a:t>President and Chief Executive Officer</a:t>
            </a:r>
            <a:endParaRPr lang="en-US" sz="2400" dirty="0"/>
          </a:p>
          <a:p>
            <a:pPr marL="0" indent="0" algn="ctr">
              <a:buNone/>
            </a:pPr>
            <a:r>
              <a:rPr lang="en-US" sz="2400" b="0" dirty="0"/>
              <a:t>312-573-8372</a:t>
            </a:r>
            <a:endParaRPr lang="en-US" sz="2400" dirty="0"/>
          </a:p>
          <a:p>
            <a:pPr marL="0" indent="0" algn="ctr">
              <a:buNone/>
            </a:pPr>
            <a:r>
              <a:rPr lang="en-US" sz="2400" dirty="0" smtClean="0"/>
              <a:t>prodriguez@tasc.org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2488139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Medicaid Expansion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 r="15959"/>
          <a:stretch/>
        </p:blipFill>
        <p:spPr>
          <a:xfrm>
            <a:off x="304800" y="2133600"/>
            <a:ext cx="5851301" cy="3916362"/>
          </a:xfrm>
        </p:spPr>
      </p:pic>
      <p:sp>
        <p:nvSpPr>
          <p:cNvPr id="7" name="TextBox 6"/>
          <p:cNvSpPr txBox="1"/>
          <p:nvPr/>
        </p:nvSpPr>
        <p:spPr>
          <a:xfrm>
            <a:off x="6541394" y="1371600"/>
            <a:ext cx="2362200" cy="506292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700" b="1" dirty="0" smtClean="0">
                <a:solidFill>
                  <a:schemeClr val="tx2">
                    <a:lumMod val="75000"/>
                  </a:schemeClr>
                </a:solidFill>
              </a:rPr>
              <a:t>27 Expansion States: </a:t>
            </a:r>
            <a:r>
              <a:rPr lang="en-US" sz="1700" dirty="0" smtClean="0">
                <a:solidFill>
                  <a:schemeClr val="tx2">
                    <a:lumMod val="75000"/>
                  </a:schemeClr>
                </a:solidFill>
              </a:rPr>
              <a:t>Arizona, Arkansas, California, Colorado, Connecticut, Delaware, District of Columbia, Hawaii, Illinois, Iowa, Kentucky, Maryland, Massachusetts, Michigan, Minnesota, Nevada, New Hampshire, New Jersey, New Mexico, New York, North Dakota, Ohio, Oregon, Rhode Island, Vermont, Washington, West Virginia </a:t>
            </a:r>
          </a:p>
          <a:p>
            <a:r>
              <a:rPr lang="en-US" sz="1700" b="1" dirty="0" smtClean="0">
                <a:solidFill>
                  <a:schemeClr val="tx2">
                    <a:lumMod val="75000"/>
                  </a:schemeClr>
                </a:solidFill>
              </a:rPr>
              <a:t>4 States to Watch: </a:t>
            </a:r>
            <a:r>
              <a:rPr lang="en-US" sz="1700" dirty="0" smtClean="0">
                <a:solidFill>
                  <a:schemeClr val="tx2">
                    <a:lumMod val="75000"/>
                  </a:schemeClr>
                </a:solidFill>
              </a:rPr>
              <a:t>Indiana, Pennsylvania, Utah, Virginia</a:t>
            </a:r>
            <a:endParaRPr lang="en-US" sz="17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397905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2332037"/>
            <a:ext cx="7620000" cy="3230563"/>
          </a:xfrm>
        </p:spPr>
        <p:txBody>
          <a:bodyPr>
            <a:normAutofit fontScale="85000" lnSpcReduction="20000"/>
          </a:bodyPr>
          <a:lstStyle/>
          <a:p>
            <a:pPr>
              <a:spcAft>
                <a:spcPts val="600"/>
              </a:spcAft>
            </a:pPr>
            <a:r>
              <a:rPr lang="en-US" b="0" dirty="0">
                <a:latin typeface="Lato" panose="020F0502020204030203" pitchFamily="34" charset="0"/>
              </a:rPr>
              <a:t>Illinois is a state-federal partnership marketplace. The state side of that partnership is called "</a:t>
            </a:r>
            <a:r>
              <a:rPr lang="en-US" b="0" dirty="0" err="1" smtClean="0">
                <a:latin typeface="Lato" panose="020F0502020204030203" pitchFamily="34" charset="0"/>
              </a:rPr>
              <a:t>GetCoveredIllinois</a:t>
            </a:r>
            <a:r>
              <a:rPr lang="en-US" b="0" dirty="0" smtClean="0">
                <a:latin typeface="Lato" panose="020F0502020204030203" pitchFamily="34" charset="0"/>
              </a:rPr>
              <a:t>" </a:t>
            </a:r>
          </a:p>
          <a:p>
            <a:pPr lvl="1">
              <a:spcAft>
                <a:spcPts val="600"/>
              </a:spcAft>
            </a:pPr>
            <a:r>
              <a:rPr lang="en-US" b="0" dirty="0" smtClean="0">
                <a:latin typeface="Lato" panose="020F0502020204030203" pitchFamily="34" charset="0"/>
              </a:rPr>
              <a:t>In </a:t>
            </a:r>
            <a:r>
              <a:rPr lang="en-US" b="0" dirty="0">
                <a:latin typeface="Lato" panose="020F0502020204030203" pitchFamily="34" charset="0"/>
              </a:rPr>
              <a:t>F</a:t>
            </a:r>
            <a:r>
              <a:rPr lang="en-US" b="0" dirty="0" smtClean="0">
                <a:latin typeface="Lato" panose="020F0502020204030203" pitchFamily="34" charset="0"/>
              </a:rPr>
              <a:t>ebruary 2014, </a:t>
            </a:r>
            <a:r>
              <a:rPr lang="en-US" b="0" dirty="0" err="1" smtClean="0">
                <a:latin typeface="Lato" panose="020F0502020204030203" pitchFamily="34" charset="0"/>
              </a:rPr>
              <a:t>GetCoveredIllinois</a:t>
            </a:r>
            <a:r>
              <a:rPr lang="en-US" b="0" dirty="0" smtClean="0">
                <a:latin typeface="Lato" panose="020F0502020204030203" pitchFamily="34" charset="0"/>
              </a:rPr>
              <a:t> joined forces with navigators and the Illinois Department of Corrections to set up enrollment at several parole sites statewide</a:t>
            </a:r>
          </a:p>
          <a:p>
            <a:r>
              <a:rPr lang="en-US" b="0" dirty="0" smtClean="0">
                <a:latin typeface="Lato" panose="020F0502020204030203" pitchFamily="34" charset="0"/>
              </a:rPr>
              <a:t>More than 9,000 applications have been submitted</a:t>
            </a:r>
            <a:endParaRPr lang="en-US" b="0" dirty="0">
              <a:latin typeface="Lato" panose="020F0502020204030203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Statewide Snapshot: Illinois Parole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179139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7244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Connecticut:</a:t>
            </a:r>
            <a:endParaRPr lang="en-US" dirty="0"/>
          </a:p>
          <a:p>
            <a:pPr lvl="1"/>
            <a:r>
              <a:rPr lang="en-US" dirty="0" smtClean="0"/>
              <a:t>Began enrollment activity in 2009</a:t>
            </a:r>
          </a:p>
          <a:p>
            <a:pPr lvl="1"/>
            <a:r>
              <a:rPr lang="en-US" dirty="0"/>
              <a:t>W</a:t>
            </a:r>
            <a:r>
              <a:rPr lang="en-US" dirty="0" smtClean="0"/>
              <a:t>orkers </a:t>
            </a:r>
            <a:r>
              <a:rPr lang="en-US" dirty="0"/>
              <a:t>enrolling </a:t>
            </a:r>
            <a:r>
              <a:rPr lang="en-US" dirty="0" smtClean="0"/>
              <a:t>inmates </a:t>
            </a:r>
            <a:r>
              <a:rPr lang="en-US" dirty="0"/>
              <a:t>at the </a:t>
            </a:r>
            <a:r>
              <a:rPr lang="en-US" dirty="0" smtClean="0"/>
              <a:t>Department of Corrections </a:t>
            </a:r>
            <a:endParaRPr lang="en-US" dirty="0"/>
          </a:p>
          <a:p>
            <a:pPr lvl="1"/>
            <a:r>
              <a:rPr lang="en-US" dirty="0"/>
              <a:t>D</a:t>
            </a:r>
            <a:r>
              <a:rPr lang="en-US" dirty="0" smtClean="0"/>
              <a:t>ischarge </a:t>
            </a:r>
            <a:r>
              <a:rPr lang="en-US" dirty="0"/>
              <a:t>planners present in every jail</a:t>
            </a:r>
          </a:p>
          <a:p>
            <a:pPr lvl="2"/>
            <a:r>
              <a:rPr lang="en-US" dirty="0" smtClean="0"/>
              <a:t>50</a:t>
            </a:r>
            <a:r>
              <a:rPr lang="en-US" dirty="0"/>
              <a:t>% of the people coming into the jail now are already enrolled</a:t>
            </a:r>
          </a:p>
          <a:p>
            <a:pPr lvl="2"/>
            <a:r>
              <a:rPr lang="en-US" dirty="0"/>
              <a:t>Within presumptive eligibility, only about .7% are found to be </a:t>
            </a:r>
            <a:r>
              <a:rPr lang="en-US" dirty="0" smtClean="0"/>
              <a:t>ineligible</a:t>
            </a:r>
          </a:p>
          <a:p>
            <a:endParaRPr lang="en-US" dirty="0" smtClean="0"/>
          </a:p>
          <a:p>
            <a:r>
              <a:rPr lang="en-US" dirty="0" smtClean="0"/>
              <a:t>California:</a:t>
            </a:r>
          </a:p>
          <a:p>
            <a:pPr lvl="1"/>
            <a:r>
              <a:rPr lang="en-US" dirty="0" smtClean="0"/>
              <a:t>LA </a:t>
            </a:r>
            <a:r>
              <a:rPr lang="en-US" dirty="0"/>
              <a:t>County Jail Pilot </a:t>
            </a:r>
          </a:p>
          <a:p>
            <a:pPr lvl="2"/>
            <a:r>
              <a:rPr lang="en-US" dirty="0"/>
              <a:t>Completed 150 </a:t>
            </a:r>
            <a:r>
              <a:rPr lang="en-US" dirty="0" smtClean="0"/>
              <a:t>applications at booking</a:t>
            </a:r>
            <a:endParaRPr lang="en-US" dirty="0"/>
          </a:p>
          <a:p>
            <a:pPr lvl="2"/>
            <a:r>
              <a:rPr lang="en-US" dirty="0"/>
              <a:t>Starting large-scale roll-out in July </a:t>
            </a:r>
            <a:r>
              <a:rPr lang="en-US" dirty="0" smtClean="0"/>
              <a:t>2014</a:t>
            </a:r>
          </a:p>
          <a:p>
            <a:pPr lvl="1"/>
            <a:r>
              <a:rPr lang="en-US" dirty="0"/>
              <a:t>Behavioral Health provider in LA reached out to </a:t>
            </a:r>
            <a:r>
              <a:rPr lang="en-US" dirty="0" smtClean="0"/>
              <a:t>other counties, </a:t>
            </a:r>
            <a:r>
              <a:rPr lang="en-US" dirty="0"/>
              <a:t>reached all 19 offices in 12 </a:t>
            </a:r>
            <a:r>
              <a:rPr lang="en-US" dirty="0" smtClean="0"/>
              <a:t>months</a:t>
            </a:r>
          </a:p>
          <a:p>
            <a:pPr lvl="2"/>
            <a:r>
              <a:rPr lang="en-US" dirty="0" smtClean="0"/>
              <a:t>Forging systems relationships in order to ensure continuity of care</a:t>
            </a:r>
            <a:endParaRPr lang="en-US" dirty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 in Other States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21036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133601"/>
            <a:ext cx="8229600" cy="3429000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/>
              <a:t>Many counties are already planning and implementing programs to leverage health care for the justice system</a:t>
            </a:r>
          </a:p>
          <a:p>
            <a:r>
              <a:rPr lang="en-US" sz="2400" dirty="0" smtClean="0"/>
              <a:t>Examples include: </a:t>
            </a:r>
          </a:p>
          <a:p>
            <a:pPr lvl="1"/>
            <a:r>
              <a:rPr lang="en-US" sz="2400" dirty="0" smtClean="0"/>
              <a:t>Los Angeles, CA; Cook, IL; San Diego, CA; Maricopa, AZ; New York, New York; Philadelphia, PA; Salt Lake County, UT; Franklin, OH; </a:t>
            </a:r>
            <a:r>
              <a:rPr lang="en-US" sz="2400" dirty="0" err="1" smtClean="0"/>
              <a:t>Multonomah</a:t>
            </a:r>
            <a:r>
              <a:rPr lang="en-US" sz="2400" dirty="0" smtClean="0"/>
              <a:t>, OR and </a:t>
            </a:r>
            <a:r>
              <a:rPr lang="en-US" sz="2400" i="1" u="sng" dirty="0" smtClean="0"/>
              <a:t>many</a:t>
            </a:r>
            <a:r>
              <a:rPr lang="en-US" sz="2400" dirty="0" smtClean="0"/>
              <a:t> more</a:t>
            </a:r>
          </a:p>
          <a:p>
            <a:r>
              <a:rPr lang="en-US" sz="2400" dirty="0" smtClean="0"/>
              <a:t>New counties are getting started </a:t>
            </a:r>
            <a:r>
              <a:rPr lang="en-US" sz="2400" i="1" u="sng" dirty="0" smtClean="0"/>
              <a:t>everyday</a:t>
            </a:r>
            <a:endParaRPr lang="en-US" sz="2400" i="1" u="sng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295400"/>
            <a:ext cx="8229600" cy="838200"/>
          </a:xfrm>
        </p:spPr>
        <p:txBody>
          <a:bodyPr/>
          <a:lstStyle/>
          <a:p>
            <a:r>
              <a:rPr lang="en-US" dirty="0" smtClean="0"/>
              <a:t>Focus on: County Work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151874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457200" y="1295400"/>
            <a:ext cx="8229600" cy="838200"/>
          </a:xfrm>
        </p:spPr>
        <p:txBody>
          <a:bodyPr/>
          <a:lstStyle/>
          <a:p>
            <a:r>
              <a:rPr lang="en-US" dirty="0" smtClean="0"/>
              <a:t>Cook County Planning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457200" y="2133601"/>
            <a:ext cx="8229600" cy="3810000"/>
          </a:xfrm>
        </p:spPr>
        <p:txBody>
          <a:bodyPr>
            <a:normAutofit fontScale="92500"/>
          </a:bodyPr>
          <a:lstStyle/>
          <a:p>
            <a:r>
              <a:rPr lang="en-US" sz="2800" dirty="0" smtClean="0"/>
              <a:t>Spring 2011-the Illinois Criminal Justice Information Authority </a:t>
            </a:r>
            <a:r>
              <a:rPr lang="en-US" sz="2800" dirty="0"/>
              <a:t>forms a working group with other state agencies to explore </a:t>
            </a:r>
            <a:r>
              <a:rPr lang="en-US" sz="2800" dirty="0" smtClean="0"/>
              <a:t>ACA opportunities </a:t>
            </a:r>
            <a:r>
              <a:rPr lang="en-US" sz="2800" dirty="0"/>
              <a:t>for CJ populations </a:t>
            </a:r>
          </a:p>
          <a:p>
            <a:pPr lvl="1"/>
            <a:r>
              <a:rPr lang="en-US" sz="2400" dirty="0" smtClean="0"/>
              <a:t>the </a:t>
            </a:r>
            <a:r>
              <a:rPr lang="en-US" sz="2400" dirty="0"/>
              <a:t>working group becomes a part of Governor </a:t>
            </a:r>
            <a:r>
              <a:rPr lang="en-US" sz="2400" dirty="0" smtClean="0"/>
              <a:t>Quinn’s (D-IL) </a:t>
            </a:r>
            <a:r>
              <a:rPr lang="en-US" sz="2400" dirty="0"/>
              <a:t>Healthcare Reform Implementation Council</a:t>
            </a:r>
          </a:p>
          <a:p>
            <a:r>
              <a:rPr lang="en-US" sz="2600" dirty="0" smtClean="0"/>
              <a:t>August 2012-</a:t>
            </a:r>
            <a:r>
              <a:rPr lang="en-US" sz="2600" dirty="0"/>
              <a:t>under the leadership of </a:t>
            </a:r>
            <a:r>
              <a:rPr lang="en-US" sz="2600" dirty="0" smtClean="0"/>
              <a:t>the </a:t>
            </a:r>
            <a:r>
              <a:rPr lang="en-US" sz="2600" dirty="0"/>
              <a:t>Honorable Paul P. </a:t>
            </a:r>
            <a:r>
              <a:rPr lang="en-US" sz="2600" dirty="0" err="1"/>
              <a:t>Biebel</a:t>
            </a:r>
            <a:r>
              <a:rPr lang="en-US" sz="2600" dirty="0"/>
              <a:t>, </a:t>
            </a:r>
            <a:r>
              <a:rPr lang="en-US" sz="2600" dirty="0" smtClean="0"/>
              <a:t>Cook </a:t>
            </a:r>
            <a:r>
              <a:rPr lang="en-US" sz="2600" dirty="0"/>
              <a:t>County justice </a:t>
            </a:r>
            <a:r>
              <a:rPr lang="en-US" sz="2600" dirty="0" smtClean="0"/>
              <a:t>systems begin ACA </a:t>
            </a:r>
            <a:r>
              <a:rPr lang="en-US" sz="2600" dirty="0"/>
              <a:t>implementation </a:t>
            </a:r>
            <a:r>
              <a:rPr lang="en-US" sz="2600" dirty="0" smtClean="0"/>
              <a:t>process </a:t>
            </a:r>
          </a:p>
          <a:p>
            <a:pPr marL="0" indent="0">
              <a:buNone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xmlns="" val="663169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838200"/>
          </a:xfrm>
        </p:spPr>
        <p:txBody>
          <a:bodyPr/>
          <a:lstStyle/>
          <a:p>
            <a:r>
              <a:rPr lang="en-US" dirty="0" smtClean="0"/>
              <a:t>Cook County Jail Enrollment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90999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 smtClean="0"/>
              <a:t>Cook County Jail-largest </a:t>
            </a:r>
            <a:r>
              <a:rPr lang="en-US" sz="2400" dirty="0"/>
              <a:t>single-site jail in the country </a:t>
            </a:r>
            <a:r>
              <a:rPr lang="en-US" sz="2000" dirty="0"/>
              <a:t>(</a:t>
            </a:r>
            <a:r>
              <a:rPr lang="en-US" sz="2000" dirty="0" smtClean="0"/>
              <a:t>200</a:t>
            </a:r>
            <a:r>
              <a:rPr lang="en-US" sz="2000" dirty="0"/>
              <a:t>-300 </a:t>
            </a:r>
            <a:r>
              <a:rPr lang="en-US" sz="2000" dirty="0" smtClean="0"/>
              <a:t>adults admitted </a:t>
            </a:r>
            <a:r>
              <a:rPr lang="en-US" sz="2000" dirty="0"/>
              <a:t>each </a:t>
            </a:r>
            <a:r>
              <a:rPr lang="en-US" sz="2000" dirty="0" smtClean="0"/>
              <a:t>day)</a:t>
            </a:r>
          </a:p>
          <a:p>
            <a:r>
              <a:rPr lang="en-US" sz="2400" dirty="0"/>
              <a:t>F</a:t>
            </a:r>
            <a:r>
              <a:rPr lang="en-US" sz="2400" dirty="0" smtClean="0"/>
              <a:t>ingerprint</a:t>
            </a:r>
            <a:r>
              <a:rPr lang="en-US" sz="2400" dirty="0"/>
              <a:t>-based identifying </a:t>
            </a:r>
            <a:r>
              <a:rPr lang="en-US" sz="2400" dirty="0" smtClean="0"/>
              <a:t>information used </a:t>
            </a:r>
            <a:r>
              <a:rPr lang="en-US" sz="2400" dirty="0"/>
              <a:t>to </a:t>
            </a:r>
            <a:r>
              <a:rPr lang="en-US" sz="2400" dirty="0" smtClean="0"/>
              <a:t>verify inmate </a:t>
            </a:r>
            <a:r>
              <a:rPr lang="en-US" sz="2400" dirty="0"/>
              <a:t>identity </a:t>
            </a:r>
            <a:endParaRPr lang="en-US" sz="2400" dirty="0" smtClean="0"/>
          </a:p>
          <a:p>
            <a:r>
              <a:rPr lang="en-US" sz="2400" dirty="0"/>
              <a:t>TASC staff complete applications online, using state and county Medicaid application websites and jail management system </a:t>
            </a:r>
            <a:r>
              <a:rPr lang="en-US" sz="2400" dirty="0" smtClean="0"/>
              <a:t>records</a:t>
            </a:r>
          </a:p>
          <a:p>
            <a:r>
              <a:rPr lang="en-US" sz="2400" dirty="0" smtClean="0"/>
              <a:t>Each </a:t>
            </a:r>
            <a:r>
              <a:rPr lang="en-US" sz="2400" dirty="0"/>
              <a:t>application takes approximately ten </a:t>
            </a:r>
            <a:r>
              <a:rPr lang="en-US" sz="2400" dirty="0" smtClean="0"/>
              <a:t>minutes</a:t>
            </a:r>
          </a:p>
          <a:p>
            <a:r>
              <a:rPr lang="en-US" sz="2400" dirty="0" smtClean="0"/>
              <a:t>To date, over 15,000 Medicaid </a:t>
            </a:r>
            <a:r>
              <a:rPr lang="en-US" sz="2400" dirty="0"/>
              <a:t>applications have been </a:t>
            </a:r>
            <a:r>
              <a:rPr lang="en-US" sz="2400" dirty="0" smtClean="0"/>
              <a:t>initiated </a:t>
            </a:r>
          </a:p>
          <a:p>
            <a:r>
              <a:rPr lang="en-US" sz="2400" dirty="0" smtClean="0"/>
              <a:t>These applications experience a higher approval rate than applications made in the community. </a:t>
            </a:r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924352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838200"/>
          </a:xfrm>
        </p:spPr>
        <p:txBody>
          <a:bodyPr/>
          <a:lstStyle/>
          <a:p>
            <a:r>
              <a:rPr lang="en-US" dirty="0" smtClean="0"/>
              <a:t>Cook County Probation Enrollment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1"/>
            <a:ext cx="8229600" cy="41910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December 2012-clients from TASC, probation, and specialty courts enroll via a high-volume call center:</a:t>
            </a:r>
          </a:p>
          <a:p>
            <a:pPr lvl="1"/>
            <a:r>
              <a:rPr lang="en-US" sz="2000" dirty="0"/>
              <a:t>A</a:t>
            </a:r>
            <a:r>
              <a:rPr lang="en-US" sz="2000" dirty="0" smtClean="0"/>
              <a:t>pplications have been initiated </a:t>
            </a:r>
            <a:r>
              <a:rPr lang="en-US" sz="2000" dirty="0"/>
              <a:t>over the </a:t>
            </a:r>
            <a:r>
              <a:rPr lang="en-US" sz="2000" dirty="0" smtClean="0"/>
              <a:t>phone</a:t>
            </a:r>
            <a:endParaRPr lang="en-US" sz="2000" dirty="0"/>
          </a:p>
          <a:p>
            <a:pPr lvl="1"/>
            <a:r>
              <a:rPr lang="en-US" sz="2000" dirty="0"/>
              <a:t>P</a:t>
            </a:r>
            <a:r>
              <a:rPr lang="en-US" sz="2000" dirty="0" smtClean="0"/>
              <a:t>aper </a:t>
            </a:r>
            <a:r>
              <a:rPr lang="en-US" sz="2000" dirty="0"/>
              <a:t>copies of necessary documentation are either mailed in or given to an in-person </a:t>
            </a:r>
            <a:r>
              <a:rPr lang="en-US" sz="2000" dirty="0" smtClean="0"/>
              <a:t>assister</a:t>
            </a:r>
          </a:p>
          <a:p>
            <a:pPr lvl="1"/>
            <a:r>
              <a:rPr lang="en-US" sz="2000" dirty="0" smtClean="0"/>
              <a:t>Clients receive a </a:t>
            </a:r>
            <a:r>
              <a:rPr lang="en-US" sz="2000" dirty="0"/>
              <a:t>mailed notice of approval or a notice alerting them that more documentation is necessary </a:t>
            </a:r>
            <a:r>
              <a:rPr lang="en-US" sz="2000" dirty="0" smtClean="0"/>
              <a:t> </a:t>
            </a:r>
          </a:p>
          <a:p>
            <a:pPr lvl="1"/>
            <a:r>
              <a:rPr lang="en-US" sz="2000" dirty="0" smtClean="0"/>
              <a:t>TASC </a:t>
            </a:r>
            <a:r>
              <a:rPr lang="en-US" sz="2000" dirty="0"/>
              <a:t>and the Cook County Adult Probation and Social Services Departments </a:t>
            </a:r>
            <a:r>
              <a:rPr lang="en-US" sz="2000" dirty="0" smtClean="0"/>
              <a:t>have </a:t>
            </a:r>
            <a:r>
              <a:rPr lang="en-US" sz="2000" dirty="0"/>
              <a:t>engaged all direct care staff in </a:t>
            </a:r>
            <a:r>
              <a:rPr lang="en-US" sz="2000" dirty="0" smtClean="0"/>
              <a:t>the </a:t>
            </a:r>
            <a:r>
              <a:rPr lang="en-US" sz="2000" dirty="0"/>
              <a:t>application </a:t>
            </a:r>
            <a:r>
              <a:rPr lang="en-US" sz="2000" dirty="0" smtClean="0"/>
              <a:t>process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xmlns="" val="2139997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828800"/>
            <a:ext cx="8534400" cy="502920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San Diego, CA</a:t>
            </a:r>
          </a:p>
          <a:p>
            <a:pPr lvl="1"/>
            <a:r>
              <a:rPr lang="en-US" dirty="0"/>
              <a:t>Fall of </a:t>
            </a:r>
            <a:r>
              <a:rPr lang="en-US" dirty="0" smtClean="0"/>
              <a:t>2013-Began </a:t>
            </a:r>
            <a:r>
              <a:rPr lang="en-US" dirty="0"/>
              <a:t>enrollment in probation and detention facilities</a:t>
            </a:r>
          </a:p>
          <a:p>
            <a:pPr lvl="1"/>
            <a:r>
              <a:rPr lang="en-US" dirty="0" smtClean="0"/>
              <a:t>Certified </a:t>
            </a:r>
            <a:r>
              <a:rPr lang="en-US" dirty="0"/>
              <a:t>enrollers </a:t>
            </a:r>
            <a:r>
              <a:rPr lang="en-US" dirty="0" smtClean="0"/>
              <a:t>are </a:t>
            </a:r>
            <a:r>
              <a:rPr lang="en-US" dirty="0"/>
              <a:t>to enter and work in the facilities</a:t>
            </a:r>
          </a:p>
          <a:p>
            <a:pPr lvl="2"/>
            <a:r>
              <a:rPr lang="en-US" dirty="0"/>
              <a:t>Convening of advocacy groups and county officials to begin planning</a:t>
            </a:r>
          </a:p>
          <a:p>
            <a:pPr lvl="1"/>
            <a:r>
              <a:rPr lang="en-US" dirty="0" smtClean="0"/>
              <a:t>In </a:t>
            </a:r>
            <a:r>
              <a:rPr lang="en-US" dirty="0"/>
              <a:t>June/July 2014-Starting enrollment in the jail</a:t>
            </a:r>
          </a:p>
          <a:p>
            <a:pPr lvl="2"/>
            <a:r>
              <a:rPr lang="en-US" dirty="0"/>
              <a:t>Concentrating on the </a:t>
            </a:r>
            <a:r>
              <a:rPr lang="en-US" dirty="0" smtClean="0"/>
              <a:t>re-entry side</a:t>
            </a:r>
          </a:p>
          <a:p>
            <a:r>
              <a:rPr lang="en-US" dirty="0" err="1" smtClean="0"/>
              <a:t>Multonomah</a:t>
            </a:r>
            <a:r>
              <a:rPr lang="en-US" dirty="0" smtClean="0"/>
              <a:t>, OR</a:t>
            </a:r>
          </a:p>
          <a:p>
            <a:pPr lvl="1"/>
            <a:r>
              <a:rPr lang="en-US" dirty="0" smtClean="0"/>
              <a:t>Through databases, systematically targeted high-risk clients and enrolled a total of 3,000</a:t>
            </a:r>
          </a:p>
          <a:p>
            <a:pPr lvl="1"/>
            <a:r>
              <a:rPr lang="en-US" dirty="0" smtClean="0"/>
              <a:t>Seven navigators complete forms </a:t>
            </a:r>
            <a:r>
              <a:rPr lang="en-US" i="1" dirty="0" smtClean="0"/>
              <a:t>and </a:t>
            </a:r>
            <a:r>
              <a:rPr lang="en-US" dirty="0" smtClean="0"/>
              <a:t>speak to them about health care literacy</a:t>
            </a:r>
          </a:p>
          <a:p>
            <a:pPr lvl="1"/>
            <a:r>
              <a:rPr lang="en-US" dirty="0" smtClean="0"/>
              <a:t>Linking clients to care in the community</a:t>
            </a:r>
          </a:p>
          <a:p>
            <a:pPr lvl="2"/>
            <a:r>
              <a:rPr lang="en-US" dirty="0" smtClean="0"/>
              <a:t>Use phone calls while incarcerated to  make a clinic appointment in community</a:t>
            </a:r>
          </a:p>
          <a:p>
            <a:pPr lvl="2"/>
            <a:r>
              <a:rPr lang="en-US" dirty="0" smtClean="0"/>
              <a:t>Discharge paperwork includes referrals and directions to clinics near them based on Google Maps </a:t>
            </a:r>
            <a:r>
              <a:rPr lang="en-US" dirty="0" err="1" smtClean="0"/>
              <a:t>zipcode</a:t>
            </a:r>
            <a:r>
              <a:rPr lang="en-US" dirty="0" smtClean="0"/>
              <a:t> look-up</a:t>
            </a:r>
          </a:p>
          <a:p>
            <a:pPr lvl="2"/>
            <a:r>
              <a:rPr lang="en-US" dirty="0" smtClean="0"/>
              <a:t>Mental Health Community Providers have an office space in Jail to establish a pre-release relationship</a:t>
            </a:r>
          </a:p>
          <a:p>
            <a:pPr lvl="2"/>
            <a:r>
              <a:rPr lang="en-US" dirty="0" smtClean="0"/>
              <a:t> Mental Health providers assist through ride-</a:t>
            </a:r>
            <a:r>
              <a:rPr lang="en-US" dirty="0" err="1" smtClean="0"/>
              <a:t>alongs</a:t>
            </a:r>
            <a:r>
              <a:rPr lang="en-US" dirty="0" smtClean="0"/>
              <a:t> with police officers and meet with individuals who are arrested </a:t>
            </a:r>
          </a:p>
          <a:p>
            <a:endParaRPr lang="en-US" dirty="0"/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 in Other Counties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705128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1698</TotalTime>
  <Words>833</Words>
  <Application>Microsoft Office PowerPoint</Application>
  <PresentationFormat>On-screen Show (4:3)</PresentationFormat>
  <Paragraphs>89</Paragraphs>
  <Slides>12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Arial</vt:lpstr>
      <vt:lpstr>Calibri</vt:lpstr>
      <vt:lpstr>Lato Regular</vt:lpstr>
      <vt:lpstr>Lato Black</vt:lpstr>
      <vt:lpstr>Lato</vt:lpstr>
      <vt:lpstr>Lato Bold</vt:lpstr>
      <vt:lpstr>MS PGothic</vt:lpstr>
      <vt:lpstr>Office Theme</vt:lpstr>
      <vt:lpstr>Practical Implementation in the Community: Opportunities in the Affordable Care Act</vt:lpstr>
      <vt:lpstr>Medicaid Expansion</vt:lpstr>
      <vt:lpstr>Statewide Snapshot: Illinois Parole</vt:lpstr>
      <vt:lpstr>Work in Other States</vt:lpstr>
      <vt:lpstr>Focus on: County Work </vt:lpstr>
      <vt:lpstr>Cook County Planning</vt:lpstr>
      <vt:lpstr>Cook County Jail Enrollment</vt:lpstr>
      <vt:lpstr>Cook County Probation Enrollment</vt:lpstr>
      <vt:lpstr>Work in Other Counties</vt:lpstr>
      <vt:lpstr>What Can RSAT Sites Do?</vt:lpstr>
      <vt:lpstr>Future Planning</vt:lpstr>
      <vt:lpstr>Contact Information</vt:lpstr>
    </vt:vector>
  </TitlesOfParts>
  <Company>Greenisland Media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National Survey of Criminal Justice Diversion Programs and Initiatives</dc:title>
  <dc:creator>Cassondra Branderhorst</dc:creator>
  <cp:lastModifiedBy>prodriguez</cp:lastModifiedBy>
  <cp:revision>222</cp:revision>
  <dcterms:created xsi:type="dcterms:W3CDTF">2014-01-07T21:06:07Z</dcterms:created>
  <dcterms:modified xsi:type="dcterms:W3CDTF">2014-07-09T14:24:24Z</dcterms:modified>
</cp:coreProperties>
</file>