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97" r:id="rId2"/>
    <p:sldId id="270" r:id="rId3"/>
    <p:sldId id="365" r:id="rId4"/>
    <p:sldId id="358" r:id="rId5"/>
    <p:sldId id="360" r:id="rId6"/>
    <p:sldId id="351" r:id="rId7"/>
    <p:sldId id="371" r:id="rId8"/>
    <p:sldId id="370" r:id="rId9"/>
    <p:sldId id="372" r:id="rId10"/>
    <p:sldId id="374" r:id="rId11"/>
    <p:sldId id="354" r:id="rId12"/>
    <p:sldId id="368" r:id="rId13"/>
    <p:sldId id="352" r:id="rId14"/>
    <p:sldId id="367" r:id="rId15"/>
    <p:sldId id="362" r:id="rId16"/>
    <p:sldId id="355" r:id="rId17"/>
    <p:sldId id="356" r:id="rId18"/>
    <p:sldId id="311" r:id="rId19"/>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O'Brien" initials="MO"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5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80EDEB1E-CC36-4A64-BB10-0DCC20F29364}" type="datetimeFigureOut">
              <a:rPr lang="en-US" smtClean="0"/>
              <a:pPr/>
              <a:t>7/18/2014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A1CD8ED-E587-4FC3-8FFA-9A5B7CE9C53C}" type="slidenum">
              <a:rPr lang="en-US" smtClean="0"/>
              <a:pPr/>
              <a:t>‹#›</a:t>
            </a:fld>
            <a:endParaRPr lang="en-US"/>
          </a:p>
        </p:txBody>
      </p:sp>
    </p:spTree>
    <p:extLst>
      <p:ext uri="{BB962C8B-B14F-4D97-AF65-F5344CB8AC3E}">
        <p14:creationId xmlns:p14="http://schemas.microsoft.com/office/powerpoint/2010/main" xmlns="" val="1709710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3078892A-C430-4169-BE30-257B639AAA17}" type="datetimeFigureOut">
              <a:rPr lang="en-US" smtClean="0"/>
              <a:pPr/>
              <a:t>7/18/2014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13F690B4-F63E-42A6-AE01-5A55AA5A431B}" type="slidenum">
              <a:rPr lang="en-US" smtClean="0"/>
              <a:pPr/>
              <a:t>‹#›</a:t>
            </a:fld>
            <a:endParaRPr lang="en-US"/>
          </a:p>
        </p:txBody>
      </p:sp>
    </p:spTree>
    <p:extLst>
      <p:ext uri="{BB962C8B-B14F-4D97-AF65-F5344CB8AC3E}">
        <p14:creationId xmlns:p14="http://schemas.microsoft.com/office/powerpoint/2010/main" xmlns="" val="566655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F690B4-F63E-42A6-AE01-5A55AA5A431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F690B4-F63E-42A6-AE01-5A55AA5A431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F690B4-F63E-42A6-AE01-5A55AA5A431B}"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AF404C2-0001-4120-8E22-F7C67DF8F19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3DE6D-475C-4A93-A35E-8E38534166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E9E5E-C71B-4987-A334-0743F5586C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FEC0-E651-4624-A96A-3F97881B473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76FAFA-2332-496F-BF9E-A35733565B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4C0F6-128F-4483-A7D2-61F470F9CF3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4E059-DBF4-4E17-9FCB-6466D20D83A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7C7DE-7A6A-4DE3-9FED-C007E4FE47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9E5B6-DDF2-4870-82EF-931764C678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2258-2650-48E9-B177-985D13CB401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E0693D-9FD5-4174-898C-FF465CA860B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D25BFB4-11B3-4ADB-9CF0-01D537586D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gdelagueronniere@lac-dc.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lac.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type="subTitle" idx="1"/>
          </p:nvPr>
        </p:nvSpPr>
        <p:spPr/>
        <p:txBody>
          <a:bodyPr>
            <a:normAutofit lnSpcReduction="10000"/>
          </a:bodyPr>
          <a:lstStyle/>
          <a:p>
            <a:r>
              <a:rPr lang="en-US" sz="2200" dirty="0" smtClean="0"/>
              <a:t>Gabrielle de la Guéronnière, </a:t>
            </a:r>
          </a:p>
          <a:p>
            <a:r>
              <a:rPr lang="en-US" sz="2200" dirty="0" smtClean="0"/>
              <a:t>Legal Action Center</a:t>
            </a:r>
          </a:p>
          <a:p>
            <a:r>
              <a:rPr lang="en-US" sz="2400" dirty="0" smtClean="0"/>
              <a:t>2014 RSAT Grantee Meeting</a:t>
            </a:r>
            <a:endParaRPr lang="en-US" sz="2400" dirty="0" smtClean="0"/>
          </a:p>
          <a:p>
            <a:r>
              <a:rPr lang="en-US" sz="2400" dirty="0" smtClean="0"/>
              <a:t>July 18</a:t>
            </a:r>
            <a:r>
              <a:rPr lang="en-US" sz="2400" dirty="0" smtClean="0"/>
              <a:t>, </a:t>
            </a:r>
            <a:r>
              <a:rPr lang="en-US" sz="2400" dirty="0" smtClean="0"/>
              <a:t>2014 </a:t>
            </a:r>
            <a:endParaRPr lang="en-US" sz="2200" dirty="0" smtClean="0"/>
          </a:p>
        </p:txBody>
      </p:sp>
      <p:sp>
        <p:nvSpPr>
          <p:cNvPr id="14338" name="Rectangle 2"/>
          <p:cNvSpPr>
            <a:spLocks noGrp="1" noChangeArrowheads="1"/>
          </p:cNvSpPr>
          <p:nvPr>
            <p:ph type="ctrTitle"/>
          </p:nvPr>
        </p:nvSpPr>
        <p:spPr>
          <a:xfrm>
            <a:off x="457200" y="1506538"/>
            <a:ext cx="8229600" cy="1470025"/>
          </a:xfrm>
        </p:spPr>
        <p:txBody>
          <a:bodyPr>
            <a:normAutofit fontScale="90000"/>
          </a:bodyPr>
          <a:lstStyle/>
          <a:p>
            <a:pPr lvl="0"/>
            <a:r>
              <a:rPr lang="en-US" sz="3200" dirty="0" smtClean="0"/>
              <a:t>The </a:t>
            </a:r>
            <a:r>
              <a:rPr lang="en-US" sz="3200" dirty="0" smtClean="0"/>
              <a:t>Affordable Care Act and </a:t>
            </a:r>
            <a:r>
              <a:rPr lang="en-US" sz="3200" dirty="0" smtClean="0"/>
              <a:t>the </a:t>
            </a:r>
            <a:r>
              <a:rPr lang="en-US" sz="3200" dirty="0" smtClean="0"/>
              <a:t/>
            </a:r>
            <a:br>
              <a:rPr lang="en-US" sz="3200" dirty="0" smtClean="0"/>
            </a:br>
            <a:r>
              <a:rPr lang="en-US" sz="3200" dirty="0" smtClean="0"/>
              <a:t>Criminal Justice </a:t>
            </a:r>
            <a:r>
              <a:rPr lang="en-US" sz="3200" dirty="0" smtClean="0"/>
              <a:t>System: </a:t>
            </a:r>
            <a:br>
              <a:rPr lang="en-US" sz="3200" dirty="0" smtClean="0"/>
            </a:br>
            <a:r>
              <a:rPr lang="en-US" sz="3200" dirty="0" smtClean="0"/>
              <a:t>Huge Opportunities and Needed Next Steps</a:t>
            </a:r>
            <a:endParaRPr lang="en-US" sz="3200" dirty="0"/>
          </a:p>
        </p:txBody>
      </p:sp>
      <p:sp>
        <p:nvSpPr>
          <p:cNvPr id="4" name="Slide Number Placeholder 3"/>
          <p:cNvSpPr>
            <a:spLocks noGrp="1"/>
          </p:cNvSpPr>
          <p:nvPr>
            <p:ph type="sldNum" sz="quarter" idx="12"/>
          </p:nvPr>
        </p:nvSpPr>
        <p:spPr/>
        <p:txBody>
          <a:bodyPr/>
          <a:lstStyle/>
          <a:p>
            <a:fld id="{5AF404C2-0001-4120-8E22-F7C67DF8F19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Medicaid to Pay for Inpatient Care</a:t>
            </a:r>
          </a:p>
        </p:txBody>
      </p:sp>
      <p:sp>
        <p:nvSpPr>
          <p:cNvPr id="3" name="Content Placeholder 2"/>
          <p:cNvSpPr>
            <a:spLocks noGrp="1"/>
          </p:cNvSpPr>
          <p:nvPr>
            <p:ph sz="quarter" idx="1"/>
          </p:nvPr>
        </p:nvSpPr>
        <p:spPr/>
        <p:txBody>
          <a:bodyPr>
            <a:normAutofit fontScale="92500" lnSpcReduction="10000"/>
          </a:bodyPr>
          <a:lstStyle/>
          <a:p>
            <a:r>
              <a:rPr lang="en-US" dirty="0" smtClean="0"/>
              <a:t>Medicaid can be suspended during </a:t>
            </a:r>
            <a:r>
              <a:rPr lang="en-US" dirty="0"/>
              <a:t>incarceration</a:t>
            </a:r>
          </a:p>
          <a:p>
            <a:pPr lvl="1"/>
            <a:r>
              <a:rPr lang="en-US" dirty="0" smtClean="0"/>
              <a:t>Although federal </a:t>
            </a:r>
            <a:r>
              <a:rPr lang="en-US" dirty="0"/>
              <a:t>rules prohibit payment for services for incarcerated individuals </a:t>
            </a:r>
            <a:r>
              <a:rPr lang="en-US" dirty="0" smtClean="0"/>
              <a:t>, this has no </a:t>
            </a:r>
            <a:r>
              <a:rPr lang="en-US" dirty="0"/>
              <a:t>effect on </a:t>
            </a:r>
            <a:r>
              <a:rPr lang="en-US" dirty="0" smtClean="0"/>
              <a:t>eligibility or enrollment</a:t>
            </a:r>
            <a:endParaRPr lang="en-US" dirty="0"/>
          </a:p>
          <a:p>
            <a:r>
              <a:rPr lang="en-US" dirty="0" smtClean="0"/>
              <a:t>The federal government (CMS) has encouraged </a:t>
            </a:r>
            <a:r>
              <a:rPr lang="en-US" dirty="0"/>
              <a:t>states to </a:t>
            </a:r>
            <a:r>
              <a:rPr lang="en-US" dirty="0" smtClean="0"/>
              <a:t>suspend not terminate Medicaid </a:t>
            </a:r>
          </a:p>
          <a:p>
            <a:r>
              <a:rPr lang="en-US" dirty="0" smtClean="0"/>
              <a:t>There is </a:t>
            </a:r>
            <a:r>
              <a:rPr lang="en-US" dirty="0"/>
              <a:t>no federal prohibition against screening for eligibility during incarceration</a:t>
            </a:r>
          </a:p>
          <a:p>
            <a:pPr lvl="1"/>
            <a:r>
              <a:rPr lang="en-US" dirty="0" smtClean="0"/>
              <a:t>HHS has also clarified “corrections department employees…are not precluded from serving as an authorized representative of incarcerated individuals for purposes of submitting a (Medicaid) application on such an individual’s behalf.”</a:t>
            </a:r>
          </a:p>
          <a:p>
            <a:r>
              <a:rPr lang="en-US" dirty="0"/>
              <a:t>Enrollment can and should happen at all stages of justice system involvement</a:t>
            </a:r>
          </a:p>
          <a:p>
            <a:endParaRPr lang="en-US" dirty="0"/>
          </a:p>
          <a:p>
            <a:endParaRPr lang="en-US" dirty="0"/>
          </a:p>
        </p:txBody>
      </p:sp>
      <p:sp>
        <p:nvSpPr>
          <p:cNvPr id="4" name="Slide Number Placeholder 3"/>
          <p:cNvSpPr>
            <a:spLocks noGrp="1"/>
          </p:cNvSpPr>
          <p:nvPr>
            <p:ph type="sldNum" sz="quarter" idx="12"/>
          </p:nvPr>
        </p:nvSpPr>
        <p:spPr/>
        <p:txBody>
          <a:bodyPr/>
          <a:lstStyle/>
          <a:p>
            <a:fld id="{6F6CAE8C-0842-4C5C-ADBF-DC1DAA73430A}" type="slidenum">
              <a:rPr lang="en-US" smtClean="0"/>
              <a:pPr/>
              <a:t>10</a:t>
            </a:fld>
            <a:endParaRPr lang="en-US"/>
          </a:p>
        </p:txBody>
      </p:sp>
    </p:spTree>
    <p:extLst>
      <p:ext uri="{BB962C8B-B14F-4D97-AF65-F5344CB8AC3E}">
        <p14:creationId xmlns:p14="http://schemas.microsoft.com/office/powerpoint/2010/main" xmlns="" val="1407503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Importance of the ACA to the Criminal Justice System</a:t>
            </a:r>
            <a:r>
              <a:rPr lang="en-US" sz="2600" dirty="0" smtClean="0"/>
              <a:t>: Improved Coverage for and Access to Addiction and Mental Health Services</a:t>
            </a:r>
            <a:endParaRPr lang="en-US" sz="26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11</a:t>
            </a:fld>
            <a:endParaRPr lang="en-US"/>
          </a:p>
        </p:txBody>
      </p:sp>
      <p:sp>
        <p:nvSpPr>
          <p:cNvPr id="4" name="Content Placeholder 3"/>
          <p:cNvSpPr>
            <a:spLocks noGrp="1"/>
          </p:cNvSpPr>
          <p:nvPr>
            <p:ph sz="quarter" idx="1"/>
          </p:nvPr>
        </p:nvSpPr>
        <p:spPr/>
        <p:txBody>
          <a:bodyPr>
            <a:noAutofit/>
          </a:bodyPr>
          <a:lstStyle/>
          <a:p>
            <a:r>
              <a:rPr lang="en-US" sz="2400" dirty="0" smtClean="0"/>
              <a:t>The ACA will dramatically improve </a:t>
            </a:r>
            <a:r>
              <a:rPr lang="en-US" sz="2400" dirty="0"/>
              <a:t>coverage for and access to </a:t>
            </a:r>
            <a:r>
              <a:rPr lang="en-US" sz="2400" dirty="0" smtClean="0"/>
              <a:t>substance </a:t>
            </a:r>
            <a:r>
              <a:rPr lang="en-US" sz="2400" dirty="0"/>
              <a:t>use disorder </a:t>
            </a:r>
            <a:r>
              <a:rPr lang="en-US" sz="2400" dirty="0" smtClean="0"/>
              <a:t>(SUD) and mental health (MH) services</a:t>
            </a:r>
          </a:p>
          <a:p>
            <a:pPr lvl="1"/>
            <a:r>
              <a:rPr lang="en-US" dirty="0" smtClean="0"/>
              <a:t>Under the ACA, SUD and MH services are essential </a:t>
            </a:r>
            <a:r>
              <a:rPr lang="en-US" dirty="0"/>
              <a:t>health </a:t>
            </a:r>
            <a:r>
              <a:rPr lang="en-US" dirty="0" smtClean="0"/>
              <a:t>benefits </a:t>
            </a:r>
            <a:r>
              <a:rPr lang="en-US" dirty="0"/>
              <a:t>which must be covered </a:t>
            </a:r>
            <a:r>
              <a:rPr lang="en-US" u="sng" dirty="0"/>
              <a:t>at parity</a:t>
            </a:r>
            <a:r>
              <a:rPr lang="en-US" dirty="0"/>
              <a:t> (Mental Health Parity and Addiction Equity Act) </a:t>
            </a:r>
            <a:r>
              <a:rPr lang="en-US" dirty="0" smtClean="0"/>
              <a:t>with other covered medical benefits</a:t>
            </a:r>
          </a:p>
          <a:p>
            <a:pPr lvl="2"/>
            <a:r>
              <a:rPr lang="en-US" sz="2400" dirty="0" smtClean="0"/>
              <a:t>Requirements apply to most Medicaid and private insurance coverage; access improvements will apply to millions of people</a:t>
            </a:r>
          </a:p>
          <a:p>
            <a:pPr lvl="2"/>
            <a:r>
              <a:rPr lang="en-US" sz="2400" dirty="0" smtClean="0"/>
              <a:t>Parity requirements relate to scope of MH and SUD services and medications covered, financial requirements, and quantitative and non-quantitative treatment limitations</a:t>
            </a:r>
          </a:p>
          <a:p>
            <a:pPr lvl="2"/>
            <a:endParaRPr lang="en-US" sz="2400" dirty="0" smtClean="0"/>
          </a:p>
        </p:txBody>
      </p:sp>
    </p:spTree>
    <p:extLst>
      <p:ext uri="{BB962C8B-B14F-4D97-AF65-F5344CB8AC3E}">
        <p14:creationId xmlns:p14="http://schemas.microsoft.com/office/powerpoint/2010/main" xmlns="" val="1317226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Related updates </a:t>
            </a:r>
            <a:r>
              <a:rPr lang="en-US" dirty="0" smtClean="0"/>
              <a:t>and potential developments</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12</a:t>
            </a:fld>
            <a:endParaRPr lang="en-US"/>
          </a:p>
        </p:txBody>
      </p:sp>
      <p:sp>
        <p:nvSpPr>
          <p:cNvPr id="4" name="Content Placeholder 3"/>
          <p:cNvSpPr>
            <a:spLocks noGrp="1"/>
          </p:cNvSpPr>
          <p:nvPr>
            <p:ph sz="quarter" idx="1"/>
          </p:nvPr>
        </p:nvSpPr>
        <p:spPr/>
        <p:txBody>
          <a:bodyPr/>
          <a:lstStyle/>
          <a:p>
            <a:r>
              <a:rPr lang="en-US" dirty="0" smtClean="0"/>
              <a:t>Developments related to the federal parity law</a:t>
            </a:r>
          </a:p>
          <a:p>
            <a:pPr lvl="1"/>
            <a:r>
              <a:rPr lang="en-US" dirty="0" smtClean="0"/>
              <a:t>Final rule became effective for certain plans on July 1</a:t>
            </a:r>
            <a:r>
              <a:rPr lang="en-US" baseline="30000" dirty="0" smtClean="0"/>
              <a:t>st</a:t>
            </a:r>
            <a:endParaRPr lang="en-US" dirty="0" smtClean="0"/>
          </a:p>
          <a:p>
            <a:pPr lvl="1"/>
            <a:r>
              <a:rPr lang="en-US" dirty="0" smtClean="0"/>
              <a:t>State enforcement activity</a:t>
            </a:r>
          </a:p>
          <a:p>
            <a:pPr lvl="1"/>
            <a:r>
              <a:rPr lang="en-US" dirty="0" smtClean="0"/>
              <a:t>Expecting additional guidance from CMS later this year</a:t>
            </a:r>
          </a:p>
          <a:p>
            <a:r>
              <a:rPr lang="en-US" dirty="0" smtClean="0"/>
              <a:t>Discussions about supporting the full continuum of </a:t>
            </a:r>
            <a:r>
              <a:rPr lang="en-US" dirty="0" smtClean="0"/>
              <a:t>SUD care</a:t>
            </a:r>
            <a:endParaRPr lang="en-US" dirty="0" smtClean="0"/>
          </a:p>
          <a:p>
            <a:pPr lvl="1"/>
            <a:r>
              <a:rPr lang="en-US" dirty="0" smtClean="0"/>
              <a:t>Specific focus on coverage for residential SUD treatment and the IMD exclusion</a:t>
            </a:r>
          </a:p>
          <a:p>
            <a:r>
              <a:rPr lang="en-US" dirty="0" smtClean="0"/>
              <a:t>Coalition for Whole Health survey to gauge transparency of MH and SUD benefits and other coverage information</a:t>
            </a:r>
          </a:p>
          <a:p>
            <a:pPr lvl="1"/>
            <a:r>
              <a:rPr lang="en-US" dirty="0" smtClean="0"/>
              <a:t>Network adequacy focus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dirty="0">
                <a:solidFill>
                  <a:srgbClr val="464646"/>
                </a:solidFill>
              </a:rPr>
              <a:t>Importance of the ACA to the Criminal Justice System: Improved </a:t>
            </a:r>
            <a:r>
              <a:rPr lang="en-US" sz="2600" dirty="0" smtClean="0">
                <a:solidFill>
                  <a:srgbClr val="464646"/>
                </a:solidFill>
              </a:rPr>
              <a:t>Access </a:t>
            </a:r>
            <a:r>
              <a:rPr lang="en-US" sz="2600" dirty="0">
                <a:solidFill>
                  <a:srgbClr val="464646"/>
                </a:solidFill>
              </a:rPr>
              <a:t>to </a:t>
            </a:r>
            <a:r>
              <a:rPr lang="en-US" sz="2600" dirty="0" smtClean="0">
                <a:solidFill>
                  <a:srgbClr val="464646"/>
                </a:solidFill>
              </a:rPr>
              <a:t>Care for People with Chronic Health Conditions</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13</a:t>
            </a:fld>
            <a:endParaRPr lang="en-US"/>
          </a:p>
        </p:txBody>
      </p:sp>
      <p:sp>
        <p:nvSpPr>
          <p:cNvPr id="4" name="Content Placeholder 3"/>
          <p:cNvSpPr>
            <a:spLocks noGrp="1"/>
          </p:cNvSpPr>
          <p:nvPr>
            <p:ph sz="quarter" idx="1"/>
          </p:nvPr>
        </p:nvSpPr>
        <p:spPr/>
        <p:txBody>
          <a:bodyPr>
            <a:normAutofit fontScale="92500"/>
          </a:bodyPr>
          <a:lstStyle/>
          <a:p>
            <a:r>
              <a:rPr lang="en-US" dirty="0" smtClean="0"/>
              <a:t>The ACA has a strong focus </a:t>
            </a:r>
            <a:r>
              <a:rPr lang="en-US" dirty="0"/>
              <a:t>on </a:t>
            </a:r>
            <a:r>
              <a:rPr lang="en-US" dirty="0" smtClean="0"/>
              <a:t>creating incentives to help people </a:t>
            </a:r>
            <a:r>
              <a:rPr lang="en-US" dirty="0"/>
              <a:t>with multiple chronic </a:t>
            </a:r>
            <a:r>
              <a:rPr lang="en-US" dirty="0" smtClean="0"/>
              <a:t>health conditions </a:t>
            </a:r>
            <a:endParaRPr lang="en-US" dirty="0"/>
          </a:p>
          <a:p>
            <a:pPr lvl="0"/>
            <a:r>
              <a:rPr lang="en-US" dirty="0" smtClean="0"/>
              <a:t>Section </a:t>
            </a:r>
            <a:r>
              <a:rPr lang="en-US" dirty="0"/>
              <a:t>2703 of the ACA created the new health home Medicaid option for beneficiaries with multiple chronic conditions.  </a:t>
            </a:r>
          </a:p>
          <a:p>
            <a:pPr lvl="1"/>
            <a:r>
              <a:rPr lang="en-US" dirty="0"/>
              <a:t>Health homes are meant to build on other care coordination models to create linkages to community and social supports, enhance coordination of physical health, mental health and substance use care, and to improve health outcomes for high-cost patients.  </a:t>
            </a:r>
            <a:endParaRPr lang="en-US" dirty="0" smtClean="0"/>
          </a:p>
          <a:p>
            <a:pPr lvl="1"/>
            <a:r>
              <a:rPr lang="en-US" dirty="0" smtClean="0"/>
              <a:t>Enhanced federal funding</a:t>
            </a:r>
          </a:p>
          <a:p>
            <a:pPr lvl="2"/>
            <a:r>
              <a:rPr lang="en-US" sz="2400" dirty="0"/>
              <a:t>Huge opportunity to both improve health and reduce entry and reentry into the criminal justice system by getting people enrolled and linking them to care as early as possible </a:t>
            </a:r>
          </a:p>
          <a:p>
            <a:pPr marL="0" indent="0">
              <a:buNone/>
            </a:pPr>
            <a:endParaRPr lang="en-US" dirty="0"/>
          </a:p>
          <a:p>
            <a:endParaRPr lang="en-US" dirty="0"/>
          </a:p>
        </p:txBody>
      </p:sp>
    </p:spTree>
    <p:extLst>
      <p:ext uri="{BB962C8B-B14F-4D97-AF65-F5344CB8AC3E}">
        <p14:creationId xmlns:p14="http://schemas.microsoft.com/office/powerpoint/2010/main" xmlns="" val="1887507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Related updates and potential developments</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14</a:t>
            </a:fld>
            <a:endParaRPr lang="en-US"/>
          </a:p>
        </p:txBody>
      </p:sp>
      <p:sp>
        <p:nvSpPr>
          <p:cNvPr id="4" name="Content Placeholder 3"/>
          <p:cNvSpPr>
            <a:spLocks noGrp="1"/>
          </p:cNvSpPr>
          <p:nvPr>
            <p:ph sz="quarter" idx="1"/>
          </p:nvPr>
        </p:nvSpPr>
        <p:spPr/>
        <p:txBody>
          <a:bodyPr>
            <a:normAutofit/>
          </a:bodyPr>
          <a:lstStyle/>
          <a:p>
            <a:r>
              <a:rPr lang="en-US" dirty="0" smtClean="0"/>
              <a:t>Launch of CMS Innovation Accelerator Program</a:t>
            </a:r>
          </a:p>
          <a:p>
            <a:pPr lvl="1"/>
            <a:r>
              <a:rPr lang="en-US" dirty="0" smtClean="0"/>
              <a:t>Technical assistance to the states with a focus on substance use disorders </a:t>
            </a:r>
          </a:p>
          <a:p>
            <a:r>
              <a:rPr lang="en-US" dirty="0" smtClean="0"/>
              <a:t>Focus on medication-assisted treatment</a:t>
            </a:r>
          </a:p>
          <a:p>
            <a:pPr lvl="1"/>
            <a:r>
              <a:rPr lang="en-US" dirty="0" smtClean="0"/>
              <a:t>Joint CMS Informational Bulletin released this week</a:t>
            </a:r>
          </a:p>
          <a:p>
            <a:pPr lvl="1"/>
            <a:r>
              <a:rPr lang="en-US" dirty="0" smtClean="0"/>
              <a:t>Significant focus in Washington in response to the </a:t>
            </a:r>
            <a:r>
              <a:rPr lang="en-US" dirty="0" err="1" smtClean="0"/>
              <a:t>opioid</a:t>
            </a:r>
            <a:r>
              <a:rPr lang="en-US" dirty="0" smtClean="0"/>
              <a:t> </a:t>
            </a:r>
            <a:r>
              <a:rPr lang="en-US" dirty="0" smtClean="0"/>
              <a:t>crisis around the country</a:t>
            </a:r>
          </a:p>
          <a:p>
            <a:r>
              <a:rPr lang="en-US" dirty="0" smtClean="0"/>
              <a:t>Federal appropriations timing and outlook</a:t>
            </a:r>
          </a:p>
          <a:p>
            <a:r>
              <a:rPr lang="en-US" dirty="0" smtClean="0"/>
              <a:t>Work by Senators Whitehouse and Portman</a:t>
            </a:r>
          </a:p>
          <a:p>
            <a:pPr lvl="1"/>
            <a:endParaRPr lang="en-US" dirty="0" smtClean="0"/>
          </a:p>
          <a:p>
            <a:pPr lvl="1">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Our Next Steps</a:t>
            </a:r>
            <a:endParaRPr lang="en-US" sz="28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15</a:t>
            </a:fld>
            <a:endParaRPr lang="en-US"/>
          </a:p>
        </p:txBody>
      </p:sp>
      <p:sp>
        <p:nvSpPr>
          <p:cNvPr id="4" name="Content Placeholder 3"/>
          <p:cNvSpPr>
            <a:spLocks noGrp="1"/>
          </p:cNvSpPr>
          <p:nvPr>
            <p:ph sz="quarter" idx="1"/>
          </p:nvPr>
        </p:nvSpPr>
        <p:spPr/>
        <p:txBody>
          <a:bodyPr>
            <a:noAutofit/>
          </a:bodyPr>
          <a:lstStyle/>
          <a:p>
            <a:r>
              <a:rPr lang="en-US" dirty="0" smtClean="0"/>
              <a:t>Understanding </a:t>
            </a:r>
            <a:r>
              <a:rPr lang="en-US" dirty="0" smtClean="0"/>
              <a:t>the landscape of decision-makers and how to determine coverage options</a:t>
            </a:r>
          </a:p>
          <a:p>
            <a:pPr lvl="1"/>
            <a:r>
              <a:rPr lang="en-US" dirty="0" smtClean="0"/>
              <a:t>Did your state expand Medicaid? Which services, including MH and SUD </a:t>
            </a:r>
            <a:r>
              <a:rPr lang="en-US" dirty="0" smtClean="0"/>
              <a:t>services and medications, </a:t>
            </a:r>
            <a:r>
              <a:rPr lang="en-US" dirty="0" smtClean="0"/>
              <a:t>will be covered?  Is your state a Health Home state? Who is running your state’s Marketplace? Which Marketplace plans provide the strongest coverage options for people with complex health needs? </a:t>
            </a:r>
            <a:endParaRPr lang="en-US" dirty="0" smtClean="0"/>
          </a:p>
          <a:p>
            <a:r>
              <a:rPr lang="en-US" dirty="0" smtClean="0"/>
              <a:t>Critical need for health and criminal justice stakeholders to work </a:t>
            </a:r>
            <a:r>
              <a:rPr lang="en-US" dirty="0" smtClean="0"/>
              <a:t>closely together</a:t>
            </a:r>
            <a:endParaRPr lang="en-US" dirty="0" smtClean="0"/>
          </a:p>
          <a:p>
            <a:r>
              <a:rPr lang="en-US" dirty="0" smtClean="0"/>
              <a:t>Work between the </a:t>
            </a:r>
            <a:r>
              <a:rPr lang="en-US" dirty="0" smtClean="0"/>
              <a:t>State Medicaid agency, the State health insurance exchange board and community care providers with corrections and other justice system decision-makers and stakeholders</a:t>
            </a:r>
          </a:p>
          <a:p>
            <a:pPr lvl="1"/>
            <a:endParaRPr lang="en-US" dirty="0" smtClean="0"/>
          </a:p>
        </p:txBody>
      </p:sp>
    </p:spTree>
    <p:extLst>
      <p:ext uri="{BB962C8B-B14F-4D97-AF65-F5344CB8AC3E}">
        <p14:creationId xmlns:p14="http://schemas.microsoft.com/office/powerpoint/2010/main" xmlns="" val="1544395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LAC’s Field-Initiated Project with the Bureau of Justice Assistance</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16</a:t>
            </a:fld>
            <a:endParaRPr lang="en-US"/>
          </a:p>
        </p:txBody>
      </p:sp>
      <p:pic>
        <p:nvPicPr>
          <p:cNvPr id="6" name="Picture 2" descr="C:\Users\Gabrielle\AppData\Local\Microsoft\Windows\Temporary Internet Files\Content.Outlook\QGM8Q6JU\LAC_RSAT_Email_Footer1.jpg"/>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2895600"/>
            <a:ext cx="6937248" cy="11460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67464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Helping the Criminal Justice Field to Maximize the Opportunities of the ACA</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17</a:t>
            </a:fld>
            <a:endParaRPr lang="en-US"/>
          </a:p>
        </p:txBody>
      </p:sp>
      <p:sp>
        <p:nvSpPr>
          <p:cNvPr id="4" name="Content Placeholder 3"/>
          <p:cNvSpPr>
            <a:spLocks noGrp="1"/>
          </p:cNvSpPr>
          <p:nvPr>
            <p:ph sz="quarter" idx="1"/>
          </p:nvPr>
        </p:nvSpPr>
        <p:spPr/>
        <p:txBody>
          <a:bodyPr>
            <a:normAutofit/>
          </a:bodyPr>
          <a:lstStyle/>
          <a:p>
            <a:r>
              <a:rPr lang="en-US" dirty="0" smtClean="0"/>
              <a:t>Determining the technical assistance needs and supporting  a number of BJA’s grantees</a:t>
            </a:r>
          </a:p>
          <a:p>
            <a:pPr lvl="1"/>
            <a:r>
              <a:rPr lang="en-US" dirty="0" smtClean="0"/>
              <a:t>Upcoming newsletter series</a:t>
            </a:r>
            <a:endParaRPr lang="en-US" dirty="0" smtClean="0"/>
          </a:p>
          <a:p>
            <a:pPr lvl="1"/>
            <a:r>
              <a:rPr lang="en-US" dirty="0" smtClean="0"/>
              <a:t>Creating additional educational materials and practical tools to support enrollment and linkage to care and broadly disseminating them</a:t>
            </a:r>
          </a:p>
          <a:p>
            <a:pPr lvl="1"/>
            <a:r>
              <a:rPr lang="en-US" dirty="0" smtClean="0"/>
              <a:t>Providing assistance through TA calls, webinars, trainings,  and workshops</a:t>
            </a:r>
          </a:p>
          <a:p>
            <a:pPr lvl="1"/>
            <a:r>
              <a:rPr lang="en-US" dirty="0" smtClean="0"/>
              <a:t>Compiling and disseminating concrete examples of successful practices and policies as well as barriers </a:t>
            </a:r>
            <a:r>
              <a:rPr lang="en-US" dirty="0"/>
              <a:t>to implementation and ways </a:t>
            </a:r>
            <a:r>
              <a:rPr lang="en-US" dirty="0" smtClean="0"/>
              <a:t>of overcoming these barriers. </a:t>
            </a:r>
          </a:p>
        </p:txBody>
      </p:sp>
    </p:spTree>
    <p:extLst>
      <p:ext uri="{BB962C8B-B14F-4D97-AF65-F5344CB8AC3E}">
        <p14:creationId xmlns:p14="http://schemas.microsoft.com/office/powerpoint/2010/main" xmlns="" val="3602978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ChangeArrowheads="1"/>
          </p:cNvSpPr>
          <p:nvPr/>
        </p:nvSpPr>
        <p:spPr bwMode="auto">
          <a:xfrm>
            <a:off x="914400" y="1462390"/>
            <a:ext cx="7162799" cy="3662541"/>
          </a:xfrm>
          <a:prstGeom prst="rect">
            <a:avLst/>
          </a:prstGeom>
          <a:noFill/>
          <a:ln w="9525">
            <a:noFill/>
            <a:miter lim="800000"/>
            <a:headEnd/>
            <a:tailEnd/>
          </a:ln>
        </p:spPr>
        <p:txBody>
          <a:bodyPr wrap="square" anchor="ctr">
            <a:spAutoFit/>
          </a:bodyPr>
          <a:lstStyle/>
          <a:p>
            <a:pPr algn="ctr"/>
            <a:r>
              <a:rPr lang="en-US" sz="2800" u="sng" dirty="0" smtClean="0"/>
              <a:t>Questions and Discussion</a:t>
            </a:r>
          </a:p>
          <a:p>
            <a:pPr algn="ctr"/>
            <a:endParaRPr lang="en-US" sz="2800" dirty="0"/>
          </a:p>
          <a:p>
            <a:pPr algn="ctr"/>
            <a:endParaRPr lang="en-US" sz="2800" dirty="0" smtClean="0">
              <a:latin typeface="+mn-lt"/>
            </a:endParaRPr>
          </a:p>
          <a:p>
            <a:pPr algn="ctr"/>
            <a:r>
              <a:rPr lang="en-US" sz="2800" dirty="0" smtClean="0">
                <a:latin typeface="+mn-lt"/>
              </a:rPr>
              <a:t>Gabrielle </a:t>
            </a:r>
            <a:r>
              <a:rPr lang="en-US" sz="2800" dirty="0">
                <a:latin typeface="+mn-lt"/>
              </a:rPr>
              <a:t>de la Guéronnière</a:t>
            </a:r>
          </a:p>
          <a:p>
            <a:pPr algn="ctr"/>
            <a:r>
              <a:rPr lang="en-US" sz="2800" dirty="0">
                <a:latin typeface="+mn-lt"/>
                <a:hlinkClick r:id="rId3"/>
              </a:rPr>
              <a:t>gdelagueronniere@lac-dc.org</a:t>
            </a:r>
            <a:endParaRPr lang="en-US" sz="2800" dirty="0">
              <a:latin typeface="+mn-lt"/>
            </a:endParaRPr>
          </a:p>
          <a:p>
            <a:pPr algn="ctr"/>
            <a:r>
              <a:rPr lang="en-US" sz="2400" dirty="0" smtClean="0">
                <a:latin typeface="+mn-lt"/>
              </a:rPr>
              <a:t>202-544-5478</a:t>
            </a:r>
            <a:endParaRPr lang="en-US" sz="2400" dirty="0">
              <a:latin typeface="+mn-lt"/>
            </a:endParaRPr>
          </a:p>
          <a:p>
            <a:pPr algn="ctr"/>
            <a:r>
              <a:rPr lang="en-US" sz="2600" dirty="0" smtClean="0">
                <a:latin typeface="+mn-lt"/>
                <a:hlinkClick r:id="rId4"/>
              </a:rPr>
              <a:t>www.lac.org</a:t>
            </a:r>
            <a:r>
              <a:rPr lang="en-US" sz="2600" dirty="0" smtClean="0">
                <a:latin typeface="+mn-lt"/>
              </a:rPr>
              <a:t> </a:t>
            </a:r>
          </a:p>
          <a:p>
            <a:pPr algn="ctr"/>
            <a:r>
              <a:rPr lang="en-US" dirty="0" smtClean="0"/>
              <a:t> </a:t>
            </a:r>
            <a:endParaRPr lang="en-US" dirty="0"/>
          </a:p>
          <a:p>
            <a:pPr algn="ctr"/>
            <a:endParaRPr lang="en-US" sz="2400" dirty="0"/>
          </a:p>
        </p:txBody>
      </p:sp>
      <p:sp>
        <p:nvSpPr>
          <p:cNvPr id="3" name="Slide Number Placeholder 2"/>
          <p:cNvSpPr>
            <a:spLocks noGrp="1"/>
          </p:cNvSpPr>
          <p:nvPr>
            <p:ph type="sldNum" sz="quarter" idx="12"/>
          </p:nvPr>
        </p:nvSpPr>
        <p:spPr/>
        <p:txBody>
          <a:bodyPr/>
          <a:lstStyle/>
          <a:p>
            <a:fld id="{8909E5B6-DDF2-4870-82EF-931764C678D1}"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a:t>
            </a:r>
            <a:r>
              <a:rPr lang="en-US" dirty="0"/>
              <a:t>D</a:t>
            </a:r>
            <a:r>
              <a:rPr lang="en-US" dirty="0" smtClean="0"/>
              <a:t>iscuss </a:t>
            </a:r>
            <a:r>
              <a:rPr lang="en-US" dirty="0"/>
              <a:t>T</a:t>
            </a:r>
            <a:r>
              <a:rPr lang="en-US" dirty="0" smtClean="0"/>
              <a:t>oday</a:t>
            </a:r>
            <a:endParaRPr lang="en-US" dirty="0"/>
          </a:p>
        </p:txBody>
      </p:sp>
      <p:sp>
        <p:nvSpPr>
          <p:cNvPr id="3" name="Content Placeholder 2"/>
          <p:cNvSpPr>
            <a:spLocks noGrp="1"/>
          </p:cNvSpPr>
          <p:nvPr>
            <p:ph sz="quarter" idx="1"/>
          </p:nvPr>
        </p:nvSpPr>
        <p:spPr/>
        <p:txBody>
          <a:bodyPr>
            <a:normAutofit/>
          </a:bodyPr>
          <a:lstStyle/>
          <a:p>
            <a:pPr>
              <a:lnSpc>
                <a:spcPct val="90000"/>
              </a:lnSpc>
            </a:pPr>
            <a:r>
              <a:rPr lang="en-US" sz="3600" dirty="0" smtClean="0"/>
              <a:t>What </a:t>
            </a:r>
            <a:r>
              <a:rPr lang="en-US" sz="3600" dirty="0" smtClean="0"/>
              <a:t>are the ACA’s (Affordable Care Act) major opportunities to expand </a:t>
            </a:r>
            <a:r>
              <a:rPr lang="en-US" sz="3600" dirty="0"/>
              <a:t>coverage for </a:t>
            </a:r>
            <a:r>
              <a:rPr lang="en-US" sz="3600" dirty="0" smtClean="0"/>
              <a:t>services and to improve </a:t>
            </a:r>
            <a:r>
              <a:rPr lang="en-US" sz="3600" dirty="0"/>
              <a:t>access to </a:t>
            </a:r>
            <a:r>
              <a:rPr lang="en-US" sz="3600" dirty="0" smtClean="0"/>
              <a:t>care for justice-involved individuals? </a:t>
            </a:r>
          </a:p>
          <a:p>
            <a:pPr lvl="1">
              <a:lnSpc>
                <a:spcPct val="90000"/>
              </a:lnSpc>
            </a:pPr>
            <a:r>
              <a:rPr lang="en-US" sz="3200" dirty="0" smtClean="0"/>
              <a:t>Updates on activity</a:t>
            </a:r>
          </a:p>
          <a:p>
            <a:pPr lvl="1">
              <a:lnSpc>
                <a:spcPct val="90000"/>
              </a:lnSpc>
            </a:pPr>
            <a:r>
              <a:rPr lang="en-US" sz="3200" dirty="0" smtClean="0"/>
              <a:t>What should we expect next?</a:t>
            </a:r>
          </a:p>
          <a:p>
            <a:pPr lvl="1">
              <a:lnSpc>
                <a:spcPct val="90000"/>
              </a:lnSpc>
            </a:pPr>
            <a:r>
              <a:rPr lang="en-US" sz="3200" dirty="0" smtClean="0"/>
              <a:t>What should our next steps be?</a:t>
            </a:r>
            <a:endParaRPr lang="en-US" sz="3200" dirty="0" smtClean="0"/>
          </a:p>
          <a:p>
            <a:pPr marL="320040" lvl="1" indent="0">
              <a:lnSpc>
                <a:spcPct val="90000"/>
              </a:lnSpc>
              <a:buNone/>
            </a:pPr>
            <a:endParaRPr lang="en-US" sz="1200" dirty="0" smtClean="0"/>
          </a:p>
          <a:p>
            <a:pPr lvl="2">
              <a:lnSpc>
                <a:spcPct val="90000"/>
              </a:lnSpc>
              <a:buNone/>
            </a:pPr>
            <a:endParaRPr lang="en-US" sz="1600" dirty="0" smtClean="0"/>
          </a:p>
          <a:p>
            <a:pPr>
              <a:buNone/>
            </a:pPr>
            <a:endParaRPr lang="en-US" sz="2800" dirty="0"/>
          </a:p>
        </p:txBody>
      </p:sp>
      <p:sp>
        <p:nvSpPr>
          <p:cNvPr id="4" name="Slide Number Placeholder 3"/>
          <p:cNvSpPr>
            <a:spLocks noGrp="1"/>
          </p:cNvSpPr>
          <p:nvPr>
            <p:ph type="sldNum" sz="quarter" idx="12"/>
          </p:nvPr>
        </p:nvSpPr>
        <p:spPr/>
        <p:txBody>
          <a:bodyPr/>
          <a:lstStyle/>
          <a:p>
            <a:fld id="{BB6CFEC0-E651-4624-A96A-3F97881B473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LAC and the Coalition for Whole Health</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Legal Action Center</a:t>
            </a:r>
          </a:p>
          <a:p>
            <a:pPr lvl="1"/>
            <a:r>
              <a:rPr lang="en-US" dirty="0" smtClean="0"/>
              <a:t>National law and policy organization that works to fight discrimination against people related to substance use disorders, HIV/AIDS, and/or criminal records</a:t>
            </a:r>
          </a:p>
          <a:p>
            <a:pPr lvl="1"/>
            <a:r>
              <a:rPr lang="en-US" dirty="0" smtClean="0"/>
              <a:t>Grant through BJA to support a number of grantees on health reform and the criminal justice system</a:t>
            </a:r>
          </a:p>
          <a:p>
            <a:r>
              <a:rPr lang="en-US" dirty="0" smtClean="0"/>
              <a:t>Coalition for Whole Health </a:t>
            </a:r>
          </a:p>
          <a:p>
            <a:pPr lvl="1"/>
            <a:r>
              <a:rPr lang="en-US" dirty="0" smtClean="0"/>
              <a:t>A coalition of over 100 national, state, and local organizations in the mental health and substance use disorder fields and allied organizations working to ensure health reform is successfully implemented for individuals with mental health and substance use disorder needs</a:t>
            </a:r>
            <a:endParaRPr lang="en-US" dirty="0"/>
          </a:p>
        </p:txBody>
      </p:sp>
      <p:sp>
        <p:nvSpPr>
          <p:cNvPr id="4" name="Slide Number Placeholder 3"/>
          <p:cNvSpPr>
            <a:spLocks noGrp="1"/>
          </p:cNvSpPr>
          <p:nvPr>
            <p:ph type="sldNum" sz="quarter" idx="12"/>
          </p:nvPr>
        </p:nvSpPr>
        <p:spPr/>
        <p:txBody>
          <a:bodyPr/>
          <a:lstStyle/>
          <a:p>
            <a:fld id="{6F6CAE8C-0842-4C5C-ADBF-DC1DAA73430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Characteristics of Justice-Involved Individuals</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4</a:t>
            </a:fld>
            <a:endParaRPr lang="en-US"/>
          </a:p>
        </p:txBody>
      </p:sp>
      <p:sp>
        <p:nvSpPr>
          <p:cNvPr id="4" name="Content Placeholder 3"/>
          <p:cNvSpPr>
            <a:spLocks noGrp="1"/>
          </p:cNvSpPr>
          <p:nvPr>
            <p:ph sz="quarter" idx="1"/>
          </p:nvPr>
        </p:nvSpPr>
        <p:spPr/>
        <p:txBody>
          <a:bodyPr>
            <a:normAutofit fontScale="92500"/>
          </a:bodyPr>
          <a:lstStyle/>
          <a:p>
            <a:r>
              <a:rPr lang="en-US" sz="2800" dirty="0" smtClean="0"/>
              <a:t>High </a:t>
            </a:r>
            <a:r>
              <a:rPr lang="en-US" sz="2800" dirty="0"/>
              <a:t>rates of </a:t>
            </a:r>
            <a:r>
              <a:rPr lang="en-US" sz="2800" dirty="0" smtClean="0"/>
              <a:t>physical health problems, mental illness and </a:t>
            </a:r>
            <a:r>
              <a:rPr lang="en-US" sz="2800" dirty="0"/>
              <a:t>substance use disorders (SUDs</a:t>
            </a:r>
            <a:r>
              <a:rPr lang="en-US" sz="2800" dirty="0" smtClean="0"/>
              <a:t>) in the criminal justice system</a:t>
            </a:r>
          </a:p>
          <a:p>
            <a:r>
              <a:rPr lang="en-US" dirty="0" smtClean="0"/>
              <a:t>State </a:t>
            </a:r>
            <a:r>
              <a:rPr lang="en-US" dirty="0"/>
              <a:t>and local </a:t>
            </a:r>
            <a:r>
              <a:rPr lang="en-US" dirty="0" smtClean="0"/>
              <a:t>court systems and correctional </a:t>
            </a:r>
            <a:r>
              <a:rPr lang="en-US" dirty="0"/>
              <a:t>agencies have spent huge amounts of money on </a:t>
            </a:r>
            <a:r>
              <a:rPr lang="en-US" dirty="0" smtClean="0"/>
              <a:t>care</a:t>
            </a:r>
          </a:p>
          <a:p>
            <a:r>
              <a:rPr lang="en-US" dirty="0" smtClean="0"/>
              <a:t>Most people reentering from incarceration have no or little health insurance coverage in the community</a:t>
            </a:r>
            <a:endParaRPr lang="en-US" sz="2800" dirty="0" smtClean="0"/>
          </a:p>
          <a:p>
            <a:r>
              <a:rPr lang="en-US" dirty="0" smtClean="0"/>
              <a:t>Even for individuals with health insurance, coverage for mental health and substance use disorder benefits has been inconsistent and often lacking</a:t>
            </a:r>
          </a:p>
          <a:p>
            <a:r>
              <a:rPr lang="en-US" dirty="0" smtClean="0"/>
              <a:t>Most justice-involved </a:t>
            </a:r>
            <a:r>
              <a:rPr lang="en-US" dirty="0" smtClean="0"/>
              <a:t>people have had poor access to health care</a:t>
            </a:r>
          </a:p>
          <a:p>
            <a:endParaRPr lang="en-US" dirty="0"/>
          </a:p>
          <a:p>
            <a:pPr lvl="1"/>
            <a:endParaRPr lang="en-US" dirty="0"/>
          </a:p>
        </p:txBody>
      </p:sp>
    </p:spTree>
    <p:extLst>
      <p:ext uri="{BB962C8B-B14F-4D97-AF65-F5344CB8AC3E}">
        <p14:creationId xmlns:p14="http://schemas.microsoft.com/office/powerpoint/2010/main" xmlns="" val="152813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and Recidivism</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5</a:t>
            </a:fld>
            <a:endParaRPr lang="en-US"/>
          </a:p>
        </p:txBody>
      </p:sp>
      <p:sp>
        <p:nvSpPr>
          <p:cNvPr id="4" name="Content Placeholder 3"/>
          <p:cNvSpPr>
            <a:spLocks noGrp="1"/>
          </p:cNvSpPr>
          <p:nvPr>
            <p:ph sz="quarter" idx="1"/>
          </p:nvPr>
        </p:nvSpPr>
        <p:spPr/>
        <p:txBody>
          <a:bodyPr>
            <a:normAutofit/>
          </a:bodyPr>
          <a:lstStyle/>
          <a:p>
            <a:r>
              <a:rPr lang="en-US" sz="2800" dirty="0" smtClean="0"/>
              <a:t>Relationship </a:t>
            </a:r>
            <a:r>
              <a:rPr lang="en-US" sz="2800" dirty="0"/>
              <a:t>between </a:t>
            </a:r>
            <a:r>
              <a:rPr lang="en-US" sz="2800" dirty="0" smtClean="0"/>
              <a:t>criminal justice system involvement, high rates of recidivism </a:t>
            </a:r>
            <a:r>
              <a:rPr lang="en-US" sz="2800" dirty="0"/>
              <a:t>and untreated mental health and SUD</a:t>
            </a:r>
          </a:p>
          <a:p>
            <a:pPr lvl="1"/>
            <a:r>
              <a:rPr lang="en-US" sz="2800" dirty="0"/>
              <a:t>Drug overdose is the highest cause of death for individuals reentering the community</a:t>
            </a:r>
          </a:p>
          <a:p>
            <a:pPr lvl="1"/>
            <a:r>
              <a:rPr lang="en-US" sz="2800" dirty="0"/>
              <a:t>Twelve-times higher risk of death in the first two weeks after </a:t>
            </a:r>
            <a:r>
              <a:rPr lang="en-US" sz="2800" dirty="0" smtClean="0"/>
              <a:t>release</a:t>
            </a:r>
          </a:p>
          <a:p>
            <a:pPr marL="274320" lvl="2" indent="-274320">
              <a:spcBef>
                <a:spcPts val="580"/>
              </a:spcBef>
              <a:buClr>
                <a:schemeClr val="accent1"/>
              </a:buClr>
            </a:pPr>
            <a:r>
              <a:rPr lang="en-US" sz="2800" dirty="0" smtClean="0"/>
              <a:t>However, </a:t>
            </a:r>
            <a:r>
              <a:rPr lang="en-US" sz="2800" dirty="0"/>
              <a:t>w</a:t>
            </a:r>
            <a:r>
              <a:rPr lang="en-US" sz="2800" dirty="0" smtClean="0"/>
              <a:t>ith </a:t>
            </a:r>
            <a:r>
              <a:rPr lang="en-US" sz="2800" dirty="0"/>
              <a:t>access to care, health outcomes improve, and recidivism rates and costs to the correctional and health systems </a:t>
            </a:r>
            <a:r>
              <a:rPr lang="en-US" sz="2800" dirty="0" smtClean="0"/>
              <a:t>decline</a:t>
            </a:r>
          </a:p>
          <a:p>
            <a:pPr lvl="1"/>
            <a:endParaRPr lang="en-US" sz="2800" dirty="0" smtClean="0"/>
          </a:p>
          <a:p>
            <a:pPr lvl="2"/>
            <a:endParaRPr lang="en-US" sz="2800"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623762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
            </a:r>
            <a:br>
              <a:rPr lang="en-US" sz="2800" dirty="0" smtClean="0"/>
            </a:br>
            <a:r>
              <a:rPr lang="en-US" sz="2600" dirty="0" smtClean="0"/>
              <a:t>Importance of the ACA to the Criminal Justice System: Coverage Expansions and Infusion of Federal Dollars</a:t>
            </a:r>
            <a:endParaRPr lang="en-US" sz="26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6</a:t>
            </a:fld>
            <a:endParaRPr lang="en-US"/>
          </a:p>
        </p:txBody>
      </p:sp>
      <p:sp>
        <p:nvSpPr>
          <p:cNvPr id="4" name="Content Placeholder 3"/>
          <p:cNvSpPr>
            <a:spLocks noGrp="1"/>
          </p:cNvSpPr>
          <p:nvPr>
            <p:ph sz="quarter" idx="1"/>
          </p:nvPr>
        </p:nvSpPr>
        <p:spPr/>
        <p:txBody>
          <a:bodyPr>
            <a:normAutofit fontScale="92500"/>
          </a:bodyPr>
          <a:lstStyle/>
          <a:p>
            <a:r>
              <a:rPr lang="en-US" dirty="0" smtClean="0"/>
              <a:t>The ACA presents a huge opportunity to improve public health</a:t>
            </a:r>
            <a:r>
              <a:rPr lang="en-US" dirty="0"/>
              <a:t>, </a:t>
            </a:r>
            <a:r>
              <a:rPr lang="en-US" dirty="0" smtClean="0"/>
              <a:t>increase public safety</a:t>
            </a:r>
            <a:r>
              <a:rPr lang="en-US" dirty="0"/>
              <a:t>, and </a:t>
            </a:r>
            <a:r>
              <a:rPr lang="en-US" dirty="0" smtClean="0"/>
              <a:t>save states huge amounts of money</a:t>
            </a:r>
            <a:endParaRPr lang="en-US" dirty="0"/>
          </a:p>
          <a:p>
            <a:pPr lvl="1"/>
            <a:r>
              <a:rPr lang="en-US" sz="2600" dirty="0" smtClean="0"/>
              <a:t>The ACA dramatically expands health </a:t>
            </a:r>
            <a:r>
              <a:rPr lang="en-US" sz="2600" dirty="0"/>
              <a:t>insurance </a:t>
            </a:r>
            <a:r>
              <a:rPr lang="en-US" sz="2600" dirty="0" smtClean="0"/>
              <a:t>coverage to millions of people</a:t>
            </a:r>
          </a:p>
          <a:p>
            <a:pPr lvl="2"/>
            <a:r>
              <a:rPr lang="en-US" sz="2400" dirty="0"/>
              <a:t>I</a:t>
            </a:r>
            <a:r>
              <a:rPr lang="en-US" sz="2400" dirty="0" smtClean="0"/>
              <a:t>n the 27 states expanding their Medicaid population, federal </a:t>
            </a:r>
            <a:r>
              <a:rPr lang="en-US" sz="2400" dirty="0"/>
              <a:t>Medicaid will for the first time pay for </a:t>
            </a:r>
            <a:r>
              <a:rPr lang="en-US" sz="2400" dirty="0" smtClean="0"/>
              <a:t>non-disabled adults </a:t>
            </a:r>
            <a:r>
              <a:rPr lang="en-US" sz="2400" dirty="0"/>
              <a:t>with no dependent children up to 138% </a:t>
            </a:r>
            <a:r>
              <a:rPr lang="en-US" sz="2400" dirty="0" smtClean="0"/>
              <a:t>FPL</a:t>
            </a:r>
          </a:p>
          <a:p>
            <a:pPr lvl="2"/>
            <a:r>
              <a:rPr lang="en-US" sz="2400" u="sng" dirty="0"/>
              <a:t>Huge federal </a:t>
            </a:r>
            <a:r>
              <a:rPr lang="en-US" sz="2400" u="sng" dirty="0" smtClean="0"/>
              <a:t>investment</a:t>
            </a:r>
            <a:r>
              <a:rPr lang="en-US" sz="2400" dirty="0" smtClean="0"/>
              <a:t>: federal dollars will cover 100</a:t>
            </a:r>
            <a:r>
              <a:rPr lang="en-US" sz="2400" dirty="0"/>
              <a:t>% of the costs for first 3 </a:t>
            </a:r>
            <a:r>
              <a:rPr lang="en-US" sz="2400" dirty="0" smtClean="0"/>
              <a:t>years, decreasing to 90 percent indefinitely</a:t>
            </a:r>
          </a:p>
          <a:p>
            <a:pPr lvl="2"/>
            <a:r>
              <a:rPr lang="en-US" sz="2400" dirty="0" smtClean="0"/>
              <a:t>Federal dollars likely create greater incentives in states and counties for systems </a:t>
            </a:r>
            <a:r>
              <a:rPr lang="en-US" sz="2400" dirty="0"/>
              <a:t>reforms and </a:t>
            </a:r>
            <a:r>
              <a:rPr lang="en-US" sz="2400" dirty="0" smtClean="0"/>
              <a:t>collaborations</a:t>
            </a:r>
          </a:p>
          <a:p>
            <a:pPr lvl="2"/>
            <a:r>
              <a:rPr lang="en-US" sz="2400" dirty="0" smtClean="0"/>
              <a:t>Opportunities for reimbursement for enrollment activities</a:t>
            </a:r>
          </a:p>
          <a:p>
            <a:pPr lvl="2"/>
            <a:endParaRPr lang="en-US" sz="2400" dirty="0"/>
          </a:p>
          <a:p>
            <a:pPr lvl="2"/>
            <a:endParaRPr lang="en-US" sz="2200" dirty="0" smtClean="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xmlns="" val="406950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Leveraging Additional Federal Funding to Improve Continuity of Care</a:t>
            </a:r>
            <a:endParaRPr lang="en-US" dirty="0"/>
          </a:p>
        </p:txBody>
      </p:sp>
      <p:sp>
        <p:nvSpPr>
          <p:cNvPr id="3" name="Content Placeholder 2"/>
          <p:cNvSpPr>
            <a:spLocks noGrp="1"/>
          </p:cNvSpPr>
          <p:nvPr>
            <p:ph sz="quarter" idx="1"/>
          </p:nvPr>
        </p:nvSpPr>
        <p:spPr/>
        <p:txBody>
          <a:bodyPr>
            <a:normAutofit/>
          </a:bodyPr>
          <a:lstStyle/>
          <a:p>
            <a:r>
              <a:rPr lang="en-US" dirty="0"/>
              <a:t>Most states terminate Medicaid when someone becomes </a:t>
            </a:r>
            <a:r>
              <a:rPr lang="en-US" dirty="0" smtClean="0"/>
              <a:t>incarcerated </a:t>
            </a:r>
            <a:endParaRPr lang="en-US" dirty="0" smtClean="0"/>
          </a:p>
          <a:p>
            <a:r>
              <a:rPr lang="en-US" dirty="0" smtClean="0"/>
              <a:t>The “inmate exclusion” prohibits federal Medicaid payments for care provided to any individual involuntarily confined in state or federal prisons, jails, detention facilities, or other penal facilities</a:t>
            </a:r>
          </a:p>
          <a:p>
            <a:pPr lvl="1"/>
            <a:r>
              <a:rPr lang="en-US" dirty="0" smtClean="0"/>
              <a:t>As a result, states may not use federal Medicaid funds to pay for care provided to incarcerated individuals in most </a:t>
            </a:r>
            <a:r>
              <a:rPr lang="en-US" dirty="0" smtClean="0"/>
              <a:t>circumstances</a:t>
            </a:r>
            <a:endParaRPr lang="en-US" dirty="0" smtClean="0"/>
          </a:p>
        </p:txBody>
      </p:sp>
      <p:sp>
        <p:nvSpPr>
          <p:cNvPr id="4" name="Slide Number Placeholder 3"/>
          <p:cNvSpPr>
            <a:spLocks noGrp="1"/>
          </p:cNvSpPr>
          <p:nvPr>
            <p:ph type="sldNum" sz="quarter" idx="12"/>
          </p:nvPr>
        </p:nvSpPr>
        <p:spPr/>
        <p:txBody>
          <a:bodyPr/>
          <a:lstStyle/>
          <a:p>
            <a:fld id="{6F6CAE8C-0842-4C5C-ADBF-DC1DAA73430A}" type="slidenum">
              <a:rPr lang="en-US" smtClean="0"/>
              <a:pPr/>
              <a:t>7</a:t>
            </a:fld>
            <a:endParaRPr lang="en-US"/>
          </a:p>
        </p:txBody>
      </p:sp>
    </p:spTree>
    <p:extLst>
      <p:ext uri="{BB962C8B-B14F-4D97-AF65-F5344CB8AC3E}">
        <p14:creationId xmlns:p14="http://schemas.microsoft.com/office/powerpoint/2010/main" xmlns="" val="3518917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Incarcerated Beneficiaries, and the Inpatient Exclusion</a:t>
            </a:r>
            <a:endParaRPr lang="en-US" dirty="0"/>
          </a:p>
        </p:txBody>
      </p:sp>
      <p:sp>
        <p:nvSpPr>
          <p:cNvPr id="3" name="Content Placeholder 2"/>
          <p:cNvSpPr>
            <a:spLocks noGrp="1"/>
          </p:cNvSpPr>
          <p:nvPr>
            <p:ph sz="quarter" idx="1"/>
          </p:nvPr>
        </p:nvSpPr>
        <p:spPr/>
        <p:txBody>
          <a:bodyPr>
            <a:normAutofit/>
          </a:bodyPr>
          <a:lstStyle/>
          <a:p>
            <a:r>
              <a:rPr lang="en-US" dirty="0" smtClean="0"/>
              <a:t>Medicaid </a:t>
            </a:r>
            <a:r>
              <a:rPr lang="en-US" dirty="0" smtClean="0"/>
              <a:t>can pay for services when the incarcerated individual is a “patient in a medical institution”</a:t>
            </a:r>
          </a:p>
          <a:p>
            <a:pPr lvl="1"/>
            <a:r>
              <a:rPr lang="en-US" dirty="0" smtClean="0"/>
              <a:t>When they’ve been admitted as an </a:t>
            </a:r>
            <a:r>
              <a:rPr lang="en-US" u="sng" dirty="0" smtClean="0"/>
              <a:t>inpatient</a:t>
            </a:r>
            <a:r>
              <a:rPr lang="en-US" dirty="0" smtClean="0"/>
              <a:t> in a </a:t>
            </a:r>
            <a:r>
              <a:rPr lang="en-US" u="sng" dirty="0" smtClean="0"/>
              <a:t>community-based</a:t>
            </a:r>
            <a:r>
              <a:rPr lang="en-US" dirty="0" smtClean="0"/>
              <a:t> hospital, nursing facility, juvenile psychiatric facility, or intermediate care facility for </a:t>
            </a:r>
            <a:r>
              <a:rPr lang="en-US" u="sng" dirty="0" smtClean="0"/>
              <a:t>at least 24 hours</a:t>
            </a:r>
          </a:p>
          <a:p>
            <a:pPr lvl="1"/>
            <a:r>
              <a:rPr lang="en-US" dirty="0" smtClean="0"/>
              <a:t>All medically necessary Medicaid covered services provided to that individual while admitted can be billed to Medicaid</a:t>
            </a:r>
          </a:p>
          <a:p>
            <a:pPr lvl="1">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6F6CAE8C-0842-4C5C-ADBF-DC1DAA73430A}" type="slidenum">
              <a:rPr lang="en-US" smtClean="0"/>
              <a:pPr/>
              <a:t>8</a:t>
            </a:fld>
            <a:endParaRPr lang="en-US"/>
          </a:p>
        </p:txBody>
      </p:sp>
    </p:spTree>
    <p:extLst>
      <p:ext uri="{BB962C8B-B14F-4D97-AF65-F5344CB8AC3E}">
        <p14:creationId xmlns:p14="http://schemas.microsoft.com/office/powerpoint/2010/main" xmlns="" val="3646318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Cost-Savings through Medicaid Suspension</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9</a:t>
            </a:fld>
            <a:endParaRPr lang="en-US"/>
          </a:p>
        </p:txBody>
      </p:sp>
      <p:sp>
        <p:nvSpPr>
          <p:cNvPr id="4" name="Content Placeholder 3"/>
          <p:cNvSpPr>
            <a:spLocks noGrp="1"/>
          </p:cNvSpPr>
          <p:nvPr>
            <p:ph sz="quarter" idx="1"/>
          </p:nvPr>
        </p:nvSpPr>
        <p:spPr/>
        <p:txBody>
          <a:bodyPr>
            <a:normAutofit lnSpcReduction="10000"/>
          </a:bodyPr>
          <a:lstStyle/>
          <a:p>
            <a:r>
              <a:rPr lang="en-US" dirty="0" smtClean="0"/>
              <a:t>A </a:t>
            </a:r>
            <a:r>
              <a:rPr lang="en-US" dirty="0" smtClean="0"/>
              <a:t>number of states have recognized the huge potential for cost savings when they suspend Medicaid</a:t>
            </a:r>
          </a:p>
          <a:p>
            <a:pPr lvl="1"/>
            <a:r>
              <a:rPr lang="en-US" dirty="0" smtClean="0"/>
              <a:t>North Carolina saved $10 million in the first year (2011)</a:t>
            </a:r>
          </a:p>
          <a:p>
            <a:pPr lvl="1"/>
            <a:r>
              <a:rPr lang="en-US" dirty="0" smtClean="0"/>
              <a:t>California saved about $31 million in FY 2013</a:t>
            </a:r>
          </a:p>
          <a:p>
            <a:pPr lvl="1"/>
            <a:r>
              <a:rPr lang="en-US" dirty="0" smtClean="0"/>
              <a:t>New York estimated in 2012 that it could save $20 million annually if the state billed Medicaid for eligible inpatient care</a:t>
            </a:r>
          </a:p>
          <a:p>
            <a:r>
              <a:rPr lang="en-US" dirty="0" smtClean="0"/>
              <a:t>The enhanced federal Medicaid share in expansion states presents an even greater </a:t>
            </a:r>
            <a:r>
              <a:rPr lang="en-US" dirty="0" smtClean="0"/>
              <a:t>opportunity</a:t>
            </a:r>
          </a:p>
          <a:p>
            <a:r>
              <a:rPr lang="en-US" u="sng" dirty="0" smtClean="0"/>
              <a:t>Reforming state policies to suspend instead of terminating Medicaid will significantly help with continuity of care into the community</a:t>
            </a:r>
            <a:endParaRPr lang="en-US" u="sng"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6638</TotalTime>
  <Words>1374</Words>
  <Application>Microsoft Office PowerPoint</Application>
  <PresentationFormat>On-screen Show (4:3)</PresentationFormat>
  <Paragraphs>134</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The Affordable Care Act and the  Criminal Justice System:  Huge Opportunities and Needed Next Steps</vt:lpstr>
      <vt:lpstr>What We’ll Discuss Today</vt:lpstr>
      <vt:lpstr>About LAC and the Coalition for Whole Health</vt:lpstr>
      <vt:lpstr>Health Characteristics of Justice-Involved Individuals</vt:lpstr>
      <vt:lpstr>Health and Recidivism</vt:lpstr>
      <vt:lpstr> Importance of the ACA to the Criminal Justice System: Coverage Expansions and Infusion of Federal Dollars</vt:lpstr>
      <vt:lpstr>Leveraging Additional Federal Funding to Improve Continuity of Care</vt:lpstr>
      <vt:lpstr>Medicaid, Incarcerated Beneficiaries, and the Inpatient Exclusion</vt:lpstr>
      <vt:lpstr>State Cost-Savings through Medicaid Suspension</vt:lpstr>
      <vt:lpstr>Using Medicaid to Pay for Inpatient Care</vt:lpstr>
      <vt:lpstr>Importance of the ACA to the Criminal Justice System: Improved Coverage for and Access to Addiction and Mental Health Services</vt:lpstr>
      <vt:lpstr>Related updates and potential developments</vt:lpstr>
      <vt:lpstr>Importance of the ACA to the Criminal Justice System: Improved Access to Care for People with Chronic Health Conditions</vt:lpstr>
      <vt:lpstr>Related updates and potential developments</vt:lpstr>
      <vt:lpstr>Our Next Steps</vt:lpstr>
      <vt:lpstr>LAC’s Field-Initiated Project with the Bureau of Justice Assistance</vt:lpstr>
      <vt:lpstr>Helping the Criminal Justice Field to Maximize the Opportunities of the ACA</vt:lpstr>
      <vt:lpstr>Slide 18</vt:lpstr>
    </vt:vector>
  </TitlesOfParts>
  <Company>legal action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Policy—Parity, Healthcare Reform and Beyond</dc:title>
  <dc:creator>Gabrielle</dc:creator>
  <cp:lastModifiedBy>Legal Action Center</cp:lastModifiedBy>
  <cp:revision>424</cp:revision>
  <dcterms:created xsi:type="dcterms:W3CDTF">2010-07-09T21:50:29Z</dcterms:created>
  <dcterms:modified xsi:type="dcterms:W3CDTF">2014-07-18T12:55:45Z</dcterms:modified>
</cp:coreProperties>
</file>