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handoutMasterIdLst>
    <p:handoutMasterId r:id="rId34"/>
  </p:handoutMasterIdLst>
  <p:sldIdLst>
    <p:sldId id="287" r:id="rId5"/>
    <p:sldId id="361" r:id="rId6"/>
    <p:sldId id="286" r:id="rId7"/>
    <p:sldId id="312" r:id="rId8"/>
    <p:sldId id="450" r:id="rId9"/>
    <p:sldId id="451" r:id="rId10"/>
    <p:sldId id="409" r:id="rId11"/>
    <p:sldId id="408" r:id="rId12"/>
    <p:sldId id="291" r:id="rId13"/>
    <p:sldId id="294" r:id="rId14"/>
    <p:sldId id="415" r:id="rId15"/>
    <p:sldId id="423" r:id="rId16"/>
    <p:sldId id="422" r:id="rId17"/>
    <p:sldId id="404" r:id="rId18"/>
    <p:sldId id="370" r:id="rId19"/>
    <p:sldId id="333" r:id="rId20"/>
    <p:sldId id="331" r:id="rId21"/>
    <p:sldId id="417" r:id="rId22"/>
    <p:sldId id="347" r:id="rId23"/>
    <p:sldId id="444" r:id="rId24"/>
    <p:sldId id="447" r:id="rId25"/>
    <p:sldId id="453" r:id="rId26"/>
    <p:sldId id="446" r:id="rId27"/>
    <p:sldId id="440" r:id="rId28"/>
    <p:sldId id="449" r:id="rId29"/>
    <p:sldId id="430" r:id="rId30"/>
    <p:sldId id="261" r:id="rId31"/>
    <p:sldId id="306"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220" autoAdjust="0"/>
    <p:restoredTop sz="83415" autoAdjust="0"/>
  </p:normalViewPr>
  <p:slideViewPr>
    <p:cSldViewPr snapToGrid="0">
      <p:cViewPr varScale="1">
        <p:scale>
          <a:sx n="60" d="100"/>
          <a:sy n="60" d="100"/>
        </p:scale>
        <p:origin x="64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E592CA4-BEAE-4C55-AE3E-39FFC9C964FA}" type="datetimeFigureOut">
              <a:rPr lang="en-US" smtClean="0"/>
              <a:t>9/15/2019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AC88DE9-E54E-4405-A11B-1140A4C7DCFF}" type="slidenum">
              <a:rPr lang="en-US" smtClean="0"/>
              <a:t>‹#›</a:t>
            </a:fld>
            <a:endParaRPr lang="en-US"/>
          </a:p>
        </p:txBody>
      </p:sp>
    </p:spTree>
    <p:extLst>
      <p:ext uri="{BB962C8B-B14F-4D97-AF65-F5344CB8AC3E}">
        <p14:creationId xmlns:p14="http://schemas.microsoft.com/office/powerpoint/2010/main" val="1226908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0B73C06-433A-4C53-81D9-CA77953F1D53}" type="datetimeFigureOut">
              <a:rPr lang="en-US" smtClean="0"/>
              <a:t>9/15/2019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F3634D1-EED6-45D3-9002-83D90D740550}" type="slidenum">
              <a:rPr lang="en-US" smtClean="0"/>
              <a:t>‹#›</a:t>
            </a:fld>
            <a:endParaRPr lang="en-US"/>
          </a:p>
        </p:txBody>
      </p:sp>
    </p:spTree>
    <p:extLst>
      <p:ext uri="{BB962C8B-B14F-4D97-AF65-F5344CB8AC3E}">
        <p14:creationId xmlns:p14="http://schemas.microsoft.com/office/powerpoint/2010/main" val="3005214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3634D1-EED6-45D3-9002-83D90D740550}" type="slidenum">
              <a:rPr lang="en-US" smtClean="0"/>
              <a:t>2</a:t>
            </a:fld>
            <a:endParaRPr lang="en-US"/>
          </a:p>
        </p:txBody>
      </p:sp>
    </p:spTree>
    <p:extLst>
      <p:ext uri="{BB962C8B-B14F-4D97-AF65-F5344CB8AC3E}">
        <p14:creationId xmlns:p14="http://schemas.microsoft.com/office/powerpoint/2010/main" val="214093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7F3634D1-EED6-45D3-9002-83D90D740550}" type="slidenum">
              <a:rPr lang="en-US" smtClean="0"/>
              <a:t>3</a:t>
            </a:fld>
            <a:endParaRPr lang="en-US"/>
          </a:p>
        </p:txBody>
      </p:sp>
    </p:spTree>
    <p:extLst>
      <p:ext uri="{BB962C8B-B14F-4D97-AF65-F5344CB8AC3E}">
        <p14:creationId xmlns:p14="http://schemas.microsoft.com/office/powerpoint/2010/main" val="1876646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7F3634D1-EED6-45D3-9002-83D90D740550}" type="slidenum">
              <a:rPr lang="en-US" smtClean="0"/>
              <a:t>4</a:t>
            </a:fld>
            <a:endParaRPr lang="en-US"/>
          </a:p>
        </p:txBody>
      </p:sp>
    </p:spTree>
    <p:extLst>
      <p:ext uri="{BB962C8B-B14F-4D97-AF65-F5344CB8AC3E}">
        <p14:creationId xmlns:p14="http://schemas.microsoft.com/office/powerpoint/2010/main" val="3632724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3634D1-EED6-45D3-9002-83D90D740550}" type="slidenum">
              <a:rPr lang="en-US" smtClean="0"/>
              <a:t>6</a:t>
            </a:fld>
            <a:endParaRPr lang="en-US"/>
          </a:p>
        </p:txBody>
      </p:sp>
    </p:spTree>
    <p:extLst>
      <p:ext uri="{BB962C8B-B14F-4D97-AF65-F5344CB8AC3E}">
        <p14:creationId xmlns:p14="http://schemas.microsoft.com/office/powerpoint/2010/main" val="3076790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41091E-5D49-4BD5-9E49-CD9129DCE16F}" type="slidenum">
              <a:rPr lang="en-US" smtClean="0"/>
              <a:t>15</a:t>
            </a:fld>
            <a:endParaRPr lang="en-US"/>
          </a:p>
        </p:txBody>
      </p:sp>
    </p:spTree>
    <p:extLst>
      <p:ext uri="{BB962C8B-B14F-4D97-AF65-F5344CB8AC3E}">
        <p14:creationId xmlns:p14="http://schemas.microsoft.com/office/powerpoint/2010/main" val="81034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3634D1-EED6-45D3-9002-83D90D740550}" type="slidenum">
              <a:rPr lang="en-US" smtClean="0"/>
              <a:t>24</a:t>
            </a:fld>
            <a:endParaRPr lang="en-US"/>
          </a:p>
        </p:txBody>
      </p:sp>
    </p:spTree>
    <p:extLst>
      <p:ext uri="{BB962C8B-B14F-4D97-AF65-F5344CB8AC3E}">
        <p14:creationId xmlns:p14="http://schemas.microsoft.com/office/powerpoint/2010/main" val="1036242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3634D1-EED6-45D3-9002-83D90D740550}" type="slidenum">
              <a:rPr lang="en-US" smtClean="0"/>
              <a:t>26</a:t>
            </a:fld>
            <a:endParaRPr lang="en-US"/>
          </a:p>
        </p:txBody>
      </p:sp>
    </p:spTree>
    <p:extLst>
      <p:ext uri="{BB962C8B-B14F-4D97-AF65-F5344CB8AC3E}">
        <p14:creationId xmlns:p14="http://schemas.microsoft.com/office/powerpoint/2010/main" val="1649054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41091E-5D49-4BD5-9E49-CD9129DCE16F}" type="slidenum">
              <a:rPr lang="en-US" smtClean="0"/>
              <a:t>28</a:t>
            </a:fld>
            <a:endParaRPr lang="en-US"/>
          </a:p>
        </p:txBody>
      </p:sp>
    </p:spTree>
    <p:extLst>
      <p:ext uri="{BB962C8B-B14F-4D97-AF65-F5344CB8AC3E}">
        <p14:creationId xmlns:p14="http://schemas.microsoft.com/office/powerpoint/2010/main" val="697066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138AE5C-328E-4ACA-80E7-DA655EFF7457}" type="datetimeFigureOut">
              <a:rPr lang="en-US" smtClean="0"/>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3A8F93-8A62-45B2-A70F-22932128F3F3}" type="slidenum">
              <a:rPr lang="en-US" smtClean="0"/>
              <a:t>‹#›</a:t>
            </a:fld>
            <a:endParaRPr lang="en-US"/>
          </a:p>
        </p:txBody>
      </p:sp>
    </p:spTree>
    <p:extLst>
      <p:ext uri="{BB962C8B-B14F-4D97-AF65-F5344CB8AC3E}">
        <p14:creationId xmlns:p14="http://schemas.microsoft.com/office/powerpoint/2010/main" val="15068097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38AE5C-328E-4ACA-80E7-DA655EFF7457}" type="datetimeFigureOut">
              <a:rPr lang="en-US" smtClean="0"/>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3A8F93-8A62-45B2-A70F-22932128F3F3}" type="slidenum">
              <a:rPr lang="en-US" smtClean="0"/>
              <a:t>‹#›</a:t>
            </a:fld>
            <a:endParaRPr lang="en-US"/>
          </a:p>
        </p:txBody>
      </p:sp>
    </p:spTree>
    <p:extLst>
      <p:ext uri="{BB962C8B-B14F-4D97-AF65-F5344CB8AC3E}">
        <p14:creationId xmlns:p14="http://schemas.microsoft.com/office/powerpoint/2010/main" val="40416876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38AE5C-328E-4ACA-80E7-DA655EFF7457}" type="datetimeFigureOut">
              <a:rPr lang="en-US" smtClean="0"/>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3A8F93-8A62-45B2-A70F-22932128F3F3}" type="slidenum">
              <a:rPr lang="en-US" smtClean="0"/>
              <a:t>‹#›</a:t>
            </a:fld>
            <a:endParaRPr lang="en-US"/>
          </a:p>
        </p:txBody>
      </p:sp>
    </p:spTree>
    <p:extLst>
      <p:ext uri="{BB962C8B-B14F-4D97-AF65-F5344CB8AC3E}">
        <p14:creationId xmlns:p14="http://schemas.microsoft.com/office/powerpoint/2010/main" val="1797061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38AE5C-328E-4ACA-80E7-DA655EFF7457}" type="datetimeFigureOut">
              <a:rPr lang="en-US" smtClean="0"/>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3A8F93-8A62-45B2-A70F-22932128F3F3}" type="slidenum">
              <a:rPr lang="en-US" smtClean="0"/>
              <a:t>‹#›</a:t>
            </a:fld>
            <a:endParaRPr lang="en-US"/>
          </a:p>
        </p:txBody>
      </p:sp>
    </p:spTree>
    <p:extLst>
      <p:ext uri="{BB962C8B-B14F-4D97-AF65-F5344CB8AC3E}">
        <p14:creationId xmlns:p14="http://schemas.microsoft.com/office/powerpoint/2010/main" val="16481854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138AE5C-328E-4ACA-80E7-DA655EFF7457}" type="datetimeFigureOut">
              <a:rPr lang="en-US" smtClean="0"/>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3A8F93-8A62-45B2-A70F-22932128F3F3}" type="slidenum">
              <a:rPr lang="en-US" smtClean="0"/>
              <a:t>‹#›</a:t>
            </a:fld>
            <a:endParaRPr lang="en-US"/>
          </a:p>
        </p:txBody>
      </p:sp>
    </p:spTree>
    <p:extLst>
      <p:ext uri="{BB962C8B-B14F-4D97-AF65-F5344CB8AC3E}">
        <p14:creationId xmlns:p14="http://schemas.microsoft.com/office/powerpoint/2010/main" val="1489396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38AE5C-328E-4ACA-80E7-DA655EFF7457}" type="datetimeFigureOut">
              <a:rPr lang="en-US" smtClean="0"/>
              <a:t>9/15/2019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3A8F93-8A62-45B2-A70F-22932128F3F3}" type="slidenum">
              <a:rPr lang="en-US" smtClean="0"/>
              <a:t>‹#›</a:t>
            </a:fld>
            <a:endParaRPr lang="en-US"/>
          </a:p>
        </p:txBody>
      </p:sp>
    </p:spTree>
    <p:extLst>
      <p:ext uri="{BB962C8B-B14F-4D97-AF65-F5344CB8AC3E}">
        <p14:creationId xmlns:p14="http://schemas.microsoft.com/office/powerpoint/2010/main" val="16654805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38AE5C-328E-4ACA-80E7-DA655EFF7457}" type="datetimeFigureOut">
              <a:rPr lang="en-US" smtClean="0"/>
              <a:t>9/15/2019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3A8F93-8A62-45B2-A70F-22932128F3F3}" type="slidenum">
              <a:rPr lang="en-US" smtClean="0"/>
              <a:t>‹#›</a:t>
            </a:fld>
            <a:endParaRPr lang="en-US"/>
          </a:p>
        </p:txBody>
      </p:sp>
    </p:spTree>
    <p:extLst>
      <p:ext uri="{BB962C8B-B14F-4D97-AF65-F5344CB8AC3E}">
        <p14:creationId xmlns:p14="http://schemas.microsoft.com/office/powerpoint/2010/main" val="31566505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38AE5C-328E-4ACA-80E7-DA655EFF7457}" type="datetimeFigureOut">
              <a:rPr lang="en-US" smtClean="0"/>
              <a:t>9/15/2019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3A8F93-8A62-45B2-A70F-22932128F3F3}" type="slidenum">
              <a:rPr lang="en-US" smtClean="0"/>
              <a:t>‹#›</a:t>
            </a:fld>
            <a:endParaRPr lang="en-US"/>
          </a:p>
        </p:txBody>
      </p:sp>
    </p:spTree>
    <p:extLst>
      <p:ext uri="{BB962C8B-B14F-4D97-AF65-F5344CB8AC3E}">
        <p14:creationId xmlns:p14="http://schemas.microsoft.com/office/powerpoint/2010/main" val="2553636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38AE5C-328E-4ACA-80E7-DA655EFF7457}" type="datetimeFigureOut">
              <a:rPr lang="en-US" smtClean="0"/>
              <a:t>9/15/2019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3A8F93-8A62-45B2-A70F-22932128F3F3}" type="slidenum">
              <a:rPr lang="en-US" smtClean="0"/>
              <a:t>‹#›</a:t>
            </a:fld>
            <a:endParaRPr lang="en-US"/>
          </a:p>
        </p:txBody>
      </p:sp>
    </p:spTree>
    <p:extLst>
      <p:ext uri="{BB962C8B-B14F-4D97-AF65-F5344CB8AC3E}">
        <p14:creationId xmlns:p14="http://schemas.microsoft.com/office/powerpoint/2010/main" val="2231250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138AE5C-328E-4ACA-80E7-DA655EFF7457}" type="datetimeFigureOut">
              <a:rPr lang="en-US" smtClean="0"/>
              <a:t>9/15/2019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3A8F93-8A62-45B2-A70F-22932128F3F3}" type="slidenum">
              <a:rPr lang="en-US" smtClean="0"/>
              <a:t>‹#›</a:t>
            </a:fld>
            <a:endParaRPr lang="en-US"/>
          </a:p>
        </p:txBody>
      </p:sp>
    </p:spTree>
    <p:extLst>
      <p:ext uri="{BB962C8B-B14F-4D97-AF65-F5344CB8AC3E}">
        <p14:creationId xmlns:p14="http://schemas.microsoft.com/office/powerpoint/2010/main" val="17673532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138AE5C-328E-4ACA-80E7-DA655EFF7457}" type="datetimeFigureOut">
              <a:rPr lang="en-US" smtClean="0"/>
              <a:t>9/15/2019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3A8F93-8A62-45B2-A70F-22932128F3F3}" type="slidenum">
              <a:rPr lang="en-US" smtClean="0"/>
              <a:t>‹#›</a:t>
            </a:fld>
            <a:endParaRPr lang="en-US"/>
          </a:p>
        </p:txBody>
      </p:sp>
    </p:spTree>
    <p:extLst>
      <p:ext uri="{BB962C8B-B14F-4D97-AF65-F5344CB8AC3E}">
        <p14:creationId xmlns:p14="http://schemas.microsoft.com/office/powerpoint/2010/main" val="10568833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38AE5C-328E-4ACA-80E7-DA655EFF7457}" type="datetimeFigureOut">
              <a:rPr lang="en-US" smtClean="0"/>
              <a:t>9/15/2019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3A8F93-8A62-45B2-A70F-22932128F3F3}" type="slidenum">
              <a:rPr lang="en-US" smtClean="0"/>
              <a:t>‹#›</a:t>
            </a:fld>
            <a:endParaRPr lang="en-US"/>
          </a:p>
        </p:txBody>
      </p:sp>
    </p:spTree>
    <p:extLst>
      <p:ext uri="{BB962C8B-B14F-4D97-AF65-F5344CB8AC3E}">
        <p14:creationId xmlns:p14="http://schemas.microsoft.com/office/powerpoint/2010/main" val="3106066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5BC35-FD96-4AAE-995D-58A87F313515}"/>
              </a:ext>
            </a:extLst>
          </p:cNvPr>
          <p:cNvSpPr>
            <a:spLocks noGrp="1"/>
          </p:cNvSpPr>
          <p:nvPr>
            <p:ph type="ctrTitle"/>
          </p:nvPr>
        </p:nvSpPr>
        <p:spPr>
          <a:xfrm>
            <a:off x="1841976" y="243118"/>
            <a:ext cx="8361229" cy="1411946"/>
          </a:xfrm>
        </p:spPr>
        <p:txBody>
          <a:bodyPr>
            <a:normAutofit/>
          </a:bodyPr>
          <a:lstStyle/>
          <a:p>
            <a:r>
              <a:rPr lang="en-US" sz="4800" dirty="0"/>
              <a:t>MAT within correctional settings</a:t>
            </a:r>
          </a:p>
        </p:txBody>
      </p:sp>
      <p:sp>
        <p:nvSpPr>
          <p:cNvPr id="3" name="Subtitle 2">
            <a:extLst>
              <a:ext uri="{FF2B5EF4-FFF2-40B4-BE49-F238E27FC236}">
                <a16:creationId xmlns:a16="http://schemas.microsoft.com/office/drawing/2014/main" id="{0E042D5F-73AE-4F0D-A7E3-2520E1C8D4EA}"/>
              </a:ext>
            </a:extLst>
          </p:cNvPr>
          <p:cNvSpPr>
            <a:spLocks noGrp="1"/>
          </p:cNvSpPr>
          <p:nvPr>
            <p:ph type="subTitle" idx="1"/>
          </p:nvPr>
        </p:nvSpPr>
        <p:spPr>
          <a:xfrm>
            <a:off x="201168" y="1901254"/>
            <a:ext cx="11823192" cy="2396426"/>
          </a:xfrm>
        </p:spPr>
        <p:txBody>
          <a:bodyPr>
            <a:normAutofit/>
          </a:bodyPr>
          <a:lstStyle/>
          <a:p>
            <a:r>
              <a:rPr lang="en-US" sz="3600" dirty="0"/>
              <a:t>Steve Seitchik, M.A.</a:t>
            </a:r>
          </a:p>
          <a:p>
            <a:r>
              <a:rPr lang="en-US" sz="3600" dirty="0"/>
              <a:t>Medication Assisted Treatment Statewide Coordinator</a:t>
            </a:r>
          </a:p>
          <a:p>
            <a:r>
              <a:rPr lang="en-US" sz="3600" dirty="0"/>
              <a:t>PA Department of Corrections</a:t>
            </a:r>
          </a:p>
          <a:p>
            <a:endParaRPr lang="en-US" dirty="0"/>
          </a:p>
        </p:txBody>
      </p:sp>
      <p:pic>
        <p:nvPicPr>
          <p:cNvPr id="1026"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301" y="4543870"/>
            <a:ext cx="4732826" cy="106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960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47261"/>
            <a:ext cx="9601200" cy="914400"/>
          </a:xfrm>
        </p:spPr>
        <p:txBody>
          <a:bodyPr/>
          <a:lstStyle/>
          <a:p>
            <a:r>
              <a:rPr lang="en-US" dirty="0">
                <a:solidFill>
                  <a:srgbClr val="191B0E"/>
                </a:solidFill>
              </a:rPr>
              <a:t>Implementing Vivitrol Inside SCIs</a:t>
            </a:r>
            <a:endParaRPr lang="en-US" dirty="0"/>
          </a:p>
        </p:txBody>
      </p:sp>
      <p:sp>
        <p:nvSpPr>
          <p:cNvPr id="3" name="Content Placeholder 2"/>
          <p:cNvSpPr>
            <a:spLocks noGrp="1"/>
          </p:cNvSpPr>
          <p:nvPr>
            <p:ph idx="1"/>
          </p:nvPr>
        </p:nvSpPr>
        <p:spPr>
          <a:xfrm>
            <a:off x="209007" y="1837509"/>
            <a:ext cx="11777584" cy="4563291"/>
          </a:xfrm>
        </p:spPr>
        <p:txBody>
          <a:bodyPr numCol="2">
            <a:normAutofit/>
          </a:bodyPr>
          <a:lstStyle/>
          <a:p>
            <a:r>
              <a:rPr lang="en-US" sz="3600" b="1" u="sng" dirty="0">
                <a:solidFill>
                  <a:schemeClr val="tx1"/>
                </a:solidFill>
              </a:rPr>
              <a:t>Signs of Success</a:t>
            </a:r>
          </a:p>
          <a:p>
            <a:pPr lvl="1"/>
            <a:r>
              <a:rPr lang="en-US" sz="3200" dirty="0"/>
              <a:t>Staff Initiative </a:t>
            </a:r>
          </a:p>
          <a:p>
            <a:pPr lvl="1"/>
            <a:r>
              <a:rPr lang="en-US" sz="3200" dirty="0"/>
              <a:t>Staff Buy-In</a:t>
            </a:r>
          </a:p>
          <a:p>
            <a:pPr lvl="1"/>
            <a:r>
              <a:rPr lang="en-US" sz="3200" dirty="0"/>
              <a:t>Teamwork </a:t>
            </a:r>
          </a:p>
          <a:p>
            <a:pPr lvl="1"/>
            <a:r>
              <a:rPr lang="en-US" sz="3200" dirty="0"/>
              <a:t>Sense of Urgency</a:t>
            </a:r>
          </a:p>
          <a:p>
            <a:pPr lvl="1"/>
            <a:r>
              <a:rPr lang="en-US" sz="3200" dirty="0"/>
              <a:t>Communication</a:t>
            </a:r>
          </a:p>
          <a:p>
            <a:pPr lvl="1"/>
            <a:r>
              <a:rPr lang="en-US" sz="3200" dirty="0"/>
              <a:t>COMPASS Application (Medicaid) done timely</a:t>
            </a:r>
          </a:p>
          <a:p>
            <a:pPr lvl="1"/>
            <a:endParaRPr lang="en-US" sz="3200" dirty="0">
              <a:solidFill>
                <a:srgbClr val="FF0000"/>
              </a:solidFill>
            </a:endParaRPr>
          </a:p>
          <a:p>
            <a:pPr lvl="1"/>
            <a:endParaRPr lang="en-US" sz="3200" dirty="0">
              <a:solidFill>
                <a:srgbClr val="FF0000"/>
              </a:solidFill>
            </a:endParaRPr>
          </a:p>
          <a:p>
            <a:pPr lvl="1"/>
            <a:endParaRPr lang="en-US" sz="3200" dirty="0">
              <a:solidFill>
                <a:srgbClr val="FF0000"/>
              </a:solidFill>
            </a:endParaRPr>
          </a:p>
          <a:p>
            <a:pPr lvl="1"/>
            <a:endParaRPr lang="en-US" sz="3200" dirty="0">
              <a:solidFill>
                <a:srgbClr val="FF0000"/>
              </a:solidFill>
            </a:endParaRPr>
          </a:p>
          <a:p>
            <a:pPr lvl="1"/>
            <a:r>
              <a:rPr lang="en-US" sz="3600" dirty="0">
                <a:solidFill>
                  <a:srgbClr val="FF0000"/>
                </a:solidFill>
              </a:rPr>
              <a:t>2016: 78 participants</a:t>
            </a:r>
          </a:p>
          <a:p>
            <a:pPr lvl="1"/>
            <a:r>
              <a:rPr lang="en-US" sz="3600" dirty="0">
                <a:solidFill>
                  <a:srgbClr val="0070C0"/>
                </a:solidFill>
              </a:rPr>
              <a:t>2017: 494 participants</a:t>
            </a:r>
          </a:p>
          <a:p>
            <a:pPr lvl="1"/>
            <a:r>
              <a:rPr lang="en-US" sz="3600" dirty="0">
                <a:solidFill>
                  <a:srgbClr val="7030A0"/>
                </a:solidFill>
              </a:rPr>
              <a:t>2018: 742 participants</a:t>
            </a:r>
          </a:p>
          <a:p>
            <a:pPr marL="530352" lvl="1" indent="0">
              <a:buNone/>
            </a:pPr>
            <a:endParaRPr lang="en-US" sz="3200" dirty="0"/>
          </a:p>
        </p:txBody>
      </p:sp>
      <p:sp>
        <p:nvSpPr>
          <p:cNvPr id="4" name="Rectangle 3"/>
          <p:cNvSpPr/>
          <p:nvPr/>
        </p:nvSpPr>
        <p:spPr>
          <a:xfrm>
            <a:off x="209007" y="5847916"/>
            <a:ext cx="11777584" cy="769441"/>
          </a:xfrm>
          <a:prstGeom prst="rect">
            <a:avLst/>
          </a:prstGeom>
        </p:spPr>
        <p:txBody>
          <a:bodyPr wrap="square">
            <a:spAutoFit/>
          </a:bodyPr>
          <a:lstStyle/>
          <a:p>
            <a:endParaRPr lang="en-US" sz="2000" dirty="0">
              <a:solidFill>
                <a:srgbClr val="000000"/>
              </a:solidFill>
              <a:latin typeface="Calibri" panose="020F0502020204030204" pitchFamily="34" charset="0"/>
            </a:endParaRPr>
          </a:p>
          <a:p>
            <a:r>
              <a:rPr lang="en-US" sz="2400" dirty="0">
                <a:solidFill>
                  <a:srgbClr val="FF0000"/>
                </a:solidFill>
                <a:latin typeface="Calibri" panose="020F0502020204030204" pitchFamily="34" charset="0"/>
              </a:rPr>
              <a:t>Weekly call-ins </a:t>
            </a:r>
            <a:r>
              <a:rPr lang="en-US" sz="2400" dirty="0">
                <a:solidFill>
                  <a:srgbClr val="000000"/>
                </a:solidFill>
                <a:latin typeface="Calibri" panose="020F0502020204030204" pitchFamily="34" charset="0"/>
              </a:rPr>
              <a:t>to the PA </a:t>
            </a:r>
            <a:r>
              <a:rPr lang="en-US" sz="2400" dirty="0" err="1">
                <a:solidFill>
                  <a:srgbClr val="000000"/>
                </a:solidFill>
                <a:latin typeface="Calibri" panose="020F0502020204030204" pitchFamily="34" charset="0"/>
              </a:rPr>
              <a:t>DOC’s</a:t>
            </a:r>
            <a:r>
              <a:rPr lang="en-US" sz="2400" dirty="0">
                <a:solidFill>
                  <a:srgbClr val="000000"/>
                </a:solidFill>
                <a:latin typeface="Calibri" panose="020F0502020204030204" pitchFamily="34" charset="0"/>
              </a:rPr>
              <a:t> Central Office are made in an effort to monitor the referrals. </a:t>
            </a:r>
          </a:p>
        </p:txBody>
      </p:sp>
      <p:pic>
        <p:nvPicPr>
          <p:cNvPr id="5" name="Picture 4"/>
          <p:cNvPicPr>
            <a:picLocks noChangeAspect="1"/>
          </p:cNvPicPr>
          <p:nvPr/>
        </p:nvPicPr>
        <p:blipFill>
          <a:blip r:embed="rId2"/>
          <a:stretch>
            <a:fillRect/>
          </a:stretch>
        </p:blipFill>
        <p:spPr>
          <a:xfrm>
            <a:off x="5340286" y="2073021"/>
            <a:ext cx="6135434" cy="2912898"/>
          </a:xfrm>
          <a:prstGeom prst="rect">
            <a:avLst/>
          </a:prstGeom>
          <a:solidFill>
            <a:srgbClr val="00B050"/>
          </a:solidFill>
        </p:spPr>
      </p:pic>
    </p:spTree>
    <p:extLst>
      <p:ext uri="{BB962C8B-B14F-4D97-AF65-F5344CB8AC3E}">
        <p14:creationId xmlns:p14="http://schemas.microsoft.com/office/powerpoint/2010/main" val="27818110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47872" y="2836891"/>
            <a:ext cx="3291840" cy="4005343"/>
          </a:xfrm>
          <a:prstGeom prst="rect">
            <a:avLst/>
          </a:prstGeom>
        </p:spPr>
      </p:pic>
      <p:pic>
        <p:nvPicPr>
          <p:cNvPr id="6" name="Picture 5"/>
          <p:cNvPicPr>
            <a:picLocks noChangeAspect="1"/>
          </p:cNvPicPr>
          <p:nvPr/>
        </p:nvPicPr>
        <p:blipFill>
          <a:blip r:embed="rId3"/>
          <a:stretch>
            <a:fillRect/>
          </a:stretch>
        </p:blipFill>
        <p:spPr>
          <a:xfrm>
            <a:off x="81222" y="758952"/>
            <a:ext cx="11653101" cy="2578607"/>
          </a:xfrm>
          <a:prstGeom prst="rect">
            <a:avLst/>
          </a:prstGeom>
        </p:spPr>
      </p:pic>
      <p:pic>
        <p:nvPicPr>
          <p:cNvPr id="7" name="Picture 6"/>
          <p:cNvPicPr>
            <a:picLocks noChangeAspect="1"/>
          </p:cNvPicPr>
          <p:nvPr/>
        </p:nvPicPr>
        <p:blipFill>
          <a:blip r:embed="rId4"/>
          <a:stretch>
            <a:fillRect/>
          </a:stretch>
        </p:blipFill>
        <p:spPr>
          <a:xfrm>
            <a:off x="7405116" y="3929924"/>
            <a:ext cx="4457700" cy="1971675"/>
          </a:xfrm>
          <a:prstGeom prst="rect">
            <a:avLst/>
          </a:prstGeom>
        </p:spPr>
      </p:pic>
      <p:pic>
        <p:nvPicPr>
          <p:cNvPr id="8" name="Picture 7"/>
          <p:cNvPicPr>
            <a:picLocks noChangeAspect="1"/>
          </p:cNvPicPr>
          <p:nvPr/>
        </p:nvPicPr>
        <p:blipFill>
          <a:blip r:embed="rId5"/>
          <a:stretch>
            <a:fillRect/>
          </a:stretch>
        </p:blipFill>
        <p:spPr>
          <a:xfrm>
            <a:off x="290703" y="3777524"/>
            <a:ext cx="2809875" cy="2124075"/>
          </a:xfrm>
          <a:prstGeom prst="rect">
            <a:avLst/>
          </a:prstGeom>
        </p:spPr>
      </p:pic>
    </p:spTree>
    <p:extLst>
      <p:ext uri="{BB962C8B-B14F-4D97-AF65-F5344CB8AC3E}">
        <p14:creationId xmlns:p14="http://schemas.microsoft.com/office/powerpoint/2010/main" val="1295338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 y="208526"/>
            <a:ext cx="11722608" cy="2862322"/>
          </a:xfrm>
          <a:prstGeom prst="rect">
            <a:avLst/>
          </a:prstGeom>
        </p:spPr>
        <p:txBody>
          <a:bodyPr wrap="square">
            <a:spAutoFit/>
          </a:bodyPr>
          <a:lstStyle/>
          <a:p>
            <a:pPr marL="571500" indent="-571500">
              <a:buFont typeface="Arial" panose="020B0604020202020204" pitchFamily="34" charset="0"/>
              <a:buChar char="•"/>
            </a:pPr>
            <a:r>
              <a:rPr lang="en-US" sz="3600" dirty="0"/>
              <a:t>Injectable buprenorphine is ideal for jails/prisons</a:t>
            </a:r>
          </a:p>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r>
              <a:rPr lang="en-US" sz="3600" dirty="0"/>
              <a:t>Reduces diversion of oral buprenorphine </a:t>
            </a:r>
          </a:p>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r>
              <a:rPr lang="en-US" sz="3600" dirty="0"/>
              <a:t>Monthly medline vs. daily medline</a:t>
            </a:r>
          </a:p>
        </p:txBody>
      </p:sp>
      <p:pic>
        <p:nvPicPr>
          <p:cNvPr id="3" name="Picture 2"/>
          <p:cNvPicPr>
            <a:picLocks noChangeAspect="1"/>
          </p:cNvPicPr>
          <p:nvPr/>
        </p:nvPicPr>
        <p:blipFill>
          <a:blip r:embed="rId2"/>
          <a:stretch>
            <a:fillRect/>
          </a:stretch>
        </p:blipFill>
        <p:spPr>
          <a:xfrm>
            <a:off x="2700655" y="3581400"/>
            <a:ext cx="6451922" cy="3219470"/>
          </a:xfrm>
          <a:prstGeom prst="rect">
            <a:avLst/>
          </a:prstGeom>
        </p:spPr>
      </p:pic>
    </p:spTree>
    <p:extLst>
      <p:ext uri="{BB962C8B-B14F-4D97-AF65-F5344CB8AC3E}">
        <p14:creationId xmlns:p14="http://schemas.microsoft.com/office/powerpoint/2010/main" val="29599876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98769" y="287054"/>
            <a:ext cx="4901383" cy="2612721"/>
          </a:xfrm>
          <a:prstGeom prst="rect">
            <a:avLst/>
          </a:prstGeom>
        </p:spPr>
      </p:pic>
      <p:pic>
        <p:nvPicPr>
          <p:cNvPr id="6" name="Picture 5"/>
          <p:cNvPicPr>
            <a:picLocks noChangeAspect="1"/>
          </p:cNvPicPr>
          <p:nvPr/>
        </p:nvPicPr>
        <p:blipFill>
          <a:blip r:embed="rId3"/>
          <a:stretch>
            <a:fillRect/>
          </a:stretch>
        </p:blipFill>
        <p:spPr>
          <a:xfrm>
            <a:off x="1598769" y="3031299"/>
            <a:ext cx="8610502" cy="3555304"/>
          </a:xfrm>
          <a:prstGeom prst="rect">
            <a:avLst/>
          </a:prstGeom>
        </p:spPr>
      </p:pic>
      <p:sp>
        <p:nvSpPr>
          <p:cNvPr id="7" name="Right Arrow 6"/>
          <p:cNvSpPr/>
          <p:nvPr/>
        </p:nvSpPr>
        <p:spPr>
          <a:xfrm>
            <a:off x="475989" y="5060515"/>
            <a:ext cx="1323196" cy="102713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7262766" y="287054"/>
            <a:ext cx="2946505" cy="2612721"/>
          </a:xfrm>
          <a:prstGeom prst="rect">
            <a:avLst/>
          </a:prstGeom>
        </p:spPr>
      </p:pic>
    </p:spTree>
    <p:extLst>
      <p:ext uri="{BB962C8B-B14F-4D97-AF65-F5344CB8AC3E}">
        <p14:creationId xmlns:p14="http://schemas.microsoft.com/office/powerpoint/2010/main" val="20224494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1520" y="557784"/>
            <a:ext cx="11119104" cy="3754874"/>
          </a:xfrm>
          <a:prstGeom prst="rect">
            <a:avLst/>
          </a:prstGeom>
        </p:spPr>
        <p:txBody>
          <a:bodyPr wrap="square">
            <a:spAutoFit/>
          </a:bodyPr>
          <a:lstStyle/>
          <a:p>
            <a:r>
              <a:rPr lang="en-US" sz="4400" dirty="0">
                <a:latin typeface="Arial" panose="020B0604020202020204" pitchFamily="34" charset="0"/>
                <a:ea typeface="Times New Roman" panose="02020603050405020304" pitchFamily="18" charset="0"/>
              </a:rPr>
              <a:t>SCI Cambridge Springs, in conjunction with Greenfield Counseling Services (community-based OTP), provides </a:t>
            </a:r>
            <a:r>
              <a:rPr lang="en-US" sz="4400" dirty="0">
                <a:solidFill>
                  <a:srgbClr val="FF0000"/>
                </a:solidFill>
                <a:latin typeface="Arial" panose="020B0604020202020204" pitchFamily="34" charset="0"/>
                <a:ea typeface="Times New Roman" panose="02020603050405020304" pitchFamily="18" charset="0"/>
              </a:rPr>
              <a:t>Methadone</a:t>
            </a:r>
            <a:r>
              <a:rPr lang="en-US" sz="4400" dirty="0">
                <a:latin typeface="Arial" panose="020B0604020202020204" pitchFamily="34" charset="0"/>
                <a:ea typeface="Times New Roman" panose="02020603050405020304" pitchFamily="18" charset="0"/>
              </a:rPr>
              <a:t> to pregnant inmates with opioid addiction.</a:t>
            </a:r>
            <a:endParaRPr lang="en-US" sz="4400" dirty="0">
              <a:latin typeface="Times New Roman" panose="02020603050405020304" pitchFamily="18" charset="0"/>
              <a:ea typeface="Times New Roman" panose="02020603050405020304" pitchFamily="18" charset="0"/>
            </a:endParaRPr>
          </a:p>
          <a:p>
            <a:r>
              <a:rPr lang="en-US" dirty="0">
                <a:latin typeface="Arial" panose="020B0604020202020204" pitchFamily="34"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858768" y="4021939"/>
            <a:ext cx="3301190" cy="2488589"/>
          </a:xfrm>
          <a:prstGeom prst="rect">
            <a:avLst/>
          </a:prstGeom>
        </p:spPr>
      </p:pic>
    </p:spTree>
    <p:extLst>
      <p:ext uri="{BB962C8B-B14F-4D97-AF65-F5344CB8AC3E}">
        <p14:creationId xmlns:p14="http://schemas.microsoft.com/office/powerpoint/2010/main" val="24163951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22180F-A232-4C96-8B41-93D1CD61BC9A}"/>
              </a:ext>
            </a:extLst>
          </p:cNvPr>
          <p:cNvSpPr/>
          <p:nvPr/>
        </p:nvSpPr>
        <p:spPr>
          <a:xfrm>
            <a:off x="357680" y="728664"/>
            <a:ext cx="11834320" cy="5570756"/>
          </a:xfrm>
          <a:prstGeom prst="rect">
            <a:avLst/>
          </a:prstGeom>
        </p:spPr>
        <p:txBody>
          <a:bodyPr wrap="square">
            <a:spAutoFit/>
          </a:bodyPr>
          <a:lstStyle/>
          <a:p>
            <a:r>
              <a:rPr lang="en-US" sz="4000" dirty="0">
                <a:latin typeface="Corbel" panose="020B0503020204020204" pitchFamily="34" charset="0"/>
              </a:rPr>
              <a:t>On March 12, 2018, the department converted six therapeutic communities (TCs) to </a:t>
            </a:r>
            <a:r>
              <a:rPr lang="en-US" sz="4000" dirty="0">
                <a:solidFill>
                  <a:srgbClr val="C00000"/>
                </a:solidFill>
                <a:latin typeface="Corbel" panose="020B0503020204020204" pitchFamily="34" charset="0"/>
              </a:rPr>
              <a:t>opiate specific </a:t>
            </a:r>
            <a:r>
              <a:rPr lang="en-US" sz="4000" dirty="0">
                <a:latin typeface="Corbel" panose="020B0503020204020204" pitchFamily="34" charset="0"/>
              </a:rPr>
              <a:t>therapeutic communities.</a:t>
            </a:r>
          </a:p>
          <a:p>
            <a:endParaRPr lang="en-US" sz="4000" dirty="0">
              <a:latin typeface="Corbel" panose="020B0503020204020204" pitchFamily="34" charset="0"/>
            </a:endParaRPr>
          </a:p>
          <a:p>
            <a:r>
              <a:rPr lang="en-US" sz="2800" b="1" dirty="0">
                <a:latin typeface="Corbel" panose="020B0503020204020204" pitchFamily="34" charset="0"/>
              </a:rPr>
              <a:t>Institutions with Opiate Specific </a:t>
            </a:r>
            <a:r>
              <a:rPr lang="en-US" sz="2800" b="1" dirty="0" err="1">
                <a:latin typeface="Corbel" panose="020B0503020204020204" pitchFamily="34" charset="0"/>
              </a:rPr>
              <a:t>TCs</a:t>
            </a:r>
            <a:r>
              <a:rPr lang="en-US" sz="2800" b="1" dirty="0">
                <a:latin typeface="Corbel" panose="020B0503020204020204" pitchFamily="34" charset="0"/>
              </a:rPr>
              <a:t>:</a:t>
            </a:r>
            <a:endParaRPr lang="en-US" sz="2800" dirty="0">
              <a:latin typeface="Corbel" panose="020B0503020204020204" pitchFamily="34" charset="0"/>
            </a:endParaRPr>
          </a:p>
          <a:p>
            <a:pPr marL="914400" lvl="1" indent="-457200">
              <a:buFont typeface="Arial" panose="020B0604020202020204" pitchFamily="34" charset="0"/>
              <a:buChar char="•"/>
            </a:pPr>
            <a:r>
              <a:rPr lang="en-US" sz="2800" dirty="0">
                <a:solidFill>
                  <a:srgbClr val="C00000"/>
                </a:solidFill>
                <a:latin typeface="Corbel" panose="020B0503020204020204" pitchFamily="34" charset="0"/>
              </a:rPr>
              <a:t>Albion </a:t>
            </a:r>
            <a:r>
              <a:rPr lang="en-US" sz="2400" dirty="0">
                <a:solidFill>
                  <a:srgbClr val="0070C0"/>
                </a:solidFill>
                <a:latin typeface="Corbel" panose="020B0503020204020204" pitchFamily="34" charset="0"/>
              </a:rPr>
              <a:t>(co-occurring, includes long term)</a:t>
            </a:r>
          </a:p>
          <a:p>
            <a:pPr marL="914400" lvl="1" indent="-457200">
              <a:buFont typeface="Arial" panose="020B0604020202020204" pitchFamily="34" charset="0"/>
              <a:buChar char="•"/>
            </a:pPr>
            <a:r>
              <a:rPr lang="en-US" sz="2800" dirty="0">
                <a:solidFill>
                  <a:srgbClr val="C00000"/>
                </a:solidFill>
                <a:latin typeface="Corbel" panose="020B0503020204020204" pitchFamily="34" charset="0"/>
              </a:rPr>
              <a:t>Cambridge Springs </a:t>
            </a:r>
            <a:r>
              <a:rPr lang="en-US" sz="2400" dirty="0">
                <a:solidFill>
                  <a:srgbClr val="0070C0"/>
                </a:solidFill>
                <a:latin typeface="Corbel" panose="020B0503020204020204" pitchFamily="34" charset="0"/>
              </a:rPr>
              <a:t>(females)</a:t>
            </a:r>
          </a:p>
          <a:p>
            <a:pPr marL="914400" lvl="1" indent="-457200">
              <a:buFont typeface="Arial" panose="020B0604020202020204" pitchFamily="34" charset="0"/>
              <a:buChar char="•"/>
            </a:pPr>
            <a:r>
              <a:rPr lang="en-US" sz="2800" dirty="0">
                <a:solidFill>
                  <a:srgbClr val="C00000"/>
                </a:solidFill>
                <a:latin typeface="Corbel" panose="020B0503020204020204" pitchFamily="34" charset="0"/>
              </a:rPr>
              <a:t>Camp Hill</a:t>
            </a:r>
          </a:p>
          <a:p>
            <a:pPr marL="914400" lvl="1" indent="-457200">
              <a:buFont typeface="Arial" panose="020B0604020202020204" pitchFamily="34" charset="0"/>
              <a:buChar char="•"/>
            </a:pPr>
            <a:r>
              <a:rPr lang="en-US" sz="2800" dirty="0">
                <a:solidFill>
                  <a:srgbClr val="C00000"/>
                </a:solidFill>
                <a:latin typeface="Corbel" panose="020B0503020204020204" pitchFamily="34" charset="0"/>
              </a:rPr>
              <a:t>Chester</a:t>
            </a:r>
          </a:p>
          <a:p>
            <a:pPr marL="914400" lvl="1" indent="-457200">
              <a:buFont typeface="Arial" panose="020B0604020202020204" pitchFamily="34" charset="0"/>
              <a:buChar char="•"/>
            </a:pPr>
            <a:r>
              <a:rPr lang="en-US" sz="2800" dirty="0">
                <a:solidFill>
                  <a:srgbClr val="C00000"/>
                </a:solidFill>
                <a:latin typeface="Corbel" panose="020B0503020204020204" pitchFamily="34" charset="0"/>
              </a:rPr>
              <a:t>Laurel Highlands</a:t>
            </a:r>
          </a:p>
          <a:p>
            <a:pPr marL="914400" lvl="1" indent="-457200">
              <a:buFont typeface="Arial" panose="020B0604020202020204" pitchFamily="34" charset="0"/>
              <a:buChar char="•"/>
            </a:pPr>
            <a:r>
              <a:rPr lang="en-US" sz="2800" dirty="0">
                <a:solidFill>
                  <a:srgbClr val="C00000"/>
                </a:solidFill>
                <a:latin typeface="Corbel" panose="020B0503020204020204" pitchFamily="34" charset="0"/>
              </a:rPr>
              <a:t>Quehanna Boot Camp </a:t>
            </a:r>
            <a:r>
              <a:rPr lang="en-US" sz="2400" dirty="0">
                <a:solidFill>
                  <a:srgbClr val="0070C0"/>
                </a:solidFill>
                <a:latin typeface="Corbel" panose="020B0503020204020204" pitchFamily="34" charset="0"/>
              </a:rPr>
              <a:t>(State Intermediate Program; 2-year flat sentence)</a:t>
            </a:r>
          </a:p>
        </p:txBody>
      </p:sp>
    </p:spTree>
    <p:extLst>
      <p:ext uri="{BB962C8B-B14F-4D97-AF65-F5344CB8AC3E}">
        <p14:creationId xmlns:p14="http://schemas.microsoft.com/office/powerpoint/2010/main" val="1383757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BB4952-8D11-47F8-9B7B-C26570C217B1}"/>
              </a:ext>
            </a:extLst>
          </p:cNvPr>
          <p:cNvSpPr/>
          <p:nvPr/>
        </p:nvSpPr>
        <p:spPr>
          <a:xfrm>
            <a:off x="1700785" y="2204595"/>
            <a:ext cx="7827263" cy="2862322"/>
          </a:xfrm>
          <a:prstGeom prst="rect">
            <a:avLst/>
          </a:prstGeom>
        </p:spPr>
        <p:txBody>
          <a:bodyPr wrap="square">
            <a:spAutoFit/>
          </a:bodyPr>
          <a:lstStyle/>
          <a:p>
            <a:pPr algn="ctr"/>
            <a:r>
              <a:rPr lang="en-US" sz="6000" dirty="0"/>
              <a:t>REFERRAL TO COMMUNITY-BASED PROVIDERS</a:t>
            </a:r>
          </a:p>
        </p:txBody>
      </p:sp>
    </p:spTree>
    <p:extLst>
      <p:ext uri="{BB962C8B-B14F-4D97-AF65-F5344CB8AC3E}">
        <p14:creationId xmlns:p14="http://schemas.microsoft.com/office/powerpoint/2010/main" val="21726075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130"/>
            <a:ext cx="11631167" cy="6776664"/>
          </a:xfrm>
          <a:prstGeom prst="rect">
            <a:avLst/>
          </a:prstGeom>
        </p:spPr>
      </p:pic>
      <p:pic>
        <p:nvPicPr>
          <p:cNvPr id="5" name="Picture 4"/>
          <p:cNvPicPr>
            <a:picLocks noChangeAspect="1"/>
          </p:cNvPicPr>
          <p:nvPr/>
        </p:nvPicPr>
        <p:blipFill>
          <a:blip r:embed="rId3"/>
          <a:stretch>
            <a:fillRect/>
          </a:stretch>
        </p:blipFill>
        <p:spPr>
          <a:xfrm>
            <a:off x="4229099" y="0"/>
            <a:ext cx="1920240" cy="2460131"/>
          </a:xfrm>
          <a:prstGeom prst="rect">
            <a:avLst/>
          </a:prstGeom>
        </p:spPr>
      </p:pic>
      <p:sp>
        <p:nvSpPr>
          <p:cNvPr id="2" name="Left Arrow 1"/>
          <p:cNvSpPr/>
          <p:nvPr/>
        </p:nvSpPr>
        <p:spPr>
          <a:xfrm>
            <a:off x="1837944" y="848266"/>
            <a:ext cx="749808" cy="51206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298448" y="1362456"/>
            <a:ext cx="1289304" cy="369332"/>
          </a:xfrm>
          <a:prstGeom prst="rect">
            <a:avLst/>
          </a:prstGeom>
          <a:solidFill>
            <a:srgbClr val="FF0000"/>
          </a:solidFill>
        </p:spPr>
        <p:txBody>
          <a:bodyPr wrap="square" rtlCol="0">
            <a:spAutoFit/>
          </a:bodyPr>
          <a:lstStyle/>
          <a:p>
            <a:r>
              <a:rPr lang="en-US" dirty="0">
                <a:solidFill>
                  <a:schemeClr val="bg1"/>
                </a:solidFill>
              </a:rPr>
              <a:t>Methadone</a:t>
            </a:r>
          </a:p>
        </p:txBody>
      </p:sp>
    </p:spTree>
    <p:extLst>
      <p:ext uri="{BB962C8B-B14F-4D97-AF65-F5344CB8AC3E}">
        <p14:creationId xmlns:p14="http://schemas.microsoft.com/office/powerpoint/2010/main" val="21265237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58952" y="338328"/>
            <a:ext cx="10695980" cy="6168721"/>
          </a:xfrm>
          <a:prstGeom prst="rect">
            <a:avLst/>
          </a:prstGeom>
        </p:spPr>
      </p:pic>
      <p:sp>
        <p:nvSpPr>
          <p:cNvPr id="4" name="TextBox 3"/>
          <p:cNvSpPr txBox="1"/>
          <p:nvPr/>
        </p:nvSpPr>
        <p:spPr>
          <a:xfrm>
            <a:off x="3931920" y="1399032"/>
            <a:ext cx="3044952" cy="374904"/>
          </a:xfrm>
          <a:prstGeom prst="rect">
            <a:avLst/>
          </a:prstGeom>
          <a:noFill/>
        </p:spPr>
        <p:txBody>
          <a:bodyPr wrap="square" rtlCol="0">
            <a:spAutoFit/>
          </a:bodyPr>
          <a:lstStyle/>
          <a:p>
            <a:r>
              <a:rPr lang="en-US" dirty="0"/>
              <a:t>~ 200+ miles</a:t>
            </a:r>
          </a:p>
        </p:txBody>
      </p:sp>
      <p:sp>
        <p:nvSpPr>
          <p:cNvPr id="5" name="Left-Right Arrow 4"/>
          <p:cNvSpPr/>
          <p:nvPr/>
        </p:nvSpPr>
        <p:spPr>
          <a:xfrm>
            <a:off x="5440680" y="1481328"/>
            <a:ext cx="786384" cy="21031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94631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003324" y="146721"/>
            <a:ext cx="9868892" cy="6711279"/>
          </a:xfrm>
          <a:prstGeom prst="rect">
            <a:avLst/>
          </a:prstGeom>
        </p:spPr>
      </p:pic>
      <p:sp>
        <p:nvSpPr>
          <p:cNvPr id="7" name="TextBox 6"/>
          <p:cNvSpPr txBox="1"/>
          <p:nvPr/>
        </p:nvSpPr>
        <p:spPr>
          <a:xfrm>
            <a:off x="1314220" y="2528122"/>
            <a:ext cx="2498828" cy="1569660"/>
          </a:xfrm>
          <a:prstGeom prst="rect">
            <a:avLst/>
          </a:prstGeom>
          <a:solidFill>
            <a:srgbClr val="FFFF00"/>
          </a:solidFill>
        </p:spPr>
        <p:txBody>
          <a:bodyPr wrap="square" rtlCol="0">
            <a:spAutoFit/>
          </a:bodyPr>
          <a:lstStyle/>
          <a:p>
            <a:r>
              <a:rPr lang="en-US" sz="4800" dirty="0"/>
              <a:t>MOBILE VIVITROL </a:t>
            </a:r>
          </a:p>
        </p:txBody>
      </p:sp>
      <p:pic>
        <p:nvPicPr>
          <p:cNvPr id="4" name="Picture 3"/>
          <p:cNvPicPr>
            <a:picLocks noChangeAspect="1"/>
          </p:cNvPicPr>
          <p:nvPr/>
        </p:nvPicPr>
        <p:blipFill>
          <a:blip r:embed="rId3"/>
          <a:stretch>
            <a:fillRect/>
          </a:stretch>
        </p:blipFill>
        <p:spPr>
          <a:xfrm>
            <a:off x="8614791" y="146721"/>
            <a:ext cx="2257425" cy="2314575"/>
          </a:xfrm>
          <a:prstGeom prst="rect">
            <a:avLst/>
          </a:prstGeom>
        </p:spPr>
      </p:pic>
      <p:pic>
        <p:nvPicPr>
          <p:cNvPr id="14" name="Picture 13"/>
          <p:cNvPicPr>
            <a:picLocks noChangeAspect="1"/>
          </p:cNvPicPr>
          <p:nvPr/>
        </p:nvPicPr>
        <p:blipFill>
          <a:blip r:embed="rId4"/>
          <a:stretch>
            <a:fillRect/>
          </a:stretch>
        </p:blipFill>
        <p:spPr>
          <a:xfrm>
            <a:off x="8614791" y="65379"/>
            <a:ext cx="2590800" cy="2857500"/>
          </a:xfrm>
          <a:prstGeom prst="rect">
            <a:avLst/>
          </a:prstGeom>
        </p:spPr>
      </p:pic>
    </p:spTree>
    <p:extLst>
      <p:ext uri="{BB962C8B-B14F-4D97-AF65-F5344CB8AC3E}">
        <p14:creationId xmlns:p14="http://schemas.microsoft.com/office/powerpoint/2010/main" val="20504788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758747" y="1097281"/>
            <a:ext cx="6378850" cy="5651570"/>
          </a:xfrm>
          <a:prstGeom prst="rect">
            <a:avLst/>
          </a:prstGeom>
        </p:spPr>
      </p:pic>
      <p:sp>
        <p:nvSpPr>
          <p:cNvPr id="2" name="Rectangle 1"/>
          <p:cNvSpPr/>
          <p:nvPr/>
        </p:nvSpPr>
        <p:spPr>
          <a:xfrm>
            <a:off x="347472" y="208526"/>
            <a:ext cx="11201400" cy="584775"/>
          </a:xfrm>
          <a:prstGeom prst="rect">
            <a:avLst/>
          </a:prstGeom>
        </p:spPr>
        <p:txBody>
          <a:bodyPr wrap="square">
            <a:spAutoFit/>
          </a:bodyPr>
          <a:lstStyle/>
          <a:p>
            <a:pPr algn="ctr"/>
            <a:r>
              <a:rPr lang="en-US" sz="3200" u="sng" dirty="0">
                <a:solidFill>
                  <a:srgbClr val="FF0000"/>
                </a:solidFill>
              </a:rPr>
              <a:t>Medication has given me my life back!</a:t>
            </a:r>
          </a:p>
        </p:txBody>
      </p:sp>
    </p:spTree>
    <p:extLst>
      <p:ext uri="{BB962C8B-B14F-4D97-AF65-F5344CB8AC3E}">
        <p14:creationId xmlns:p14="http://schemas.microsoft.com/office/powerpoint/2010/main" val="4202957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2738"/>
            <a:ext cx="9601200" cy="855785"/>
          </a:xfrm>
        </p:spPr>
        <p:txBody>
          <a:bodyPr>
            <a:normAutofit/>
          </a:bodyPr>
          <a:lstStyle/>
          <a:p>
            <a:pPr algn="ctr"/>
            <a:r>
              <a:rPr lang="en-US" dirty="0"/>
              <a:t>Barriers</a:t>
            </a:r>
          </a:p>
        </p:txBody>
      </p:sp>
      <p:sp>
        <p:nvSpPr>
          <p:cNvPr id="3" name="Content Placeholder 2"/>
          <p:cNvSpPr>
            <a:spLocks noGrp="1"/>
          </p:cNvSpPr>
          <p:nvPr>
            <p:ph idx="1"/>
          </p:nvPr>
        </p:nvSpPr>
        <p:spPr>
          <a:xfrm>
            <a:off x="540903" y="1221779"/>
            <a:ext cx="10431897" cy="5521569"/>
          </a:xfrm>
        </p:spPr>
        <p:txBody>
          <a:bodyPr>
            <a:normAutofit lnSpcReduction="10000"/>
          </a:bodyPr>
          <a:lstStyle/>
          <a:p>
            <a:r>
              <a:rPr lang="en-US" sz="3200" dirty="0"/>
              <a:t>Stigma against </a:t>
            </a:r>
            <a:r>
              <a:rPr lang="en-US" sz="3200" dirty="0">
                <a:solidFill>
                  <a:srgbClr val="FF0000"/>
                </a:solidFill>
              </a:rPr>
              <a:t>agonist</a:t>
            </a:r>
            <a:r>
              <a:rPr lang="en-US" sz="3200" dirty="0"/>
              <a:t> medications (Security Staff, Physicians, Family Members, Community-Based Providers)</a:t>
            </a:r>
          </a:p>
          <a:p>
            <a:endParaRPr lang="en-US" sz="3200" dirty="0"/>
          </a:p>
          <a:p>
            <a:r>
              <a:rPr lang="en-US" sz="3200" dirty="0"/>
              <a:t>Stigma against medication </a:t>
            </a:r>
            <a:r>
              <a:rPr lang="en-US" sz="3200" dirty="0">
                <a:solidFill>
                  <a:srgbClr val="FF0000"/>
                </a:solidFill>
              </a:rPr>
              <a:t>in general</a:t>
            </a:r>
          </a:p>
          <a:p>
            <a:endParaRPr lang="en-US" sz="3200" dirty="0"/>
          </a:p>
          <a:p>
            <a:r>
              <a:rPr lang="en-US" sz="3200" dirty="0"/>
              <a:t>Lack of </a:t>
            </a:r>
            <a:r>
              <a:rPr lang="en-US" sz="3200" dirty="0">
                <a:solidFill>
                  <a:srgbClr val="FF0000"/>
                </a:solidFill>
              </a:rPr>
              <a:t>board certified </a:t>
            </a:r>
            <a:r>
              <a:rPr lang="en-US" sz="3200" dirty="0"/>
              <a:t>addiction specialists</a:t>
            </a:r>
          </a:p>
          <a:p>
            <a:endParaRPr lang="en-US" sz="3200" dirty="0"/>
          </a:p>
          <a:p>
            <a:r>
              <a:rPr lang="en-US" sz="3200" dirty="0"/>
              <a:t>Decades of research supports common themes for avoiding treatment: cost, denial, navigating treatment system, insurance coverage, low reimbursement rates, competent providers and lack of awareness or knowledge. </a:t>
            </a:r>
          </a:p>
        </p:txBody>
      </p:sp>
    </p:spTree>
    <p:extLst>
      <p:ext uri="{BB962C8B-B14F-4D97-AF65-F5344CB8AC3E}">
        <p14:creationId xmlns:p14="http://schemas.microsoft.com/office/powerpoint/2010/main" val="2402491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451" y="116058"/>
            <a:ext cx="9601200" cy="855785"/>
          </a:xfrm>
        </p:spPr>
        <p:txBody>
          <a:bodyPr>
            <a:normAutofit/>
          </a:bodyPr>
          <a:lstStyle/>
          <a:p>
            <a:pPr algn="ctr"/>
            <a:r>
              <a:rPr lang="en-US" dirty="0"/>
              <a:t>Barriers</a:t>
            </a:r>
          </a:p>
        </p:txBody>
      </p:sp>
      <p:sp>
        <p:nvSpPr>
          <p:cNvPr id="3" name="Content Placeholder 2"/>
          <p:cNvSpPr>
            <a:spLocks noGrp="1"/>
          </p:cNvSpPr>
          <p:nvPr>
            <p:ph idx="1"/>
          </p:nvPr>
        </p:nvSpPr>
        <p:spPr>
          <a:xfrm>
            <a:off x="236103" y="1078523"/>
            <a:ext cx="10431897" cy="5779477"/>
          </a:xfrm>
        </p:spPr>
        <p:txBody>
          <a:bodyPr>
            <a:noAutofit/>
          </a:bodyPr>
          <a:lstStyle/>
          <a:p>
            <a:r>
              <a:rPr lang="en-US" sz="3200" dirty="0"/>
              <a:t>Despite pharmacologic treatments based on a generation of research, most treatment programs have </a:t>
            </a:r>
            <a:r>
              <a:rPr lang="en-US" sz="3200" dirty="0">
                <a:solidFill>
                  <a:srgbClr val="FF0000"/>
                </a:solidFill>
              </a:rPr>
              <a:t>minimal</a:t>
            </a:r>
            <a:r>
              <a:rPr lang="en-US" sz="3200" dirty="0"/>
              <a:t> (if any) physician involvement. </a:t>
            </a:r>
          </a:p>
          <a:p>
            <a:endParaRPr lang="en-US" sz="3200" dirty="0"/>
          </a:p>
          <a:p>
            <a:r>
              <a:rPr lang="en-US" sz="3200" dirty="0"/>
              <a:t>Too often, treatment centers operate under </a:t>
            </a:r>
            <a:r>
              <a:rPr lang="en-US" sz="3200" dirty="0">
                <a:solidFill>
                  <a:srgbClr val="FF0000"/>
                </a:solidFill>
              </a:rPr>
              <a:t>outdated institutional ideologies</a:t>
            </a:r>
            <a:r>
              <a:rPr lang="en-US" sz="3200" dirty="0"/>
              <a:t> modeled on mid-20th-century alcoholism treatment.</a:t>
            </a:r>
          </a:p>
          <a:p>
            <a:endParaRPr lang="en-US" sz="3200" dirty="0"/>
          </a:p>
          <a:p>
            <a:r>
              <a:rPr lang="en-US" sz="3200" dirty="0"/>
              <a:t>Misinformation (family, friends, physicians, nurses, certain Ted Talks, etc.)</a:t>
            </a:r>
          </a:p>
        </p:txBody>
      </p:sp>
    </p:spTree>
    <p:extLst>
      <p:ext uri="{BB962C8B-B14F-4D97-AF65-F5344CB8AC3E}">
        <p14:creationId xmlns:p14="http://schemas.microsoft.com/office/powerpoint/2010/main" val="2796434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1487" y="1428752"/>
            <a:ext cx="11387137" cy="3416320"/>
          </a:xfrm>
          <a:prstGeom prst="rect">
            <a:avLst/>
          </a:prstGeom>
        </p:spPr>
        <p:txBody>
          <a:bodyPr wrap="square">
            <a:spAutoFit/>
          </a:bodyPr>
          <a:lstStyle/>
          <a:p>
            <a:r>
              <a:rPr lang="en-US" sz="5400" dirty="0"/>
              <a:t>Humans tend to </a:t>
            </a:r>
            <a:r>
              <a:rPr lang="en-US" sz="5400" dirty="0">
                <a:solidFill>
                  <a:srgbClr val="FF0000"/>
                </a:solidFill>
              </a:rPr>
              <a:t>discount evidence </a:t>
            </a:r>
            <a:r>
              <a:rPr lang="en-US" sz="5400" dirty="0"/>
              <a:t>when it doesn’t fit our goals while </a:t>
            </a:r>
            <a:r>
              <a:rPr lang="en-US" sz="5400" dirty="0">
                <a:solidFill>
                  <a:srgbClr val="FF0000"/>
                </a:solidFill>
              </a:rPr>
              <a:t>embracing information </a:t>
            </a:r>
            <a:r>
              <a:rPr lang="en-US" sz="5400" dirty="0"/>
              <a:t>that confirms our biases.</a:t>
            </a:r>
          </a:p>
        </p:txBody>
      </p:sp>
    </p:spTree>
    <p:extLst>
      <p:ext uri="{BB962C8B-B14F-4D97-AF65-F5344CB8AC3E}">
        <p14:creationId xmlns:p14="http://schemas.microsoft.com/office/powerpoint/2010/main" val="16051903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42009" y="2028826"/>
            <a:ext cx="6707982" cy="4471988"/>
          </a:xfrm>
          <a:prstGeom prst="rect">
            <a:avLst/>
          </a:prstGeom>
        </p:spPr>
      </p:pic>
      <p:sp>
        <p:nvSpPr>
          <p:cNvPr id="3" name="Rectangle 2"/>
          <p:cNvSpPr/>
          <p:nvPr/>
        </p:nvSpPr>
        <p:spPr>
          <a:xfrm>
            <a:off x="-200025" y="839462"/>
            <a:ext cx="12192000" cy="830997"/>
          </a:xfrm>
          <a:prstGeom prst="rect">
            <a:avLst/>
          </a:prstGeom>
        </p:spPr>
        <p:txBody>
          <a:bodyPr wrap="square">
            <a:spAutoFit/>
          </a:bodyPr>
          <a:lstStyle/>
          <a:p>
            <a:pPr algn="ctr"/>
            <a:r>
              <a:rPr lang="en-US" sz="4800" u="sng" dirty="0">
                <a:solidFill>
                  <a:srgbClr val="FF0000"/>
                </a:solidFill>
              </a:rPr>
              <a:t>Playbooks</a:t>
            </a:r>
          </a:p>
        </p:txBody>
      </p:sp>
    </p:spTree>
    <p:extLst>
      <p:ext uri="{BB962C8B-B14F-4D97-AF65-F5344CB8AC3E}">
        <p14:creationId xmlns:p14="http://schemas.microsoft.com/office/powerpoint/2010/main" val="37177111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386513" y="285750"/>
            <a:ext cx="5391735" cy="6000749"/>
          </a:xfrm>
          <a:prstGeom prst="rect">
            <a:avLst/>
          </a:prstGeom>
        </p:spPr>
      </p:pic>
      <p:pic>
        <p:nvPicPr>
          <p:cNvPr id="3" name="Picture 2"/>
          <p:cNvPicPr>
            <a:picLocks noChangeAspect="1"/>
          </p:cNvPicPr>
          <p:nvPr/>
        </p:nvPicPr>
        <p:blipFill>
          <a:blip r:embed="rId4"/>
          <a:stretch>
            <a:fillRect/>
          </a:stretch>
        </p:blipFill>
        <p:spPr>
          <a:xfrm>
            <a:off x="355345" y="285749"/>
            <a:ext cx="5716843" cy="6000749"/>
          </a:xfrm>
          <a:prstGeom prst="rect">
            <a:avLst/>
          </a:prstGeom>
        </p:spPr>
      </p:pic>
    </p:spTree>
    <p:extLst>
      <p:ext uri="{BB962C8B-B14F-4D97-AF65-F5344CB8AC3E}">
        <p14:creationId xmlns:p14="http://schemas.microsoft.com/office/powerpoint/2010/main" val="2835828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5449"/>
            <a:ext cx="11856720" cy="6032421"/>
          </a:xfrm>
          <a:prstGeom prst="rect">
            <a:avLst/>
          </a:prstGeom>
        </p:spPr>
        <p:txBody>
          <a:bodyPr wrap="square">
            <a:spAutoFit/>
          </a:bodyPr>
          <a:lstStyle/>
          <a:p>
            <a:r>
              <a:rPr lang="en-US" sz="4000" dirty="0"/>
              <a:t>From AIDS to Opioids — </a:t>
            </a:r>
          </a:p>
          <a:p>
            <a:endParaRPr lang="en-US" dirty="0"/>
          </a:p>
          <a:p>
            <a:pPr marL="285750" indent="-285750">
              <a:buFont typeface="Arial" panose="020B0604020202020204" pitchFamily="34" charset="0"/>
              <a:buChar char="•"/>
            </a:pPr>
            <a:r>
              <a:rPr lang="en-US" sz="2800" dirty="0"/>
              <a:t>The response to the AIDS epidemic established a precedent for expanding access to lifesaving medications. </a:t>
            </a:r>
          </a:p>
          <a:p>
            <a:pPr marL="285750" indent="-285750">
              <a:buFont typeface="Arial" panose="020B0604020202020204" pitchFamily="34" charset="0"/>
              <a:buChar char="•"/>
            </a:pPr>
            <a:endParaRPr lang="en-US" sz="3600" dirty="0"/>
          </a:p>
          <a:p>
            <a:pPr marL="285750" indent="-285750">
              <a:buFont typeface="Arial" panose="020B0604020202020204" pitchFamily="34" charset="0"/>
              <a:buChar char="•"/>
            </a:pPr>
            <a:r>
              <a:rPr lang="en-US" sz="2800" dirty="0"/>
              <a:t>After the FDA approved zidovudine (‘87), the first HIV–AIDS medication, </a:t>
            </a:r>
            <a:r>
              <a:rPr lang="en-US" sz="2800" dirty="0">
                <a:solidFill>
                  <a:srgbClr val="FF0000"/>
                </a:solidFill>
              </a:rPr>
              <a:t>Congress approved $30 million in emergency funding </a:t>
            </a:r>
            <a:r>
              <a:rPr lang="en-US" sz="2800" dirty="0"/>
              <a:t>to states to pay for HIV medications — </a:t>
            </a:r>
            <a:r>
              <a:rPr lang="en-US" sz="2800" dirty="0">
                <a:solidFill>
                  <a:srgbClr val="FF0000"/>
                </a:solidFill>
              </a:rPr>
              <a:t>laying the groundwork </a:t>
            </a:r>
            <a:r>
              <a:rPr lang="en-US" sz="2800" dirty="0"/>
              <a:t>for what became the AIDS Drug Assistance Program, authorized by the Ryan White Comprehensive AIDS Resources Emergency Act in 1990. </a:t>
            </a:r>
          </a:p>
          <a:p>
            <a:endParaRPr lang="en-US" sz="2000" dirty="0"/>
          </a:p>
          <a:p>
            <a:pPr marL="457200" indent="-457200">
              <a:buFont typeface="Arial" panose="020B0604020202020204" pitchFamily="34" charset="0"/>
              <a:buChar char="•"/>
            </a:pPr>
            <a:r>
              <a:rPr lang="en-US" sz="2800" dirty="0"/>
              <a:t>Billions of dollars are </a:t>
            </a:r>
            <a:r>
              <a:rPr lang="en-US" sz="2800" dirty="0">
                <a:solidFill>
                  <a:srgbClr val="FF0000"/>
                </a:solidFill>
              </a:rPr>
              <a:t>currently being allocated </a:t>
            </a:r>
            <a:r>
              <a:rPr lang="en-US" sz="2800" dirty="0"/>
              <a:t>for opioid addiction.</a:t>
            </a:r>
          </a:p>
          <a:p>
            <a:pPr marL="914400" lvl="1" indent="-457200">
              <a:buFont typeface="Courier New" panose="02070309020205020404" pitchFamily="49" charset="0"/>
              <a:buChar char="o"/>
            </a:pPr>
            <a:r>
              <a:rPr lang="en-US" sz="2400" dirty="0">
                <a:solidFill>
                  <a:srgbClr val="7030A0"/>
                </a:solidFill>
              </a:rPr>
              <a:t>September 4, 2019: </a:t>
            </a:r>
            <a:r>
              <a:rPr lang="en-US" sz="2400" i="1" dirty="0">
                <a:solidFill>
                  <a:srgbClr val="7030A0"/>
                </a:solidFill>
              </a:rPr>
              <a:t>Pennsylvania will get about $70 million to continue fighting the opioid addiction crisis, federal officials announced Wednesday</a:t>
            </a:r>
            <a:r>
              <a:rPr lang="en-US" sz="2400" dirty="0">
                <a:solidFill>
                  <a:srgbClr val="7030A0"/>
                </a:solidFill>
              </a:rPr>
              <a:t>. </a:t>
            </a:r>
          </a:p>
        </p:txBody>
      </p:sp>
    </p:spTree>
    <p:extLst>
      <p:ext uri="{BB962C8B-B14F-4D97-AF65-F5344CB8AC3E}">
        <p14:creationId xmlns:p14="http://schemas.microsoft.com/office/powerpoint/2010/main" val="17886727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 y="283465"/>
            <a:ext cx="12085320" cy="5724644"/>
          </a:xfrm>
          <a:prstGeom prst="rect">
            <a:avLst/>
          </a:prstGeom>
        </p:spPr>
        <p:txBody>
          <a:bodyPr wrap="square">
            <a:spAutoFit/>
          </a:bodyPr>
          <a:lstStyle/>
          <a:p>
            <a:r>
              <a:rPr lang="en-US" sz="4000" dirty="0"/>
              <a:t>From AIDS to Opioids — </a:t>
            </a:r>
          </a:p>
          <a:p>
            <a:endParaRPr lang="en-US" dirty="0"/>
          </a:p>
          <a:p>
            <a:pPr marL="285750" indent="-285750">
              <a:buFont typeface="Arial" panose="020B0604020202020204" pitchFamily="34" charset="0"/>
              <a:buChar char="•"/>
            </a:pPr>
            <a:r>
              <a:rPr lang="en-US" sz="3200" dirty="0"/>
              <a:t>Intensive efforts have been devoted to training and supporting clinicians, many of whom are new to the treatment of addiction [</a:t>
            </a:r>
            <a:r>
              <a:rPr lang="en-US" sz="3200" dirty="0">
                <a:solidFill>
                  <a:srgbClr val="FF0000"/>
                </a:solidFill>
              </a:rPr>
              <a:t>similar to viral infections in the </a:t>
            </a:r>
            <a:r>
              <a:rPr lang="en-US" sz="3200" dirty="0" err="1">
                <a:solidFill>
                  <a:srgbClr val="FF0000"/>
                </a:solidFill>
              </a:rPr>
              <a:t>90’s</a:t>
            </a:r>
            <a:r>
              <a:rPr lang="en-US" sz="3200" dirty="0"/>
              <a:t>].  </a:t>
            </a:r>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r>
              <a:rPr lang="en-US" sz="3200" dirty="0">
                <a:solidFill>
                  <a:srgbClr val="FF0000"/>
                </a:solidFill>
              </a:rPr>
              <a:t>Regulations were loosened </a:t>
            </a:r>
            <a:r>
              <a:rPr lang="en-US" sz="3200" dirty="0"/>
              <a:t>to allow the FDA to fast-track antiretroviral drug development for HIV beginning in the late </a:t>
            </a:r>
            <a:r>
              <a:rPr lang="en-US" sz="3200" dirty="0" err="1"/>
              <a:t>1980s</a:t>
            </a:r>
            <a:r>
              <a:rPr lang="en-US" sz="3200" dirty="0"/>
              <a:t>.</a:t>
            </a:r>
          </a:p>
          <a:p>
            <a:pPr marL="914400" lvl="1" indent="-457200">
              <a:buFont typeface="Courier New" panose="02070309020205020404" pitchFamily="49" charset="0"/>
              <a:buChar char="o"/>
            </a:pPr>
            <a:endParaRPr lang="en-US" sz="3200" dirty="0"/>
          </a:p>
          <a:p>
            <a:pPr marL="914400" lvl="1" indent="-457200">
              <a:buFont typeface="Courier New" panose="02070309020205020404" pitchFamily="49" charset="0"/>
              <a:buChar char="o"/>
            </a:pPr>
            <a:r>
              <a:rPr lang="en-US" sz="3200" dirty="0"/>
              <a:t>The same is true for </a:t>
            </a:r>
            <a:r>
              <a:rPr lang="en-US" sz="3200" dirty="0">
                <a:solidFill>
                  <a:srgbClr val="FF0000"/>
                </a:solidFill>
              </a:rPr>
              <a:t>injectable buprenorphine </a:t>
            </a:r>
            <a:r>
              <a:rPr lang="en-US" sz="3200" dirty="0"/>
              <a:t>(e.g., </a:t>
            </a:r>
            <a:r>
              <a:rPr lang="en-US" sz="3200" dirty="0">
                <a:solidFill>
                  <a:srgbClr val="FF0000"/>
                </a:solidFill>
              </a:rPr>
              <a:t>Sublocade</a:t>
            </a:r>
            <a:r>
              <a:rPr lang="en-US" sz="3200" dirty="0"/>
              <a:t>).</a:t>
            </a:r>
          </a:p>
          <a:p>
            <a:pPr marL="1371600" lvl="2" indent="-457200">
              <a:buFont typeface="Wingdings" panose="05000000000000000000" pitchFamily="2" charset="2"/>
              <a:buChar char="v"/>
            </a:pPr>
            <a:endParaRPr lang="en-US" sz="2400" i="1" dirty="0"/>
          </a:p>
          <a:p>
            <a:pPr marL="1371600" lvl="2" indent="-457200">
              <a:buFont typeface="Wingdings" panose="05000000000000000000" pitchFamily="2" charset="2"/>
              <a:buChar char="v"/>
            </a:pPr>
            <a:r>
              <a:rPr lang="en-US" sz="2800" i="1" dirty="0"/>
              <a:t>However, </a:t>
            </a:r>
            <a:r>
              <a:rPr lang="en-US" sz="2800" i="1" u="sng" dirty="0">
                <a:solidFill>
                  <a:srgbClr val="FF0000"/>
                </a:solidFill>
              </a:rPr>
              <a:t>access</a:t>
            </a:r>
            <a:r>
              <a:rPr lang="en-US" sz="2800" i="1" dirty="0"/>
              <a:t> and affordability are issues.</a:t>
            </a:r>
          </a:p>
        </p:txBody>
      </p:sp>
    </p:spTree>
    <p:extLst>
      <p:ext uri="{BB962C8B-B14F-4D97-AF65-F5344CB8AC3E}">
        <p14:creationId xmlns:p14="http://schemas.microsoft.com/office/powerpoint/2010/main" val="42288861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52549" y="461554"/>
            <a:ext cx="11415195" cy="4188823"/>
          </a:xfrm>
        </p:spPr>
        <p:txBody>
          <a:bodyPr>
            <a:noAutofit/>
          </a:bodyPr>
          <a:lstStyle/>
          <a:p>
            <a:r>
              <a:rPr lang="en-US" sz="4800" dirty="0"/>
              <a:t>The problems of the world cannot possibly be solved by skeptics or cynics whose </a:t>
            </a:r>
            <a:r>
              <a:rPr lang="en-US" sz="4800" dirty="0">
                <a:solidFill>
                  <a:srgbClr val="FF0000"/>
                </a:solidFill>
              </a:rPr>
              <a:t>horizons are limited by the obvious realities</a:t>
            </a:r>
            <a:r>
              <a:rPr lang="en-US" sz="4800" dirty="0"/>
              <a:t>. We need individuals who can dream of things that never were…and ask why not.</a:t>
            </a:r>
          </a:p>
        </p:txBody>
      </p:sp>
      <p:sp>
        <p:nvSpPr>
          <p:cNvPr id="5" name="Subtitle 4"/>
          <p:cNvSpPr>
            <a:spLocks noGrp="1"/>
          </p:cNvSpPr>
          <p:nvPr>
            <p:ph type="subTitle" idx="1"/>
          </p:nvPr>
        </p:nvSpPr>
        <p:spPr>
          <a:xfrm>
            <a:off x="1524000" y="4833256"/>
            <a:ext cx="9144000" cy="1046336"/>
          </a:xfrm>
        </p:spPr>
        <p:txBody>
          <a:bodyPr>
            <a:normAutofit/>
          </a:bodyPr>
          <a:lstStyle/>
          <a:p>
            <a:r>
              <a:rPr lang="en-US" dirty="0"/>
              <a:t>JFK</a:t>
            </a:r>
          </a:p>
          <a:p>
            <a:r>
              <a:rPr lang="en-US" dirty="0"/>
              <a:t>6-28-63</a:t>
            </a:r>
          </a:p>
        </p:txBody>
      </p:sp>
    </p:spTree>
    <p:extLst>
      <p:ext uri="{BB962C8B-B14F-4D97-AF65-F5344CB8AC3E}">
        <p14:creationId xmlns:p14="http://schemas.microsoft.com/office/powerpoint/2010/main" val="4829305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 y="118881"/>
            <a:ext cx="6976872" cy="1485900"/>
          </a:xfrm>
        </p:spPr>
        <p:txBody>
          <a:bodyPr>
            <a:normAutofit/>
          </a:bodyPr>
          <a:lstStyle/>
          <a:p>
            <a:r>
              <a:rPr lang="en-US" sz="5400" b="1" dirty="0">
                <a:solidFill>
                  <a:srgbClr val="44546A"/>
                </a:solidFill>
                <a:latin typeface="Calibri" panose="020F0502020204030204" pitchFamily="34" charset="0"/>
                <a:ea typeface="Calibri" panose="020F0502020204030204" pitchFamily="34" charset="0"/>
                <a:cs typeface="+mn-cs"/>
              </a:rPr>
              <a:t>Contact Information</a:t>
            </a:r>
          </a:p>
        </p:txBody>
      </p:sp>
      <p:sp>
        <p:nvSpPr>
          <p:cNvPr id="5" name="Content Placeholder 4"/>
          <p:cNvSpPr>
            <a:spLocks noGrp="1"/>
          </p:cNvSpPr>
          <p:nvPr>
            <p:ph sz="half" idx="2"/>
          </p:nvPr>
        </p:nvSpPr>
        <p:spPr/>
        <p:txBody>
          <a:bodyPr>
            <a:normAutofit/>
          </a:bodyPr>
          <a:lstStyle/>
          <a:p>
            <a:pPr marL="0" indent="0">
              <a:buNone/>
            </a:pPr>
            <a:r>
              <a:rPr lang="en-US" dirty="0"/>
              <a:t>      </a:t>
            </a:r>
          </a:p>
        </p:txBody>
      </p:sp>
      <p:sp>
        <p:nvSpPr>
          <p:cNvPr id="6" name="Content Placeholder 5"/>
          <p:cNvSpPr>
            <a:spLocks noGrp="1"/>
          </p:cNvSpPr>
          <p:nvPr>
            <p:ph sz="half" idx="1"/>
          </p:nvPr>
        </p:nvSpPr>
        <p:spPr>
          <a:xfrm>
            <a:off x="192024" y="2127068"/>
            <a:ext cx="8660674" cy="4045132"/>
          </a:xfrm>
        </p:spPr>
        <p:txBody>
          <a:bodyPr>
            <a:normAutofit/>
          </a:bodyPr>
          <a:lstStyle/>
          <a:p>
            <a:pPr marL="0" marR="0" indent="0">
              <a:spcBef>
                <a:spcPts val="0"/>
              </a:spcBef>
              <a:spcAft>
                <a:spcPts val="0"/>
              </a:spcAft>
              <a:buNone/>
            </a:pPr>
            <a:r>
              <a:rPr lang="en-US" sz="3200" b="1" dirty="0">
                <a:solidFill>
                  <a:srgbClr val="44546A"/>
                </a:solidFill>
                <a:latin typeface="Calibri" panose="020F0502020204030204" pitchFamily="34" charset="0"/>
                <a:ea typeface="Calibri" panose="020F0502020204030204" pitchFamily="34" charset="0"/>
              </a:rPr>
              <a:t>Steven S. Seitchik</a:t>
            </a:r>
          </a:p>
          <a:p>
            <a:pPr marL="0" marR="0" indent="0">
              <a:spcBef>
                <a:spcPts val="0"/>
              </a:spcBef>
              <a:spcAft>
                <a:spcPts val="0"/>
              </a:spcAft>
              <a:buNone/>
            </a:pPr>
            <a:r>
              <a:rPr lang="en-US" sz="3200" b="1" dirty="0">
                <a:solidFill>
                  <a:srgbClr val="44546A"/>
                </a:solidFill>
                <a:latin typeface="Calibri" panose="020F0502020204030204" pitchFamily="34" charset="0"/>
                <a:ea typeface="Calibri" panose="020F0502020204030204" pitchFamily="34" charset="0"/>
              </a:rPr>
              <a:t>MAT Statewide Coordinator</a:t>
            </a:r>
            <a:endParaRPr lang="en-US" sz="3200" dirty="0">
              <a:latin typeface="Calibri" panose="020F0502020204030204" pitchFamily="34" charset="0"/>
              <a:ea typeface="Calibri" panose="020F0502020204030204" pitchFamily="34" charset="0"/>
            </a:endParaRPr>
          </a:p>
          <a:p>
            <a:pPr marL="0" marR="0" indent="0">
              <a:spcBef>
                <a:spcPts val="0"/>
              </a:spcBef>
              <a:spcAft>
                <a:spcPts val="0"/>
              </a:spcAft>
              <a:buNone/>
            </a:pPr>
            <a:r>
              <a:rPr lang="en-US" sz="3200" dirty="0">
                <a:solidFill>
                  <a:srgbClr val="44546A"/>
                </a:solidFill>
                <a:latin typeface="Calibri" panose="020F0502020204030204" pitchFamily="34" charset="0"/>
                <a:ea typeface="Calibri" panose="020F0502020204030204" pitchFamily="34" charset="0"/>
              </a:rPr>
              <a:t>Department of Corrections</a:t>
            </a:r>
          </a:p>
          <a:p>
            <a:pPr marL="0" marR="0" indent="0">
              <a:spcBef>
                <a:spcPts val="0"/>
              </a:spcBef>
              <a:spcAft>
                <a:spcPts val="0"/>
              </a:spcAft>
              <a:buNone/>
            </a:pPr>
            <a:r>
              <a:rPr lang="en-US" sz="3200" dirty="0">
                <a:solidFill>
                  <a:srgbClr val="44546A"/>
                </a:solidFill>
                <a:latin typeface="Calibri" panose="020F0502020204030204" pitchFamily="34" charset="0"/>
                <a:ea typeface="Calibri" panose="020F0502020204030204" pitchFamily="34" charset="0"/>
              </a:rPr>
              <a:t>Bureau of Treatment Services</a:t>
            </a:r>
            <a:endParaRPr lang="en-US" sz="3200" dirty="0">
              <a:latin typeface="Calibri" panose="020F0502020204030204" pitchFamily="34" charset="0"/>
              <a:ea typeface="Calibri" panose="020F0502020204030204" pitchFamily="34" charset="0"/>
            </a:endParaRPr>
          </a:p>
          <a:p>
            <a:pPr marL="0" marR="0" indent="0">
              <a:spcBef>
                <a:spcPts val="0"/>
              </a:spcBef>
              <a:spcAft>
                <a:spcPts val="0"/>
              </a:spcAft>
              <a:buNone/>
            </a:pPr>
            <a:r>
              <a:rPr lang="en-US" sz="3200" dirty="0">
                <a:solidFill>
                  <a:srgbClr val="44546A"/>
                </a:solidFill>
                <a:latin typeface="Calibri" panose="020F0502020204030204" pitchFamily="34" charset="0"/>
                <a:ea typeface="Calibri" panose="020F0502020204030204" pitchFamily="34" charset="0"/>
              </a:rPr>
              <a:t>1920 Technology Parkway</a:t>
            </a:r>
          </a:p>
          <a:p>
            <a:pPr marL="0" marR="0" indent="0">
              <a:spcBef>
                <a:spcPts val="0"/>
              </a:spcBef>
              <a:spcAft>
                <a:spcPts val="0"/>
              </a:spcAft>
              <a:buNone/>
            </a:pPr>
            <a:r>
              <a:rPr lang="en-US" sz="3200" dirty="0">
                <a:solidFill>
                  <a:srgbClr val="44546A"/>
                </a:solidFill>
                <a:latin typeface="Calibri" panose="020F0502020204030204" pitchFamily="34" charset="0"/>
                <a:ea typeface="Calibri" panose="020F0502020204030204" pitchFamily="34" charset="0"/>
              </a:rPr>
              <a:t>Mechanicsburg, PA 17050</a:t>
            </a:r>
            <a:endParaRPr lang="en-US" sz="3200" dirty="0">
              <a:latin typeface="Calibri" panose="020F0502020204030204" pitchFamily="34" charset="0"/>
              <a:ea typeface="Calibri" panose="020F0502020204030204" pitchFamily="34" charset="0"/>
            </a:endParaRPr>
          </a:p>
          <a:p>
            <a:pPr marL="0" marR="0" indent="0">
              <a:spcBef>
                <a:spcPts val="0"/>
              </a:spcBef>
              <a:spcAft>
                <a:spcPts val="0"/>
              </a:spcAft>
              <a:buNone/>
            </a:pPr>
            <a:r>
              <a:rPr lang="en-US" sz="3200" b="1" dirty="0">
                <a:solidFill>
                  <a:srgbClr val="FF0000"/>
                </a:solidFill>
                <a:latin typeface="Calibri" panose="020F0502020204030204" pitchFamily="34" charset="0"/>
                <a:ea typeface="Calibri" panose="020F0502020204030204" pitchFamily="34" charset="0"/>
              </a:rPr>
              <a:t>Phone 717.448.4956</a:t>
            </a:r>
            <a:endParaRPr lang="en-US" sz="3200" dirty="0">
              <a:solidFill>
                <a:srgbClr val="44546A"/>
              </a:solidFill>
              <a:latin typeface="Calibri" panose="020F0502020204030204" pitchFamily="34" charset="0"/>
              <a:ea typeface="Calibri" panose="020F0502020204030204" pitchFamily="34" charset="0"/>
            </a:endParaRPr>
          </a:p>
          <a:p>
            <a:pPr marL="0" marR="0" indent="0">
              <a:spcBef>
                <a:spcPts val="0"/>
              </a:spcBef>
              <a:spcAft>
                <a:spcPts val="0"/>
              </a:spcAft>
              <a:buNone/>
            </a:pPr>
            <a:r>
              <a:rPr lang="en-US" sz="3200" b="1" dirty="0">
                <a:solidFill>
                  <a:srgbClr val="FF0000"/>
                </a:solidFill>
                <a:latin typeface="Calibri" panose="020F0502020204030204" pitchFamily="34" charset="0"/>
                <a:ea typeface="Calibri" panose="020F0502020204030204" pitchFamily="34" charset="0"/>
              </a:rPr>
              <a:t>Email: sseitchik@pa.gov </a:t>
            </a:r>
          </a:p>
          <a:p>
            <a:pPr marL="0" indent="0">
              <a:buNone/>
            </a:pPr>
            <a:endParaRPr lang="en-US" dirty="0"/>
          </a:p>
        </p:txBody>
      </p:sp>
      <p:pic>
        <p:nvPicPr>
          <p:cNvPr id="3" name="Picture 2"/>
          <p:cNvPicPr>
            <a:picLocks noChangeAspect="1"/>
          </p:cNvPicPr>
          <p:nvPr/>
        </p:nvPicPr>
        <p:blipFill>
          <a:blip r:embed="rId3"/>
          <a:stretch>
            <a:fillRect/>
          </a:stretch>
        </p:blipFill>
        <p:spPr>
          <a:xfrm>
            <a:off x="6911402" y="3035735"/>
            <a:ext cx="4524375" cy="3762375"/>
          </a:xfrm>
          <a:prstGeom prst="rect">
            <a:avLst/>
          </a:prstGeom>
        </p:spPr>
      </p:pic>
      <p:pic>
        <p:nvPicPr>
          <p:cNvPr id="4" name="Picture 3"/>
          <p:cNvPicPr>
            <a:picLocks noChangeAspect="1"/>
          </p:cNvPicPr>
          <p:nvPr/>
        </p:nvPicPr>
        <p:blipFill>
          <a:blip r:embed="rId4"/>
          <a:stretch>
            <a:fillRect/>
          </a:stretch>
        </p:blipFill>
        <p:spPr>
          <a:xfrm>
            <a:off x="7896429" y="95721"/>
            <a:ext cx="2554320" cy="2861908"/>
          </a:xfrm>
          <a:prstGeom prst="rect">
            <a:avLst/>
          </a:prstGeom>
        </p:spPr>
      </p:pic>
    </p:spTree>
    <p:extLst>
      <p:ext uri="{BB962C8B-B14F-4D97-AF65-F5344CB8AC3E}">
        <p14:creationId xmlns:p14="http://schemas.microsoft.com/office/powerpoint/2010/main" val="12758361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uiExpan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46790" y="201399"/>
            <a:ext cx="10626901" cy="6456687"/>
          </a:xfrm>
          <a:prstGeom prst="rect">
            <a:avLst/>
          </a:prstGeom>
        </p:spPr>
      </p:pic>
    </p:spTree>
    <p:extLst>
      <p:ext uri="{BB962C8B-B14F-4D97-AF65-F5344CB8AC3E}">
        <p14:creationId xmlns:p14="http://schemas.microsoft.com/office/powerpoint/2010/main" val="25503779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81123" y="378903"/>
            <a:ext cx="4189892" cy="3723429"/>
          </a:xfrm>
          <a:prstGeom prst="rect">
            <a:avLst/>
          </a:prstGeom>
        </p:spPr>
      </p:pic>
      <p:pic>
        <p:nvPicPr>
          <p:cNvPr id="3" name="Picture 2"/>
          <p:cNvPicPr>
            <a:picLocks noChangeAspect="1"/>
          </p:cNvPicPr>
          <p:nvPr/>
        </p:nvPicPr>
        <p:blipFill>
          <a:blip r:embed="rId4"/>
          <a:stretch>
            <a:fillRect/>
          </a:stretch>
        </p:blipFill>
        <p:spPr>
          <a:xfrm>
            <a:off x="6895340" y="1409017"/>
            <a:ext cx="4343400" cy="1560966"/>
          </a:xfrm>
          <a:prstGeom prst="rect">
            <a:avLst/>
          </a:prstGeom>
        </p:spPr>
      </p:pic>
      <p:pic>
        <p:nvPicPr>
          <p:cNvPr id="4" name="Picture 3"/>
          <p:cNvPicPr>
            <a:picLocks noChangeAspect="1"/>
          </p:cNvPicPr>
          <p:nvPr/>
        </p:nvPicPr>
        <p:blipFill>
          <a:blip r:embed="rId5"/>
          <a:stretch>
            <a:fillRect/>
          </a:stretch>
        </p:blipFill>
        <p:spPr>
          <a:xfrm>
            <a:off x="6895340" y="135384"/>
            <a:ext cx="4343400" cy="1435608"/>
          </a:xfrm>
          <a:prstGeom prst="rect">
            <a:avLst/>
          </a:prstGeom>
        </p:spPr>
      </p:pic>
      <p:pic>
        <p:nvPicPr>
          <p:cNvPr id="5" name="Picture 4"/>
          <p:cNvPicPr>
            <a:picLocks noChangeAspect="1"/>
          </p:cNvPicPr>
          <p:nvPr/>
        </p:nvPicPr>
        <p:blipFill>
          <a:blip r:embed="rId6"/>
          <a:stretch>
            <a:fillRect/>
          </a:stretch>
        </p:blipFill>
        <p:spPr>
          <a:xfrm>
            <a:off x="6895340" y="2787956"/>
            <a:ext cx="4343400" cy="1697211"/>
          </a:xfrm>
          <a:prstGeom prst="rect">
            <a:avLst/>
          </a:prstGeom>
        </p:spPr>
      </p:pic>
      <p:pic>
        <p:nvPicPr>
          <p:cNvPr id="6" name="Picture 5"/>
          <p:cNvPicPr>
            <a:picLocks noChangeAspect="1"/>
          </p:cNvPicPr>
          <p:nvPr/>
        </p:nvPicPr>
        <p:blipFill>
          <a:blip r:embed="rId7"/>
          <a:stretch>
            <a:fillRect/>
          </a:stretch>
        </p:blipFill>
        <p:spPr>
          <a:xfrm>
            <a:off x="8314526" y="4654294"/>
            <a:ext cx="2812133" cy="2139874"/>
          </a:xfrm>
          <a:prstGeom prst="rect">
            <a:avLst/>
          </a:prstGeom>
        </p:spPr>
      </p:pic>
      <p:pic>
        <p:nvPicPr>
          <p:cNvPr id="7" name="Picture 6"/>
          <p:cNvPicPr>
            <a:picLocks noChangeAspect="1"/>
          </p:cNvPicPr>
          <p:nvPr/>
        </p:nvPicPr>
        <p:blipFill>
          <a:blip r:embed="rId8"/>
          <a:stretch>
            <a:fillRect/>
          </a:stretch>
        </p:blipFill>
        <p:spPr>
          <a:xfrm>
            <a:off x="4157271" y="4598487"/>
            <a:ext cx="3725785" cy="2275108"/>
          </a:xfrm>
          <a:prstGeom prst="rect">
            <a:avLst/>
          </a:prstGeom>
        </p:spPr>
      </p:pic>
      <p:pic>
        <p:nvPicPr>
          <p:cNvPr id="8" name="Picture 7"/>
          <p:cNvPicPr>
            <a:picLocks noChangeAspect="1"/>
          </p:cNvPicPr>
          <p:nvPr/>
        </p:nvPicPr>
        <p:blipFill>
          <a:blip r:embed="rId9"/>
          <a:stretch>
            <a:fillRect/>
          </a:stretch>
        </p:blipFill>
        <p:spPr>
          <a:xfrm>
            <a:off x="0" y="4632977"/>
            <a:ext cx="4152071" cy="2275108"/>
          </a:xfrm>
          <a:prstGeom prst="rect">
            <a:avLst/>
          </a:prstGeom>
        </p:spPr>
      </p:pic>
      <p:sp>
        <p:nvSpPr>
          <p:cNvPr id="11" name="Rectangle 10"/>
          <p:cNvSpPr/>
          <p:nvPr/>
        </p:nvSpPr>
        <p:spPr>
          <a:xfrm>
            <a:off x="9602844" y="1178165"/>
            <a:ext cx="1087927" cy="461665"/>
          </a:xfrm>
          <a:prstGeom prst="rect">
            <a:avLst/>
          </a:prstGeom>
        </p:spPr>
        <p:txBody>
          <a:bodyPr wrap="none">
            <a:spAutoFit/>
          </a:bodyPr>
          <a:lstStyle/>
          <a:p>
            <a:pPr lvl="0"/>
            <a:r>
              <a:rPr lang="en-US" sz="2400" b="1" dirty="0"/>
              <a:t>5 years</a:t>
            </a:r>
          </a:p>
        </p:txBody>
      </p:sp>
      <p:sp>
        <p:nvSpPr>
          <p:cNvPr id="12" name="Rectangle 11"/>
          <p:cNvSpPr/>
          <p:nvPr/>
        </p:nvSpPr>
        <p:spPr>
          <a:xfrm>
            <a:off x="9621715" y="2599428"/>
            <a:ext cx="1243417" cy="461665"/>
          </a:xfrm>
          <a:prstGeom prst="rect">
            <a:avLst/>
          </a:prstGeom>
        </p:spPr>
        <p:txBody>
          <a:bodyPr wrap="none">
            <a:spAutoFit/>
          </a:bodyPr>
          <a:lstStyle/>
          <a:p>
            <a:pPr lvl="0"/>
            <a:r>
              <a:rPr lang="en-US" sz="2400" b="1" dirty="0">
                <a:solidFill>
                  <a:prstClr val="black"/>
                </a:solidFill>
              </a:rPr>
              <a:t>10 years</a:t>
            </a:r>
          </a:p>
        </p:txBody>
      </p:sp>
      <p:sp>
        <p:nvSpPr>
          <p:cNvPr id="14" name="Rectangle 13"/>
          <p:cNvSpPr/>
          <p:nvPr/>
        </p:nvSpPr>
        <p:spPr>
          <a:xfrm>
            <a:off x="9711832" y="3945765"/>
            <a:ext cx="1414827" cy="461665"/>
          </a:xfrm>
          <a:prstGeom prst="rect">
            <a:avLst/>
          </a:prstGeom>
        </p:spPr>
        <p:txBody>
          <a:bodyPr wrap="square">
            <a:spAutoFit/>
          </a:bodyPr>
          <a:lstStyle/>
          <a:p>
            <a:pPr lvl="0"/>
            <a:r>
              <a:rPr lang="en-US" sz="2400" b="1" dirty="0"/>
              <a:t>3.5 years</a:t>
            </a:r>
          </a:p>
        </p:txBody>
      </p:sp>
      <p:sp>
        <p:nvSpPr>
          <p:cNvPr id="15" name="Rectangle 14"/>
          <p:cNvSpPr/>
          <p:nvPr/>
        </p:nvSpPr>
        <p:spPr>
          <a:xfrm>
            <a:off x="1423609" y="4603134"/>
            <a:ext cx="1304852" cy="461665"/>
          </a:xfrm>
          <a:prstGeom prst="rect">
            <a:avLst/>
          </a:prstGeom>
        </p:spPr>
        <p:txBody>
          <a:bodyPr wrap="square">
            <a:spAutoFit/>
          </a:bodyPr>
          <a:lstStyle/>
          <a:p>
            <a:pPr lvl="0"/>
            <a:r>
              <a:rPr lang="en-US" sz="2400" b="1" dirty="0"/>
              <a:t>10 years </a:t>
            </a:r>
          </a:p>
        </p:txBody>
      </p:sp>
      <p:sp>
        <p:nvSpPr>
          <p:cNvPr id="16" name="Rectangle 15"/>
          <p:cNvSpPr/>
          <p:nvPr/>
        </p:nvSpPr>
        <p:spPr>
          <a:xfrm>
            <a:off x="6269359" y="6198343"/>
            <a:ext cx="1087927" cy="461665"/>
          </a:xfrm>
          <a:prstGeom prst="rect">
            <a:avLst/>
          </a:prstGeom>
        </p:spPr>
        <p:txBody>
          <a:bodyPr wrap="none">
            <a:spAutoFit/>
          </a:bodyPr>
          <a:lstStyle/>
          <a:p>
            <a:pPr lvl="0"/>
            <a:r>
              <a:rPr lang="en-US" sz="2400" b="1" dirty="0"/>
              <a:t>6 years</a:t>
            </a:r>
          </a:p>
        </p:txBody>
      </p:sp>
      <p:sp>
        <p:nvSpPr>
          <p:cNvPr id="17" name="Rectangle 16"/>
          <p:cNvSpPr/>
          <p:nvPr/>
        </p:nvSpPr>
        <p:spPr>
          <a:xfrm>
            <a:off x="9998967" y="6396335"/>
            <a:ext cx="1243417" cy="461665"/>
          </a:xfrm>
          <a:prstGeom prst="rect">
            <a:avLst/>
          </a:prstGeom>
        </p:spPr>
        <p:txBody>
          <a:bodyPr wrap="none">
            <a:spAutoFit/>
          </a:bodyPr>
          <a:lstStyle/>
          <a:p>
            <a:pPr lvl="0"/>
            <a:r>
              <a:rPr lang="en-US" sz="2400" b="1" dirty="0"/>
              <a:t>20 years</a:t>
            </a:r>
          </a:p>
        </p:txBody>
      </p:sp>
    </p:spTree>
    <p:extLst>
      <p:ext uri="{BB962C8B-B14F-4D97-AF65-F5344CB8AC3E}">
        <p14:creationId xmlns:p14="http://schemas.microsoft.com/office/powerpoint/2010/main" val="7119523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011045"/>
            <a:ext cx="10515600" cy="1325563"/>
          </a:xfrm>
        </p:spPr>
        <p:txBody>
          <a:bodyPr>
            <a:normAutofit/>
          </a:bodyPr>
          <a:lstStyle/>
          <a:p>
            <a:pPr algn="ctr"/>
            <a:r>
              <a:rPr lang="en-US" sz="5400" dirty="0"/>
              <a:t>What is Pennsylvania doing?</a:t>
            </a:r>
          </a:p>
        </p:txBody>
      </p:sp>
    </p:spTree>
    <p:extLst>
      <p:ext uri="{BB962C8B-B14F-4D97-AF65-F5344CB8AC3E}">
        <p14:creationId xmlns:p14="http://schemas.microsoft.com/office/powerpoint/2010/main" val="4203865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763125" cy="6064250"/>
          </a:xfrm>
        </p:spPr>
        <p:txBody>
          <a:bodyPr>
            <a:normAutofit/>
          </a:bodyPr>
          <a:lstStyle/>
          <a:p>
            <a:r>
              <a:rPr lang="en-US" sz="5400" dirty="0"/>
              <a:t>Overdose deaths in Pennsylvania went </a:t>
            </a:r>
            <a:r>
              <a:rPr lang="en-US" sz="5400" u="sng" dirty="0">
                <a:solidFill>
                  <a:srgbClr val="FF0000"/>
                </a:solidFill>
              </a:rPr>
              <a:t>down by 18 percent </a:t>
            </a:r>
            <a:r>
              <a:rPr lang="en-US" sz="5400" dirty="0"/>
              <a:t>from 2017 to 2018, dropping from 5,377 to 4,413. </a:t>
            </a:r>
            <a:br>
              <a:rPr lang="en-US" sz="5400" dirty="0"/>
            </a:br>
            <a:endParaRPr lang="en-US" sz="5400" dirty="0"/>
          </a:p>
        </p:txBody>
      </p:sp>
    </p:spTree>
    <p:extLst>
      <p:ext uri="{BB962C8B-B14F-4D97-AF65-F5344CB8AC3E}">
        <p14:creationId xmlns:p14="http://schemas.microsoft.com/office/powerpoint/2010/main" val="10811102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48497" y="123744"/>
            <a:ext cx="6516880" cy="6624528"/>
          </a:xfrm>
          <a:prstGeom prst="rect">
            <a:avLst/>
          </a:prstGeom>
        </p:spPr>
      </p:pic>
      <p:pic>
        <p:nvPicPr>
          <p:cNvPr id="5" name="Picture 4"/>
          <p:cNvPicPr>
            <a:picLocks noChangeAspect="1"/>
          </p:cNvPicPr>
          <p:nvPr/>
        </p:nvPicPr>
        <p:blipFill>
          <a:blip r:embed="rId3"/>
          <a:stretch>
            <a:fillRect/>
          </a:stretch>
        </p:blipFill>
        <p:spPr>
          <a:xfrm>
            <a:off x="6638543" y="192025"/>
            <a:ext cx="2247247" cy="2119355"/>
          </a:xfrm>
          <a:prstGeom prst="rect">
            <a:avLst/>
          </a:prstGeom>
        </p:spPr>
      </p:pic>
    </p:spTree>
    <p:extLst>
      <p:ext uri="{BB962C8B-B14F-4D97-AF65-F5344CB8AC3E}">
        <p14:creationId xmlns:p14="http://schemas.microsoft.com/office/powerpoint/2010/main" val="3876314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28016"/>
            <a:ext cx="11457432" cy="6247864"/>
          </a:xfrm>
          <a:prstGeom prst="rect">
            <a:avLst/>
          </a:prstGeom>
        </p:spPr>
        <p:txBody>
          <a:bodyPr wrap="square">
            <a:spAutoFit/>
          </a:bodyPr>
          <a:lstStyle/>
          <a:p>
            <a:endParaRPr lang="en-US" sz="2000" dirty="0">
              <a:solidFill>
                <a:srgbClr val="000000"/>
              </a:solidFill>
              <a:latin typeface="Century Gothic" panose="020B0502020202020204" pitchFamily="34" charset="0"/>
            </a:endParaRPr>
          </a:p>
          <a:p>
            <a:r>
              <a:rPr lang="en-US" sz="4800" b="1" dirty="0">
                <a:solidFill>
                  <a:srgbClr val="000000"/>
                </a:solidFill>
                <a:latin typeface="Century Gothic" panose="020B0502020202020204" pitchFamily="34" charset="0"/>
              </a:rPr>
              <a:t>Medicaid</a:t>
            </a:r>
            <a:r>
              <a:rPr lang="en-US" sz="2400" b="1" dirty="0">
                <a:solidFill>
                  <a:srgbClr val="000000"/>
                </a:solidFill>
                <a:latin typeface="Century Gothic" panose="020B0502020202020204" pitchFamily="34" charset="0"/>
              </a:rPr>
              <a:t> </a:t>
            </a:r>
          </a:p>
          <a:p>
            <a:endParaRPr lang="en-US" sz="2400" dirty="0">
              <a:solidFill>
                <a:srgbClr val="000000"/>
              </a:solidFill>
              <a:latin typeface="Century Gothic" panose="020B0502020202020204" pitchFamily="34" charset="0"/>
            </a:endParaRPr>
          </a:p>
          <a:p>
            <a:r>
              <a:rPr lang="en-US" sz="2800" dirty="0">
                <a:solidFill>
                  <a:srgbClr val="000000"/>
                </a:solidFill>
                <a:latin typeface="Calibri" panose="020F0502020204030204" pitchFamily="34" charset="0"/>
              </a:rPr>
              <a:t>With many </a:t>
            </a:r>
            <a:r>
              <a:rPr lang="en-US" sz="2800" dirty="0">
                <a:latin typeface="Calibri" panose="020F0502020204030204" pitchFamily="34" charset="0"/>
              </a:rPr>
              <a:t>serious mental and physical health conditions, including SUD, reentrants require essential health care immediately upon release from incarceration. </a:t>
            </a:r>
          </a:p>
          <a:p>
            <a:endParaRPr lang="en-US" sz="2800" dirty="0">
              <a:solidFill>
                <a:srgbClr val="000000"/>
              </a:solidFill>
              <a:latin typeface="Calibri" panose="020F0502020204030204" pitchFamily="34" charset="0"/>
            </a:endParaRPr>
          </a:p>
          <a:p>
            <a:r>
              <a:rPr lang="en-US" sz="2800" dirty="0">
                <a:solidFill>
                  <a:srgbClr val="000000"/>
                </a:solidFill>
                <a:latin typeface="Calibri" panose="020F0502020204030204" pitchFamily="34" charset="0"/>
              </a:rPr>
              <a:t>To address this issue, PA DOC and PA Department of Human Services (DHS) have collaborated to create a process ensuring that Medical Assistance (MA) benefits will be in place for reentrants </a:t>
            </a:r>
            <a:r>
              <a:rPr lang="en-US" sz="2800" dirty="0">
                <a:solidFill>
                  <a:srgbClr val="FF0000"/>
                </a:solidFill>
                <a:latin typeface="Calibri" panose="020F0502020204030204" pitchFamily="34" charset="0"/>
              </a:rPr>
              <a:t>on the date of their release</a:t>
            </a:r>
            <a:r>
              <a:rPr lang="en-US" sz="2800" dirty="0">
                <a:solidFill>
                  <a:srgbClr val="000000"/>
                </a:solidFill>
                <a:latin typeface="Calibri" panose="020F0502020204030204" pitchFamily="34" charset="0"/>
              </a:rPr>
              <a:t>. </a:t>
            </a:r>
          </a:p>
          <a:p>
            <a:endParaRPr lang="en-US" sz="2800" dirty="0">
              <a:solidFill>
                <a:srgbClr val="000000"/>
              </a:solidFill>
              <a:latin typeface="Calibri" panose="020F0502020204030204" pitchFamily="34" charset="0"/>
            </a:endParaRPr>
          </a:p>
          <a:p>
            <a:r>
              <a:rPr lang="en-US" sz="2800" dirty="0">
                <a:solidFill>
                  <a:srgbClr val="000000"/>
                </a:solidFill>
                <a:latin typeface="Calibri" panose="020F0502020204030204" pitchFamily="34" charset="0"/>
              </a:rPr>
              <a:t>Included in the mission will be </a:t>
            </a:r>
            <a:r>
              <a:rPr lang="en-US" sz="2800" dirty="0">
                <a:solidFill>
                  <a:srgbClr val="FF0000"/>
                </a:solidFill>
                <a:latin typeface="Calibri" panose="020F0502020204030204" pitchFamily="34" charset="0"/>
              </a:rPr>
              <a:t>automated processing </a:t>
            </a:r>
            <a:r>
              <a:rPr lang="en-US" sz="2800" dirty="0">
                <a:solidFill>
                  <a:srgbClr val="000000"/>
                </a:solidFill>
                <a:latin typeface="Calibri" panose="020F0502020204030204" pitchFamily="34" charset="0"/>
              </a:rPr>
              <a:t>of Commonwealth of Pennsylvania Access to Social Services (COMPASS) applications for all of these reentrants. </a:t>
            </a:r>
            <a:endParaRPr lang="en-US" sz="2800" dirty="0"/>
          </a:p>
        </p:txBody>
      </p:sp>
    </p:spTree>
    <p:extLst>
      <p:ext uri="{BB962C8B-B14F-4D97-AF65-F5344CB8AC3E}">
        <p14:creationId xmlns:p14="http://schemas.microsoft.com/office/powerpoint/2010/main" val="2794296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66928" y="738554"/>
            <a:ext cx="11494007" cy="5767754"/>
          </a:xfrm>
          <a:noFill/>
        </p:spPr>
        <p:txBody>
          <a:bodyPr>
            <a:normAutofit/>
          </a:bodyPr>
          <a:lstStyle/>
          <a:p>
            <a:r>
              <a:rPr lang="en-US" sz="4400" b="1" dirty="0">
                <a:solidFill>
                  <a:schemeClr val="tx1"/>
                </a:solidFill>
              </a:rPr>
              <a:t>Vivitrol</a:t>
            </a:r>
            <a:r>
              <a:rPr lang="en-US" sz="4400" dirty="0">
                <a:solidFill>
                  <a:schemeClr val="tx1"/>
                </a:solidFill>
              </a:rPr>
              <a:t> (naltrexone for extended-release injectable suspension) is a prescription </a:t>
            </a:r>
            <a:r>
              <a:rPr lang="en-US" sz="4400" dirty="0">
                <a:solidFill>
                  <a:srgbClr val="FF0000"/>
                </a:solidFill>
              </a:rPr>
              <a:t>injectable medicine </a:t>
            </a:r>
            <a:r>
              <a:rPr lang="en-US" sz="4400" dirty="0">
                <a:solidFill>
                  <a:schemeClr val="tx1"/>
                </a:solidFill>
              </a:rPr>
              <a:t>used to </a:t>
            </a:r>
            <a:r>
              <a:rPr lang="en-US" sz="4400" dirty="0"/>
              <a:t>treat Alcohol and/or Opioid Use Disorder</a:t>
            </a:r>
          </a:p>
          <a:p>
            <a:pPr marL="0" indent="0">
              <a:buNone/>
            </a:pPr>
            <a:endParaRPr lang="en-US" sz="4400" dirty="0">
              <a:solidFill>
                <a:schemeClr val="tx1"/>
              </a:solidFill>
            </a:endParaRPr>
          </a:p>
          <a:p>
            <a:r>
              <a:rPr lang="en-US" sz="4400" dirty="0">
                <a:solidFill>
                  <a:schemeClr val="tx1"/>
                </a:solidFill>
              </a:rPr>
              <a:t>Significantly reduces cravings</a:t>
            </a:r>
          </a:p>
          <a:p>
            <a:r>
              <a:rPr lang="en-US" sz="4400" dirty="0">
                <a:solidFill>
                  <a:srgbClr val="FF0000"/>
                </a:solidFill>
              </a:rPr>
              <a:t>Up to 3 injections prior to release</a:t>
            </a:r>
          </a:p>
          <a:p>
            <a:r>
              <a:rPr lang="en-US" sz="4400" dirty="0">
                <a:solidFill>
                  <a:schemeClr val="tx1"/>
                </a:solidFill>
              </a:rPr>
              <a:t>Injection given every 28 days</a:t>
            </a:r>
          </a:p>
          <a:p>
            <a:endParaRPr lang="en-US" sz="2400" dirty="0">
              <a:solidFill>
                <a:schemeClr val="bg1"/>
              </a:solidFill>
            </a:endParaRPr>
          </a:p>
        </p:txBody>
      </p:sp>
      <p:pic>
        <p:nvPicPr>
          <p:cNvPr id="2" name="Picture 1">
            <a:extLst>
              <a:ext uri="{FF2B5EF4-FFF2-40B4-BE49-F238E27FC236}">
                <a16:creationId xmlns:a16="http://schemas.microsoft.com/office/drawing/2014/main" id="{9CCB5FA7-CC65-4C63-8D2A-532444D7D49E}"/>
              </a:ext>
            </a:extLst>
          </p:cNvPr>
          <p:cNvPicPr>
            <a:picLocks noChangeAspect="1"/>
          </p:cNvPicPr>
          <p:nvPr/>
        </p:nvPicPr>
        <p:blipFill>
          <a:blip r:embed="rId2"/>
          <a:stretch>
            <a:fillRect/>
          </a:stretch>
        </p:blipFill>
        <p:spPr>
          <a:xfrm>
            <a:off x="8599230" y="4633896"/>
            <a:ext cx="1556238" cy="997195"/>
          </a:xfrm>
          <a:prstGeom prst="rect">
            <a:avLst/>
          </a:prstGeom>
        </p:spPr>
      </p:pic>
    </p:spTree>
    <p:extLst>
      <p:ext uri="{BB962C8B-B14F-4D97-AF65-F5344CB8AC3E}">
        <p14:creationId xmlns:p14="http://schemas.microsoft.com/office/powerpoint/2010/main" val="3214851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8C3AFF1366F645BD81104BAEBA9A17" ma:contentTypeVersion="15" ma:contentTypeDescription="Create a new document." ma:contentTypeScope="" ma:versionID="d823e12cace43826af3cd7c55aab3535">
  <xsd:schema xmlns:xsd="http://www.w3.org/2001/XMLSchema" xmlns:xs="http://www.w3.org/2001/XMLSchema" xmlns:p="http://schemas.microsoft.com/office/2006/metadata/properties" xmlns:ns3="e85a60bb-f5dc-4ed4-9920-b0260003d1b8" xmlns:ns4="13af901e-06b1-4c67-9371-de6704b6dedd" targetNamespace="http://schemas.microsoft.com/office/2006/metadata/properties" ma:root="true" ma:fieldsID="6c1de9d776cf3ef42a856de563ed235c" ns3:_="" ns4:_="">
    <xsd:import namespace="e85a60bb-f5dc-4ed4-9920-b0260003d1b8"/>
    <xsd:import namespace="13af901e-06b1-4c67-9371-de6704b6dedd"/>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GenerationTime" minOccurs="0"/>
                <xsd:element ref="ns4:MediaServiceEventHashCod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5a60bb-f5dc-4ed4-9920-b0260003d1b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3af901e-06b1-4c67-9371-de6704b6dedd"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AutoTags" ma:index="15" nillable="true" ma:displayName="MediaServiceAutoTags" ma:description=""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9689DF9-7AFD-4BB2-AFEC-B38BC0F91A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5a60bb-f5dc-4ed4-9920-b0260003d1b8"/>
    <ds:schemaRef ds:uri="13af901e-06b1-4c67-9371-de6704b6de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CF868B-CC30-4C47-8C0D-2CD86FD64567}">
  <ds:schemaRefs>
    <ds:schemaRef ds:uri="http://schemas.microsoft.com/sharepoint/v3/contenttype/forms"/>
  </ds:schemaRefs>
</ds:datastoreItem>
</file>

<file path=customXml/itemProps3.xml><?xml version="1.0" encoding="utf-8"?>
<ds:datastoreItem xmlns:ds="http://schemas.openxmlformats.org/officeDocument/2006/customXml" ds:itemID="{96D630C5-2CDD-4200-843A-D2040512C59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1301</TotalTime>
  <Words>717</Words>
  <Application>Microsoft Office PowerPoint</Application>
  <PresentationFormat>Widescreen</PresentationFormat>
  <Paragraphs>117</Paragraphs>
  <Slides>28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Calibri</vt:lpstr>
      <vt:lpstr>Calibri Light</vt:lpstr>
      <vt:lpstr>Century Gothic</vt:lpstr>
      <vt:lpstr>Corbel</vt:lpstr>
      <vt:lpstr>Courier New</vt:lpstr>
      <vt:lpstr>Times New Roman</vt:lpstr>
      <vt:lpstr>Wingdings</vt:lpstr>
      <vt:lpstr>Office Theme</vt:lpstr>
      <vt:lpstr>MAT within correctional settings</vt:lpstr>
      <vt:lpstr>PowerPoint Presentation</vt:lpstr>
      <vt:lpstr>PowerPoint Presentation</vt:lpstr>
      <vt:lpstr>PowerPoint Presentation</vt:lpstr>
      <vt:lpstr>What is Pennsylvania doing?</vt:lpstr>
      <vt:lpstr>Overdose deaths in Pennsylvania went down by 18 percent from 2017 to 2018, dropping from 5,377 to 4,413.  </vt:lpstr>
      <vt:lpstr>PowerPoint Presentation</vt:lpstr>
      <vt:lpstr>PowerPoint Presentation</vt:lpstr>
      <vt:lpstr>PowerPoint Presentation</vt:lpstr>
      <vt:lpstr>Implementing Vivitrol Inside SCIs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Barriers</vt:lpstr>
      <vt:lpstr>Barriers</vt:lpstr>
      <vt:lpstr>PowerPoint Presentation</vt:lpstr>
      <vt:lpstr>PowerPoint Presentation</vt:lpstr>
      <vt:lpstr>PowerPoint Presentation</vt:lpstr>
      <vt:lpstr>PowerPoint Presentation</vt:lpstr>
      <vt:lpstr>PowerPoint Presentation</vt:lpstr>
      <vt:lpstr>The problems of the world cannot possibly be solved by skeptics or cynics whose horizons are limited by the obvious realities. We need individuals who can dream of things that never were…and ask why not.</vt:lpstr>
      <vt:lpstr>Contact Information</vt:lpstr>
    </vt:vector>
  </TitlesOfParts>
  <Company>Department of Corrections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problems of the world cannot possibly be solved by skeptics or cynics whose horizons are limited by the obvious realities. We need men who can dream of things that never were…and ask why not.</dc:title>
  <dc:creator>Seitchik, Steven</dc:creator>
  <cp:lastModifiedBy>Steve Keller</cp:lastModifiedBy>
  <cp:revision>133</cp:revision>
  <cp:lastPrinted>2019-05-13T18:24:07Z</cp:lastPrinted>
  <dcterms:created xsi:type="dcterms:W3CDTF">2019-05-01T13:55:47Z</dcterms:created>
  <dcterms:modified xsi:type="dcterms:W3CDTF">2019-09-16T03:20:20Z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0x010100968C3AFF1366F645BD81104BAEBA9A17</vt:lpwstr>
  </property>
</Properties>
</file>