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1" r:id="rId2"/>
  </p:sldMasterIdLst>
  <p:notesMasterIdLst>
    <p:notesMasterId r:id="rId28"/>
  </p:notesMasterIdLst>
  <p:handoutMasterIdLst>
    <p:handoutMasterId r:id="rId29"/>
  </p:handoutMasterIdLst>
  <p:sldIdLst>
    <p:sldId id="261" r:id="rId3"/>
    <p:sldId id="269" r:id="rId4"/>
    <p:sldId id="271" r:id="rId5"/>
    <p:sldId id="273" r:id="rId6"/>
    <p:sldId id="274" r:id="rId7"/>
    <p:sldId id="262" r:id="rId8"/>
    <p:sldId id="275" r:id="rId9"/>
    <p:sldId id="289" r:id="rId10"/>
    <p:sldId id="290" r:id="rId11"/>
    <p:sldId id="291" r:id="rId12"/>
    <p:sldId id="292" r:id="rId13"/>
    <p:sldId id="293" r:id="rId14"/>
    <p:sldId id="294" r:id="rId15"/>
    <p:sldId id="288" r:id="rId16"/>
    <p:sldId id="257" r:id="rId17"/>
    <p:sldId id="258" r:id="rId18"/>
    <p:sldId id="260" r:id="rId19"/>
    <p:sldId id="297" r:id="rId20"/>
    <p:sldId id="298" r:id="rId21"/>
    <p:sldId id="299" r:id="rId22"/>
    <p:sldId id="300" r:id="rId23"/>
    <p:sldId id="259" r:id="rId24"/>
    <p:sldId id="301" r:id="rId25"/>
    <p:sldId id="296" r:id="rId26"/>
    <p:sldId id="268" r:id="rId27"/>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Wain, Elizabeth" initials="EW"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33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258" autoAdjust="0"/>
  </p:normalViewPr>
  <p:slideViewPr>
    <p:cSldViewPr>
      <p:cViewPr varScale="1">
        <p:scale>
          <a:sx n="63" d="100"/>
          <a:sy n="63" d="100"/>
        </p:scale>
        <p:origin x="972"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61" tIns="48331" rIns="96661" bIns="48331" rtlCol="0"/>
          <a:lstStyle>
            <a:lvl1pPr algn="r">
              <a:defRPr sz="1300"/>
            </a:lvl1pPr>
          </a:lstStyle>
          <a:p>
            <a:fld id="{0DE40171-06FC-4997-92A7-02DE4E717562}" type="datetimeFigureOut">
              <a:rPr lang="en-US" smtClean="0"/>
              <a:t>7/17/2014</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61" tIns="48331" rIns="96661" bIns="48331" rtlCol="0" anchor="b"/>
          <a:lstStyle>
            <a:lvl1pPr algn="r">
              <a:defRPr sz="1300"/>
            </a:lvl1pPr>
          </a:lstStyle>
          <a:p>
            <a:fld id="{B9102C05-4EC8-4B25-BC1E-59D1C2D28B68}" type="slidenum">
              <a:rPr lang="en-US" smtClean="0"/>
              <a:t>‹#›</a:t>
            </a:fld>
            <a:endParaRPr lang="en-US"/>
          </a:p>
        </p:txBody>
      </p:sp>
    </p:spTree>
    <p:extLst>
      <p:ext uri="{BB962C8B-B14F-4D97-AF65-F5344CB8AC3E}">
        <p14:creationId xmlns:p14="http://schemas.microsoft.com/office/powerpoint/2010/main" val="1297510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99F45228-6CDC-4D98-8FB0-2BAB8C022921}" type="datetimeFigureOut">
              <a:rPr lang="en-US" smtClean="0"/>
              <a:t>7/17/2014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086B8A86-1AC5-4D2B-8A6C-4D4F796E135D}" type="slidenum">
              <a:rPr lang="en-US" smtClean="0"/>
              <a:t>‹#›</a:t>
            </a:fld>
            <a:endParaRPr lang="en-US"/>
          </a:p>
        </p:txBody>
      </p:sp>
    </p:spTree>
    <p:extLst>
      <p:ext uri="{BB962C8B-B14F-4D97-AF65-F5344CB8AC3E}">
        <p14:creationId xmlns:p14="http://schemas.microsoft.com/office/powerpoint/2010/main" val="42065793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www.gao.gov/assets/210/202674.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www.bja.gov/evaluation/"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BE6A59-9A68-43CE-969D-EE1CEAEACAB0}" type="slidenum">
              <a:rPr lang="en-US" smtClean="0">
                <a:solidFill>
                  <a:prstClr val="black"/>
                </a:solidFill>
              </a:rPr>
              <a:pPr>
                <a:defRPr/>
              </a:pPr>
              <a:t>1</a:t>
            </a:fld>
            <a:endParaRPr lang="en-US" dirty="0">
              <a:solidFill>
                <a:prstClr val="black"/>
              </a:solidFill>
            </a:endParaRPr>
          </a:p>
        </p:txBody>
      </p:sp>
    </p:spTree>
    <p:extLst>
      <p:ext uri="{BB962C8B-B14F-4D97-AF65-F5344CB8AC3E}">
        <p14:creationId xmlns:p14="http://schemas.microsoft.com/office/powerpoint/2010/main" val="131070707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BE6A59-9A68-43CE-969D-EE1CEAEACAB0}" type="slidenum">
              <a:rPr lang="en-US" smtClean="0"/>
              <a:pPr>
                <a:defRPr/>
              </a:pPr>
              <a:t>13</a:t>
            </a:fld>
            <a:endParaRPr lang="en-US" dirty="0"/>
          </a:p>
        </p:txBody>
      </p:sp>
    </p:spTree>
    <p:extLst>
      <p:ext uri="{BB962C8B-B14F-4D97-AF65-F5344CB8AC3E}">
        <p14:creationId xmlns:p14="http://schemas.microsoft.com/office/powerpoint/2010/main" val="301201316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BE6A59-9A68-43CE-969D-EE1CEAEACAB0}" type="slidenum">
              <a:rPr lang="en-US" smtClean="0">
                <a:solidFill>
                  <a:prstClr val="black"/>
                </a:solidFill>
              </a:rPr>
              <a:pPr>
                <a:defRPr/>
              </a:pPr>
              <a:t>15</a:t>
            </a:fld>
            <a:endParaRPr lang="en-US" dirty="0">
              <a:solidFill>
                <a:prstClr val="black"/>
              </a:solidFill>
            </a:endParaRPr>
          </a:p>
        </p:txBody>
      </p:sp>
    </p:spTree>
    <p:extLst>
      <p:ext uri="{BB962C8B-B14F-4D97-AF65-F5344CB8AC3E}">
        <p14:creationId xmlns:p14="http://schemas.microsoft.com/office/powerpoint/2010/main" val="38428979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BE6A59-9A68-43CE-969D-EE1CEAEACAB0}" type="slidenum">
              <a:rPr lang="en-US" smtClean="0">
                <a:solidFill>
                  <a:prstClr val="black"/>
                </a:solidFill>
              </a:rPr>
              <a:pPr>
                <a:defRPr/>
              </a:pPr>
              <a:t>16</a:t>
            </a:fld>
            <a:endParaRPr lang="en-US" dirty="0">
              <a:solidFill>
                <a:prstClr val="black"/>
              </a:solidFill>
            </a:endParaRPr>
          </a:p>
        </p:txBody>
      </p:sp>
    </p:spTree>
    <p:extLst>
      <p:ext uri="{BB962C8B-B14F-4D97-AF65-F5344CB8AC3E}">
        <p14:creationId xmlns:p14="http://schemas.microsoft.com/office/powerpoint/2010/main" val="9654754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BE6A59-9A68-43CE-969D-EE1CEAEACAB0}" type="slidenum">
              <a:rPr lang="en-US" smtClean="0">
                <a:solidFill>
                  <a:prstClr val="black"/>
                </a:solidFill>
              </a:rPr>
              <a:pPr>
                <a:defRPr/>
              </a:pPr>
              <a:t>17</a:t>
            </a:fld>
            <a:endParaRPr lang="en-US" dirty="0">
              <a:solidFill>
                <a:prstClr val="black"/>
              </a:solidFill>
            </a:endParaRPr>
          </a:p>
        </p:txBody>
      </p:sp>
    </p:spTree>
    <p:extLst>
      <p:ext uri="{BB962C8B-B14F-4D97-AF65-F5344CB8AC3E}">
        <p14:creationId xmlns:p14="http://schemas.microsoft.com/office/powerpoint/2010/main" val="37575700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CCBE6A59-9A68-43CE-969D-EE1CEAEACAB0}" type="slidenum">
              <a:rPr lang="en-US" smtClean="0">
                <a:solidFill>
                  <a:prstClr val="black"/>
                </a:solidFill>
              </a:rPr>
              <a:pPr>
                <a:defRPr/>
              </a:pPr>
              <a:t>18</a:t>
            </a:fld>
            <a:endParaRPr lang="en-US" dirty="0">
              <a:solidFill>
                <a:prstClr val="black"/>
              </a:solidFill>
            </a:endParaRPr>
          </a:p>
        </p:txBody>
      </p:sp>
    </p:spTree>
    <p:extLst>
      <p:ext uri="{BB962C8B-B14F-4D97-AF65-F5344CB8AC3E}">
        <p14:creationId xmlns:p14="http://schemas.microsoft.com/office/powerpoint/2010/main" val="375757003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BE6A59-9A68-43CE-969D-EE1CEAEACAB0}" type="slidenum">
              <a:rPr lang="en-US" smtClean="0">
                <a:solidFill>
                  <a:prstClr val="black"/>
                </a:solidFill>
              </a:rPr>
              <a:pPr>
                <a:defRPr/>
              </a:pPr>
              <a:t>22</a:t>
            </a:fld>
            <a:endParaRPr lang="en-US" dirty="0">
              <a:solidFill>
                <a:prstClr val="black"/>
              </a:solidFill>
            </a:endParaRPr>
          </a:p>
        </p:txBody>
      </p:sp>
    </p:spTree>
    <p:extLst>
      <p:ext uri="{BB962C8B-B14F-4D97-AF65-F5344CB8AC3E}">
        <p14:creationId xmlns:p14="http://schemas.microsoft.com/office/powerpoint/2010/main" val="40254431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85282" indent="-302030">
              <a:defRPr>
                <a:solidFill>
                  <a:schemeClr val="tx1"/>
                </a:solidFill>
                <a:latin typeface="Calibri" pitchFamily="34" charset="0"/>
              </a:defRPr>
            </a:lvl2pPr>
            <a:lvl3pPr marL="1208126" indent="-241625">
              <a:defRPr>
                <a:solidFill>
                  <a:schemeClr val="tx1"/>
                </a:solidFill>
                <a:latin typeface="Calibri" pitchFamily="34" charset="0"/>
              </a:defRPr>
            </a:lvl3pPr>
            <a:lvl4pPr marL="1691376" indent="-241625">
              <a:defRPr>
                <a:solidFill>
                  <a:schemeClr val="tx1"/>
                </a:solidFill>
                <a:latin typeface="Calibri" pitchFamily="34" charset="0"/>
              </a:defRPr>
            </a:lvl4pPr>
            <a:lvl5pPr marL="2174627" indent="-241625">
              <a:defRPr>
                <a:solidFill>
                  <a:schemeClr val="tx1"/>
                </a:solidFill>
                <a:latin typeface="Calibri" pitchFamily="34" charset="0"/>
              </a:defRPr>
            </a:lvl5pPr>
            <a:lvl6pPr marL="2657877" indent="-241625" fontAlgn="base">
              <a:spcBef>
                <a:spcPct val="0"/>
              </a:spcBef>
              <a:spcAft>
                <a:spcPct val="0"/>
              </a:spcAft>
              <a:defRPr>
                <a:solidFill>
                  <a:schemeClr val="tx1"/>
                </a:solidFill>
                <a:latin typeface="Calibri" pitchFamily="34" charset="0"/>
              </a:defRPr>
            </a:lvl6pPr>
            <a:lvl7pPr marL="3141127" indent="-241625" fontAlgn="base">
              <a:spcBef>
                <a:spcPct val="0"/>
              </a:spcBef>
              <a:spcAft>
                <a:spcPct val="0"/>
              </a:spcAft>
              <a:defRPr>
                <a:solidFill>
                  <a:schemeClr val="tx1"/>
                </a:solidFill>
                <a:latin typeface="Calibri" pitchFamily="34" charset="0"/>
              </a:defRPr>
            </a:lvl7pPr>
            <a:lvl8pPr marL="3624377" indent="-241625" fontAlgn="base">
              <a:spcBef>
                <a:spcPct val="0"/>
              </a:spcBef>
              <a:spcAft>
                <a:spcPct val="0"/>
              </a:spcAft>
              <a:defRPr>
                <a:solidFill>
                  <a:schemeClr val="tx1"/>
                </a:solidFill>
                <a:latin typeface="Calibri" pitchFamily="34" charset="0"/>
              </a:defRPr>
            </a:lvl8pPr>
            <a:lvl9pPr marL="4107628" indent="-241625"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063F368E-EFC9-4C54-9F3F-555F4B0172FB}" type="slidenum">
              <a:rPr lang="en-US"/>
              <a:pPr fontAlgn="base">
                <a:spcBef>
                  <a:spcPct val="0"/>
                </a:spcBef>
                <a:spcAft>
                  <a:spcPct val="0"/>
                </a:spcAft>
              </a:pPr>
              <a:t>24</a:t>
            </a:fld>
            <a:endParaRPr lang="en-US" dirty="0"/>
          </a:p>
        </p:txBody>
      </p:sp>
      <p:sp>
        <p:nvSpPr>
          <p:cNvPr id="491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buFontTx/>
              <a:buNone/>
            </a:pPr>
            <a:r>
              <a:rPr lang="en-US" sz="1300" dirty="0"/>
              <a:t>Data collected in the PMT is reviewed and analyzed regularly to determine the consistency, validity, and reliability of the data. </a:t>
            </a:r>
          </a:p>
          <a:p>
            <a:pPr>
              <a:spcBef>
                <a:spcPct val="0"/>
              </a:spcBef>
              <a:buFontTx/>
              <a:buNone/>
            </a:pPr>
            <a:endParaRPr lang="en-US" sz="1300" dirty="0"/>
          </a:p>
          <a:p>
            <a:pPr>
              <a:spcBef>
                <a:spcPct val="0"/>
              </a:spcBef>
              <a:buFontTx/>
              <a:buNone/>
            </a:pPr>
            <a:r>
              <a:rPr lang="en-US" sz="1300" dirty="0"/>
              <a:t>Aggregate values are calculated and frequencies are conducted on each indicator to identify out-of-range values. Grantees reporting out-of-range values are contacted directly to confirm or correct reported data that appear incorrect (e.g., out-of-range, illogical values) in the PMT. </a:t>
            </a:r>
          </a:p>
          <a:p>
            <a:pPr>
              <a:spcBef>
                <a:spcPct val="0"/>
              </a:spcBef>
              <a:buFontTx/>
              <a:buNone/>
            </a:pPr>
            <a:endParaRPr lang="en-US" sz="1300" dirty="0"/>
          </a:p>
          <a:p>
            <a:pPr>
              <a:spcBef>
                <a:spcPct val="0"/>
              </a:spcBef>
              <a:buFontTx/>
              <a:buNone/>
            </a:pPr>
            <a:r>
              <a:rPr lang="en-US" sz="1300" dirty="0"/>
              <a:t>A sample of responses, including all narrative, additional comments, and text responses, are reviewed in their entirety, to identify areas of concern or difficulties in grantee reporting. </a:t>
            </a:r>
          </a:p>
          <a:p>
            <a:pPr>
              <a:spcBef>
                <a:spcPct val="0"/>
              </a:spcBef>
              <a:buFontTx/>
              <a:buNone/>
            </a:pPr>
            <a:endParaRPr lang="en-US" sz="1300" dirty="0"/>
          </a:p>
          <a:p>
            <a:pPr>
              <a:spcBef>
                <a:spcPct val="0"/>
              </a:spcBef>
              <a:buFontTx/>
              <a:buNone/>
            </a:pPr>
            <a:r>
              <a:rPr lang="en-US" sz="1300" dirty="0"/>
              <a:t>In addition, technical assistance request logs received by the PMT Help Desk and the results of the quarterly grantee user feedback survey are reviewed to identify any potentially misleading or ambiguous questions not identified in the review of the data. </a:t>
            </a:r>
          </a:p>
          <a:p>
            <a:pPr>
              <a:spcBef>
                <a:spcPct val="0"/>
              </a:spcBef>
              <a:buFontTx/>
              <a:buNone/>
            </a:pPr>
            <a:endParaRPr lang="en-US" sz="1300" dirty="0"/>
          </a:p>
          <a:p>
            <a:pPr>
              <a:spcBef>
                <a:spcPct val="0"/>
              </a:spcBef>
              <a:buFontTx/>
              <a:buNone/>
            </a:pPr>
            <a:r>
              <a:rPr lang="en-US" sz="1300" dirty="0"/>
              <a:t>Once all module related challenges are identified, a series of recommendations are drafted to help ameliorate any existing issues. This report is presented to BJA and other stakeholders at a meeting when the recommendations are discussed and decisions are made about which changes to implement. </a:t>
            </a:r>
            <a:endParaRPr lang="en-US" dirty="0" smtClean="0"/>
          </a:p>
        </p:txBody>
      </p:sp>
    </p:spTree>
    <p:extLst>
      <p:ext uri="{BB962C8B-B14F-4D97-AF65-F5344CB8AC3E}">
        <p14:creationId xmlns:p14="http://schemas.microsoft.com/office/powerpoint/2010/main" val="165685268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miter lim="800000"/>
            <a:headEnd/>
            <a:tailEnd/>
          </a:ln>
        </p:spPr>
        <p:txBody>
          <a:bodyPr/>
          <a:lstStyle/>
          <a:p>
            <a:fld id="{9A1D7E76-644F-4991-9495-2D3E6F7A3B0C}" type="slidenum">
              <a:rPr lang="en-US" smtClean="0"/>
              <a:pPr/>
              <a:t>25</a:t>
            </a:fld>
            <a:endParaRPr lang="en-US" dirty="0" smtClean="0"/>
          </a:p>
        </p:txBody>
      </p:sp>
      <p:sp>
        <p:nvSpPr>
          <p:cNvPr id="79875" name="Rectangle 7"/>
          <p:cNvSpPr txBox="1">
            <a:spLocks noGrp="1" noChangeArrowheads="1"/>
          </p:cNvSpPr>
          <p:nvPr/>
        </p:nvSpPr>
        <p:spPr bwMode="auto">
          <a:xfrm>
            <a:off x="4142963" y="9119325"/>
            <a:ext cx="3170582" cy="480226"/>
          </a:xfrm>
          <a:prstGeom prst="rect">
            <a:avLst/>
          </a:prstGeom>
          <a:noFill/>
          <a:ln w="9525">
            <a:noFill/>
            <a:miter lim="800000"/>
            <a:headEnd/>
            <a:tailEnd/>
          </a:ln>
        </p:spPr>
        <p:txBody>
          <a:bodyPr lIns="96634" tIns="48317" rIns="96634" bIns="48317" anchor="b"/>
          <a:lstStyle/>
          <a:p>
            <a:pPr algn="r"/>
            <a:fld id="{77F3D447-36B9-4108-A999-746A56B3AAB0}" type="slidenum">
              <a:rPr lang="en-US" sz="1200"/>
              <a:pPr algn="r"/>
              <a:t>25</a:t>
            </a:fld>
            <a:endParaRPr lang="en-US" sz="1200" dirty="0"/>
          </a:p>
        </p:txBody>
      </p:sp>
      <p:sp>
        <p:nvSpPr>
          <p:cNvPr id="79876" name="Slide Image Placeholder 1"/>
          <p:cNvSpPr>
            <a:spLocks noGrp="1" noRot="1" noChangeAspect="1" noTextEdit="1"/>
          </p:cNvSpPr>
          <p:nvPr>
            <p:ph type="sldImg"/>
          </p:nvPr>
        </p:nvSpPr>
        <p:spPr>
          <a:xfrm>
            <a:off x="1258888" y="720725"/>
            <a:ext cx="4800600" cy="3600450"/>
          </a:xfrm>
          <a:ln/>
        </p:spPr>
      </p:sp>
      <p:sp>
        <p:nvSpPr>
          <p:cNvPr id="79877" name="Notes Placeholder 2"/>
          <p:cNvSpPr>
            <a:spLocks noGrp="1"/>
          </p:cNvSpPr>
          <p:nvPr>
            <p:ph type="body" idx="1"/>
          </p:nvPr>
        </p:nvSpPr>
        <p:spPr>
          <a:xfrm>
            <a:off x="732183" y="4559663"/>
            <a:ext cx="5850835" cy="4322025"/>
          </a:xfrm>
          <a:noFill/>
        </p:spPr>
        <p:txBody>
          <a:bodyPr lIns="96634" tIns="48317" rIns="96634" bIns="48317"/>
          <a:lstStyle/>
          <a:p>
            <a:pPr eaLnBrk="1" hangingPunct="1"/>
            <a:r>
              <a:rPr lang="en-US" dirty="0" smtClean="0"/>
              <a:t>All</a:t>
            </a:r>
            <a:r>
              <a:rPr lang="en-US" baseline="0" dirty="0" smtClean="0"/>
              <a:t> PMT related training and user resources (such as the questionnaire with a list of all the performance measures) are available in the PMT on the ‘Information &amp; Resources’ page.</a:t>
            </a:r>
            <a:endParaRPr lang="en-US" dirty="0" smtClean="0"/>
          </a:p>
        </p:txBody>
      </p:sp>
      <p:sp>
        <p:nvSpPr>
          <p:cNvPr id="79878" name="Slide Number Placeholder 3"/>
          <p:cNvSpPr txBox="1">
            <a:spLocks noGrp="1"/>
          </p:cNvSpPr>
          <p:nvPr/>
        </p:nvSpPr>
        <p:spPr bwMode="auto">
          <a:xfrm>
            <a:off x="4142963" y="9119325"/>
            <a:ext cx="3170582" cy="480226"/>
          </a:xfrm>
          <a:prstGeom prst="rect">
            <a:avLst/>
          </a:prstGeom>
          <a:noFill/>
          <a:ln w="9525">
            <a:noFill/>
            <a:miter lim="800000"/>
            <a:headEnd/>
            <a:tailEnd/>
          </a:ln>
        </p:spPr>
        <p:txBody>
          <a:bodyPr lIns="96634" tIns="48317" rIns="96634" bIns="48317" anchor="b"/>
          <a:lstStyle/>
          <a:p>
            <a:pPr algn="r"/>
            <a:fld id="{1D7BDD4E-4E48-4594-A8DF-963F6C6C5197}" type="slidenum">
              <a:rPr lang="en-US" sz="1200"/>
              <a:pPr algn="r"/>
              <a:t>25</a:t>
            </a:fld>
            <a:endParaRPr lang="en-US" sz="1200" dirty="0"/>
          </a:p>
        </p:txBody>
      </p:sp>
    </p:spTree>
    <p:extLst>
      <p:ext uri="{BB962C8B-B14F-4D97-AF65-F5344CB8AC3E}">
        <p14:creationId xmlns:p14="http://schemas.microsoft.com/office/powerpoint/2010/main" val="1147528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BE6A59-9A68-43CE-969D-EE1CEAEACAB0}" type="slidenum">
              <a:rPr lang="en-US" smtClean="0"/>
              <a:pPr>
                <a:defRPr/>
              </a:pPr>
              <a:t>2</a:t>
            </a:fld>
            <a:endParaRPr lang="en-US" dirty="0"/>
          </a:p>
        </p:txBody>
      </p:sp>
    </p:spTree>
    <p:extLst>
      <p:ext uri="{BB962C8B-B14F-4D97-AF65-F5344CB8AC3E}">
        <p14:creationId xmlns:p14="http://schemas.microsoft.com/office/powerpoint/2010/main" val="33857093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Notes Placeholder 2"/>
          <p:cNvSpPr>
            <a:spLocks noGrp="1"/>
          </p:cNvSpPr>
          <p:nvPr>
            <p:ph type="body" idx="1"/>
          </p:nvPr>
        </p:nvSpPr>
        <p:spPr/>
        <p:txBody>
          <a:bodyPr>
            <a:normAutofit fontScale="92500" lnSpcReduction="20000"/>
          </a:bodyPr>
          <a:lstStyle/>
          <a:p>
            <a:r>
              <a:rPr lang="en-US" sz="1300" dirty="0"/>
              <a:t>“Performance measurement is the ongoing monitoring and reporting of program accomplishments, particularly progress toward pre-established goals.” For BJA’s purpose, performance measurement is the ongoing data collection to determine if a program is implementing activities and achieving objectives at both the grantee level, but also the overall program level (e.g., the Second Chance Act programs collectively). BJA is unique in that it is dependent on grantee operations to help BJA achieve agency/program goals. As defined by GAO, a “program may be any activity, project, function, or policy that has an identifiable purpose or set of objectives.” </a:t>
            </a:r>
          </a:p>
          <a:p>
            <a:endParaRPr lang="en-US" sz="1300" dirty="0"/>
          </a:p>
          <a:p>
            <a:r>
              <a:rPr lang="en-US" sz="1300" dirty="0"/>
              <a:t>In order to assist BJA comply with the requirement of GPRA, CSR’s approach to performance measurement is to base performance measures on program principles and legislative intent (i.e., program goals).  Through a combination of evidence base (i.e., research literature), program (solicitation, goals), and legislative requirements, a comprehensive set of performance measures are developed for grantee reporting.  The performance measures developed by CSR are designed to inform overall BJA program and strategic planning goals, as well as individual grantee performance. </a:t>
            </a:r>
          </a:p>
          <a:p>
            <a:endParaRPr lang="en-US" sz="1300" dirty="0"/>
          </a:p>
          <a:p>
            <a:r>
              <a:rPr lang="en-US" sz="1300" dirty="0"/>
              <a:t>For more information go to the U.S. Government Accountability Office (2005) “Performance Measurement and Evaluation. report online at: </a:t>
            </a:r>
            <a:r>
              <a:rPr lang="en-US" sz="1300" u="sng" dirty="0">
                <a:hlinkClick r:id="rId3"/>
              </a:rPr>
              <a:t>http://www.gao.gov/assets/210/202674.pdf</a:t>
            </a:r>
            <a:r>
              <a:rPr lang="en-US" sz="1300" dirty="0"/>
              <a:t> </a:t>
            </a:r>
          </a:p>
          <a:p>
            <a:pPr>
              <a:defRPr/>
            </a:pPr>
            <a:endParaRPr lang="en-US" dirty="0"/>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85282" indent="-302030">
              <a:defRPr>
                <a:solidFill>
                  <a:schemeClr val="tx1"/>
                </a:solidFill>
                <a:latin typeface="Calibri" pitchFamily="34" charset="0"/>
              </a:defRPr>
            </a:lvl2pPr>
            <a:lvl3pPr marL="1208126" indent="-241625">
              <a:defRPr>
                <a:solidFill>
                  <a:schemeClr val="tx1"/>
                </a:solidFill>
                <a:latin typeface="Calibri" pitchFamily="34" charset="0"/>
              </a:defRPr>
            </a:lvl3pPr>
            <a:lvl4pPr marL="1691376" indent="-241625">
              <a:defRPr>
                <a:solidFill>
                  <a:schemeClr val="tx1"/>
                </a:solidFill>
                <a:latin typeface="Calibri" pitchFamily="34" charset="0"/>
              </a:defRPr>
            </a:lvl4pPr>
            <a:lvl5pPr marL="2174627" indent="-241625">
              <a:defRPr>
                <a:solidFill>
                  <a:schemeClr val="tx1"/>
                </a:solidFill>
                <a:latin typeface="Calibri" pitchFamily="34" charset="0"/>
              </a:defRPr>
            </a:lvl5pPr>
            <a:lvl6pPr marL="2657877" indent="-241625" fontAlgn="base">
              <a:spcBef>
                <a:spcPct val="0"/>
              </a:spcBef>
              <a:spcAft>
                <a:spcPct val="0"/>
              </a:spcAft>
              <a:defRPr>
                <a:solidFill>
                  <a:schemeClr val="tx1"/>
                </a:solidFill>
                <a:latin typeface="Calibri" pitchFamily="34" charset="0"/>
              </a:defRPr>
            </a:lvl6pPr>
            <a:lvl7pPr marL="3141127" indent="-241625" fontAlgn="base">
              <a:spcBef>
                <a:spcPct val="0"/>
              </a:spcBef>
              <a:spcAft>
                <a:spcPct val="0"/>
              </a:spcAft>
              <a:defRPr>
                <a:solidFill>
                  <a:schemeClr val="tx1"/>
                </a:solidFill>
                <a:latin typeface="Calibri" pitchFamily="34" charset="0"/>
              </a:defRPr>
            </a:lvl7pPr>
            <a:lvl8pPr marL="3624377" indent="-241625" fontAlgn="base">
              <a:spcBef>
                <a:spcPct val="0"/>
              </a:spcBef>
              <a:spcAft>
                <a:spcPct val="0"/>
              </a:spcAft>
              <a:defRPr>
                <a:solidFill>
                  <a:schemeClr val="tx1"/>
                </a:solidFill>
                <a:latin typeface="Calibri" pitchFamily="34" charset="0"/>
              </a:defRPr>
            </a:lvl8pPr>
            <a:lvl9pPr marL="4107628" indent="-241625" fontAlgn="base">
              <a:spcBef>
                <a:spcPct val="0"/>
              </a:spcBef>
              <a:spcAft>
                <a:spcPct val="0"/>
              </a:spcAft>
              <a:defRPr>
                <a:solidFill>
                  <a:schemeClr val="tx1"/>
                </a:solidFill>
                <a:latin typeface="Calibri" pitchFamily="34" charset="0"/>
              </a:defRPr>
            </a:lvl9pPr>
          </a:lstStyle>
          <a:p>
            <a:pPr fontAlgn="base">
              <a:spcBef>
                <a:spcPct val="0"/>
              </a:spcBef>
              <a:spcAft>
                <a:spcPct val="0"/>
              </a:spcAft>
            </a:pPr>
            <a:fld id="{CA1CF305-CC89-49B1-AC4E-023483B074D6}" type="slidenum">
              <a:rPr lang="en-US"/>
              <a:pPr fontAlgn="base">
                <a:spcBef>
                  <a:spcPct val="0"/>
                </a:spcBef>
                <a:spcAft>
                  <a:spcPct val="0"/>
                </a:spcAft>
              </a:pPr>
              <a:t>3</a:t>
            </a:fld>
            <a:endParaRPr lang="en-US" dirty="0"/>
          </a:p>
        </p:txBody>
      </p:sp>
    </p:spTree>
    <p:extLst>
      <p:ext uri="{BB962C8B-B14F-4D97-AF65-F5344CB8AC3E}">
        <p14:creationId xmlns:p14="http://schemas.microsoft.com/office/powerpoint/2010/main" val="7738412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Performance data</a:t>
            </a:r>
            <a:r>
              <a:rPr lang="en-US" baseline="0" dirty="0" smtClean="0"/>
              <a:t> reports are produced </a:t>
            </a:r>
            <a:endParaRPr lang="en-US" dirty="0"/>
          </a:p>
        </p:txBody>
      </p:sp>
      <p:sp>
        <p:nvSpPr>
          <p:cNvPr id="4" name="Slide Number Placeholder 3"/>
          <p:cNvSpPr>
            <a:spLocks noGrp="1"/>
          </p:cNvSpPr>
          <p:nvPr>
            <p:ph type="sldNum" sz="quarter" idx="10"/>
          </p:nvPr>
        </p:nvSpPr>
        <p:spPr/>
        <p:txBody>
          <a:bodyPr/>
          <a:lstStyle/>
          <a:p>
            <a:fld id="{086B8A86-1AC5-4D2B-8A6C-4D4F796E135D}" type="slidenum">
              <a:rPr lang="en-US" smtClean="0"/>
              <a:t>5</a:t>
            </a:fld>
            <a:endParaRPr lang="en-US"/>
          </a:p>
        </p:txBody>
      </p:sp>
    </p:spTree>
    <p:extLst>
      <p:ext uri="{BB962C8B-B14F-4D97-AF65-F5344CB8AC3E}">
        <p14:creationId xmlns:p14="http://schemas.microsoft.com/office/powerpoint/2010/main" val="2890228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300" dirty="0"/>
              <a:t>The central function of any performance measurement process is to provide regular, valid data on program or organizational activities. </a:t>
            </a:r>
          </a:p>
          <a:p>
            <a:endParaRPr lang="en-US" sz="1300" dirty="0"/>
          </a:p>
          <a:p>
            <a:r>
              <a:rPr lang="en-US" sz="1300" dirty="0"/>
              <a:t>Performance measurement data helps track progress toward the outcomes and goals specified in budgeting, strategic planning, and policy analysis. Ideally, performance measurement helps create a robust data decision making process by providing the data to support an organizations policy planning, strategic planning, and budgeting activities. </a:t>
            </a:r>
          </a:p>
          <a:p>
            <a:endParaRPr lang="en-US" sz="1300" dirty="0"/>
          </a:p>
          <a:p>
            <a:r>
              <a:rPr lang="en-US" sz="1300" dirty="0"/>
              <a:t>For BJA’s purpose, performance measurement data provides information on past activity and can also be used to support future agency decision making.  </a:t>
            </a:r>
          </a:p>
          <a:p>
            <a:endParaRPr lang="en-US" sz="1300" dirty="0"/>
          </a:p>
          <a:p>
            <a:r>
              <a:rPr lang="en-US" sz="1300" dirty="0"/>
              <a:t>Performance measurement collects data on activities, outputs, and outcomes over time. In general, pre-post comparisons are used to assess change over time. There are three main categories of performance measurement data: 1) activity data 2) output data, and 3) outcome data. </a:t>
            </a:r>
          </a:p>
          <a:p>
            <a:endParaRPr lang="en-US" sz="1300" dirty="0"/>
          </a:p>
          <a:p>
            <a:r>
              <a:rPr lang="en-US" sz="1300" dirty="0"/>
              <a:t>Generally, output data is quantitative (numeric) data that reflects grantee activity. In other words, it is data that measures specific activities. Put differently, output data is what grantees report into the PMT and is the amount of work done/units produced by the organization or by its </a:t>
            </a:r>
            <a:r>
              <a:rPr lang="en-US" sz="1300" dirty="0" err="1"/>
              <a:t>subgrantee</a:t>
            </a:r>
            <a:r>
              <a:rPr lang="en-US" sz="1300" dirty="0"/>
              <a:t> (i.e., number of calls answered, number of participants served). Outcome data are the results of those products or services completed by grantees. Outcomes can be proximal (short term) or distal (long term); intended and unintended. However, they indicate observed changes or effects that occurred during or following the operation of the program. One resource to check out for more information about performance measurement is BJA’s Center for Program Evaluation and Performance Measurement at </a:t>
            </a:r>
            <a:r>
              <a:rPr lang="en-US" sz="1300" u="sng" dirty="0">
                <a:hlinkClick r:id="rId3"/>
              </a:rPr>
              <a:t>https://www.bja.gov/evaluation/</a:t>
            </a:r>
            <a:endParaRPr lang="en-US" sz="1300" dirty="0"/>
          </a:p>
          <a:p>
            <a:r>
              <a:rPr lang="en-US" sz="1300" dirty="0"/>
              <a:t> </a:t>
            </a:r>
          </a:p>
          <a:p>
            <a:endParaRPr lang="en-US" dirty="0"/>
          </a:p>
        </p:txBody>
      </p:sp>
      <p:sp>
        <p:nvSpPr>
          <p:cNvPr id="4" name="Slide Number Placeholder 3"/>
          <p:cNvSpPr>
            <a:spLocks noGrp="1"/>
          </p:cNvSpPr>
          <p:nvPr>
            <p:ph type="sldNum" sz="quarter" idx="10"/>
          </p:nvPr>
        </p:nvSpPr>
        <p:spPr/>
        <p:txBody>
          <a:bodyPr/>
          <a:lstStyle/>
          <a:p>
            <a:pPr>
              <a:defRPr/>
            </a:pPr>
            <a:fld id="{CCBE6A59-9A68-43CE-969D-EE1CEAEACAB0}" type="slidenum">
              <a:rPr lang="en-US" smtClean="0"/>
              <a:pPr>
                <a:defRPr/>
              </a:pPr>
              <a:t>7</a:t>
            </a:fld>
            <a:endParaRPr lang="en-US" dirty="0"/>
          </a:p>
        </p:txBody>
      </p:sp>
    </p:spTree>
    <p:extLst>
      <p:ext uri="{BB962C8B-B14F-4D97-AF65-F5344CB8AC3E}">
        <p14:creationId xmlns:p14="http://schemas.microsoft.com/office/powerpoint/2010/main" val="3921741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Although all</a:t>
            </a:r>
            <a:r>
              <a:rPr lang="en-US" baseline="0" dirty="0" smtClean="0"/>
              <a:t> of the performance measures grantees report on provide important context, there are five key outcomes that BJA uses to understand grantee performance in the RSAT program. </a:t>
            </a:r>
            <a:endParaRPr lang="en-US" dirty="0"/>
          </a:p>
        </p:txBody>
      </p:sp>
      <p:sp>
        <p:nvSpPr>
          <p:cNvPr id="4" name="Slide Number Placeholder 3"/>
          <p:cNvSpPr>
            <a:spLocks noGrp="1"/>
          </p:cNvSpPr>
          <p:nvPr>
            <p:ph type="sldNum" sz="quarter" idx="10"/>
          </p:nvPr>
        </p:nvSpPr>
        <p:spPr/>
        <p:txBody>
          <a:bodyPr/>
          <a:lstStyle/>
          <a:p>
            <a:pPr>
              <a:defRPr/>
            </a:pPr>
            <a:fld id="{CCBE6A59-9A68-43CE-969D-EE1CEAEACAB0}" type="slidenum">
              <a:rPr lang="en-US" smtClean="0"/>
              <a:pPr>
                <a:defRPr/>
              </a:pPr>
              <a:t>8</a:t>
            </a:fld>
            <a:endParaRPr lang="en-US" dirty="0"/>
          </a:p>
        </p:txBody>
      </p:sp>
    </p:spTree>
    <p:extLst>
      <p:ext uri="{BB962C8B-B14F-4D97-AF65-F5344CB8AC3E}">
        <p14:creationId xmlns:p14="http://schemas.microsoft.com/office/powerpoint/2010/main" val="23805657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BE6A59-9A68-43CE-969D-EE1CEAEACAB0}" type="slidenum">
              <a:rPr lang="en-US" smtClean="0"/>
              <a:pPr>
                <a:defRPr/>
              </a:pPr>
              <a:t>9</a:t>
            </a:fld>
            <a:endParaRPr lang="en-US" dirty="0"/>
          </a:p>
        </p:txBody>
      </p:sp>
    </p:spTree>
    <p:extLst>
      <p:ext uri="{BB962C8B-B14F-4D97-AF65-F5344CB8AC3E}">
        <p14:creationId xmlns:p14="http://schemas.microsoft.com/office/powerpoint/2010/main" val="1050408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BE6A59-9A68-43CE-969D-EE1CEAEACAB0}" type="slidenum">
              <a:rPr lang="en-US" smtClean="0"/>
              <a:pPr>
                <a:defRPr/>
              </a:pPr>
              <a:t>11</a:t>
            </a:fld>
            <a:endParaRPr lang="en-US" dirty="0"/>
          </a:p>
        </p:txBody>
      </p:sp>
    </p:spTree>
    <p:extLst>
      <p:ext uri="{BB962C8B-B14F-4D97-AF65-F5344CB8AC3E}">
        <p14:creationId xmlns:p14="http://schemas.microsoft.com/office/powerpoint/2010/main" val="20594257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48537" fontAlgn="base">
              <a:spcBef>
                <a:spcPct val="30000"/>
              </a:spcBef>
              <a:spcAft>
                <a:spcPct val="0"/>
              </a:spcAft>
              <a:defRPr/>
            </a:pPr>
            <a:r>
              <a:rPr lang="en-US" dirty="0" smtClean="0"/>
              <a:t>Revisions were made to reflect the number of participants who tested positive for alcohol or illegal substances</a:t>
            </a:r>
            <a:r>
              <a:rPr lang="en-US" baseline="0" dirty="0" smtClean="0"/>
              <a:t> </a:t>
            </a:r>
            <a:r>
              <a:rPr lang="en-US" dirty="0" smtClean="0"/>
              <a:t>rather than those who remained substance free.</a:t>
            </a:r>
          </a:p>
          <a:p>
            <a:endParaRPr lang="en-US" dirty="0"/>
          </a:p>
        </p:txBody>
      </p:sp>
      <p:sp>
        <p:nvSpPr>
          <p:cNvPr id="4" name="Slide Number Placeholder 3"/>
          <p:cNvSpPr>
            <a:spLocks noGrp="1"/>
          </p:cNvSpPr>
          <p:nvPr>
            <p:ph type="sldNum" sz="quarter" idx="10"/>
          </p:nvPr>
        </p:nvSpPr>
        <p:spPr/>
        <p:txBody>
          <a:bodyPr/>
          <a:lstStyle/>
          <a:p>
            <a:pPr>
              <a:defRPr/>
            </a:pPr>
            <a:fld id="{CCBE6A59-9A68-43CE-969D-EE1CEAEACAB0}" type="slidenum">
              <a:rPr lang="en-US" smtClean="0"/>
              <a:pPr>
                <a:defRPr/>
              </a:pPr>
              <a:t>12</a:t>
            </a:fld>
            <a:endParaRPr lang="en-US" dirty="0"/>
          </a:p>
        </p:txBody>
      </p:sp>
    </p:spTree>
    <p:extLst>
      <p:ext uri="{BB962C8B-B14F-4D97-AF65-F5344CB8AC3E}">
        <p14:creationId xmlns:p14="http://schemas.microsoft.com/office/powerpoint/2010/main" val="102418840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userDrawn="1"/>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79242" tIns="39621" rIns="79242" bIns="39621" rtlCol="0" anchor="ctr"/>
          <a:lstStyle/>
          <a:p>
            <a:pPr algn="ctr" fontAlgn="base">
              <a:spcBef>
                <a:spcPct val="0"/>
              </a:spcBef>
              <a:spcAft>
                <a:spcPct val="0"/>
              </a:spcAft>
            </a:pPr>
            <a:endParaRPr lang="en-US" dirty="0">
              <a:solidFill>
                <a:prstClr val="white"/>
              </a:solidFill>
            </a:endParaRPr>
          </a:p>
        </p:txBody>
      </p:sp>
      <p:sp>
        <p:nvSpPr>
          <p:cNvPr id="11" name="Rectangle 10"/>
          <p:cNvSpPr/>
          <p:nvPr userDrawn="1"/>
        </p:nvSpPr>
        <p:spPr>
          <a:xfrm>
            <a:off x="457244" y="381000"/>
            <a:ext cx="8229555" cy="6477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9242" tIns="39621" rIns="79242" bIns="39621" rtlCol="0" anchor="ctr"/>
          <a:lstStyle/>
          <a:p>
            <a:pPr algn="ctr" fontAlgn="base">
              <a:spcBef>
                <a:spcPct val="0"/>
              </a:spcBef>
              <a:spcAft>
                <a:spcPct val="0"/>
              </a:spcAft>
            </a:pPr>
            <a:endParaRPr lang="en-US" dirty="0">
              <a:solidFill>
                <a:prstClr val="white"/>
              </a:solidFill>
            </a:endParaRPr>
          </a:p>
        </p:txBody>
      </p:sp>
      <p:sp>
        <p:nvSpPr>
          <p:cNvPr id="2" name="Title 1"/>
          <p:cNvSpPr>
            <a:spLocks noGrp="1"/>
          </p:cNvSpPr>
          <p:nvPr>
            <p:ph type="ctrTitle"/>
          </p:nvPr>
        </p:nvSpPr>
        <p:spPr>
          <a:xfrm>
            <a:off x="609600" y="2590800"/>
            <a:ext cx="7848600" cy="1143000"/>
          </a:xfrm>
        </p:spPr>
        <p:txBody>
          <a:bodyPr anchor="b" anchorCtr="0">
            <a:noAutofit/>
          </a:bodyPr>
          <a:lstStyle>
            <a:lvl1pPr>
              <a:defRPr sz="3600" b="1" strike="noStrike">
                <a:solidFill>
                  <a:srgbClr val="887766"/>
                </a:solidFill>
                <a:effectLst/>
                <a:latin typeface="Calibri" pitchFamily="34" charset="0"/>
                <a:cs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09600" y="4038600"/>
            <a:ext cx="7848600" cy="990600"/>
          </a:xfrm>
        </p:spPr>
        <p:txBody>
          <a:bodyPr anchor="t" anchorCtr="0">
            <a:normAutofit/>
          </a:bodyPr>
          <a:lstStyle>
            <a:lvl1pPr marL="0" indent="0" algn="l">
              <a:spcBef>
                <a:spcPts val="600"/>
              </a:spcBef>
              <a:buNone/>
              <a:defRPr sz="2000">
                <a:solidFill>
                  <a:schemeClr val="tx2"/>
                </a:solidFill>
              </a:defRPr>
            </a:lvl1pPr>
            <a:lvl2pPr marL="396210" indent="0" algn="ctr">
              <a:buNone/>
              <a:defRPr>
                <a:solidFill>
                  <a:schemeClr val="tx1">
                    <a:tint val="75000"/>
                  </a:schemeClr>
                </a:solidFill>
              </a:defRPr>
            </a:lvl2pPr>
            <a:lvl3pPr marL="792419" indent="0" algn="ctr">
              <a:buNone/>
              <a:defRPr>
                <a:solidFill>
                  <a:schemeClr val="tx1">
                    <a:tint val="75000"/>
                  </a:schemeClr>
                </a:solidFill>
              </a:defRPr>
            </a:lvl3pPr>
            <a:lvl4pPr marL="1188629" indent="0" algn="ctr">
              <a:buNone/>
              <a:defRPr>
                <a:solidFill>
                  <a:schemeClr val="tx1">
                    <a:tint val="75000"/>
                  </a:schemeClr>
                </a:solidFill>
              </a:defRPr>
            </a:lvl4pPr>
            <a:lvl5pPr marL="1584838" indent="0" algn="ctr">
              <a:buNone/>
              <a:defRPr>
                <a:solidFill>
                  <a:schemeClr val="tx1">
                    <a:tint val="75000"/>
                  </a:schemeClr>
                </a:solidFill>
              </a:defRPr>
            </a:lvl5pPr>
            <a:lvl6pPr marL="1981048" indent="0" algn="ctr">
              <a:buNone/>
              <a:defRPr>
                <a:solidFill>
                  <a:schemeClr val="tx1">
                    <a:tint val="75000"/>
                  </a:schemeClr>
                </a:solidFill>
              </a:defRPr>
            </a:lvl6pPr>
            <a:lvl7pPr marL="2377257" indent="0" algn="ctr">
              <a:buNone/>
              <a:defRPr>
                <a:solidFill>
                  <a:schemeClr val="tx1">
                    <a:tint val="75000"/>
                  </a:schemeClr>
                </a:solidFill>
              </a:defRPr>
            </a:lvl7pPr>
            <a:lvl8pPr marL="2773467" indent="0" algn="ctr">
              <a:buNone/>
              <a:defRPr>
                <a:solidFill>
                  <a:schemeClr val="tx1">
                    <a:tint val="75000"/>
                  </a:schemeClr>
                </a:solidFill>
              </a:defRPr>
            </a:lvl8pPr>
            <a:lvl9pPr marL="3169676" indent="0" algn="ctr">
              <a:buNone/>
              <a:defRPr>
                <a:solidFill>
                  <a:schemeClr val="tx1">
                    <a:tint val="75000"/>
                  </a:schemeClr>
                </a:solidFill>
              </a:defRPr>
            </a:lvl9pPr>
          </a:lstStyle>
          <a:p>
            <a:r>
              <a:rPr lang="en-US" dirty="0" smtClean="0"/>
              <a:t>Click to edit Master subtitle style</a:t>
            </a: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10394" y="6019800"/>
            <a:ext cx="1539533" cy="712993"/>
          </a:xfrm>
          <a:prstGeom prst="rect">
            <a:avLst/>
          </a:prstGeom>
        </p:spPr>
      </p:pic>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0892" y="685800"/>
            <a:ext cx="2952750" cy="1447800"/>
          </a:xfrm>
          <a:prstGeom prst="rect">
            <a:avLst/>
          </a:prstGeom>
        </p:spPr>
      </p:pic>
      <p:sp>
        <p:nvSpPr>
          <p:cNvPr id="15" name="Rectangle 14"/>
          <p:cNvSpPr/>
          <p:nvPr userDrawn="1"/>
        </p:nvSpPr>
        <p:spPr>
          <a:xfrm>
            <a:off x="3733800" y="685799"/>
            <a:ext cx="4724400" cy="1447801"/>
          </a:xfrm>
          <a:prstGeom prst="rect">
            <a:avLst/>
          </a:prstGeom>
          <a:solidFill>
            <a:srgbClr val="887766"/>
          </a:solidFill>
          <a:ln>
            <a:noFill/>
          </a:ln>
        </p:spPr>
        <p:style>
          <a:lnRef idx="2">
            <a:schemeClr val="accent1">
              <a:shade val="50000"/>
            </a:schemeClr>
          </a:lnRef>
          <a:fillRef idx="1">
            <a:schemeClr val="accent1"/>
          </a:fillRef>
          <a:effectRef idx="0">
            <a:schemeClr val="accent1"/>
          </a:effectRef>
          <a:fontRef idx="minor">
            <a:schemeClr val="lt1"/>
          </a:fontRef>
        </p:style>
        <p:txBody>
          <a:bodyPr lIns="79242" tIns="39621" rIns="79242" bIns="39621" rtlCol="0" anchor="ctr"/>
          <a:lstStyle/>
          <a:p>
            <a:pPr algn="ctr" fontAlgn="base">
              <a:spcBef>
                <a:spcPct val="0"/>
              </a:spcBef>
              <a:spcAft>
                <a:spcPct val="0"/>
              </a:spcAft>
            </a:pPr>
            <a:endParaRPr lang="en-US" dirty="0">
              <a:solidFill>
                <a:prstClr val="white"/>
              </a:solidFill>
            </a:endParaRPr>
          </a:p>
        </p:txBody>
      </p:sp>
      <p:sp>
        <p:nvSpPr>
          <p:cNvPr id="16" name="TextBox 15"/>
          <p:cNvSpPr txBox="1"/>
          <p:nvPr userDrawn="1"/>
        </p:nvSpPr>
        <p:spPr>
          <a:xfrm>
            <a:off x="3810000" y="781069"/>
            <a:ext cx="4343400" cy="1257261"/>
          </a:xfrm>
          <a:prstGeom prst="rect">
            <a:avLst/>
          </a:prstGeom>
          <a:noFill/>
        </p:spPr>
        <p:txBody>
          <a:bodyPr wrap="square" lIns="79242" tIns="39621" rIns="79242" bIns="39621" rtlCol="0">
            <a:spAutoFit/>
          </a:bodyPr>
          <a:lstStyle/>
          <a:p>
            <a:pPr fontAlgn="base">
              <a:lnSpc>
                <a:spcPct val="150000"/>
              </a:lnSpc>
              <a:spcBef>
                <a:spcPct val="0"/>
              </a:spcBef>
              <a:spcAft>
                <a:spcPct val="0"/>
              </a:spcAft>
            </a:pPr>
            <a:r>
              <a:rPr lang="en-US" sz="1700" b="1" dirty="0">
                <a:solidFill>
                  <a:prstClr val="white"/>
                </a:solidFill>
              </a:rPr>
              <a:t>Integrity</a:t>
            </a:r>
          </a:p>
          <a:p>
            <a:pPr fontAlgn="base">
              <a:lnSpc>
                <a:spcPct val="150000"/>
              </a:lnSpc>
              <a:spcBef>
                <a:spcPct val="0"/>
              </a:spcBef>
              <a:spcAft>
                <a:spcPct val="0"/>
              </a:spcAft>
            </a:pPr>
            <a:r>
              <a:rPr lang="en-US" sz="1700" b="1" dirty="0">
                <a:solidFill>
                  <a:prstClr val="white"/>
                </a:solidFill>
              </a:rPr>
              <a:t>Accountability</a:t>
            </a:r>
          </a:p>
          <a:p>
            <a:pPr fontAlgn="base">
              <a:lnSpc>
                <a:spcPct val="150000"/>
              </a:lnSpc>
              <a:spcBef>
                <a:spcPct val="0"/>
              </a:spcBef>
              <a:spcAft>
                <a:spcPct val="0"/>
              </a:spcAft>
            </a:pPr>
            <a:r>
              <a:rPr lang="en-US" sz="1700" b="1" dirty="0">
                <a:solidFill>
                  <a:prstClr val="white"/>
                </a:solidFill>
              </a:rPr>
              <a:t>Solutions</a:t>
            </a:r>
          </a:p>
        </p:txBody>
      </p:sp>
      <p:cxnSp>
        <p:nvCxnSpPr>
          <p:cNvPr id="13" name="Straight Connector 12"/>
          <p:cNvCxnSpPr/>
          <p:nvPr userDrawn="1"/>
        </p:nvCxnSpPr>
        <p:spPr>
          <a:xfrm>
            <a:off x="685800" y="3886200"/>
            <a:ext cx="7772400" cy="0"/>
          </a:xfrm>
          <a:prstGeom prst="line">
            <a:avLst/>
          </a:prstGeom>
          <a:ln>
            <a:solidFill>
              <a:srgbClr val="CBC2B9"/>
            </a:solidFill>
          </a:ln>
        </p:spPr>
        <p:style>
          <a:lnRef idx="1">
            <a:schemeClr val="accent1"/>
          </a:lnRef>
          <a:fillRef idx="0">
            <a:schemeClr val="accent1"/>
          </a:fillRef>
          <a:effectRef idx="0">
            <a:schemeClr val="accent1"/>
          </a:effectRef>
          <a:fontRef idx="minor">
            <a:schemeClr val="tx1"/>
          </a:fontRef>
        </p:style>
      </p:cxnSp>
      <p:sp>
        <p:nvSpPr>
          <p:cNvPr id="17" name="Rectangle 16"/>
          <p:cNvSpPr/>
          <p:nvPr userDrawn="1"/>
        </p:nvSpPr>
        <p:spPr>
          <a:xfrm>
            <a:off x="4736" y="6812281"/>
            <a:ext cx="9144000"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79242" tIns="39621" rIns="79242" bIns="39621" rtlCol="0" anchor="ctr"/>
          <a:lstStyle/>
          <a:p>
            <a:pPr algn="ctr" fontAlgn="base">
              <a:spcBef>
                <a:spcPct val="0"/>
              </a:spcBef>
              <a:spcAft>
                <a:spcPct val="0"/>
              </a:spcAft>
            </a:pPr>
            <a:endParaRPr lang="en-US" dirty="0">
              <a:solidFill>
                <a:prstClr val="white"/>
              </a:solidFill>
            </a:endParaRPr>
          </a:p>
        </p:txBody>
      </p:sp>
    </p:spTree>
    <p:extLst>
      <p:ext uri="{BB962C8B-B14F-4D97-AF65-F5344CB8AC3E}">
        <p14:creationId xmlns:p14="http://schemas.microsoft.com/office/powerpoint/2010/main" val="30491580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87"/>
          </a:xfrm>
          <a:prstGeom prst="roundRect">
            <a:avLst/>
          </a:prstGeom>
          <a:gradFill>
            <a:gsLst>
              <a:gs pos="0">
                <a:schemeClr val="accent1">
                  <a:lumMod val="50000"/>
                </a:schemeClr>
              </a:gs>
              <a:gs pos="34000">
                <a:srgbClr val="547092"/>
              </a:gs>
              <a:gs pos="88000">
                <a:srgbClr val="7996BA"/>
              </a:gs>
              <a:gs pos="96000">
                <a:schemeClr val="accent1">
                  <a:lumMod val="40000"/>
                  <a:lumOff val="60000"/>
                </a:schemeClr>
              </a:gs>
              <a:gs pos="100000">
                <a:schemeClr val="accent1">
                  <a:lumMod val="75000"/>
                </a:schemeClr>
              </a:gs>
            </a:gsLst>
          </a:gradFill>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none"/>
        </p:style>
        <p:txBody>
          <a:bodyPr rtlCol="0">
            <a:normAutofit/>
          </a:bodyPr>
          <a:lstStyle>
            <a:lvl1pPr>
              <a:defRPr lang="en-US">
                <a:solidFill>
                  <a:schemeClr val="bg1"/>
                </a:solidFill>
              </a:defRPr>
            </a:lvl1pPr>
          </a:lstStyle>
          <a:p>
            <a:pPr lvl="0"/>
            <a:endParaRPr lang="en-US" dirty="0"/>
          </a:p>
        </p:txBody>
      </p:sp>
      <p:sp>
        <p:nvSpPr>
          <p:cNvPr id="4" name="Date Placeholder 2"/>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endParaRPr lang="en-US" dirty="0">
              <a:solidFill>
                <a:prstClr val="black"/>
              </a:solidFill>
              <a:cs typeface="Arial" charset="0"/>
            </a:endParaRPr>
          </a:p>
        </p:txBody>
      </p:sp>
      <p:sp>
        <p:nvSpPr>
          <p:cNvPr id="5" name="Footer Placeholder 3"/>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en-US" dirty="0">
              <a:solidFill>
                <a:prstClr val="black"/>
              </a:solidFill>
              <a:cs typeface="Arial" charset="0"/>
            </a:endParaRPr>
          </a:p>
        </p:txBody>
      </p:sp>
      <p:sp>
        <p:nvSpPr>
          <p:cNvPr id="6" name="Slide Number Placeholder 4"/>
          <p:cNvSpPr>
            <a:spLocks noGrp="1"/>
          </p:cNvSpPr>
          <p:nvPr>
            <p:ph type="sldNum" sz="quarter" idx="12"/>
          </p:nvPr>
        </p:nvSpPr>
        <p:spPr/>
        <p:txBody>
          <a:bodyPr/>
          <a:lstStyle>
            <a:lvl1pPr>
              <a:defRPr/>
            </a:lvl1pPr>
          </a:lstStyle>
          <a:p>
            <a:pPr>
              <a:defRPr/>
            </a:pPr>
            <a:fld id="{BA3EB360-3530-44C3-A110-45C21CFD7CD2}"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97525617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userDrawn="1"/>
        </p:nvSpPr>
        <p:spPr>
          <a:xfrm>
            <a:off x="0" y="0"/>
            <a:ext cx="9144000" cy="381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79242" tIns="39621" rIns="79242" bIns="39621" rtlCol="0" anchor="ctr"/>
          <a:lstStyle/>
          <a:p>
            <a:pPr algn="ctr" fontAlgn="base">
              <a:spcBef>
                <a:spcPct val="0"/>
              </a:spcBef>
              <a:spcAft>
                <a:spcPct val="0"/>
              </a:spcAft>
            </a:pPr>
            <a:endParaRPr lang="en-US" dirty="0">
              <a:solidFill>
                <a:prstClr val="white"/>
              </a:solidFill>
            </a:endParaRPr>
          </a:p>
        </p:txBody>
      </p:sp>
      <p:sp>
        <p:nvSpPr>
          <p:cNvPr id="11" name="Rectangle 10"/>
          <p:cNvSpPr/>
          <p:nvPr userDrawn="1"/>
        </p:nvSpPr>
        <p:spPr>
          <a:xfrm>
            <a:off x="457244" y="381000"/>
            <a:ext cx="8229555" cy="6477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9242" tIns="39621" rIns="79242" bIns="39621" rtlCol="0" anchor="ctr"/>
          <a:lstStyle/>
          <a:p>
            <a:pPr algn="ctr" fontAlgn="base">
              <a:spcBef>
                <a:spcPct val="0"/>
              </a:spcBef>
              <a:spcAft>
                <a:spcPct val="0"/>
              </a:spcAft>
            </a:pPr>
            <a:endParaRPr lang="en-US" dirty="0">
              <a:solidFill>
                <a:prstClr val="white"/>
              </a:solidFill>
            </a:endParaRPr>
          </a:p>
        </p:txBody>
      </p:sp>
      <p:sp>
        <p:nvSpPr>
          <p:cNvPr id="2" name="Title 1"/>
          <p:cNvSpPr>
            <a:spLocks noGrp="1"/>
          </p:cNvSpPr>
          <p:nvPr>
            <p:ph type="ctrTitle"/>
          </p:nvPr>
        </p:nvSpPr>
        <p:spPr>
          <a:xfrm>
            <a:off x="609600" y="2590800"/>
            <a:ext cx="7848600" cy="1143000"/>
          </a:xfrm>
        </p:spPr>
        <p:txBody>
          <a:bodyPr anchor="b" anchorCtr="0">
            <a:noAutofit/>
          </a:bodyPr>
          <a:lstStyle>
            <a:lvl1pPr>
              <a:defRPr sz="3600" b="1" strike="noStrike">
                <a:solidFill>
                  <a:srgbClr val="887766"/>
                </a:solidFill>
                <a:effectLst/>
                <a:latin typeface="Calibri" pitchFamily="34" charset="0"/>
                <a:cs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09600" y="4038600"/>
            <a:ext cx="7848600" cy="990600"/>
          </a:xfrm>
        </p:spPr>
        <p:txBody>
          <a:bodyPr anchor="t" anchorCtr="0">
            <a:normAutofit/>
          </a:bodyPr>
          <a:lstStyle>
            <a:lvl1pPr marL="0" indent="0" algn="l">
              <a:spcBef>
                <a:spcPts val="600"/>
              </a:spcBef>
              <a:buNone/>
              <a:defRPr sz="2000">
                <a:solidFill>
                  <a:schemeClr val="tx2"/>
                </a:solidFill>
              </a:defRPr>
            </a:lvl1pPr>
            <a:lvl2pPr marL="396210" indent="0" algn="ctr">
              <a:buNone/>
              <a:defRPr>
                <a:solidFill>
                  <a:schemeClr val="tx1">
                    <a:tint val="75000"/>
                  </a:schemeClr>
                </a:solidFill>
              </a:defRPr>
            </a:lvl2pPr>
            <a:lvl3pPr marL="792419" indent="0" algn="ctr">
              <a:buNone/>
              <a:defRPr>
                <a:solidFill>
                  <a:schemeClr val="tx1">
                    <a:tint val="75000"/>
                  </a:schemeClr>
                </a:solidFill>
              </a:defRPr>
            </a:lvl3pPr>
            <a:lvl4pPr marL="1188629" indent="0" algn="ctr">
              <a:buNone/>
              <a:defRPr>
                <a:solidFill>
                  <a:schemeClr val="tx1">
                    <a:tint val="75000"/>
                  </a:schemeClr>
                </a:solidFill>
              </a:defRPr>
            </a:lvl4pPr>
            <a:lvl5pPr marL="1584838" indent="0" algn="ctr">
              <a:buNone/>
              <a:defRPr>
                <a:solidFill>
                  <a:schemeClr val="tx1">
                    <a:tint val="75000"/>
                  </a:schemeClr>
                </a:solidFill>
              </a:defRPr>
            </a:lvl5pPr>
            <a:lvl6pPr marL="1981048" indent="0" algn="ctr">
              <a:buNone/>
              <a:defRPr>
                <a:solidFill>
                  <a:schemeClr val="tx1">
                    <a:tint val="75000"/>
                  </a:schemeClr>
                </a:solidFill>
              </a:defRPr>
            </a:lvl6pPr>
            <a:lvl7pPr marL="2377257" indent="0" algn="ctr">
              <a:buNone/>
              <a:defRPr>
                <a:solidFill>
                  <a:schemeClr val="tx1">
                    <a:tint val="75000"/>
                  </a:schemeClr>
                </a:solidFill>
              </a:defRPr>
            </a:lvl7pPr>
            <a:lvl8pPr marL="2773467" indent="0" algn="ctr">
              <a:buNone/>
              <a:defRPr>
                <a:solidFill>
                  <a:schemeClr val="tx1">
                    <a:tint val="75000"/>
                  </a:schemeClr>
                </a:solidFill>
              </a:defRPr>
            </a:lvl8pPr>
            <a:lvl9pPr marL="3169676" indent="0" algn="ctr">
              <a:buNone/>
              <a:defRPr>
                <a:solidFill>
                  <a:schemeClr val="tx1">
                    <a:tint val="75000"/>
                  </a:schemeClr>
                </a:solidFill>
              </a:defRPr>
            </a:lvl9pPr>
          </a:lstStyle>
          <a:p>
            <a:r>
              <a:rPr lang="en-US" dirty="0" smtClean="0"/>
              <a:t>Click to edit Master subtitle style</a:t>
            </a:r>
            <a:endParaRPr lang="en-US" dirty="0"/>
          </a:p>
        </p:txBody>
      </p:sp>
      <p:pic>
        <p:nvPicPr>
          <p:cNvPr id="12" name="Picture 1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010394" y="6019800"/>
            <a:ext cx="1539533" cy="712993"/>
          </a:xfrm>
          <a:prstGeom prst="rect">
            <a:avLst/>
          </a:prstGeom>
        </p:spPr>
      </p:pic>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0892" y="685800"/>
            <a:ext cx="2952750" cy="1447800"/>
          </a:xfrm>
          <a:prstGeom prst="rect">
            <a:avLst/>
          </a:prstGeom>
        </p:spPr>
      </p:pic>
      <p:sp>
        <p:nvSpPr>
          <p:cNvPr id="15" name="Rectangle 14"/>
          <p:cNvSpPr/>
          <p:nvPr userDrawn="1"/>
        </p:nvSpPr>
        <p:spPr>
          <a:xfrm>
            <a:off x="3733800" y="685799"/>
            <a:ext cx="4724400" cy="1447801"/>
          </a:xfrm>
          <a:prstGeom prst="rect">
            <a:avLst/>
          </a:prstGeom>
          <a:solidFill>
            <a:srgbClr val="887766"/>
          </a:solidFill>
          <a:ln>
            <a:noFill/>
          </a:ln>
        </p:spPr>
        <p:style>
          <a:lnRef idx="2">
            <a:schemeClr val="accent1">
              <a:shade val="50000"/>
            </a:schemeClr>
          </a:lnRef>
          <a:fillRef idx="1">
            <a:schemeClr val="accent1"/>
          </a:fillRef>
          <a:effectRef idx="0">
            <a:schemeClr val="accent1"/>
          </a:effectRef>
          <a:fontRef idx="minor">
            <a:schemeClr val="lt1"/>
          </a:fontRef>
        </p:style>
        <p:txBody>
          <a:bodyPr lIns="79242" tIns="39621" rIns="79242" bIns="39621" rtlCol="0" anchor="ctr"/>
          <a:lstStyle/>
          <a:p>
            <a:pPr algn="ctr" fontAlgn="base">
              <a:spcBef>
                <a:spcPct val="0"/>
              </a:spcBef>
              <a:spcAft>
                <a:spcPct val="0"/>
              </a:spcAft>
            </a:pPr>
            <a:endParaRPr lang="en-US" dirty="0">
              <a:solidFill>
                <a:prstClr val="white"/>
              </a:solidFill>
            </a:endParaRPr>
          </a:p>
        </p:txBody>
      </p:sp>
      <p:sp>
        <p:nvSpPr>
          <p:cNvPr id="16" name="TextBox 15"/>
          <p:cNvSpPr txBox="1"/>
          <p:nvPr userDrawn="1"/>
        </p:nvSpPr>
        <p:spPr>
          <a:xfrm>
            <a:off x="3810000" y="781069"/>
            <a:ext cx="4343400" cy="1257261"/>
          </a:xfrm>
          <a:prstGeom prst="rect">
            <a:avLst/>
          </a:prstGeom>
          <a:noFill/>
        </p:spPr>
        <p:txBody>
          <a:bodyPr wrap="square" lIns="79242" tIns="39621" rIns="79242" bIns="39621" rtlCol="0">
            <a:spAutoFit/>
          </a:bodyPr>
          <a:lstStyle/>
          <a:p>
            <a:pPr fontAlgn="base">
              <a:lnSpc>
                <a:spcPct val="150000"/>
              </a:lnSpc>
              <a:spcBef>
                <a:spcPct val="0"/>
              </a:spcBef>
              <a:spcAft>
                <a:spcPct val="0"/>
              </a:spcAft>
            </a:pPr>
            <a:r>
              <a:rPr lang="en-US" sz="1700" b="1" dirty="0" smtClean="0">
                <a:solidFill>
                  <a:prstClr val="white"/>
                </a:solidFill>
              </a:rPr>
              <a:t>Integrity</a:t>
            </a:r>
          </a:p>
          <a:p>
            <a:pPr fontAlgn="base">
              <a:lnSpc>
                <a:spcPct val="150000"/>
              </a:lnSpc>
              <a:spcBef>
                <a:spcPct val="0"/>
              </a:spcBef>
              <a:spcAft>
                <a:spcPct val="0"/>
              </a:spcAft>
            </a:pPr>
            <a:r>
              <a:rPr lang="en-US" sz="1700" b="1" dirty="0" smtClean="0">
                <a:solidFill>
                  <a:prstClr val="white"/>
                </a:solidFill>
              </a:rPr>
              <a:t>Accountability</a:t>
            </a:r>
          </a:p>
          <a:p>
            <a:pPr fontAlgn="base">
              <a:lnSpc>
                <a:spcPct val="150000"/>
              </a:lnSpc>
              <a:spcBef>
                <a:spcPct val="0"/>
              </a:spcBef>
              <a:spcAft>
                <a:spcPct val="0"/>
              </a:spcAft>
            </a:pPr>
            <a:r>
              <a:rPr lang="en-US" sz="1700" b="1" dirty="0" smtClean="0">
                <a:solidFill>
                  <a:prstClr val="white"/>
                </a:solidFill>
              </a:rPr>
              <a:t>Solutions</a:t>
            </a:r>
            <a:endParaRPr lang="en-US" sz="1700" b="1" dirty="0">
              <a:solidFill>
                <a:prstClr val="white"/>
              </a:solidFill>
            </a:endParaRPr>
          </a:p>
        </p:txBody>
      </p:sp>
      <p:cxnSp>
        <p:nvCxnSpPr>
          <p:cNvPr id="13" name="Straight Connector 12"/>
          <p:cNvCxnSpPr/>
          <p:nvPr userDrawn="1"/>
        </p:nvCxnSpPr>
        <p:spPr>
          <a:xfrm>
            <a:off x="685800" y="3886200"/>
            <a:ext cx="7772400" cy="0"/>
          </a:xfrm>
          <a:prstGeom prst="line">
            <a:avLst/>
          </a:prstGeom>
          <a:ln>
            <a:solidFill>
              <a:srgbClr val="CBC2B9"/>
            </a:solidFill>
          </a:ln>
        </p:spPr>
        <p:style>
          <a:lnRef idx="1">
            <a:schemeClr val="accent1"/>
          </a:lnRef>
          <a:fillRef idx="0">
            <a:schemeClr val="accent1"/>
          </a:fillRef>
          <a:effectRef idx="0">
            <a:schemeClr val="accent1"/>
          </a:effectRef>
          <a:fontRef idx="minor">
            <a:schemeClr val="tx1"/>
          </a:fontRef>
        </p:style>
      </p:cxnSp>
      <p:sp>
        <p:nvSpPr>
          <p:cNvPr id="17" name="Rectangle 16"/>
          <p:cNvSpPr/>
          <p:nvPr userDrawn="1"/>
        </p:nvSpPr>
        <p:spPr>
          <a:xfrm>
            <a:off x="4736" y="6812281"/>
            <a:ext cx="9144000"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79242" tIns="39621" rIns="79242" bIns="39621" rtlCol="0" anchor="ctr"/>
          <a:lstStyle/>
          <a:p>
            <a:pPr algn="ctr" fontAlgn="base">
              <a:spcBef>
                <a:spcPct val="0"/>
              </a:spcBef>
              <a:spcAft>
                <a:spcPct val="0"/>
              </a:spcAft>
            </a:pPr>
            <a:endParaRPr lang="en-US" dirty="0">
              <a:solidFill>
                <a:prstClr val="white"/>
              </a:solidFill>
            </a:endParaRPr>
          </a:p>
        </p:txBody>
      </p:sp>
    </p:spTree>
    <p:extLst>
      <p:ext uri="{BB962C8B-B14F-4D97-AF65-F5344CB8AC3E}">
        <p14:creationId xmlns:p14="http://schemas.microsoft.com/office/powerpoint/2010/main" val="2770975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 Placeholder 13"/>
          <p:cNvSpPr>
            <a:spLocks noGrp="1"/>
          </p:cNvSpPr>
          <p:nvPr>
            <p:ph type="body" sz="quarter" idx="11"/>
          </p:nvPr>
        </p:nvSpPr>
        <p:spPr>
          <a:xfrm>
            <a:off x="381000" y="1234465"/>
            <a:ext cx="8305800" cy="5364774"/>
          </a:xfrm>
        </p:spPr>
        <p:txBody>
          <a:bodyPr/>
          <a:lstStyle>
            <a:lvl1pPr>
              <a:lnSpc>
                <a:spcPts val="2400"/>
              </a:lnSpc>
              <a:spcBef>
                <a:spcPts val="3000"/>
              </a:spcBef>
              <a:spcAft>
                <a:spcPts val="600"/>
              </a:spcAft>
              <a:defRPr/>
            </a:lvl1pPr>
            <a:lvl2pPr>
              <a:lnSpc>
                <a:spcPts val="1800"/>
              </a:lnSpc>
              <a:spcBef>
                <a:spcPts val="300"/>
              </a:spcBef>
              <a:spcAft>
                <a:spcPts val="600"/>
              </a:spcAft>
              <a:buSzPct val="90000"/>
              <a:defRPr sz="2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Title 14"/>
          <p:cNvSpPr>
            <a:spLocks noGrp="1"/>
          </p:cNvSpPr>
          <p:nvPr>
            <p:ph type="title"/>
          </p:nvPr>
        </p:nvSpPr>
        <p:spPr/>
        <p:txBody>
          <a:bodyPr/>
          <a:lstStyle/>
          <a:p>
            <a:r>
              <a:rPr lang="en-US" smtClean="0"/>
              <a:t>Click to edit Master title style</a:t>
            </a:r>
            <a:endParaRPr lang="en-US"/>
          </a:p>
        </p:txBody>
      </p:sp>
      <p:cxnSp>
        <p:nvCxnSpPr>
          <p:cNvPr id="16" name="Straight Connector 15"/>
          <p:cNvCxnSpPr/>
          <p:nvPr userDrawn="1"/>
        </p:nvCxnSpPr>
        <p:spPr>
          <a:xfrm>
            <a:off x="381011" y="1137188"/>
            <a:ext cx="8305743" cy="0"/>
          </a:xfrm>
          <a:prstGeom prst="line">
            <a:avLst/>
          </a:prstGeom>
          <a:ln>
            <a:solidFill>
              <a:srgbClr val="CBC2B9"/>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0"/>
          </p:nvPr>
        </p:nvSpPr>
        <p:spPr/>
        <p:txBody>
          <a:bodyPr/>
          <a:lstStyle>
            <a:lvl1pPr>
              <a:defRPr sz="1200" b="0"/>
            </a:lvl1pPr>
          </a:lstStyle>
          <a:p>
            <a:pPr>
              <a:defRPr/>
            </a:pPr>
            <a:fld id="{340C3DD7-A6FE-48E5-9AD5-C880A92FE746}"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158770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12" y="1234464"/>
            <a:ext cx="4038588" cy="5303461"/>
          </a:xfrm>
        </p:spPr>
        <p:txBody>
          <a:bodyPr>
            <a:normAutofit/>
          </a:bodyPr>
          <a:lstStyle>
            <a:lvl1pPr>
              <a:defRPr sz="2100"/>
            </a:lvl1pPr>
            <a:lvl2pPr>
              <a:defRPr sz="2100"/>
            </a:lvl2pPr>
            <a:lvl3pPr>
              <a:defRPr sz="2100"/>
            </a:lvl3pPr>
            <a:lvl4pPr>
              <a:defRPr sz="2100"/>
            </a:lvl4pPr>
            <a:lvl5pPr>
              <a:defRPr sz="21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199" y="1234464"/>
            <a:ext cx="4038555" cy="5303461"/>
          </a:xfrm>
        </p:spPr>
        <p:txBody>
          <a:bodyPr>
            <a:normAutofit/>
          </a:bodyPr>
          <a:lstStyle>
            <a:lvl1pPr>
              <a:defRPr sz="2100"/>
            </a:lvl1pPr>
            <a:lvl2pPr>
              <a:defRPr sz="2100"/>
            </a:lvl2pPr>
            <a:lvl3pPr>
              <a:defRPr sz="2100"/>
            </a:lvl3pPr>
            <a:lvl4pPr>
              <a:defRPr sz="2100"/>
            </a:lvl4pPr>
            <a:lvl5pPr>
              <a:defRPr sz="21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0"/>
          </p:nvPr>
        </p:nvSpPr>
        <p:spPr/>
        <p:txBody>
          <a:bodyPr/>
          <a:lstStyle/>
          <a:p>
            <a:pPr>
              <a:defRPr/>
            </a:pPr>
            <a:fld id="{340C3DD7-A6FE-48E5-9AD5-C880A92FE746}" type="slidenum">
              <a:rPr lang="en-US" smtClean="0">
                <a:solidFill>
                  <a:prstClr val="white"/>
                </a:solidFill>
              </a:rPr>
              <a:pPr>
                <a:defRPr/>
              </a:pPr>
              <a:t>‹#›</a:t>
            </a:fld>
            <a:endParaRPr lang="en-US" dirty="0">
              <a:solidFill>
                <a:prstClr val="white"/>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cxnSp>
        <p:nvCxnSpPr>
          <p:cNvPr id="9" name="Straight Connector 8"/>
          <p:cNvCxnSpPr/>
          <p:nvPr userDrawn="1"/>
        </p:nvCxnSpPr>
        <p:spPr>
          <a:xfrm>
            <a:off x="381011" y="1137188"/>
            <a:ext cx="8305743" cy="0"/>
          </a:xfrm>
          <a:prstGeom prst="line">
            <a:avLst/>
          </a:prstGeom>
          <a:ln>
            <a:solidFill>
              <a:srgbClr val="CBC2B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7954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orizon-content left">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5532068"/>
            <a:ext cx="9153452" cy="1066821"/>
          </a:xfrm>
          <a:prstGeom prst="rect">
            <a:avLst/>
          </a:prstGeom>
          <a:gradFill flip="none" rotWithShape="1">
            <a:gsLst>
              <a:gs pos="64000">
                <a:schemeClr val="bg1">
                  <a:lumMod val="95000"/>
                </a:schemeClr>
              </a:gs>
              <a:gs pos="82000">
                <a:schemeClr val="bg1">
                  <a:lumMod val="85000"/>
                </a:schemeClr>
              </a:gs>
              <a:gs pos="100000">
                <a:schemeClr val="bg1">
                  <a:lumMod val="75000"/>
                </a:schemeClr>
              </a:gs>
              <a:gs pos="29000">
                <a:schemeClr val="bg1"/>
              </a:gs>
              <a:gs pos="14000">
                <a:schemeClr val="bg1">
                  <a:lumMod val="95000"/>
                </a:schemeClr>
              </a:gs>
            </a:gsLst>
            <a:path path="circle">
              <a:fillToRect t="100000" r="100000"/>
            </a:path>
            <a:tileRect l="-100000" b="-100000"/>
          </a:gradFill>
          <a:ln w="25400">
            <a:solidFill>
              <a:schemeClr val="tx1">
                <a:lumMod val="65000"/>
                <a:lumOff val="35000"/>
              </a:schemeClr>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3" name="Content Placeholder 2"/>
          <p:cNvSpPr>
            <a:spLocks noGrp="1"/>
          </p:cNvSpPr>
          <p:nvPr>
            <p:ph sz="half" idx="1"/>
          </p:nvPr>
        </p:nvSpPr>
        <p:spPr>
          <a:xfrm>
            <a:off x="381011" y="1234464"/>
            <a:ext cx="4152871" cy="4206194"/>
          </a:xfrm>
        </p:spPr>
        <p:txBody>
          <a:bodyPr>
            <a:normAutofit/>
          </a:bodyPr>
          <a:lstStyle>
            <a:lvl1pPr>
              <a:defRPr sz="2100"/>
            </a:lvl1pPr>
            <a:lvl2pPr>
              <a:defRPr sz="2100"/>
            </a:lvl2pPr>
            <a:lvl3pPr>
              <a:defRPr sz="2100"/>
            </a:lvl3pPr>
            <a:lvl4pPr>
              <a:defRPr sz="2100"/>
            </a:lvl4pPr>
            <a:lvl5pPr>
              <a:defRPr sz="21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0"/>
          </p:nvPr>
        </p:nvSpPr>
        <p:spPr/>
        <p:txBody>
          <a:bodyPr/>
          <a:lstStyle/>
          <a:p>
            <a:pPr>
              <a:defRPr/>
            </a:pPr>
            <a:fld id="{340C3DD7-A6FE-48E5-9AD5-C880A92FE746}" type="slidenum">
              <a:rPr lang="en-US" smtClean="0">
                <a:solidFill>
                  <a:prstClr val="white"/>
                </a:solidFill>
              </a:rPr>
              <a:pPr>
                <a:defRPr/>
              </a:pPr>
              <a:t>‹#›</a:t>
            </a:fld>
            <a:endParaRPr lang="en-US" dirty="0">
              <a:solidFill>
                <a:prstClr val="white"/>
              </a:solidFill>
            </a:endParaRPr>
          </a:p>
        </p:txBody>
      </p:sp>
      <p:sp>
        <p:nvSpPr>
          <p:cNvPr id="8" name="Title 7"/>
          <p:cNvSpPr>
            <a:spLocks noGrp="1"/>
          </p:cNvSpPr>
          <p:nvPr>
            <p:ph type="title"/>
          </p:nvPr>
        </p:nvSpPr>
        <p:spPr>
          <a:xfrm>
            <a:off x="381012" y="228635"/>
            <a:ext cx="8397181" cy="761930"/>
          </a:xfrm>
        </p:spPr>
        <p:txBody>
          <a:bodyPr/>
          <a:lstStyle/>
          <a:p>
            <a:r>
              <a:rPr lang="en-US" dirty="0" smtClean="0"/>
              <a:t>Click to edit Master title style</a:t>
            </a:r>
            <a:endParaRPr lang="en-US" dirty="0"/>
          </a:p>
        </p:txBody>
      </p:sp>
      <p:cxnSp>
        <p:nvCxnSpPr>
          <p:cNvPr id="6" name="Straight Connector 5"/>
          <p:cNvCxnSpPr/>
          <p:nvPr userDrawn="1"/>
        </p:nvCxnSpPr>
        <p:spPr>
          <a:xfrm>
            <a:off x="381011" y="1137188"/>
            <a:ext cx="8305743" cy="0"/>
          </a:xfrm>
          <a:prstGeom prst="line">
            <a:avLst/>
          </a:prstGeom>
          <a:ln>
            <a:solidFill>
              <a:srgbClr val="CBC2B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13666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340C3DD7-A6FE-48E5-9AD5-C880A92FE746}" type="slidenum">
              <a:rPr lang="en-US" smtClean="0">
                <a:solidFill>
                  <a:prstClr val="white"/>
                </a:solidFill>
              </a:rPr>
              <a:pPr>
                <a:defRPr/>
              </a:pPr>
              <a:t>‹#›</a:t>
            </a:fld>
            <a:endParaRPr lang="en-US" dirty="0">
              <a:solidFill>
                <a:prstClr val="white"/>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cxnSp>
        <p:nvCxnSpPr>
          <p:cNvPr id="8" name="Straight Connector 7"/>
          <p:cNvCxnSpPr/>
          <p:nvPr userDrawn="1"/>
        </p:nvCxnSpPr>
        <p:spPr>
          <a:xfrm>
            <a:off x="381011" y="1137188"/>
            <a:ext cx="8305743" cy="0"/>
          </a:xfrm>
          <a:prstGeom prst="line">
            <a:avLst/>
          </a:prstGeom>
          <a:ln>
            <a:solidFill>
              <a:srgbClr val="CBC2B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92252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lank-with backgroun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340C3DD7-A6FE-48E5-9AD5-C880A92FE746}" type="slidenum">
              <a:rPr lang="en-US" smtClean="0">
                <a:solidFill>
                  <a:prstClr val="white"/>
                </a:solidFill>
              </a:rPr>
              <a:pPr>
                <a:defRPr/>
              </a:pPr>
              <a:t>‹#›</a:t>
            </a:fld>
            <a:endParaRPr lang="en-US" dirty="0">
              <a:solidFill>
                <a:prstClr val="white"/>
              </a:solidFill>
            </a:endParaRPr>
          </a:p>
        </p:txBody>
      </p:sp>
      <p:cxnSp>
        <p:nvCxnSpPr>
          <p:cNvPr id="5" name="Straight Connector 4"/>
          <p:cNvCxnSpPr/>
          <p:nvPr userDrawn="1"/>
        </p:nvCxnSpPr>
        <p:spPr>
          <a:xfrm>
            <a:off x="381011" y="1137188"/>
            <a:ext cx="8305743" cy="0"/>
          </a:xfrm>
          <a:prstGeom prst="line">
            <a:avLst/>
          </a:prstGeom>
          <a:ln>
            <a:solidFill>
              <a:srgbClr val="CBC2B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38133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Blank-totally">
    <p:bg>
      <p:bgPr>
        <a:solidFill>
          <a:schemeClr val="bg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340C3DD7-A6FE-48E5-9AD5-C880A92FE746}"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644123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Horizon-no title">
    <p:bg>
      <p:bgPr>
        <a:solidFill>
          <a:schemeClr val="bg1"/>
        </a:solidFill>
        <a:effectLst/>
      </p:bgPr>
    </p:bg>
    <p:spTree>
      <p:nvGrpSpPr>
        <p:cNvPr id="1" name=""/>
        <p:cNvGrpSpPr/>
        <p:nvPr/>
      </p:nvGrpSpPr>
      <p:grpSpPr>
        <a:xfrm>
          <a:off x="0" y="0"/>
          <a:ext cx="0" cy="0"/>
          <a:chOff x="0" y="0"/>
          <a:chExt cx="0" cy="0"/>
        </a:xfrm>
      </p:grpSpPr>
      <p:sp>
        <p:nvSpPr>
          <p:cNvPr id="6" name="Rectangle 5"/>
          <p:cNvSpPr/>
          <p:nvPr userDrawn="1"/>
        </p:nvSpPr>
        <p:spPr>
          <a:xfrm>
            <a:off x="9452" y="4998698"/>
            <a:ext cx="9144000" cy="1600220"/>
          </a:xfrm>
          <a:prstGeom prst="rect">
            <a:avLst/>
          </a:prstGeom>
          <a:gradFill flip="none" rotWithShape="1">
            <a:gsLst>
              <a:gs pos="68000">
                <a:schemeClr val="bg1">
                  <a:lumMod val="95000"/>
                </a:schemeClr>
              </a:gs>
              <a:gs pos="36000">
                <a:schemeClr val="bg1">
                  <a:lumMod val="95000"/>
                </a:schemeClr>
              </a:gs>
              <a:gs pos="100000">
                <a:schemeClr val="bg1"/>
              </a:gs>
              <a:gs pos="0">
                <a:schemeClr val="bg1"/>
              </a:gs>
            </a:gsLst>
            <a:lin ang="4200000" scaled="0"/>
            <a:tileRect/>
          </a:gradFill>
          <a:ln>
            <a:noFill/>
          </a:ln>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2" name="Slide Number Placeholder 1"/>
          <p:cNvSpPr>
            <a:spLocks noGrp="1"/>
          </p:cNvSpPr>
          <p:nvPr>
            <p:ph type="sldNum" sz="quarter" idx="10"/>
          </p:nvPr>
        </p:nvSpPr>
        <p:spPr/>
        <p:txBody>
          <a:bodyPr/>
          <a:lstStyle/>
          <a:p>
            <a:pPr>
              <a:defRPr/>
            </a:pPr>
            <a:fld id="{340C3DD7-A6FE-48E5-9AD5-C880A92FE746}" type="slidenum">
              <a:rPr lang="en-US" smtClean="0">
                <a:solidFill>
                  <a:prstClr val="white"/>
                </a:solidFill>
              </a:rPr>
              <a:pPr>
                <a:defRPr/>
              </a:pPr>
              <a:t>‹#›</a:t>
            </a:fld>
            <a:endParaRPr lang="en-US" dirty="0">
              <a:solidFill>
                <a:prstClr val="white"/>
              </a:solidFill>
            </a:endParaRPr>
          </a:p>
        </p:txBody>
      </p:sp>
      <p:cxnSp>
        <p:nvCxnSpPr>
          <p:cNvPr id="3" name="Straight Connector 2"/>
          <p:cNvCxnSpPr/>
          <p:nvPr userDrawn="1"/>
        </p:nvCxnSpPr>
        <p:spPr>
          <a:xfrm>
            <a:off x="0" y="4998698"/>
            <a:ext cx="9144000" cy="0"/>
          </a:xfrm>
          <a:prstGeom prst="line">
            <a:avLst/>
          </a:prstGeom>
          <a:ln>
            <a:solidFill>
              <a:srgbClr val="CBC2B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53479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Horizon-title">
    <p:bg>
      <p:bgPr>
        <a:solidFill>
          <a:schemeClr val="bg1"/>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340C3DD7-A6FE-48E5-9AD5-C880A92FE746}" type="slidenum">
              <a:rPr lang="en-US" smtClean="0">
                <a:solidFill>
                  <a:prstClr val="white"/>
                </a:solidFill>
              </a:rPr>
              <a:pPr>
                <a:defRPr/>
              </a:pPr>
              <a:t>‹#›</a:t>
            </a:fld>
            <a:endParaRPr lang="en-US" dirty="0">
              <a:solidFill>
                <a:prstClr val="white"/>
              </a:solidFill>
            </a:endParaRPr>
          </a:p>
        </p:txBody>
      </p:sp>
      <p:sp>
        <p:nvSpPr>
          <p:cNvPr id="7" name="Title 6"/>
          <p:cNvSpPr>
            <a:spLocks noGrp="1"/>
          </p:cNvSpPr>
          <p:nvPr>
            <p:ph type="title"/>
          </p:nvPr>
        </p:nvSpPr>
        <p:spPr/>
        <p:txBody>
          <a:bodyPr/>
          <a:lstStyle/>
          <a:p>
            <a:r>
              <a:rPr lang="en-US" dirty="0" smtClean="0"/>
              <a:t>Click to edit Master title style</a:t>
            </a:r>
            <a:endParaRPr lang="en-US" dirty="0"/>
          </a:p>
        </p:txBody>
      </p:sp>
      <p:sp>
        <p:nvSpPr>
          <p:cNvPr id="9" name="Rectangle 8"/>
          <p:cNvSpPr/>
          <p:nvPr userDrawn="1"/>
        </p:nvSpPr>
        <p:spPr>
          <a:xfrm>
            <a:off x="0" y="5532068"/>
            <a:ext cx="9153452" cy="1066821"/>
          </a:xfrm>
          <a:prstGeom prst="rect">
            <a:avLst/>
          </a:prstGeom>
          <a:gradFill flip="none" rotWithShape="1">
            <a:gsLst>
              <a:gs pos="64000">
                <a:schemeClr val="bg1">
                  <a:lumMod val="95000"/>
                </a:schemeClr>
              </a:gs>
              <a:gs pos="82000">
                <a:schemeClr val="bg1">
                  <a:lumMod val="85000"/>
                </a:schemeClr>
              </a:gs>
              <a:gs pos="100000">
                <a:schemeClr val="bg1">
                  <a:lumMod val="75000"/>
                </a:schemeClr>
              </a:gs>
              <a:gs pos="29000">
                <a:schemeClr val="bg1"/>
              </a:gs>
              <a:gs pos="14000">
                <a:schemeClr val="bg1">
                  <a:lumMod val="95000"/>
                </a:schemeClr>
              </a:gs>
            </a:gsLst>
            <a:path path="circle">
              <a:fillToRect t="100000" r="100000"/>
            </a:path>
            <a:tileRect l="-100000" b="-100000"/>
          </a:gradFill>
          <a:ln w="25400">
            <a:solidFill>
              <a:schemeClr val="tx1">
                <a:lumMod val="65000"/>
                <a:lumOff val="35000"/>
              </a:schemeClr>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Tree>
    <p:extLst>
      <p:ext uri="{BB962C8B-B14F-4D97-AF65-F5344CB8AC3E}">
        <p14:creationId xmlns:p14="http://schemas.microsoft.com/office/powerpoint/2010/main" val="41940953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14" name="Text Placeholder 13"/>
          <p:cNvSpPr>
            <a:spLocks noGrp="1"/>
          </p:cNvSpPr>
          <p:nvPr>
            <p:ph type="body" sz="quarter" idx="11"/>
          </p:nvPr>
        </p:nvSpPr>
        <p:spPr>
          <a:xfrm>
            <a:off x="381000" y="1234465"/>
            <a:ext cx="8305800" cy="5364774"/>
          </a:xfrm>
        </p:spPr>
        <p:txBody>
          <a:bodyPr/>
          <a:lstStyle>
            <a:lvl1pPr>
              <a:lnSpc>
                <a:spcPts val="2400"/>
              </a:lnSpc>
              <a:spcBef>
                <a:spcPts val="3000"/>
              </a:spcBef>
              <a:spcAft>
                <a:spcPts val="600"/>
              </a:spcAft>
              <a:defRPr/>
            </a:lvl1pPr>
            <a:lvl2pPr>
              <a:lnSpc>
                <a:spcPts val="1800"/>
              </a:lnSpc>
              <a:spcBef>
                <a:spcPts val="300"/>
              </a:spcBef>
              <a:spcAft>
                <a:spcPts val="600"/>
              </a:spcAft>
              <a:buSzPct val="90000"/>
              <a:defRPr sz="20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Title 14"/>
          <p:cNvSpPr>
            <a:spLocks noGrp="1"/>
          </p:cNvSpPr>
          <p:nvPr>
            <p:ph type="title"/>
          </p:nvPr>
        </p:nvSpPr>
        <p:spPr/>
        <p:txBody>
          <a:bodyPr/>
          <a:lstStyle/>
          <a:p>
            <a:r>
              <a:rPr lang="en-US" smtClean="0"/>
              <a:t>Click to edit Master title style</a:t>
            </a:r>
            <a:endParaRPr lang="en-US"/>
          </a:p>
        </p:txBody>
      </p:sp>
      <p:cxnSp>
        <p:nvCxnSpPr>
          <p:cNvPr id="16" name="Straight Connector 15"/>
          <p:cNvCxnSpPr/>
          <p:nvPr userDrawn="1"/>
        </p:nvCxnSpPr>
        <p:spPr>
          <a:xfrm>
            <a:off x="381011" y="1137188"/>
            <a:ext cx="8305743" cy="0"/>
          </a:xfrm>
          <a:prstGeom prst="line">
            <a:avLst/>
          </a:prstGeom>
          <a:ln>
            <a:solidFill>
              <a:srgbClr val="CBC2B9"/>
            </a:solidFill>
          </a:ln>
        </p:spPr>
        <p:style>
          <a:lnRef idx="1">
            <a:schemeClr val="accent1"/>
          </a:lnRef>
          <a:fillRef idx="0">
            <a:schemeClr val="accent1"/>
          </a:fillRef>
          <a:effectRef idx="0">
            <a:schemeClr val="accent1"/>
          </a:effectRef>
          <a:fontRef idx="minor">
            <a:schemeClr val="tx1"/>
          </a:fontRef>
        </p:style>
      </p:cxnSp>
      <p:sp>
        <p:nvSpPr>
          <p:cNvPr id="4" name="Slide Number Placeholder 3"/>
          <p:cNvSpPr>
            <a:spLocks noGrp="1"/>
          </p:cNvSpPr>
          <p:nvPr>
            <p:ph type="sldNum" sz="quarter" idx="10"/>
          </p:nvPr>
        </p:nvSpPr>
        <p:spPr/>
        <p:txBody>
          <a:bodyPr/>
          <a:lstStyle>
            <a:lvl1pPr>
              <a:defRPr sz="1200" b="0"/>
            </a:lvl1pPr>
          </a:lstStyle>
          <a:p>
            <a:pPr>
              <a:defRPr/>
            </a:pPr>
            <a:fld id="{340C3DD7-A6FE-48E5-9AD5-C880A92FE746}"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9312250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titleOnly">
  <p:cSld name="1_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87"/>
          </a:xfrm>
          <a:prstGeom prst="roundRect">
            <a:avLst/>
          </a:prstGeom>
          <a:gradFill>
            <a:gsLst>
              <a:gs pos="0">
                <a:schemeClr val="accent1">
                  <a:lumMod val="50000"/>
                </a:schemeClr>
              </a:gs>
              <a:gs pos="34000">
                <a:srgbClr val="547092"/>
              </a:gs>
              <a:gs pos="88000">
                <a:srgbClr val="7996BA"/>
              </a:gs>
              <a:gs pos="96000">
                <a:schemeClr val="accent1">
                  <a:lumMod val="40000"/>
                  <a:lumOff val="60000"/>
                </a:schemeClr>
              </a:gs>
              <a:gs pos="100000">
                <a:schemeClr val="accent1">
                  <a:lumMod val="75000"/>
                </a:schemeClr>
              </a:gs>
            </a:gsLst>
          </a:gradFill>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none"/>
        </p:style>
        <p:txBody>
          <a:bodyPr rtlCol="0">
            <a:normAutofit/>
          </a:bodyPr>
          <a:lstStyle>
            <a:lvl1pPr>
              <a:defRPr lang="en-US">
                <a:solidFill>
                  <a:schemeClr val="bg1"/>
                </a:solidFill>
              </a:defRPr>
            </a:lvl1pPr>
          </a:lstStyle>
          <a:p>
            <a:pPr lvl="0"/>
            <a:endParaRPr lang="en-US" dirty="0"/>
          </a:p>
        </p:txBody>
      </p:sp>
      <p:sp>
        <p:nvSpPr>
          <p:cNvPr id="4" name="Date Placeholder 2"/>
          <p:cNvSpPr>
            <a:spLocks noGrp="1"/>
          </p:cNvSpPr>
          <p:nvPr>
            <p:ph type="dt" sz="half" idx="10"/>
          </p:nvPr>
        </p:nvSpPr>
        <p:spPr>
          <a:xfrm>
            <a:off x="457200" y="6356350"/>
            <a:ext cx="2133600" cy="365125"/>
          </a:xfrm>
          <a:prstGeom prst="rect">
            <a:avLst/>
          </a:prstGeom>
        </p:spPr>
        <p:txBody>
          <a:bodyPr/>
          <a:lstStyle>
            <a:lvl1pPr>
              <a:defRPr/>
            </a:lvl1pPr>
          </a:lstStyle>
          <a:p>
            <a:pPr fontAlgn="base">
              <a:spcBef>
                <a:spcPct val="0"/>
              </a:spcBef>
              <a:spcAft>
                <a:spcPct val="0"/>
              </a:spcAft>
              <a:defRPr/>
            </a:pPr>
            <a:endParaRPr lang="en-US" dirty="0">
              <a:solidFill>
                <a:prstClr val="black"/>
              </a:solidFill>
              <a:cs typeface="Arial" charset="0"/>
            </a:endParaRPr>
          </a:p>
        </p:txBody>
      </p:sp>
      <p:sp>
        <p:nvSpPr>
          <p:cNvPr id="5" name="Footer Placeholder 3"/>
          <p:cNvSpPr>
            <a:spLocks noGrp="1"/>
          </p:cNvSpPr>
          <p:nvPr>
            <p:ph type="ftr" sz="quarter" idx="11"/>
          </p:nvPr>
        </p:nvSpPr>
        <p:spPr>
          <a:xfrm>
            <a:off x="3124200" y="6356350"/>
            <a:ext cx="2895600" cy="365125"/>
          </a:xfrm>
          <a:prstGeom prst="rect">
            <a:avLst/>
          </a:prstGeom>
        </p:spPr>
        <p:txBody>
          <a:bodyPr/>
          <a:lstStyle>
            <a:lvl1pPr>
              <a:defRPr/>
            </a:lvl1pPr>
          </a:lstStyle>
          <a:p>
            <a:pPr fontAlgn="base">
              <a:spcBef>
                <a:spcPct val="0"/>
              </a:spcBef>
              <a:spcAft>
                <a:spcPct val="0"/>
              </a:spcAft>
              <a:defRPr/>
            </a:pPr>
            <a:endParaRPr lang="en-US" dirty="0">
              <a:solidFill>
                <a:prstClr val="black"/>
              </a:solidFill>
              <a:cs typeface="Arial" charset="0"/>
            </a:endParaRPr>
          </a:p>
        </p:txBody>
      </p:sp>
      <p:sp>
        <p:nvSpPr>
          <p:cNvPr id="6" name="Slide Number Placeholder 4"/>
          <p:cNvSpPr>
            <a:spLocks noGrp="1"/>
          </p:cNvSpPr>
          <p:nvPr>
            <p:ph type="sldNum" sz="quarter" idx="12"/>
          </p:nvPr>
        </p:nvSpPr>
        <p:spPr/>
        <p:txBody>
          <a:bodyPr/>
          <a:lstStyle>
            <a:lvl1pPr>
              <a:defRPr/>
            </a:lvl1pPr>
          </a:lstStyle>
          <a:p>
            <a:pPr>
              <a:defRPr/>
            </a:pPr>
            <a:fld id="{BA3EB360-3530-44C3-A110-45C21CFD7CD2}" type="slidenum">
              <a:rPr lang="en-US">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2677893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obj">
  <p:cSld name="1_Title and Content with Logo">
    <p:spTree>
      <p:nvGrpSpPr>
        <p:cNvPr id="1" name=""/>
        <p:cNvGrpSpPr/>
        <p:nvPr/>
      </p:nvGrpSpPr>
      <p:grpSpPr>
        <a:xfrm>
          <a:off x="0" y="0"/>
          <a:ext cx="0" cy="0"/>
          <a:chOff x="0" y="0"/>
          <a:chExt cx="0" cy="0"/>
        </a:xfrm>
      </p:grpSpPr>
      <p:pic>
        <p:nvPicPr>
          <p:cNvPr id="4" name="Picture 6" descr="CSR_logo_noTag.jpg"/>
          <p:cNvPicPr>
            <a:picLocks noChangeAspect="1"/>
          </p:cNvPicPr>
          <p:nvPr userDrawn="1"/>
        </p:nvPicPr>
        <p:blipFill>
          <a:blip r:embed="rId2" cstate="print"/>
          <a:srcRect/>
          <a:stretch>
            <a:fillRect/>
          </a:stretch>
        </p:blipFill>
        <p:spPr bwMode="auto">
          <a:xfrm>
            <a:off x="844550" y="5326063"/>
            <a:ext cx="1403350" cy="650875"/>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742950" y="1581150"/>
            <a:ext cx="7620000" cy="1836400"/>
          </a:xfrm>
        </p:spPr>
        <p:txBody>
          <a:bodyPr/>
          <a:lstStyle>
            <a:lvl1pPr>
              <a:lnSpc>
                <a:spcPct val="100000"/>
              </a:lnSpc>
              <a:spcAft>
                <a:spcPts val="400"/>
              </a:spcAft>
              <a:defRPr/>
            </a:lvl1pPr>
            <a:lvl2pPr>
              <a:lnSpc>
                <a:spcPct val="100000"/>
              </a:lnSpc>
              <a:spcAft>
                <a:spcPts val="400"/>
              </a:spcAft>
              <a:defRPr/>
            </a:lvl2pPr>
            <a:lvl3pPr>
              <a:lnSpc>
                <a:spcPct val="100000"/>
              </a:lnSpc>
              <a:spcAft>
                <a:spcPts val="400"/>
              </a:spcAft>
              <a:defRPr/>
            </a:lvl3pPr>
            <a:lvl4pPr>
              <a:lnSpc>
                <a:spcPct val="100000"/>
              </a:lnSpc>
              <a:spcAft>
                <a:spcPts val="400"/>
              </a:spcAft>
              <a:defRPr/>
            </a:lvl4pPr>
            <a:lvl5pPr>
              <a:lnSpc>
                <a:spcPct val="100000"/>
              </a:lnSpc>
              <a:spcAft>
                <a:spcPts val="400"/>
              </a:spcAf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4"/>
          <p:cNvSpPr>
            <a:spLocks noGrp="1"/>
          </p:cNvSpPr>
          <p:nvPr>
            <p:ph type="sldNum" sz="quarter" idx="10"/>
          </p:nvPr>
        </p:nvSpPr>
        <p:spPr/>
        <p:txBody>
          <a:bodyPr/>
          <a:lstStyle>
            <a:lvl1pPr>
              <a:defRPr/>
            </a:lvl1pPr>
          </a:lstStyle>
          <a:p>
            <a:pPr>
              <a:defRPr/>
            </a:pPr>
            <a:fld id="{EDE44827-4864-436F-97FA-53A19A6BBDF1}" type="slidenum">
              <a:rPr/>
              <a:pPr>
                <a:defRPr/>
              </a:pPr>
              <a:t>‹#›</a:t>
            </a:fld>
            <a:endParaRPr dirty="0"/>
          </a:p>
        </p:txBody>
      </p:sp>
    </p:spTree>
    <p:extLst>
      <p:ext uri="{BB962C8B-B14F-4D97-AF65-F5344CB8AC3E}">
        <p14:creationId xmlns:p14="http://schemas.microsoft.com/office/powerpoint/2010/main" val="41344618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a:lvl1pPr>
          </a:lstStyle>
          <a:p>
            <a:pPr>
              <a:defRPr/>
            </a:pPr>
            <a:fld id="{6F4F30D1-A295-49BA-9FE6-EAD366CAC8EB}" type="datetime1">
              <a:rPr lang="en-US" smtClean="0"/>
              <a:t>7/17/2014</a:t>
            </a:fld>
            <a:endParaRPr lang="en-US" dirty="0"/>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CA12FCEC-3970-4435-A8F0-147BC971F6D6}" type="slidenum">
              <a:rPr lang="en-US"/>
              <a:pPr>
                <a:defRPr/>
              </a:pPr>
              <a:t>‹#›</a:t>
            </a:fld>
            <a:endParaRPr lang="en-US" dirty="0"/>
          </a:p>
        </p:txBody>
      </p:sp>
      <p:sp>
        <p:nvSpPr>
          <p:cNvPr id="6" name="Title 5"/>
          <p:cNvSpPr>
            <a:spLocks noGrp="1"/>
          </p:cNvSpPr>
          <p:nvPr>
            <p:ph type="title"/>
          </p:nvPr>
        </p:nvSpPr>
        <p:spPr>
          <a:xfrm>
            <a:off x="457200" y="411513"/>
            <a:ext cx="8229600" cy="646331"/>
          </a:xfrm>
          <a:noFill/>
          <a:effectLst>
            <a:outerShdw blurRad="50800" dist="31750" dir="2700000" algn="tl" rotWithShape="0">
              <a:prstClr val="black">
                <a:alpha val="40000"/>
              </a:prstClr>
            </a:outerShdw>
          </a:effectLst>
        </p:spPr>
        <p:txBody>
          <a:bodyPr wrap="square">
            <a:spAutoFit/>
          </a:bodyPr>
          <a:lstStyle>
            <a:lvl1pPr>
              <a:defRPr lang="en-US" sz="3600" b="1">
                <a:solidFill>
                  <a:schemeClr val="accent1">
                    <a:lumMod val="50000"/>
                  </a:schemeClr>
                </a:solidFill>
                <a:latin typeface="+mn-lt"/>
                <a:ea typeface="+mn-ea"/>
                <a:cs typeface="+mn-cs"/>
              </a:defRPr>
            </a:lvl1pPr>
          </a:lstStyle>
          <a:p>
            <a:pPr lvl="0" fontAlgn="auto">
              <a:spcBef>
                <a:spcPts val="0"/>
              </a:spcBef>
              <a:spcAft>
                <a:spcPts val="0"/>
              </a:spcAft>
            </a:pPr>
            <a:r>
              <a:rPr lang="en-US" dirty="0" smtClean="0"/>
              <a:t>Click to edit Master title style</a:t>
            </a:r>
            <a:endParaRPr lang="en-US" dirty="0"/>
          </a:p>
        </p:txBody>
      </p:sp>
    </p:spTree>
    <p:extLst>
      <p:ext uri="{BB962C8B-B14F-4D97-AF65-F5344CB8AC3E}">
        <p14:creationId xmlns:p14="http://schemas.microsoft.com/office/powerpoint/2010/main" val="983153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81012" y="1234464"/>
            <a:ext cx="4038588" cy="5303461"/>
          </a:xfrm>
        </p:spPr>
        <p:txBody>
          <a:bodyPr>
            <a:normAutofit/>
          </a:bodyPr>
          <a:lstStyle>
            <a:lvl1pPr>
              <a:defRPr sz="2100"/>
            </a:lvl1pPr>
            <a:lvl2pPr>
              <a:defRPr sz="2100"/>
            </a:lvl2pPr>
            <a:lvl3pPr>
              <a:defRPr sz="2100"/>
            </a:lvl3pPr>
            <a:lvl4pPr>
              <a:defRPr sz="2100"/>
            </a:lvl4pPr>
            <a:lvl5pPr>
              <a:defRPr sz="21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199" y="1234464"/>
            <a:ext cx="4038555" cy="5303461"/>
          </a:xfrm>
        </p:spPr>
        <p:txBody>
          <a:bodyPr>
            <a:normAutofit/>
          </a:bodyPr>
          <a:lstStyle>
            <a:lvl1pPr>
              <a:defRPr sz="2100"/>
            </a:lvl1pPr>
            <a:lvl2pPr>
              <a:defRPr sz="2100"/>
            </a:lvl2pPr>
            <a:lvl3pPr>
              <a:defRPr sz="2100"/>
            </a:lvl3pPr>
            <a:lvl4pPr>
              <a:defRPr sz="2100"/>
            </a:lvl4pPr>
            <a:lvl5pPr>
              <a:defRPr sz="21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0"/>
          </p:nvPr>
        </p:nvSpPr>
        <p:spPr/>
        <p:txBody>
          <a:bodyPr/>
          <a:lstStyle/>
          <a:p>
            <a:pPr>
              <a:defRPr/>
            </a:pPr>
            <a:fld id="{340C3DD7-A6FE-48E5-9AD5-C880A92FE746}" type="slidenum">
              <a:rPr lang="en-US" smtClean="0">
                <a:solidFill>
                  <a:prstClr val="white"/>
                </a:solidFill>
              </a:rPr>
              <a:pPr>
                <a:defRPr/>
              </a:pPr>
              <a:t>‹#›</a:t>
            </a:fld>
            <a:endParaRPr lang="en-US" dirty="0">
              <a:solidFill>
                <a:prstClr val="white"/>
              </a:solidFill>
            </a:endParaRPr>
          </a:p>
        </p:txBody>
      </p:sp>
      <p:sp>
        <p:nvSpPr>
          <p:cNvPr id="8" name="Title 7"/>
          <p:cNvSpPr>
            <a:spLocks noGrp="1"/>
          </p:cNvSpPr>
          <p:nvPr>
            <p:ph type="title"/>
          </p:nvPr>
        </p:nvSpPr>
        <p:spPr/>
        <p:txBody>
          <a:bodyPr/>
          <a:lstStyle/>
          <a:p>
            <a:r>
              <a:rPr lang="en-US" smtClean="0"/>
              <a:t>Click to edit Master title style</a:t>
            </a:r>
            <a:endParaRPr lang="en-US"/>
          </a:p>
        </p:txBody>
      </p:sp>
      <p:cxnSp>
        <p:nvCxnSpPr>
          <p:cNvPr id="9" name="Straight Connector 8"/>
          <p:cNvCxnSpPr/>
          <p:nvPr userDrawn="1"/>
        </p:nvCxnSpPr>
        <p:spPr>
          <a:xfrm>
            <a:off x="381011" y="1137188"/>
            <a:ext cx="8305743" cy="0"/>
          </a:xfrm>
          <a:prstGeom prst="line">
            <a:avLst/>
          </a:prstGeom>
          <a:ln>
            <a:solidFill>
              <a:srgbClr val="CBC2B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5415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orizon-content left">
    <p:bg>
      <p:bgPr>
        <a:solidFill>
          <a:schemeClr val="bg1"/>
        </a:solidFill>
        <a:effectLst/>
      </p:bgPr>
    </p:bg>
    <p:spTree>
      <p:nvGrpSpPr>
        <p:cNvPr id="1" name=""/>
        <p:cNvGrpSpPr/>
        <p:nvPr/>
      </p:nvGrpSpPr>
      <p:grpSpPr>
        <a:xfrm>
          <a:off x="0" y="0"/>
          <a:ext cx="0" cy="0"/>
          <a:chOff x="0" y="0"/>
          <a:chExt cx="0" cy="0"/>
        </a:xfrm>
      </p:grpSpPr>
      <p:sp>
        <p:nvSpPr>
          <p:cNvPr id="7" name="Rectangle 6"/>
          <p:cNvSpPr/>
          <p:nvPr userDrawn="1"/>
        </p:nvSpPr>
        <p:spPr>
          <a:xfrm>
            <a:off x="0" y="5532068"/>
            <a:ext cx="9153452" cy="1066821"/>
          </a:xfrm>
          <a:prstGeom prst="rect">
            <a:avLst/>
          </a:prstGeom>
          <a:gradFill flip="none" rotWithShape="1">
            <a:gsLst>
              <a:gs pos="64000">
                <a:schemeClr val="bg1">
                  <a:lumMod val="95000"/>
                </a:schemeClr>
              </a:gs>
              <a:gs pos="82000">
                <a:schemeClr val="bg1">
                  <a:lumMod val="85000"/>
                </a:schemeClr>
              </a:gs>
              <a:gs pos="100000">
                <a:schemeClr val="bg1">
                  <a:lumMod val="75000"/>
                </a:schemeClr>
              </a:gs>
              <a:gs pos="29000">
                <a:schemeClr val="bg1"/>
              </a:gs>
              <a:gs pos="14000">
                <a:schemeClr val="bg1">
                  <a:lumMod val="95000"/>
                </a:schemeClr>
              </a:gs>
            </a:gsLst>
            <a:path path="circle">
              <a:fillToRect t="100000" r="100000"/>
            </a:path>
            <a:tileRect l="-100000" b="-100000"/>
          </a:gradFill>
          <a:ln w="25400">
            <a:solidFill>
              <a:schemeClr val="tx1">
                <a:lumMod val="65000"/>
                <a:lumOff val="35000"/>
              </a:schemeClr>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3" name="Content Placeholder 2"/>
          <p:cNvSpPr>
            <a:spLocks noGrp="1"/>
          </p:cNvSpPr>
          <p:nvPr>
            <p:ph sz="half" idx="1"/>
          </p:nvPr>
        </p:nvSpPr>
        <p:spPr>
          <a:xfrm>
            <a:off x="381011" y="1234464"/>
            <a:ext cx="4152871" cy="4206194"/>
          </a:xfrm>
        </p:spPr>
        <p:txBody>
          <a:bodyPr>
            <a:normAutofit/>
          </a:bodyPr>
          <a:lstStyle>
            <a:lvl1pPr>
              <a:defRPr sz="2100"/>
            </a:lvl1pPr>
            <a:lvl2pPr>
              <a:defRPr sz="2100"/>
            </a:lvl2pPr>
            <a:lvl3pPr>
              <a:defRPr sz="2100"/>
            </a:lvl3pPr>
            <a:lvl4pPr>
              <a:defRPr sz="2100"/>
            </a:lvl4pPr>
            <a:lvl5pPr>
              <a:defRPr sz="21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4"/>
          <p:cNvSpPr>
            <a:spLocks noGrp="1"/>
          </p:cNvSpPr>
          <p:nvPr>
            <p:ph type="sldNum" sz="quarter" idx="10"/>
          </p:nvPr>
        </p:nvSpPr>
        <p:spPr/>
        <p:txBody>
          <a:bodyPr/>
          <a:lstStyle/>
          <a:p>
            <a:pPr>
              <a:defRPr/>
            </a:pPr>
            <a:fld id="{340C3DD7-A6FE-48E5-9AD5-C880A92FE746}" type="slidenum">
              <a:rPr lang="en-US" smtClean="0">
                <a:solidFill>
                  <a:prstClr val="white"/>
                </a:solidFill>
              </a:rPr>
              <a:pPr>
                <a:defRPr/>
              </a:pPr>
              <a:t>‹#›</a:t>
            </a:fld>
            <a:endParaRPr lang="en-US" dirty="0">
              <a:solidFill>
                <a:prstClr val="white"/>
              </a:solidFill>
            </a:endParaRPr>
          </a:p>
        </p:txBody>
      </p:sp>
      <p:sp>
        <p:nvSpPr>
          <p:cNvPr id="8" name="Title 7"/>
          <p:cNvSpPr>
            <a:spLocks noGrp="1"/>
          </p:cNvSpPr>
          <p:nvPr>
            <p:ph type="title"/>
          </p:nvPr>
        </p:nvSpPr>
        <p:spPr>
          <a:xfrm>
            <a:off x="381012" y="228635"/>
            <a:ext cx="8397181" cy="761930"/>
          </a:xfrm>
        </p:spPr>
        <p:txBody>
          <a:bodyPr/>
          <a:lstStyle/>
          <a:p>
            <a:r>
              <a:rPr lang="en-US" dirty="0" smtClean="0"/>
              <a:t>Click to edit Master title style</a:t>
            </a:r>
            <a:endParaRPr lang="en-US" dirty="0"/>
          </a:p>
        </p:txBody>
      </p:sp>
      <p:cxnSp>
        <p:nvCxnSpPr>
          <p:cNvPr id="6" name="Straight Connector 5"/>
          <p:cNvCxnSpPr/>
          <p:nvPr userDrawn="1"/>
        </p:nvCxnSpPr>
        <p:spPr>
          <a:xfrm>
            <a:off x="381011" y="1137188"/>
            <a:ext cx="8305743" cy="0"/>
          </a:xfrm>
          <a:prstGeom prst="line">
            <a:avLst/>
          </a:prstGeom>
          <a:ln>
            <a:solidFill>
              <a:srgbClr val="CBC2B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78447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chemeClr val="bg1"/>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340C3DD7-A6FE-48E5-9AD5-C880A92FE746}" type="slidenum">
              <a:rPr lang="en-US" smtClean="0">
                <a:solidFill>
                  <a:prstClr val="white"/>
                </a:solidFill>
              </a:rPr>
              <a:pPr>
                <a:defRPr/>
              </a:pPr>
              <a:t>‹#›</a:t>
            </a:fld>
            <a:endParaRPr lang="en-US" dirty="0">
              <a:solidFill>
                <a:prstClr val="white"/>
              </a:solidFill>
            </a:endParaRPr>
          </a:p>
        </p:txBody>
      </p:sp>
      <p:sp>
        <p:nvSpPr>
          <p:cNvPr id="7" name="Title 6"/>
          <p:cNvSpPr>
            <a:spLocks noGrp="1"/>
          </p:cNvSpPr>
          <p:nvPr>
            <p:ph type="title"/>
          </p:nvPr>
        </p:nvSpPr>
        <p:spPr/>
        <p:txBody>
          <a:bodyPr/>
          <a:lstStyle/>
          <a:p>
            <a:r>
              <a:rPr lang="en-US" smtClean="0"/>
              <a:t>Click to edit Master title style</a:t>
            </a:r>
            <a:endParaRPr lang="en-US"/>
          </a:p>
        </p:txBody>
      </p:sp>
      <p:cxnSp>
        <p:nvCxnSpPr>
          <p:cNvPr id="8" name="Straight Connector 7"/>
          <p:cNvCxnSpPr/>
          <p:nvPr userDrawn="1"/>
        </p:nvCxnSpPr>
        <p:spPr>
          <a:xfrm>
            <a:off x="381011" y="1137188"/>
            <a:ext cx="8305743" cy="0"/>
          </a:xfrm>
          <a:prstGeom prst="line">
            <a:avLst/>
          </a:prstGeom>
          <a:ln>
            <a:solidFill>
              <a:srgbClr val="CBC2B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28472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with background">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340C3DD7-A6FE-48E5-9AD5-C880A92FE746}" type="slidenum">
              <a:rPr lang="en-US" smtClean="0">
                <a:solidFill>
                  <a:prstClr val="white"/>
                </a:solidFill>
              </a:rPr>
              <a:pPr>
                <a:defRPr/>
              </a:pPr>
              <a:t>‹#›</a:t>
            </a:fld>
            <a:endParaRPr lang="en-US" dirty="0">
              <a:solidFill>
                <a:prstClr val="white"/>
              </a:solidFill>
            </a:endParaRPr>
          </a:p>
        </p:txBody>
      </p:sp>
      <p:cxnSp>
        <p:nvCxnSpPr>
          <p:cNvPr id="5" name="Straight Connector 4"/>
          <p:cNvCxnSpPr/>
          <p:nvPr userDrawn="1"/>
        </p:nvCxnSpPr>
        <p:spPr>
          <a:xfrm>
            <a:off x="381011" y="1137188"/>
            <a:ext cx="8305743" cy="0"/>
          </a:xfrm>
          <a:prstGeom prst="line">
            <a:avLst/>
          </a:prstGeom>
          <a:ln>
            <a:solidFill>
              <a:srgbClr val="CBC2B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3616322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totally">
    <p:bg>
      <p:bgPr>
        <a:solidFill>
          <a:schemeClr val="bg1"/>
        </a:solidFill>
        <a:effectLst/>
      </p:bgPr>
    </p:bg>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p>
            <a:pPr>
              <a:defRPr/>
            </a:pPr>
            <a:fld id="{340C3DD7-A6FE-48E5-9AD5-C880A92FE746}" type="slidenum">
              <a:rPr lang="en-US" smtClean="0">
                <a:solidFill>
                  <a:prstClr val="white"/>
                </a:solidFill>
              </a:rPr>
              <a:pPr>
                <a:defRPr/>
              </a:pPr>
              <a:t>‹#›</a:t>
            </a:fld>
            <a:endParaRPr lang="en-US" dirty="0">
              <a:solidFill>
                <a:prstClr val="white"/>
              </a:solidFill>
            </a:endParaRPr>
          </a:p>
        </p:txBody>
      </p:sp>
    </p:spTree>
    <p:extLst>
      <p:ext uri="{BB962C8B-B14F-4D97-AF65-F5344CB8AC3E}">
        <p14:creationId xmlns:p14="http://schemas.microsoft.com/office/powerpoint/2010/main" val="19953917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Horizon-no title">
    <p:bg>
      <p:bgPr>
        <a:solidFill>
          <a:schemeClr val="bg1"/>
        </a:solidFill>
        <a:effectLst/>
      </p:bgPr>
    </p:bg>
    <p:spTree>
      <p:nvGrpSpPr>
        <p:cNvPr id="1" name=""/>
        <p:cNvGrpSpPr/>
        <p:nvPr/>
      </p:nvGrpSpPr>
      <p:grpSpPr>
        <a:xfrm>
          <a:off x="0" y="0"/>
          <a:ext cx="0" cy="0"/>
          <a:chOff x="0" y="0"/>
          <a:chExt cx="0" cy="0"/>
        </a:xfrm>
      </p:grpSpPr>
      <p:sp>
        <p:nvSpPr>
          <p:cNvPr id="6" name="Rectangle 5"/>
          <p:cNvSpPr/>
          <p:nvPr userDrawn="1"/>
        </p:nvSpPr>
        <p:spPr>
          <a:xfrm>
            <a:off x="9452" y="4998698"/>
            <a:ext cx="9144000" cy="1600220"/>
          </a:xfrm>
          <a:prstGeom prst="rect">
            <a:avLst/>
          </a:prstGeom>
          <a:gradFill flip="none" rotWithShape="1">
            <a:gsLst>
              <a:gs pos="68000">
                <a:schemeClr val="bg1">
                  <a:lumMod val="95000"/>
                </a:schemeClr>
              </a:gs>
              <a:gs pos="36000">
                <a:schemeClr val="bg1">
                  <a:lumMod val="95000"/>
                </a:schemeClr>
              </a:gs>
              <a:gs pos="100000">
                <a:schemeClr val="bg1"/>
              </a:gs>
              <a:gs pos="0">
                <a:schemeClr val="bg1"/>
              </a:gs>
            </a:gsLst>
            <a:lin ang="4200000" scaled="0"/>
            <a:tileRect/>
          </a:gradFill>
          <a:ln>
            <a:noFill/>
          </a:ln>
          <a:effectLst>
            <a:glow rad="63500">
              <a:schemeClr val="accent2">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
        <p:nvSpPr>
          <p:cNvPr id="2" name="Slide Number Placeholder 1"/>
          <p:cNvSpPr>
            <a:spLocks noGrp="1"/>
          </p:cNvSpPr>
          <p:nvPr>
            <p:ph type="sldNum" sz="quarter" idx="10"/>
          </p:nvPr>
        </p:nvSpPr>
        <p:spPr/>
        <p:txBody>
          <a:bodyPr/>
          <a:lstStyle/>
          <a:p>
            <a:pPr>
              <a:defRPr/>
            </a:pPr>
            <a:fld id="{340C3DD7-A6FE-48E5-9AD5-C880A92FE746}" type="slidenum">
              <a:rPr lang="en-US" smtClean="0">
                <a:solidFill>
                  <a:prstClr val="white"/>
                </a:solidFill>
              </a:rPr>
              <a:pPr>
                <a:defRPr/>
              </a:pPr>
              <a:t>‹#›</a:t>
            </a:fld>
            <a:endParaRPr lang="en-US" dirty="0">
              <a:solidFill>
                <a:prstClr val="white"/>
              </a:solidFill>
            </a:endParaRPr>
          </a:p>
        </p:txBody>
      </p:sp>
      <p:cxnSp>
        <p:nvCxnSpPr>
          <p:cNvPr id="3" name="Straight Connector 2"/>
          <p:cNvCxnSpPr/>
          <p:nvPr userDrawn="1"/>
        </p:nvCxnSpPr>
        <p:spPr>
          <a:xfrm>
            <a:off x="0" y="4998698"/>
            <a:ext cx="9144000" cy="0"/>
          </a:xfrm>
          <a:prstGeom prst="line">
            <a:avLst/>
          </a:prstGeom>
          <a:ln>
            <a:solidFill>
              <a:srgbClr val="CBC2B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4658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Horizon-title">
    <p:bg>
      <p:bgPr>
        <a:solidFill>
          <a:schemeClr val="bg1"/>
        </a:solidFill>
        <a:effectLst/>
      </p:bgPr>
    </p:bg>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340C3DD7-A6FE-48E5-9AD5-C880A92FE746}" type="slidenum">
              <a:rPr lang="en-US" smtClean="0">
                <a:solidFill>
                  <a:prstClr val="white"/>
                </a:solidFill>
              </a:rPr>
              <a:pPr>
                <a:defRPr/>
              </a:pPr>
              <a:t>‹#›</a:t>
            </a:fld>
            <a:endParaRPr lang="en-US" dirty="0">
              <a:solidFill>
                <a:prstClr val="white"/>
              </a:solidFill>
            </a:endParaRPr>
          </a:p>
        </p:txBody>
      </p:sp>
      <p:sp>
        <p:nvSpPr>
          <p:cNvPr id="7" name="Title 6"/>
          <p:cNvSpPr>
            <a:spLocks noGrp="1"/>
          </p:cNvSpPr>
          <p:nvPr>
            <p:ph type="title"/>
          </p:nvPr>
        </p:nvSpPr>
        <p:spPr/>
        <p:txBody>
          <a:bodyPr/>
          <a:lstStyle/>
          <a:p>
            <a:r>
              <a:rPr lang="en-US" dirty="0" smtClean="0"/>
              <a:t>Click to edit Master title style</a:t>
            </a:r>
            <a:endParaRPr lang="en-US" dirty="0"/>
          </a:p>
        </p:txBody>
      </p:sp>
      <p:sp>
        <p:nvSpPr>
          <p:cNvPr id="9" name="Rectangle 8"/>
          <p:cNvSpPr/>
          <p:nvPr userDrawn="1"/>
        </p:nvSpPr>
        <p:spPr>
          <a:xfrm>
            <a:off x="0" y="5532068"/>
            <a:ext cx="9153452" cy="1066821"/>
          </a:xfrm>
          <a:prstGeom prst="rect">
            <a:avLst/>
          </a:prstGeom>
          <a:gradFill flip="none" rotWithShape="1">
            <a:gsLst>
              <a:gs pos="64000">
                <a:schemeClr val="bg1">
                  <a:lumMod val="95000"/>
                </a:schemeClr>
              </a:gs>
              <a:gs pos="82000">
                <a:schemeClr val="bg1">
                  <a:lumMod val="85000"/>
                </a:schemeClr>
              </a:gs>
              <a:gs pos="100000">
                <a:schemeClr val="bg1">
                  <a:lumMod val="75000"/>
                </a:schemeClr>
              </a:gs>
              <a:gs pos="29000">
                <a:schemeClr val="bg1"/>
              </a:gs>
              <a:gs pos="14000">
                <a:schemeClr val="bg1">
                  <a:lumMod val="95000"/>
                </a:schemeClr>
              </a:gs>
            </a:gsLst>
            <a:path path="circle">
              <a:fillToRect t="100000" r="100000"/>
            </a:path>
            <a:tileRect l="-100000" b="-100000"/>
          </a:gradFill>
          <a:ln w="25400">
            <a:solidFill>
              <a:schemeClr val="tx1">
                <a:lumMod val="65000"/>
                <a:lumOff val="35000"/>
              </a:schemeClr>
            </a:solid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ase">
              <a:spcBef>
                <a:spcPct val="0"/>
              </a:spcBef>
              <a:spcAft>
                <a:spcPct val="0"/>
              </a:spcAft>
            </a:pPr>
            <a:endParaRPr lang="en-US" dirty="0">
              <a:solidFill>
                <a:prstClr val="white"/>
              </a:solidFill>
            </a:endParaRPr>
          </a:p>
        </p:txBody>
      </p:sp>
    </p:spTree>
    <p:extLst>
      <p:ext uri="{BB962C8B-B14F-4D97-AF65-F5344CB8AC3E}">
        <p14:creationId xmlns:p14="http://schemas.microsoft.com/office/powerpoint/2010/main" val="29095196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theme" Target="../theme/theme2.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bg1">
                <a:lumMod val="85000"/>
              </a:schemeClr>
            </a:gs>
            <a:gs pos="100000">
              <a:schemeClr val="bg1"/>
            </a:gs>
          </a:gsLst>
          <a:lin ang="5400000" scaled="0"/>
        </a:gradFill>
        <a:effectLst/>
      </p:bgPr>
    </p:bg>
    <p:spTree>
      <p:nvGrpSpPr>
        <p:cNvPr id="1" name=""/>
        <p:cNvGrpSpPr/>
        <p:nvPr/>
      </p:nvGrpSpPr>
      <p:grpSpPr>
        <a:xfrm>
          <a:off x="0" y="0"/>
          <a:ext cx="0" cy="0"/>
          <a:chOff x="0" y="0"/>
          <a:chExt cx="0" cy="0"/>
        </a:xfrm>
      </p:grpSpPr>
      <p:sp>
        <p:nvSpPr>
          <p:cNvPr id="7" name="Rectangle 6"/>
          <p:cNvSpPr/>
          <p:nvPr userDrawn="1"/>
        </p:nvSpPr>
        <p:spPr>
          <a:xfrm>
            <a:off x="274367" y="45719"/>
            <a:ext cx="8595266" cy="68122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9242" tIns="39621" rIns="79242" bIns="39621" rtlCol="0" anchor="ctr"/>
          <a:lstStyle/>
          <a:p>
            <a:pPr algn="ctr" fontAlgn="base">
              <a:spcBef>
                <a:spcPct val="0"/>
              </a:spcBef>
              <a:spcAft>
                <a:spcPct val="0"/>
              </a:spcAft>
            </a:pPr>
            <a:endParaRPr lang="en-US" dirty="0">
              <a:solidFill>
                <a:prstClr val="white"/>
              </a:solidFill>
            </a:endParaRPr>
          </a:p>
        </p:txBody>
      </p:sp>
      <p:sp>
        <p:nvSpPr>
          <p:cNvPr id="8" name="Rectangle 7"/>
          <p:cNvSpPr/>
          <p:nvPr/>
        </p:nvSpPr>
        <p:spPr>
          <a:xfrm>
            <a:off x="0" y="6598918"/>
            <a:ext cx="9144000" cy="2590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79242" tIns="39621" rIns="79242" bIns="39621" rtlCol="0" anchor="ctr"/>
          <a:lstStyle/>
          <a:p>
            <a:pPr algn="ctr" fontAlgn="base">
              <a:spcBef>
                <a:spcPct val="0"/>
              </a:spcBef>
              <a:spcAft>
                <a:spcPct val="0"/>
              </a:spcAft>
            </a:pPr>
            <a:endParaRPr lang="en-US" dirty="0">
              <a:solidFill>
                <a:prstClr val="white"/>
              </a:solidFill>
            </a:endParaRPr>
          </a:p>
        </p:txBody>
      </p:sp>
      <p:sp>
        <p:nvSpPr>
          <p:cNvPr id="2" name="Title Placeholder 1"/>
          <p:cNvSpPr>
            <a:spLocks noGrp="1"/>
          </p:cNvSpPr>
          <p:nvPr>
            <p:ph type="title"/>
          </p:nvPr>
        </p:nvSpPr>
        <p:spPr>
          <a:xfrm>
            <a:off x="381012" y="228635"/>
            <a:ext cx="8305743" cy="761930"/>
          </a:xfrm>
          <a:prstGeom prst="rect">
            <a:avLst/>
          </a:prstGeom>
        </p:spPr>
        <p:txBody>
          <a:bodyPr vert="horz" lIns="79242" tIns="39621" rIns="79242" bIns="39621" rtlCol="0" anchor="b"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13" y="1234464"/>
            <a:ext cx="8305742" cy="5364454"/>
          </a:xfrm>
          <a:prstGeom prst="rect">
            <a:avLst/>
          </a:prstGeom>
        </p:spPr>
        <p:txBody>
          <a:bodyPr vert="horz" lIns="79242" tIns="39621" rIns="79242" bIns="39621" rtlCol="0" anchor="t" anchorCtr="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381012" y="6598919"/>
            <a:ext cx="1971603" cy="259081"/>
          </a:xfrm>
          <a:prstGeom prst="rect">
            <a:avLst/>
          </a:prstGeom>
        </p:spPr>
      </p:pic>
      <p:sp>
        <p:nvSpPr>
          <p:cNvPr id="9" name="Rectangle 8"/>
          <p:cNvSpPr/>
          <p:nvPr userDrawn="1"/>
        </p:nvSpPr>
        <p:spPr>
          <a:xfrm>
            <a:off x="4736" y="0"/>
            <a:ext cx="9144000"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79242" tIns="39621" rIns="79242" bIns="39621" rtlCol="0" anchor="ctr"/>
          <a:lstStyle/>
          <a:p>
            <a:pPr algn="ctr" fontAlgn="base">
              <a:spcBef>
                <a:spcPct val="0"/>
              </a:spcBef>
              <a:spcAft>
                <a:spcPct val="0"/>
              </a:spcAft>
            </a:pPr>
            <a:endParaRPr lang="en-US" dirty="0">
              <a:solidFill>
                <a:prstClr val="white"/>
              </a:solidFill>
            </a:endParaRPr>
          </a:p>
        </p:txBody>
      </p:sp>
      <p:sp>
        <p:nvSpPr>
          <p:cNvPr id="6" name="Slide Number Placeholder 5"/>
          <p:cNvSpPr>
            <a:spLocks noGrp="1"/>
          </p:cNvSpPr>
          <p:nvPr>
            <p:ph type="sldNum" sz="quarter" idx="4"/>
          </p:nvPr>
        </p:nvSpPr>
        <p:spPr>
          <a:xfrm>
            <a:off x="8580167" y="6598917"/>
            <a:ext cx="563833" cy="259082"/>
          </a:xfrm>
          <a:prstGeom prst="rect">
            <a:avLst/>
          </a:prstGeom>
        </p:spPr>
        <p:txBody>
          <a:bodyPr vert="horz" lIns="79242" tIns="39621" rIns="79242" bIns="39621" rtlCol="0" anchor="ctr"/>
          <a:lstStyle>
            <a:lvl1pPr algn="r">
              <a:defRPr sz="1200" b="0">
                <a:solidFill>
                  <a:schemeClr val="bg1"/>
                </a:solidFill>
                <a:latin typeface="Calibri" pitchFamily="34" charset="0"/>
                <a:cs typeface="Calibri" pitchFamily="34" charset="0"/>
              </a:defRPr>
            </a:lvl1pPr>
          </a:lstStyle>
          <a:p>
            <a:pPr fontAlgn="base">
              <a:spcBef>
                <a:spcPct val="0"/>
              </a:spcBef>
              <a:spcAft>
                <a:spcPct val="0"/>
              </a:spcAft>
              <a:defRPr/>
            </a:pPr>
            <a:fld id="{340C3DD7-A6FE-48E5-9AD5-C880A92FE746}" type="slidenum">
              <a:rPr lang="en-US" smtClean="0">
                <a:solidFill>
                  <a:prstClr val="white"/>
                </a:solidFill>
              </a:rPr>
              <a:pPr fontAlgn="base">
                <a:spcBef>
                  <a:spcPct val="0"/>
                </a:spcBef>
                <a:spcAft>
                  <a:spcPct val="0"/>
                </a:spcAft>
                <a:defRPr/>
              </a:pPr>
              <a:t>‹#›</a:t>
            </a:fld>
            <a:endParaRPr lang="en-US" dirty="0">
              <a:solidFill>
                <a:prstClr val="white"/>
              </a:solidFill>
            </a:endParaRPr>
          </a:p>
        </p:txBody>
      </p:sp>
    </p:spTree>
    <p:extLst>
      <p:ext uri="{BB962C8B-B14F-4D97-AF65-F5344CB8AC3E}">
        <p14:creationId xmlns:p14="http://schemas.microsoft.com/office/powerpoint/2010/main" val="9884076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l" defTabSz="792419" rtl="0" eaLnBrk="1" latinLnBrk="0" hangingPunct="1">
        <a:spcBef>
          <a:spcPct val="0"/>
        </a:spcBef>
        <a:buNone/>
        <a:defRPr sz="3200" b="1" kern="1200">
          <a:solidFill>
            <a:srgbClr val="887766"/>
          </a:solidFill>
          <a:effectLst/>
          <a:latin typeface="Calibri" pitchFamily="34" charset="0"/>
          <a:ea typeface="+mj-ea"/>
          <a:cs typeface="Calibri"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792419" rtl="0" eaLnBrk="1" latinLnBrk="0" hangingPunct="1">
        <a:spcBef>
          <a:spcPts val="2400"/>
        </a:spcBef>
        <a:spcAft>
          <a:spcPts val="0"/>
        </a:spcAft>
        <a:buClr>
          <a:schemeClr val="accent1"/>
        </a:buClr>
        <a:buSzPct val="70000"/>
        <a:buFont typeface="Wingdings" pitchFamily="2" charset="2"/>
        <a:buChar char="Ø"/>
        <a:defRPr sz="2400" kern="1200" spc="0" baseline="0">
          <a:solidFill>
            <a:schemeClr val="tx2"/>
          </a:solidFill>
          <a:latin typeface="Calibri" pitchFamily="34" charset="0"/>
          <a:ea typeface="+mn-ea"/>
          <a:cs typeface="Calibri" pitchFamily="34" charset="0"/>
        </a:defRPr>
      </a:lvl1pPr>
      <a:lvl2pPr marL="734546" indent="-274320" algn="l" defTabSz="792419" rtl="0" eaLnBrk="1" latinLnBrk="0" hangingPunct="1">
        <a:spcBef>
          <a:spcPts val="0"/>
        </a:spcBef>
        <a:spcAft>
          <a:spcPts val="1200"/>
        </a:spcAft>
        <a:buClr>
          <a:schemeClr val="accent1"/>
        </a:buClr>
        <a:buSzPct val="90000"/>
        <a:buFont typeface="+mj-lt"/>
        <a:buAutoNum type="alphaUcPeriod"/>
        <a:defRPr sz="2000" kern="1200">
          <a:solidFill>
            <a:schemeClr val="tx2"/>
          </a:solidFill>
          <a:latin typeface="Calibri" pitchFamily="34" charset="0"/>
          <a:ea typeface="+mn-ea"/>
          <a:cs typeface="Calibri" pitchFamily="34" charset="0"/>
        </a:defRPr>
      </a:lvl2pPr>
      <a:lvl3pPr marL="731520" indent="-274320" algn="l" defTabSz="792419" rtl="0" eaLnBrk="1" latinLnBrk="0" hangingPunct="1">
        <a:spcBef>
          <a:spcPts val="0"/>
        </a:spcBef>
        <a:spcAft>
          <a:spcPts val="1200"/>
        </a:spcAft>
        <a:buClr>
          <a:schemeClr val="accent1"/>
        </a:buClr>
        <a:buSzPct val="90000"/>
        <a:buFont typeface="Wingdings" pitchFamily="2" charset="2"/>
        <a:buChar char="§"/>
        <a:defRPr sz="2000" kern="1200">
          <a:solidFill>
            <a:schemeClr val="tx2"/>
          </a:solidFill>
          <a:latin typeface="Calibri" pitchFamily="34" charset="0"/>
          <a:ea typeface="+mn-ea"/>
          <a:cs typeface="Calibri" pitchFamily="34" charset="0"/>
        </a:defRPr>
      </a:lvl3pPr>
      <a:lvl4pPr marL="731520" indent="-274320" algn="l" defTabSz="792419" rtl="0" eaLnBrk="1" latinLnBrk="0" hangingPunct="1">
        <a:spcBef>
          <a:spcPts val="0"/>
        </a:spcBef>
        <a:spcAft>
          <a:spcPts val="600"/>
        </a:spcAft>
        <a:buClr>
          <a:schemeClr val="accent1"/>
        </a:buClr>
        <a:buSzPct val="90000"/>
        <a:buFont typeface="+mj-lt"/>
        <a:buAutoNum type="arabicPeriod"/>
        <a:defRPr sz="2000" kern="1200">
          <a:solidFill>
            <a:schemeClr val="tx2"/>
          </a:solidFill>
          <a:latin typeface="Calibri" pitchFamily="34" charset="0"/>
          <a:ea typeface="+mn-ea"/>
          <a:cs typeface="Calibri" pitchFamily="34" charset="0"/>
        </a:defRPr>
      </a:lvl4pPr>
      <a:lvl5pPr marL="1188629" indent="-274320" algn="l" defTabSz="792419" rtl="0" eaLnBrk="1" latinLnBrk="0" hangingPunct="1">
        <a:spcBef>
          <a:spcPts val="0"/>
        </a:spcBef>
        <a:spcAft>
          <a:spcPts val="600"/>
        </a:spcAft>
        <a:buClr>
          <a:schemeClr val="accent1"/>
        </a:buClr>
        <a:buSzPct val="75000"/>
        <a:buFont typeface="Arial" pitchFamily="34" charset="0"/>
        <a:buChar char="•"/>
        <a:defRPr sz="1800" i="0" kern="1200" baseline="0">
          <a:solidFill>
            <a:schemeClr val="tx2"/>
          </a:solidFill>
          <a:latin typeface="Calibri" pitchFamily="34" charset="0"/>
          <a:ea typeface="+mn-ea"/>
          <a:cs typeface="Calibri" pitchFamily="34" charset="0"/>
        </a:defRPr>
      </a:lvl5pPr>
      <a:lvl6pPr marL="1426354" indent="-198105" algn="l" defTabSz="792419"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648232" indent="-198105" algn="l" defTabSz="792419"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901806" indent="-198105" algn="l" defTabSz="792419"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2139531" indent="-198105" algn="l" defTabSz="792419"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792419" rtl="0" eaLnBrk="1" latinLnBrk="0" hangingPunct="1">
        <a:defRPr sz="1600" kern="1200">
          <a:solidFill>
            <a:schemeClr val="tx1"/>
          </a:solidFill>
          <a:latin typeface="+mn-lt"/>
          <a:ea typeface="+mn-ea"/>
          <a:cs typeface="+mn-cs"/>
        </a:defRPr>
      </a:lvl1pPr>
      <a:lvl2pPr marL="396210" algn="l" defTabSz="792419" rtl="0" eaLnBrk="1" latinLnBrk="0" hangingPunct="1">
        <a:defRPr sz="1600" kern="1200">
          <a:solidFill>
            <a:schemeClr val="tx1"/>
          </a:solidFill>
          <a:latin typeface="+mn-lt"/>
          <a:ea typeface="+mn-ea"/>
          <a:cs typeface="+mn-cs"/>
        </a:defRPr>
      </a:lvl2pPr>
      <a:lvl3pPr marL="792419" algn="l" defTabSz="792419" rtl="0" eaLnBrk="1" latinLnBrk="0" hangingPunct="1">
        <a:defRPr sz="1600" kern="1200">
          <a:solidFill>
            <a:schemeClr val="tx1"/>
          </a:solidFill>
          <a:latin typeface="+mn-lt"/>
          <a:ea typeface="+mn-ea"/>
          <a:cs typeface="+mn-cs"/>
        </a:defRPr>
      </a:lvl3pPr>
      <a:lvl4pPr marL="1188629" algn="l" defTabSz="792419" rtl="0" eaLnBrk="1" latinLnBrk="0" hangingPunct="1">
        <a:defRPr sz="1600" kern="1200">
          <a:solidFill>
            <a:schemeClr val="tx1"/>
          </a:solidFill>
          <a:latin typeface="+mn-lt"/>
          <a:ea typeface="+mn-ea"/>
          <a:cs typeface="+mn-cs"/>
        </a:defRPr>
      </a:lvl4pPr>
      <a:lvl5pPr marL="1584838" algn="l" defTabSz="792419" rtl="0" eaLnBrk="1" latinLnBrk="0" hangingPunct="1">
        <a:defRPr sz="1600" kern="1200">
          <a:solidFill>
            <a:schemeClr val="tx1"/>
          </a:solidFill>
          <a:latin typeface="+mn-lt"/>
          <a:ea typeface="+mn-ea"/>
          <a:cs typeface="+mn-cs"/>
        </a:defRPr>
      </a:lvl5pPr>
      <a:lvl6pPr marL="1981048" algn="l" defTabSz="792419" rtl="0" eaLnBrk="1" latinLnBrk="0" hangingPunct="1">
        <a:defRPr sz="1600" kern="1200">
          <a:solidFill>
            <a:schemeClr val="tx1"/>
          </a:solidFill>
          <a:latin typeface="+mn-lt"/>
          <a:ea typeface="+mn-ea"/>
          <a:cs typeface="+mn-cs"/>
        </a:defRPr>
      </a:lvl6pPr>
      <a:lvl7pPr marL="2377257" algn="l" defTabSz="792419" rtl="0" eaLnBrk="1" latinLnBrk="0" hangingPunct="1">
        <a:defRPr sz="1600" kern="1200">
          <a:solidFill>
            <a:schemeClr val="tx1"/>
          </a:solidFill>
          <a:latin typeface="+mn-lt"/>
          <a:ea typeface="+mn-ea"/>
          <a:cs typeface="+mn-cs"/>
        </a:defRPr>
      </a:lvl7pPr>
      <a:lvl8pPr marL="2773467" algn="l" defTabSz="792419" rtl="0" eaLnBrk="1" latinLnBrk="0" hangingPunct="1">
        <a:defRPr sz="1600" kern="1200">
          <a:solidFill>
            <a:schemeClr val="tx1"/>
          </a:solidFill>
          <a:latin typeface="+mn-lt"/>
          <a:ea typeface="+mn-ea"/>
          <a:cs typeface="+mn-cs"/>
        </a:defRPr>
      </a:lvl8pPr>
      <a:lvl9pPr marL="3169676" algn="l" defTabSz="792419" rtl="0" eaLnBrk="1" latinLnBrk="0" hangingPunct="1">
        <a:defRPr sz="16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chemeClr val="bg1">
                <a:lumMod val="85000"/>
              </a:schemeClr>
            </a:gs>
            <a:gs pos="100000">
              <a:schemeClr val="bg1"/>
            </a:gs>
          </a:gsLst>
          <a:lin ang="5400000" scaled="0"/>
        </a:gradFill>
        <a:effectLst/>
      </p:bgPr>
    </p:bg>
    <p:spTree>
      <p:nvGrpSpPr>
        <p:cNvPr id="1" name=""/>
        <p:cNvGrpSpPr/>
        <p:nvPr/>
      </p:nvGrpSpPr>
      <p:grpSpPr>
        <a:xfrm>
          <a:off x="0" y="0"/>
          <a:ext cx="0" cy="0"/>
          <a:chOff x="0" y="0"/>
          <a:chExt cx="0" cy="0"/>
        </a:xfrm>
      </p:grpSpPr>
      <p:sp>
        <p:nvSpPr>
          <p:cNvPr id="7" name="Rectangle 6"/>
          <p:cNvSpPr/>
          <p:nvPr userDrawn="1"/>
        </p:nvSpPr>
        <p:spPr>
          <a:xfrm>
            <a:off x="274367" y="45719"/>
            <a:ext cx="8595266" cy="681228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9242" tIns="39621" rIns="79242" bIns="39621" rtlCol="0" anchor="ctr"/>
          <a:lstStyle/>
          <a:p>
            <a:pPr algn="ctr" fontAlgn="base">
              <a:spcBef>
                <a:spcPct val="0"/>
              </a:spcBef>
              <a:spcAft>
                <a:spcPct val="0"/>
              </a:spcAft>
            </a:pPr>
            <a:endParaRPr lang="en-US" dirty="0">
              <a:solidFill>
                <a:prstClr val="white"/>
              </a:solidFill>
            </a:endParaRPr>
          </a:p>
        </p:txBody>
      </p:sp>
      <p:sp>
        <p:nvSpPr>
          <p:cNvPr id="8" name="Rectangle 7"/>
          <p:cNvSpPr/>
          <p:nvPr/>
        </p:nvSpPr>
        <p:spPr>
          <a:xfrm>
            <a:off x="0" y="6598918"/>
            <a:ext cx="9144000" cy="25908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79242" tIns="39621" rIns="79242" bIns="39621" rtlCol="0" anchor="ctr"/>
          <a:lstStyle/>
          <a:p>
            <a:pPr algn="ctr" fontAlgn="base">
              <a:spcBef>
                <a:spcPct val="0"/>
              </a:spcBef>
              <a:spcAft>
                <a:spcPct val="0"/>
              </a:spcAft>
            </a:pPr>
            <a:endParaRPr lang="en-US" dirty="0">
              <a:solidFill>
                <a:prstClr val="white"/>
              </a:solidFill>
            </a:endParaRPr>
          </a:p>
        </p:txBody>
      </p:sp>
      <p:sp>
        <p:nvSpPr>
          <p:cNvPr id="2" name="Title Placeholder 1"/>
          <p:cNvSpPr>
            <a:spLocks noGrp="1"/>
          </p:cNvSpPr>
          <p:nvPr>
            <p:ph type="title"/>
          </p:nvPr>
        </p:nvSpPr>
        <p:spPr>
          <a:xfrm>
            <a:off x="381012" y="228635"/>
            <a:ext cx="8305743" cy="761930"/>
          </a:xfrm>
          <a:prstGeom prst="rect">
            <a:avLst/>
          </a:prstGeom>
        </p:spPr>
        <p:txBody>
          <a:bodyPr vert="horz" lIns="79242" tIns="39621" rIns="79242" bIns="39621" rtlCol="0" anchor="b"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13" y="1234464"/>
            <a:ext cx="8305742" cy="5364454"/>
          </a:xfrm>
          <a:prstGeom prst="rect">
            <a:avLst/>
          </a:prstGeom>
        </p:spPr>
        <p:txBody>
          <a:bodyPr vert="horz" lIns="79242" tIns="39621" rIns="79242" bIns="39621" rtlCol="0" anchor="t" anchorCtr="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10" name="Picture 9"/>
          <p:cNvPicPr>
            <a:picLocks noChangeAspect="1"/>
          </p:cNvPicPr>
          <p:nvPr userDrawn="1"/>
        </p:nvPicPr>
        <p:blipFill>
          <a:blip r:embed="rId14" cstate="print">
            <a:extLst>
              <a:ext uri="{28A0092B-C50C-407E-A947-70E740481C1C}">
                <a14:useLocalDpi xmlns:a14="http://schemas.microsoft.com/office/drawing/2010/main" val="0"/>
              </a:ext>
            </a:extLst>
          </a:blip>
          <a:stretch>
            <a:fillRect/>
          </a:stretch>
        </p:blipFill>
        <p:spPr>
          <a:xfrm>
            <a:off x="381012" y="6598919"/>
            <a:ext cx="1971603" cy="259081"/>
          </a:xfrm>
          <a:prstGeom prst="rect">
            <a:avLst/>
          </a:prstGeom>
        </p:spPr>
      </p:pic>
      <p:sp>
        <p:nvSpPr>
          <p:cNvPr id="9" name="Rectangle 8"/>
          <p:cNvSpPr/>
          <p:nvPr userDrawn="1"/>
        </p:nvSpPr>
        <p:spPr>
          <a:xfrm>
            <a:off x="4736" y="0"/>
            <a:ext cx="9144000" cy="4571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79242" tIns="39621" rIns="79242" bIns="39621" rtlCol="0" anchor="ctr"/>
          <a:lstStyle/>
          <a:p>
            <a:pPr algn="ctr" fontAlgn="base">
              <a:spcBef>
                <a:spcPct val="0"/>
              </a:spcBef>
              <a:spcAft>
                <a:spcPct val="0"/>
              </a:spcAft>
            </a:pPr>
            <a:endParaRPr lang="en-US" dirty="0">
              <a:solidFill>
                <a:prstClr val="white"/>
              </a:solidFill>
            </a:endParaRPr>
          </a:p>
        </p:txBody>
      </p:sp>
      <p:sp>
        <p:nvSpPr>
          <p:cNvPr id="6" name="Slide Number Placeholder 5"/>
          <p:cNvSpPr>
            <a:spLocks noGrp="1"/>
          </p:cNvSpPr>
          <p:nvPr>
            <p:ph type="sldNum" sz="quarter" idx="4"/>
          </p:nvPr>
        </p:nvSpPr>
        <p:spPr>
          <a:xfrm>
            <a:off x="8580167" y="6598917"/>
            <a:ext cx="563833" cy="259082"/>
          </a:xfrm>
          <a:prstGeom prst="rect">
            <a:avLst/>
          </a:prstGeom>
        </p:spPr>
        <p:txBody>
          <a:bodyPr vert="horz" lIns="79242" tIns="39621" rIns="79242" bIns="39621" rtlCol="0" anchor="ctr"/>
          <a:lstStyle>
            <a:lvl1pPr algn="r">
              <a:defRPr sz="1200" b="0">
                <a:solidFill>
                  <a:schemeClr val="bg1"/>
                </a:solidFill>
                <a:latin typeface="Calibri" pitchFamily="34" charset="0"/>
                <a:cs typeface="Calibri" pitchFamily="34" charset="0"/>
              </a:defRPr>
            </a:lvl1pPr>
          </a:lstStyle>
          <a:p>
            <a:pPr fontAlgn="base">
              <a:spcBef>
                <a:spcPct val="0"/>
              </a:spcBef>
              <a:spcAft>
                <a:spcPct val="0"/>
              </a:spcAft>
              <a:defRPr/>
            </a:pPr>
            <a:fld id="{340C3DD7-A6FE-48E5-9AD5-C880A92FE746}" type="slidenum">
              <a:rPr lang="en-US" smtClean="0">
                <a:solidFill>
                  <a:prstClr val="white"/>
                </a:solidFill>
              </a:rPr>
              <a:pPr fontAlgn="base">
                <a:spcBef>
                  <a:spcPct val="0"/>
                </a:spcBef>
                <a:spcAft>
                  <a:spcPct val="0"/>
                </a:spcAft>
                <a:defRPr/>
              </a:pPr>
              <a:t>‹#›</a:t>
            </a:fld>
            <a:endParaRPr lang="en-US" dirty="0">
              <a:solidFill>
                <a:prstClr val="white"/>
              </a:solidFill>
            </a:endParaRPr>
          </a:p>
        </p:txBody>
      </p:sp>
    </p:spTree>
    <p:extLst>
      <p:ext uri="{BB962C8B-B14F-4D97-AF65-F5344CB8AC3E}">
        <p14:creationId xmlns:p14="http://schemas.microsoft.com/office/powerpoint/2010/main" val="1850978870"/>
      </p:ext>
    </p:extLst>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hf hdr="0" ftr="0" dt="0"/>
  <p:txStyles>
    <p:titleStyle>
      <a:lvl1pPr algn="l" defTabSz="792419" rtl="0" eaLnBrk="1" latinLnBrk="0" hangingPunct="1">
        <a:spcBef>
          <a:spcPct val="0"/>
        </a:spcBef>
        <a:buNone/>
        <a:defRPr sz="3200" b="1" kern="1200">
          <a:solidFill>
            <a:srgbClr val="887766"/>
          </a:solidFill>
          <a:effectLst/>
          <a:latin typeface="Calibri" pitchFamily="34" charset="0"/>
          <a:ea typeface="+mj-ea"/>
          <a:cs typeface="Calibri" pitchFamily="34" charset="0"/>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792419" rtl="0" eaLnBrk="1" latinLnBrk="0" hangingPunct="1">
        <a:spcBef>
          <a:spcPts val="2400"/>
        </a:spcBef>
        <a:spcAft>
          <a:spcPts val="0"/>
        </a:spcAft>
        <a:buClr>
          <a:schemeClr val="accent1"/>
        </a:buClr>
        <a:buSzPct val="70000"/>
        <a:buFont typeface="Wingdings" pitchFamily="2" charset="2"/>
        <a:buChar char="Ø"/>
        <a:defRPr sz="2400" kern="1200" spc="0" baseline="0">
          <a:solidFill>
            <a:schemeClr val="tx2"/>
          </a:solidFill>
          <a:latin typeface="Calibri" pitchFamily="34" charset="0"/>
          <a:ea typeface="+mn-ea"/>
          <a:cs typeface="Calibri" pitchFamily="34" charset="0"/>
        </a:defRPr>
      </a:lvl1pPr>
      <a:lvl2pPr marL="734546" indent="-274320" algn="l" defTabSz="792419" rtl="0" eaLnBrk="1" latinLnBrk="0" hangingPunct="1">
        <a:spcBef>
          <a:spcPts val="0"/>
        </a:spcBef>
        <a:spcAft>
          <a:spcPts val="1200"/>
        </a:spcAft>
        <a:buClr>
          <a:schemeClr val="accent1"/>
        </a:buClr>
        <a:buSzPct val="90000"/>
        <a:buFont typeface="+mj-lt"/>
        <a:buAutoNum type="alphaUcPeriod"/>
        <a:defRPr sz="2000" kern="1200">
          <a:solidFill>
            <a:schemeClr val="tx2"/>
          </a:solidFill>
          <a:latin typeface="Calibri" pitchFamily="34" charset="0"/>
          <a:ea typeface="+mn-ea"/>
          <a:cs typeface="Calibri" pitchFamily="34" charset="0"/>
        </a:defRPr>
      </a:lvl2pPr>
      <a:lvl3pPr marL="731520" indent="-274320" algn="l" defTabSz="792419" rtl="0" eaLnBrk="1" latinLnBrk="0" hangingPunct="1">
        <a:spcBef>
          <a:spcPts val="0"/>
        </a:spcBef>
        <a:spcAft>
          <a:spcPts val="1200"/>
        </a:spcAft>
        <a:buClr>
          <a:schemeClr val="accent1"/>
        </a:buClr>
        <a:buSzPct val="90000"/>
        <a:buFont typeface="Wingdings" pitchFamily="2" charset="2"/>
        <a:buChar char="§"/>
        <a:defRPr sz="2000" kern="1200">
          <a:solidFill>
            <a:schemeClr val="tx2"/>
          </a:solidFill>
          <a:latin typeface="Calibri" pitchFamily="34" charset="0"/>
          <a:ea typeface="+mn-ea"/>
          <a:cs typeface="Calibri" pitchFamily="34" charset="0"/>
        </a:defRPr>
      </a:lvl3pPr>
      <a:lvl4pPr marL="731520" indent="-274320" algn="l" defTabSz="792419" rtl="0" eaLnBrk="1" latinLnBrk="0" hangingPunct="1">
        <a:spcBef>
          <a:spcPts val="0"/>
        </a:spcBef>
        <a:spcAft>
          <a:spcPts val="600"/>
        </a:spcAft>
        <a:buClr>
          <a:schemeClr val="accent1"/>
        </a:buClr>
        <a:buSzPct val="90000"/>
        <a:buFont typeface="+mj-lt"/>
        <a:buAutoNum type="arabicPeriod"/>
        <a:defRPr sz="2000" kern="1200">
          <a:solidFill>
            <a:schemeClr val="tx2"/>
          </a:solidFill>
          <a:latin typeface="Calibri" pitchFamily="34" charset="0"/>
          <a:ea typeface="+mn-ea"/>
          <a:cs typeface="Calibri" pitchFamily="34" charset="0"/>
        </a:defRPr>
      </a:lvl4pPr>
      <a:lvl5pPr marL="1188629" indent="-274320" algn="l" defTabSz="792419" rtl="0" eaLnBrk="1" latinLnBrk="0" hangingPunct="1">
        <a:spcBef>
          <a:spcPts val="0"/>
        </a:spcBef>
        <a:spcAft>
          <a:spcPts val="600"/>
        </a:spcAft>
        <a:buClr>
          <a:schemeClr val="accent1"/>
        </a:buClr>
        <a:buSzPct val="75000"/>
        <a:buFont typeface="Arial" pitchFamily="34" charset="0"/>
        <a:buChar char="•"/>
        <a:defRPr sz="1800" i="0" kern="1200" baseline="0">
          <a:solidFill>
            <a:schemeClr val="tx2"/>
          </a:solidFill>
          <a:latin typeface="Calibri" pitchFamily="34" charset="0"/>
          <a:ea typeface="+mn-ea"/>
          <a:cs typeface="Calibri" pitchFamily="34" charset="0"/>
        </a:defRPr>
      </a:lvl5pPr>
      <a:lvl6pPr marL="1426354" indent="-198105" algn="l" defTabSz="792419"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1648232" indent="-198105" algn="l" defTabSz="792419"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1901806" indent="-198105" algn="l" defTabSz="792419"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8pPr>
      <a:lvl9pPr marL="2139531" indent="-198105" algn="l" defTabSz="792419"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792419" rtl="0" eaLnBrk="1" latinLnBrk="0" hangingPunct="1">
        <a:defRPr sz="1600" kern="1200">
          <a:solidFill>
            <a:schemeClr val="tx1"/>
          </a:solidFill>
          <a:latin typeface="+mn-lt"/>
          <a:ea typeface="+mn-ea"/>
          <a:cs typeface="+mn-cs"/>
        </a:defRPr>
      </a:lvl1pPr>
      <a:lvl2pPr marL="396210" algn="l" defTabSz="792419" rtl="0" eaLnBrk="1" latinLnBrk="0" hangingPunct="1">
        <a:defRPr sz="1600" kern="1200">
          <a:solidFill>
            <a:schemeClr val="tx1"/>
          </a:solidFill>
          <a:latin typeface="+mn-lt"/>
          <a:ea typeface="+mn-ea"/>
          <a:cs typeface="+mn-cs"/>
        </a:defRPr>
      </a:lvl2pPr>
      <a:lvl3pPr marL="792419" algn="l" defTabSz="792419" rtl="0" eaLnBrk="1" latinLnBrk="0" hangingPunct="1">
        <a:defRPr sz="1600" kern="1200">
          <a:solidFill>
            <a:schemeClr val="tx1"/>
          </a:solidFill>
          <a:latin typeface="+mn-lt"/>
          <a:ea typeface="+mn-ea"/>
          <a:cs typeface="+mn-cs"/>
        </a:defRPr>
      </a:lvl3pPr>
      <a:lvl4pPr marL="1188629" algn="l" defTabSz="792419" rtl="0" eaLnBrk="1" latinLnBrk="0" hangingPunct="1">
        <a:defRPr sz="1600" kern="1200">
          <a:solidFill>
            <a:schemeClr val="tx1"/>
          </a:solidFill>
          <a:latin typeface="+mn-lt"/>
          <a:ea typeface="+mn-ea"/>
          <a:cs typeface="+mn-cs"/>
        </a:defRPr>
      </a:lvl4pPr>
      <a:lvl5pPr marL="1584838" algn="l" defTabSz="792419" rtl="0" eaLnBrk="1" latinLnBrk="0" hangingPunct="1">
        <a:defRPr sz="1600" kern="1200">
          <a:solidFill>
            <a:schemeClr val="tx1"/>
          </a:solidFill>
          <a:latin typeface="+mn-lt"/>
          <a:ea typeface="+mn-ea"/>
          <a:cs typeface="+mn-cs"/>
        </a:defRPr>
      </a:lvl5pPr>
      <a:lvl6pPr marL="1981048" algn="l" defTabSz="792419" rtl="0" eaLnBrk="1" latinLnBrk="0" hangingPunct="1">
        <a:defRPr sz="1600" kern="1200">
          <a:solidFill>
            <a:schemeClr val="tx1"/>
          </a:solidFill>
          <a:latin typeface="+mn-lt"/>
          <a:ea typeface="+mn-ea"/>
          <a:cs typeface="+mn-cs"/>
        </a:defRPr>
      </a:lvl6pPr>
      <a:lvl7pPr marL="2377257" algn="l" defTabSz="792419" rtl="0" eaLnBrk="1" latinLnBrk="0" hangingPunct="1">
        <a:defRPr sz="1600" kern="1200">
          <a:solidFill>
            <a:schemeClr val="tx1"/>
          </a:solidFill>
          <a:latin typeface="+mn-lt"/>
          <a:ea typeface="+mn-ea"/>
          <a:cs typeface="+mn-cs"/>
        </a:defRPr>
      </a:lvl7pPr>
      <a:lvl8pPr marL="2773467" algn="l" defTabSz="792419" rtl="0" eaLnBrk="1" latinLnBrk="0" hangingPunct="1">
        <a:defRPr sz="1600" kern="1200">
          <a:solidFill>
            <a:schemeClr val="tx1"/>
          </a:solidFill>
          <a:latin typeface="+mn-lt"/>
          <a:ea typeface="+mn-ea"/>
          <a:cs typeface="+mn-cs"/>
        </a:defRPr>
      </a:lvl8pPr>
      <a:lvl9pPr marL="3169676" algn="l" defTabSz="792419" rtl="0" eaLnBrk="1" latinLnBrk="0" hangingPunct="1">
        <a:defRPr sz="1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1.xml"/><Relationship Id="rId5" Type="http://schemas.openxmlformats.org/officeDocument/2006/relationships/hyperlink" Target="mailto:James.d.steyee@ojp.usdoj.gov" TargetMode="External"/><Relationship Id="rId4" Type="http://schemas.openxmlformats.org/officeDocument/2006/relationships/hyperlink" Target="mailto:jsteyee@csrincorporated.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3" Type="http://schemas.openxmlformats.org/officeDocument/2006/relationships/hyperlink" Target="https://www.bjaperformancetools.org/" TargetMode="External"/><Relationship Id="rId2" Type="http://schemas.openxmlformats.org/officeDocument/2006/relationships/notesSlide" Target="../notesSlides/notesSlide17.xml"/><Relationship Id="rId1" Type="http://schemas.openxmlformats.org/officeDocument/2006/relationships/slideLayout" Target="../slideLayouts/slideLayout12.xml"/><Relationship Id="rId5" Type="http://schemas.openxmlformats.org/officeDocument/2006/relationships/hyperlink" Target="mailto:James.D.Steyee@ojp.usdoj.gov" TargetMode="External"/><Relationship Id="rId4" Type="http://schemas.openxmlformats.org/officeDocument/2006/relationships/hyperlink" Target="mailto:bjapmt@csrincorporated.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15.xml"/><Relationship Id="rId4" Type="http://schemas.openxmlformats.org/officeDocument/2006/relationships/hyperlink" Target="https://www.bja.gov/Publications/RSAT_PPR_09-12.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descr="BJA Logo_wmf.wmf"/>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b="52918"/>
          <a:stretch/>
        </p:blipFill>
        <p:spPr bwMode="auto">
          <a:xfrm>
            <a:off x="5029195" y="6080731"/>
            <a:ext cx="1653546" cy="653428"/>
          </a:xfrm>
          <a:prstGeom prst="rect">
            <a:avLst/>
          </a:prstGeom>
          <a:noFill/>
          <a:ln w="104775">
            <a:noFill/>
          </a:ln>
          <a:extLst>
            <a:ext uri="{909E8E84-426E-40DD-AFC4-6F175D3DCCD1}">
              <a14:hiddenFill xmlns:a14="http://schemas.microsoft.com/office/drawing/2010/main">
                <a:solidFill>
                  <a:srgbClr val="FFFFFF"/>
                </a:solidFill>
              </a14:hiddenFill>
            </a:ext>
          </a:extLst>
        </p:spPr>
      </p:pic>
      <p:sp>
        <p:nvSpPr>
          <p:cNvPr id="3" name="Title 2"/>
          <p:cNvSpPr>
            <a:spLocks noGrp="1"/>
          </p:cNvSpPr>
          <p:nvPr>
            <p:ph type="ctrTitle"/>
          </p:nvPr>
        </p:nvSpPr>
        <p:spPr>
          <a:xfrm>
            <a:off x="640123" y="2514609"/>
            <a:ext cx="7848600" cy="1188707"/>
          </a:xfrm>
        </p:spPr>
        <p:txBody>
          <a:bodyPr/>
          <a:lstStyle/>
          <a:p>
            <a:r>
              <a:rPr lang="en-US" sz="3300" dirty="0" smtClean="0">
                <a:solidFill>
                  <a:schemeClr val="tx1"/>
                </a:solidFill>
              </a:rPr>
              <a:t>RSAT Program Performance Measures</a:t>
            </a:r>
            <a:br>
              <a:rPr lang="en-US" sz="3300" dirty="0" smtClean="0">
                <a:solidFill>
                  <a:schemeClr val="tx1"/>
                </a:solidFill>
              </a:rPr>
            </a:br>
            <a:r>
              <a:rPr lang="en-US" sz="2800" dirty="0" smtClean="0">
                <a:solidFill>
                  <a:schemeClr val="tx1"/>
                </a:solidFill>
              </a:rPr>
              <a:t>National Workshop – Chicago 2014</a:t>
            </a:r>
            <a:endParaRPr lang="en-US" sz="2800" dirty="0">
              <a:solidFill>
                <a:schemeClr val="tx1"/>
              </a:solidFill>
            </a:endParaRPr>
          </a:p>
        </p:txBody>
      </p:sp>
      <p:sp>
        <p:nvSpPr>
          <p:cNvPr id="9" name="Subtitle 8"/>
          <p:cNvSpPr>
            <a:spLocks noGrp="1"/>
          </p:cNvSpPr>
          <p:nvPr>
            <p:ph type="subTitle" idx="1"/>
          </p:nvPr>
        </p:nvSpPr>
        <p:spPr>
          <a:xfrm>
            <a:off x="609600" y="4419600"/>
            <a:ext cx="7848600" cy="1280145"/>
          </a:xfrm>
        </p:spPr>
        <p:txBody>
          <a:bodyPr>
            <a:normAutofit/>
          </a:bodyPr>
          <a:lstStyle/>
          <a:p>
            <a:pPr algn="ctr"/>
            <a:r>
              <a:rPr lang="en-US" sz="1500" b="1" kern="0" dirty="0" smtClean="0">
                <a:solidFill>
                  <a:schemeClr val="accent3">
                    <a:lumMod val="50000"/>
                  </a:schemeClr>
                </a:solidFill>
              </a:rPr>
              <a:t>Jimmy </a:t>
            </a:r>
            <a:r>
              <a:rPr lang="en-US" sz="1500" b="1" kern="0" dirty="0" err="1" smtClean="0">
                <a:solidFill>
                  <a:schemeClr val="accent3">
                    <a:lumMod val="50000"/>
                  </a:schemeClr>
                </a:solidFill>
              </a:rPr>
              <a:t>Steyee</a:t>
            </a:r>
            <a:endParaRPr lang="en-US" sz="1500" b="1" kern="0" spc="0" dirty="0">
              <a:solidFill>
                <a:schemeClr val="accent3">
                  <a:lumMod val="50000"/>
                </a:schemeClr>
              </a:solidFill>
            </a:endParaRPr>
          </a:p>
          <a:p>
            <a:pPr algn="ctr"/>
            <a:r>
              <a:rPr lang="en-US" sz="1500" b="1" kern="0" dirty="0" smtClean="0">
                <a:solidFill>
                  <a:schemeClr val="accent3">
                    <a:lumMod val="50000"/>
                  </a:schemeClr>
                </a:solidFill>
              </a:rPr>
              <a:t>Deputy Program Manager</a:t>
            </a:r>
            <a:r>
              <a:rPr lang="en-US" sz="1500" b="1" kern="0" spc="0" dirty="0" smtClean="0">
                <a:solidFill>
                  <a:schemeClr val="accent3">
                    <a:lumMod val="50000"/>
                  </a:schemeClr>
                </a:solidFill>
              </a:rPr>
              <a:t> at </a:t>
            </a:r>
            <a:r>
              <a:rPr lang="en-US" sz="1500" b="1" kern="0" spc="0" dirty="0">
                <a:solidFill>
                  <a:schemeClr val="accent3">
                    <a:lumMod val="50000"/>
                  </a:schemeClr>
                </a:solidFill>
              </a:rPr>
              <a:t>CSR, </a:t>
            </a:r>
            <a:r>
              <a:rPr lang="en-US" sz="1500" b="1" kern="0" spc="0" dirty="0" smtClean="0">
                <a:solidFill>
                  <a:schemeClr val="accent3">
                    <a:lumMod val="50000"/>
                  </a:schemeClr>
                </a:solidFill>
              </a:rPr>
              <a:t>Incorporated</a:t>
            </a:r>
          </a:p>
          <a:p>
            <a:pPr algn="ctr"/>
            <a:r>
              <a:rPr lang="en-US" sz="1500" b="1" kern="0" dirty="0" smtClean="0">
                <a:solidFill>
                  <a:schemeClr val="accent3">
                    <a:lumMod val="50000"/>
                  </a:schemeClr>
                </a:solidFill>
                <a:hlinkClick r:id="rId4"/>
              </a:rPr>
              <a:t>jsteyee@csrincorporated.com</a:t>
            </a:r>
            <a:endParaRPr lang="en-US" sz="1500" b="1" kern="0" dirty="0" smtClean="0">
              <a:solidFill>
                <a:schemeClr val="accent3">
                  <a:lumMod val="50000"/>
                </a:schemeClr>
              </a:solidFill>
            </a:endParaRPr>
          </a:p>
          <a:p>
            <a:pPr algn="ctr"/>
            <a:r>
              <a:rPr lang="en-US" sz="1500" b="1" kern="0" spc="0" dirty="0" smtClean="0">
                <a:solidFill>
                  <a:schemeClr val="accent3">
                    <a:lumMod val="50000"/>
                  </a:schemeClr>
                </a:solidFill>
                <a:hlinkClick r:id="rId5"/>
              </a:rPr>
              <a:t>James.d.steyee@ojp.usdoj.gov</a:t>
            </a:r>
            <a:r>
              <a:rPr lang="en-US" sz="1500" b="1" kern="0" spc="0" dirty="0" smtClean="0">
                <a:solidFill>
                  <a:schemeClr val="accent3">
                    <a:lumMod val="50000"/>
                  </a:schemeClr>
                </a:solidFill>
              </a:rPr>
              <a:t> </a:t>
            </a:r>
            <a:endParaRPr lang="en-US" sz="1500" b="1" kern="0" spc="0" dirty="0">
              <a:solidFill>
                <a:schemeClr val="accent3">
                  <a:lumMod val="50000"/>
                </a:schemeClr>
              </a:solidFill>
            </a:endParaRPr>
          </a:p>
          <a:p>
            <a:endParaRPr lang="en-US" dirty="0"/>
          </a:p>
        </p:txBody>
      </p:sp>
    </p:spTree>
    <p:extLst>
      <p:ext uri="{BB962C8B-B14F-4D97-AF65-F5344CB8AC3E}">
        <p14:creationId xmlns:p14="http://schemas.microsoft.com/office/powerpoint/2010/main" val="25113963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863558812"/>
              </p:ext>
            </p:extLst>
          </p:nvPr>
        </p:nvGraphicFramePr>
        <p:xfrm>
          <a:off x="502920" y="1543384"/>
          <a:ext cx="8138160" cy="3764280"/>
        </p:xfrm>
        <a:graphic>
          <a:graphicData uri="http://schemas.openxmlformats.org/drawingml/2006/table">
            <a:tbl>
              <a:tblPr firstRow="1" bandRow="1">
                <a:tableStyleId>{5C22544A-7EE6-4342-B048-85BDC9FD1C3A}</a:tableStyleId>
              </a:tblPr>
              <a:tblGrid>
                <a:gridCol w="2034540"/>
                <a:gridCol w="2034540"/>
                <a:gridCol w="2034540"/>
                <a:gridCol w="2034540"/>
              </a:tblGrid>
              <a:tr h="365760">
                <a:tc>
                  <a:txBody>
                    <a:bodyPr/>
                    <a:lstStyle/>
                    <a:p>
                      <a:pPr marL="0" marR="0" algn="ctr" hangingPunct="0">
                        <a:spcBef>
                          <a:spcPts val="0"/>
                        </a:spcBef>
                        <a:spcAft>
                          <a:spcPts val="600"/>
                        </a:spcAft>
                      </a:pPr>
                      <a:r>
                        <a:rPr lang="en-US" sz="1200" b="1" kern="1400" dirty="0">
                          <a:solidFill>
                            <a:schemeClr val="bg1"/>
                          </a:solidFill>
                          <a:effectLst/>
                          <a:latin typeface="Arial"/>
                          <a:ea typeface="Times New Roman"/>
                          <a:cs typeface="Times New Roman"/>
                        </a:rPr>
                        <a:t>Measure</a:t>
                      </a:r>
                    </a:p>
                  </a:txBody>
                  <a:tcPr marL="68580" marR="68580" marT="0" marB="0" anchor="ctr"/>
                </a:tc>
                <a:tc>
                  <a:txBody>
                    <a:bodyPr/>
                    <a:lstStyle/>
                    <a:p>
                      <a:pPr marL="0" marR="0" algn="ctr" hangingPunct="0">
                        <a:spcBef>
                          <a:spcPts val="0"/>
                        </a:spcBef>
                        <a:spcAft>
                          <a:spcPts val="600"/>
                        </a:spcAft>
                      </a:pPr>
                      <a:r>
                        <a:rPr lang="en-US" sz="1200" b="1" kern="1400" dirty="0" smtClean="0">
                          <a:solidFill>
                            <a:schemeClr val="bg1"/>
                          </a:solidFill>
                          <a:effectLst/>
                          <a:latin typeface="Arial"/>
                          <a:ea typeface="Times New Roman"/>
                          <a:cs typeface="Times New Roman"/>
                        </a:rPr>
                        <a:t>Methodology</a:t>
                      </a:r>
                      <a:endParaRPr lang="en-US" sz="1200" b="1" kern="1400" dirty="0">
                        <a:solidFill>
                          <a:schemeClr val="bg1"/>
                        </a:solidFill>
                        <a:effectLst/>
                        <a:latin typeface="Arial"/>
                        <a:ea typeface="Times New Roman"/>
                        <a:cs typeface="Times New Roman"/>
                      </a:endParaRPr>
                    </a:p>
                  </a:txBody>
                  <a:tcPr marL="68580" marR="68580" marT="0" marB="0" anchor="ctr"/>
                </a:tc>
                <a:tc>
                  <a:txBody>
                    <a:bodyPr/>
                    <a:lstStyle/>
                    <a:p>
                      <a:pPr marL="0" marR="0" algn="ctr" hangingPunct="0">
                        <a:spcBef>
                          <a:spcPts val="0"/>
                        </a:spcBef>
                        <a:spcAft>
                          <a:spcPts val="600"/>
                        </a:spcAft>
                      </a:pPr>
                      <a:r>
                        <a:rPr lang="en-US" sz="1200" b="1" kern="1400" dirty="0">
                          <a:solidFill>
                            <a:schemeClr val="bg1"/>
                          </a:solidFill>
                          <a:effectLst/>
                          <a:latin typeface="Arial"/>
                          <a:ea typeface="Times New Roman"/>
                          <a:cs typeface="Times New Roman"/>
                        </a:rPr>
                        <a:t>Definition</a:t>
                      </a:r>
                    </a:p>
                  </a:txBody>
                  <a:tcPr marL="68580" marR="68580" marT="0" marB="0" anchor="ctr"/>
                </a:tc>
                <a:tc>
                  <a:txBody>
                    <a:bodyPr/>
                    <a:lstStyle/>
                    <a:p>
                      <a:pPr marL="0" marR="0" algn="ctr" hangingPunct="0">
                        <a:spcBef>
                          <a:spcPts val="0"/>
                        </a:spcBef>
                        <a:spcAft>
                          <a:spcPts val="600"/>
                        </a:spcAft>
                      </a:pPr>
                      <a:r>
                        <a:rPr lang="en-US" sz="1200" b="1" kern="1400" dirty="0" smtClean="0">
                          <a:solidFill>
                            <a:schemeClr val="bg1"/>
                          </a:solidFill>
                          <a:effectLst/>
                          <a:latin typeface="Arial"/>
                          <a:ea typeface="Times New Roman"/>
                          <a:cs typeface="Times New Roman"/>
                        </a:rPr>
                        <a:t>Possible Interpretation</a:t>
                      </a:r>
                      <a:endParaRPr lang="en-US" sz="1200" b="1" kern="1400" dirty="0">
                        <a:solidFill>
                          <a:schemeClr val="bg1"/>
                        </a:solidFill>
                        <a:effectLst/>
                        <a:latin typeface="Arial"/>
                        <a:ea typeface="Times New Roman"/>
                        <a:cs typeface="Times New Roman"/>
                      </a:endParaRPr>
                    </a:p>
                  </a:txBody>
                  <a:tcPr marL="68580" marR="68580" marT="0" marB="0" anchor="ctr"/>
                </a:tc>
              </a:tr>
              <a:tr h="3193410">
                <a:tc>
                  <a:txBody>
                    <a:bodyPr/>
                    <a:lstStyle/>
                    <a:p>
                      <a:pPr marL="0" marR="0" algn="l" hangingPunct="0">
                        <a:spcBef>
                          <a:spcPts val="0"/>
                        </a:spcBef>
                        <a:spcAft>
                          <a:spcPts val="600"/>
                        </a:spcAft>
                      </a:pPr>
                      <a:r>
                        <a:rPr lang="en-US" sz="1800" b="1" kern="1400" dirty="0" smtClean="0">
                          <a:solidFill>
                            <a:srgbClr val="0F243E"/>
                          </a:solidFill>
                          <a:effectLst/>
                          <a:latin typeface="Arial"/>
                          <a:ea typeface="Times New Roman"/>
                          <a:cs typeface="Trebuchet MS"/>
                        </a:rPr>
                        <a:t>Percent</a:t>
                      </a:r>
                      <a:r>
                        <a:rPr lang="en-US" sz="1800" b="1" kern="1400" baseline="0" dirty="0" smtClean="0">
                          <a:solidFill>
                            <a:srgbClr val="0F243E"/>
                          </a:solidFill>
                          <a:effectLst/>
                          <a:latin typeface="Arial"/>
                          <a:ea typeface="Times New Roman"/>
                          <a:cs typeface="Trebuchet MS"/>
                        </a:rPr>
                        <a:t> of new participants with a individualized treatment plan/case plan</a:t>
                      </a:r>
                      <a:endParaRPr lang="en-US" sz="1800" kern="1400" dirty="0">
                        <a:solidFill>
                          <a:srgbClr val="0F243E"/>
                        </a:solidFill>
                        <a:effectLst/>
                        <a:latin typeface="Arial"/>
                        <a:ea typeface="Times New Roman"/>
                        <a:cs typeface="Trebuchet MS"/>
                      </a:endParaRPr>
                    </a:p>
                  </a:txBody>
                  <a:tcPr marL="68580" marR="68580" marT="0" marB="0" anchor="ctr"/>
                </a:tc>
                <a:tc>
                  <a:txBody>
                    <a:bodyPr/>
                    <a:lstStyle/>
                    <a:p>
                      <a:pPr marL="0" marR="0" indent="0" hangingPunct="0">
                        <a:spcBef>
                          <a:spcPts val="0"/>
                        </a:spcBef>
                        <a:spcAft>
                          <a:spcPts val="600"/>
                        </a:spcAft>
                      </a:pPr>
                      <a:r>
                        <a:rPr lang="en-US" sz="1800" b="1" kern="1400" dirty="0">
                          <a:solidFill>
                            <a:srgbClr val="0F243E"/>
                          </a:solidFill>
                          <a:effectLst/>
                          <a:latin typeface="Arial"/>
                          <a:ea typeface="Times New Roman"/>
                          <a:cs typeface="Times New Roman"/>
                        </a:rPr>
                        <a:t>A. </a:t>
                      </a:r>
                      <a:r>
                        <a:rPr lang="en-US" sz="1800" kern="1400" dirty="0" smtClean="0">
                          <a:solidFill>
                            <a:srgbClr val="0F243E"/>
                          </a:solidFill>
                          <a:effectLst/>
                          <a:latin typeface="Arial"/>
                          <a:ea typeface="Times New Roman"/>
                          <a:cs typeface="Times New Roman"/>
                        </a:rPr>
                        <a:t>Number of new</a:t>
                      </a:r>
                      <a:r>
                        <a:rPr lang="en-US" sz="1800" kern="1400" baseline="0" dirty="0" smtClean="0">
                          <a:solidFill>
                            <a:srgbClr val="0F243E"/>
                          </a:solidFill>
                          <a:effectLst/>
                          <a:latin typeface="Arial"/>
                          <a:ea typeface="Times New Roman"/>
                          <a:cs typeface="Times New Roman"/>
                        </a:rPr>
                        <a:t> participants with a case plan</a:t>
                      </a:r>
                      <a:endParaRPr lang="en-US" sz="1800" kern="1400" dirty="0">
                        <a:solidFill>
                          <a:srgbClr val="0F243E"/>
                        </a:solidFill>
                        <a:effectLst/>
                        <a:latin typeface="Arial"/>
                        <a:ea typeface="Times New Roman"/>
                        <a:cs typeface="Times New Roman"/>
                      </a:endParaRPr>
                    </a:p>
                    <a:p>
                      <a:pPr marL="182880" marR="0" indent="-182880" hangingPunct="0">
                        <a:spcBef>
                          <a:spcPts val="0"/>
                        </a:spcBef>
                        <a:spcAft>
                          <a:spcPts val="600"/>
                        </a:spcAft>
                      </a:pPr>
                      <a:endParaRPr lang="en-US" sz="1800" kern="1400" dirty="0" smtClean="0">
                        <a:solidFill>
                          <a:srgbClr val="0F243E"/>
                        </a:solidFill>
                        <a:effectLst/>
                        <a:latin typeface="Arial"/>
                        <a:ea typeface="Times New Roman"/>
                        <a:cs typeface="Times New Roman"/>
                      </a:endParaRPr>
                    </a:p>
                    <a:p>
                      <a:pPr marL="0" marR="0" indent="0" hangingPunct="0">
                        <a:spcBef>
                          <a:spcPts val="0"/>
                        </a:spcBef>
                        <a:spcAft>
                          <a:spcPts val="600"/>
                        </a:spcAft>
                      </a:pPr>
                      <a:r>
                        <a:rPr lang="en-US" sz="1800" b="1" kern="1400" dirty="0" smtClean="0">
                          <a:solidFill>
                            <a:srgbClr val="0F243E"/>
                          </a:solidFill>
                          <a:effectLst/>
                          <a:latin typeface="Arial"/>
                          <a:ea typeface="Times New Roman"/>
                          <a:cs typeface="Times New Roman"/>
                        </a:rPr>
                        <a:t>B. </a:t>
                      </a:r>
                      <a:r>
                        <a:rPr lang="en-US" sz="1800" kern="1400" dirty="0">
                          <a:solidFill>
                            <a:srgbClr val="0F243E"/>
                          </a:solidFill>
                          <a:effectLst/>
                          <a:latin typeface="Arial"/>
                          <a:ea typeface="Times New Roman"/>
                          <a:cs typeface="Times New Roman"/>
                        </a:rPr>
                        <a:t>Number of participants </a:t>
                      </a:r>
                      <a:r>
                        <a:rPr lang="en-US" sz="1800" kern="1400" dirty="0" smtClean="0">
                          <a:solidFill>
                            <a:srgbClr val="0F243E"/>
                          </a:solidFill>
                          <a:effectLst/>
                          <a:latin typeface="Arial"/>
                          <a:ea typeface="Times New Roman"/>
                          <a:cs typeface="Times New Roman"/>
                        </a:rPr>
                        <a:t>newly enrolled </a:t>
                      </a:r>
                      <a:r>
                        <a:rPr lang="en-US" sz="1800" kern="1400" dirty="0">
                          <a:solidFill>
                            <a:srgbClr val="0F243E"/>
                          </a:solidFill>
                          <a:effectLst/>
                          <a:latin typeface="Arial"/>
                          <a:ea typeface="Times New Roman"/>
                          <a:cs typeface="Times New Roman"/>
                        </a:rPr>
                        <a:t>in the </a:t>
                      </a:r>
                      <a:r>
                        <a:rPr lang="en-US" sz="1800" kern="1400" dirty="0" smtClean="0">
                          <a:solidFill>
                            <a:srgbClr val="0F243E"/>
                          </a:solidFill>
                          <a:effectLst/>
                          <a:latin typeface="Arial"/>
                          <a:ea typeface="Times New Roman"/>
                          <a:cs typeface="Times New Roman"/>
                        </a:rPr>
                        <a:t>program</a:t>
                      </a:r>
                      <a:endParaRPr lang="en-US" sz="1800" kern="1400" dirty="0">
                        <a:solidFill>
                          <a:srgbClr val="0F243E"/>
                        </a:solidFill>
                        <a:effectLst/>
                        <a:latin typeface="Arial"/>
                        <a:ea typeface="Times New Roman"/>
                        <a:cs typeface="Times New Roman"/>
                      </a:endParaRPr>
                    </a:p>
                    <a:p>
                      <a:pPr marL="182880" marR="0" indent="-182880" hangingPunct="0">
                        <a:spcBef>
                          <a:spcPts val="0"/>
                        </a:spcBef>
                        <a:spcAft>
                          <a:spcPts val="600"/>
                        </a:spcAft>
                      </a:pPr>
                      <a:endParaRPr lang="en-US" sz="1800" b="1" kern="1400" dirty="0" smtClean="0">
                        <a:solidFill>
                          <a:srgbClr val="0F243E"/>
                        </a:solidFill>
                        <a:effectLst/>
                        <a:latin typeface="Arial"/>
                        <a:ea typeface="Times New Roman"/>
                        <a:cs typeface="Times New Roman"/>
                      </a:endParaRPr>
                    </a:p>
                    <a:p>
                      <a:pPr marL="182880" marR="0" indent="-182880" hangingPunct="0">
                        <a:spcBef>
                          <a:spcPts val="0"/>
                        </a:spcBef>
                        <a:spcAft>
                          <a:spcPts val="600"/>
                        </a:spcAft>
                      </a:pPr>
                      <a:r>
                        <a:rPr lang="en-US" sz="1800" b="1" kern="1400" dirty="0" smtClean="0">
                          <a:solidFill>
                            <a:srgbClr val="0F243E"/>
                          </a:solidFill>
                          <a:effectLst/>
                          <a:latin typeface="Arial"/>
                          <a:ea typeface="Times New Roman"/>
                          <a:cs typeface="Times New Roman"/>
                        </a:rPr>
                        <a:t>Calculation</a:t>
                      </a:r>
                      <a:r>
                        <a:rPr lang="en-US" sz="1800" kern="1400" dirty="0">
                          <a:solidFill>
                            <a:srgbClr val="0F243E"/>
                          </a:solidFill>
                          <a:effectLst/>
                          <a:latin typeface="Arial"/>
                          <a:ea typeface="Times New Roman"/>
                          <a:cs typeface="Times New Roman"/>
                        </a:rPr>
                        <a:t>: </a:t>
                      </a:r>
                      <a:endParaRPr lang="en-US" sz="1800" kern="1400" dirty="0" smtClean="0">
                        <a:solidFill>
                          <a:srgbClr val="0F243E"/>
                        </a:solidFill>
                        <a:effectLst/>
                        <a:latin typeface="Arial"/>
                        <a:ea typeface="Times New Roman"/>
                        <a:cs typeface="Times New Roman"/>
                      </a:endParaRPr>
                    </a:p>
                    <a:p>
                      <a:pPr marL="182880" marR="0" indent="-182880" hangingPunct="0">
                        <a:spcBef>
                          <a:spcPts val="0"/>
                        </a:spcBef>
                        <a:spcAft>
                          <a:spcPts val="600"/>
                        </a:spcAft>
                      </a:pPr>
                      <a:r>
                        <a:rPr lang="en-US" sz="1800" kern="1400" dirty="0" smtClean="0">
                          <a:solidFill>
                            <a:srgbClr val="0F243E"/>
                          </a:solidFill>
                          <a:effectLst/>
                          <a:latin typeface="Arial"/>
                          <a:ea typeface="Times New Roman"/>
                          <a:cs typeface="Times New Roman"/>
                        </a:rPr>
                        <a:t>A / B </a:t>
                      </a:r>
                      <a:r>
                        <a:rPr lang="en-US" sz="1800" kern="1400" dirty="0" smtClean="0">
                          <a:solidFill>
                            <a:srgbClr val="0F243E"/>
                          </a:solidFill>
                          <a:effectLst/>
                          <a:latin typeface="Arial"/>
                          <a:ea typeface="Times New Roman"/>
                          <a:cs typeface="Arial"/>
                        </a:rPr>
                        <a:t>×</a:t>
                      </a:r>
                      <a:r>
                        <a:rPr lang="en-US" sz="1800" kern="1400" dirty="0" smtClean="0">
                          <a:solidFill>
                            <a:srgbClr val="0F243E"/>
                          </a:solidFill>
                          <a:effectLst/>
                          <a:latin typeface="Arial"/>
                          <a:ea typeface="Times New Roman"/>
                          <a:cs typeface="Times New Roman"/>
                        </a:rPr>
                        <a:t> 100</a:t>
                      </a:r>
                      <a:endParaRPr lang="en-US" sz="1800" kern="1400" dirty="0">
                        <a:solidFill>
                          <a:srgbClr val="0F243E"/>
                        </a:solidFill>
                        <a:effectLst/>
                        <a:latin typeface="Arial"/>
                        <a:ea typeface="Times New Roman"/>
                        <a:cs typeface="Times New Roman"/>
                      </a:endParaRPr>
                    </a:p>
                  </a:txBody>
                  <a:tcPr marL="68580" marR="68580" marT="0" marB="0" anchor="ctr"/>
                </a:tc>
                <a:tc>
                  <a:txBody>
                    <a:bodyPr/>
                    <a:lstStyle/>
                    <a:p>
                      <a:pPr marL="0" marR="0" hangingPunct="0">
                        <a:spcBef>
                          <a:spcPts val="0"/>
                        </a:spcBef>
                        <a:spcAft>
                          <a:spcPts val="600"/>
                        </a:spcAft>
                      </a:pPr>
                      <a:r>
                        <a:rPr lang="en-US" sz="1800" kern="1400" dirty="0" smtClean="0">
                          <a:solidFill>
                            <a:srgbClr val="0F243E"/>
                          </a:solidFill>
                          <a:effectLst/>
                          <a:latin typeface="Arial"/>
                          <a:ea typeface="Times New Roman"/>
                          <a:cs typeface="Trebuchet MS"/>
                        </a:rPr>
                        <a:t>The percentage of newly</a:t>
                      </a:r>
                      <a:r>
                        <a:rPr lang="en-US" sz="1800" kern="1400" baseline="0" dirty="0" smtClean="0">
                          <a:solidFill>
                            <a:srgbClr val="0F243E"/>
                          </a:solidFill>
                          <a:effectLst/>
                          <a:latin typeface="Arial"/>
                          <a:ea typeface="Times New Roman"/>
                          <a:cs typeface="Trebuchet MS"/>
                        </a:rPr>
                        <a:t> enrolled program participants that have an individualized treatment plan/case plan.</a:t>
                      </a:r>
                      <a:endParaRPr lang="en-US" sz="1800" kern="1400" dirty="0">
                        <a:solidFill>
                          <a:srgbClr val="0F243E"/>
                        </a:solidFill>
                        <a:effectLst/>
                        <a:latin typeface="Arial"/>
                        <a:ea typeface="Times New Roman"/>
                        <a:cs typeface="Trebuchet MS"/>
                      </a:endParaRPr>
                    </a:p>
                  </a:txBody>
                  <a:tcPr marL="68580" marR="68580" marT="0" marB="0" anchor="ctr"/>
                </a:tc>
                <a:tc>
                  <a:txBody>
                    <a:bodyPr/>
                    <a:lstStyle/>
                    <a:p>
                      <a:pPr marL="0" marR="0" hangingPunct="0">
                        <a:spcBef>
                          <a:spcPts val="0"/>
                        </a:spcBef>
                        <a:spcAft>
                          <a:spcPts val="600"/>
                        </a:spcAft>
                      </a:pPr>
                      <a:r>
                        <a:rPr lang="en-US" sz="1800" kern="1400" dirty="0" smtClean="0">
                          <a:solidFill>
                            <a:srgbClr val="0F243E"/>
                          </a:solidFill>
                          <a:effectLst/>
                          <a:latin typeface="Arial"/>
                          <a:ea typeface="Times New Roman"/>
                          <a:cs typeface="Trebuchet MS"/>
                        </a:rPr>
                        <a:t>A</a:t>
                      </a:r>
                      <a:r>
                        <a:rPr lang="en-US" sz="1800" kern="1400" baseline="0" dirty="0" smtClean="0">
                          <a:solidFill>
                            <a:srgbClr val="0F243E"/>
                          </a:solidFill>
                          <a:effectLst/>
                          <a:latin typeface="Arial"/>
                          <a:ea typeface="Times New Roman"/>
                          <a:cs typeface="Trebuchet MS"/>
                        </a:rPr>
                        <a:t> high percentage that approaches 100% would indicate a high performing program.</a:t>
                      </a:r>
                      <a:endParaRPr lang="en-US" sz="1800" kern="1400" dirty="0">
                        <a:solidFill>
                          <a:srgbClr val="0F243E"/>
                        </a:solidFill>
                        <a:effectLst/>
                        <a:latin typeface="Arial"/>
                        <a:ea typeface="Times New Roman"/>
                        <a:cs typeface="Trebuchet MS"/>
                      </a:endParaRPr>
                    </a:p>
                    <a:p>
                      <a:pPr marL="0" marR="0" hangingPunct="0">
                        <a:spcBef>
                          <a:spcPts val="0"/>
                        </a:spcBef>
                        <a:spcAft>
                          <a:spcPts val="600"/>
                        </a:spcAft>
                      </a:pPr>
                      <a:r>
                        <a:rPr lang="en-US" sz="1800" kern="1400" dirty="0">
                          <a:solidFill>
                            <a:srgbClr val="0F243E"/>
                          </a:solidFill>
                          <a:effectLst/>
                          <a:latin typeface="Arial"/>
                          <a:ea typeface="Times New Roman"/>
                          <a:cs typeface="Trebuchet MS"/>
                        </a:rPr>
                        <a:t> </a:t>
                      </a:r>
                    </a:p>
                  </a:txBody>
                  <a:tcPr marL="68580" marR="68580" marT="0" marB="0" anchor="ctr"/>
                </a:tc>
              </a:tr>
            </a:tbl>
          </a:graphicData>
        </a:graphic>
      </p:graphicFrame>
      <p:sp>
        <p:nvSpPr>
          <p:cNvPr id="3" name="Slide Number Placeholder 2"/>
          <p:cNvSpPr>
            <a:spLocks noGrp="1"/>
          </p:cNvSpPr>
          <p:nvPr>
            <p:ph type="sldNum" sz="quarter" idx="10"/>
          </p:nvPr>
        </p:nvSpPr>
        <p:spPr/>
        <p:txBody>
          <a:bodyPr/>
          <a:lstStyle/>
          <a:p>
            <a:pPr>
              <a:defRPr/>
            </a:pPr>
            <a:fld id="{BA3EB360-3530-44C3-A110-45C21CFD7CD2}" type="slidenum">
              <a:rPr lang="en-US" smtClean="0"/>
              <a:pPr>
                <a:defRPr/>
              </a:pPr>
              <a:t>10</a:t>
            </a:fld>
            <a:endParaRPr lang="en-US" dirty="0"/>
          </a:p>
        </p:txBody>
      </p:sp>
      <p:sp>
        <p:nvSpPr>
          <p:cNvPr id="2" name="Title 1"/>
          <p:cNvSpPr>
            <a:spLocks noGrp="1"/>
          </p:cNvSpPr>
          <p:nvPr>
            <p:ph type="title"/>
          </p:nvPr>
        </p:nvSpPr>
        <p:spPr/>
        <p:txBody>
          <a:bodyPr>
            <a:normAutofit/>
          </a:bodyPr>
          <a:lstStyle/>
          <a:p>
            <a:pPr>
              <a:lnSpc>
                <a:spcPts val="3700"/>
              </a:lnSpc>
            </a:pPr>
            <a:r>
              <a:rPr lang="en-US" dirty="0"/>
              <a:t>2. Percent of New </a:t>
            </a:r>
            <a:r>
              <a:rPr lang="en-US" dirty="0" smtClean="0"/>
              <a:t>Participants with </a:t>
            </a:r>
            <a:r>
              <a:rPr lang="en-US" dirty="0"/>
              <a:t>a Case </a:t>
            </a:r>
            <a:r>
              <a:rPr lang="en-US" dirty="0" smtClean="0"/>
              <a:t>Plan</a:t>
            </a:r>
            <a:endParaRPr lang="en-US" dirty="0"/>
          </a:p>
        </p:txBody>
      </p:sp>
    </p:spTree>
    <p:extLst>
      <p:ext uri="{BB962C8B-B14F-4D97-AF65-F5344CB8AC3E}">
        <p14:creationId xmlns:p14="http://schemas.microsoft.com/office/powerpoint/2010/main" val="362916790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838597019"/>
              </p:ext>
            </p:extLst>
          </p:nvPr>
        </p:nvGraphicFramePr>
        <p:xfrm>
          <a:off x="338572" y="1245134"/>
          <a:ext cx="8466856" cy="4800046"/>
        </p:xfrm>
        <a:graphic>
          <a:graphicData uri="http://schemas.openxmlformats.org/drawingml/2006/table">
            <a:tbl>
              <a:tblPr firstRow="1" bandRow="1">
                <a:tableStyleId>{5C22544A-7EE6-4342-B048-85BDC9FD1C3A}</a:tableStyleId>
              </a:tblPr>
              <a:tblGrid>
                <a:gridCol w="2116714"/>
                <a:gridCol w="2116714"/>
                <a:gridCol w="2116714"/>
                <a:gridCol w="2116714"/>
              </a:tblGrid>
              <a:tr h="365760">
                <a:tc>
                  <a:txBody>
                    <a:bodyPr/>
                    <a:lstStyle/>
                    <a:p>
                      <a:pPr marL="0" marR="0" algn="ctr" hangingPunct="0">
                        <a:spcBef>
                          <a:spcPts val="0"/>
                        </a:spcBef>
                        <a:spcAft>
                          <a:spcPts val="600"/>
                        </a:spcAft>
                      </a:pPr>
                      <a:r>
                        <a:rPr lang="en-US" sz="1200" b="1" kern="1400" dirty="0">
                          <a:solidFill>
                            <a:schemeClr val="bg1"/>
                          </a:solidFill>
                          <a:effectLst/>
                          <a:latin typeface="Arial"/>
                          <a:ea typeface="Times New Roman"/>
                          <a:cs typeface="Times New Roman"/>
                        </a:rPr>
                        <a:t>Measure</a:t>
                      </a:r>
                    </a:p>
                  </a:txBody>
                  <a:tcPr marL="68580" marR="68580" marT="0" marB="0" anchor="ctr"/>
                </a:tc>
                <a:tc>
                  <a:txBody>
                    <a:bodyPr/>
                    <a:lstStyle/>
                    <a:p>
                      <a:pPr marL="0" marR="0" algn="ctr" hangingPunct="0">
                        <a:spcBef>
                          <a:spcPts val="0"/>
                        </a:spcBef>
                        <a:spcAft>
                          <a:spcPts val="600"/>
                        </a:spcAft>
                      </a:pPr>
                      <a:r>
                        <a:rPr lang="en-US" sz="1200" b="1" kern="1400" dirty="0" smtClean="0">
                          <a:solidFill>
                            <a:schemeClr val="bg1"/>
                          </a:solidFill>
                          <a:effectLst/>
                          <a:latin typeface="Arial"/>
                          <a:ea typeface="Times New Roman"/>
                          <a:cs typeface="Times New Roman"/>
                        </a:rPr>
                        <a:t>Methodology</a:t>
                      </a:r>
                      <a:endParaRPr lang="en-US" sz="1200" b="1" kern="1400" dirty="0">
                        <a:solidFill>
                          <a:schemeClr val="bg1"/>
                        </a:solidFill>
                        <a:effectLst/>
                        <a:latin typeface="Arial"/>
                        <a:ea typeface="Times New Roman"/>
                        <a:cs typeface="Times New Roman"/>
                      </a:endParaRPr>
                    </a:p>
                  </a:txBody>
                  <a:tcPr marL="68580" marR="68580" marT="0" marB="0" anchor="ctr"/>
                </a:tc>
                <a:tc>
                  <a:txBody>
                    <a:bodyPr/>
                    <a:lstStyle/>
                    <a:p>
                      <a:pPr marL="0" marR="0" algn="ctr" hangingPunct="0">
                        <a:spcBef>
                          <a:spcPts val="0"/>
                        </a:spcBef>
                        <a:spcAft>
                          <a:spcPts val="600"/>
                        </a:spcAft>
                      </a:pPr>
                      <a:r>
                        <a:rPr lang="en-US" sz="1200" b="1" kern="1400" dirty="0">
                          <a:solidFill>
                            <a:schemeClr val="bg1"/>
                          </a:solidFill>
                          <a:effectLst/>
                          <a:latin typeface="Arial"/>
                          <a:ea typeface="Times New Roman"/>
                          <a:cs typeface="Times New Roman"/>
                        </a:rPr>
                        <a:t>Definition</a:t>
                      </a:r>
                    </a:p>
                  </a:txBody>
                  <a:tcPr marL="68580" marR="68580" marT="0" marB="0" anchor="ctr"/>
                </a:tc>
                <a:tc>
                  <a:txBody>
                    <a:bodyPr/>
                    <a:lstStyle/>
                    <a:p>
                      <a:pPr marL="0" marR="0" algn="ctr" hangingPunct="0">
                        <a:spcBef>
                          <a:spcPts val="0"/>
                        </a:spcBef>
                        <a:spcAft>
                          <a:spcPts val="600"/>
                        </a:spcAft>
                      </a:pPr>
                      <a:r>
                        <a:rPr lang="en-US" sz="1200" b="1" kern="1400" dirty="0" smtClean="0">
                          <a:solidFill>
                            <a:schemeClr val="bg1"/>
                          </a:solidFill>
                          <a:effectLst/>
                          <a:latin typeface="Arial"/>
                          <a:ea typeface="Times New Roman"/>
                          <a:cs typeface="Times New Roman"/>
                        </a:rPr>
                        <a:t>Possible</a:t>
                      </a:r>
                      <a:r>
                        <a:rPr lang="en-US" sz="1200" b="1" kern="1400" baseline="0" dirty="0" smtClean="0">
                          <a:solidFill>
                            <a:schemeClr val="bg1"/>
                          </a:solidFill>
                          <a:effectLst/>
                          <a:latin typeface="Arial"/>
                          <a:ea typeface="Times New Roman"/>
                          <a:cs typeface="Times New Roman"/>
                        </a:rPr>
                        <a:t> </a:t>
                      </a:r>
                      <a:r>
                        <a:rPr lang="en-US" sz="1200" b="1" kern="1400" dirty="0" smtClean="0">
                          <a:solidFill>
                            <a:schemeClr val="bg1"/>
                          </a:solidFill>
                          <a:effectLst/>
                          <a:latin typeface="Arial"/>
                          <a:ea typeface="Times New Roman"/>
                          <a:cs typeface="Times New Roman"/>
                        </a:rPr>
                        <a:t>Interpretation</a:t>
                      </a:r>
                      <a:endParaRPr lang="en-US" sz="1200" b="1" kern="1400" dirty="0">
                        <a:solidFill>
                          <a:schemeClr val="bg1"/>
                        </a:solidFill>
                        <a:effectLst/>
                        <a:latin typeface="Arial"/>
                        <a:ea typeface="Times New Roman"/>
                        <a:cs typeface="Times New Roman"/>
                      </a:endParaRPr>
                    </a:p>
                  </a:txBody>
                  <a:tcPr marL="68580" marR="68580" marT="0" marB="0" anchor="ctr"/>
                </a:tc>
              </a:tr>
              <a:tr h="4434286">
                <a:tc>
                  <a:txBody>
                    <a:bodyPr/>
                    <a:lstStyle/>
                    <a:p>
                      <a:pPr marL="0" marR="0" algn="l" hangingPunct="0">
                        <a:spcBef>
                          <a:spcPts val="0"/>
                        </a:spcBef>
                        <a:spcAft>
                          <a:spcPts val="600"/>
                        </a:spcAft>
                      </a:pPr>
                      <a:r>
                        <a:rPr lang="en-US" sz="1800" b="1" kern="1400" dirty="0">
                          <a:solidFill>
                            <a:srgbClr val="0F243E"/>
                          </a:solidFill>
                          <a:effectLst/>
                          <a:latin typeface="Arial"/>
                          <a:ea typeface="Times New Roman"/>
                          <a:cs typeface="Trebuchet MS"/>
                        </a:rPr>
                        <a:t>Successful </a:t>
                      </a:r>
                      <a:r>
                        <a:rPr lang="en-US" sz="1800" b="1" kern="1400" dirty="0" smtClean="0">
                          <a:solidFill>
                            <a:srgbClr val="0F243E"/>
                          </a:solidFill>
                          <a:effectLst/>
                          <a:latin typeface="Arial"/>
                          <a:ea typeface="Times New Roman"/>
                          <a:cs typeface="Trebuchet MS"/>
                        </a:rPr>
                        <a:t>Completion</a:t>
                      </a:r>
                      <a:r>
                        <a:rPr lang="en-US" sz="1800" b="1" kern="1400" baseline="0" dirty="0" smtClean="0">
                          <a:solidFill>
                            <a:srgbClr val="0F243E"/>
                          </a:solidFill>
                          <a:effectLst/>
                          <a:latin typeface="Arial"/>
                          <a:ea typeface="Times New Roman"/>
                          <a:cs typeface="Trebuchet MS"/>
                        </a:rPr>
                        <a:t> </a:t>
                      </a:r>
                      <a:r>
                        <a:rPr lang="en-US" sz="1800" b="1" kern="1400" dirty="0" smtClean="0">
                          <a:solidFill>
                            <a:srgbClr val="0F243E"/>
                          </a:solidFill>
                          <a:effectLst/>
                          <a:latin typeface="Arial"/>
                          <a:ea typeface="Times New Roman"/>
                          <a:cs typeface="Trebuchet MS"/>
                        </a:rPr>
                        <a:t>Rate</a:t>
                      </a:r>
                      <a:endParaRPr lang="en-US" sz="1800" kern="1400" dirty="0">
                        <a:solidFill>
                          <a:srgbClr val="0F243E"/>
                        </a:solidFill>
                        <a:effectLst/>
                        <a:latin typeface="Arial"/>
                        <a:ea typeface="Times New Roman"/>
                        <a:cs typeface="Trebuchet MS"/>
                      </a:endParaRPr>
                    </a:p>
                  </a:txBody>
                  <a:tcPr marL="68580" marR="68580" marT="0" marB="0" anchor="ctr"/>
                </a:tc>
                <a:tc>
                  <a:txBody>
                    <a:bodyPr/>
                    <a:lstStyle/>
                    <a:p>
                      <a:pPr marL="0" marR="0" indent="0" hangingPunct="0">
                        <a:spcBef>
                          <a:spcPts val="0"/>
                        </a:spcBef>
                        <a:spcAft>
                          <a:spcPts val="600"/>
                        </a:spcAft>
                      </a:pPr>
                      <a:r>
                        <a:rPr lang="en-US" sz="1800" b="1" kern="1400" dirty="0">
                          <a:solidFill>
                            <a:srgbClr val="0F243E"/>
                          </a:solidFill>
                          <a:effectLst/>
                          <a:latin typeface="Arial"/>
                          <a:ea typeface="Times New Roman"/>
                          <a:cs typeface="Times New Roman"/>
                        </a:rPr>
                        <a:t>A. </a:t>
                      </a:r>
                      <a:r>
                        <a:rPr lang="en-US" sz="1800" kern="1400" dirty="0">
                          <a:solidFill>
                            <a:srgbClr val="0F243E"/>
                          </a:solidFill>
                          <a:effectLst/>
                          <a:latin typeface="Arial"/>
                          <a:ea typeface="Times New Roman"/>
                          <a:cs typeface="Times New Roman"/>
                        </a:rPr>
                        <a:t>Number of </a:t>
                      </a:r>
                      <a:r>
                        <a:rPr lang="en-US" sz="1800" kern="1400" dirty="0" smtClean="0">
                          <a:solidFill>
                            <a:srgbClr val="0F243E"/>
                          </a:solidFill>
                          <a:effectLst/>
                          <a:latin typeface="Arial"/>
                          <a:ea typeface="Times New Roman"/>
                          <a:cs typeface="Times New Roman"/>
                        </a:rPr>
                        <a:t>participants </a:t>
                      </a:r>
                      <a:r>
                        <a:rPr lang="en-US" sz="1800" kern="1400" dirty="0">
                          <a:solidFill>
                            <a:srgbClr val="0F243E"/>
                          </a:solidFill>
                          <a:effectLst/>
                          <a:latin typeface="Arial"/>
                          <a:ea typeface="Times New Roman"/>
                          <a:cs typeface="Times New Roman"/>
                        </a:rPr>
                        <a:t>who successfully completed all program requirements </a:t>
                      </a:r>
                    </a:p>
                    <a:p>
                      <a:pPr marL="0" marR="0" indent="0" hangingPunct="0">
                        <a:spcBef>
                          <a:spcPts val="0"/>
                        </a:spcBef>
                        <a:spcAft>
                          <a:spcPts val="600"/>
                        </a:spcAft>
                      </a:pPr>
                      <a:endParaRPr lang="en-US" sz="1800" kern="1400" dirty="0" smtClean="0">
                        <a:solidFill>
                          <a:srgbClr val="0F243E"/>
                        </a:solidFill>
                        <a:effectLst/>
                        <a:latin typeface="Arial"/>
                        <a:ea typeface="Times New Roman"/>
                        <a:cs typeface="Times New Roman"/>
                      </a:endParaRPr>
                    </a:p>
                    <a:p>
                      <a:pPr marL="0" marR="0" indent="0" hangingPunct="0">
                        <a:spcBef>
                          <a:spcPts val="0"/>
                        </a:spcBef>
                        <a:spcAft>
                          <a:spcPts val="600"/>
                        </a:spcAft>
                      </a:pPr>
                      <a:r>
                        <a:rPr lang="en-US" sz="1800" b="1" kern="1400" dirty="0" smtClean="0">
                          <a:solidFill>
                            <a:srgbClr val="0F243E"/>
                          </a:solidFill>
                          <a:effectLst/>
                          <a:latin typeface="Arial"/>
                          <a:ea typeface="Times New Roman"/>
                          <a:cs typeface="Times New Roman"/>
                        </a:rPr>
                        <a:t>B</a:t>
                      </a:r>
                      <a:r>
                        <a:rPr lang="en-US" sz="1800" b="1" kern="1400" dirty="0">
                          <a:solidFill>
                            <a:srgbClr val="0F243E"/>
                          </a:solidFill>
                          <a:effectLst/>
                          <a:latin typeface="Arial"/>
                          <a:ea typeface="Times New Roman"/>
                          <a:cs typeface="Times New Roman"/>
                        </a:rPr>
                        <a:t>. </a:t>
                      </a:r>
                      <a:r>
                        <a:rPr lang="en-US" sz="1800" kern="1400" dirty="0">
                          <a:solidFill>
                            <a:srgbClr val="0F243E"/>
                          </a:solidFill>
                          <a:effectLst/>
                          <a:latin typeface="Arial"/>
                          <a:ea typeface="Times New Roman"/>
                          <a:cs typeface="Times New Roman"/>
                        </a:rPr>
                        <a:t>Total number of successful and unsuccessful completions</a:t>
                      </a:r>
                    </a:p>
                    <a:p>
                      <a:pPr marL="182880" marR="0" indent="-182880" hangingPunct="0">
                        <a:spcBef>
                          <a:spcPts val="0"/>
                        </a:spcBef>
                        <a:spcAft>
                          <a:spcPts val="600"/>
                        </a:spcAft>
                      </a:pPr>
                      <a:endParaRPr lang="en-US" sz="1800" b="1" kern="1400" dirty="0" smtClean="0">
                        <a:solidFill>
                          <a:srgbClr val="0F243E"/>
                        </a:solidFill>
                        <a:effectLst/>
                        <a:latin typeface="Arial"/>
                        <a:ea typeface="Times New Roman"/>
                        <a:cs typeface="Times New Roman"/>
                      </a:endParaRPr>
                    </a:p>
                    <a:p>
                      <a:pPr marL="0" marR="0" indent="0" hangingPunct="0">
                        <a:spcBef>
                          <a:spcPts val="0"/>
                        </a:spcBef>
                        <a:spcAft>
                          <a:spcPts val="600"/>
                        </a:spcAft>
                      </a:pPr>
                      <a:r>
                        <a:rPr lang="en-US" sz="1800" b="1" kern="1400" dirty="0" smtClean="0">
                          <a:solidFill>
                            <a:srgbClr val="0F243E"/>
                          </a:solidFill>
                          <a:effectLst/>
                          <a:latin typeface="Arial"/>
                          <a:ea typeface="Times New Roman"/>
                          <a:cs typeface="Times New Roman"/>
                        </a:rPr>
                        <a:t>Calculation</a:t>
                      </a:r>
                      <a:r>
                        <a:rPr lang="en-US" sz="1800" kern="1400" dirty="0">
                          <a:solidFill>
                            <a:srgbClr val="0F243E"/>
                          </a:solidFill>
                          <a:effectLst/>
                          <a:latin typeface="Arial"/>
                          <a:ea typeface="Times New Roman"/>
                          <a:cs typeface="Times New Roman"/>
                        </a:rPr>
                        <a:t>: </a:t>
                      </a:r>
                      <a:r>
                        <a:rPr lang="en-US" sz="1800" kern="1400" dirty="0" smtClean="0">
                          <a:solidFill>
                            <a:srgbClr val="0F243E"/>
                          </a:solidFill>
                          <a:effectLst/>
                          <a:latin typeface="Arial"/>
                          <a:ea typeface="Times New Roman"/>
                          <a:cs typeface="Times New Roman"/>
                        </a:rPr>
                        <a:t>                             (</a:t>
                      </a:r>
                      <a:r>
                        <a:rPr lang="en-US" sz="1800" kern="1400" dirty="0">
                          <a:solidFill>
                            <a:srgbClr val="0F243E"/>
                          </a:solidFill>
                          <a:effectLst/>
                          <a:latin typeface="Arial"/>
                          <a:ea typeface="Times New Roman"/>
                          <a:cs typeface="Times New Roman"/>
                        </a:rPr>
                        <a:t>A / B) </a:t>
                      </a:r>
                      <a:r>
                        <a:rPr lang="en-US" sz="1800" kern="1400" dirty="0">
                          <a:solidFill>
                            <a:srgbClr val="0F243E"/>
                          </a:solidFill>
                          <a:effectLst/>
                          <a:latin typeface="Arial"/>
                          <a:ea typeface="Times New Roman"/>
                          <a:cs typeface="Arial"/>
                        </a:rPr>
                        <a:t>× </a:t>
                      </a:r>
                      <a:r>
                        <a:rPr lang="en-US" sz="1800" kern="1400" dirty="0">
                          <a:solidFill>
                            <a:srgbClr val="0F243E"/>
                          </a:solidFill>
                          <a:effectLst/>
                          <a:latin typeface="Arial"/>
                          <a:ea typeface="Times New Roman"/>
                          <a:cs typeface="Times New Roman"/>
                        </a:rPr>
                        <a:t>100</a:t>
                      </a:r>
                    </a:p>
                  </a:txBody>
                  <a:tcPr marL="68580" marR="68580" marT="0" marB="0" anchor="ctr"/>
                </a:tc>
                <a:tc>
                  <a:txBody>
                    <a:bodyPr/>
                    <a:lstStyle/>
                    <a:p>
                      <a:pPr marL="0" marR="0" hangingPunct="0">
                        <a:spcBef>
                          <a:spcPts val="0"/>
                        </a:spcBef>
                        <a:spcAft>
                          <a:spcPts val="600"/>
                        </a:spcAft>
                      </a:pPr>
                      <a:r>
                        <a:rPr lang="en-US" sz="1800" kern="1400" dirty="0">
                          <a:solidFill>
                            <a:srgbClr val="0F243E"/>
                          </a:solidFill>
                          <a:effectLst/>
                          <a:latin typeface="Arial"/>
                          <a:ea typeface="Times New Roman"/>
                          <a:cs typeface="Trebuchet MS"/>
                        </a:rPr>
                        <a:t>The </a:t>
                      </a:r>
                      <a:r>
                        <a:rPr lang="en-US" sz="1800" kern="1400" dirty="0" smtClean="0">
                          <a:solidFill>
                            <a:srgbClr val="0F243E"/>
                          </a:solidFill>
                          <a:effectLst/>
                          <a:latin typeface="Arial"/>
                          <a:ea typeface="Times New Roman"/>
                          <a:cs typeface="Trebuchet MS"/>
                        </a:rPr>
                        <a:t>percentage </a:t>
                      </a:r>
                      <a:r>
                        <a:rPr lang="en-US" sz="1800" kern="1400" dirty="0">
                          <a:solidFill>
                            <a:srgbClr val="0F243E"/>
                          </a:solidFill>
                          <a:effectLst/>
                          <a:latin typeface="Arial"/>
                          <a:ea typeface="Times New Roman"/>
                          <a:cs typeface="Trebuchet MS"/>
                        </a:rPr>
                        <a:t>of </a:t>
                      </a:r>
                      <a:r>
                        <a:rPr lang="en-US" sz="1800" kern="1400" dirty="0" smtClean="0">
                          <a:solidFill>
                            <a:srgbClr val="0F243E"/>
                          </a:solidFill>
                          <a:effectLst/>
                          <a:latin typeface="Arial"/>
                          <a:ea typeface="Times New Roman"/>
                          <a:cs typeface="Trebuchet MS"/>
                        </a:rPr>
                        <a:t>participants </a:t>
                      </a:r>
                      <a:r>
                        <a:rPr lang="en-US" sz="1800" kern="1400" dirty="0">
                          <a:solidFill>
                            <a:srgbClr val="0F243E"/>
                          </a:solidFill>
                          <a:effectLst/>
                          <a:latin typeface="Arial"/>
                          <a:ea typeface="Times New Roman"/>
                          <a:cs typeface="Trebuchet MS"/>
                        </a:rPr>
                        <a:t>who </a:t>
                      </a:r>
                      <a:r>
                        <a:rPr lang="en-US" sz="1800" i="1" kern="1400" dirty="0">
                          <a:solidFill>
                            <a:srgbClr val="0F243E"/>
                          </a:solidFill>
                          <a:effectLst/>
                          <a:latin typeface="Arial"/>
                          <a:ea typeface="Times New Roman"/>
                          <a:cs typeface="Trebuchet MS"/>
                        </a:rPr>
                        <a:t>successfully </a:t>
                      </a:r>
                      <a:r>
                        <a:rPr lang="en-US" sz="1800" i="1" kern="1400" dirty="0" smtClean="0">
                          <a:solidFill>
                            <a:srgbClr val="0F243E"/>
                          </a:solidFill>
                          <a:effectLst/>
                          <a:latin typeface="Arial"/>
                          <a:ea typeface="Times New Roman"/>
                          <a:cs typeface="Trebuchet MS"/>
                        </a:rPr>
                        <a:t>completed </a:t>
                      </a:r>
                      <a:r>
                        <a:rPr lang="en-US" sz="1800" kern="1400" dirty="0">
                          <a:solidFill>
                            <a:srgbClr val="0F243E"/>
                          </a:solidFill>
                          <a:effectLst/>
                          <a:latin typeface="Arial"/>
                          <a:ea typeface="Times New Roman"/>
                          <a:cs typeface="Trebuchet MS"/>
                        </a:rPr>
                        <a:t>all program requirements in a particular reporting </a:t>
                      </a:r>
                      <a:r>
                        <a:rPr lang="en-US" sz="1800" kern="1400" dirty="0" smtClean="0">
                          <a:solidFill>
                            <a:srgbClr val="0F243E"/>
                          </a:solidFill>
                          <a:effectLst/>
                          <a:latin typeface="Arial"/>
                          <a:ea typeface="Times New Roman"/>
                          <a:cs typeface="Trebuchet MS"/>
                        </a:rPr>
                        <a:t>period.</a:t>
                      </a:r>
                      <a:endParaRPr lang="en-US" sz="1800" kern="1400" dirty="0">
                        <a:solidFill>
                          <a:srgbClr val="0F243E"/>
                        </a:solidFill>
                        <a:effectLst/>
                        <a:latin typeface="Arial"/>
                        <a:ea typeface="Times New Roman"/>
                        <a:cs typeface="Trebuchet MS"/>
                      </a:endParaRPr>
                    </a:p>
                  </a:txBody>
                  <a:tcPr marL="68580" marR="68580" marT="0" marB="0" anchor="ctr"/>
                </a:tc>
                <a:tc>
                  <a:txBody>
                    <a:bodyPr/>
                    <a:lstStyle/>
                    <a:p>
                      <a:pPr marL="0" marR="0" hangingPunct="0">
                        <a:lnSpc>
                          <a:spcPts val="1900"/>
                        </a:lnSpc>
                        <a:spcBef>
                          <a:spcPts val="0"/>
                        </a:spcBef>
                        <a:spcAft>
                          <a:spcPts val="600"/>
                        </a:spcAft>
                      </a:pPr>
                      <a:r>
                        <a:rPr lang="en-US" sz="1800" kern="1400" dirty="0" smtClean="0">
                          <a:solidFill>
                            <a:srgbClr val="0F243E"/>
                          </a:solidFill>
                          <a:effectLst/>
                          <a:latin typeface="Arial"/>
                          <a:ea typeface="Times New Roman"/>
                          <a:cs typeface="Trebuchet MS"/>
                        </a:rPr>
                        <a:t>An increase in successful completion across reporting periods indicates a greater share of participants who successfully complete all program requirements.</a:t>
                      </a:r>
                    </a:p>
                    <a:p>
                      <a:pPr marL="0" marR="0" hangingPunct="0">
                        <a:lnSpc>
                          <a:spcPts val="1900"/>
                        </a:lnSpc>
                        <a:spcBef>
                          <a:spcPts val="600"/>
                        </a:spcBef>
                        <a:spcAft>
                          <a:spcPts val="600"/>
                        </a:spcAft>
                      </a:pPr>
                      <a:r>
                        <a:rPr lang="en-US" sz="1800" kern="1400" dirty="0" smtClean="0">
                          <a:solidFill>
                            <a:srgbClr val="0F243E"/>
                          </a:solidFill>
                          <a:effectLst/>
                          <a:latin typeface="Arial"/>
                          <a:ea typeface="Times New Roman"/>
                          <a:cs typeface="Trebuchet MS"/>
                        </a:rPr>
                        <a:t>An </a:t>
                      </a:r>
                      <a:r>
                        <a:rPr lang="en-US" sz="1800" kern="1400" dirty="0">
                          <a:solidFill>
                            <a:srgbClr val="0F243E"/>
                          </a:solidFill>
                          <a:effectLst/>
                          <a:latin typeface="Arial"/>
                          <a:ea typeface="Times New Roman"/>
                          <a:cs typeface="Trebuchet MS"/>
                        </a:rPr>
                        <a:t>increase in successful completions </a:t>
                      </a:r>
                      <a:r>
                        <a:rPr lang="en-US" sz="1800" kern="1400" dirty="0" smtClean="0">
                          <a:solidFill>
                            <a:srgbClr val="0F243E"/>
                          </a:solidFill>
                          <a:effectLst/>
                          <a:latin typeface="Arial"/>
                          <a:ea typeface="Times New Roman"/>
                          <a:cs typeface="Trebuchet MS"/>
                        </a:rPr>
                        <a:t>may suggest </a:t>
                      </a:r>
                      <a:r>
                        <a:rPr lang="en-US" sz="1800" kern="1400" dirty="0">
                          <a:solidFill>
                            <a:srgbClr val="0F243E"/>
                          </a:solidFill>
                          <a:effectLst/>
                          <a:latin typeface="Arial"/>
                          <a:ea typeface="Times New Roman"/>
                          <a:cs typeface="Trebuchet MS"/>
                        </a:rPr>
                        <a:t>a well-performing </a:t>
                      </a:r>
                      <a:r>
                        <a:rPr lang="en-US" sz="1800" kern="1400" dirty="0" smtClean="0">
                          <a:solidFill>
                            <a:srgbClr val="0F243E"/>
                          </a:solidFill>
                          <a:effectLst/>
                          <a:latin typeface="Arial"/>
                          <a:ea typeface="Times New Roman"/>
                          <a:cs typeface="Trebuchet MS"/>
                        </a:rPr>
                        <a:t>program.</a:t>
                      </a:r>
                      <a:endParaRPr lang="en-US" sz="1800" kern="1400" dirty="0">
                        <a:solidFill>
                          <a:srgbClr val="0F243E"/>
                        </a:solidFill>
                        <a:effectLst/>
                        <a:latin typeface="Arial"/>
                        <a:ea typeface="Times New Roman"/>
                        <a:cs typeface="Trebuchet MS"/>
                      </a:endParaRPr>
                    </a:p>
                  </a:txBody>
                  <a:tcPr marL="68580" marR="68580" marT="0" marB="0" anchor="ctr"/>
                </a:tc>
              </a:tr>
            </a:tbl>
          </a:graphicData>
        </a:graphic>
      </p:graphicFrame>
      <p:sp>
        <p:nvSpPr>
          <p:cNvPr id="3" name="Slide Number Placeholder 2"/>
          <p:cNvSpPr>
            <a:spLocks noGrp="1"/>
          </p:cNvSpPr>
          <p:nvPr>
            <p:ph type="sldNum" sz="quarter" idx="10"/>
          </p:nvPr>
        </p:nvSpPr>
        <p:spPr/>
        <p:txBody>
          <a:bodyPr/>
          <a:lstStyle/>
          <a:p>
            <a:pPr>
              <a:defRPr/>
            </a:pPr>
            <a:fld id="{BA3EB360-3530-44C3-A110-45C21CFD7CD2}" type="slidenum">
              <a:rPr lang="en-US" smtClean="0"/>
              <a:pPr>
                <a:defRPr/>
              </a:pPr>
              <a:t>11</a:t>
            </a:fld>
            <a:endParaRPr lang="en-US" dirty="0"/>
          </a:p>
        </p:txBody>
      </p:sp>
      <p:sp>
        <p:nvSpPr>
          <p:cNvPr id="2" name="Title 1"/>
          <p:cNvSpPr>
            <a:spLocks noGrp="1"/>
          </p:cNvSpPr>
          <p:nvPr>
            <p:ph type="title"/>
          </p:nvPr>
        </p:nvSpPr>
        <p:spPr/>
        <p:txBody>
          <a:bodyPr/>
          <a:lstStyle/>
          <a:p>
            <a:r>
              <a:rPr lang="en-US" dirty="0"/>
              <a:t>3. Successful Completion </a:t>
            </a:r>
            <a:r>
              <a:rPr lang="en-US" dirty="0" smtClean="0"/>
              <a:t>Rate</a:t>
            </a:r>
            <a:endParaRPr lang="en-US" dirty="0"/>
          </a:p>
        </p:txBody>
      </p:sp>
    </p:spTree>
    <p:extLst>
      <p:ext uri="{BB962C8B-B14F-4D97-AF65-F5344CB8AC3E}">
        <p14:creationId xmlns:p14="http://schemas.microsoft.com/office/powerpoint/2010/main" val="38553820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3209951337"/>
              </p:ext>
            </p:extLst>
          </p:nvPr>
        </p:nvGraphicFramePr>
        <p:xfrm>
          <a:off x="457200" y="1235075"/>
          <a:ext cx="8229600" cy="4989001"/>
        </p:xfrm>
        <a:graphic>
          <a:graphicData uri="http://schemas.openxmlformats.org/drawingml/2006/table">
            <a:tbl>
              <a:tblPr firstRow="1" bandRow="1">
                <a:tableStyleId>{5C22544A-7EE6-4342-B048-85BDC9FD1C3A}</a:tableStyleId>
              </a:tblPr>
              <a:tblGrid>
                <a:gridCol w="2057400"/>
                <a:gridCol w="2057400"/>
                <a:gridCol w="1920219"/>
                <a:gridCol w="2194581"/>
              </a:tblGrid>
              <a:tr h="365760">
                <a:tc>
                  <a:txBody>
                    <a:bodyPr/>
                    <a:lstStyle/>
                    <a:p>
                      <a:pPr marL="0" marR="0" algn="ctr" hangingPunct="0">
                        <a:spcBef>
                          <a:spcPts val="0"/>
                        </a:spcBef>
                        <a:spcAft>
                          <a:spcPts val="600"/>
                        </a:spcAft>
                      </a:pPr>
                      <a:r>
                        <a:rPr lang="en-US" sz="1200" b="1" kern="1400" dirty="0">
                          <a:solidFill>
                            <a:schemeClr val="bg1"/>
                          </a:solidFill>
                          <a:effectLst/>
                          <a:latin typeface="Arial"/>
                          <a:ea typeface="Times New Roman"/>
                          <a:cs typeface="Times New Roman"/>
                        </a:rPr>
                        <a:t>Measure</a:t>
                      </a:r>
                    </a:p>
                  </a:txBody>
                  <a:tcPr marL="68580" marR="68580" marT="0" marB="0" anchor="ctr"/>
                </a:tc>
                <a:tc>
                  <a:txBody>
                    <a:bodyPr/>
                    <a:lstStyle/>
                    <a:p>
                      <a:pPr marL="0" marR="0" algn="ctr" hangingPunct="0">
                        <a:spcBef>
                          <a:spcPts val="0"/>
                        </a:spcBef>
                        <a:spcAft>
                          <a:spcPts val="600"/>
                        </a:spcAft>
                      </a:pPr>
                      <a:r>
                        <a:rPr lang="en-US" sz="1200" b="1" kern="1400" dirty="0" smtClean="0">
                          <a:solidFill>
                            <a:schemeClr val="bg1"/>
                          </a:solidFill>
                          <a:effectLst/>
                          <a:latin typeface="Arial"/>
                          <a:ea typeface="Times New Roman"/>
                          <a:cs typeface="Times New Roman"/>
                        </a:rPr>
                        <a:t>Methodology</a:t>
                      </a:r>
                      <a:endParaRPr lang="en-US" sz="1200" b="1" kern="1400" dirty="0">
                        <a:solidFill>
                          <a:schemeClr val="bg1"/>
                        </a:solidFill>
                        <a:effectLst/>
                        <a:latin typeface="Arial"/>
                        <a:ea typeface="Times New Roman"/>
                        <a:cs typeface="Times New Roman"/>
                      </a:endParaRPr>
                    </a:p>
                  </a:txBody>
                  <a:tcPr marL="68580" marR="68580" marT="0" marB="0" anchor="ctr"/>
                </a:tc>
                <a:tc>
                  <a:txBody>
                    <a:bodyPr/>
                    <a:lstStyle/>
                    <a:p>
                      <a:pPr marL="0" marR="0" algn="ctr" hangingPunct="0">
                        <a:spcBef>
                          <a:spcPts val="0"/>
                        </a:spcBef>
                        <a:spcAft>
                          <a:spcPts val="600"/>
                        </a:spcAft>
                      </a:pPr>
                      <a:r>
                        <a:rPr lang="en-US" sz="1200" b="1" kern="1400" dirty="0">
                          <a:solidFill>
                            <a:schemeClr val="bg1"/>
                          </a:solidFill>
                          <a:effectLst/>
                          <a:latin typeface="Arial"/>
                          <a:ea typeface="Times New Roman"/>
                          <a:cs typeface="Times New Roman"/>
                        </a:rPr>
                        <a:t>Definition</a:t>
                      </a:r>
                    </a:p>
                  </a:txBody>
                  <a:tcPr marL="68580" marR="68580" marT="0" marB="0" anchor="ctr"/>
                </a:tc>
                <a:tc>
                  <a:txBody>
                    <a:bodyPr/>
                    <a:lstStyle/>
                    <a:p>
                      <a:pPr marL="0" marR="0" algn="ctr" hangingPunct="0">
                        <a:spcBef>
                          <a:spcPts val="0"/>
                        </a:spcBef>
                        <a:spcAft>
                          <a:spcPts val="600"/>
                        </a:spcAft>
                      </a:pPr>
                      <a:r>
                        <a:rPr lang="en-US" sz="1200" b="1" kern="1400" dirty="0" smtClean="0">
                          <a:solidFill>
                            <a:schemeClr val="bg1"/>
                          </a:solidFill>
                          <a:effectLst/>
                          <a:latin typeface="Arial"/>
                          <a:ea typeface="Times New Roman"/>
                          <a:cs typeface="Times New Roman"/>
                        </a:rPr>
                        <a:t>Possible Interpretation</a:t>
                      </a:r>
                      <a:endParaRPr lang="en-US" sz="1200" b="1" kern="1400" dirty="0">
                        <a:solidFill>
                          <a:schemeClr val="bg1"/>
                        </a:solidFill>
                        <a:effectLst/>
                        <a:latin typeface="Arial"/>
                        <a:ea typeface="Times New Roman"/>
                        <a:cs typeface="Times New Roman"/>
                      </a:endParaRPr>
                    </a:p>
                  </a:txBody>
                  <a:tcPr marL="68580" marR="68580" marT="0" marB="0" anchor="ctr"/>
                </a:tc>
              </a:tr>
              <a:tr h="4623241">
                <a:tc>
                  <a:txBody>
                    <a:bodyPr/>
                    <a:lstStyle/>
                    <a:p>
                      <a:pPr marL="0" marR="0" algn="l" hangingPunct="0">
                        <a:spcBef>
                          <a:spcPts val="0"/>
                        </a:spcBef>
                        <a:spcAft>
                          <a:spcPts val="600"/>
                        </a:spcAft>
                      </a:pPr>
                      <a:r>
                        <a:rPr lang="en-US" sz="1800" b="1" kern="1400" dirty="0">
                          <a:solidFill>
                            <a:srgbClr val="0F243E"/>
                          </a:solidFill>
                          <a:effectLst/>
                          <a:latin typeface="Arial"/>
                          <a:ea typeface="Times New Roman"/>
                          <a:cs typeface="Trebuchet MS"/>
                        </a:rPr>
                        <a:t>Percent </a:t>
                      </a:r>
                      <a:r>
                        <a:rPr lang="en-US" sz="1800" b="1" kern="1400" dirty="0" smtClean="0">
                          <a:solidFill>
                            <a:srgbClr val="0F243E"/>
                          </a:solidFill>
                          <a:effectLst/>
                          <a:latin typeface="Arial"/>
                          <a:ea typeface="Times New Roman"/>
                          <a:cs typeface="Trebuchet MS"/>
                        </a:rPr>
                        <a:t> Who Tested</a:t>
                      </a:r>
                      <a:r>
                        <a:rPr lang="en-US" sz="1800" b="1" kern="1400" baseline="0" dirty="0" smtClean="0">
                          <a:solidFill>
                            <a:srgbClr val="0F243E"/>
                          </a:solidFill>
                          <a:effectLst/>
                          <a:latin typeface="Arial"/>
                          <a:ea typeface="Times New Roman"/>
                          <a:cs typeface="Trebuchet MS"/>
                        </a:rPr>
                        <a:t> Positive</a:t>
                      </a:r>
                      <a:endParaRPr lang="en-US" sz="1800" kern="1400" dirty="0">
                        <a:solidFill>
                          <a:srgbClr val="0F243E"/>
                        </a:solidFill>
                        <a:effectLst/>
                        <a:latin typeface="Arial"/>
                        <a:ea typeface="Times New Roman"/>
                        <a:cs typeface="Trebuchet MS"/>
                      </a:endParaRPr>
                    </a:p>
                  </a:txBody>
                  <a:tcPr marL="68580" marR="68580" marT="0" marB="0" anchor="ctr"/>
                </a:tc>
                <a:tc>
                  <a:txBody>
                    <a:bodyPr/>
                    <a:lstStyle/>
                    <a:p>
                      <a:pPr marL="0" marR="0" indent="0" algn="l" hangingPunct="0">
                        <a:spcBef>
                          <a:spcPts val="0"/>
                        </a:spcBef>
                        <a:spcAft>
                          <a:spcPts val="600"/>
                        </a:spcAft>
                      </a:pPr>
                      <a:r>
                        <a:rPr lang="en-US" sz="1800" b="1" kern="1400" dirty="0" smtClean="0">
                          <a:solidFill>
                            <a:srgbClr val="0F243E"/>
                          </a:solidFill>
                          <a:effectLst/>
                          <a:latin typeface="Arial"/>
                          <a:ea typeface="Times New Roman"/>
                          <a:cs typeface="Times New Roman"/>
                        </a:rPr>
                        <a:t>A. </a:t>
                      </a:r>
                      <a:r>
                        <a:rPr lang="en-US" sz="1800" kern="1400" dirty="0" smtClean="0">
                          <a:solidFill>
                            <a:srgbClr val="0F243E"/>
                          </a:solidFill>
                          <a:effectLst/>
                          <a:latin typeface="Arial"/>
                          <a:ea typeface="Times New Roman"/>
                          <a:cs typeface="Times New Roman"/>
                        </a:rPr>
                        <a:t>Number of</a:t>
                      </a:r>
                      <a:r>
                        <a:rPr lang="en-US" sz="1800" kern="1400" baseline="0" dirty="0" smtClean="0">
                          <a:solidFill>
                            <a:srgbClr val="0F243E"/>
                          </a:solidFill>
                          <a:effectLst/>
                          <a:latin typeface="Arial"/>
                          <a:ea typeface="Times New Roman"/>
                          <a:cs typeface="Times New Roman"/>
                        </a:rPr>
                        <a:t> </a:t>
                      </a:r>
                      <a:r>
                        <a:rPr lang="en-US" sz="1800" kern="1400" dirty="0" smtClean="0">
                          <a:solidFill>
                            <a:srgbClr val="0F243E"/>
                          </a:solidFill>
                          <a:effectLst/>
                          <a:latin typeface="Arial"/>
                          <a:ea typeface="Times New Roman"/>
                          <a:cs typeface="Times New Roman"/>
                        </a:rPr>
                        <a:t>participants </a:t>
                      </a:r>
                      <a:r>
                        <a:rPr lang="en-US" sz="1800" kern="1400" dirty="0">
                          <a:solidFill>
                            <a:srgbClr val="0F243E"/>
                          </a:solidFill>
                          <a:effectLst/>
                          <a:latin typeface="Arial"/>
                          <a:ea typeface="Times New Roman"/>
                          <a:cs typeface="Times New Roman"/>
                        </a:rPr>
                        <a:t>who </a:t>
                      </a:r>
                      <a:r>
                        <a:rPr lang="en-US" sz="1800" kern="1400" dirty="0" smtClean="0">
                          <a:solidFill>
                            <a:srgbClr val="0F243E"/>
                          </a:solidFill>
                          <a:effectLst/>
                          <a:latin typeface="Arial"/>
                          <a:ea typeface="Times New Roman"/>
                          <a:cs typeface="Times New Roman"/>
                        </a:rPr>
                        <a:t>tested</a:t>
                      </a:r>
                      <a:r>
                        <a:rPr lang="en-US" sz="1800" kern="1400" baseline="0" dirty="0" smtClean="0">
                          <a:solidFill>
                            <a:srgbClr val="0F243E"/>
                          </a:solidFill>
                          <a:effectLst/>
                          <a:latin typeface="Arial"/>
                          <a:ea typeface="Times New Roman"/>
                          <a:cs typeface="Times New Roman"/>
                        </a:rPr>
                        <a:t> positive for the presence of  </a:t>
                      </a:r>
                      <a:r>
                        <a:rPr lang="en-US" sz="1800" kern="1400" dirty="0" smtClean="0">
                          <a:solidFill>
                            <a:srgbClr val="0F243E"/>
                          </a:solidFill>
                          <a:effectLst/>
                          <a:latin typeface="Arial"/>
                          <a:ea typeface="Times New Roman"/>
                          <a:cs typeface="Times New Roman"/>
                        </a:rPr>
                        <a:t>drugs during </a:t>
                      </a:r>
                      <a:r>
                        <a:rPr lang="en-US" sz="1800" kern="1400" dirty="0">
                          <a:solidFill>
                            <a:srgbClr val="0F243E"/>
                          </a:solidFill>
                          <a:effectLst/>
                          <a:latin typeface="Arial"/>
                          <a:ea typeface="Times New Roman"/>
                          <a:cs typeface="Times New Roman"/>
                        </a:rPr>
                        <a:t>this reporting </a:t>
                      </a:r>
                      <a:r>
                        <a:rPr lang="en-US" sz="1800" kern="1400" dirty="0" smtClean="0">
                          <a:solidFill>
                            <a:srgbClr val="0F243E"/>
                          </a:solidFill>
                          <a:effectLst/>
                          <a:latin typeface="Arial"/>
                          <a:ea typeface="Times New Roman"/>
                          <a:cs typeface="Times New Roman"/>
                        </a:rPr>
                        <a:t>period</a:t>
                      </a:r>
                      <a:endParaRPr lang="en-US" sz="1800" kern="1400" dirty="0">
                        <a:solidFill>
                          <a:srgbClr val="0F243E"/>
                        </a:solidFill>
                        <a:effectLst/>
                        <a:latin typeface="Arial"/>
                        <a:ea typeface="Times New Roman"/>
                        <a:cs typeface="Times New Roman"/>
                      </a:endParaRPr>
                    </a:p>
                    <a:p>
                      <a:pPr marL="0" marR="0" indent="0" algn="l" hangingPunct="0">
                        <a:spcBef>
                          <a:spcPts val="1200"/>
                        </a:spcBef>
                        <a:spcAft>
                          <a:spcPts val="600"/>
                        </a:spcAft>
                      </a:pPr>
                      <a:r>
                        <a:rPr lang="en-US" sz="1800" b="1" kern="1400" dirty="0" smtClean="0">
                          <a:solidFill>
                            <a:srgbClr val="0F243E"/>
                          </a:solidFill>
                          <a:effectLst/>
                          <a:latin typeface="Arial"/>
                          <a:ea typeface="Times New Roman"/>
                          <a:cs typeface="Times New Roman"/>
                        </a:rPr>
                        <a:t>B</a:t>
                      </a:r>
                      <a:r>
                        <a:rPr lang="en-US" sz="1800" b="1" kern="1400" dirty="0">
                          <a:solidFill>
                            <a:srgbClr val="0F243E"/>
                          </a:solidFill>
                          <a:effectLst/>
                          <a:latin typeface="Arial"/>
                          <a:ea typeface="Times New Roman"/>
                          <a:cs typeface="Times New Roman"/>
                        </a:rPr>
                        <a:t>. </a:t>
                      </a:r>
                      <a:r>
                        <a:rPr lang="en-US" sz="1800" kern="1400" dirty="0">
                          <a:solidFill>
                            <a:srgbClr val="0F243E"/>
                          </a:solidFill>
                          <a:effectLst/>
                          <a:latin typeface="Arial"/>
                          <a:ea typeface="Times New Roman"/>
                          <a:cs typeface="Times New Roman"/>
                        </a:rPr>
                        <a:t>Total number of </a:t>
                      </a:r>
                      <a:r>
                        <a:rPr lang="en-US" sz="1800" kern="1400" dirty="0" smtClean="0">
                          <a:solidFill>
                            <a:srgbClr val="0F243E"/>
                          </a:solidFill>
                          <a:effectLst/>
                          <a:latin typeface="Arial"/>
                          <a:ea typeface="Times New Roman"/>
                          <a:cs typeface="Times New Roman"/>
                        </a:rPr>
                        <a:t>participants </a:t>
                      </a:r>
                      <a:r>
                        <a:rPr lang="en-US" sz="1800" kern="1400" dirty="0">
                          <a:solidFill>
                            <a:srgbClr val="0F243E"/>
                          </a:solidFill>
                          <a:effectLst/>
                          <a:latin typeface="Arial"/>
                          <a:ea typeface="Times New Roman"/>
                          <a:cs typeface="Times New Roman"/>
                        </a:rPr>
                        <a:t>who were tested for the presence of drugs during the reporting </a:t>
                      </a:r>
                      <a:r>
                        <a:rPr lang="en-US" sz="1800" kern="1400" dirty="0" smtClean="0">
                          <a:solidFill>
                            <a:srgbClr val="0F243E"/>
                          </a:solidFill>
                          <a:effectLst/>
                          <a:latin typeface="Arial"/>
                          <a:ea typeface="Times New Roman"/>
                          <a:cs typeface="Times New Roman"/>
                        </a:rPr>
                        <a:t>period</a:t>
                      </a:r>
                      <a:endParaRPr lang="en-US" sz="1800" kern="1400" dirty="0">
                        <a:solidFill>
                          <a:srgbClr val="0F243E"/>
                        </a:solidFill>
                        <a:effectLst/>
                        <a:latin typeface="Arial"/>
                        <a:ea typeface="Times New Roman"/>
                        <a:cs typeface="Times New Roman"/>
                      </a:endParaRPr>
                    </a:p>
                    <a:p>
                      <a:pPr marL="0" marR="0" indent="0" algn="l" hangingPunct="0">
                        <a:spcBef>
                          <a:spcPts val="1200"/>
                        </a:spcBef>
                        <a:spcAft>
                          <a:spcPts val="600"/>
                        </a:spcAft>
                      </a:pPr>
                      <a:r>
                        <a:rPr lang="en-US" sz="1800" b="1" kern="1400" dirty="0" smtClean="0">
                          <a:solidFill>
                            <a:srgbClr val="0F243E"/>
                          </a:solidFill>
                          <a:effectLst/>
                          <a:latin typeface="Arial"/>
                          <a:ea typeface="Times New Roman"/>
                          <a:cs typeface="Times New Roman"/>
                        </a:rPr>
                        <a:t>Calculation</a:t>
                      </a:r>
                      <a:r>
                        <a:rPr lang="en-US" sz="1800" kern="1400" dirty="0" smtClean="0">
                          <a:solidFill>
                            <a:srgbClr val="0F243E"/>
                          </a:solidFill>
                          <a:effectLst/>
                          <a:latin typeface="Arial"/>
                          <a:ea typeface="Times New Roman"/>
                          <a:cs typeface="Times New Roman"/>
                        </a:rPr>
                        <a:t>:</a:t>
                      </a:r>
                      <a:r>
                        <a:rPr lang="en-US" sz="1800" kern="1400" baseline="0" dirty="0" smtClean="0">
                          <a:solidFill>
                            <a:srgbClr val="0F243E"/>
                          </a:solidFill>
                          <a:effectLst/>
                          <a:latin typeface="Arial"/>
                          <a:ea typeface="Times New Roman"/>
                          <a:cs typeface="Times New Roman"/>
                        </a:rPr>
                        <a:t>                   </a:t>
                      </a:r>
                      <a:r>
                        <a:rPr lang="en-US" sz="1800" kern="1400" dirty="0" smtClean="0">
                          <a:solidFill>
                            <a:srgbClr val="0F243E"/>
                          </a:solidFill>
                          <a:effectLst/>
                          <a:latin typeface="Arial"/>
                          <a:ea typeface="Times New Roman"/>
                          <a:cs typeface="Times New Roman"/>
                        </a:rPr>
                        <a:t>(</a:t>
                      </a:r>
                      <a:r>
                        <a:rPr lang="en-US" sz="1800" kern="1400" dirty="0">
                          <a:solidFill>
                            <a:srgbClr val="0F243E"/>
                          </a:solidFill>
                          <a:effectLst/>
                          <a:latin typeface="Arial"/>
                          <a:ea typeface="Times New Roman"/>
                          <a:cs typeface="Times New Roman"/>
                        </a:rPr>
                        <a:t>A / B) </a:t>
                      </a:r>
                      <a:r>
                        <a:rPr lang="en-US" sz="1800" kern="1400" dirty="0">
                          <a:solidFill>
                            <a:srgbClr val="0F243E"/>
                          </a:solidFill>
                          <a:effectLst/>
                          <a:latin typeface="Arial"/>
                          <a:ea typeface="Times New Roman"/>
                          <a:cs typeface="Arial"/>
                        </a:rPr>
                        <a:t>× </a:t>
                      </a:r>
                      <a:r>
                        <a:rPr lang="en-US" sz="1800" kern="1400" dirty="0">
                          <a:solidFill>
                            <a:srgbClr val="0F243E"/>
                          </a:solidFill>
                          <a:effectLst/>
                          <a:latin typeface="Arial"/>
                          <a:ea typeface="Times New Roman"/>
                          <a:cs typeface="Times New Roman"/>
                        </a:rPr>
                        <a:t>100 </a:t>
                      </a:r>
                    </a:p>
                  </a:txBody>
                  <a:tcPr marL="68580" marR="68580" marT="0" marB="0" anchor="ctr"/>
                </a:tc>
                <a:tc>
                  <a:txBody>
                    <a:bodyPr/>
                    <a:lstStyle/>
                    <a:p>
                      <a:pPr marL="0" marR="0" hangingPunct="0">
                        <a:spcBef>
                          <a:spcPts val="0"/>
                        </a:spcBef>
                        <a:spcAft>
                          <a:spcPts val="600"/>
                        </a:spcAft>
                      </a:pPr>
                      <a:r>
                        <a:rPr lang="en-US" sz="1800" kern="1400" dirty="0">
                          <a:solidFill>
                            <a:srgbClr val="0F243E"/>
                          </a:solidFill>
                          <a:effectLst/>
                          <a:latin typeface="Arial"/>
                          <a:ea typeface="Times New Roman"/>
                          <a:cs typeface="Trebuchet MS"/>
                        </a:rPr>
                        <a:t>The </a:t>
                      </a:r>
                      <a:r>
                        <a:rPr lang="en-US" sz="1800" kern="1400" dirty="0" smtClean="0">
                          <a:solidFill>
                            <a:srgbClr val="0F243E"/>
                          </a:solidFill>
                          <a:effectLst/>
                          <a:latin typeface="Arial"/>
                          <a:ea typeface="Times New Roman"/>
                          <a:cs typeface="Trebuchet MS"/>
                        </a:rPr>
                        <a:t>percentage of</a:t>
                      </a:r>
                      <a:r>
                        <a:rPr lang="en-US" sz="1800" kern="1400" baseline="0" dirty="0" smtClean="0">
                          <a:solidFill>
                            <a:srgbClr val="0F243E"/>
                          </a:solidFill>
                          <a:effectLst/>
                          <a:latin typeface="Arial"/>
                          <a:ea typeface="Times New Roman"/>
                          <a:cs typeface="Trebuchet MS"/>
                        </a:rPr>
                        <a:t> </a:t>
                      </a:r>
                      <a:r>
                        <a:rPr lang="en-US" sz="1800" kern="1400" dirty="0" smtClean="0">
                          <a:solidFill>
                            <a:srgbClr val="0F243E"/>
                          </a:solidFill>
                          <a:effectLst/>
                          <a:latin typeface="Arial"/>
                          <a:ea typeface="Times New Roman"/>
                          <a:cs typeface="Trebuchet MS"/>
                        </a:rPr>
                        <a:t>participants </a:t>
                      </a:r>
                      <a:r>
                        <a:rPr lang="en-US" sz="1800" kern="1400" dirty="0">
                          <a:solidFill>
                            <a:srgbClr val="0F243E"/>
                          </a:solidFill>
                          <a:effectLst/>
                          <a:latin typeface="Arial"/>
                          <a:ea typeface="Times New Roman"/>
                          <a:cs typeface="Trebuchet MS"/>
                        </a:rPr>
                        <a:t>who </a:t>
                      </a:r>
                      <a:r>
                        <a:rPr lang="en-US" sz="1800" kern="1400" dirty="0" smtClean="0">
                          <a:solidFill>
                            <a:srgbClr val="0F243E"/>
                          </a:solidFill>
                          <a:effectLst/>
                          <a:latin typeface="Arial"/>
                          <a:ea typeface="Times New Roman"/>
                          <a:cs typeface="Trebuchet MS"/>
                        </a:rPr>
                        <a:t>test</a:t>
                      </a:r>
                      <a:r>
                        <a:rPr lang="en-US" sz="1800" kern="1400" baseline="0" dirty="0" smtClean="0">
                          <a:solidFill>
                            <a:srgbClr val="0F243E"/>
                          </a:solidFill>
                          <a:effectLst/>
                          <a:latin typeface="Arial"/>
                          <a:ea typeface="Times New Roman"/>
                          <a:cs typeface="Trebuchet MS"/>
                        </a:rPr>
                        <a:t>ed positive for drugs/alcohol use.</a:t>
                      </a:r>
                      <a:endParaRPr lang="en-US" sz="1800" kern="1400" dirty="0">
                        <a:solidFill>
                          <a:srgbClr val="0F243E"/>
                        </a:solidFill>
                        <a:effectLst/>
                        <a:latin typeface="Arial"/>
                        <a:ea typeface="Times New Roman"/>
                        <a:cs typeface="Trebuchet MS"/>
                      </a:endParaRPr>
                    </a:p>
                  </a:txBody>
                  <a:tcPr marL="68580" marR="68580" marT="0" marB="0" anchor="ctr"/>
                </a:tc>
                <a:tc>
                  <a:txBody>
                    <a:bodyPr/>
                    <a:lstStyle/>
                    <a:p>
                      <a:pPr marL="0" marR="0" hangingPunct="0">
                        <a:lnSpc>
                          <a:spcPts val="1900"/>
                        </a:lnSpc>
                        <a:spcBef>
                          <a:spcPts val="600"/>
                        </a:spcBef>
                        <a:spcAft>
                          <a:spcPts val="600"/>
                        </a:spcAft>
                      </a:pPr>
                      <a:r>
                        <a:rPr lang="en-US" sz="1800" kern="1400" dirty="0">
                          <a:solidFill>
                            <a:srgbClr val="0F243E"/>
                          </a:solidFill>
                          <a:effectLst/>
                          <a:latin typeface="Arial"/>
                          <a:ea typeface="Times New Roman"/>
                          <a:cs typeface="Trebuchet MS"/>
                        </a:rPr>
                        <a:t>An increase across reporting periods </a:t>
                      </a:r>
                      <a:r>
                        <a:rPr lang="en-US" sz="1800" kern="1400" dirty="0" smtClean="0">
                          <a:solidFill>
                            <a:srgbClr val="0F243E"/>
                          </a:solidFill>
                          <a:effectLst/>
                          <a:latin typeface="Arial"/>
                          <a:ea typeface="Times New Roman"/>
                          <a:cs typeface="Trebuchet MS"/>
                        </a:rPr>
                        <a:t>may be suggestive </a:t>
                      </a:r>
                      <a:r>
                        <a:rPr lang="en-US" sz="1800" kern="1400" baseline="0" dirty="0" smtClean="0">
                          <a:solidFill>
                            <a:srgbClr val="0F243E"/>
                          </a:solidFill>
                          <a:effectLst/>
                          <a:latin typeface="Arial"/>
                          <a:ea typeface="Times New Roman"/>
                          <a:cs typeface="Trebuchet MS"/>
                        </a:rPr>
                        <a:t>of continued or growing drug use among participants.</a:t>
                      </a:r>
                      <a:endParaRPr lang="en-US" sz="1800" kern="1400" dirty="0">
                        <a:solidFill>
                          <a:srgbClr val="0F243E"/>
                        </a:solidFill>
                        <a:effectLst/>
                        <a:latin typeface="Arial"/>
                        <a:ea typeface="Times New Roman"/>
                        <a:cs typeface="Trebuchet MS"/>
                      </a:endParaRPr>
                    </a:p>
                    <a:p>
                      <a:pPr marL="0" marR="0" hangingPunct="0">
                        <a:lnSpc>
                          <a:spcPts val="1900"/>
                        </a:lnSpc>
                        <a:spcBef>
                          <a:spcPts val="600"/>
                        </a:spcBef>
                        <a:spcAft>
                          <a:spcPts val="600"/>
                        </a:spcAft>
                      </a:pPr>
                      <a:r>
                        <a:rPr lang="en-US" sz="1800" kern="1400" dirty="0">
                          <a:solidFill>
                            <a:srgbClr val="0F243E"/>
                          </a:solidFill>
                          <a:effectLst/>
                          <a:latin typeface="Arial"/>
                          <a:ea typeface="Times New Roman"/>
                          <a:cs typeface="Trebuchet MS"/>
                        </a:rPr>
                        <a:t>An increase in number of drug </a:t>
                      </a:r>
                      <a:r>
                        <a:rPr lang="en-US" sz="1800" kern="1400" dirty="0" smtClean="0">
                          <a:solidFill>
                            <a:srgbClr val="0F243E"/>
                          </a:solidFill>
                          <a:effectLst/>
                          <a:latin typeface="Arial"/>
                          <a:ea typeface="Times New Roman"/>
                          <a:cs typeface="Trebuchet MS"/>
                        </a:rPr>
                        <a:t>positives</a:t>
                      </a:r>
                      <a:r>
                        <a:rPr lang="en-US" sz="1800" kern="1400" baseline="0" dirty="0" smtClean="0">
                          <a:solidFill>
                            <a:srgbClr val="0F243E"/>
                          </a:solidFill>
                          <a:effectLst/>
                          <a:latin typeface="Arial"/>
                          <a:ea typeface="Times New Roman"/>
                          <a:cs typeface="Trebuchet MS"/>
                        </a:rPr>
                        <a:t> may be </a:t>
                      </a:r>
                      <a:r>
                        <a:rPr lang="en-US" sz="1800" kern="1400" dirty="0" smtClean="0">
                          <a:solidFill>
                            <a:srgbClr val="0F243E"/>
                          </a:solidFill>
                          <a:effectLst/>
                          <a:latin typeface="Arial"/>
                          <a:ea typeface="Times New Roman"/>
                          <a:cs typeface="Trebuchet MS"/>
                        </a:rPr>
                        <a:t>suggestive of ineffective </a:t>
                      </a:r>
                      <a:r>
                        <a:rPr lang="en-US" sz="1800" kern="1400" dirty="0">
                          <a:solidFill>
                            <a:srgbClr val="0F243E"/>
                          </a:solidFill>
                          <a:effectLst/>
                          <a:latin typeface="Arial"/>
                          <a:ea typeface="Times New Roman"/>
                          <a:cs typeface="Trebuchet MS"/>
                        </a:rPr>
                        <a:t>interventions and an underperforming </a:t>
                      </a:r>
                      <a:r>
                        <a:rPr lang="en-US" sz="1800" kern="1400" dirty="0" smtClean="0">
                          <a:solidFill>
                            <a:srgbClr val="0F243E"/>
                          </a:solidFill>
                          <a:effectLst/>
                          <a:latin typeface="Arial"/>
                          <a:ea typeface="Times New Roman"/>
                          <a:cs typeface="Trebuchet MS"/>
                        </a:rPr>
                        <a:t>program. </a:t>
                      </a:r>
                      <a:r>
                        <a:rPr lang="en-US" sz="1800" kern="1400" dirty="0">
                          <a:solidFill>
                            <a:srgbClr val="0F243E"/>
                          </a:solidFill>
                          <a:effectLst/>
                          <a:latin typeface="Arial"/>
                          <a:ea typeface="Times New Roman"/>
                          <a:cs typeface="Trebuchet MS"/>
                        </a:rPr>
                        <a:t> </a:t>
                      </a:r>
                    </a:p>
                  </a:txBody>
                  <a:tcPr marL="68580" marR="68580" marT="0" marB="0" anchor="ctr"/>
                </a:tc>
              </a:tr>
            </a:tbl>
          </a:graphicData>
        </a:graphic>
      </p:graphicFrame>
      <p:sp>
        <p:nvSpPr>
          <p:cNvPr id="3" name="Slide Number Placeholder 2"/>
          <p:cNvSpPr>
            <a:spLocks noGrp="1"/>
          </p:cNvSpPr>
          <p:nvPr>
            <p:ph type="sldNum" sz="quarter" idx="10"/>
          </p:nvPr>
        </p:nvSpPr>
        <p:spPr/>
        <p:txBody>
          <a:bodyPr/>
          <a:lstStyle/>
          <a:p>
            <a:pPr>
              <a:defRPr/>
            </a:pPr>
            <a:fld id="{BA3EB360-3530-44C3-A110-45C21CFD7CD2}" type="slidenum">
              <a:rPr lang="en-US" smtClean="0"/>
              <a:pPr>
                <a:defRPr/>
              </a:pPr>
              <a:t>12</a:t>
            </a:fld>
            <a:endParaRPr lang="en-US" dirty="0"/>
          </a:p>
        </p:txBody>
      </p:sp>
      <p:sp>
        <p:nvSpPr>
          <p:cNvPr id="2" name="Title 1"/>
          <p:cNvSpPr>
            <a:spLocks noGrp="1"/>
          </p:cNvSpPr>
          <p:nvPr>
            <p:ph type="title"/>
          </p:nvPr>
        </p:nvSpPr>
        <p:spPr/>
        <p:txBody>
          <a:bodyPr/>
          <a:lstStyle/>
          <a:p>
            <a:r>
              <a:rPr lang="en-US" dirty="0"/>
              <a:t>4. Percent Testing </a:t>
            </a:r>
            <a:r>
              <a:rPr lang="en-US" dirty="0" smtClean="0"/>
              <a:t>Positive</a:t>
            </a:r>
            <a:endParaRPr lang="en-US" dirty="0"/>
          </a:p>
        </p:txBody>
      </p:sp>
    </p:spTree>
    <p:extLst>
      <p:ext uri="{BB962C8B-B14F-4D97-AF65-F5344CB8AC3E}">
        <p14:creationId xmlns:p14="http://schemas.microsoft.com/office/powerpoint/2010/main" val="18824907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3459443403"/>
              </p:ext>
            </p:extLst>
          </p:nvPr>
        </p:nvGraphicFramePr>
        <p:xfrm>
          <a:off x="457200" y="1234463"/>
          <a:ext cx="8229600" cy="5016537"/>
        </p:xfrm>
        <a:graphic>
          <a:graphicData uri="http://schemas.openxmlformats.org/drawingml/2006/table">
            <a:tbl>
              <a:tblPr firstRow="1" bandRow="1">
                <a:tableStyleId>{5C22544A-7EE6-4342-B048-85BDC9FD1C3A}</a:tableStyleId>
              </a:tblPr>
              <a:tblGrid>
                <a:gridCol w="2057400"/>
                <a:gridCol w="2057400"/>
                <a:gridCol w="1828780"/>
                <a:gridCol w="2286020"/>
              </a:tblGrid>
              <a:tr h="365760">
                <a:tc>
                  <a:txBody>
                    <a:bodyPr/>
                    <a:lstStyle/>
                    <a:p>
                      <a:pPr marL="0" marR="0" algn="ctr" hangingPunct="0">
                        <a:spcBef>
                          <a:spcPts val="0"/>
                        </a:spcBef>
                        <a:spcAft>
                          <a:spcPts val="600"/>
                        </a:spcAft>
                      </a:pPr>
                      <a:r>
                        <a:rPr lang="en-US" sz="1200" b="1" kern="1400" dirty="0">
                          <a:solidFill>
                            <a:schemeClr val="bg1"/>
                          </a:solidFill>
                          <a:effectLst/>
                          <a:latin typeface="Arial"/>
                          <a:ea typeface="Times New Roman"/>
                          <a:cs typeface="Times New Roman"/>
                        </a:rPr>
                        <a:t>Measure</a:t>
                      </a:r>
                    </a:p>
                  </a:txBody>
                  <a:tcPr marL="68580" marR="68580" marT="0" marB="0" anchor="ctr"/>
                </a:tc>
                <a:tc>
                  <a:txBody>
                    <a:bodyPr/>
                    <a:lstStyle/>
                    <a:p>
                      <a:pPr marL="0" marR="0" algn="ctr" hangingPunct="0">
                        <a:spcBef>
                          <a:spcPts val="0"/>
                        </a:spcBef>
                        <a:spcAft>
                          <a:spcPts val="600"/>
                        </a:spcAft>
                      </a:pPr>
                      <a:r>
                        <a:rPr lang="en-US" sz="1200" b="1" kern="1400" dirty="0" smtClean="0">
                          <a:solidFill>
                            <a:schemeClr val="bg1"/>
                          </a:solidFill>
                          <a:effectLst/>
                          <a:latin typeface="Arial"/>
                          <a:ea typeface="Times New Roman"/>
                          <a:cs typeface="Times New Roman"/>
                        </a:rPr>
                        <a:t>Methodology</a:t>
                      </a:r>
                      <a:endParaRPr lang="en-US" sz="1200" b="1" kern="1400" dirty="0">
                        <a:solidFill>
                          <a:schemeClr val="bg1"/>
                        </a:solidFill>
                        <a:effectLst/>
                        <a:latin typeface="Arial"/>
                        <a:ea typeface="Times New Roman"/>
                        <a:cs typeface="Times New Roman"/>
                      </a:endParaRPr>
                    </a:p>
                  </a:txBody>
                  <a:tcPr marL="68580" marR="68580" marT="0" marB="0" anchor="ctr"/>
                </a:tc>
                <a:tc>
                  <a:txBody>
                    <a:bodyPr/>
                    <a:lstStyle/>
                    <a:p>
                      <a:pPr marL="0" marR="0" algn="ctr" hangingPunct="0">
                        <a:spcBef>
                          <a:spcPts val="0"/>
                        </a:spcBef>
                        <a:spcAft>
                          <a:spcPts val="600"/>
                        </a:spcAft>
                      </a:pPr>
                      <a:r>
                        <a:rPr lang="en-US" sz="1200" b="1" kern="1400" dirty="0">
                          <a:solidFill>
                            <a:schemeClr val="bg1"/>
                          </a:solidFill>
                          <a:effectLst/>
                          <a:latin typeface="Arial"/>
                          <a:ea typeface="Times New Roman"/>
                          <a:cs typeface="Times New Roman"/>
                        </a:rPr>
                        <a:t>Definition</a:t>
                      </a:r>
                    </a:p>
                  </a:txBody>
                  <a:tcPr marL="68580" marR="68580" marT="0" marB="0" anchor="ctr"/>
                </a:tc>
                <a:tc>
                  <a:txBody>
                    <a:bodyPr/>
                    <a:lstStyle/>
                    <a:p>
                      <a:pPr marL="0" marR="0" algn="ctr" hangingPunct="0">
                        <a:spcBef>
                          <a:spcPts val="0"/>
                        </a:spcBef>
                        <a:spcAft>
                          <a:spcPts val="600"/>
                        </a:spcAft>
                      </a:pPr>
                      <a:r>
                        <a:rPr lang="en-US" sz="1200" b="1" kern="1400" dirty="0" smtClean="0">
                          <a:solidFill>
                            <a:schemeClr val="bg1"/>
                          </a:solidFill>
                          <a:effectLst/>
                          <a:latin typeface="Arial"/>
                          <a:ea typeface="Times New Roman"/>
                          <a:cs typeface="Times New Roman"/>
                        </a:rPr>
                        <a:t>Possible Interpretation</a:t>
                      </a:r>
                      <a:endParaRPr lang="en-US" sz="1200" b="1" kern="1400" dirty="0">
                        <a:solidFill>
                          <a:schemeClr val="bg1"/>
                        </a:solidFill>
                        <a:effectLst/>
                        <a:latin typeface="Arial"/>
                        <a:ea typeface="Times New Roman"/>
                        <a:cs typeface="Times New Roman"/>
                      </a:endParaRPr>
                    </a:p>
                  </a:txBody>
                  <a:tcPr marL="68580" marR="68580" marT="0" marB="0" anchor="ctr"/>
                </a:tc>
              </a:tr>
              <a:tr h="4650777">
                <a:tc>
                  <a:txBody>
                    <a:bodyPr/>
                    <a:lstStyle/>
                    <a:p>
                      <a:pPr marL="0" marR="0" algn="l" hangingPunct="0">
                        <a:spcBef>
                          <a:spcPts val="0"/>
                        </a:spcBef>
                        <a:spcAft>
                          <a:spcPts val="600"/>
                        </a:spcAft>
                      </a:pPr>
                      <a:r>
                        <a:rPr lang="en-US" sz="1800" b="1" kern="1400" dirty="0" smtClean="0">
                          <a:solidFill>
                            <a:srgbClr val="0F243E"/>
                          </a:solidFill>
                          <a:effectLst/>
                          <a:latin typeface="Arial"/>
                          <a:ea typeface="Times New Roman"/>
                          <a:cs typeface="Trebuchet MS"/>
                        </a:rPr>
                        <a:t>Percent</a:t>
                      </a:r>
                      <a:r>
                        <a:rPr lang="en-US" sz="1800" b="1" kern="1400" baseline="0" dirty="0" smtClean="0">
                          <a:solidFill>
                            <a:srgbClr val="0F243E"/>
                          </a:solidFill>
                          <a:effectLst/>
                          <a:latin typeface="Arial"/>
                          <a:ea typeface="Times New Roman"/>
                          <a:cs typeface="Trebuchet MS"/>
                        </a:rPr>
                        <a:t> of new participants that have high </a:t>
                      </a:r>
                      <a:r>
                        <a:rPr lang="en-US" sz="1800" b="1" kern="1400" baseline="0" dirty="0" err="1" smtClean="0">
                          <a:solidFill>
                            <a:srgbClr val="0F243E"/>
                          </a:solidFill>
                          <a:effectLst/>
                          <a:latin typeface="Arial"/>
                          <a:ea typeface="Times New Roman"/>
                          <a:cs typeface="Trebuchet MS"/>
                        </a:rPr>
                        <a:t>criminogenic</a:t>
                      </a:r>
                      <a:r>
                        <a:rPr lang="en-US" sz="1800" b="1" kern="1400" baseline="0" dirty="0" smtClean="0">
                          <a:solidFill>
                            <a:srgbClr val="0F243E"/>
                          </a:solidFill>
                          <a:effectLst/>
                          <a:latin typeface="Arial"/>
                          <a:ea typeface="Times New Roman"/>
                          <a:cs typeface="Trebuchet MS"/>
                        </a:rPr>
                        <a:t> risks</a:t>
                      </a:r>
                      <a:endParaRPr lang="en-US" sz="1800" kern="1400" dirty="0">
                        <a:solidFill>
                          <a:srgbClr val="0F243E"/>
                        </a:solidFill>
                        <a:effectLst/>
                        <a:latin typeface="Arial"/>
                        <a:ea typeface="Times New Roman"/>
                        <a:cs typeface="Trebuchet MS"/>
                      </a:endParaRPr>
                    </a:p>
                  </a:txBody>
                  <a:tcPr marL="68580" marR="68580" marT="0" marB="0" anchor="ctr"/>
                </a:tc>
                <a:tc>
                  <a:txBody>
                    <a:bodyPr/>
                    <a:lstStyle/>
                    <a:p>
                      <a:pPr marL="0" marR="0" indent="0" hangingPunct="0">
                        <a:spcBef>
                          <a:spcPts val="0"/>
                        </a:spcBef>
                        <a:spcAft>
                          <a:spcPts val="600"/>
                        </a:spcAft>
                      </a:pPr>
                      <a:r>
                        <a:rPr lang="en-US" sz="1800" b="1" kern="1400" dirty="0">
                          <a:solidFill>
                            <a:srgbClr val="0F243E"/>
                          </a:solidFill>
                          <a:effectLst/>
                          <a:latin typeface="Arial"/>
                          <a:ea typeface="Times New Roman"/>
                          <a:cs typeface="Times New Roman"/>
                        </a:rPr>
                        <a:t>A</a:t>
                      </a:r>
                      <a:r>
                        <a:rPr lang="en-US" sz="1800" kern="1400" dirty="0">
                          <a:solidFill>
                            <a:srgbClr val="0F243E"/>
                          </a:solidFill>
                          <a:effectLst/>
                          <a:latin typeface="Arial"/>
                          <a:ea typeface="Times New Roman"/>
                          <a:cs typeface="Times New Roman"/>
                        </a:rPr>
                        <a:t>. </a:t>
                      </a:r>
                      <a:r>
                        <a:rPr lang="en-US" sz="1800" kern="1400" dirty="0" smtClean="0">
                          <a:solidFill>
                            <a:srgbClr val="0F243E"/>
                          </a:solidFill>
                          <a:effectLst/>
                          <a:latin typeface="Arial"/>
                          <a:ea typeface="Times New Roman"/>
                          <a:cs typeface="Times New Roman"/>
                        </a:rPr>
                        <a:t>Number of participants that have high </a:t>
                      </a:r>
                      <a:r>
                        <a:rPr lang="en-US" sz="1800" kern="1400" dirty="0" err="1" smtClean="0">
                          <a:solidFill>
                            <a:srgbClr val="0F243E"/>
                          </a:solidFill>
                          <a:effectLst/>
                          <a:latin typeface="Arial"/>
                          <a:ea typeface="Times New Roman"/>
                          <a:cs typeface="Times New Roman"/>
                        </a:rPr>
                        <a:t>criminogenic</a:t>
                      </a:r>
                      <a:r>
                        <a:rPr lang="en-US" sz="1800" kern="1400" baseline="0" smtClean="0">
                          <a:solidFill>
                            <a:srgbClr val="0F243E"/>
                          </a:solidFill>
                          <a:effectLst/>
                          <a:latin typeface="Arial"/>
                          <a:ea typeface="Times New Roman"/>
                          <a:cs typeface="Times New Roman"/>
                        </a:rPr>
                        <a:t> </a:t>
                      </a:r>
                      <a:r>
                        <a:rPr lang="en-US" sz="1800" kern="1400" smtClean="0">
                          <a:solidFill>
                            <a:srgbClr val="0F243E"/>
                          </a:solidFill>
                          <a:effectLst/>
                          <a:latin typeface="Arial"/>
                          <a:ea typeface="Times New Roman"/>
                          <a:cs typeface="Times New Roman"/>
                        </a:rPr>
                        <a:t>risks</a:t>
                      </a:r>
                      <a:endParaRPr lang="en-US" sz="1800" kern="1400" dirty="0" smtClean="0">
                        <a:solidFill>
                          <a:srgbClr val="0F243E"/>
                        </a:solidFill>
                        <a:effectLst/>
                        <a:latin typeface="Arial"/>
                        <a:ea typeface="Times New Roman"/>
                        <a:cs typeface="Times New Roman"/>
                      </a:endParaRPr>
                    </a:p>
                    <a:p>
                      <a:pPr marL="0" marR="0" indent="0" hangingPunct="0">
                        <a:spcBef>
                          <a:spcPts val="0"/>
                        </a:spcBef>
                        <a:spcAft>
                          <a:spcPts val="600"/>
                        </a:spcAft>
                      </a:pPr>
                      <a:r>
                        <a:rPr lang="en-US" sz="1800" b="1" kern="1400" dirty="0" smtClean="0">
                          <a:solidFill>
                            <a:srgbClr val="0F243E"/>
                          </a:solidFill>
                          <a:effectLst/>
                          <a:latin typeface="Arial"/>
                          <a:ea typeface="Times New Roman"/>
                          <a:cs typeface="Times New Roman"/>
                        </a:rPr>
                        <a:t>B</a:t>
                      </a:r>
                      <a:r>
                        <a:rPr lang="en-US" sz="1800" kern="1400" dirty="0">
                          <a:solidFill>
                            <a:srgbClr val="0F243E"/>
                          </a:solidFill>
                          <a:effectLst/>
                          <a:latin typeface="Arial"/>
                          <a:ea typeface="Times New Roman"/>
                          <a:cs typeface="Times New Roman"/>
                        </a:rPr>
                        <a:t>. </a:t>
                      </a:r>
                      <a:r>
                        <a:rPr lang="en-US" sz="1800" kern="1400" dirty="0" smtClean="0">
                          <a:solidFill>
                            <a:srgbClr val="0F243E"/>
                          </a:solidFill>
                          <a:effectLst/>
                          <a:latin typeface="Arial"/>
                          <a:ea typeface="Times New Roman"/>
                          <a:cs typeface="Times New Roman"/>
                        </a:rPr>
                        <a:t>Number of participants that were administered a risk and needs assessment</a:t>
                      </a:r>
                      <a:endParaRPr lang="en-US" sz="1800" kern="1400" dirty="0">
                        <a:solidFill>
                          <a:srgbClr val="0F243E"/>
                        </a:solidFill>
                        <a:effectLst/>
                        <a:latin typeface="Arial"/>
                        <a:ea typeface="Times New Roman"/>
                        <a:cs typeface="Times New Roman"/>
                      </a:endParaRPr>
                    </a:p>
                    <a:p>
                      <a:pPr marL="182880" marR="0" indent="-182880" hangingPunct="0">
                        <a:spcBef>
                          <a:spcPts val="0"/>
                        </a:spcBef>
                        <a:spcAft>
                          <a:spcPts val="600"/>
                        </a:spcAft>
                      </a:pPr>
                      <a:endParaRPr lang="en-US" sz="1800" b="1" kern="1400" dirty="0" smtClean="0">
                        <a:solidFill>
                          <a:srgbClr val="0F243E"/>
                        </a:solidFill>
                        <a:effectLst/>
                        <a:latin typeface="Arial"/>
                        <a:ea typeface="Times New Roman"/>
                        <a:cs typeface="Times New Roman"/>
                      </a:endParaRPr>
                    </a:p>
                    <a:p>
                      <a:pPr marL="0" marR="0" indent="0" hangingPunct="0">
                        <a:spcBef>
                          <a:spcPts val="0"/>
                        </a:spcBef>
                        <a:spcAft>
                          <a:spcPts val="600"/>
                        </a:spcAft>
                      </a:pPr>
                      <a:r>
                        <a:rPr lang="en-US" sz="1800" b="1" kern="1400" dirty="0" smtClean="0">
                          <a:solidFill>
                            <a:srgbClr val="0F243E"/>
                          </a:solidFill>
                          <a:effectLst/>
                          <a:latin typeface="Arial"/>
                          <a:ea typeface="Times New Roman"/>
                          <a:cs typeface="Times New Roman"/>
                        </a:rPr>
                        <a:t>Calculation</a:t>
                      </a:r>
                      <a:r>
                        <a:rPr lang="en-US" sz="1800" kern="1400" dirty="0" smtClean="0">
                          <a:solidFill>
                            <a:srgbClr val="0F243E"/>
                          </a:solidFill>
                          <a:effectLst/>
                          <a:latin typeface="Arial"/>
                          <a:ea typeface="Times New Roman"/>
                          <a:cs typeface="Times New Roman"/>
                        </a:rPr>
                        <a:t>:</a:t>
                      </a:r>
                      <a:r>
                        <a:rPr lang="en-US" sz="1800" kern="1400" baseline="0" dirty="0" smtClean="0">
                          <a:solidFill>
                            <a:srgbClr val="0F243E"/>
                          </a:solidFill>
                          <a:effectLst/>
                          <a:latin typeface="Arial"/>
                          <a:ea typeface="Times New Roman"/>
                          <a:cs typeface="Times New Roman"/>
                        </a:rPr>
                        <a:t>             </a:t>
                      </a:r>
                    </a:p>
                    <a:p>
                      <a:pPr marL="0" marR="0" indent="0" hangingPunct="0">
                        <a:spcBef>
                          <a:spcPts val="0"/>
                        </a:spcBef>
                        <a:spcAft>
                          <a:spcPts val="600"/>
                        </a:spcAft>
                      </a:pPr>
                      <a:r>
                        <a:rPr lang="en-US" sz="1800" kern="1400" dirty="0" smtClean="0">
                          <a:solidFill>
                            <a:srgbClr val="0F243E"/>
                          </a:solidFill>
                          <a:effectLst/>
                          <a:latin typeface="Arial"/>
                          <a:ea typeface="Times New Roman"/>
                          <a:cs typeface="Times New Roman"/>
                        </a:rPr>
                        <a:t>(A </a:t>
                      </a:r>
                      <a:r>
                        <a:rPr lang="en-US" sz="1800" kern="1400" dirty="0">
                          <a:solidFill>
                            <a:srgbClr val="0F243E"/>
                          </a:solidFill>
                          <a:effectLst/>
                          <a:latin typeface="Arial"/>
                          <a:ea typeface="Times New Roman"/>
                          <a:cs typeface="Times New Roman"/>
                        </a:rPr>
                        <a:t>/ B) </a:t>
                      </a:r>
                      <a:r>
                        <a:rPr lang="en-US" sz="1800" kern="1400" dirty="0">
                          <a:solidFill>
                            <a:srgbClr val="0F243E"/>
                          </a:solidFill>
                          <a:effectLst/>
                          <a:latin typeface="Arial"/>
                          <a:ea typeface="Times New Roman"/>
                          <a:cs typeface="Arial"/>
                        </a:rPr>
                        <a:t>× </a:t>
                      </a:r>
                      <a:r>
                        <a:rPr lang="en-US" sz="1800" kern="1400" dirty="0">
                          <a:solidFill>
                            <a:srgbClr val="0F243E"/>
                          </a:solidFill>
                          <a:effectLst/>
                          <a:latin typeface="Arial"/>
                          <a:ea typeface="Times New Roman"/>
                          <a:cs typeface="Times New Roman"/>
                        </a:rPr>
                        <a:t>100</a:t>
                      </a:r>
                    </a:p>
                  </a:txBody>
                  <a:tcPr marL="68580" marR="68580" marT="0" marB="0" anchor="ctr"/>
                </a:tc>
                <a:tc>
                  <a:txBody>
                    <a:bodyPr/>
                    <a:lstStyle/>
                    <a:p>
                      <a:pPr marL="0" marR="0" hangingPunct="0">
                        <a:spcBef>
                          <a:spcPts val="0"/>
                        </a:spcBef>
                        <a:spcAft>
                          <a:spcPts val="600"/>
                        </a:spcAft>
                      </a:pPr>
                      <a:r>
                        <a:rPr lang="en-US" sz="1800" kern="1400" dirty="0" smtClean="0">
                          <a:solidFill>
                            <a:srgbClr val="0F243E"/>
                          </a:solidFill>
                          <a:effectLst/>
                          <a:latin typeface="Arial"/>
                          <a:ea typeface="Times New Roman"/>
                          <a:cs typeface="Trebuchet MS"/>
                        </a:rPr>
                        <a:t>The percentage of high-risk participants</a:t>
                      </a:r>
                      <a:r>
                        <a:rPr lang="en-US" sz="1800" kern="1400" baseline="0" dirty="0" smtClean="0">
                          <a:solidFill>
                            <a:srgbClr val="0F243E"/>
                          </a:solidFill>
                          <a:effectLst/>
                          <a:latin typeface="Arial"/>
                          <a:ea typeface="Times New Roman"/>
                          <a:cs typeface="Trebuchet MS"/>
                        </a:rPr>
                        <a:t> that are newly enrolled, according to a standardized and validated risk assessment instrument.</a:t>
                      </a:r>
                      <a:endParaRPr lang="en-US" sz="1800" kern="1400" dirty="0">
                        <a:solidFill>
                          <a:srgbClr val="0F243E"/>
                        </a:solidFill>
                        <a:effectLst/>
                        <a:latin typeface="Arial"/>
                        <a:ea typeface="Times New Roman"/>
                        <a:cs typeface="Trebuchet MS"/>
                      </a:endParaRPr>
                    </a:p>
                  </a:txBody>
                  <a:tcPr marL="68580" marR="68580" marT="0" marB="0" anchor="ctr"/>
                </a:tc>
                <a:tc>
                  <a:txBody>
                    <a:bodyPr/>
                    <a:lstStyle/>
                    <a:p>
                      <a:pPr marL="0" marR="0" hangingPunct="0">
                        <a:lnSpc>
                          <a:spcPts val="1900"/>
                        </a:lnSpc>
                        <a:spcBef>
                          <a:spcPts val="0"/>
                        </a:spcBef>
                        <a:spcAft>
                          <a:spcPts val="600"/>
                        </a:spcAft>
                      </a:pPr>
                      <a:r>
                        <a:rPr lang="en-US" sz="1800" kern="1400" dirty="0" smtClean="0">
                          <a:solidFill>
                            <a:srgbClr val="0F243E"/>
                          </a:solidFill>
                          <a:effectLst/>
                          <a:latin typeface="Arial"/>
                          <a:ea typeface="Times New Roman"/>
                          <a:cs typeface="Trebuchet MS"/>
                        </a:rPr>
                        <a:t>Ideally,</a:t>
                      </a:r>
                      <a:r>
                        <a:rPr lang="en-US" sz="1800" kern="1400" baseline="0" dirty="0" smtClean="0">
                          <a:solidFill>
                            <a:srgbClr val="0F243E"/>
                          </a:solidFill>
                          <a:effectLst/>
                          <a:latin typeface="Arial"/>
                          <a:ea typeface="Times New Roman"/>
                          <a:cs typeface="Trebuchet MS"/>
                        </a:rPr>
                        <a:t> the number of participants newly enrolled is equal to the number of participants that receive an assessment. </a:t>
                      </a:r>
                    </a:p>
                    <a:p>
                      <a:pPr marL="0" marR="0" hangingPunct="0">
                        <a:lnSpc>
                          <a:spcPts val="1900"/>
                        </a:lnSpc>
                        <a:spcBef>
                          <a:spcPts val="600"/>
                        </a:spcBef>
                        <a:spcAft>
                          <a:spcPts val="600"/>
                        </a:spcAft>
                      </a:pPr>
                      <a:r>
                        <a:rPr lang="en-US" sz="1800" kern="1400" dirty="0" smtClean="0">
                          <a:solidFill>
                            <a:srgbClr val="0F243E"/>
                          </a:solidFill>
                          <a:effectLst/>
                          <a:latin typeface="Arial"/>
                          <a:ea typeface="Times New Roman"/>
                          <a:cs typeface="Trebuchet MS"/>
                        </a:rPr>
                        <a:t>A</a:t>
                      </a:r>
                      <a:r>
                        <a:rPr lang="en-US" sz="1800" kern="1400" baseline="0" dirty="0" smtClean="0">
                          <a:solidFill>
                            <a:srgbClr val="0F243E"/>
                          </a:solidFill>
                          <a:effectLst/>
                          <a:latin typeface="Arial"/>
                          <a:ea typeface="Times New Roman"/>
                          <a:cs typeface="Trebuchet MS"/>
                        </a:rPr>
                        <a:t> percentage that approaches 100% would indicate the grantee is targeting treatment services to those persons who are at high risk for reoffending and/or have high substance abuse treatment needs.</a:t>
                      </a:r>
                      <a:endParaRPr lang="en-US" sz="1800" kern="1400" dirty="0">
                        <a:solidFill>
                          <a:srgbClr val="0F243E"/>
                        </a:solidFill>
                        <a:effectLst/>
                        <a:latin typeface="Arial"/>
                        <a:ea typeface="Times New Roman"/>
                        <a:cs typeface="Trebuchet MS"/>
                      </a:endParaRPr>
                    </a:p>
                  </a:txBody>
                  <a:tcPr marL="68580" marR="68580" marT="0" marB="0" anchor="ctr"/>
                </a:tc>
              </a:tr>
            </a:tbl>
          </a:graphicData>
        </a:graphic>
      </p:graphicFrame>
      <p:sp>
        <p:nvSpPr>
          <p:cNvPr id="3" name="Slide Number Placeholder 2"/>
          <p:cNvSpPr>
            <a:spLocks noGrp="1"/>
          </p:cNvSpPr>
          <p:nvPr>
            <p:ph type="sldNum" sz="quarter" idx="10"/>
          </p:nvPr>
        </p:nvSpPr>
        <p:spPr/>
        <p:txBody>
          <a:bodyPr/>
          <a:lstStyle/>
          <a:p>
            <a:pPr>
              <a:defRPr/>
            </a:pPr>
            <a:fld id="{BA3EB360-3530-44C3-A110-45C21CFD7CD2}" type="slidenum">
              <a:rPr lang="en-US" smtClean="0"/>
              <a:pPr>
                <a:defRPr/>
              </a:pPr>
              <a:t>13</a:t>
            </a:fld>
            <a:endParaRPr lang="en-US" dirty="0"/>
          </a:p>
        </p:txBody>
      </p:sp>
      <p:sp>
        <p:nvSpPr>
          <p:cNvPr id="2" name="Title 1"/>
          <p:cNvSpPr>
            <a:spLocks noGrp="1"/>
          </p:cNvSpPr>
          <p:nvPr>
            <p:ph type="title"/>
          </p:nvPr>
        </p:nvSpPr>
        <p:spPr/>
        <p:txBody>
          <a:bodyPr/>
          <a:lstStyle/>
          <a:p>
            <a:r>
              <a:rPr lang="en-US" dirty="0"/>
              <a:t>5. High-Risk </a:t>
            </a:r>
            <a:r>
              <a:rPr lang="en-US" dirty="0" smtClean="0"/>
              <a:t>Participants</a:t>
            </a:r>
            <a:endParaRPr lang="en-US" dirty="0"/>
          </a:p>
        </p:txBody>
      </p:sp>
    </p:spTree>
    <p:extLst>
      <p:ext uri="{BB962C8B-B14F-4D97-AF65-F5344CB8AC3E}">
        <p14:creationId xmlns:p14="http://schemas.microsoft.com/office/powerpoint/2010/main" val="33204887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US" dirty="0">
                <a:solidFill>
                  <a:schemeClr val="tx1"/>
                </a:solidFill>
                <a:ea typeface="Calibri" pitchFamily="34" charset="0"/>
                <a:cs typeface="Times New Roman" pitchFamily="18" charset="0"/>
              </a:rPr>
              <a:t>Describe short- and long-term </a:t>
            </a:r>
            <a:r>
              <a:rPr lang="en-US" dirty="0" smtClean="0">
                <a:solidFill>
                  <a:schemeClr val="tx1"/>
                </a:solidFill>
                <a:ea typeface="Calibri" pitchFamily="34" charset="0"/>
                <a:cs typeface="Times New Roman" pitchFamily="18" charset="0"/>
              </a:rPr>
              <a:t>accomplishments</a:t>
            </a:r>
          </a:p>
          <a:p>
            <a:r>
              <a:rPr lang="en-US" dirty="0">
                <a:solidFill>
                  <a:schemeClr val="tx1"/>
                </a:solidFill>
                <a:ea typeface="Calibri" pitchFamily="34" charset="0"/>
                <a:cs typeface="Times New Roman" pitchFamily="18" charset="0"/>
              </a:rPr>
              <a:t>Describe problems or barriers</a:t>
            </a:r>
          </a:p>
          <a:p>
            <a:r>
              <a:rPr lang="en-US" dirty="0">
                <a:solidFill>
                  <a:schemeClr val="tx1"/>
                </a:solidFill>
                <a:ea typeface="Calibri" pitchFamily="34" charset="0"/>
                <a:cs typeface="Times New Roman" pitchFamily="18" charset="0"/>
              </a:rPr>
              <a:t>Describe a need for BJA assistance</a:t>
            </a:r>
          </a:p>
          <a:p>
            <a:r>
              <a:rPr lang="en-US" dirty="0">
                <a:solidFill>
                  <a:schemeClr val="tx1"/>
                </a:solidFill>
                <a:ea typeface="Calibri" pitchFamily="34" charset="0"/>
                <a:cs typeface="Times New Roman" pitchFamily="18" charset="0"/>
              </a:rPr>
              <a:t>Provide </a:t>
            </a:r>
            <a:r>
              <a:rPr lang="en-US" dirty="0" smtClean="0">
                <a:solidFill>
                  <a:schemeClr val="tx1"/>
                </a:solidFill>
                <a:ea typeface="Calibri" pitchFamily="34" charset="0"/>
                <a:cs typeface="Times New Roman" pitchFamily="18" charset="0"/>
              </a:rPr>
              <a:t>updated program </a:t>
            </a:r>
            <a:r>
              <a:rPr lang="en-US" dirty="0">
                <a:solidFill>
                  <a:schemeClr val="tx1"/>
                </a:solidFill>
                <a:ea typeface="Calibri" pitchFamily="34" charset="0"/>
                <a:cs typeface="Times New Roman" pitchFamily="18" charset="0"/>
              </a:rPr>
              <a:t>goals </a:t>
            </a:r>
          </a:p>
          <a:p>
            <a:r>
              <a:rPr lang="en-US" dirty="0">
                <a:solidFill>
                  <a:schemeClr val="tx1"/>
                </a:solidFill>
                <a:ea typeface="Calibri" pitchFamily="34" charset="0"/>
                <a:cs typeface="Times New Roman" pitchFamily="18" charset="0"/>
              </a:rPr>
              <a:t>Outline planned activities for the next 6 months </a:t>
            </a:r>
          </a:p>
          <a:p>
            <a:r>
              <a:rPr lang="en-US" dirty="0">
                <a:solidFill>
                  <a:schemeClr val="tx1"/>
                </a:solidFill>
                <a:ea typeface="Calibri" pitchFamily="34" charset="0"/>
                <a:cs typeface="Times New Roman" pitchFamily="18" charset="0"/>
              </a:rPr>
              <a:t>Identify innovative programs </a:t>
            </a:r>
          </a:p>
          <a:p>
            <a:endParaRPr lang="en-US" dirty="0">
              <a:solidFill>
                <a:schemeClr val="accent1">
                  <a:lumMod val="50000"/>
                </a:schemeClr>
              </a:solidFill>
              <a:ea typeface="Calibri" pitchFamily="34" charset="0"/>
              <a:cs typeface="Times New Roman" pitchFamily="18" charset="0"/>
            </a:endParaRPr>
          </a:p>
          <a:p>
            <a:endParaRPr lang="en-US" dirty="0"/>
          </a:p>
        </p:txBody>
      </p:sp>
      <p:sp>
        <p:nvSpPr>
          <p:cNvPr id="2" name="Title 1"/>
          <p:cNvSpPr>
            <a:spLocks noGrp="1"/>
          </p:cNvSpPr>
          <p:nvPr>
            <p:ph type="title"/>
          </p:nvPr>
        </p:nvSpPr>
        <p:spPr/>
        <p:txBody>
          <a:bodyPr/>
          <a:lstStyle/>
          <a:p>
            <a:r>
              <a:rPr lang="en-US" smtClean="0"/>
              <a:t>Narrative Questions</a:t>
            </a:r>
            <a:endParaRPr lang="en-US" dirty="0"/>
          </a:p>
        </p:txBody>
      </p:sp>
    </p:spTree>
    <p:extLst>
      <p:ext uri="{BB962C8B-B14F-4D97-AF65-F5344CB8AC3E}">
        <p14:creationId xmlns:p14="http://schemas.microsoft.com/office/powerpoint/2010/main" val="315604901"/>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normAutofit fontScale="92500"/>
          </a:bodyPr>
          <a:lstStyle/>
          <a:p>
            <a:r>
              <a:rPr lang="en-US" b="1" dirty="0" smtClean="0">
                <a:solidFill>
                  <a:schemeClr val="tx1"/>
                </a:solidFill>
              </a:rPr>
              <a:t>Reporting on BJA plus 25% non-Federal match funded activities </a:t>
            </a:r>
            <a:r>
              <a:rPr lang="en-US" b="1" dirty="0">
                <a:solidFill>
                  <a:schemeClr val="tx1"/>
                </a:solidFill>
              </a:rPr>
              <a:t>and participants </a:t>
            </a:r>
          </a:p>
          <a:p>
            <a:pPr lvl="1">
              <a:lnSpc>
                <a:spcPct val="100000"/>
              </a:lnSpc>
              <a:spcBef>
                <a:spcPts val="0"/>
              </a:spcBef>
            </a:pPr>
            <a:r>
              <a:rPr lang="en-US" sz="2400" dirty="0">
                <a:solidFill>
                  <a:schemeClr val="tx1"/>
                </a:solidFill>
              </a:rPr>
              <a:t>Report </a:t>
            </a:r>
            <a:r>
              <a:rPr lang="en-US" sz="2400" b="1" u="sng" dirty="0">
                <a:solidFill>
                  <a:schemeClr val="tx1"/>
                </a:solidFill>
              </a:rPr>
              <a:t>only</a:t>
            </a:r>
            <a:r>
              <a:rPr lang="en-US" sz="2400" dirty="0">
                <a:solidFill>
                  <a:schemeClr val="tx1"/>
                </a:solidFill>
              </a:rPr>
              <a:t> on program activities, services, and participants that are </a:t>
            </a:r>
            <a:r>
              <a:rPr lang="en-US" sz="2400" dirty="0" smtClean="0">
                <a:solidFill>
                  <a:schemeClr val="tx1"/>
                </a:solidFill>
              </a:rPr>
              <a:t>funded by </a:t>
            </a:r>
            <a:r>
              <a:rPr lang="en-US" sz="2400" dirty="0">
                <a:solidFill>
                  <a:schemeClr val="tx1"/>
                </a:solidFill>
              </a:rPr>
              <a:t>BJA grant </a:t>
            </a:r>
            <a:r>
              <a:rPr lang="en-US" sz="2400" dirty="0" smtClean="0">
                <a:solidFill>
                  <a:schemeClr val="tx1"/>
                </a:solidFill>
              </a:rPr>
              <a:t>funds plus 25% non-Federal match funds</a:t>
            </a:r>
          </a:p>
          <a:p>
            <a:pPr lvl="1">
              <a:lnSpc>
                <a:spcPct val="100000"/>
              </a:lnSpc>
              <a:spcBef>
                <a:spcPts val="0"/>
              </a:spcBef>
            </a:pPr>
            <a:r>
              <a:rPr lang="en-US" sz="2400" dirty="0" smtClean="0">
                <a:solidFill>
                  <a:schemeClr val="tx1"/>
                </a:solidFill>
              </a:rPr>
              <a:t>Activities include training and hiring personnel, and program participants. Report the number of individuals that is equal to the proportion of the Federal funds (plus matching fund) of your total annual budget for the RSAT program</a:t>
            </a:r>
            <a:r>
              <a:rPr lang="en-US" sz="2400" dirty="0">
                <a:solidFill>
                  <a:schemeClr val="tx1"/>
                </a:solidFill>
              </a:rPr>
              <a:t>	 </a:t>
            </a:r>
          </a:p>
          <a:p>
            <a:pPr lvl="1"/>
            <a:r>
              <a:rPr lang="en-US" sz="2400" dirty="0" smtClean="0">
                <a:solidFill>
                  <a:schemeClr val="tx1"/>
                </a:solidFill>
              </a:rPr>
              <a:t>No </a:t>
            </a:r>
            <a:r>
              <a:rPr lang="en-US" sz="2400" dirty="0">
                <a:solidFill>
                  <a:schemeClr val="tx1"/>
                </a:solidFill>
              </a:rPr>
              <a:t>right or wrong way to account for BJA-funded totals</a:t>
            </a:r>
          </a:p>
          <a:p>
            <a:pPr lvl="4"/>
            <a:r>
              <a:rPr lang="en-US" sz="2400" dirty="0">
                <a:solidFill>
                  <a:schemeClr val="tx1"/>
                </a:solidFill>
              </a:rPr>
              <a:t>Suggested solution: Pro-rate your data entry based on </a:t>
            </a:r>
            <a:r>
              <a:rPr lang="en-US" sz="2400" dirty="0">
                <a:solidFill>
                  <a:schemeClr val="tx1"/>
                </a:solidFill>
                <a:latin typeface="Calibri"/>
                <a:ea typeface="Calibri"/>
                <a:cs typeface="Times New Roman"/>
              </a:rPr>
              <a:t>the percentage of your total budget that is accounted for by BJA funds</a:t>
            </a:r>
          </a:p>
          <a:p>
            <a:pPr lvl="4"/>
            <a:r>
              <a:rPr lang="en-US" sz="2400" dirty="0">
                <a:solidFill>
                  <a:schemeClr val="tx1"/>
                </a:solidFill>
                <a:latin typeface="Calibri"/>
                <a:cs typeface="Times New Roman"/>
              </a:rPr>
              <a:t>Please remain consistent in method throughout the life of the </a:t>
            </a:r>
            <a:r>
              <a:rPr lang="en-US" sz="2400" dirty="0" smtClean="0">
                <a:solidFill>
                  <a:schemeClr val="tx1"/>
                </a:solidFill>
                <a:latin typeface="Calibri"/>
                <a:cs typeface="Times New Roman"/>
              </a:rPr>
              <a:t>award</a:t>
            </a:r>
            <a:endParaRPr lang="en-US" sz="2400" dirty="0">
              <a:solidFill>
                <a:schemeClr val="tx1"/>
              </a:solidFill>
            </a:endParaRPr>
          </a:p>
        </p:txBody>
      </p:sp>
      <p:sp>
        <p:nvSpPr>
          <p:cNvPr id="3" name="Title 2"/>
          <p:cNvSpPr>
            <a:spLocks noGrp="1"/>
          </p:cNvSpPr>
          <p:nvPr>
            <p:ph type="title"/>
          </p:nvPr>
        </p:nvSpPr>
        <p:spPr/>
        <p:txBody>
          <a:bodyPr>
            <a:normAutofit/>
          </a:bodyPr>
          <a:lstStyle/>
          <a:p>
            <a:r>
              <a:rPr lang="en-US" dirty="0" smtClean="0"/>
              <a:t>Reporting Challenges</a:t>
            </a:r>
            <a:endParaRPr lang="en-US" dirty="0"/>
          </a:p>
        </p:txBody>
      </p:sp>
      <p:sp>
        <p:nvSpPr>
          <p:cNvPr id="4" name="Slide Number Placeholder 3"/>
          <p:cNvSpPr>
            <a:spLocks noGrp="1"/>
          </p:cNvSpPr>
          <p:nvPr>
            <p:ph type="sldNum" sz="quarter" idx="10"/>
          </p:nvPr>
        </p:nvSpPr>
        <p:spPr/>
        <p:txBody>
          <a:bodyPr/>
          <a:lstStyle/>
          <a:p>
            <a:pPr>
              <a:defRPr/>
            </a:pPr>
            <a:fld id="{340C3DD7-A6FE-48E5-9AD5-C880A92FE746}" type="slidenum">
              <a:rPr lang="en-US" smtClean="0">
                <a:solidFill>
                  <a:prstClr val="white"/>
                </a:solidFill>
              </a:rPr>
              <a:pPr>
                <a:defRPr/>
              </a:pPr>
              <a:t>15</a:t>
            </a:fld>
            <a:endParaRPr lang="en-US" dirty="0">
              <a:solidFill>
                <a:prstClr val="white"/>
              </a:solidFill>
            </a:endParaRPr>
          </a:p>
        </p:txBody>
      </p:sp>
    </p:spTree>
    <p:extLst>
      <p:ext uri="{BB962C8B-B14F-4D97-AF65-F5344CB8AC3E}">
        <p14:creationId xmlns:p14="http://schemas.microsoft.com/office/powerpoint/2010/main" val="20579162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81000" y="1234465"/>
            <a:ext cx="8382000" cy="4937735"/>
          </a:xfrm>
        </p:spPr>
        <p:txBody>
          <a:bodyPr>
            <a:normAutofit lnSpcReduction="10000"/>
          </a:bodyPr>
          <a:lstStyle/>
          <a:p>
            <a:r>
              <a:rPr lang="en-US" b="1" dirty="0" smtClean="0">
                <a:solidFill>
                  <a:schemeClr val="tx1"/>
                </a:solidFill>
              </a:rPr>
              <a:t>Reporting duplicate data</a:t>
            </a:r>
          </a:p>
          <a:p>
            <a:pPr lvl="1">
              <a:lnSpc>
                <a:spcPct val="100000"/>
              </a:lnSpc>
            </a:pPr>
            <a:r>
              <a:rPr lang="en-US" dirty="0" smtClean="0">
                <a:solidFill>
                  <a:schemeClr val="tx1"/>
                </a:solidFill>
              </a:rPr>
              <a:t>If you are funding one program with multiple grant awards do not duplicate data reports</a:t>
            </a:r>
          </a:p>
          <a:p>
            <a:pPr lvl="4"/>
            <a:r>
              <a:rPr lang="en-US" sz="2000" dirty="0" smtClean="0">
                <a:solidFill>
                  <a:schemeClr val="tx1"/>
                </a:solidFill>
              </a:rPr>
              <a:t>Use one funding stream at a time if possible and report the other award as “not operational”</a:t>
            </a:r>
          </a:p>
          <a:p>
            <a:pPr lvl="4"/>
            <a:r>
              <a:rPr lang="en-US" sz="2000" dirty="0" smtClean="0">
                <a:solidFill>
                  <a:schemeClr val="tx1"/>
                </a:solidFill>
              </a:rPr>
              <a:t>Pro-rate your data and report the percentage of individuals that is equal to the pro-rated percentage of the award </a:t>
            </a:r>
            <a:endParaRPr lang="en-US" sz="2000" dirty="0">
              <a:solidFill>
                <a:schemeClr val="tx1"/>
              </a:solidFill>
            </a:endParaRPr>
          </a:p>
          <a:p>
            <a:pPr marL="914309" lvl="4" indent="0">
              <a:buNone/>
            </a:pPr>
            <a:endParaRPr lang="en-US" sz="2000" dirty="0"/>
          </a:p>
          <a:p>
            <a:pPr marL="460226" lvl="1" indent="0">
              <a:buNone/>
            </a:pPr>
            <a:r>
              <a:rPr lang="en-US" dirty="0" smtClean="0"/>
              <a:t>Pro-rating Example: If </a:t>
            </a:r>
            <a:r>
              <a:rPr lang="en-US" dirty="0"/>
              <a:t>the </a:t>
            </a:r>
            <a:r>
              <a:rPr lang="en-US" dirty="0" smtClean="0"/>
              <a:t>Drug  </a:t>
            </a:r>
            <a:r>
              <a:rPr lang="en-US" dirty="0"/>
              <a:t>Crisis Center was awarded $300,000 under the </a:t>
            </a:r>
            <a:r>
              <a:rPr lang="en-US" dirty="0" smtClean="0"/>
              <a:t>2010 RSAT and </a:t>
            </a:r>
            <a:r>
              <a:rPr lang="en-US" dirty="0"/>
              <a:t>awarded $150,000 under the </a:t>
            </a:r>
            <a:r>
              <a:rPr lang="en-US" dirty="0" smtClean="0"/>
              <a:t>2011 RSAT.  </a:t>
            </a:r>
            <a:r>
              <a:rPr lang="en-US" dirty="0"/>
              <a:t>The data to report if both projects are active is as follows</a:t>
            </a:r>
            <a:r>
              <a:rPr lang="en-US" dirty="0" smtClean="0"/>
              <a:t>:</a:t>
            </a:r>
            <a:endParaRPr lang="en-US" dirty="0"/>
          </a:p>
          <a:p>
            <a:pPr marL="460226" lvl="1" indent="0">
              <a:buNone/>
            </a:pPr>
            <a:r>
              <a:rPr lang="en-US" dirty="0"/>
              <a:t>Add the total award for both projects, then calculate the percentage by taking the grant award for each project and divide by the combined award of the two </a:t>
            </a:r>
            <a:r>
              <a:rPr lang="en-US" dirty="0" smtClean="0"/>
              <a:t>projects.</a:t>
            </a:r>
          </a:p>
          <a:p>
            <a:pPr marL="460226" lvl="1" indent="0">
              <a:buNone/>
            </a:pPr>
            <a:r>
              <a:rPr lang="en-US" dirty="0" smtClean="0"/>
              <a:t>E.g.  </a:t>
            </a:r>
            <a:r>
              <a:rPr lang="en-US" dirty="0"/>
              <a:t>300000 + 150000 = 450000   300000/450000 = 66%  150000/450000 = 33</a:t>
            </a:r>
            <a:r>
              <a:rPr lang="en-US" dirty="0" smtClean="0"/>
              <a:t>%</a:t>
            </a:r>
          </a:p>
          <a:p>
            <a:endParaRPr lang="en-US" dirty="0"/>
          </a:p>
        </p:txBody>
      </p:sp>
      <p:sp>
        <p:nvSpPr>
          <p:cNvPr id="3" name="Title 2"/>
          <p:cNvSpPr>
            <a:spLocks noGrp="1"/>
          </p:cNvSpPr>
          <p:nvPr>
            <p:ph type="title"/>
          </p:nvPr>
        </p:nvSpPr>
        <p:spPr/>
        <p:txBody>
          <a:bodyPr>
            <a:normAutofit/>
          </a:bodyPr>
          <a:lstStyle/>
          <a:p>
            <a:r>
              <a:rPr lang="en-US" dirty="0" smtClean="0"/>
              <a:t>Reporting Challenges 	</a:t>
            </a:r>
            <a:endParaRPr lang="en-US" dirty="0"/>
          </a:p>
        </p:txBody>
      </p:sp>
      <p:sp>
        <p:nvSpPr>
          <p:cNvPr id="4" name="Slide Number Placeholder 3"/>
          <p:cNvSpPr>
            <a:spLocks noGrp="1"/>
          </p:cNvSpPr>
          <p:nvPr>
            <p:ph type="sldNum" sz="quarter" idx="10"/>
          </p:nvPr>
        </p:nvSpPr>
        <p:spPr/>
        <p:txBody>
          <a:bodyPr/>
          <a:lstStyle/>
          <a:p>
            <a:pPr>
              <a:defRPr/>
            </a:pPr>
            <a:fld id="{340C3DD7-A6FE-48E5-9AD5-C880A92FE746}" type="slidenum">
              <a:rPr lang="en-US" smtClean="0">
                <a:solidFill>
                  <a:prstClr val="white"/>
                </a:solidFill>
              </a:rPr>
              <a:pPr>
                <a:defRPr/>
              </a:pPr>
              <a:t>16</a:t>
            </a:fld>
            <a:endParaRPr lang="en-US" dirty="0">
              <a:solidFill>
                <a:prstClr val="white"/>
              </a:solidFill>
            </a:endParaRPr>
          </a:p>
        </p:txBody>
      </p:sp>
    </p:spTree>
    <p:extLst>
      <p:ext uri="{BB962C8B-B14F-4D97-AF65-F5344CB8AC3E}">
        <p14:creationId xmlns:p14="http://schemas.microsoft.com/office/powerpoint/2010/main" val="1986603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81000" y="1234465"/>
            <a:ext cx="8382000" cy="5090135"/>
          </a:xfrm>
        </p:spPr>
        <p:txBody>
          <a:bodyPr>
            <a:normAutofit fontScale="85000" lnSpcReduction="20000"/>
          </a:bodyPr>
          <a:lstStyle/>
          <a:p>
            <a:pPr>
              <a:lnSpc>
                <a:spcPct val="120000"/>
              </a:lnSpc>
              <a:spcBef>
                <a:spcPts val="0"/>
              </a:spcBef>
            </a:pPr>
            <a:r>
              <a:rPr lang="en-US" sz="2200" b="1" dirty="0">
                <a:solidFill>
                  <a:schemeClr val="tx1"/>
                </a:solidFill>
              </a:rPr>
              <a:t>Accurately accounting for all program participants </a:t>
            </a:r>
            <a:r>
              <a:rPr lang="en-US" sz="2200" b="1" dirty="0" smtClean="0">
                <a:solidFill>
                  <a:schemeClr val="tx1"/>
                </a:solidFill>
              </a:rPr>
              <a:t>over time</a:t>
            </a:r>
            <a:endParaRPr lang="en-US" sz="2200" b="1" dirty="0">
              <a:solidFill>
                <a:schemeClr val="tx1"/>
              </a:solidFill>
            </a:endParaRPr>
          </a:p>
          <a:p>
            <a:pPr lvl="1">
              <a:lnSpc>
                <a:spcPct val="120000"/>
              </a:lnSpc>
              <a:spcBef>
                <a:spcPts val="0"/>
              </a:spcBef>
            </a:pPr>
            <a:r>
              <a:rPr lang="en-US" sz="2200" dirty="0">
                <a:solidFill>
                  <a:schemeClr val="tx1"/>
                </a:solidFill>
              </a:rPr>
              <a:t>Track all program participants over the duration of their time in the </a:t>
            </a:r>
            <a:r>
              <a:rPr lang="en-US" sz="2200" dirty="0" smtClean="0">
                <a:solidFill>
                  <a:schemeClr val="tx1"/>
                </a:solidFill>
              </a:rPr>
              <a:t>program, that are “BJA-funded”</a:t>
            </a:r>
            <a:endParaRPr lang="en-US" sz="2200" dirty="0">
              <a:solidFill>
                <a:schemeClr val="tx1"/>
              </a:solidFill>
            </a:endParaRPr>
          </a:p>
          <a:p>
            <a:pPr lvl="1">
              <a:lnSpc>
                <a:spcPct val="120000"/>
              </a:lnSpc>
              <a:spcBef>
                <a:spcPts val="0"/>
              </a:spcBef>
            </a:pPr>
            <a:r>
              <a:rPr lang="en-US" sz="2200" dirty="0">
                <a:solidFill>
                  <a:schemeClr val="tx1"/>
                </a:solidFill>
              </a:rPr>
              <a:t>PMT system </a:t>
            </a:r>
            <a:r>
              <a:rPr lang="en-US" sz="2200" dirty="0" smtClean="0">
                <a:solidFill>
                  <a:schemeClr val="tx1"/>
                </a:solidFill>
              </a:rPr>
              <a:t>mostly requires participant-level </a:t>
            </a:r>
            <a:r>
              <a:rPr lang="en-US" sz="2200" dirty="0">
                <a:solidFill>
                  <a:schemeClr val="tx1"/>
                </a:solidFill>
              </a:rPr>
              <a:t>reporting but keeping track of individuals will help improve your ability to report accurately </a:t>
            </a:r>
            <a:endParaRPr lang="en-US" sz="2200" dirty="0" smtClean="0">
              <a:solidFill>
                <a:schemeClr val="tx1"/>
              </a:solidFill>
            </a:endParaRPr>
          </a:p>
          <a:p>
            <a:pPr lvl="1">
              <a:lnSpc>
                <a:spcPct val="120000"/>
              </a:lnSpc>
              <a:spcBef>
                <a:spcPts val="0"/>
              </a:spcBef>
            </a:pPr>
            <a:r>
              <a:rPr lang="en-US" sz="2200" dirty="0" smtClean="0">
                <a:solidFill>
                  <a:schemeClr val="tx1"/>
                </a:solidFill>
              </a:rPr>
              <a:t>Recommended that you create an electronic record to track individual participants</a:t>
            </a:r>
            <a:endParaRPr lang="en-US" sz="2200" dirty="0">
              <a:solidFill>
                <a:schemeClr val="tx1"/>
              </a:solidFill>
            </a:endParaRPr>
          </a:p>
          <a:p>
            <a:pPr>
              <a:lnSpc>
                <a:spcPct val="120000"/>
              </a:lnSpc>
              <a:spcBef>
                <a:spcPts val="0"/>
              </a:spcBef>
            </a:pPr>
            <a:r>
              <a:rPr lang="en-US" sz="2200" b="1" dirty="0" smtClean="0">
                <a:solidFill>
                  <a:schemeClr val="tx1"/>
                </a:solidFill>
              </a:rPr>
              <a:t>Reporting </a:t>
            </a:r>
            <a:r>
              <a:rPr lang="en-US" sz="2200" b="1" dirty="0">
                <a:solidFill>
                  <a:schemeClr val="tx1"/>
                </a:solidFill>
              </a:rPr>
              <a:t>consistently </a:t>
            </a:r>
          </a:p>
          <a:p>
            <a:pPr lvl="1">
              <a:lnSpc>
                <a:spcPct val="120000"/>
              </a:lnSpc>
              <a:spcBef>
                <a:spcPts val="0"/>
              </a:spcBef>
            </a:pPr>
            <a:r>
              <a:rPr lang="en-US" sz="2200" dirty="0">
                <a:solidFill>
                  <a:schemeClr val="tx1"/>
                </a:solidFill>
              </a:rPr>
              <a:t>Be sure that your PMT responses match the values you are reporting </a:t>
            </a:r>
            <a:r>
              <a:rPr lang="en-US" sz="2200" dirty="0" smtClean="0">
                <a:solidFill>
                  <a:schemeClr val="tx1"/>
                </a:solidFill>
              </a:rPr>
              <a:t>to </a:t>
            </a:r>
            <a:r>
              <a:rPr lang="en-US" sz="2200" dirty="0">
                <a:solidFill>
                  <a:schemeClr val="tx1"/>
                </a:solidFill>
              </a:rPr>
              <a:t>GMS, and for other grant-related data collection</a:t>
            </a:r>
          </a:p>
          <a:p>
            <a:pPr lvl="4">
              <a:lnSpc>
                <a:spcPct val="120000"/>
              </a:lnSpc>
            </a:pPr>
            <a:r>
              <a:rPr lang="en-US" sz="2200" dirty="0">
                <a:solidFill>
                  <a:schemeClr val="tx1"/>
                </a:solidFill>
              </a:rPr>
              <a:t>Your reporting should remain in line with </a:t>
            </a:r>
            <a:r>
              <a:rPr lang="en-US" sz="2200" dirty="0" smtClean="0">
                <a:solidFill>
                  <a:schemeClr val="tx1"/>
                </a:solidFill>
              </a:rPr>
              <a:t>the </a:t>
            </a:r>
            <a:r>
              <a:rPr lang="en-US" sz="2200" dirty="0">
                <a:solidFill>
                  <a:schemeClr val="tx1"/>
                </a:solidFill>
              </a:rPr>
              <a:t>objectives and totals set forth in your </a:t>
            </a:r>
            <a:r>
              <a:rPr lang="en-US" sz="2200" dirty="0" smtClean="0">
                <a:solidFill>
                  <a:schemeClr val="tx1"/>
                </a:solidFill>
              </a:rPr>
              <a:t>approved BJA grant application </a:t>
            </a:r>
            <a:r>
              <a:rPr lang="en-US" sz="2200" dirty="0">
                <a:solidFill>
                  <a:schemeClr val="tx1"/>
                </a:solidFill>
              </a:rPr>
              <a:t>(unless a GAN has been approved)</a:t>
            </a:r>
          </a:p>
          <a:p>
            <a:pPr lvl="4">
              <a:lnSpc>
                <a:spcPct val="120000"/>
              </a:lnSpc>
            </a:pPr>
            <a:r>
              <a:rPr lang="en-US" sz="2200" dirty="0">
                <a:solidFill>
                  <a:schemeClr val="tx1"/>
                </a:solidFill>
              </a:rPr>
              <a:t>Report consistently across PMT quarters – out of range </a:t>
            </a:r>
            <a:r>
              <a:rPr lang="en-US" sz="2200" dirty="0" smtClean="0">
                <a:solidFill>
                  <a:schemeClr val="tx1"/>
                </a:solidFill>
              </a:rPr>
              <a:t>and duplicate values </a:t>
            </a:r>
            <a:r>
              <a:rPr lang="en-US" sz="2200" dirty="0">
                <a:solidFill>
                  <a:schemeClr val="tx1"/>
                </a:solidFill>
              </a:rPr>
              <a:t>will be </a:t>
            </a:r>
            <a:r>
              <a:rPr lang="en-US" sz="2200" dirty="0" smtClean="0">
                <a:solidFill>
                  <a:schemeClr val="tx1"/>
                </a:solidFill>
              </a:rPr>
              <a:t>flagged</a:t>
            </a:r>
            <a:endParaRPr lang="en-US" sz="2200" dirty="0">
              <a:solidFill>
                <a:schemeClr val="tx1"/>
              </a:solidFill>
            </a:endParaRPr>
          </a:p>
          <a:p>
            <a:endParaRPr lang="en-US" dirty="0"/>
          </a:p>
        </p:txBody>
      </p:sp>
      <p:sp>
        <p:nvSpPr>
          <p:cNvPr id="3" name="Title 2"/>
          <p:cNvSpPr>
            <a:spLocks noGrp="1"/>
          </p:cNvSpPr>
          <p:nvPr>
            <p:ph type="title"/>
          </p:nvPr>
        </p:nvSpPr>
        <p:spPr/>
        <p:txBody>
          <a:bodyPr/>
          <a:lstStyle/>
          <a:p>
            <a:r>
              <a:rPr lang="en-US" dirty="0"/>
              <a:t>Reporting </a:t>
            </a:r>
            <a:r>
              <a:rPr lang="en-US" dirty="0" smtClean="0"/>
              <a:t>Challenges</a:t>
            </a:r>
            <a:endParaRPr lang="en-US" dirty="0"/>
          </a:p>
        </p:txBody>
      </p:sp>
      <p:sp>
        <p:nvSpPr>
          <p:cNvPr id="4" name="Slide Number Placeholder 3"/>
          <p:cNvSpPr>
            <a:spLocks noGrp="1"/>
          </p:cNvSpPr>
          <p:nvPr>
            <p:ph type="sldNum" sz="quarter" idx="10"/>
          </p:nvPr>
        </p:nvSpPr>
        <p:spPr/>
        <p:txBody>
          <a:bodyPr/>
          <a:lstStyle/>
          <a:p>
            <a:pPr>
              <a:defRPr/>
            </a:pPr>
            <a:fld id="{340C3DD7-A6FE-48E5-9AD5-C880A92FE746}" type="slidenum">
              <a:rPr lang="en-US" smtClean="0">
                <a:solidFill>
                  <a:prstClr val="white"/>
                </a:solidFill>
              </a:rPr>
              <a:pPr>
                <a:defRPr/>
              </a:pPr>
              <a:t>17</a:t>
            </a:fld>
            <a:endParaRPr lang="en-US" dirty="0">
              <a:solidFill>
                <a:prstClr val="white"/>
              </a:solidFill>
            </a:endParaRPr>
          </a:p>
        </p:txBody>
      </p:sp>
    </p:spTree>
    <p:extLst>
      <p:ext uri="{BB962C8B-B14F-4D97-AF65-F5344CB8AC3E}">
        <p14:creationId xmlns:p14="http://schemas.microsoft.com/office/powerpoint/2010/main" val="37889366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81000" y="1234465"/>
            <a:ext cx="8382000" cy="5090135"/>
          </a:xfrm>
        </p:spPr>
        <p:txBody>
          <a:bodyPr>
            <a:normAutofit/>
          </a:bodyPr>
          <a:lstStyle/>
          <a:p>
            <a:pPr>
              <a:lnSpc>
                <a:spcPct val="120000"/>
              </a:lnSpc>
              <a:spcBef>
                <a:spcPts val="0"/>
              </a:spcBef>
            </a:pPr>
            <a:r>
              <a:rPr lang="en-US" sz="2200" b="1" dirty="0" smtClean="0">
                <a:solidFill>
                  <a:schemeClr val="tx1"/>
                </a:solidFill>
              </a:rPr>
              <a:t>How to report </a:t>
            </a:r>
            <a:r>
              <a:rPr lang="en-US" sz="2200" b="1" dirty="0" err="1" smtClean="0">
                <a:solidFill>
                  <a:schemeClr val="tx1"/>
                </a:solidFill>
              </a:rPr>
              <a:t>subrecipient</a:t>
            </a:r>
            <a:r>
              <a:rPr lang="en-US" sz="2200" b="1" dirty="0" smtClean="0">
                <a:solidFill>
                  <a:schemeClr val="tx1"/>
                </a:solidFill>
              </a:rPr>
              <a:t> implementing multiple activities</a:t>
            </a:r>
          </a:p>
          <a:p>
            <a:pPr lvl="1">
              <a:lnSpc>
                <a:spcPct val="120000"/>
              </a:lnSpc>
              <a:spcBef>
                <a:spcPts val="0"/>
              </a:spcBef>
            </a:pPr>
            <a:r>
              <a:rPr lang="en-US" dirty="0" smtClean="0"/>
              <a:t>RSAT </a:t>
            </a:r>
            <a:r>
              <a:rPr lang="en-US" dirty="0" err="1" smtClean="0"/>
              <a:t>subrecipients</a:t>
            </a:r>
            <a:r>
              <a:rPr lang="en-US" dirty="0" smtClean="0"/>
              <a:t> in the PMT are allowed to select only one Activity </a:t>
            </a:r>
            <a:r>
              <a:rPr lang="en-US" dirty="0"/>
              <a:t>T</a:t>
            </a:r>
            <a:r>
              <a:rPr lang="en-US" dirty="0" smtClean="0"/>
              <a:t>ype per award (Jail-Based, Prison-based, or Aftercare). If the </a:t>
            </a:r>
            <a:r>
              <a:rPr lang="en-US" dirty="0" err="1" smtClean="0"/>
              <a:t>subrecipient</a:t>
            </a:r>
            <a:r>
              <a:rPr lang="en-US" dirty="0" smtClean="0"/>
              <a:t> is implementing multiple activity types, an additional </a:t>
            </a:r>
            <a:r>
              <a:rPr lang="en-US" dirty="0" err="1" smtClean="0"/>
              <a:t>subaward</a:t>
            </a:r>
            <a:r>
              <a:rPr lang="en-US" dirty="0" smtClean="0"/>
              <a:t> will need to be created to capture all activities conducted by the </a:t>
            </a:r>
            <a:r>
              <a:rPr lang="en-US" dirty="0" err="1" smtClean="0"/>
              <a:t>subrecipient</a:t>
            </a:r>
            <a:r>
              <a:rPr lang="en-US" dirty="0" smtClean="0"/>
              <a:t> using BJA funds</a:t>
            </a:r>
            <a:endParaRPr lang="en-US" b="1" dirty="0">
              <a:solidFill>
                <a:schemeClr val="tx1"/>
              </a:solidFill>
            </a:endParaRPr>
          </a:p>
          <a:p>
            <a:pPr lvl="1">
              <a:lnSpc>
                <a:spcPct val="120000"/>
              </a:lnSpc>
              <a:spcBef>
                <a:spcPts val="0"/>
              </a:spcBef>
            </a:pPr>
            <a:r>
              <a:rPr lang="en-US" b="1" dirty="0" smtClean="0">
                <a:solidFill>
                  <a:schemeClr val="tx1"/>
                </a:solidFill>
              </a:rPr>
              <a:t>Remember to pro-rate do not duplicate data!</a:t>
            </a:r>
            <a:endParaRPr lang="en-US" dirty="0"/>
          </a:p>
        </p:txBody>
      </p:sp>
      <p:sp>
        <p:nvSpPr>
          <p:cNvPr id="3" name="Title 2"/>
          <p:cNvSpPr>
            <a:spLocks noGrp="1"/>
          </p:cNvSpPr>
          <p:nvPr>
            <p:ph type="title"/>
          </p:nvPr>
        </p:nvSpPr>
        <p:spPr/>
        <p:txBody>
          <a:bodyPr/>
          <a:lstStyle/>
          <a:p>
            <a:r>
              <a:rPr lang="en-US" dirty="0"/>
              <a:t>Reporting </a:t>
            </a:r>
            <a:r>
              <a:rPr lang="en-US" dirty="0" smtClean="0"/>
              <a:t>Challenges</a:t>
            </a:r>
            <a:endParaRPr lang="en-US" dirty="0"/>
          </a:p>
        </p:txBody>
      </p:sp>
      <p:sp>
        <p:nvSpPr>
          <p:cNvPr id="4" name="Slide Number Placeholder 3"/>
          <p:cNvSpPr>
            <a:spLocks noGrp="1"/>
          </p:cNvSpPr>
          <p:nvPr>
            <p:ph type="sldNum" sz="quarter" idx="10"/>
          </p:nvPr>
        </p:nvSpPr>
        <p:spPr/>
        <p:txBody>
          <a:bodyPr/>
          <a:lstStyle/>
          <a:p>
            <a:pPr>
              <a:defRPr/>
            </a:pPr>
            <a:fld id="{340C3DD7-A6FE-48E5-9AD5-C880A92FE746}" type="slidenum">
              <a:rPr lang="en-US" smtClean="0">
                <a:solidFill>
                  <a:prstClr val="white"/>
                </a:solidFill>
              </a:rPr>
              <a:pPr>
                <a:defRPr/>
              </a:pPr>
              <a:t>18</a:t>
            </a:fld>
            <a:endParaRPr lang="en-US" dirty="0">
              <a:solidFill>
                <a:prstClr val="white"/>
              </a:solidFill>
            </a:endParaRPr>
          </a:p>
        </p:txBody>
      </p:sp>
    </p:spTree>
    <p:extLst>
      <p:ext uri="{BB962C8B-B14F-4D97-AF65-F5344CB8AC3E}">
        <p14:creationId xmlns:p14="http://schemas.microsoft.com/office/powerpoint/2010/main" val="2428725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normAutofit fontScale="92500"/>
          </a:bodyPr>
          <a:lstStyle/>
          <a:p>
            <a:r>
              <a:rPr lang="en-US" dirty="0" smtClean="0"/>
              <a:t>Risk/Needs Assessment and Treatment Planning</a:t>
            </a:r>
          </a:p>
          <a:p>
            <a:pPr lvl="1"/>
            <a:r>
              <a:rPr lang="en-US" sz="2400" dirty="0" smtClean="0"/>
              <a:t>Of </a:t>
            </a:r>
            <a:r>
              <a:rPr lang="en-US" sz="2400" dirty="0"/>
              <a:t>those who entered the </a:t>
            </a:r>
            <a:r>
              <a:rPr lang="en-US" sz="2400" dirty="0" smtClean="0"/>
              <a:t>jail/prison-based/aftercare </a:t>
            </a:r>
            <a:r>
              <a:rPr lang="en-US" sz="2400" dirty="0"/>
              <a:t>portion of the RSAT program during the reporting period, please enter the number of jail/prison-based participants who were administered a risk and/or needs assessment. </a:t>
            </a:r>
          </a:p>
          <a:p>
            <a:pPr lvl="1"/>
            <a:r>
              <a:rPr lang="en-US" sz="2400" dirty="0" smtClean="0"/>
              <a:t>Of </a:t>
            </a:r>
            <a:r>
              <a:rPr lang="en-US" sz="2400" dirty="0"/>
              <a:t>those who entered the </a:t>
            </a:r>
            <a:r>
              <a:rPr lang="en-US" sz="2400" dirty="0" smtClean="0"/>
              <a:t>jail/prison-based/aftercare </a:t>
            </a:r>
            <a:r>
              <a:rPr lang="en-US" sz="2400" dirty="0"/>
              <a:t>portion of the RSAT program during the reporting period, please enter the number of such individuals who were identified as having high </a:t>
            </a:r>
            <a:r>
              <a:rPr lang="en-US" sz="2400" dirty="0" err="1"/>
              <a:t>criminogenic</a:t>
            </a:r>
            <a:r>
              <a:rPr lang="en-US" sz="2400" dirty="0"/>
              <a:t> risks and/or high substance abuse treatment needs. </a:t>
            </a:r>
          </a:p>
          <a:p>
            <a:pPr lvl="1"/>
            <a:r>
              <a:rPr lang="en-US" sz="2400" dirty="0" smtClean="0"/>
              <a:t>Of </a:t>
            </a:r>
            <a:r>
              <a:rPr lang="en-US" sz="2400" dirty="0"/>
              <a:t>those who entered the jail/prison-based portion of the RSAT program during the reporting period, please enter the number with an individualized substance abuse treatment plan. </a:t>
            </a:r>
            <a:endParaRPr lang="en-US" sz="2400" dirty="0" smtClean="0"/>
          </a:p>
          <a:p>
            <a:pPr marL="460226" lvl="1" indent="0">
              <a:buNone/>
            </a:pPr>
            <a:endParaRPr lang="en-US" sz="2400" dirty="0"/>
          </a:p>
          <a:p>
            <a:pPr marL="460226" lvl="1" indent="0">
              <a:buNone/>
            </a:pPr>
            <a:r>
              <a:rPr lang="en-US" sz="2400" b="1" dirty="0" smtClean="0"/>
              <a:t>Please </a:t>
            </a:r>
            <a:r>
              <a:rPr lang="en-US" sz="2400" b="1" dirty="0"/>
              <a:t>only report those participants that are new during the reporting period</a:t>
            </a:r>
            <a:r>
              <a:rPr lang="en-US" sz="2400" b="1" dirty="0" smtClean="0"/>
              <a:t>.</a:t>
            </a:r>
          </a:p>
          <a:p>
            <a:pPr marL="460226" lvl="1" indent="0">
              <a:buNone/>
            </a:pPr>
            <a:r>
              <a:rPr lang="en-US" sz="2400" b="1" dirty="0" smtClean="0"/>
              <a:t>If you are not using a risk/needs assessment instrument, please enter 0s, and say that you are not using an </a:t>
            </a:r>
            <a:r>
              <a:rPr lang="en-US" sz="2400" b="1" dirty="0" err="1" smtClean="0"/>
              <a:t>assesment</a:t>
            </a:r>
            <a:r>
              <a:rPr lang="en-US" sz="2400" b="1" dirty="0" smtClean="0"/>
              <a:t> instrument.</a:t>
            </a:r>
            <a:endParaRPr lang="en-US" sz="2400" b="1" dirty="0"/>
          </a:p>
          <a:p>
            <a:pPr lvl="1"/>
            <a:endParaRPr lang="en-US" dirty="0"/>
          </a:p>
        </p:txBody>
      </p:sp>
      <p:sp>
        <p:nvSpPr>
          <p:cNvPr id="3" name="Title 2"/>
          <p:cNvSpPr>
            <a:spLocks noGrp="1"/>
          </p:cNvSpPr>
          <p:nvPr>
            <p:ph type="title"/>
          </p:nvPr>
        </p:nvSpPr>
        <p:spPr/>
        <p:txBody>
          <a:bodyPr/>
          <a:lstStyle/>
          <a:p>
            <a:r>
              <a:rPr lang="en-US" dirty="0" smtClean="0"/>
              <a:t>Reporting Challenges</a:t>
            </a:r>
            <a:endParaRPr lang="en-US" dirty="0"/>
          </a:p>
        </p:txBody>
      </p:sp>
      <p:sp>
        <p:nvSpPr>
          <p:cNvPr id="4" name="Slide Number Placeholder 3"/>
          <p:cNvSpPr>
            <a:spLocks noGrp="1"/>
          </p:cNvSpPr>
          <p:nvPr>
            <p:ph type="sldNum" sz="quarter" idx="10"/>
          </p:nvPr>
        </p:nvSpPr>
        <p:spPr/>
        <p:txBody>
          <a:bodyPr/>
          <a:lstStyle/>
          <a:p>
            <a:pPr>
              <a:defRPr/>
            </a:pPr>
            <a:fld id="{340C3DD7-A6FE-48E5-9AD5-C880A92FE746}" type="slidenum">
              <a:rPr lang="en-US" smtClean="0">
                <a:solidFill>
                  <a:prstClr val="white"/>
                </a:solidFill>
              </a:rPr>
              <a:pPr>
                <a:defRPr/>
              </a:pPr>
              <a:t>19</a:t>
            </a:fld>
            <a:endParaRPr lang="en-US" dirty="0">
              <a:solidFill>
                <a:prstClr val="white"/>
              </a:solidFill>
            </a:endParaRPr>
          </a:p>
        </p:txBody>
      </p:sp>
    </p:spTree>
    <p:extLst>
      <p:ext uri="{BB962C8B-B14F-4D97-AF65-F5344CB8AC3E}">
        <p14:creationId xmlns:p14="http://schemas.microsoft.com/office/powerpoint/2010/main" val="15466081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type="body" sz="quarter" idx="11"/>
          </p:nvPr>
        </p:nvSpPr>
        <p:spPr>
          <a:xfrm>
            <a:off x="381000" y="1234465"/>
            <a:ext cx="8305800" cy="3642335"/>
          </a:xfrm>
          <a:effectLst/>
        </p:spPr>
        <p:txBody>
          <a:bodyPr>
            <a:normAutofit/>
          </a:bodyPr>
          <a:lstStyle/>
          <a:p>
            <a:pPr>
              <a:lnSpc>
                <a:spcPts val="2900"/>
              </a:lnSpc>
              <a:spcBef>
                <a:spcPts val="1800"/>
              </a:spcBef>
              <a:tabLst>
                <a:tab pos="174625" algn="l"/>
              </a:tabLst>
            </a:pPr>
            <a:r>
              <a:rPr lang="en-US" sz="2800" dirty="0" smtClean="0">
                <a:solidFill>
                  <a:schemeClr val="tx2">
                    <a:lumMod val="75000"/>
                  </a:schemeClr>
                </a:solidFill>
              </a:rPr>
              <a:t>Explain the value of good performance data</a:t>
            </a:r>
          </a:p>
          <a:p>
            <a:pPr>
              <a:lnSpc>
                <a:spcPts val="2900"/>
              </a:lnSpc>
              <a:spcBef>
                <a:spcPts val="1800"/>
              </a:spcBef>
              <a:tabLst>
                <a:tab pos="174625" algn="l"/>
              </a:tabLst>
            </a:pPr>
            <a:r>
              <a:rPr lang="en-US" sz="2800" dirty="0">
                <a:solidFill>
                  <a:schemeClr val="tx2">
                    <a:lumMod val="75000"/>
                  </a:schemeClr>
                </a:solidFill>
              </a:rPr>
              <a:t>Explain how BJA uses RSAT performance data</a:t>
            </a:r>
          </a:p>
          <a:p>
            <a:pPr>
              <a:lnSpc>
                <a:spcPts val="2900"/>
              </a:lnSpc>
              <a:spcBef>
                <a:spcPts val="1800"/>
              </a:spcBef>
              <a:tabLst>
                <a:tab pos="174625" algn="l"/>
              </a:tabLst>
            </a:pPr>
            <a:r>
              <a:rPr lang="en-US" sz="2800" dirty="0" smtClean="0">
                <a:solidFill>
                  <a:schemeClr val="tx2">
                    <a:lumMod val="75000"/>
                  </a:schemeClr>
                </a:solidFill>
              </a:rPr>
              <a:t>Briefly describe reporting key RSAT performance measures </a:t>
            </a:r>
          </a:p>
          <a:p>
            <a:pPr>
              <a:lnSpc>
                <a:spcPts val="2900"/>
              </a:lnSpc>
              <a:spcBef>
                <a:spcPts val="1800"/>
              </a:spcBef>
              <a:tabLst>
                <a:tab pos="174625" algn="l"/>
              </a:tabLst>
            </a:pPr>
            <a:r>
              <a:rPr lang="en-US" sz="2800" dirty="0" smtClean="0">
                <a:solidFill>
                  <a:schemeClr val="tx2">
                    <a:lumMod val="75000"/>
                  </a:schemeClr>
                </a:solidFill>
              </a:rPr>
              <a:t>Briefly discuss common reporting issues and provide tips for improvement</a:t>
            </a:r>
          </a:p>
          <a:p>
            <a:pPr>
              <a:lnSpc>
                <a:spcPts val="2900"/>
              </a:lnSpc>
              <a:spcBef>
                <a:spcPts val="1800"/>
              </a:spcBef>
              <a:tabLst>
                <a:tab pos="174625" algn="l"/>
              </a:tabLst>
            </a:pPr>
            <a:endParaRPr lang="en-US" sz="2800" dirty="0" smtClean="0">
              <a:solidFill>
                <a:schemeClr val="tx2">
                  <a:lumMod val="75000"/>
                </a:schemeClr>
              </a:solidFill>
            </a:endParaRPr>
          </a:p>
        </p:txBody>
      </p:sp>
      <p:sp>
        <p:nvSpPr>
          <p:cNvPr id="3" name="Slide Number Placeholder 2"/>
          <p:cNvSpPr>
            <a:spLocks noGrp="1"/>
          </p:cNvSpPr>
          <p:nvPr>
            <p:ph type="sldNum" sz="quarter" idx="10"/>
          </p:nvPr>
        </p:nvSpPr>
        <p:spPr/>
        <p:txBody>
          <a:bodyPr/>
          <a:lstStyle/>
          <a:p>
            <a:pPr>
              <a:defRPr/>
            </a:pPr>
            <a:fld id="{BA3EB360-3530-44C3-A110-45C21CFD7CD2}" type="slidenum">
              <a:rPr lang="en-US" smtClean="0"/>
              <a:pPr>
                <a:defRPr/>
              </a:pPr>
              <a:t>2</a:t>
            </a:fld>
            <a:endParaRPr lang="en-US" dirty="0"/>
          </a:p>
        </p:txBody>
      </p:sp>
      <p:sp>
        <p:nvSpPr>
          <p:cNvPr id="4" name="Title 3"/>
          <p:cNvSpPr>
            <a:spLocks noGrp="1"/>
          </p:cNvSpPr>
          <p:nvPr>
            <p:ph type="title"/>
          </p:nvPr>
        </p:nvSpPr>
        <p:spPr/>
        <p:txBody>
          <a:bodyPr/>
          <a:lstStyle/>
          <a:p>
            <a:r>
              <a:rPr lang="en-US" dirty="0" smtClean="0"/>
              <a:t>This session is designed to:</a:t>
            </a:r>
            <a:endParaRPr lang="en-US" dirty="0"/>
          </a:p>
        </p:txBody>
      </p:sp>
    </p:spTree>
    <p:extLst>
      <p:ext uri="{BB962C8B-B14F-4D97-AF65-F5344CB8AC3E}">
        <p14:creationId xmlns:p14="http://schemas.microsoft.com/office/powerpoint/2010/main" val="162373441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normAutofit/>
          </a:bodyPr>
          <a:lstStyle/>
          <a:p>
            <a:r>
              <a:rPr lang="en-US" dirty="0" smtClean="0"/>
              <a:t>Of </a:t>
            </a:r>
            <a:r>
              <a:rPr lang="en-US" dirty="0"/>
              <a:t>those </a:t>
            </a:r>
            <a:r>
              <a:rPr lang="en-US" dirty="0" smtClean="0"/>
              <a:t>jail/prison-based/aftercare </a:t>
            </a:r>
            <a:r>
              <a:rPr lang="en-US" dirty="0"/>
              <a:t>participants who left the RSAT program </a:t>
            </a:r>
            <a:r>
              <a:rPr lang="en-US" b="1" dirty="0"/>
              <a:t>successfully, </a:t>
            </a:r>
            <a:r>
              <a:rPr lang="en-US" dirty="0"/>
              <a:t>please enter the number who completed the program during the following timeframes. </a:t>
            </a:r>
            <a:r>
              <a:rPr lang="en-US" i="1" dirty="0"/>
              <a:t>The sum of all of these categories should be equal to the number in question 15. If not, please check for data entry errors. </a:t>
            </a:r>
            <a:endParaRPr lang="en-US" dirty="0"/>
          </a:p>
          <a:p>
            <a:pPr lvl="1"/>
            <a:r>
              <a:rPr lang="en-US" dirty="0" smtClean="0"/>
              <a:t>0 </a:t>
            </a:r>
            <a:r>
              <a:rPr lang="en-US" dirty="0"/>
              <a:t>to 3 months ___ </a:t>
            </a:r>
            <a:endParaRPr lang="en-US" dirty="0" smtClean="0"/>
          </a:p>
          <a:p>
            <a:pPr lvl="1"/>
            <a:r>
              <a:rPr lang="en-US" dirty="0" smtClean="0"/>
              <a:t>4 </a:t>
            </a:r>
            <a:r>
              <a:rPr lang="en-US" dirty="0"/>
              <a:t>to 6 months ___ </a:t>
            </a:r>
            <a:endParaRPr lang="en-US" dirty="0" smtClean="0"/>
          </a:p>
          <a:p>
            <a:pPr lvl="1"/>
            <a:r>
              <a:rPr lang="en-US" dirty="0" smtClean="0"/>
              <a:t>7 </a:t>
            </a:r>
            <a:r>
              <a:rPr lang="en-US" dirty="0"/>
              <a:t>to 9 months ___ </a:t>
            </a:r>
            <a:endParaRPr lang="en-US" dirty="0" smtClean="0"/>
          </a:p>
          <a:p>
            <a:pPr lvl="1"/>
            <a:r>
              <a:rPr lang="en-US" dirty="0" smtClean="0"/>
              <a:t>10 </a:t>
            </a:r>
            <a:r>
              <a:rPr lang="en-US" dirty="0"/>
              <a:t>months or more ___ </a:t>
            </a:r>
            <a:endParaRPr lang="en-US" dirty="0" smtClean="0"/>
          </a:p>
          <a:p>
            <a:pPr marL="460226" lvl="1" indent="0">
              <a:buNone/>
            </a:pPr>
            <a:endParaRPr lang="en-US" dirty="0" smtClean="0"/>
          </a:p>
          <a:p>
            <a:pPr marL="460226" lvl="1" indent="0">
              <a:buNone/>
            </a:pPr>
            <a:r>
              <a:rPr lang="en-US" sz="2400" b="1" dirty="0" smtClean="0"/>
              <a:t>Please round up the number of months for reporting purposes.</a:t>
            </a:r>
          </a:p>
          <a:p>
            <a:pPr marL="460226" lvl="1" indent="0">
              <a:buNone/>
            </a:pPr>
            <a:r>
              <a:rPr lang="en-US" sz="2400" b="1" dirty="0" smtClean="0"/>
              <a:t>Only report those individuals that completed all the requirement of the program (i.e. successfully)</a:t>
            </a:r>
            <a:endParaRPr lang="en-US" sz="2400" b="1" dirty="0"/>
          </a:p>
          <a:p>
            <a:endParaRPr lang="en-US" dirty="0"/>
          </a:p>
        </p:txBody>
      </p:sp>
      <p:sp>
        <p:nvSpPr>
          <p:cNvPr id="3" name="Title 2"/>
          <p:cNvSpPr>
            <a:spLocks noGrp="1"/>
          </p:cNvSpPr>
          <p:nvPr>
            <p:ph type="title"/>
          </p:nvPr>
        </p:nvSpPr>
        <p:spPr/>
        <p:txBody>
          <a:bodyPr/>
          <a:lstStyle/>
          <a:p>
            <a:r>
              <a:rPr lang="en-US" dirty="0"/>
              <a:t>Reporting Challenges</a:t>
            </a:r>
          </a:p>
        </p:txBody>
      </p:sp>
      <p:sp>
        <p:nvSpPr>
          <p:cNvPr id="4" name="Slide Number Placeholder 3"/>
          <p:cNvSpPr>
            <a:spLocks noGrp="1"/>
          </p:cNvSpPr>
          <p:nvPr>
            <p:ph type="sldNum" sz="quarter" idx="10"/>
          </p:nvPr>
        </p:nvSpPr>
        <p:spPr/>
        <p:txBody>
          <a:bodyPr/>
          <a:lstStyle/>
          <a:p>
            <a:pPr>
              <a:defRPr/>
            </a:pPr>
            <a:fld id="{340C3DD7-A6FE-48E5-9AD5-C880A92FE746}" type="slidenum">
              <a:rPr lang="en-US" smtClean="0">
                <a:solidFill>
                  <a:prstClr val="white"/>
                </a:solidFill>
              </a:rPr>
              <a:pPr>
                <a:defRPr/>
              </a:pPr>
              <a:t>20</a:t>
            </a:fld>
            <a:endParaRPr lang="en-US" dirty="0">
              <a:solidFill>
                <a:prstClr val="white"/>
              </a:solidFill>
            </a:endParaRPr>
          </a:p>
        </p:txBody>
      </p:sp>
    </p:spTree>
    <p:extLst>
      <p:ext uri="{BB962C8B-B14F-4D97-AF65-F5344CB8AC3E}">
        <p14:creationId xmlns:p14="http://schemas.microsoft.com/office/powerpoint/2010/main" val="2141489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normAutofit/>
          </a:bodyPr>
          <a:lstStyle/>
          <a:p>
            <a:r>
              <a:rPr lang="en-US" dirty="0" smtClean="0"/>
              <a:t>Of </a:t>
            </a:r>
            <a:r>
              <a:rPr lang="en-US" dirty="0"/>
              <a:t>those jail/prison-based participants who left the RSAT program </a:t>
            </a:r>
            <a:r>
              <a:rPr lang="en-US" b="1" dirty="0"/>
              <a:t>unsuccessfully or did not complete the program, </a:t>
            </a:r>
            <a:r>
              <a:rPr lang="en-US" dirty="0"/>
              <a:t>please enter the number who left the program during the following timeframes. </a:t>
            </a:r>
            <a:r>
              <a:rPr lang="en-US" i="1" dirty="0"/>
              <a:t>The sum of all of these categories should be equal to the number in question 18. If not, please check for data entry errors. </a:t>
            </a:r>
            <a:endParaRPr lang="en-US" dirty="0"/>
          </a:p>
          <a:p>
            <a:pPr lvl="1"/>
            <a:r>
              <a:rPr lang="en-US" dirty="0" smtClean="0"/>
              <a:t>0 </a:t>
            </a:r>
            <a:r>
              <a:rPr lang="en-US" dirty="0"/>
              <a:t>to 3 months ___ </a:t>
            </a:r>
            <a:endParaRPr lang="en-US" dirty="0" smtClean="0"/>
          </a:p>
          <a:p>
            <a:pPr lvl="1"/>
            <a:r>
              <a:rPr lang="en-US" dirty="0" smtClean="0"/>
              <a:t>4 </a:t>
            </a:r>
            <a:r>
              <a:rPr lang="en-US" dirty="0"/>
              <a:t>to 6 months ___ </a:t>
            </a:r>
            <a:endParaRPr lang="en-US" dirty="0" smtClean="0"/>
          </a:p>
          <a:p>
            <a:pPr lvl="1"/>
            <a:r>
              <a:rPr lang="en-US" dirty="0" smtClean="0"/>
              <a:t>7 </a:t>
            </a:r>
            <a:r>
              <a:rPr lang="en-US" dirty="0"/>
              <a:t>to 9 months ___ </a:t>
            </a:r>
            <a:endParaRPr lang="en-US" dirty="0" smtClean="0"/>
          </a:p>
          <a:p>
            <a:pPr lvl="1"/>
            <a:r>
              <a:rPr lang="en-US" dirty="0" smtClean="0"/>
              <a:t>10 </a:t>
            </a:r>
            <a:r>
              <a:rPr lang="en-US" dirty="0"/>
              <a:t>months or more ___ </a:t>
            </a:r>
            <a:endParaRPr lang="en-US" dirty="0" smtClean="0"/>
          </a:p>
          <a:p>
            <a:pPr lvl="1"/>
            <a:endParaRPr lang="en-US" dirty="0"/>
          </a:p>
          <a:p>
            <a:pPr marL="460226" lvl="1" indent="0">
              <a:buNone/>
            </a:pPr>
            <a:r>
              <a:rPr lang="en-US" b="1" dirty="0" smtClean="0"/>
              <a:t>Again, please </a:t>
            </a:r>
            <a:r>
              <a:rPr lang="en-US" b="1" dirty="0"/>
              <a:t>round up the number of months for reporting purposes</a:t>
            </a:r>
            <a:r>
              <a:rPr lang="en-US" b="1" dirty="0" smtClean="0"/>
              <a:t>.</a:t>
            </a:r>
            <a:endParaRPr lang="en-US" dirty="0" smtClean="0"/>
          </a:p>
          <a:p>
            <a:pPr marL="460226" lvl="1" indent="0">
              <a:buNone/>
            </a:pPr>
            <a:r>
              <a:rPr lang="en-US" b="1" dirty="0" smtClean="0"/>
              <a:t>Report all individuals that left the program during the reporting period and are no longer receiving services for any reason.  </a:t>
            </a:r>
            <a:endParaRPr lang="en-US" b="1" dirty="0"/>
          </a:p>
        </p:txBody>
      </p:sp>
      <p:sp>
        <p:nvSpPr>
          <p:cNvPr id="3" name="Title 2"/>
          <p:cNvSpPr>
            <a:spLocks noGrp="1"/>
          </p:cNvSpPr>
          <p:nvPr>
            <p:ph type="title"/>
          </p:nvPr>
        </p:nvSpPr>
        <p:spPr/>
        <p:txBody>
          <a:bodyPr/>
          <a:lstStyle/>
          <a:p>
            <a:r>
              <a:rPr lang="en-US" dirty="0"/>
              <a:t>Reporting Challenges</a:t>
            </a:r>
          </a:p>
        </p:txBody>
      </p:sp>
      <p:sp>
        <p:nvSpPr>
          <p:cNvPr id="4" name="Slide Number Placeholder 3"/>
          <p:cNvSpPr>
            <a:spLocks noGrp="1"/>
          </p:cNvSpPr>
          <p:nvPr>
            <p:ph type="sldNum" sz="quarter" idx="10"/>
          </p:nvPr>
        </p:nvSpPr>
        <p:spPr/>
        <p:txBody>
          <a:bodyPr/>
          <a:lstStyle/>
          <a:p>
            <a:pPr>
              <a:defRPr/>
            </a:pPr>
            <a:fld id="{340C3DD7-A6FE-48E5-9AD5-C880A92FE746}" type="slidenum">
              <a:rPr lang="en-US" smtClean="0">
                <a:solidFill>
                  <a:prstClr val="white"/>
                </a:solidFill>
              </a:rPr>
              <a:pPr>
                <a:defRPr/>
              </a:pPr>
              <a:t>21</a:t>
            </a:fld>
            <a:endParaRPr lang="en-US" dirty="0">
              <a:solidFill>
                <a:prstClr val="white"/>
              </a:solidFill>
            </a:endParaRPr>
          </a:p>
        </p:txBody>
      </p:sp>
    </p:spTree>
    <p:extLst>
      <p:ext uri="{BB962C8B-B14F-4D97-AF65-F5344CB8AC3E}">
        <p14:creationId xmlns:p14="http://schemas.microsoft.com/office/powerpoint/2010/main" val="3531121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normAutofit/>
          </a:bodyPr>
          <a:lstStyle/>
          <a:p>
            <a:r>
              <a:rPr lang="en-US" b="1" dirty="0" smtClean="0">
                <a:solidFill>
                  <a:schemeClr val="tx1"/>
                </a:solidFill>
              </a:rPr>
              <a:t>Court </a:t>
            </a:r>
            <a:r>
              <a:rPr lang="en-US" b="1" dirty="0">
                <a:solidFill>
                  <a:schemeClr val="tx1"/>
                </a:solidFill>
              </a:rPr>
              <a:t>and </a:t>
            </a:r>
            <a:r>
              <a:rPr lang="en-US" b="1" dirty="0" smtClean="0">
                <a:solidFill>
                  <a:schemeClr val="tx1"/>
                </a:solidFill>
              </a:rPr>
              <a:t>Criminal Involvement</a:t>
            </a:r>
          </a:p>
          <a:p>
            <a:pPr lvl="1">
              <a:lnSpc>
                <a:spcPct val="100000"/>
              </a:lnSpc>
            </a:pPr>
            <a:r>
              <a:rPr lang="en-US" dirty="0" smtClean="0">
                <a:solidFill>
                  <a:schemeClr val="tx1"/>
                </a:solidFill>
              </a:rPr>
              <a:t>In your last reporting period, you are required to report on the court and criminal involvement status of your program participants</a:t>
            </a:r>
          </a:p>
          <a:p>
            <a:pPr lvl="4"/>
            <a:r>
              <a:rPr lang="en-US" sz="2000" dirty="0" smtClean="0">
                <a:solidFill>
                  <a:schemeClr val="tx1"/>
                </a:solidFill>
              </a:rPr>
              <a:t>“</a:t>
            </a:r>
            <a:r>
              <a:rPr lang="en-US" sz="2000" dirty="0">
                <a:solidFill>
                  <a:schemeClr val="tx1"/>
                </a:solidFill>
              </a:rPr>
              <a:t>Is this the last time the grantee is reporting in the PMT prior to closing out the BJA </a:t>
            </a:r>
            <a:r>
              <a:rPr lang="en-US" sz="2000" dirty="0" smtClean="0">
                <a:solidFill>
                  <a:schemeClr val="tx1"/>
                </a:solidFill>
              </a:rPr>
              <a:t>RSAT award</a:t>
            </a:r>
            <a:r>
              <a:rPr lang="en-US" sz="2000" dirty="0">
                <a:solidFill>
                  <a:schemeClr val="tx1"/>
                </a:solidFill>
              </a:rPr>
              <a:t>?”</a:t>
            </a:r>
          </a:p>
          <a:p>
            <a:pPr lvl="1">
              <a:lnSpc>
                <a:spcPct val="100000"/>
              </a:lnSpc>
            </a:pPr>
            <a:r>
              <a:rPr lang="en-US" dirty="0">
                <a:solidFill>
                  <a:schemeClr val="tx1"/>
                </a:solidFill>
              </a:rPr>
              <a:t>It is recommended that you collect this data regularly over time </a:t>
            </a:r>
          </a:p>
          <a:p>
            <a:pPr lvl="4"/>
            <a:r>
              <a:rPr lang="en-US" sz="2000" dirty="0">
                <a:solidFill>
                  <a:schemeClr val="tx1"/>
                </a:solidFill>
              </a:rPr>
              <a:t>Collect data quarterly and aggregate in an Excel spreadsheet</a:t>
            </a:r>
          </a:p>
          <a:p>
            <a:pPr lvl="4"/>
            <a:r>
              <a:rPr lang="en-US" sz="2000" dirty="0">
                <a:solidFill>
                  <a:schemeClr val="tx1"/>
                </a:solidFill>
              </a:rPr>
              <a:t>See program questionnaire for list of </a:t>
            </a:r>
            <a:r>
              <a:rPr lang="en-US" sz="2000" dirty="0" smtClean="0">
                <a:solidFill>
                  <a:schemeClr val="tx1"/>
                </a:solidFill>
              </a:rPr>
              <a:t>questions</a:t>
            </a:r>
          </a:p>
          <a:p>
            <a:r>
              <a:rPr lang="en-US" b="1" dirty="0" smtClean="0">
                <a:solidFill>
                  <a:schemeClr val="tx1"/>
                </a:solidFill>
              </a:rPr>
              <a:t>Questions with “Since the start of the RSAT BJA award”…</a:t>
            </a:r>
          </a:p>
          <a:p>
            <a:pPr lvl="1">
              <a:lnSpc>
                <a:spcPct val="100000"/>
              </a:lnSpc>
              <a:spcBef>
                <a:spcPts val="0"/>
              </a:spcBef>
            </a:pPr>
            <a:r>
              <a:rPr lang="en-US" dirty="0" smtClean="0">
                <a:solidFill>
                  <a:schemeClr val="tx1"/>
                </a:solidFill>
              </a:rPr>
              <a:t>This only reflects the award you are reporting on, not the start of your RSAT program. PMT reporting is award based, therefore, all data entered should relate to the specific award.</a:t>
            </a:r>
          </a:p>
          <a:p>
            <a:pPr lvl="4"/>
            <a:endParaRPr lang="en-US" sz="2000" dirty="0">
              <a:solidFill>
                <a:schemeClr val="tx1"/>
              </a:solidFill>
            </a:endParaRPr>
          </a:p>
        </p:txBody>
      </p:sp>
      <p:sp>
        <p:nvSpPr>
          <p:cNvPr id="3" name="Title 2"/>
          <p:cNvSpPr>
            <a:spLocks noGrp="1"/>
          </p:cNvSpPr>
          <p:nvPr>
            <p:ph type="title"/>
          </p:nvPr>
        </p:nvSpPr>
        <p:spPr/>
        <p:txBody>
          <a:bodyPr/>
          <a:lstStyle/>
          <a:p>
            <a:r>
              <a:rPr lang="en-US" dirty="0" smtClean="0"/>
              <a:t>Reporting Challenges </a:t>
            </a:r>
            <a:endParaRPr lang="en-US" dirty="0"/>
          </a:p>
        </p:txBody>
      </p:sp>
      <p:sp>
        <p:nvSpPr>
          <p:cNvPr id="4" name="Slide Number Placeholder 3"/>
          <p:cNvSpPr>
            <a:spLocks noGrp="1"/>
          </p:cNvSpPr>
          <p:nvPr>
            <p:ph type="sldNum" sz="quarter" idx="10"/>
          </p:nvPr>
        </p:nvSpPr>
        <p:spPr/>
        <p:txBody>
          <a:bodyPr/>
          <a:lstStyle/>
          <a:p>
            <a:pPr>
              <a:defRPr/>
            </a:pPr>
            <a:fld id="{340C3DD7-A6FE-48E5-9AD5-C880A92FE746}" type="slidenum">
              <a:rPr lang="en-US" smtClean="0">
                <a:solidFill>
                  <a:prstClr val="white"/>
                </a:solidFill>
              </a:rPr>
              <a:pPr>
                <a:defRPr/>
              </a:pPr>
              <a:t>22</a:t>
            </a:fld>
            <a:endParaRPr lang="en-US" dirty="0">
              <a:solidFill>
                <a:prstClr val="white"/>
              </a:solidFill>
            </a:endParaRPr>
          </a:p>
        </p:txBody>
      </p:sp>
    </p:spTree>
    <p:extLst>
      <p:ext uri="{BB962C8B-B14F-4D97-AF65-F5344CB8AC3E}">
        <p14:creationId xmlns:p14="http://schemas.microsoft.com/office/powerpoint/2010/main" val="4249701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sz="3200" dirty="0" smtClean="0"/>
              <a:t>Affordable Care Act Measures</a:t>
            </a:r>
          </a:p>
          <a:p>
            <a:r>
              <a:rPr lang="en-US" sz="3200" dirty="0" smtClean="0"/>
              <a:t>RSAT Aftercare Programs</a:t>
            </a:r>
          </a:p>
          <a:p>
            <a:pPr lvl="1"/>
            <a:r>
              <a:rPr lang="en-US" sz="2400" dirty="0" smtClean="0"/>
              <a:t>Number of participants with  health care coverage</a:t>
            </a:r>
          </a:p>
          <a:p>
            <a:pPr lvl="1"/>
            <a:r>
              <a:rPr lang="en-US" sz="2400" dirty="0" smtClean="0"/>
              <a:t>Number of participants with Medicaid</a:t>
            </a:r>
          </a:p>
          <a:p>
            <a:pPr lvl="1"/>
            <a:r>
              <a:rPr lang="en-US" sz="2400" dirty="0" smtClean="0"/>
              <a:t>New participants with health care coverage</a:t>
            </a:r>
          </a:p>
          <a:p>
            <a:pPr lvl="1"/>
            <a:r>
              <a:rPr lang="en-US" sz="2400" dirty="0" smtClean="0"/>
              <a:t>New participants with Medicaid</a:t>
            </a:r>
          </a:p>
          <a:p>
            <a:pPr lvl="1"/>
            <a:r>
              <a:rPr lang="en-US" sz="2400" dirty="0" smtClean="0"/>
              <a:t>Expanded services through treatment facilities and providers</a:t>
            </a:r>
          </a:p>
        </p:txBody>
      </p:sp>
      <p:sp>
        <p:nvSpPr>
          <p:cNvPr id="3" name="Title 2"/>
          <p:cNvSpPr>
            <a:spLocks noGrp="1"/>
          </p:cNvSpPr>
          <p:nvPr>
            <p:ph type="title"/>
          </p:nvPr>
        </p:nvSpPr>
        <p:spPr/>
        <p:txBody>
          <a:bodyPr/>
          <a:lstStyle/>
          <a:p>
            <a:r>
              <a:rPr lang="en-US" dirty="0"/>
              <a:t>Reporting Challenges </a:t>
            </a:r>
          </a:p>
        </p:txBody>
      </p:sp>
      <p:sp>
        <p:nvSpPr>
          <p:cNvPr id="4" name="Slide Number Placeholder 3"/>
          <p:cNvSpPr>
            <a:spLocks noGrp="1"/>
          </p:cNvSpPr>
          <p:nvPr>
            <p:ph type="sldNum" sz="quarter" idx="10"/>
          </p:nvPr>
        </p:nvSpPr>
        <p:spPr/>
        <p:txBody>
          <a:bodyPr/>
          <a:lstStyle/>
          <a:p>
            <a:pPr>
              <a:defRPr/>
            </a:pPr>
            <a:fld id="{340C3DD7-A6FE-48E5-9AD5-C880A92FE746}" type="slidenum">
              <a:rPr lang="en-US" smtClean="0">
                <a:solidFill>
                  <a:prstClr val="white"/>
                </a:solidFill>
              </a:rPr>
              <a:pPr>
                <a:defRPr/>
              </a:pPr>
              <a:t>23</a:t>
            </a:fld>
            <a:endParaRPr lang="en-US" dirty="0">
              <a:solidFill>
                <a:prstClr val="white"/>
              </a:solidFill>
            </a:endParaRPr>
          </a:p>
        </p:txBody>
      </p:sp>
    </p:spTree>
    <p:extLst>
      <p:ext uri="{BB962C8B-B14F-4D97-AF65-F5344CB8AC3E}">
        <p14:creationId xmlns:p14="http://schemas.microsoft.com/office/powerpoint/2010/main" val="34310710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sz="quarter" idx="11"/>
          </p:nvPr>
        </p:nvSpPr>
        <p:spPr/>
        <p:txBody>
          <a:bodyPr>
            <a:normAutofit/>
          </a:bodyPr>
          <a:lstStyle/>
          <a:p>
            <a:pPr>
              <a:lnSpc>
                <a:spcPct val="85000"/>
              </a:lnSpc>
              <a:spcAft>
                <a:spcPts val="600"/>
              </a:spcAft>
            </a:pPr>
            <a:r>
              <a:rPr lang="en-US" sz="2400" dirty="0" smtClean="0">
                <a:solidFill>
                  <a:schemeClr val="tx1"/>
                </a:solidFill>
              </a:rPr>
              <a:t>Designate staff for state-level coordination of the performance data collection </a:t>
            </a:r>
          </a:p>
          <a:p>
            <a:pPr>
              <a:lnSpc>
                <a:spcPct val="85000"/>
              </a:lnSpc>
              <a:spcAft>
                <a:spcPts val="600"/>
              </a:spcAft>
            </a:pPr>
            <a:r>
              <a:rPr lang="en-US" sz="2400" dirty="0" smtClean="0">
                <a:solidFill>
                  <a:schemeClr val="tx1"/>
                </a:solidFill>
              </a:rPr>
              <a:t>Review the RSAT performance measure questionnaire before entering data</a:t>
            </a:r>
            <a:endParaRPr lang="en-US" sz="2400" dirty="0">
              <a:solidFill>
                <a:schemeClr val="tx1"/>
              </a:solidFill>
            </a:endParaRPr>
          </a:p>
          <a:p>
            <a:pPr>
              <a:lnSpc>
                <a:spcPct val="85000"/>
              </a:lnSpc>
              <a:spcAft>
                <a:spcPts val="600"/>
              </a:spcAft>
            </a:pPr>
            <a:r>
              <a:rPr lang="en-US" sz="2400" dirty="0" smtClean="0">
                <a:solidFill>
                  <a:schemeClr val="tx1"/>
                </a:solidFill>
              </a:rPr>
              <a:t>Ensure that designated staff participate in trainings</a:t>
            </a:r>
          </a:p>
          <a:p>
            <a:pPr>
              <a:lnSpc>
                <a:spcPct val="85000"/>
              </a:lnSpc>
              <a:spcAft>
                <a:spcPts val="600"/>
              </a:spcAft>
            </a:pPr>
            <a:r>
              <a:rPr lang="en-US" sz="2400" dirty="0" smtClean="0">
                <a:solidFill>
                  <a:schemeClr val="tx1"/>
                </a:solidFill>
              </a:rPr>
              <a:t>Review, edit, and validate data with subrecipients before submission </a:t>
            </a:r>
          </a:p>
          <a:p>
            <a:pPr>
              <a:lnSpc>
                <a:spcPct val="85000"/>
              </a:lnSpc>
              <a:spcAft>
                <a:spcPts val="600"/>
              </a:spcAft>
            </a:pPr>
            <a:r>
              <a:rPr lang="en-US" sz="2400" dirty="0">
                <a:solidFill>
                  <a:schemeClr val="tx1"/>
                </a:solidFill>
              </a:rPr>
              <a:t>B</a:t>
            </a:r>
            <a:r>
              <a:rPr lang="en-US" sz="2400" dirty="0" smtClean="0">
                <a:solidFill>
                  <a:schemeClr val="tx1"/>
                </a:solidFill>
              </a:rPr>
              <a:t>e mindful of the validation alerts built into the Performance Measurement Tool (PMT) </a:t>
            </a:r>
          </a:p>
        </p:txBody>
      </p:sp>
      <p:sp>
        <p:nvSpPr>
          <p:cNvPr id="3" name="Title 2"/>
          <p:cNvSpPr>
            <a:spLocks noGrp="1"/>
          </p:cNvSpPr>
          <p:nvPr>
            <p:ph type="title"/>
          </p:nvPr>
        </p:nvSpPr>
        <p:spPr/>
        <p:txBody>
          <a:bodyPr/>
          <a:lstStyle/>
          <a:p>
            <a:r>
              <a:rPr lang="en-US" dirty="0"/>
              <a:t>Tips on </a:t>
            </a:r>
            <a:r>
              <a:rPr lang="en-US" dirty="0" smtClean="0"/>
              <a:t>improving data quality</a:t>
            </a:r>
            <a:endParaRPr lang="en-US" dirty="0"/>
          </a:p>
        </p:txBody>
      </p:sp>
      <p:sp>
        <p:nvSpPr>
          <p:cNvPr id="2" name="Slide Number Placeholder 1"/>
          <p:cNvSpPr>
            <a:spLocks noGrp="1"/>
          </p:cNvSpPr>
          <p:nvPr>
            <p:ph type="sldNum" sz="quarter" idx="10"/>
          </p:nvPr>
        </p:nvSpPr>
        <p:spPr/>
        <p:txBody>
          <a:bodyPr/>
          <a:lstStyle/>
          <a:p>
            <a:pPr>
              <a:defRPr/>
            </a:pPr>
            <a:fld id="{CA12FCEC-3970-4435-A8F0-147BC971F6D6}" type="slidenum">
              <a:rPr lang="en-US" smtClean="0"/>
              <a:pPr>
                <a:defRPr/>
              </a:pPr>
              <a:t>24</a:t>
            </a:fld>
            <a:endParaRPr lang="en-US" dirty="0"/>
          </a:p>
        </p:txBody>
      </p:sp>
    </p:spTree>
    <p:extLst>
      <p:ext uri="{BB962C8B-B14F-4D97-AF65-F5344CB8AC3E}">
        <p14:creationId xmlns:p14="http://schemas.microsoft.com/office/powerpoint/2010/main" val="3669019984"/>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Rectangle 6"/>
          <p:cNvSpPr>
            <a:spLocks noGrp="1" noChangeArrowheads="1"/>
          </p:cNvSpPr>
          <p:nvPr>
            <p:ph type="body" sz="quarter" idx="11"/>
          </p:nvPr>
        </p:nvSpPr>
        <p:spPr/>
        <p:txBody>
          <a:bodyPr/>
          <a:lstStyle/>
          <a:p>
            <a:pPr eaLnBrk="1" hangingPunct="1">
              <a:lnSpc>
                <a:spcPct val="100000"/>
              </a:lnSpc>
              <a:spcBef>
                <a:spcPts val="0"/>
              </a:spcBef>
            </a:pPr>
            <a:r>
              <a:rPr sz="1900" dirty="0" smtClean="0"/>
              <a:t>PMT Web Site:</a:t>
            </a:r>
            <a:br>
              <a:rPr sz="1900" dirty="0" smtClean="0"/>
            </a:br>
            <a:r>
              <a:rPr lang="en-US" sz="1900" b="1" dirty="0" smtClean="0">
                <a:solidFill>
                  <a:srgbClr val="3333FF"/>
                </a:solidFill>
                <a:cs typeface="Arial" pitchFamily="34" charset="0"/>
                <a:hlinkClick r:id="rId3"/>
              </a:rPr>
              <a:t>https://www.bjaperformancetools.org</a:t>
            </a:r>
            <a:r>
              <a:rPr lang="en-US" sz="1900" b="1" dirty="0" smtClean="0">
                <a:solidFill>
                  <a:srgbClr val="3333FF"/>
                </a:solidFill>
                <a:cs typeface="Arial" pitchFamily="34" charset="0"/>
              </a:rPr>
              <a:t>    </a:t>
            </a:r>
            <a:endParaRPr lang="en-US" sz="1900" dirty="0" smtClean="0">
              <a:solidFill>
                <a:srgbClr val="3333FF"/>
              </a:solidFill>
            </a:endParaRPr>
          </a:p>
          <a:p>
            <a:pPr marL="460226" lvl="1" indent="0" eaLnBrk="1" hangingPunct="1">
              <a:lnSpc>
                <a:spcPct val="100000"/>
              </a:lnSpc>
              <a:spcBef>
                <a:spcPts val="0"/>
              </a:spcBef>
              <a:buNone/>
            </a:pPr>
            <a:r>
              <a:rPr lang="en-US" sz="1900" dirty="0" smtClean="0"/>
              <a:t>Webinar trainings, performance measure questionnaires,</a:t>
            </a:r>
            <a:br>
              <a:rPr lang="en-US" sz="1900" dirty="0" smtClean="0"/>
            </a:br>
            <a:r>
              <a:rPr lang="en-US" sz="1900" dirty="0" smtClean="0"/>
              <a:t>user guides, FAQs, and helpful links</a:t>
            </a:r>
          </a:p>
          <a:p>
            <a:pPr>
              <a:lnSpc>
                <a:spcPct val="100000"/>
              </a:lnSpc>
              <a:spcBef>
                <a:spcPts val="0"/>
              </a:spcBef>
            </a:pPr>
            <a:r>
              <a:rPr sz="1900" dirty="0" smtClean="0"/>
              <a:t>PMT Help Desk:</a:t>
            </a:r>
          </a:p>
          <a:p>
            <a:pPr marL="460226" lvl="1" indent="0" eaLnBrk="1" hangingPunct="1">
              <a:lnSpc>
                <a:spcPct val="100000"/>
              </a:lnSpc>
              <a:spcBef>
                <a:spcPts val="0"/>
              </a:spcBef>
              <a:buNone/>
            </a:pPr>
            <a:r>
              <a:rPr sz="1900" dirty="0" smtClean="0"/>
              <a:t>Monday</a:t>
            </a:r>
            <a:r>
              <a:rPr lang="en-US" sz="1900" dirty="0"/>
              <a:t>–</a:t>
            </a:r>
            <a:r>
              <a:rPr sz="1900" dirty="0" smtClean="0"/>
              <a:t>Friday 8:30 a.m.–5:30 p.m. EST</a:t>
            </a:r>
          </a:p>
          <a:p>
            <a:pPr marL="460226" lvl="1" indent="0" eaLnBrk="1" hangingPunct="1">
              <a:lnSpc>
                <a:spcPct val="100000"/>
              </a:lnSpc>
              <a:spcBef>
                <a:spcPts val="0"/>
              </a:spcBef>
              <a:buNone/>
            </a:pPr>
            <a:r>
              <a:rPr sz="1900" dirty="0" smtClean="0"/>
              <a:t>Toll-free number: 1-888-252-6867</a:t>
            </a:r>
          </a:p>
          <a:p>
            <a:pPr marL="460226" lvl="1" indent="0" eaLnBrk="1" hangingPunct="1">
              <a:lnSpc>
                <a:spcPct val="100000"/>
              </a:lnSpc>
              <a:spcBef>
                <a:spcPts val="0"/>
              </a:spcBef>
              <a:buNone/>
            </a:pPr>
            <a:r>
              <a:rPr sz="1900" dirty="0" smtClean="0"/>
              <a:t>E-mail: </a:t>
            </a:r>
            <a:r>
              <a:rPr sz="1900" b="1" u="sng" dirty="0" smtClean="0">
                <a:solidFill>
                  <a:srgbClr val="3333FF"/>
                </a:solidFill>
                <a:hlinkClick r:id="rId4"/>
              </a:rPr>
              <a:t>bjapmt@csrincorporated.</a:t>
            </a:r>
            <a:r>
              <a:rPr lang="en-US" sz="1900" b="1" u="sng" dirty="0" smtClean="0">
                <a:solidFill>
                  <a:srgbClr val="3333FF"/>
                </a:solidFill>
                <a:hlinkClick r:id="rId4"/>
              </a:rPr>
              <a:t>com</a:t>
            </a:r>
            <a:r>
              <a:rPr lang="en-US" sz="1900" b="1" u="sng" dirty="0" smtClean="0">
                <a:solidFill>
                  <a:srgbClr val="3333FF"/>
                </a:solidFill>
              </a:rPr>
              <a:t> </a:t>
            </a:r>
            <a:r>
              <a:rPr sz="1900" b="1" u="sng" dirty="0" smtClean="0">
                <a:solidFill>
                  <a:srgbClr val="800000"/>
                </a:solidFill>
              </a:rPr>
              <a:t> </a:t>
            </a:r>
          </a:p>
          <a:p>
            <a:pPr>
              <a:lnSpc>
                <a:spcPct val="100000"/>
              </a:lnSpc>
              <a:spcBef>
                <a:spcPts val="0"/>
              </a:spcBef>
            </a:pPr>
            <a:r>
              <a:rPr lang="en-US" sz="1900" dirty="0"/>
              <a:t>Jimmy </a:t>
            </a:r>
            <a:r>
              <a:rPr lang="en-US" sz="1900" dirty="0" smtClean="0"/>
              <a:t>Steyee</a:t>
            </a:r>
            <a:endParaRPr lang="en-US" sz="1900" dirty="0"/>
          </a:p>
          <a:p>
            <a:pPr marL="460226" lvl="1" indent="0">
              <a:lnSpc>
                <a:spcPct val="100000"/>
              </a:lnSpc>
              <a:spcBef>
                <a:spcPts val="0"/>
              </a:spcBef>
              <a:buNone/>
            </a:pPr>
            <a:r>
              <a:rPr lang="en-US" sz="1900" dirty="0" smtClean="0"/>
              <a:t>E-mail</a:t>
            </a:r>
            <a:r>
              <a:rPr lang="en-US" sz="1900" dirty="0"/>
              <a:t>: </a:t>
            </a:r>
            <a:r>
              <a:rPr lang="en-US" sz="1900" b="1" dirty="0">
                <a:hlinkClick r:id="rId5"/>
              </a:rPr>
              <a:t>James.D.Steyee@ojp.usdoj.gov</a:t>
            </a:r>
            <a:r>
              <a:rPr lang="en-US" sz="1900" b="1" dirty="0">
                <a:solidFill>
                  <a:srgbClr val="3333FF"/>
                </a:solidFill>
              </a:rPr>
              <a:t> </a:t>
            </a:r>
          </a:p>
          <a:p>
            <a:pPr marL="460226" lvl="1" indent="0">
              <a:lnSpc>
                <a:spcPct val="100000"/>
              </a:lnSpc>
              <a:spcBef>
                <a:spcPts val="0"/>
              </a:spcBef>
              <a:buNone/>
            </a:pPr>
            <a:r>
              <a:rPr lang="en-US" sz="1900" dirty="0"/>
              <a:t>Phone: </a:t>
            </a:r>
            <a:r>
              <a:rPr lang="en-US" sz="1900" dirty="0" smtClean="0"/>
              <a:t>(703) 741-0816</a:t>
            </a:r>
            <a:endParaRPr lang="en-US" sz="1900" dirty="0"/>
          </a:p>
        </p:txBody>
      </p:sp>
      <p:sp>
        <p:nvSpPr>
          <p:cNvPr id="47106" name="Title 1"/>
          <p:cNvSpPr>
            <a:spLocks noGrp="1"/>
          </p:cNvSpPr>
          <p:nvPr>
            <p:ph type="title"/>
          </p:nvPr>
        </p:nvSpPr>
        <p:spPr/>
        <p:txBody>
          <a:bodyPr/>
          <a:lstStyle/>
          <a:p>
            <a:pPr eaLnBrk="1" hangingPunct="1"/>
            <a:r>
              <a:rPr lang="en-US" dirty="0" smtClean="0"/>
              <a:t>Q&amp;A</a:t>
            </a:r>
          </a:p>
        </p:txBody>
      </p:sp>
      <p:sp>
        <p:nvSpPr>
          <p:cNvPr id="47109" name="Slide Number Placeholder 3"/>
          <p:cNvSpPr>
            <a:spLocks noGrp="1"/>
          </p:cNvSpPr>
          <p:nvPr>
            <p:ph type="sldNum" sz="quarter" idx="10"/>
          </p:nvPr>
        </p:nvSpPr>
        <p:spPr bwMode="auto">
          <a:noFill/>
        </p:spPr>
        <p:txBody>
          <a:bodyPr vert="horz" lIns="91440" tIns="45720" rIns="91440" bIns="45720" numCol="1" anchor="t" anchorCtr="0" compatLnSpc="1">
            <a:prstTxWarp prst="textNoShape">
              <a:avLst/>
            </a:prstTxWarp>
          </a:bodyPr>
          <a:lstStyle/>
          <a:p>
            <a:fld id="{26086395-C4A7-427D-8CE9-1E0B6BA367EA}" type="slidenum">
              <a:rPr smtClean="0"/>
              <a:pPr/>
              <a:t>25</a:t>
            </a:fld>
            <a:endParaRPr dirty="0" smtClean="0"/>
          </a:p>
        </p:txBody>
      </p:sp>
      <p:sp>
        <p:nvSpPr>
          <p:cNvPr id="131076" name="Rectangle 4"/>
          <p:cNvSpPr>
            <a:spLocks noChangeArrowheads="1"/>
          </p:cNvSpPr>
          <p:nvPr/>
        </p:nvSpPr>
        <p:spPr bwMode="auto">
          <a:xfrm>
            <a:off x="2514600" y="457200"/>
            <a:ext cx="6248400" cy="762000"/>
          </a:xfrm>
          <a:prstGeom prst="rect">
            <a:avLst/>
          </a:prstGeom>
          <a:noFill/>
          <a:ln w="9525">
            <a:noFill/>
            <a:miter lim="800000"/>
            <a:headEnd/>
            <a:tailEnd/>
          </a:ln>
          <a:effectLst/>
        </p:spPr>
        <p:txBody>
          <a:bodyPr anchor="ctr"/>
          <a:lstStyle/>
          <a:p>
            <a:pPr>
              <a:defRPr/>
            </a:pPr>
            <a:endParaRPr lang="en-US" sz="3200" b="1" dirty="0">
              <a:solidFill>
                <a:srgbClr val="FF9933"/>
              </a:solidFill>
              <a:effectLst>
                <a:outerShdw blurRad="38100" dist="38100" dir="2700000" algn="tl">
                  <a:srgbClr val="C0C0C0"/>
                </a:outerShdw>
              </a:effectLst>
              <a:latin typeface="Arial Narrow" pitchFamily="34" charset="0"/>
            </a:endParaRPr>
          </a:p>
        </p:txBody>
      </p:sp>
    </p:spTree>
    <p:extLst>
      <p:ext uri="{BB962C8B-B14F-4D97-AF65-F5344CB8AC3E}">
        <p14:creationId xmlns:p14="http://schemas.microsoft.com/office/powerpoint/2010/main" val="28514100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a:xfrm>
            <a:off x="841375" y="1143000"/>
            <a:ext cx="8001000" cy="1143000"/>
          </a:xfrm>
          <a:prstGeom prst="rect">
            <a:avLst/>
          </a:prstGeom>
        </p:spPr>
        <p:txBody>
          <a:bodyPr/>
          <a:lstStyle/>
          <a:p>
            <a:pPr algn="ctr" fontAlgn="auto">
              <a:spcAft>
                <a:spcPts val="0"/>
              </a:spcAft>
              <a:defRPr/>
            </a:pPr>
            <a:r>
              <a:rPr lang="en-US" sz="2300" dirty="0">
                <a:latin typeface="+mj-lt"/>
                <a:ea typeface="+mj-ea"/>
                <a:cs typeface="+mj-cs"/>
              </a:rPr>
              <a:t/>
            </a:r>
            <a:br>
              <a:rPr lang="en-US" sz="2300" dirty="0">
                <a:latin typeface="+mj-lt"/>
                <a:ea typeface="+mj-ea"/>
                <a:cs typeface="+mj-cs"/>
              </a:rPr>
            </a:br>
            <a:r>
              <a:rPr lang="en-US" sz="2300" dirty="0">
                <a:latin typeface="+mj-lt"/>
                <a:ea typeface="+mj-ea"/>
                <a:cs typeface="+mj-cs"/>
              </a:rPr>
              <a:t/>
            </a:r>
            <a:br>
              <a:rPr lang="en-US" sz="2300" dirty="0">
                <a:latin typeface="+mj-lt"/>
                <a:ea typeface="+mj-ea"/>
                <a:cs typeface="+mj-cs"/>
              </a:rPr>
            </a:br>
            <a:endParaRPr lang="en-US" sz="2300" dirty="0">
              <a:latin typeface="+mj-lt"/>
              <a:ea typeface="+mj-ea"/>
              <a:cs typeface="+mj-cs"/>
            </a:endParaRPr>
          </a:p>
        </p:txBody>
      </p:sp>
      <p:sp>
        <p:nvSpPr>
          <p:cNvPr id="9" name="Content Placeholder 8"/>
          <p:cNvSpPr>
            <a:spLocks noGrp="1"/>
          </p:cNvSpPr>
          <p:nvPr>
            <p:ph type="body" sz="quarter" idx="11"/>
          </p:nvPr>
        </p:nvSpPr>
        <p:spPr>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nSpc>
                <a:spcPts val="2900"/>
              </a:lnSpc>
              <a:spcBef>
                <a:spcPts val="1800"/>
              </a:spcBef>
              <a:tabLst>
                <a:tab pos="174625" algn="l"/>
              </a:tabLst>
            </a:pPr>
            <a:r>
              <a:rPr lang="en-US" sz="2800" dirty="0">
                <a:solidFill>
                  <a:schemeClr val="tx2">
                    <a:lumMod val="75000"/>
                  </a:schemeClr>
                </a:solidFill>
              </a:rPr>
              <a:t>Link grantees and dollars to performance</a:t>
            </a:r>
          </a:p>
          <a:p>
            <a:pPr>
              <a:lnSpc>
                <a:spcPts val="2900"/>
              </a:lnSpc>
              <a:spcBef>
                <a:spcPts val="1800"/>
              </a:spcBef>
              <a:tabLst>
                <a:tab pos="174625" algn="l"/>
              </a:tabLst>
            </a:pPr>
            <a:r>
              <a:rPr lang="en-US" sz="2800" dirty="0">
                <a:solidFill>
                  <a:schemeClr val="tx2">
                    <a:lumMod val="75000"/>
                  </a:schemeClr>
                </a:solidFill>
              </a:rPr>
              <a:t>Link programs and resources to results </a:t>
            </a:r>
          </a:p>
          <a:p>
            <a:pPr>
              <a:lnSpc>
                <a:spcPts val="2900"/>
              </a:lnSpc>
              <a:spcBef>
                <a:spcPts val="1800"/>
              </a:spcBef>
              <a:tabLst>
                <a:tab pos="174625" algn="l"/>
              </a:tabLst>
            </a:pPr>
            <a:r>
              <a:rPr lang="en-US" sz="2800" dirty="0" smtClean="0">
                <a:solidFill>
                  <a:schemeClr val="tx2">
                    <a:lumMod val="75000"/>
                  </a:schemeClr>
                </a:solidFill>
              </a:rPr>
              <a:t>Helps </a:t>
            </a:r>
            <a:r>
              <a:rPr lang="en-US" sz="2800" dirty="0">
                <a:solidFill>
                  <a:schemeClr val="tx2">
                    <a:lumMod val="75000"/>
                  </a:schemeClr>
                </a:solidFill>
              </a:rPr>
              <a:t>to justify continued funding</a:t>
            </a:r>
          </a:p>
          <a:p>
            <a:pPr>
              <a:lnSpc>
                <a:spcPts val="2900"/>
              </a:lnSpc>
              <a:spcBef>
                <a:spcPts val="1800"/>
              </a:spcBef>
              <a:tabLst>
                <a:tab pos="174625" algn="l"/>
              </a:tabLst>
            </a:pPr>
            <a:r>
              <a:rPr lang="en-US" sz="2800" dirty="0">
                <a:solidFill>
                  <a:schemeClr val="tx2">
                    <a:lumMod val="75000"/>
                  </a:schemeClr>
                </a:solidFill>
              </a:rPr>
              <a:t>Can be used to target TTA strategy to emerging issues in a program </a:t>
            </a:r>
          </a:p>
          <a:p>
            <a:pPr>
              <a:lnSpc>
                <a:spcPts val="2900"/>
              </a:lnSpc>
              <a:spcBef>
                <a:spcPts val="1800"/>
              </a:spcBef>
              <a:tabLst>
                <a:tab pos="174625" algn="l"/>
              </a:tabLst>
            </a:pPr>
            <a:r>
              <a:rPr lang="en-US" sz="2800" dirty="0">
                <a:solidFill>
                  <a:schemeClr val="tx2">
                    <a:lumMod val="75000"/>
                  </a:schemeClr>
                </a:solidFill>
              </a:rPr>
              <a:t>Can be used to inform program evaluations</a:t>
            </a:r>
          </a:p>
        </p:txBody>
      </p:sp>
      <p:sp>
        <p:nvSpPr>
          <p:cNvPr id="4" name="Title 3"/>
          <p:cNvSpPr>
            <a:spLocks noGrp="1"/>
          </p:cNvSpPr>
          <p:nvPr>
            <p:ph type="title"/>
          </p:nvPr>
        </p:nvSpPr>
        <p:spPr/>
        <p:txBody>
          <a:bodyPr/>
          <a:lstStyle/>
          <a:p>
            <a:r>
              <a:rPr lang="en-US" dirty="0" smtClean="0"/>
              <a:t>Good Performance Data</a:t>
            </a:r>
            <a:endParaRPr lang="en-US" dirty="0"/>
          </a:p>
        </p:txBody>
      </p:sp>
      <p:sp>
        <p:nvSpPr>
          <p:cNvPr id="3" name="Slide Number Placeholder 2"/>
          <p:cNvSpPr>
            <a:spLocks noGrp="1"/>
          </p:cNvSpPr>
          <p:nvPr>
            <p:ph type="sldNum" sz="quarter" idx="10"/>
          </p:nvPr>
        </p:nvSpPr>
        <p:spPr/>
        <p:txBody>
          <a:bodyPr/>
          <a:lstStyle/>
          <a:p>
            <a:fld id="{BA3EB360-3530-44C3-A110-45C21CFD7CD2}" type="slidenum">
              <a:rPr lang="en-US" smtClean="0"/>
              <a:pPr/>
              <a:t>3</a:t>
            </a:fld>
            <a:endParaRPr lang="en-US" dirty="0"/>
          </a:p>
        </p:txBody>
      </p:sp>
    </p:spTree>
    <p:extLst>
      <p:ext uri="{BB962C8B-B14F-4D97-AF65-F5344CB8AC3E}">
        <p14:creationId xmlns:p14="http://schemas.microsoft.com/office/powerpoint/2010/main" val="32238655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type="body" sz="quarter" idx="11"/>
          </p:nvPr>
        </p:nvSpPr>
        <p:spPr>
          <a:xfrm>
            <a:off x="381000" y="1234465"/>
            <a:ext cx="8305800" cy="5318735"/>
          </a:xfr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pPr>
              <a:lnSpc>
                <a:spcPts val="2900"/>
              </a:lnSpc>
              <a:spcBef>
                <a:spcPts val="1800"/>
              </a:spcBef>
              <a:tabLst>
                <a:tab pos="174625" algn="l"/>
              </a:tabLst>
            </a:pPr>
            <a:r>
              <a:rPr lang="en-US" sz="2800" dirty="0" smtClean="0">
                <a:solidFill>
                  <a:schemeClr val="tx2">
                    <a:lumMod val="75000"/>
                  </a:schemeClr>
                </a:solidFill>
              </a:rPr>
              <a:t>Satisfy </a:t>
            </a:r>
            <a:r>
              <a:rPr lang="en-US" sz="2800" dirty="0">
                <a:solidFill>
                  <a:schemeClr val="tx2">
                    <a:lumMod val="75000"/>
                  </a:schemeClr>
                </a:solidFill>
              </a:rPr>
              <a:t>Government Performance and Results Act of 1993 and the Government Performance and Results Modernization Act of 2010 (collectively referred to as GPRA)</a:t>
            </a:r>
          </a:p>
          <a:p>
            <a:pPr>
              <a:lnSpc>
                <a:spcPts val="2900"/>
              </a:lnSpc>
              <a:spcBef>
                <a:spcPts val="1800"/>
              </a:spcBef>
              <a:tabLst>
                <a:tab pos="174625" algn="l"/>
              </a:tabLst>
            </a:pPr>
            <a:r>
              <a:rPr lang="en-US" sz="2800" dirty="0" smtClean="0">
                <a:solidFill>
                  <a:schemeClr val="tx2">
                    <a:lumMod val="75000"/>
                  </a:schemeClr>
                </a:solidFill>
              </a:rPr>
              <a:t>Formulate </a:t>
            </a:r>
            <a:r>
              <a:rPr lang="en-US" sz="2800" dirty="0">
                <a:solidFill>
                  <a:schemeClr val="tx2">
                    <a:lumMod val="75000"/>
                  </a:schemeClr>
                </a:solidFill>
              </a:rPr>
              <a:t>budgets </a:t>
            </a:r>
          </a:p>
          <a:p>
            <a:pPr>
              <a:lnSpc>
                <a:spcPts val="2900"/>
              </a:lnSpc>
              <a:spcBef>
                <a:spcPts val="1800"/>
              </a:spcBef>
              <a:tabLst>
                <a:tab pos="174625" algn="l"/>
              </a:tabLst>
            </a:pPr>
            <a:r>
              <a:rPr lang="en-US" sz="2800" dirty="0">
                <a:solidFill>
                  <a:schemeClr val="tx2">
                    <a:lumMod val="75000"/>
                  </a:schemeClr>
                </a:solidFill>
              </a:rPr>
              <a:t>Fulfill ad hoc data requests </a:t>
            </a:r>
            <a:r>
              <a:rPr lang="en-US" sz="2800" dirty="0" smtClean="0">
                <a:solidFill>
                  <a:schemeClr val="tx2">
                    <a:lumMod val="75000"/>
                  </a:schemeClr>
                </a:solidFill>
              </a:rPr>
              <a:t>(report to Congress)</a:t>
            </a:r>
            <a:endParaRPr lang="en-US" sz="2800" dirty="0">
              <a:solidFill>
                <a:schemeClr val="tx2">
                  <a:lumMod val="75000"/>
                </a:schemeClr>
              </a:solidFill>
            </a:endParaRPr>
          </a:p>
          <a:p>
            <a:pPr>
              <a:lnSpc>
                <a:spcPts val="2900"/>
              </a:lnSpc>
              <a:spcBef>
                <a:spcPts val="1800"/>
              </a:spcBef>
              <a:tabLst>
                <a:tab pos="174625" algn="l"/>
              </a:tabLst>
            </a:pPr>
            <a:r>
              <a:rPr lang="en-US" sz="2800" dirty="0">
                <a:solidFill>
                  <a:schemeClr val="tx2">
                    <a:lumMod val="75000"/>
                  </a:schemeClr>
                </a:solidFill>
              </a:rPr>
              <a:t>Draft annual and quarterly reports and GrantStat </a:t>
            </a:r>
          </a:p>
          <a:p>
            <a:pPr>
              <a:lnSpc>
                <a:spcPts val="2900"/>
              </a:lnSpc>
              <a:spcBef>
                <a:spcPts val="1800"/>
              </a:spcBef>
              <a:tabLst>
                <a:tab pos="174625" algn="l"/>
              </a:tabLst>
            </a:pPr>
            <a:r>
              <a:rPr lang="en-US" sz="2800" dirty="0">
                <a:solidFill>
                  <a:schemeClr val="tx2">
                    <a:lumMod val="75000"/>
                  </a:schemeClr>
                </a:solidFill>
              </a:rPr>
              <a:t>Create targeted TTA strategy via Webinars, etc. </a:t>
            </a:r>
          </a:p>
        </p:txBody>
      </p:sp>
      <p:sp>
        <p:nvSpPr>
          <p:cNvPr id="2" name="Title 1"/>
          <p:cNvSpPr>
            <a:spLocks noGrp="1"/>
          </p:cNvSpPr>
          <p:nvPr>
            <p:ph type="title"/>
          </p:nvPr>
        </p:nvSpPr>
        <p:spPr/>
        <p:txBody>
          <a:bodyPr/>
          <a:lstStyle/>
          <a:p>
            <a:r>
              <a:rPr lang="en-US" dirty="0" smtClean="0"/>
              <a:t>What does BJA do with PMT data?</a:t>
            </a:r>
            <a:endParaRPr lang="en-US" dirty="0"/>
          </a:p>
        </p:txBody>
      </p:sp>
      <p:sp>
        <p:nvSpPr>
          <p:cNvPr id="3" name="Slide Number Placeholder 2"/>
          <p:cNvSpPr>
            <a:spLocks noGrp="1"/>
          </p:cNvSpPr>
          <p:nvPr>
            <p:ph type="sldNum" sz="quarter" idx="10"/>
          </p:nvPr>
        </p:nvSpPr>
        <p:spPr/>
        <p:txBody>
          <a:bodyPr/>
          <a:lstStyle/>
          <a:p>
            <a:fld id="{BA3EB360-3530-44C3-A110-45C21CFD7CD2}" type="slidenum">
              <a:rPr lang="en-US" smtClean="0"/>
              <a:pPr/>
              <a:t>4</a:t>
            </a:fld>
            <a:endParaRPr lang="en-US" dirty="0"/>
          </a:p>
        </p:txBody>
      </p:sp>
    </p:spTree>
    <p:extLst>
      <p:ext uri="{BB962C8B-B14F-4D97-AF65-F5344CB8AC3E}">
        <p14:creationId xmlns:p14="http://schemas.microsoft.com/office/powerpoint/2010/main" val="7823492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pPr>
              <a:defRPr/>
            </a:pPr>
            <a:fld id="{BA3EB360-3530-44C3-A110-45C21CFD7CD2}" type="slidenum">
              <a:rPr lang="en-US" smtClean="0"/>
              <a:pPr>
                <a:defRPr/>
              </a:pPr>
              <a:t>5</a:t>
            </a:fld>
            <a:endParaRPr lang="en-US" dirty="0"/>
          </a:p>
        </p:txBody>
      </p:sp>
      <p:sp>
        <p:nvSpPr>
          <p:cNvPr id="6" name="Title 5"/>
          <p:cNvSpPr>
            <a:spLocks noGrp="1"/>
          </p:cNvSpPr>
          <p:nvPr>
            <p:ph type="title"/>
          </p:nvPr>
        </p:nvSpPr>
        <p:spPr/>
        <p:txBody>
          <a:bodyPr/>
          <a:lstStyle/>
          <a:p>
            <a:r>
              <a:rPr lang="en-US" dirty="0" smtClean="0"/>
              <a:t>Data Analysis and Reporting</a:t>
            </a:r>
            <a:endParaRPr lang="en-US" dirty="0"/>
          </a:p>
        </p:txBody>
      </p:sp>
      <p:pic>
        <p:nvPicPr>
          <p:cNvPr id="3074" name="Picture 2"/>
          <p:cNvPicPr>
            <a:picLocks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9438" y="1493114"/>
            <a:ext cx="8965121" cy="50375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166090" y="1091625"/>
            <a:ext cx="6858000" cy="584775"/>
          </a:xfrm>
          <a:prstGeom prst="rect">
            <a:avLst/>
          </a:prstGeom>
          <a:noFill/>
          <a:ln>
            <a:noFill/>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sz="1600" dirty="0" smtClean="0">
                <a:hlinkClick r:id="rId4"/>
              </a:rPr>
              <a:t>https</a:t>
            </a:r>
            <a:r>
              <a:rPr lang="en-US" sz="1600" dirty="0">
                <a:hlinkClick r:id="rId4"/>
              </a:rPr>
              <a:t>://</a:t>
            </a:r>
            <a:r>
              <a:rPr lang="en-US" sz="1600" dirty="0" smtClean="0">
                <a:hlinkClick r:id="rId4"/>
              </a:rPr>
              <a:t>www.bja.gov/Publications/RSAT_PPR_09-12.pdf</a:t>
            </a:r>
            <a:endParaRPr lang="en-US" sz="1600" dirty="0" smtClean="0"/>
          </a:p>
          <a:p>
            <a:pPr marL="171450" indent="-171450" algn="ctr">
              <a:buFont typeface="Wingdings" pitchFamily="2" charset="2"/>
              <a:buChar char="§"/>
            </a:pPr>
            <a:endParaRPr lang="en-US" sz="1600" u="sng" dirty="0"/>
          </a:p>
        </p:txBody>
      </p:sp>
    </p:spTree>
    <p:extLst>
      <p:ext uri="{BB962C8B-B14F-4D97-AF65-F5344CB8AC3E}">
        <p14:creationId xmlns:p14="http://schemas.microsoft.com/office/powerpoint/2010/main" val="26933542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PMT Reporting Schedule</a:t>
            </a:r>
            <a:r>
              <a:rPr lang="en-US" dirty="0" smtClean="0">
                <a:cs typeface="Times New Roman"/>
              </a:rPr>
              <a:t>—</a:t>
            </a:r>
            <a:r>
              <a:rPr lang="en-US" dirty="0" smtClean="0"/>
              <a:t>RSAT</a:t>
            </a:r>
            <a:endParaRPr lang="en-US" dirty="0"/>
          </a:p>
        </p:txBody>
      </p:sp>
      <p:sp>
        <p:nvSpPr>
          <p:cNvPr id="3" name="Slide Number Placeholder 2"/>
          <p:cNvSpPr>
            <a:spLocks noGrp="1"/>
          </p:cNvSpPr>
          <p:nvPr>
            <p:ph type="sldNum" sz="quarter" idx="10"/>
          </p:nvPr>
        </p:nvSpPr>
        <p:spPr/>
        <p:txBody>
          <a:bodyPr/>
          <a:lstStyle/>
          <a:p>
            <a:pPr>
              <a:defRPr/>
            </a:pPr>
            <a:fld id="{511713AE-32F6-4933-981D-ECF79A1CEA96}" type="slidenum">
              <a:rPr lang="en-US" smtClean="0"/>
              <a:pPr>
                <a:defRPr/>
              </a:pPr>
              <a:t>6</a:t>
            </a:fld>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941775555"/>
              </p:ext>
            </p:extLst>
          </p:nvPr>
        </p:nvGraphicFramePr>
        <p:xfrm>
          <a:off x="697315" y="1371600"/>
          <a:ext cx="7673170" cy="2326492"/>
        </p:xfrm>
        <a:graphic>
          <a:graphicData uri="http://schemas.openxmlformats.org/drawingml/2006/table">
            <a:tbl>
              <a:tblPr firstRow="1" bandRow="1">
                <a:tableStyleId>{5C22544A-7EE6-4342-B048-85BDC9FD1C3A}</a:tableStyleId>
              </a:tblPr>
              <a:tblGrid>
                <a:gridCol w="2834640"/>
                <a:gridCol w="2286000"/>
                <a:gridCol w="1276265"/>
                <a:gridCol w="1276265"/>
              </a:tblGrid>
              <a:tr h="428462">
                <a:tc>
                  <a:txBody>
                    <a:bodyPr/>
                    <a:lstStyle/>
                    <a:p>
                      <a:pPr algn="ctr"/>
                      <a:endParaRPr lang="en-US" sz="1400" dirty="0" smtClean="0"/>
                    </a:p>
                    <a:p>
                      <a:pPr algn="ctr"/>
                      <a:r>
                        <a:rPr lang="en-US" sz="1400" dirty="0" smtClean="0"/>
                        <a:t>Type of Data Required</a:t>
                      </a:r>
                      <a:endParaRPr lang="en-US" sz="14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endParaRPr lang="en-US" sz="1400" dirty="0" smtClean="0"/>
                    </a:p>
                    <a:p>
                      <a:pPr algn="ctr"/>
                      <a:r>
                        <a:rPr lang="en-US" sz="1400" dirty="0" smtClean="0"/>
                        <a:t>Reporting Period</a:t>
                      </a:r>
                      <a:endParaRPr lang="en-US" sz="1400" dirty="0"/>
                    </a:p>
                  </a:txBody>
                  <a:tcPr anchor="ctr">
                    <a:lnT w="12700" cap="flat" cmpd="sng" algn="ctr">
                      <a:solidFill>
                        <a:schemeClr val="tx1"/>
                      </a:solidFill>
                      <a:prstDash val="solid"/>
                      <a:round/>
                      <a:headEnd type="none" w="med" len="med"/>
                      <a:tailEnd type="none" w="med" len="med"/>
                    </a:lnT>
                  </a:tcPr>
                </a:tc>
                <a:tc>
                  <a:txBody>
                    <a:bodyPr/>
                    <a:lstStyle/>
                    <a:p>
                      <a:pPr algn="ctr"/>
                      <a:r>
                        <a:rPr lang="en-US" sz="1400" dirty="0" smtClean="0"/>
                        <a:t>PMT </a:t>
                      </a:r>
                    </a:p>
                    <a:p>
                      <a:pPr algn="ctr"/>
                      <a:r>
                        <a:rPr lang="en-US" sz="1400" dirty="0" smtClean="0"/>
                        <a:t>Due Date</a:t>
                      </a:r>
                      <a:endParaRPr lang="en-US" sz="1400" dirty="0"/>
                    </a:p>
                  </a:txBody>
                  <a:tcPr anchor="ctr">
                    <a:lnT w="12700" cap="flat" cmpd="sng" algn="ctr">
                      <a:solidFill>
                        <a:schemeClr val="tx1"/>
                      </a:solidFill>
                      <a:prstDash val="solid"/>
                      <a:round/>
                      <a:headEnd type="none" w="med" len="med"/>
                      <a:tailEnd type="none" w="med" len="med"/>
                    </a:lnT>
                  </a:tcPr>
                </a:tc>
                <a:tc>
                  <a:txBody>
                    <a:bodyPr/>
                    <a:lstStyle/>
                    <a:p>
                      <a:pPr algn="ctr"/>
                      <a:r>
                        <a:rPr lang="en-US" sz="1400" dirty="0" smtClean="0"/>
                        <a:t>Upload</a:t>
                      </a:r>
                      <a:r>
                        <a:rPr lang="en-US" sz="1400" baseline="0" dirty="0" smtClean="0"/>
                        <a:t> to GMS?</a:t>
                      </a:r>
                      <a:endParaRPr lang="en-US" sz="1400" dirty="0"/>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r>
              <a:tr h="386006">
                <a:tc>
                  <a:txBody>
                    <a:bodyPr/>
                    <a:lstStyle/>
                    <a:p>
                      <a:pPr algn="ctr"/>
                      <a:r>
                        <a:rPr lang="en-US" sz="1400" dirty="0" smtClean="0"/>
                        <a:t>Program Performance Measures</a:t>
                      </a:r>
                      <a:endParaRPr lang="en-US" sz="1400" dirty="0"/>
                    </a:p>
                  </a:txBody>
                  <a:tcPr anchor="ctr">
                    <a:lnL w="12700" cap="flat" cmpd="sng" algn="ctr">
                      <a:solidFill>
                        <a:schemeClr val="tx1"/>
                      </a:solidFill>
                      <a:prstDash val="solid"/>
                      <a:round/>
                      <a:headEnd type="none" w="med" len="med"/>
                      <a:tailEnd type="none" w="med" len="med"/>
                    </a:lnL>
                  </a:tcPr>
                </a:tc>
                <a:tc>
                  <a:txBody>
                    <a:bodyPr/>
                    <a:lstStyle/>
                    <a:p>
                      <a:pPr algn="ctr"/>
                      <a:r>
                        <a:rPr lang="en-US" sz="1400" dirty="0" smtClean="0"/>
                        <a:t>January 1–March 31</a:t>
                      </a:r>
                      <a:endParaRPr lang="en-US" sz="1400" dirty="0"/>
                    </a:p>
                  </a:txBody>
                  <a:tcPr anchor="ctr"/>
                </a:tc>
                <a:tc>
                  <a:txBody>
                    <a:bodyPr/>
                    <a:lstStyle/>
                    <a:p>
                      <a:pPr algn="ctr"/>
                      <a:r>
                        <a:rPr lang="en-US" sz="1400" dirty="0" smtClean="0"/>
                        <a:t>April 30</a:t>
                      </a:r>
                      <a:endParaRPr lang="en-US" sz="1400" dirty="0"/>
                    </a:p>
                  </a:txBody>
                  <a:tcPr anchor="ctr"/>
                </a:tc>
                <a:tc>
                  <a:txBody>
                    <a:bodyPr/>
                    <a:lstStyle/>
                    <a:p>
                      <a:pPr algn="ctr"/>
                      <a:r>
                        <a:rPr lang="en-US" sz="1400" dirty="0" smtClean="0"/>
                        <a:t>No</a:t>
                      </a:r>
                      <a:endParaRPr lang="en-US" sz="1400" dirty="0"/>
                    </a:p>
                  </a:txBody>
                  <a:tcPr anchor="ctr">
                    <a:lnR w="12700" cap="flat" cmpd="sng" algn="ctr">
                      <a:solidFill>
                        <a:schemeClr val="tx1"/>
                      </a:solidFill>
                      <a:prstDash val="solid"/>
                      <a:round/>
                      <a:headEnd type="none" w="med" len="med"/>
                      <a:tailEnd type="none" w="med" len="med"/>
                    </a:lnR>
                  </a:tcPr>
                </a:tc>
              </a:tr>
              <a:tr h="428462">
                <a:tc>
                  <a:txBody>
                    <a:bodyPr/>
                    <a:lstStyle/>
                    <a:p>
                      <a:pPr algn="ctr"/>
                      <a:r>
                        <a:rPr lang="en-US" sz="1400" dirty="0" smtClean="0"/>
                        <a:t>Program</a:t>
                      </a:r>
                      <a:r>
                        <a:rPr lang="en-US" sz="1400" baseline="0" dirty="0" smtClean="0"/>
                        <a:t> Performance Measures </a:t>
                      </a:r>
                    </a:p>
                    <a:p>
                      <a:pPr algn="ctr"/>
                      <a:r>
                        <a:rPr lang="en-US" sz="1400" b="1" baseline="0" dirty="0" smtClean="0"/>
                        <a:t>&amp; Narrative</a:t>
                      </a:r>
                      <a:endParaRPr lang="en-US" sz="1400" b="1" dirty="0"/>
                    </a:p>
                  </a:txBody>
                  <a:tcPr anchor="ctr">
                    <a:lnL w="12700" cap="flat" cmpd="sng" algn="ctr">
                      <a:solidFill>
                        <a:schemeClr val="tx1"/>
                      </a:solidFill>
                      <a:prstDash val="solid"/>
                      <a:round/>
                      <a:headEnd type="none" w="med" len="med"/>
                      <a:tailEnd type="none" w="med" len="med"/>
                    </a:lnL>
                    <a:solidFill>
                      <a:schemeClr val="bg1">
                        <a:lumMod val="95000"/>
                      </a:schemeClr>
                    </a:solidFill>
                  </a:tcPr>
                </a:tc>
                <a:tc>
                  <a:txBody>
                    <a:bodyPr/>
                    <a:lstStyle/>
                    <a:p>
                      <a:pPr algn="ctr"/>
                      <a:r>
                        <a:rPr lang="en-US" sz="1400" dirty="0" smtClean="0"/>
                        <a:t>April 1–June 30</a:t>
                      </a:r>
                      <a:endParaRPr lang="en-US" sz="1400" dirty="0"/>
                    </a:p>
                  </a:txBody>
                  <a:tcPr anchor="ctr">
                    <a:solidFill>
                      <a:schemeClr val="bg1">
                        <a:lumMod val="95000"/>
                      </a:schemeClr>
                    </a:solidFill>
                  </a:tcPr>
                </a:tc>
                <a:tc>
                  <a:txBody>
                    <a:bodyPr/>
                    <a:lstStyle/>
                    <a:p>
                      <a:pPr algn="ctr"/>
                      <a:r>
                        <a:rPr lang="en-US" sz="1400" dirty="0" smtClean="0"/>
                        <a:t>July 30</a:t>
                      </a:r>
                      <a:endParaRPr lang="en-US" sz="1400" dirty="0"/>
                    </a:p>
                  </a:txBody>
                  <a:tcPr anchor="ctr">
                    <a:solidFill>
                      <a:schemeClr val="bg1">
                        <a:lumMod val="95000"/>
                      </a:schemeClr>
                    </a:solidFill>
                  </a:tcPr>
                </a:tc>
                <a:tc>
                  <a:txBody>
                    <a:bodyPr/>
                    <a:lstStyle/>
                    <a:p>
                      <a:pPr algn="ctr"/>
                      <a:r>
                        <a:rPr lang="en-US" sz="1400" b="1" dirty="0" smtClean="0"/>
                        <a:t>YES</a:t>
                      </a:r>
                    </a:p>
                    <a:p>
                      <a:pPr algn="ctr"/>
                      <a:r>
                        <a:rPr lang="en-US" sz="1400" dirty="0" smtClean="0"/>
                        <a:t>July 30</a:t>
                      </a:r>
                      <a:endParaRPr lang="en-US" sz="1400" dirty="0"/>
                    </a:p>
                  </a:txBody>
                  <a:tcPr anchor="ctr">
                    <a:lnR w="12700" cap="flat" cmpd="sng" algn="ctr">
                      <a:solidFill>
                        <a:schemeClr val="tx1"/>
                      </a:solidFill>
                      <a:prstDash val="solid"/>
                      <a:round/>
                      <a:headEnd type="none" w="med" len="med"/>
                      <a:tailEnd type="none" w="med" len="med"/>
                    </a:lnR>
                    <a:solidFill>
                      <a:schemeClr val="bg1">
                        <a:lumMod val="95000"/>
                      </a:schemeClr>
                    </a:solidFill>
                  </a:tcPr>
                </a:tc>
              </a:tr>
              <a:tr h="386006">
                <a:tc>
                  <a:txBody>
                    <a:bodyPr/>
                    <a:lstStyle/>
                    <a:p>
                      <a:pPr algn="ctr"/>
                      <a:r>
                        <a:rPr lang="en-US" sz="1400" dirty="0" smtClean="0"/>
                        <a:t>Program</a:t>
                      </a:r>
                      <a:r>
                        <a:rPr lang="en-US" sz="1400" baseline="0" dirty="0" smtClean="0"/>
                        <a:t> Performance Measures</a:t>
                      </a:r>
                      <a:endParaRPr lang="en-US" sz="1400" b="1" dirty="0"/>
                    </a:p>
                  </a:txBody>
                  <a:tcPr anchor="ctr">
                    <a:lnL w="12700" cap="flat" cmpd="sng" algn="ctr">
                      <a:solidFill>
                        <a:schemeClr val="tx1"/>
                      </a:solidFill>
                      <a:prstDash val="solid"/>
                      <a:round/>
                      <a:headEnd type="none" w="med" len="med"/>
                      <a:tailEnd type="none" w="med" len="med"/>
                    </a:lnL>
                  </a:tcPr>
                </a:tc>
                <a:tc>
                  <a:txBody>
                    <a:bodyPr/>
                    <a:lstStyle/>
                    <a:p>
                      <a:pPr algn="ctr"/>
                      <a:r>
                        <a:rPr lang="en-US" sz="1400" dirty="0" smtClean="0"/>
                        <a:t>July 1–September</a:t>
                      </a:r>
                      <a:r>
                        <a:rPr lang="en-US" sz="1400" baseline="0" dirty="0" smtClean="0"/>
                        <a:t> 30</a:t>
                      </a:r>
                      <a:endParaRPr lang="en-US" sz="1400" dirty="0"/>
                    </a:p>
                  </a:txBody>
                  <a:tcPr anchor="ctr"/>
                </a:tc>
                <a:tc>
                  <a:txBody>
                    <a:bodyPr/>
                    <a:lstStyle/>
                    <a:p>
                      <a:pPr algn="ctr"/>
                      <a:r>
                        <a:rPr lang="en-US" sz="1400" dirty="0" smtClean="0"/>
                        <a:t>October 30</a:t>
                      </a:r>
                      <a:endParaRPr lang="en-US" sz="1400" dirty="0"/>
                    </a:p>
                  </a:txBody>
                  <a:tcPr anchor="ctr"/>
                </a:tc>
                <a:tc>
                  <a:txBody>
                    <a:bodyPr/>
                    <a:lstStyle/>
                    <a:p>
                      <a:pPr algn="ctr"/>
                      <a:r>
                        <a:rPr lang="en-US" sz="1400" dirty="0" smtClean="0"/>
                        <a:t>No</a:t>
                      </a:r>
                      <a:endParaRPr lang="en-US" sz="1400" dirty="0"/>
                    </a:p>
                  </a:txBody>
                  <a:tcPr anchor="ctr">
                    <a:lnR w="12700" cap="flat" cmpd="sng" algn="ctr">
                      <a:solidFill>
                        <a:schemeClr val="tx1"/>
                      </a:solidFill>
                      <a:prstDash val="solid"/>
                      <a:round/>
                      <a:headEnd type="none" w="med" len="med"/>
                      <a:tailEnd type="none" w="med" len="med"/>
                    </a:lnR>
                  </a:tcPr>
                </a:tc>
              </a:tr>
              <a:tr h="42846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dirty="0" smtClean="0"/>
                        <a:t>Program</a:t>
                      </a:r>
                      <a:r>
                        <a:rPr lang="en-US" sz="1400" baseline="0" dirty="0" smtClean="0"/>
                        <a:t> Performance Measures </a:t>
                      </a:r>
                    </a:p>
                    <a:p>
                      <a:pPr marL="0" marR="0" indent="0" algn="ctr" defTabSz="914400" rtl="0" eaLnBrk="1" fontAlgn="auto" latinLnBrk="0" hangingPunct="1">
                        <a:lnSpc>
                          <a:spcPct val="100000"/>
                        </a:lnSpc>
                        <a:spcBef>
                          <a:spcPts val="0"/>
                        </a:spcBef>
                        <a:spcAft>
                          <a:spcPts val="0"/>
                        </a:spcAft>
                        <a:buClrTx/>
                        <a:buSzTx/>
                        <a:buFontTx/>
                        <a:buNone/>
                        <a:tabLst/>
                        <a:defRPr/>
                      </a:pPr>
                      <a:r>
                        <a:rPr lang="en-US" sz="1400" b="1" baseline="0" dirty="0" smtClean="0"/>
                        <a:t>&amp; Narrative</a:t>
                      </a:r>
                      <a:endParaRPr lang="en-US" sz="1400" b="1" dirty="0" smtClean="0"/>
                    </a:p>
                  </a:txBody>
                  <a:tcPr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400" dirty="0" smtClean="0"/>
                        <a:t>October 1</a:t>
                      </a:r>
                      <a:r>
                        <a:rPr lang="en-US" sz="1400" baseline="0" dirty="0" smtClean="0"/>
                        <a:t>–December 31</a:t>
                      </a:r>
                      <a:endParaRPr lang="en-US" sz="1400" dirty="0"/>
                    </a:p>
                  </a:txBody>
                  <a:tcPr anchor="ctr">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400" dirty="0" smtClean="0"/>
                        <a:t>January 30</a:t>
                      </a:r>
                      <a:endParaRPr lang="en-US" sz="1400" dirty="0"/>
                    </a:p>
                  </a:txBody>
                  <a:tcPr anchor="ctr">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r>
                        <a:rPr lang="en-US" sz="1400" b="1" dirty="0" smtClean="0"/>
                        <a:t>YES</a:t>
                      </a:r>
                    </a:p>
                    <a:p>
                      <a:pPr algn="ctr"/>
                      <a:r>
                        <a:rPr lang="en-US" sz="1400" dirty="0" smtClean="0"/>
                        <a:t>January 30</a:t>
                      </a:r>
                      <a:endParaRPr lang="en-US" sz="1400" dirty="0"/>
                    </a:p>
                  </a:txBody>
                  <a:tcPr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chemeClr val="bg1">
                        <a:lumMod val="95000"/>
                      </a:schemeClr>
                    </a:solidFill>
                  </a:tcPr>
                </a:tc>
              </a:tr>
            </a:tbl>
          </a:graphicData>
        </a:graphic>
      </p:graphicFrame>
      <p:sp>
        <p:nvSpPr>
          <p:cNvPr id="5" name="Rectangle 4"/>
          <p:cNvSpPr/>
          <p:nvPr/>
        </p:nvSpPr>
        <p:spPr>
          <a:xfrm>
            <a:off x="609600" y="3886200"/>
            <a:ext cx="7848600" cy="2431435"/>
          </a:xfrm>
          <a:prstGeom prst="rect">
            <a:avLst/>
          </a:prstGeom>
        </p:spPr>
        <p:txBody>
          <a:bodyPr wrap="square">
            <a:spAutoFit/>
          </a:bodyPr>
          <a:lstStyle/>
          <a:p>
            <a:pPr>
              <a:buClr>
                <a:srgbClr val="A50021"/>
              </a:buClr>
              <a:buFont typeface="Wingdings" pitchFamily="2" charset="2"/>
              <a:buChar char="ü"/>
            </a:pPr>
            <a:r>
              <a:rPr lang="en-US" sz="1200" b="1" dirty="0">
                <a:solidFill>
                  <a:srgbClr val="002347"/>
                </a:solidFill>
                <a:cs typeface="Arial" charset="0"/>
              </a:rPr>
              <a:t>Quarterly:</a:t>
            </a:r>
            <a:r>
              <a:rPr lang="en-US" sz="1200" b="1" dirty="0">
                <a:cs typeface="Arial" charset="0"/>
              </a:rPr>
              <a:t> </a:t>
            </a:r>
          </a:p>
          <a:p>
            <a:pPr marL="457200" lvl="2" indent="-228600">
              <a:spcAft>
                <a:spcPts val="600"/>
              </a:spcAft>
              <a:buClr>
                <a:srgbClr val="A50021"/>
              </a:buClr>
              <a:buFont typeface="Wingdings" pitchFamily="2" charset="2"/>
              <a:buChar char="§"/>
            </a:pPr>
            <a:r>
              <a:rPr lang="en-US" sz="1200" dirty="0">
                <a:solidFill>
                  <a:srgbClr val="000000"/>
                </a:solidFill>
                <a:cs typeface="Arial" charset="0"/>
              </a:rPr>
              <a:t>Grantees are required to enter data for program performance measures in the PMT every 3 </a:t>
            </a:r>
            <a:r>
              <a:rPr lang="en-US" sz="1200" dirty="0" smtClean="0">
                <a:solidFill>
                  <a:srgbClr val="000000"/>
                </a:solidFill>
                <a:cs typeface="Arial" charset="0"/>
              </a:rPr>
              <a:t>months with 30 </a:t>
            </a:r>
            <a:r>
              <a:rPr lang="en-US" sz="1200" dirty="0">
                <a:solidFill>
                  <a:srgbClr val="000000"/>
                </a:solidFill>
                <a:cs typeface="Arial" charset="0"/>
              </a:rPr>
              <a:t>days after the end of the reporting period to enter the data.</a:t>
            </a:r>
          </a:p>
          <a:p>
            <a:pPr>
              <a:spcAft>
                <a:spcPts val="600"/>
              </a:spcAft>
              <a:buClr>
                <a:srgbClr val="A50021"/>
              </a:buClr>
              <a:buFont typeface="Wingdings" pitchFamily="2" charset="2"/>
              <a:buChar char="ü"/>
            </a:pPr>
            <a:r>
              <a:rPr lang="en-US" sz="1200" b="1" dirty="0" smtClean="0">
                <a:solidFill>
                  <a:srgbClr val="002347"/>
                </a:solidFill>
                <a:cs typeface="Arial" charset="0"/>
              </a:rPr>
              <a:t>Semiannually</a:t>
            </a:r>
            <a:r>
              <a:rPr lang="en-US" sz="1200" b="1" dirty="0">
                <a:solidFill>
                  <a:srgbClr val="002347"/>
                </a:solidFill>
                <a:cs typeface="Arial" charset="0"/>
              </a:rPr>
              <a:t>:</a:t>
            </a:r>
          </a:p>
          <a:p>
            <a:pPr marL="457200" lvl="2" indent="-228600">
              <a:spcAft>
                <a:spcPts val="600"/>
              </a:spcAft>
              <a:buClr>
                <a:srgbClr val="A50021"/>
              </a:buClr>
              <a:buFont typeface="Wingdings" pitchFamily="2" charset="2"/>
              <a:buChar char="§"/>
            </a:pPr>
            <a:r>
              <a:rPr lang="en-US" sz="1200" dirty="0">
                <a:solidFill>
                  <a:srgbClr val="000000"/>
                </a:solidFill>
                <a:cs typeface="Arial" charset="0"/>
              </a:rPr>
              <a:t>RSAT grantees are required to answer </a:t>
            </a:r>
            <a:r>
              <a:rPr lang="en-US" sz="1200" dirty="0" smtClean="0">
                <a:solidFill>
                  <a:srgbClr val="000000"/>
                </a:solidFill>
                <a:cs typeface="Arial" charset="0"/>
              </a:rPr>
              <a:t>narrative </a:t>
            </a:r>
            <a:r>
              <a:rPr lang="en-US" sz="1200" dirty="0">
                <a:solidFill>
                  <a:srgbClr val="000000"/>
                </a:solidFill>
                <a:cs typeface="Arial" charset="0"/>
              </a:rPr>
              <a:t>questions for the previous 6 months of </a:t>
            </a:r>
            <a:r>
              <a:rPr lang="en-US" sz="1200" dirty="0" smtClean="0">
                <a:solidFill>
                  <a:srgbClr val="000000"/>
                </a:solidFill>
                <a:cs typeface="Arial" charset="0"/>
              </a:rPr>
              <a:t>activity during the April–June and October–December reporting periods. </a:t>
            </a:r>
            <a:r>
              <a:rPr lang="en-US" sz="1200" dirty="0">
                <a:solidFill>
                  <a:srgbClr val="000000"/>
                </a:solidFill>
                <a:cs typeface="Arial" charset="0"/>
              </a:rPr>
              <a:t>Grantees then must submit a 6-month </a:t>
            </a:r>
            <a:r>
              <a:rPr lang="en-US" sz="1200" i="1" dirty="0">
                <a:solidFill>
                  <a:srgbClr val="000000"/>
                </a:solidFill>
                <a:cs typeface="Arial" charset="0"/>
              </a:rPr>
              <a:t>GMS Report </a:t>
            </a:r>
            <a:r>
              <a:rPr lang="en-US" sz="1200" dirty="0">
                <a:solidFill>
                  <a:srgbClr val="000000"/>
                </a:solidFill>
                <a:cs typeface="Arial" charset="0"/>
              </a:rPr>
              <a:t>from the PMT to BJA </a:t>
            </a:r>
            <a:r>
              <a:rPr lang="en-US" sz="1200" b="1" dirty="0">
                <a:solidFill>
                  <a:srgbClr val="800000"/>
                </a:solidFill>
                <a:cs typeface="Arial" charset="0"/>
              </a:rPr>
              <a:t>as an attachment to the Progress Report through the GMS</a:t>
            </a:r>
            <a:r>
              <a:rPr lang="en-US" sz="1200" dirty="0">
                <a:cs typeface="Arial" charset="0"/>
              </a:rPr>
              <a:t>.</a:t>
            </a:r>
            <a:r>
              <a:rPr lang="en-US" sz="1200" b="1" dirty="0">
                <a:cs typeface="Arial" charset="0"/>
              </a:rPr>
              <a:t> </a:t>
            </a:r>
            <a:endParaRPr lang="en-US" sz="1200" dirty="0">
              <a:solidFill>
                <a:srgbClr val="000000"/>
              </a:solidFill>
              <a:cs typeface="Arial" charset="0"/>
            </a:endParaRPr>
          </a:p>
          <a:p>
            <a:pPr>
              <a:spcAft>
                <a:spcPts val="600"/>
              </a:spcAft>
              <a:buClr>
                <a:srgbClr val="A50021"/>
              </a:buClr>
              <a:buFont typeface="Wingdings" pitchFamily="2" charset="2"/>
              <a:buChar char="ü"/>
            </a:pPr>
            <a:r>
              <a:rPr lang="en-US" sz="1200" b="1" dirty="0">
                <a:solidFill>
                  <a:srgbClr val="002347"/>
                </a:solidFill>
                <a:cs typeface="Arial" charset="0"/>
              </a:rPr>
              <a:t>Closeout:</a:t>
            </a:r>
          </a:p>
          <a:p>
            <a:pPr marL="457200" lvl="2" indent="-228600">
              <a:spcAft>
                <a:spcPts val="600"/>
              </a:spcAft>
              <a:buClr>
                <a:srgbClr val="A50021"/>
              </a:buClr>
              <a:buFont typeface="Wingdings" pitchFamily="2" charset="2"/>
              <a:buChar char="§"/>
            </a:pPr>
            <a:r>
              <a:rPr lang="en-US" sz="1200" dirty="0">
                <a:solidFill>
                  <a:srgbClr val="000000"/>
                </a:solidFill>
                <a:cs typeface="Arial" charset="0"/>
              </a:rPr>
              <a:t>Grantees are required to answer the narrative questions for the previous months of activity since their last PMT report submission to the GMS. </a:t>
            </a:r>
            <a:r>
              <a:rPr lang="en-US" sz="1200" dirty="0" smtClean="0">
                <a:solidFill>
                  <a:srgbClr val="000000"/>
                </a:solidFill>
                <a:cs typeface="Arial" charset="0"/>
              </a:rPr>
              <a:t>Grantees then </a:t>
            </a:r>
            <a:r>
              <a:rPr lang="en-US" sz="1200" dirty="0">
                <a:solidFill>
                  <a:srgbClr val="000000"/>
                </a:solidFill>
                <a:cs typeface="Arial" charset="0"/>
              </a:rPr>
              <a:t>must submit a </a:t>
            </a:r>
            <a:r>
              <a:rPr lang="en-US" sz="1200" i="1" dirty="0">
                <a:solidFill>
                  <a:srgbClr val="000000"/>
                </a:solidFill>
                <a:cs typeface="Arial" charset="0"/>
              </a:rPr>
              <a:t>PMT Final Report</a:t>
            </a:r>
            <a:r>
              <a:rPr lang="en-US" sz="1200" dirty="0">
                <a:solidFill>
                  <a:srgbClr val="000000"/>
                </a:solidFill>
                <a:cs typeface="Arial" charset="0"/>
              </a:rPr>
              <a:t> to BJA </a:t>
            </a:r>
            <a:r>
              <a:rPr lang="en-US" sz="1200" b="1" dirty="0">
                <a:solidFill>
                  <a:srgbClr val="800000"/>
                </a:solidFill>
                <a:cs typeface="Arial" charset="0"/>
              </a:rPr>
              <a:t>as an attachment to the </a:t>
            </a:r>
            <a:r>
              <a:rPr lang="en-US" sz="1200" b="1" i="1" dirty="0">
                <a:solidFill>
                  <a:srgbClr val="800000"/>
                </a:solidFill>
                <a:cs typeface="Arial" charset="0"/>
              </a:rPr>
              <a:t>Final </a:t>
            </a:r>
            <a:r>
              <a:rPr lang="en-US" sz="1200" b="1" dirty="0">
                <a:solidFill>
                  <a:srgbClr val="800000"/>
                </a:solidFill>
                <a:cs typeface="Arial" charset="0"/>
              </a:rPr>
              <a:t>Progress Report through the GMS</a:t>
            </a:r>
            <a:r>
              <a:rPr lang="en-US" sz="1200" dirty="0">
                <a:cs typeface="Arial" charset="0"/>
              </a:rPr>
              <a:t>.</a:t>
            </a:r>
            <a:r>
              <a:rPr lang="en-US" sz="1200" b="1" dirty="0">
                <a:cs typeface="Arial" charset="0"/>
              </a:rPr>
              <a:t> </a:t>
            </a:r>
          </a:p>
        </p:txBody>
      </p:sp>
    </p:spTree>
    <p:extLst>
      <p:ext uri="{BB962C8B-B14F-4D97-AF65-F5344CB8AC3E}">
        <p14:creationId xmlns:p14="http://schemas.microsoft.com/office/powerpoint/2010/main" val="22143653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560342" y="2057415"/>
            <a:ext cx="3992858" cy="1047356"/>
            <a:chOff x="2834832" y="2373565"/>
            <a:chExt cx="3458564" cy="731206"/>
          </a:xfrm>
        </p:grpSpPr>
        <p:cxnSp>
          <p:nvCxnSpPr>
            <p:cNvPr id="18" name="Straight Arrow Connector 17"/>
            <p:cNvCxnSpPr/>
            <p:nvPr/>
          </p:nvCxnSpPr>
          <p:spPr>
            <a:xfrm>
              <a:off x="2834832" y="2373565"/>
              <a:ext cx="1085188" cy="731206"/>
            </a:xfrm>
            <a:prstGeom prst="straightConnector1">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H="1">
              <a:off x="5013077" y="2373565"/>
              <a:ext cx="1280319" cy="731206"/>
            </a:xfrm>
            <a:prstGeom prst="straightConnector1">
              <a:avLst/>
            </a:prstGeom>
            <a:ln w="38100">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sp>
        <p:nvSpPr>
          <p:cNvPr id="9" name="Rounded Rectangle 8"/>
          <p:cNvSpPr/>
          <p:nvPr/>
        </p:nvSpPr>
        <p:spPr>
          <a:xfrm>
            <a:off x="1554513" y="1782763"/>
            <a:ext cx="2560638" cy="549275"/>
          </a:xfrm>
          <a:prstGeom prst="roundRect">
            <a:avLst>
              <a:gd name="adj" fmla="val 6141"/>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smtClean="0"/>
              <a:t>Jail/Residential</a:t>
            </a:r>
            <a:r>
              <a:rPr lang="en-US" dirty="0" smtClean="0"/>
              <a:t> </a:t>
            </a:r>
            <a:r>
              <a:rPr lang="en-US" b="1" dirty="0" smtClean="0"/>
              <a:t>Based</a:t>
            </a:r>
            <a:r>
              <a:rPr lang="en-US" dirty="0" smtClean="0"/>
              <a:t>  </a:t>
            </a:r>
            <a:endParaRPr lang="en-US" dirty="0"/>
          </a:p>
        </p:txBody>
      </p:sp>
      <p:sp>
        <p:nvSpPr>
          <p:cNvPr id="11" name="Rounded Rectangle 10"/>
          <p:cNvSpPr/>
          <p:nvPr/>
        </p:nvSpPr>
        <p:spPr>
          <a:xfrm>
            <a:off x="4975352" y="1782763"/>
            <a:ext cx="2560637" cy="549275"/>
          </a:xfrm>
          <a:prstGeom prst="roundRect">
            <a:avLst>
              <a:gd name="adj" fmla="val 6141"/>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b="1" dirty="0" smtClean="0"/>
              <a:t>Aftercare</a:t>
            </a:r>
            <a:endParaRPr lang="en-US" b="1" dirty="0"/>
          </a:p>
        </p:txBody>
      </p:sp>
      <p:sp>
        <p:nvSpPr>
          <p:cNvPr id="2" name="Slide Number Placeholder 1"/>
          <p:cNvSpPr>
            <a:spLocks noGrp="1"/>
          </p:cNvSpPr>
          <p:nvPr>
            <p:ph type="sldNum" sz="quarter" idx="10"/>
          </p:nvPr>
        </p:nvSpPr>
        <p:spPr/>
        <p:txBody>
          <a:bodyPr/>
          <a:lstStyle/>
          <a:p>
            <a:pPr>
              <a:defRPr/>
            </a:pPr>
            <a:fld id="{CA12FCEC-3970-4435-A8F0-147BC971F6D6}" type="slidenum">
              <a:rPr lang="en-US" smtClean="0"/>
              <a:pPr>
                <a:defRPr/>
              </a:pPr>
              <a:t>7</a:t>
            </a:fld>
            <a:endParaRPr lang="en-US" dirty="0"/>
          </a:p>
        </p:txBody>
      </p:sp>
      <p:sp>
        <p:nvSpPr>
          <p:cNvPr id="4" name="Title 3"/>
          <p:cNvSpPr>
            <a:spLocks noGrp="1"/>
          </p:cNvSpPr>
          <p:nvPr>
            <p:ph type="title"/>
          </p:nvPr>
        </p:nvSpPr>
        <p:spPr/>
        <p:txBody>
          <a:bodyPr/>
          <a:lstStyle/>
          <a:p>
            <a:r>
              <a:rPr lang="en-US" dirty="0"/>
              <a:t>Performance Measures </a:t>
            </a:r>
            <a:r>
              <a:rPr lang="en-US" dirty="0" smtClean="0"/>
              <a:t>Collected</a:t>
            </a:r>
            <a:endParaRPr lang="en-US" dirty="0"/>
          </a:p>
        </p:txBody>
      </p:sp>
      <p:sp>
        <p:nvSpPr>
          <p:cNvPr id="12" name="Rounded Rectangle 11"/>
          <p:cNvSpPr/>
          <p:nvPr/>
        </p:nvSpPr>
        <p:spPr>
          <a:xfrm>
            <a:off x="3238356" y="3159766"/>
            <a:ext cx="2596735" cy="2631434"/>
          </a:xfrm>
          <a:prstGeom prst="roundRect">
            <a:avLst>
              <a:gd name="adj" fmla="val 7931"/>
            </a:avLst>
          </a:prstGeom>
        </p:spPr>
        <p:style>
          <a:lnRef idx="2">
            <a:schemeClr val="accent1">
              <a:shade val="50000"/>
            </a:schemeClr>
          </a:lnRef>
          <a:fillRef idx="1">
            <a:schemeClr val="accent1"/>
          </a:fillRef>
          <a:effectRef idx="0">
            <a:schemeClr val="accent1"/>
          </a:effectRef>
          <a:fontRef idx="minor">
            <a:schemeClr val="lt1"/>
          </a:fontRef>
        </p:style>
        <p:txBody>
          <a:bodyPr/>
          <a:lstStyle/>
          <a:p>
            <a:pPr algn="ctr" fontAlgn="auto">
              <a:spcBef>
                <a:spcPts val="0"/>
              </a:spcBef>
              <a:spcAft>
                <a:spcPts val="0"/>
              </a:spcAft>
              <a:defRPr/>
            </a:pPr>
            <a:endParaRPr lang="en-US" sz="500" dirty="0"/>
          </a:p>
        </p:txBody>
      </p:sp>
      <p:sp>
        <p:nvSpPr>
          <p:cNvPr id="13" name="Rounded Rectangle 12"/>
          <p:cNvSpPr/>
          <p:nvPr/>
        </p:nvSpPr>
        <p:spPr>
          <a:xfrm>
            <a:off x="3604112" y="3428999"/>
            <a:ext cx="1854811" cy="445983"/>
          </a:xfrm>
          <a:prstGeom prst="roundRect">
            <a:avLst/>
          </a:prstGeom>
          <a:solidFill>
            <a:schemeClr val="accent1">
              <a:lumMod val="75000"/>
            </a:schemeClr>
          </a:solidFill>
          <a:ln>
            <a:noFill/>
          </a:ln>
          <a:effectLst>
            <a:glow rad="228600">
              <a:schemeClr val="bg1">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b="1" dirty="0" smtClean="0"/>
              <a:t>Program Characteristics </a:t>
            </a:r>
            <a:endParaRPr lang="en-US" sz="1200" b="1" dirty="0"/>
          </a:p>
        </p:txBody>
      </p:sp>
      <p:sp>
        <p:nvSpPr>
          <p:cNvPr id="14" name="Rounded Rectangle 13"/>
          <p:cNvSpPr/>
          <p:nvPr/>
        </p:nvSpPr>
        <p:spPr>
          <a:xfrm>
            <a:off x="3604112" y="4022469"/>
            <a:ext cx="1854811" cy="445983"/>
          </a:xfrm>
          <a:prstGeom prst="roundRect">
            <a:avLst/>
          </a:prstGeom>
          <a:solidFill>
            <a:schemeClr val="accent1">
              <a:lumMod val="75000"/>
            </a:schemeClr>
          </a:solidFill>
          <a:ln>
            <a:noFill/>
          </a:ln>
          <a:effectLst>
            <a:glow rad="228600">
              <a:schemeClr val="bg1">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b="1" dirty="0" smtClean="0"/>
              <a:t>Program-Level Measures</a:t>
            </a:r>
            <a:endParaRPr lang="en-US" sz="1200" b="1" dirty="0"/>
          </a:p>
        </p:txBody>
      </p:sp>
      <p:sp>
        <p:nvSpPr>
          <p:cNvPr id="15" name="Rounded Rectangle 14"/>
          <p:cNvSpPr/>
          <p:nvPr/>
        </p:nvSpPr>
        <p:spPr>
          <a:xfrm>
            <a:off x="3604112" y="4531351"/>
            <a:ext cx="1854811" cy="445983"/>
          </a:xfrm>
          <a:prstGeom prst="roundRect">
            <a:avLst/>
          </a:prstGeom>
          <a:solidFill>
            <a:schemeClr val="accent1">
              <a:lumMod val="75000"/>
            </a:schemeClr>
          </a:solidFill>
          <a:ln>
            <a:noFill/>
          </a:ln>
          <a:effectLst>
            <a:glow rad="228600">
              <a:schemeClr val="bg1">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b="1" dirty="0" smtClean="0"/>
              <a:t>Participant -Level Measures</a:t>
            </a:r>
            <a:endParaRPr lang="en-US" sz="1200" b="1" dirty="0"/>
          </a:p>
        </p:txBody>
      </p:sp>
      <p:sp>
        <p:nvSpPr>
          <p:cNvPr id="16" name="Rounded Rectangle 15"/>
          <p:cNvSpPr/>
          <p:nvPr/>
        </p:nvSpPr>
        <p:spPr>
          <a:xfrm>
            <a:off x="3604112" y="5061441"/>
            <a:ext cx="1854811" cy="445983"/>
          </a:xfrm>
          <a:prstGeom prst="roundRect">
            <a:avLst/>
          </a:prstGeom>
          <a:solidFill>
            <a:schemeClr val="accent1">
              <a:lumMod val="75000"/>
            </a:schemeClr>
          </a:solidFill>
          <a:ln>
            <a:noFill/>
          </a:ln>
          <a:effectLst>
            <a:glow rad="228600">
              <a:schemeClr val="bg1">
                <a:alpha val="40000"/>
              </a:schemeClr>
            </a:glow>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n-US" sz="1200" b="1" dirty="0" smtClean="0"/>
              <a:t>Narratives </a:t>
            </a:r>
            <a:endParaRPr lang="en-US" sz="1200" b="1" dirty="0"/>
          </a:p>
        </p:txBody>
      </p:sp>
    </p:spTree>
    <p:extLst>
      <p:ext uri="{BB962C8B-B14F-4D97-AF65-F5344CB8AC3E}">
        <p14:creationId xmlns:p14="http://schemas.microsoft.com/office/powerpoint/2010/main" val="31832305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p:txBody>
          <a:bodyPr/>
          <a:lstStyle/>
          <a:p>
            <a:r>
              <a:rPr lang="en-US" dirty="0" smtClean="0"/>
              <a:t>Number of participants</a:t>
            </a:r>
          </a:p>
          <a:p>
            <a:r>
              <a:rPr lang="en-US" dirty="0" smtClean="0"/>
              <a:t>Percent of new participants with a case plan</a:t>
            </a:r>
          </a:p>
          <a:p>
            <a:r>
              <a:rPr lang="en-US" dirty="0" smtClean="0"/>
              <a:t>Successful completion rate</a:t>
            </a:r>
          </a:p>
          <a:p>
            <a:r>
              <a:rPr lang="en-US" dirty="0" smtClean="0"/>
              <a:t>Percent tested positive </a:t>
            </a:r>
          </a:p>
          <a:p>
            <a:r>
              <a:rPr lang="en-US" dirty="0" smtClean="0"/>
              <a:t>High-risk participants</a:t>
            </a:r>
          </a:p>
          <a:p>
            <a:endParaRPr lang="en-US" dirty="0"/>
          </a:p>
        </p:txBody>
      </p:sp>
      <p:sp>
        <p:nvSpPr>
          <p:cNvPr id="7" name="Title 4"/>
          <p:cNvSpPr>
            <a:spLocks noGrp="1"/>
          </p:cNvSpPr>
          <p:nvPr>
            <p:ph type="title"/>
          </p:nvPr>
        </p:nvSpPr>
        <p:spPr/>
        <p:txBody>
          <a:bodyPr/>
          <a:lstStyle/>
          <a:p>
            <a:r>
              <a:rPr lang="en-US" dirty="0" smtClean="0"/>
              <a:t>Five Key Performance Measures</a:t>
            </a:r>
            <a:endParaRPr lang="en-US" dirty="0"/>
          </a:p>
        </p:txBody>
      </p:sp>
      <p:sp>
        <p:nvSpPr>
          <p:cNvPr id="3" name="Slide Number Placeholder 2"/>
          <p:cNvSpPr>
            <a:spLocks noGrp="1"/>
          </p:cNvSpPr>
          <p:nvPr>
            <p:ph type="sldNum" sz="quarter" idx="10"/>
          </p:nvPr>
        </p:nvSpPr>
        <p:spPr/>
        <p:txBody>
          <a:bodyPr/>
          <a:lstStyle/>
          <a:p>
            <a:pPr>
              <a:defRPr/>
            </a:pPr>
            <a:fld id="{BA3EB360-3530-44C3-A110-45C21CFD7CD2}" type="slidenum">
              <a:rPr lang="en-US" smtClean="0"/>
              <a:pPr>
                <a:defRPr/>
              </a:pPr>
              <a:t>8</a:t>
            </a:fld>
            <a:endParaRPr lang="en-US" dirty="0"/>
          </a:p>
        </p:txBody>
      </p:sp>
    </p:spTree>
    <p:extLst>
      <p:ext uri="{BB962C8B-B14F-4D97-AF65-F5344CB8AC3E}">
        <p14:creationId xmlns:p14="http://schemas.microsoft.com/office/powerpoint/2010/main" val="24397842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Table 7"/>
          <p:cNvGraphicFramePr>
            <a:graphicFrameLocks noGrp="1"/>
          </p:cNvGraphicFramePr>
          <p:nvPr>
            <p:extLst>
              <p:ext uri="{D42A27DB-BD31-4B8C-83A1-F6EECF244321}">
                <p14:modId xmlns:p14="http://schemas.microsoft.com/office/powerpoint/2010/main" val="3762321779"/>
              </p:ext>
            </p:extLst>
          </p:nvPr>
        </p:nvGraphicFramePr>
        <p:xfrm>
          <a:off x="502920" y="1235075"/>
          <a:ext cx="8138160" cy="2722619"/>
        </p:xfrm>
        <a:graphic>
          <a:graphicData uri="http://schemas.openxmlformats.org/drawingml/2006/table">
            <a:tbl>
              <a:tblPr firstRow="1" bandRow="1">
                <a:tableStyleId>{5C22544A-7EE6-4342-B048-85BDC9FD1C3A}</a:tableStyleId>
              </a:tblPr>
              <a:tblGrid>
                <a:gridCol w="2034540"/>
                <a:gridCol w="2034540"/>
                <a:gridCol w="2034540"/>
                <a:gridCol w="2034540"/>
              </a:tblGrid>
              <a:tr h="365760">
                <a:tc>
                  <a:txBody>
                    <a:bodyPr/>
                    <a:lstStyle/>
                    <a:p>
                      <a:pPr marL="0" marR="0" algn="ctr" hangingPunct="0">
                        <a:spcBef>
                          <a:spcPts val="0"/>
                        </a:spcBef>
                        <a:spcAft>
                          <a:spcPts val="600"/>
                        </a:spcAft>
                      </a:pPr>
                      <a:r>
                        <a:rPr lang="en-US" sz="1200" b="1" kern="1400" dirty="0">
                          <a:solidFill>
                            <a:schemeClr val="bg1"/>
                          </a:solidFill>
                          <a:effectLst/>
                          <a:latin typeface="Arial"/>
                          <a:ea typeface="Times New Roman"/>
                          <a:cs typeface="Times New Roman"/>
                        </a:rPr>
                        <a:t>Measure</a:t>
                      </a:r>
                    </a:p>
                  </a:txBody>
                  <a:tcPr marL="68580" marR="68580" marT="0" marB="0" anchor="ctr"/>
                </a:tc>
                <a:tc>
                  <a:txBody>
                    <a:bodyPr/>
                    <a:lstStyle/>
                    <a:p>
                      <a:pPr marL="0" marR="0" algn="ctr" hangingPunct="0">
                        <a:spcBef>
                          <a:spcPts val="0"/>
                        </a:spcBef>
                        <a:spcAft>
                          <a:spcPts val="600"/>
                        </a:spcAft>
                      </a:pPr>
                      <a:r>
                        <a:rPr lang="en-US" sz="1200" b="1" kern="1400" dirty="0" smtClean="0">
                          <a:solidFill>
                            <a:schemeClr val="bg1"/>
                          </a:solidFill>
                          <a:effectLst/>
                          <a:latin typeface="Arial"/>
                          <a:ea typeface="Times New Roman"/>
                          <a:cs typeface="Times New Roman"/>
                        </a:rPr>
                        <a:t>Methodology</a:t>
                      </a:r>
                      <a:endParaRPr lang="en-US" sz="1200" b="1" kern="1400" dirty="0">
                        <a:solidFill>
                          <a:schemeClr val="bg1"/>
                        </a:solidFill>
                        <a:effectLst/>
                        <a:latin typeface="Arial"/>
                        <a:ea typeface="Times New Roman"/>
                        <a:cs typeface="Times New Roman"/>
                      </a:endParaRPr>
                    </a:p>
                  </a:txBody>
                  <a:tcPr marL="68580" marR="68580" marT="0" marB="0" anchor="ctr"/>
                </a:tc>
                <a:tc>
                  <a:txBody>
                    <a:bodyPr/>
                    <a:lstStyle/>
                    <a:p>
                      <a:pPr marL="0" marR="0" algn="ctr" hangingPunct="0">
                        <a:spcBef>
                          <a:spcPts val="0"/>
                        </a:spcBef>
                        <a:spcAft>
                          <a:spcPts val="600"/>
                        </a:spcAft>
                      </a:pPr>
                      <a:r>
                        <a:rPr lang="en-US" sz="1200" b="1" kern="1400" dirty="0">
                          <a:solidFill>
                            <a:schemeClr val="bg1"/>
                          </a:solidFill>
                          <a:effectLst/>
                          <a:latin typeface="Arial"/>
                          <a:ea typeface="Times New Roman"/>
                          <a:cs typeface="Times New Roman"/>
                        </a:rPr>
                        <a:t>Definition</a:t>
                      </a:r>
                    </a:p>
                  </a:txBody>
                  <a:tcPr marL="68580" marR="68580" marT="0" marB="0" anchor="ctr"/>
                </a:tc>
                <a:tc>
                  <a:txBody>
                    <a:bodyPr/>
                    <a:lstStyle/>
                    <a:p>
                      <a:pPr marL="0" marR="0" algn="ctr" hangingPunct="0">
                        <a:spcBef>
                          <a:spcPts val="0"/>
                        </a:spcBef>
                        <a:spcAft>
                          <a:spcPts val="600"/>
                        </a:spcAft>
                      </a:pPr>
                      <a:r>
                        <a:rPr lang="en-US" sz="1200" b="1" kern="1400" dirty="0" smtClean="0">
                          <a:solidFill>
                            <a:schemeClr val="bg1"/>
                          </a:solidFill>
                          <a:effectLst/>
                          <a:latin typeface="Arial"/>
                          <a:ea typeface="Times New Roman"/>
                          <a:cs typeface="Times New Roman"/>
                        </a:rPr>
                        <a:t>Possible Interpretation</a:t>
                      </a:r>
                      <a:endParaRPr lang="en-US" sz="1200" b="1" kern="1400" dirty="0">
                        <a:solidFill>
                          <a:schemeClr val="bg1"/>
                        </a:solidFill>
                        <a:effectLst/>
                        <a:latin typeface="Arial"/>
                        <a:ea typeface="Times New Roman"/>
                        <a:cs typeface="Times New Roman"/>
                      </a:endParaRPr>
                    </a:p>
                  </a:txBody>
                  <a:tcPr marL="68580" marR="68580" marT="0" marB="0" anchor="ctr"/>
                </a:tc>
              </a:tr>
              <a:tr h="2356859">
                <a:tc>
                  <a:txBody>
                    <a:bodyPr/>
                    <a:lstStyle/>
                    <a:p>
                      <a:pPr marL="0" marR="0" algn="l" hangingPunct="0">
                        <a:spcBef>
                          <a:spcPts val="0"/>
                        </a:spcBef>
                        <a:spcAft>
                          <a:spcPts val="600"/>
                        </a:spcAft>
                      </a:pPr>
                      <a:r>
                        <a:rPr lang="en-US" sz="1800" b="1" kern="1400" dirty="0">
                          <a:solidFill>
                            <a:srgbClr val="0F243E"/>
                          </a:solidFill>
                          <a:effectLst/>
                          <a:latin typeface="Arial"/>
                          <a:ea typeface="Times New Roman"/>
                          <a:cs typeface="Trebuchet MS"/>
                        </a:rPr>
                        <a:t>Number of Participants</a:t>
                      </a:r>
                      <a:endParaRPr lang="en-US" sz="1800" kern="1400" dirty="0">
                        <a:solidFill>
                          <a:srgbClr val="0F243E"/>
                        </a:solidFill>
                        <a:effectLst/>
                        <a:latin typeface="Arial"/>
                        <a:ea typeface="Times New Roman"/>
                        <a:cs typeface="Trebuchet MS"/>
                      </a:endParaRPr>
                    </a:p>
                  </a:txBody>
                  <a:tcPr marL="68580" marR="68580" marT="0" marB="0" anchor="ctr"/>
                </a:tc>
                <a:tc>
                  <a:txBody>
                    <a:bodyPr/>
                    <a:lstStyle/>
                    <a:p>
                      <a:pPr marL="0" marR="0">
                        <a:spcBef>
                          <a:spcPts val="0"/>
                        </a:spcBef>
                        <a:spcAft>
                          <a:spcPts val="0"/>
                        </a:spcAft>
                      </a:pPr>
                      <a:r>
                        <a:rPr lang="en-US" sz="1800" b="1" dirty="0" smtClean="0">
                          <a:solidFill>
                            <a:srgbClr val="0F243E"/>
                          </a:solidFill>
                          <a:effectLst/>
                          <a:latin typeface="Arial"/>
                          <a:ea typeface="Times New Roman"/>
                        </a:rPr>
                        <a:t>A. </a:t>
                      </a:r>
                      <a:r>
                        <a:rPr lang="en-US" sz="1800" dirty="0" smtClean="0">
                          <a:solidFill>
                            <a:srgbClr val="0F243E"/>
                          </a:solidFill>
                          <a:effectLst/>
                          <a:latin typeface="Arial"/>
                          <a:ea typeface="Times New Roman"/>
                        </a:rPr>
                        <a:t>Number </a:t>
                      </a:r>
                      <a:r>
                        <a:rPr lang="en-US" sz="1800" dirty="0">
                          <a:solidFill>
                            <a:srgbClr val="0F243E"/>
                          </a:solidFill>
                          <a:effectLst/>
                          <a:latin typeface="Arial"/>
                          <a:ea typeface="Times New Roman"/>
                        </a:rPr>
                        <a:t>of participants enrolled in the program</a:t>
                      </a:r>
                      <a:endParaRPr lang="en-US" sz="1800" dirty="0">
                        <a:solidFill>
                          <a:srgbClr val="0F243E"/>
                        </a:solidFill>
                        <a:effectLst/>
                        <a:latin typeface="Times New Roman"/>
                        <a:ea typeface="Times New Roman"/>
                      </a:endParaRPr>
                    </a:p>
                    <a:p>
                      <a:pPr marL="182880" marR="0" indent="-182880" hangingPunct="0">
                        <a:spcBef>
                          <a:spcPts val="0"/>
                        </a:spcBef>
                        <a:spcAft>
                          <a:spcPts val="600"/>
                        </a:spcAft>
                      </a:pPr>
                      <a:endParaRPr lang="en-US" sz="1800" b="1" kern="1400" dirty="0" smtClean="0">
                        <a:solidFill>
                          <a:srgbClr val="0F243E"/>
                        </a:solidFill>
                        <a:effectLst/>
                        <a:latin typeface="Arial"/>
                        <a:ea typeface="Times New Roman"/>
                        <a:cs typeface="Times New Roman"/>
                      </a:endParaRPr>
                    </a:p>
                    <a:p>
                      <a:pPr marL="0" marR="0" indent="0" hangingPunct="0">
                        <a:spcBef>
                          <a:spcPts val="0"/>
                        </a:spcBef>
                        <a:spcAft>
                          <a:spcPts val="600"/>
                        </a:spcAft>
                      </a:pPr>
                      <a:r>
                        <a:rPr lang="en-US" sz="1800" b="1" kern="1400" dirty="0" smtClean="0">
                          <a:solidFill>
                            <a:srgbClr val="0F243E"/>
                          </a:solidFill>
                          <a:effectLst/>
                          <a:latin typeface="Arial"/>
                          <a:ea typeface="Times New Roman"/>
                          <a:cs typeface="Times New Roman"/>
                        </a:rPr>
                        <a:t>Calculation</a:t>
                      </a:r>
                      <a:r>
                        <a:rPr lang="en-US" sz="1800" kern="1400" dirty="0">
                          <a:solidFill>
                            <a:srgbClr val="0F243E"/>
                          </a:solidFill>
                          <a:effectLst/>
                          <a:latin typeface="Arial"/>
                          <a:ea typeface="Times New Roman"/>
                          <a:cs typeface="Times New Roman"/>
                        </a:rPr>
                        <a:t>: </a:t>
                      </a:r>
                      <a:r>
                        <a:rPr lang="en-US" sz="1800" kern="1400" dirty="0" smtClean="0">
                          <a:solidFill>
                            <a:srgbClr val="0F243E"/>
                          </a:solidFill>
                          <a:effectLst/>
                          <a:latin typeface="Arial"/>
                          <a:ea typeface="Times New Roman"/>
                          <a:cs typeface="Times New Roman"/>
                        </a:rPr>
                        <a:t>                    Sum </a:t>
                      </a:r>
                      <a:r>
                        <a:rPr lang="en-US" sz="1800" kern="1400" dirty="0">
                          <a:solidFill>
                            <a:srgbClr val="0F243E"/>
                          </a:solidFill>
                          <a:effectLst/>
                          <a:latin typeface="Arial"/>
                          <a:ea typeface="Times New Roman"/>
                          <a:cs typeface="Times New Roman"/>
                        </a:rPr>
                        <a:t>A</a:t>
                      </a:r>
                    </a:p>
                  </a:txBody>
                  <a:tcPr marL="68580" marR="68580" marT="0" marB="0" anchor="ctr"/>
                </a:tc>
                <a:tc>
                  <a:txBody>
                    <a:bodyPr/>
                    <a:lstStyle/>
                    <a:p>
                      <a:pPr marL="0" marR="0" hangingPunct="0">
                        <a:spcBef>
                          <a:spcPts val="0"/>
                        </a:spcBef>
                        <a:spcAft>
                          <a:spcPts val="600"/>
                        </a:spcAft>
                      </a:pPr>
                      <a:r>
                        <a:rPr lang="en-US" sz="1800" kern="1400" dirty="0" smtClean="0">
                          <a:solidFill>
                            <a:srgbClr val="0F243E"/>
                          </a:solidFill>
                          <a:effectLst/>
                          <a:latin typeface="Arial"/>
                          <a:ea typeface="Times New Roman"/>
                          <a:cs typeface="Trebuchet MS"/>
                        </a:rPr>
                        <a:t>Contextual </a:t>
                      </a:r>
                      <a:r>
                        <a:rPr lang="en-US" sz="1800" kern="1400" dirty="0">
                          <a:solidFill>
                            <a:srgbClr val="0F243E"/>
                          </a:solidFill>
                          <a:effectLst/>
                          <a:latin typeface="Arial"/>
                          <a:ea typeface="Times New Roman"/>
                          <a:cs typeface="Trebuchet MS"/>
                        </a:rPr>
                        <a:t>measure can be used to </a:t>
                      </a:r>
                      <a:r>
                        <a:rPr lang="en-US" sz="1800" kern="1400" dirty="0" smtClean="0">
                          <a:solidFill>
                            <a:srgbClr val="0F243E"/>
                          </a:solidFill>
                          <a:effectLst/>
                          <a:latin typeface="Arial"/>
                          <a:ea typeface="Times New Roman"/>
                          <a:cs typeface="Trebuchet MS"/>
                        </a:rPr>
                        <a:t>determine</a:t>
                      </a:r>
                      <a:r>
                        <a:rPr lang="en-US" sz="1800" kern="1400" baseline="0" dirty="0" smtClean="0">
                          <a:solidFill>
                            <a:srgbClr val="0F243E"/>
                          </a:solidFill>
                          <a:effectLst/>
                          <a:latin typeface="Arial"/>
                          <a:ea typeface="Times New Roman"/>
                          <a:cs typeface="Trebuchet MS"/>
                        </a:rPr>
                        <a:t> the number </a:t>
                      </a:r>
                      <a:r>
                        <a:rPr lang="en-US" sz="1800" kern="1400" dirty="0" smtClean="0">
                          <a:solidFill>
                            <a:srgbClr val="0F243E"/>
                          </a:solidFill>
                          <a:effectLst/>
                          <a:latin typeface="Arial"/>
                          <a:ea typeface="Times New Roman"/>
                          <a:cs typeface="Trebuchet MS"/>
                        </a:rPr>
                        <a:t>of</a:t>
                      </a:r>
                      <a:r>
                        <a:rPr lang="en-US" sz="1800" kern="1400" baseline="0" dirty="0" smtClean="0">
                          <a:solidFill>
                            <a:srgbClr val="0F243E"/>
                          </a:solidFill>
                          <a:effectLst/>
                          <a:latin typeface="Arial"/>
                          <a:ea typeface="Times New Roman"/>
                          <a:cs typeface="Trebuchet MS"/>
                        </a:rPr>
                        <a:t> participants </a:t>
                      </a:r>
                      <a:r>
                        <a:rPr lang="en-US" sz="1800" i="1" kern="1400" dirty="0" smtClean="0">
                          <a:solidFill>
                            <a:srgbClr val="0F243E"/>
                          </a:solidFill>
                          <a:effectLst/>
                          <a:latin typeface="Arial"/>
                          <a:ea typeface="Times New Roman"/>
                          <a:cs typeface="Trebuchet MS"/>
                        </a:rPr>
                        <a:t>enrolled</a:t>
                      </a:r>
                      <a:r>
                        <a:rPr lang="en-US" sz="1800" kern="1400" dirty="0" smtClean="0">
                          <a:solidFill>
                            <a:srgbClr val="0F243E"/>
                          </a:solidFill>
                          <a:effectLst/>
                          <a:latin typeface="Arial"/>
                          <a:ea typeface="Times New Roman"/>
                          <a:cs typeface="Trebuchet MS"/>
                        </a:rPr>
                        <a:t> </a:t>
                      </a:r>
                      <a:r>
                        <a:rPr lang="en-US" sz="1800" kern="1400" dirty="0">
                          <a:solidFill>
                            <a:srgbClr val="0F243E"/>
                          </a:solidFill>
                          <a:effectLst/>
                          <a:latin typeface="Arial"/>
                          <a:ea typeface="Times New Roman"/>
                          <a:cs typeface="Trebuchet MS"/>
                        </a:rPr>
                        <a:t>in the </a:t>
                      </a:r>
                      <a:r>
                        <a:rPr lang="en-US" sz="1800" kern="1400" dirty="0" smtClean="0">
                          <a:solidFill>
                            <a:srgbClr val="0F243E"/>
                          </a:solidFill>
                          <a:effectLst/>
                          <a:latin typeface="Arial"/>
                          <a:ea typeface="Times New Roman"/>
                          <a:cs typeface="Trebuchet MS"/>
                        </a:rPr>
                        <a:t>program </a:t>
                      </a:r>
                      <a:r>
                        <a:rPr lang="en-US" sz="1800" kern="1400" dirty="0">
                          <a:solidFill>
                            <a:srgbClr val="0F243E"/>
                          </a:solidFill>
                          <a:effectLst/>
                          <a:latin typeface="Arial"/>
                          <a:ea typeface="Times New Roman"/>
                          <a:cs typeface="Trebuchet MS"/>
                        </a:rPr>
                        <a:t>at any given </a:t>
                      </a:r>
                      <a:r>
                        <a:rPr lang="en-US" sz="1800" kern="1400" dirty="0" smtClean="0">
                          <a:solidFill>
                            <a:srgbClr val="0F243E"/>
                          </a:solidFill>
                          <a:effectLst/>
                          <a:latin typeface="Arial"/>
                          <a:ea typeface="Times New Roman"/>
                          <a:cs typeface="Trebuchet MS"/>
                        </a:rPr>
                        <a:t>time.</a:t>
                      </a:r>
                      <a:endParaRPr lang="en-US" sz="1800" kern="1400" dirty="0">
                        <a:solidFill>
                          <a:srgbClr val="0F243E"/>
                        </a:solidFill>
                        <a:effectLst/>
                        <a:latin typeface="Arial"/>
                        <a:ea typeface="Times New Roman"/>
                        <a:cs typeface="Trebuchet MS"/>
                      </a:endParaRPr>
                    </a:p>
                  </a:txBody>
                  <a:tcPr marL="68580" marR="68580" marT="0" marB="0" anchor="ctr"/>
                </a:tc>
                <a:tc>
                  <a:txBody>
                    <a:bodyPr/>
                    <a:lstStyle/>
                    <a:p>
                      <a:pPr marL="0" marR="0" hangingPunct="0">
                        <a:spcBef>
                          <a:spcPts val="0"/>
                        </a:spcBef>
                        <a:spcAft>
                          <a:spcPts val="600"/>
                        </a:spcAft>
                      </a:pPr>
                      <a:r>
                        <a:rPr lang="en-US" sz="1800" kern="1400" dirty="0">
                          <a:solidFill>
                            <a:srgbClr val="0F243E"/>
                          </a:solidFill>
                          <a:effectLst/>
                          <a:latin typeface="Arial"/>
                          <a:ea typeface="Times New Roman"/>
                          <a:cs typeface="Trebuchet MS"/>
                        </a:rPr>
                        <a:t>An increase </a:t>
                      </a:r>
                      <a:r>
                        <a:rPr lang="en-US" sz="1800" kern="1400" dirty="0" smtClean="0">
                          <a:solidFill>
                            <a:srgbClr val="0F243E"/>
                          </a:solidFill>
                          <a:effectLst/>
                          <a:latin typeface="Arial"/>
                          <a:ea typeface="Times New Roman"/>
                          <a:cs typeface="Trebuchet MS"/>
                        </a:rPr>
                        <a:t>in enrollment </a:t>
                      </a:r>
                      <a:r>
                        <a:rPr lang="en-US" sz="1800" kern="1400" dirty="0">
                          <a:solidFill>
                            <a:srgbClr val="0F243E"/>
                          </a:solidFill>
                          <a:effectLst/>
                          <a:latin typeface="Arial"/>
                          <a:ea typeface="Times New Roman"/>
                          <a:cs typeface="Trebuchet MS"/>
                        </a:rPr>
                        <a:t>across reporting periods indicates a greater number </a:t>
                      </a:r>
                      <a:r>
                        <a:rPr lang="en-US" sz="1800" kern="1400" dirty="0" smtClean="0">
                          <a:solidFill>
                            <a:srgbClr val="0F243E"/>
                          </a:solidFill>
                          <a:effectLst/>
                          <a:latin typeface="Arial"/>
                          <a:ea typeface="Times New Roman"/>
                          <a:cs typeface="Trebuchet MS"/>
                        </a:rPr>
                        <a:t>of participants </a:t>
                      </a:r>
                      <a:r>
                        <a:rPr lang="en-US" sz="1800" kern="1400" dirty="0">
                          <a:solidFill>
                            <a:srgbClr val="0F243E"/>
                          </a:solidFill>
                          <a:effectLst/>
                          <a:latin typeface="Arial"/>
                          <a:ea typeface="Times New Roman"/>
                          <a:cs typeface="Trebuchet MS"/>
                        </a:rPr>
                        <a:t>who would likely receive </a:t>
                      </a:r>
                      <a:r>
                        <a:rPr lang="en-US" sz="1800" kern="1400" dirty="0" smtClean="0">
                          <a:solidFill>
                            <a:srgbClr val="0F243E"/>
                          </a:solidFill>
                          <a:effectLst/>
                          <a:latin typeface="Arial"/>
                          <a:ea typeface="Times New Roman"/>
                          <a:cs typeface="Trebuchet MS"/>
                        </a:rPr>
                        <a:t>services.</a:t>
                      </a:r>
                      <a:endParaRPr lang="en-US" sz="1800" kern="1400" dirty="0">
                        <a:solidFill>
                          <a:srgbClr val="0F243E"/>
                        </a:solidFill>
                        <a:effectLst/>
                        <a:latin typeface="Arial"/>
                        <a:ea typeface="Times New Roman"/>
                        <a:cs typeface="Trebuchet MS"/>
                      </a:endParaRPr>
                    </a:p>
                  </a:txBody>
                  <a:tcPr marL="68580" marR="68580" marT="0" marB="0" anchor="ctr"/>
                </a:tc>
              </a:tr>
            </a:tbl>
          </a:graphicData>
        </a:graphic>
      </p:graphicFrame>
      <p:sp>
        <p:nvSpPr>
          <p:cNvPr id="9" name="Slide Number Placeholder 8"/>
          <p:cNvSpPr>
            <a:spLocks noGrp="1"/>
          </p:cNvSpPr>
          <p:nvPr>
            <p:ph type="sldNum" sz="quarter" idx="10"/>
          </p:nvPr>
        </p:nvSpPr>
        <p:spPr/>
        <p:txBody>
          <a:bodyPr/>
          <a:lstStyle/>
          <a:p>
            <a:pPr>
              <a:defRPr/>
            </a:pPr>
            <a:fld id="{BA3EB360-3530-44C3-A110-45C21CFD7CD2}" type="slidenum">
              <a:rPr lang="en-US" smtClean="0"/>
              <a:pPr>
                <a:defRPr/>
              </a:pPr>
              <a:t>9</a:t>
            </a:fld>
            <a:endParaRPr lang="en-US" dirty="0"/>
          </a:p>
        </p:txBody>
      </p:sp>
      <p:sp>
        <p:nvSpPr>
          <p:cNvPr id="3" name="Title 2"/>
          <p:cNvSpPr>
            <a:spLocks noGrp="1"/>
          </p:cNvSpPr>
          <p:nvPr>
            <p:ph type="title"/>
          </p:nvPr>
        </p:nvSpPr>
        <p:spPr/>
        <p:txBody>
          <a:bodyPr/>
          <a:lstStyle/>
          <a:p>
            <a:r>
              <a:rPr lang="en-US" dirty="0" smtClean="0"/>
              <a:t>1. Number </a:t>
            </a:r>
            <a:r>
              <a:rPr lang="en-US" dirty="0"/>
              <a:t>of </a:t>
            </a:r>
            <a:r>
              <a:rPr lang="en-US" dirty="0" smtClean="0"/>
              <a:t>Participants</a:t>
            </a:r>
            <a:endParaRPr lang="en-US" dirty="0"/>
          </a:p>
        </p:txBody>
      </p:sp>
      <p:sp>
        <p:nvSpPr>
          <p:cNvPr id="2" name="TextBox 1"/>
          <p:cNvSpPr txBox="1"/>
          <p:nvPr/>
        </p:nvSpPr>
        <p:spPr>
          <a:xfrm>
            <a:off x="548684" y="5623536"/>
            <a:ext cx="7132242" cy="369332"/>
          </a:xfrm>
          <a:prstGeom prst="rect">
            <a:avLst/>
          </a:prstGeom>
          <a:noFill/>
        </p:spPr>
        <p:txBody>
          <a:bodyPr wrap="square" rtlCol="0">
            <a:spAutoFit/>
          </a:bodyPr>
          <a:lstStyle/>
          <a:p>
            <a:r>
              <a:rPr lang="en-US" dirty="0" smtClean="0"/>
              <a:t>BJA’s Target is 30,000 participants for FY 2013 and 2014.</a:t>
            </a:r>
            <a:endParaRPr lang="en-US" dirty="0"/>
          </a:p>
        </p:txBody>
      </p:sp>
    </p:spTree>
    <p:extLst>
      <p:ext uri="{BB962C8B-B14F-4D97-AF65-F5344CB8AC3E}">
        <p14:creationId xmlns:p14="http://schemas.microsoft.com/office/powerpoint/2010/main" val="58851699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NewsPrint-footer">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2.xml><?xml version="1.0" encoding="utf-8"?>
<a:theme xmlns:a="http://schemas.openxmlformats.org/drawingml/2006/main" name="1_NewsPrint-footer">
  <a:themeElements>
    <a:clrScheme name="NewsPrint">
      <a:dk1>
        <a:sysClr val="windowText" lastClr="000000"/>
      </a:dk1>
      <a:lt1>
        <a:sysClr val="window" lastClr="FFFFFF"/>
      </a:lt1>
      <a:dk2>
        <a:srgbClr val="303030"/>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NewsPrint">
      <a:fillStyleLst>
        <a:solidFill>
          <a:schemeClr val="phClr"/>
        </a:solidFill>
        <a:gradFill rotWithShape="1">
          <a:gsLst>
            <a:gs pos="0">
              <a:schemeClr val="phClr">
                <a:tint val="37000"/>
                <a:hueMod val="100000"/>
                <a:satMod val="200000"/>
                <a:lumMod val="88000"/>
              </a:schemeClr>
            </a:gs>
            <a:gs pos="100000">
              <a:schemeClr val="phClr">
                <a:tint val="53000"/>
                <a:shade val="100000"/>
                <a:hueMod val="100000"/>
                <a:satMod val="350000"/>
                <a:lumMod val="79000"/>
              </a:schemeClr>
            </a:gs>
          </a:gsLst>
          <a:lin ang="5400000" scaled="1"/>
        </a:gradFill>
        <a:gradFill rotWithShape="1">
          <a:gsLst>
            <a:gs pos="0">
              <a:schemeClr val="phClr">
                <a:tint val="83000"/>
                <a:shade val="100000"/>
                <a:alpha val="100000"/>
                <a:hueMod val="100000"/>
                <a:satMod val="220000"/>
                <a:lumMod val="90000"/>
              </a:schemeClr>
            </a:gs>
            <a:gs pos="76000">
              <a:schemeClr val="phClr">
                <a:shade val="100000"/>
              </a:schemeClr>
            </a:gs>
            <a:gs pos="100000">
              <a:schemeClr val="phClr">
                <a:shade val="93000"/>
                <a:alpha val="100000"/>
                <a:satMod val="100000"/>
                <a:lumMod val="93000"/>
              </a:schemeClr>
            </a:gs>
          </a:gsLst>
          <a:path path="circle">
            <a:fillToRect l="15000" t="15000" r="100000" b="100000"/>
          </a:path>
        </a:gradFill>
      </a:fillStyleLst>
      <a:lnStyleLst>
        <a:ln w="15875" cap="flat" cmpd="sng" algn="ctr">
          <a:solidFill>
            <a:schemeClr val="phClr"/>
          </a:solidFill>
          <a:prstDash val="solid"/>
        </a:ln>
        <a:ln w="22225" cap="flat" cmpd="sng" algn="ctr">
          <a:solidFill>
            <a:schemeClr val="phClr"/>
          </a:solidFill>
          <a:prstDash val="solid"/>
        </a:ln>
        <a:ln w="34925" cap="flat" cmpd="sng" algn="ctr">
          <a:solidFill>
            <a:schemeClr val="phClr"/>
          </a:solidFill>
          <a:prstDash val="solid"/>
        </a:ln>
      </a:lnStyleLst>
      <a:effectStyleLst>
        <a:effectStyle>
          <a:effectLst>
            <a:outerShdw blurRad="50800" dist="12700" dir="5280000" rotWithShape="0">
              <a:srgbClr val="000000">
                <a:alpha val="40000"/>
              </a:srgbClr>
            </a:outerShdw>
          </a:effectLst>
        </a:effectStyle>
        <a:effectStyle>
          <a:effectLst>
            <a:outerShdw blurRad="38100" dist="38100" dir="5400000" rotWithShape="0">
              <a:srgbClr val="000000">
                <a:alpha val="35000"/>
              </a:srgbClr>
            </a:outerShdw>
          </a:effectLst>
        </a:effectStyle>
        <a:effectStyle>
          <a:effectLst>
            <a:outerShdw blurRad="38100" dist="38100" dir="5400000" rotWithShape="0">
              <a:srgbClr val="000000">
                <a:alpha val="35000"/>
              </a:srgbClr>
            </a:outerShdw>
          </a:effectLst>
          <a:scene3d>
            <a:camera prst="orthographicFront">
              <a:rot lat="0" lon="0" rev="0"/>
            </a:camera>
            <a:lightRig rig="brightRoom" dir="tl"/>
          </a:scene3d>
          <a:sp3d contourW="12700">
            <a:bevelT w="31750" h="12700"/>
            <a:contourClr>
              <a:schemeClr val="phClr"/>
            </a:contourClr>
          </a:sp3d>
        </a:effectStyle>
      </a:effectStyleLst>
      <a:bgFillStyleLst>
        <a:solidFill>
          <a:schemeClr val="phClr"/>
        </a:solidFill>
        <a:gradFill rotWithShape="1">
          <a:gsLst>
            <a:gs pos="0">
              <a:schemeClr val="phClr">
                <a:tint val="93000"/>
              </a:schemeClr>
            </a:gs>
            <a:gs pos="100000">
              <a:schemeClr val="phClr">
                <a:shade val="55000"/>
              </a:schemeClr>
            </a:gs>
          </a:gsLst>
          <a:lin ang="5400000" scaled="1"/>
        </a:gradFill>
        <a:blipFill rotWithShape="1">
          <a:blip xmlns:r="http://schemas.openxmlformats.org/officeDocument/2006/relationships" r:embed="rId1">
            <a:duotone>
              <a:schemeClr val="phClr">
                <a:shade val="20000"/>
                <a:satMod val="350000"/>
                <a:lumMod val="125000"/>
              </a:schemeClr>
              <a:schemeClr val="phClr">
                <a:tint val="90000"/>
                <a:satMod val="250000"/>
              </a:schemeClr>
            </a:duotone>
          </a:blip>
          <a:stretch/>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770</TotalTime>
  <Words>2735</Words>
  <Application>Microsoft Office PowerPoint</Application>
  <PresentationFormat>On-screen Show (4:3)</PresentationFormat>
  <Paragraphs>304</Paragraphs>
  <Slides>25</Slides>
  <Notes>17</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25</vt:i4>
      </vt:variant>
    </vt:vector>
  </HeadingPairs>
  <TitlesOfParts>
    <vt:vector size="33" baseType="lpstr">
      <vt:lpstr>Arial</vt:lpstr>
      <vt:lpstr>Arial Narrow</vt:lpstr>
      <vt:lpstr>Calibri</vt:lpstr>
      <vt:lpstr>Times New Roman</vt:lpstr>
      <vt:lpstr>Trebuchet MS</vt:lpstr>
      <vt:lpstr>Wingdings</vt:lpstr>
      <vt:lpstr>NewsPrint-footer</vt:lpstr>
      <vt:lpstr>1_NewsPrint-footer</vt:lpstr>
      <vt:lpstr>RSAT Program Performance Measures National Workshop – Chicago 2014</vt:lpstr>
      <vt:lpstr>This session is designed to:</vt:lpstr>
      <vt:lpstr>Good Performance Data</vt:lpstr>
      <vt:lpstr>What does BJA do with PMT data?</vt:lpstr>
      <vt:lpstr>Data Analysis and Reporting</vt:lpstr>
      <vt:lpstr>PMT Reporting Schedule—RSAT</vt:lpstr>
      <vt:lpstr>Performance Measures Collected</vt:lpstr>
      <vt:lpstr>Five Key Performance Measures</vt:lpstr>
      <vt:lpstr>1. Number of Participants</vt:lpstr>
      <vt:lpstr>2. Percent of New Participants with a Case Plan</vt:lpstr>
      <vt:lpstr>3. Successful Completion Rate</vt:lpstr>
      <vt:lpstr>4. Percent Testing Positive</vt:lpstr>
      <vt:lpstr>5. High-Risk Participants</vt:lpstr>
      <vt:lpstr>Narrative Questions</vt:lpstr>
      <vt:lpstr>Reporting Challenges</vt:lpstr>
      <vt:lpstr>Reporting Challenges  </vt:lpstr>
      <vt:lpstr>Reporting Challenges</vt:lpstr>
      <vt:lpstr>Reporting Challenges</vt:lpstr>
      <vt:lpstr>Reporting Challenges</vt:lpstr>
      <vt:lpstr>Reporting Challenges</vt:lpstr>
      <vt:lpstr>Reporting Challenges</vt:lpstr>
      <vt:lpstr>Reporting Challenges </vt:lpstr>
      <vt:lpstr>Reporting Challenges </vt:lpstr>
      <vt:lpstr>Tips on improving data quality</vt:lpstr>
      <vt:lpstr>Q&amp;A</vt:lpstr>
    </vt:vector>
  </TitlesOfParts>
  <Company>CSR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Reporting Challenges</dc:title>
  <dc:creator>James Steyee</dc:creator>
  <cp:lastModifiedBy>Emily Eagle</cp:lastModifiedBy>
  <cp:revision>39</cp:revision>
  <cp:lastPrinted>2014-07-15T19:37:00Z</cp:lastPrinted>
  <dcterms:created xsi:type="dcterms:W3CDTF">2014-07-09T14:18:33Z</dcterms:created>
  <dcterms:modified xsi:type="dcterms:W3CDTF">2014-07-17T22:54:08Z</dcterms:modified>
</cp:coreProperties>
</file>