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85" r:id="rId5"/>
    <p:sldMasterId id="2147483692" r:id="rId6"/>
  </p:sldMasterIdLst>
  <p:notesMasterIdLst>
    <p:notesMasterId r:id="rId38"/>
  </p:notesMasterIdLst>
  <p:handoutMasterIdLst>
    <p:handoutMasterId r:id="rId39"/>
  </p:handoutMasterIdLst>
  <p:sldIdLst>
    <p:sldId id="277" r:id="rId7"/>
    <p:sldId id="291" r:id="rId8"/>
    <p:sldId id="443" r:id="rId9"/>
    <p:sldId id="280" r:id="rId10"/>
    <p:sldId id="415" r:id="rId11"/>
    <p:sldId id="441" r:id="rId12"/>
    <p:sldId id="439" r:id="rId13"/>
    <p:sldId id="442" r:id="rId14"/>
    <p:sldId id="444" r:id="rId15"/>
    <p:sldId id="440" r:id="rId16"/>
    <p:sldId id="446" r:id="rId17"/>
    <p:sldId id="445" r:id="rId18"/>
    <p:sldId id="449" r:id="rId19"/>
    <p:sldId id="447" r:id="rId20"/>
    <p:sldId id="448" r:id="rId21"/>
    <p:sldId id="451" r:id="rId22"/>
    <p:sldId id="452" r:id="rId23"/>
    <p:sldId id="453" r:id="rId24"/>
    <p:sldId id="450" r:id="rId25"/>
    <p:sldId id="454" r:id="rId26"/>
    <p:sldId id="455" r:id="rId27"/>
    <p:sldId id="456" r:id="rId28"/>
    <p:sldId id="457" r:id="rId29"/>
    <p:sldId id="459" r:id="rId30"/>
    <p:sldId id="458" r:id="rId31"/>
    <p:sldId id="460" r:id="rId32"/>
    <p:sldId id="461" r:id="rId33"/>
    <p:sldId id="462" r:id="rId34"/>
    <p:sldId id="463" r:id="rId35"/>
    <p:sldId id="432" r:id="rId36"/>
    <p:sldId id="464"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87766"/>
    <a:srgbClr val="004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3" autoAdjust="0"/>
    <p:restoredTop sz="87879" autoAdjust="0"/>
  </p:normalViewPr>
  <p:slideViewPr>
    <p:cSldViewPr>
      <p:cViewPr varScale="1">
        <p:scale>
          <a:sx n="74" d="100"/>
          <a:sy n="74" d="100"/>
        </p:scale>
        <p:origin x="1362" y="66"/>
      </p:cViewPr>
      <p:guideLst>
        <p:guide orient="horz" pos="2160"/>
        <p:guide pos="2880"/>
      </p:guideLst>
    </p:cSldViewPr>
  </p:slideViewPr>
  <p:outlineViewPr>
    <p:cViewPr>
      <p:scale>
        <a:sx n="33" d="100"/>
        <a:sy n="33" d="100"/>
      </p:scale>
      <p:origin x="0" y="4578"/>
    </p:cViewPr>
  </p:outlineViewPr>
  <p:notesTextViewPr>
    <p:cViewPr>
      <p:scale>
        <a:sx n="100" d="100"/>
        <a:sy n="100" d="100"/>
      </p:scale>
      <p:origin x="0" y="0"/>
    </p:cViewPr>
  </p:notesTextViewPr>
  <p:notesViewPr>
    <p:cSldViewPr>
      <p:cViewPr>
        <p:scale>
          <a:sx n="100" d="100"/>
          <a:sy n="100" d="100"/>
        </p:scale>
        <p:origin x="-1890" y="504"/>
      </p:cViewPr>
      <p:guideLst>
        <p:guide orient="horz" pos="2928"/>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s2101\Documents\RSAT\DATA\RSAT%20PPR%20Tables%20CY2013.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js2101\Documents\RSAT\DATA\RSAT%20PPR%20Tables%20CY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s2101\Documents\RSAT\DATA\RSAT%20PPR%20Tables%20CY2013.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'F1'!$H$1</c:f>
              <c:strCache>
                <c:ptCount val="1"/>
                <c:pt idx="0">
                  <c:v>January–March 2013</c:v>
                </c:pt>
              </c:strCache>
            </c:strRef>
          </c:tx>
          <c:invertIfNegative val="0"/>
          <c:cat>
            <c:multiLvlStrRef>
              <c:f>'F1'!$F$2:$G$5</c:f>
              <c:multiLvlStrCache>
                <c:ptCount val="4"/>
                <c:lvl>
                  <c:pt idx="0">
                    <c:v>Total Enrolled</c:v>
                  </c:pt>
                  <c:pt idx="1">
                    <c:v>New Participants</c:v>
                  </c:pt>
                  <c:pt idx="2">
                    <c:v>Total Enrolled</c:v>
                  </c:pt>
                  <c:pt idx="3">
                    <c:v>New Participants</c:v>
                  </c:pt>
                </c:lvl>
                <c:lvl>
                  <c:pt idx="0">
                    <c:v>Residential</c:v>
                  </c:pt>
                  <c:pt idx="1">
                    <c:v>Residential</c:v>
                  </c:pt>
                  <c:pt idx="2">
                    <c:v>Jail</c:v>
                  </c:pt>
                  <c:pt idx="3">
                    <c:v>Jail </c:v>
                  </c:pt>
                </c:lvl>
              </c:multiLvlStrCache>
            </c:multiLvlStrRef>
          </c:cat>
          <c:val>
            <c:numRef>
              <c:f>'F1'!$H$2:$H$5</c:f>
              <c:numCache>
                <c:formatCode>_(* #,##0_);_(* \(#,##0\);_(* "-"??_);_(@_)</c:formatCode>
                <c:ptCount val="4"/>
                <c:pt idx="0">
                  <c:v>10723.999999999996</c:v>
                </c:pt>
                <c:pt idx="1">
                  <c:v>2695.9999999999995</c:v>
                </c:pt>
                <c:pt idx="2">
                  <c:v>3286.9999999999995</c:v>
                </c:pt>
                <c:pt idx="3">
                  <c:v>1001.0000000000003</c:v>
                </c:pt>
              </c:numCache>
            </c:numRef>
          </c:val>
        </c:ser>
        <c:ser>
          <c:idx val="1"/>
          <c:order val="1"/>
          <c:tx>
            <c:strRef>
              <c:f>'F1'!$I$1</c:f>
              <c:strCache>
                <c:ptCount val="1"/>
                <c:pt idx="0">
                  <c:v>April–June 2013</c:v>
                </c:pt>
              </c:strCache>
            </c:strRef>
          </c:tx>
          <c:invertIfNegative val="0"/>
          <c:cat>
            <c:multiLvlStrRef>
              <c:f>'F1'!$F$2:$G$5</c:f>
              <c:multiLvlStrCache>
                <c:ptCount val="4"/>
                <c:lvl>
                  <c:pt idx="0">
                    <c:v>Total Enrolled</c:v>
                  </c:pt>
                  <c:pt idx="1">
                    <c:v>New Participants</c:v>
                  </c:pt>
                  <c:pt idx="2">
                    <c:v>Total Enrolled</c:v>
                  </c:pt>
                  <c:pt idx="3">
                    <c:v>New Participants</c:v>
                  </c:pt>
                </c:lvl>
                <c:lvl>
                  <c:pt idx="0">
                    <c:v>Residential</c:v>
                  </c:pt>
                  <c:pt idx="1">
                    <c:v>Residential</c:v>
                  </c:pt>
                  <c:pt idx="2">
                    <c:v>Jail</c:v>
                  </c:pt>
                  <c:pt idx="3">
                    <c:v>Jail </c:v>
                  </c:pt>
                </c:lvl>
              </c:multiLvlStrCache>
            </c:multiLvlStrRef>
          </c:cat>
          <c:val>
            <c:numRef>
              <c:f>'F1'!$I$2:$I$5</c:f>
              <c:numCache>
                <c:formatCode>_(* #,##0_);_(* \(#,##0\);_(* "-"??_);_(@_)</c:formatCode>
                <c:ptCount val="4"/>
                <c:pt idx="0">
                  <c:v>11193.000000000002</c:v>
                </c:pt>
                <c:pt idx="1">
                  <c:v>2780.0000000000009</c:v>
                </c:pt>
                <c:pt idx="2">
                  <c:v>3010</c:v>
                </c:pt>
                <c:pt idx="3">
                  <c:v>984.00000000000034</c:v>
                </c:pt>
              </c:numCache>
            </c:numRef>
          </c:val>
        </c:ser>
        <c:ser>
          <c:idx val="2"/>
          <c:order val="2"/>
          <c:tx>
            <c:strRef>
              <c:f>'F1'!$J$1</c:f>
              <c:strCache>
                <c:ptCount val="1"/>
                <c:pt idx="0">
                  <c:v>July–Sept. 2013</c:v>
                </c:pt>
              </c:strCache>
            </c:strRef>
          </c:tx>
          <c:invertIfNegative val="0"/>
          <c:cat>
            <c:multiLvlStrRef>
              <c:f>'F1'!$F$2:$G$5</c:f>
              <c:multiLvlStrCache>
                <c:ptCount val="4"/>
                <c:lvl>
                  <c:pt idx="0">
                    <c:v>Total Enrolled</c:v>
                  </c:pt>
                  <c:pt idx="1">
                    <c:v>New Participants</c:v>
                  </c:pt>
                  <c:pt idx="2">
                    <c:v>Total Enrolled</c:v>
                  </c:pt>
                  <c:pt idx="3">
                    <c:v>New Participants</c:v>
                  </c:pt>
                </c:lvl>
                <c:lvl>
                  <c:pt idx="0">
                    <c:v>Residential</c:v>
                  </c:pt>
                  <c:pt idx="1">
                    <c:v>Residential</c:v>
                  </c:pt>
                  <c:pt idx="2">
                    <c:v>Jail</c:v>
                  </c:pt>
                  <c:pt idx="3">
                    <c:v>Jail </c:v>
                  </c:pt>
                </c:lvl>
              </c:multiLvlStrCache>
            </c:multiLvlStrRef>
          </c:cat>
          <c:val>
            <c:numRef>
              <c:f>'F1'!$J$2:$J$5</c:f>
              <c:numCache>
                <c:formatCode>_(* #,##0_);_(* \(#,##0\);_(* "-"??_);_(@_)</c:formatCode>
                <c:ptCount val="4"/>
                <c:pt idx="0">
                  <c:v>10950.999999999996</c:v>
                </c:pt>
                <c:pt idx="1">
                  <c:v>3120</c:v>
                </c:pt>
                <c:pt idx="2">
                  <c:v>2433.0000000000005</c:v>
                </c:pt>
                <c:pt idx="3">
                  <c:v>959.99999999999989</c:v>
                </c:pt>
              </c:numCache>
            </c:numRef>
          </c:val>
        </c:ser>
        <c:ser>
          <c:idx val="3"/>
          <c:order val="3"/>
          <c:tx>
            <c:strRef>
              <c:f>'F1'!$K$1</c:f>
              <c:strCache>
                <c:ptCount val="1"/>
                <c:pt idx="0">
                  <c:v>Oct.–December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'F1'!$F$2:$G$5</c:f>
              <c:multiLvlStrCache>
                <c:ptCount val="4"/>
                <c:lvl>
                  <c:pt idx="0">
                    <c:v>Total Enrolled</c:v>
                  </c:pt>
                  <c:pt idx="1">
                    <c:v>New Participants</c:v>
                  </c:pt>
                  <c:pt idx="2">
                    <c:v>Total Enrolled</c:v>
                  </c:pt>
                  <c:pt idx="3">
                    <c:v>New Participants</c:v>
                  </c:pt>
                </c:lvl>
                <c:lvl>
                  <c:pt idx="0">
                    <c:v>Residential</c:v>
                  </c:pt>
                  <c:pt idx="1">
                    <c:v>Residential</c:v>
                  </c:pt>
                  <c:pt idx="2">
                    <c:v>Jail</c:v>
                  </c:pt>
                  <c:pt idx="3">
                    <c:v>Jail </c:v>
                  </c:pt>
                </c:lvl>
              </c:multiLvlStrCache>
            </c:multiLvlStrRef>
          </c:cat>
          <c:val>
            <c:numRef>
              <c:f>'F1'!$K$2:$K$5</c:f>
              <c:numCache>
                <c:formatCode>_(* #,##0_);_(* \(#,##0\);_(* "-"??_);_(@_)</c:formatCode>
                <c:ptCount val="4"/>
                <c:pt idx="0">
                  <c:v>10992</c:v>
                </c:pt>
                <c:pt idx="1">
                  <c:v>3202.9999999999995</c:v>
                </c:pt>
                <c:pt idx="2">
                  <c:v>2867</c:v>
                </c:pt>
                <c:pt idx="3">
                  <c:v>993.00000000000011</c:v>
                </c:pt>
              </c:numCache>
            </c:numRef>
          </c:val>
        </c:ser>
        <c:dLbls>
          <c:showLegendKey val="0"/>
          <c:showVal val="0"/>
          <c:showCatName val="0"/>
          <c:showSerName val="0"/>
          <c:showPercent val="0"/>
          <c:showBubbleSize val="0"/>
        </c:dLbls>
        <c:gapWidth val="150"/>
        <c:axId val="310262640"/>
        <c:axId val="310403992"/>
      </c:barChart>
      <c:catAx>
        <c:axId val="310262640"/>
        <c:scaling>
          <c:orientation val="minMax"/>
        </c:scaling>
        <c:delete val="0"/>
        <c:axPos val="b"/>
        <c:numFmt formatCode="General" sourceLinked="0"/>
        <c:majorTickMark val="out"/>
        <c:minorTickMark val="none"/>
        <c:tickLblPos val="nextTo"/>
        <c:crossAx val="310403992"/>
        <c:crosses val="autoZero"/>
        <c:auto val="1"/>
        <c:lblAlgn val="ctr"/>
        <c:lblOffset val="100"/>
        <c:noMultiLvlLbl val="0"/>
      </c:catAx>
      <c:valAx>
        <c:axId val="310403992"/>
        <c:scaling>
          <c:orientation val="minMax"/>
        </c:scaling>
        <c:delete val="0"/>
        <c:axPos val="l"/>
        <c:numFmt formatCode="_(* #,##0_);_(* \(#,##0\);_(* &quot;-&quot;??_);_(@_)" sourceLinked="1"/>
        <c:majorTickMark val="out"/>
        <c:minorTickMark val="none"/>
        <c:tickLblPos val="nextTo"/>
        <c:crossAx val="310262640"/>
        <c:crosses val="autoZero"/>
        <c:crossBetween val="between"/>
      </c:valAx>
    </c:plotArea>
    <c:legend>
      <c:legendPos val="r"/>
      <c:layout>
        <c:manualLayout>
          <c:xMode val="edge"/>
          <c:yMode val="edge"/>
          <c:x val="0.60272351301262961"/>
          <c:y val="5.5890002386065389E-2"/>
          <c:w val="0.38435763353561425"/>
          <c:h val="0.38064423765211169"/>
        </c:manualLayout>
      </c:layout>
      <c:overlay val="1"/>
      <c:spPr>
        <a:solidFill>
          <a:schemeClr val="bg1"/>
        </a:solidFill>
      </c:spPr>
    </c:legend>
    <c:plotVisOnly val="1"/>
    <c:dispBlanksAs val="gap"/>
    <c:showDLblsOverMax val="0"/>
  </c:chart>
  <c:txPr>
    <a:bodyPr/>
    <a:lstStyle/>
    <a:p>
      <a:pPr>
        <a:defRPr sz="1600">
          <a:latin typeface="+mn-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'F9'!$J$1</c:f>
              <c:strCache>
                <c:ptCount val="1"/>
                <c:pt idx="0">
                  <c:v>Oct.–December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'F9'!$F$2:$F$7</c:f>
              <c:strCache>
                <c:ptCount val="6"/>
                <c:pt idx="0">
                  <c:v>Substance Abuse Treatment Services</c:v>
                </c:pt>
                <c:pt idx="1">
                  <c:v>Cognitive and Behavioral Services</c:v>
                </c:pt>
                <c:pt idx="2">
                  <c:v>Employment Services</c:v>
                </c:pt>
                <c:pt idx="3">
                  <c:v>Housing Services</c:v>
                </c:pt>
                <c:pt idx="4">
                  <c:v>Mental Health Services</c:v>
                </c:pt>
                <c:pt idx="5">
                  <c:v>Other Services</c:v>
                </c:pt>
              </c:strCache>
            </c:strRef>
          </c:cat>
          <c:val>
            <c:numRef>
              <c:f>'F9'!$J$2:$J$7</c:f>
              <c:numCache>
                <c:formatCode>0</c:formatCode>
                <c:ptCount val="6"/>
                <c:pt idx="0">
                  <c:v>70.962962962962962</c:v>
                </c:pt>
                <c:pt idx="1">
                  <c:v>71.111111111111128</c:v>
                </c:pt>
                <c:pt idx="2">
                  <c:v>13.111111111111107</c:v>
                </c:pt>
                <c:pt idx="3">
                  <c:v>8.518518518518519</c:v>
                </c:pt>
                <c:pt idx="4">
                  <c:v>14.296296296296296</c:v>
                </c:pt>
                <c:pt idx="5">
                  <c:v>8.5925925925925934</c:v>
                </c:pt>
              </c:numCache>
            </c:numRef>
          </c:val>
        </c:ser>
        <c:dLbls>
          <c:showLegendKey val="0"/>
          <c:showVal val="0"/>
          <c:showCatName val="0"/>
          <c:showSerName val="0"/>
          <c:showPercent val="0"/>
          <c:showBubbleSize val="0"/>
        </c:dLbls>
        <c:gapWidth val="150"/>
        <c:axId val="308989288"/>
        <c:axId val="312011336"/>
      </c:barChart>
      <c:catAx>
        <c:axId val="308989288"/>
        <c:scaling>
          <c:orientation val="minMax"/>
        </c:scaling>
        <c:delete val="0"/>
        <c:axPos val="b"/>
        <c:numFmt formatCode="General" sourceLinked="0"/>
        <c:majorTickMark val="out"/>
        <c:minorTickMark val="none"/>
        <c:tickLblPos val="nextTo"/>
        <c:crossAx val="312011336"/>
        <c:crosses val="autoZero"/>
        <c:auto val="1"/>
        <c:lblAlgn val="r"/>
        <c:lblOffset val="100"/>
        <c:noMultiLvlLbl val="0"/>
      </c:catAx>
      <c:valAx>
        <c:axId val="312011336"/>
        <c:scaling>
          <c:orientation val="minMax"/>
        </c:scaling>
        <c:delete val="0"/>
        <c:axPos val="l"/>
        <c:title>
          <c:tx>
            <c:rich>
              <a:bodyPr/>
              <a:lstStyle/>
              <a:p>
                <a:pPr>
                  <a:defRPr/>
                </a:pPr>
                <a:r>
                  <a:rPr lang="en-US"/>
                  <a:t>Percentage of Participants</a:t>
                </a:r>
              </a:p>
            </c:rich>
          </c:tx>
          <c:layout>
            <c:manualLayout>
              <c:xMode val="edge"/>
              <c:yMode val="edge"/>
              <c:x val="1.0162712766794549E-2"/>
              <c:y val="0.20676387106965688"/>
            </c:manualLayout>
          </c:layout>
          <c:overlay val="0"/>
        </c:title>
        <c:numFmt formatCode="0" sourceLinked="1"/>
        <c:majorTickMark val="out"/>
        <c:minorTickMark val="none"/>
        <c:tickLblPos val="nextTo"/>
        <c:crossAx val="308989288"/>
        <c:crosses val="autoZero"/>
        <c:crossBetween val="between"/>
      </c:valAx>
    </c:plotArea>
    <c:plotVisOnly val="1"/>
    <c:dispBlanksAs val="gap"/>
    <c:showDLblsOverMax val="0"/>
  </c:chart>
  <c:txPr>
    <a:bodyPr/>
    <a:lstStyle/>
    <a:p>
      <a:pPr>
        <a:defRPr sz="1500">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'F3'!$H$1</c:f>
              <c:strCache>
                <c:ptCount val="1"/>
                <c:pt idx="0">
                  <c:v>January–March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'F3'!$F$2:$G$3</c:f>
              <c:multiLvlStrCache>
                <c:ptCount val="2"/>
                <c:lvl>
                  <c:pt idx="0">
                    <c:v>Residential</c:v>
                  </c:pt>
                  <c:pt idx="1">
                    <c:v>Jail</c:v>
                  </c:pt>
                </c:lvl>
                <c:lvl>
                  <c:pt idx="0">
                    <c:v>*High-Risk/High-Need Participants</c:v>
                  </c:pt>
                </c:lvl>
              </c:multiLvlStrCache>
            </c:multiLvlStrRef>
          </c:cat>
          <c:val>
            <c:numRef>
              <c:f>'F3'!$H$2:$H$3</c:f>
              <c:numCache>
                <c:formatCode>0</c:formatCode>
                <c:ptCount val="2"/>
                <c:pt idx="0">
                  <c:v>100.35842293906809</c:v>
                </c:pt>
                <c:pt idx="1">
                  <c:v>90.10752688172046</c:v>
                </c:pt>
              </c:numCache>
            </c:numRef>
          </c:val>
        </c:ser>
        <c:ser>
          <c:idx val="1"/>
          <c:order val="1"/>
          <c:tx>
            <c:strRef>
              <c:f>'F3'!$I$1</c:f>
              <c:strCache>
                <c:ptCount val="1"/>
                <c:pt idx="0">
                  <c:v>April–June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'F3'!$F$2:$G$3</c:f>
              <c:multiLvlStrCache>
                <c:ptCount val="2"/>
                <c:lvl>
                  <c:pt idx="0">
                    <c:v>Residential</c:v>
                  </c:pt>
                  <c:pt idx="1">
                    <c:v>Jail</c:v>
                  </c:pt>
                </c:lvl>
                <c:lvl>
                  <c:pt idx="0">
                    <c:v>*High-Risk/High-Need Participants</c:v>
                  </c:pt>
                </c:lvl>
              </c:multiLvlStrCache>
            </c:multiLvlStrRef>
          </c:cat>
          <c:val>
            <c:numRef>
              <c:f>'F3'!$I$2:$I$3</c:f>
              <c:numCache>
                <c:formatCode>0</c:formatCode>
                <c:ptCount val="2"/>
                <c:pt idx="0">
                  <c:v>97.242978613759348</c:v>
                </c:pt>
                <c:pt idx="1">
                  <c:v>93.790613718411549</c:v>
                </c:pt>
              </c:numCache>
            </c:numRef>
          </c:val>
        </c:ser>
        <c:ser>
          <c:idx val="2"/>
          <c:order val="2"/>
          <c:tx>
            <c:strRef>
              <c:f>'F3'!$J$1</c:f>
              <c:strCache>
                <c:ptCount val="1"/>
                <c:pt idx="0">
                  <c:v>July–Sept.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'F3'!$F$2:$G$3</c:f>
              <c:multiLvlStrCache>
                <c:ptCount val="2"/>
                <c:lvl>
                  <c:pt idx="0">
                    <c:v>Residential</c:v>
                  </c:pt>
                  <c:pt idx="1">
                    <c:v>Jail</c:v>
                  </c:pt>
                </c:lvl>
                <c:lvl>
                  <c:pt idx="0">
                    <c:v>*High-Risk/High-Need Participants</c:v>
                  </c:pt>
                </c:lvl>
              </c:multiLvlStrCache>
            </c:multiLvlStrRef>
          </c:cat>
          <c:val>
            <c:numRef>
              <c:f>'F3'!$J$2:$J$3</c:f>
              <c:numCache>
                <c:formatCode>0</c:formatCode>
                <c:ptCount val="2"/>
                <c:pt idx="0">
                  <c:v>68.522384597541148</c:v>
                </c:pt>
                <c:pt idx="1">
                  <c:v>81.05263157894737</c:v>
                </c:pt>
              </c:numCache>
            </c:numRef>
          </c:val>
        </c:ser>
        <c:ser>
          <c:idx val="3"/>
          <c:order val="3"/>
          <c:tx>
            <c:strRef>
              <c:f>'F3'!$K$1</c:f>
              <c:strCache>
                <c:ptCount val="1"/>
                <c:pt idx="0">
                  <c:v>Oct.–December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'F3'!$F$2:$G$3</c:f>
              <c:multiLvlStrCache>
                <c:ptCount val="2"/>
                <c:lvl>
                  <c:pt idx="0">
                    <c:v>Residential</c:v>
                  </c:pt>
                  <c:pt idx="1">
                    <c:v>Jail</c:v>
                  </c:pt>
                </c:lvl>
                <c:lvl>
                  <c:pt idx="0">
                    <c:v>*High-Risk/High-Need Participants</c:v>
                  </c:pt>
                </c:lvl>
              </c:multiLvlStrCache>
            </c:multiLvlStrRef>
          </c:cat>
          <c:val>
            <c:numRef>
              <c:f>'F3'!$K$2:$K$3</c:f>
              <c:numCache>
                <c:formatCode>0</c:formatCode>
                <c:ptCount val="2"/>
                <c:pt idx="0">
                  <c:v>98.255002326663572</c:v>
                </c:pt>
                <c:pt idx="1">
                  <c:v>88.858939802336039</c:v>
                </c:pt>
              </c:numCache>
            </c:numRef>
          </c:val>
        </c:ser>
        <c:dLbls>
          <c:showLegendKey val="0"/>
          <c:showVal val="0"/>
          <c:showCatName val="0"/>
          <c:showSerName val="0"/>
          <c:showPercent val="0"/>
          <c:showBubbleSize val="0"/>
        </c:dLbls>
        <c:gapWidth val="150"/>
        <c:axId val="307558696"/>
        <c:axId val="307556736"/>
      </c:barChart>
      <c:catAx>
        <c:axId val="307558696"/>
        <c:scaling>
          <c:orientation val="minMax"/>
        </c:scaling>
        <c:delete val="0"/>
        <c:axPos val="b"/>
        <c:numFmt formatCode="General" sourceLinked="0"/>
        <c:majorTickMark val="out"/>
        <c:minorTickMark val="none"/>
        <c:tickLblPos val="nextTo"/>
        <c:crossAx val="307556736"/>
        <c:crosses val="autoZero"/>
        <c:auto val="1"/>
        <c:lblAlgn val="ctr"/>
        <c:lblOffset val="100"/>
        <c:noMultiLvlLbl val="0"/>
      </c:catAx>
      <c:valAx>
        <c:axId val="307556736"/>
        <c:scaling>
          <c:orientation val="minMax"/>
          <c:max val="100"/>
          <c:min val="0"/>
        </c:scaling>
        <c:delete val="0"/>
        <c:axPos val="l"/>
        <c:title>
          <c:tx>
            <c:rich>
              <a:bodyPr rot="-5400000" vert="horz"/>
              <a:lstStyle/>
              <a:p>
                <a:pPr>
                  <a:defRPr/>
                </a:pPr>
                <a:r>
                  <a:rPr lang="en-US"/>
                  <a:t>Percentage</a:t>
                </a:r>
              </a:p>
            </c:rich>
          </c:tx>
          <c:overlay val="0"/>
        </c:title>
        <c:numFmt formatCode="0" sourceLinked="1"/>
        <c:majorTickMark val="out"/>
        <c:minorTickMark val="none"/>
        <c:tickLblPos val="nextTo"/>
        <c:crossAx val="307558696"/>
        <c:crosses val="autoZero"/>
        <c:crossBetween val="between"/>
        <c:majorUnit val="1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'F2'!$I$1</c:f>
              <c:strCache>
                <c:ptCount val="1"/>
                <c:pt idx="0">
                  <c:v>January–March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'F2'!$G$2:$H$5</c:f>
              <c:multiLvlStrCache>
                <c:ptCount val="4"/>
                <c:lvl>
                  <c:pt idx="0">
                    <c:v>Successful Completion Rate</c:v>
                  </c:pt>
                  <c:pt idx="1">
                    <c:v>Percent of Successful Participants Released to the Community</c:v>
                  </c:pt>
                  <c:pt idx="2">
                    <c:v>Successful Completion Rate</c:v>
                  </c:pt>
                  <c:pt idx="3">
                    <c:v>Percent of Successful Participants Released to the Community</c:v>
                  </c:pt>
                </c:lvl>
                <c:lvl>
                  <c:pt idx="0">
                    <c:v>Residential</c:v>
                  </c:pt>
                  <c:pt idx="2">
                    <c:v>Jail</c:v>
                  </c:pt>
                </c:lvl>
              </c:multiLvlStrCache>
            </c:multiLvlStrRef>
          </c:cat>
          <c:val>
            <c:numRef>
              <c:f>'F2'!$I$2:$I$5</c:f>
              <c:numCache>
                <c:formatCode>0</c:formatCode>
                <c:ptCount val="4"/>
                <c:pt idx="0">
                  <c:v>72.958602354728427</c:v>
                </c:pt>
                <c:pt idx="1">
                  <c:v>52.628839146277997</c:v>
                </c:pt>
                <c:pt idx="2">
                  <c:v>78.65384615384616</c:v>
                </c:pt>
                <c:pt idx="3">
                  <c:v>74.572127139364298</c:v>
                </c:pt>
              </c:numCache>
            </c:numRef>
          </c:val>
        </c:ser>
        <c:ser>
          <c:idx val="1"/>
          <c:order val="1"/>
          <c:tx>
            <c:strRef>
              <c:f>'F2'!$J$1</c:f>
              <c:strCache>
                <c:ptCount val="1"/>
                <c:pt idx="0">
                  <c:v>April–June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'F2'!$G$2:$H$5</c:f>
              <c:multiLvlStrCache>
                <c:ptCount val="4"/>
                <c:lvl>
                  <c:pt idx="0">
                    <c:v>Successful Completion Rate</c:v>
                  </c:pt>
                  <c:pt idx="1">
                    <c:v>Percent of Successful Participants Released to the Community</c:v>
                  </c:pt>
                  <c:pt idx="2">
                    <c:v>Successful Completion Rate</c:v>
                  </c:pt>
                  <c:pt idx="3">
                    <c:v>Percent of Successful Participants Released to the Community</c:v>
                  </c:pt>
                </c:lvl>
                <c:lvl>
                  <c:pt idx="0">
                    <c:v>Residential</c:v>
                  </c:pt>
                  <c:pt idx="2">
                    <c:v>Jail</c:v>
                  </c:pt>
                </c:lvl>
              </c:multiLvlStrCache>
            </c:multiLvlStrRef>
          </c:cat>
          <c:val>
            <c:numRef>
              <c:f>'F2'!$J$2:$J$5</c:f>
              <c:numCache>
                <c:formatCode>0</c:formatCode>
                <c:ptCount val="4"/>
                <c:pt idx="0">
                  <c:v>72.673656618610721</c:v>
                </c:pt>
                <c:pt idx="1">
                  <c:v>58.65644724977458</c:v>
                </c:pt>
                <c:pt idx="2">
                  <c:v>78.863409770687952</c:v>
                </c:pt>
                <c:pt idx="3">
                  <c:v>75.094816687737008</c:v>
                </c:pt>
              </c:numCache>
            </c:numRef>
          </c:val>
        </c:ser>
        <c:ser>
          <c:idx val="2"/>
          <c:order val="2"/>
          <c:tx>
            <c:strRef>
              <c:f>'F2'!$K$1</c:f>
              <c:strCache>
                <c:ptCount val="1"/>
                <c:pt idx="0">
                  <c:v>July–Sept.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'F2'!$G$2:$H$5</c:f>
              <c:multiLvlStrCache>
                <c:ptCount val="4"/>
                <c:lvl>
                  <c:pt idx="0">
                    <c:v>Successful Completion Rate</c:v>
                  </c:pt>
                  <c:pt idx="1">
                    <c:v>Percent of Successful Participants Released to the Community</c:v>
                  </c:pt>
                  <c:pt idx="2">
                    <c:v>Successful Completion Rate</c:v>
                  </c:pt>
                  <c:pt idx="3">
                    <c:v>Percent of Successful Participants Released to the Community</c:v>
                  </c:pt>
                </c:lvl>
                <c:lvl>
                  <c:pt idx="0">
                    <c:v>Residential</c:v>
                  </c:pt>
                  <c:pt idx="2">
                    <c:v>Jail</c:v>
                  </c:pt>
                </c:lvl>
              </c:multiLvlStrCache>
            </c:multiLvlStrRef>
          </c:cat>
          <c:val>
            <c:numRef>
              <c:f>'F2'!$K$2:$K$5</c:f>
              <c:numCache>
                <c:formatCode>0</c:formatCode>
                <c:ptCount val="4"/>
                <c:pt idx="0">
                  <c:v>72.869875222816418</c:v>
                </c:pt>
                <c:pt idx="1">
                  <c:v>48.287671232876697</c:v>
                </c:pt>
                <c:pt idx="2">
                  <c:v>79.971181556196001</c:v>
                </c:pt>
                <c:pt idx="3">
                  <c:v>90.630630630630591</c:v>
                </c:pt>
              </c:numCache>
            </c:numRef>
          </c:val>
        </c:ser>
        <c:ser>
          <c:idx val="3"/>
          <c:order val="3"/>
          <c:tx>
            <c:strRef>
              <c:f>'F2'!$L$1</c:f>
              <c:strCache>
                <c:ptCount val="1"/>
                <c:pt idx="0">
                  <c:v>Oct.–December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'F2'!$G$2:$H$5</c:f>
              <c:multiLvlStrCache>
                <c:ptCount val="4"/>
                <c:lvl>
                  <c:pt idx="0">
                    <c:v>Successful Completion Rate</c:v>
                  </c:pt>
                  <c:pt idx="1">
                    <c:v>Percent of Successful Participants Released to the Community</c:v>
                  </c:pt>
                  <c:pt idx="2">
                    <c:v>Successful Completion Rate</c:v>
                  </c:pt>
                  <c:pt idx="3">
                    <c:v>Percent of Successful Participants Released to the Community</c:v>
                  </c:pt>
                </c:lvl>
                <c:lvl>
                  <c:pt idx="0">
                    <c:v>Residential</c:v>
                  </c:pt>
                  <c:pt idx="2">
                    <c:v>Jail</c:v>
                  </c:pt>
                </c:lvl>
              </c:multiLvlStrCache>
            </c:multiLvlStrRef>
          </c:cat>
          <c:val>
            <c:numRef>
              <c:f>'F2'!$L$2:$L$5</c:f>
              <c:numCache>
                <c:formatCode>0</c:formatCode>
                <c:ptCount val="4"/>
                <c:pt idx="0">
                  <c:v>71.244336005576884</c:v>
                </c:pt>
                <c:pt idx="1">
                  <c:v>49.119373776908006</c:v>
                </c:pt>
                <c:pt idx="2">
                  <c:v>88.247213779128657</c:v>
                </c:pt>
                <c:pt idx="3">
                  <c:v>76.463834672789872</c:v>
                </c:pt>
              </c:numCache>
            </c:numRef>
          </c:val>
        </c:ser>
        <c:dLbls>
          <c:showLegendKey val="0"/>
          <c:showVal val="0"/>
          <c:showCatName val="0"/>
          <c:showSerName val="0"/>
          <c:showPercent val="0"/>
          <c:showBubbleSize val="0"/>
        </c:dLbls>
        <c:gapWidth val="150"/>
        <c:axId val="308227328"/>
        <c:axId val="308227720"/>
      </c:barChart>
      <c:catAx>
        <c:axId val="308227328"/>
        <c:scaling>
          <c:orientation val="minMax"/>
        </c:scaling>
        <c:delete val="0"/>
        <c:axPos val="b"/>
        <c:numFmt formatCode="General" sourceLinked="0"/>
        <c:majorTickMark val="out"/>
        <c:minorTickMark val="none"/>
        <c:tickLblPos val="nextTo"/>
        <c:crossAx val="308227720"/>
        <c:crosses val="autoZero"/>
        <c:auto val="1"/>
        <c:lblAlgn val="ctr"/>
        <c:lblOffset val="100"/>
        <c:noMultiLvlLbl val="0"/>
      </c:catAx>
      <c:valAx>
        <c:axId val="308227720"/>
        <c:scaling>
          <c:orientation val="minMax"/>
        </c:scaling>
        <c:delete val="0"/>
        <c:axPos val="l"/>
        <c:majorGridlines>
          <c:spPr>
            <a:ln>
              <a:noFill/>
            </a:ln>
          </c:spPr>
        </c:majorGridlines>
        <c:title>
          <c:tx>
            <c:rich>
              <a:bodyPr rot="-5400000" vert="horz"/>
              <a:lstStyle/>
              <a:p>
                <a:pPr>
                  <a:defRPr/>
                </a:pPr>
                <a:r>
                  <a:rPr lang="en-US"/>
                  <a:t>Percent</a:t>
                </a:r>
              </a:p>
            </c:rich>
          </c:tx>
          <c:overlay val="0"/>
        </c:title>
        <c:numFmt formatCode="0" sourceLinked="1"/>
        <c:majorTickMark val="out"/>
        <c:minorTickMark val="none"/>
        <c:tickLblPos val="nextTo"/>
        <c:crossAx val="308227328"/>
        <c:crosses val="autoZero"/>
        <c:crossBetween val="between"/>
      </c:valAx>
    </c:plotArea>
    <c:legend>
      <c:legendPos val="t"/>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'F2'!$N$2:$O$7</c:f>
              <c:multiLvlStrCache>
                <c:ptCount val="6"/>
                <c:lvl>
                  <c:pt idx="0">
                    <c:v>Successful Completers</c:v>
                  </c:pt>
                  <c:pt idx="1">
                    <c:v>Unsuccessful Exits</c:v>
                  </c:pt>
                  <c:pt idx="2">
                    <c:v>Release, Transfer, Death or Serious Injury</c:v>
                  </c:pt>
                  <c:pt idx="3">
                    <c:v>Successful Completers</c:v>
                  </c:pt>
                  <c:pt idx="4">
                    <c:v>Unsuccessful Exits</c:v>
                  </c:pt>
                  <c:pt idx="5">
                    <c:v>Release, Transfer, Death or Serious Injury</c:v>
                  </c:pt>
                </c:lvl>
                <c:lvl>
                  <c:pt idx="0">
                    <c:v>Residential</c:v>
                  </c:pt>
                  <c:pt idx="3">
                    <c:v>Jail</c:v>
                  </c:pt>
                </c:lvl>
              </c:multiLvlStrCache>
            </c:multiLvlStrRef>
          </c:cat>
          <c:val>
            <c:numRef>
              <c:f>'F2'!$P$2:$P$7</c:f>
              <c:numCache>
                <c:formatCode>###0</c:formatCode>
                <c:ptCount val="6"/>
                <c:pt idx="0">
                  <c:v>8227</c:v>
                </c:pt>
                <c:pt idx="1">
                  <c:v>3130</c:v>
                </c:pt>
                <c:pt idx="2" formatCode="General">
                  <c:v>937.00000000000023</c:v>
                </c:pt>
                <c:pt idx="3">
                  <c:v>3035.0000000000009</c:v>
                </c:pt>
                <c:pt idx="4">
                  <c:v>684.00000000000023</c:v>
                </c:pt>
                <c:pt idx="5" formatCode="General">
                  <c:v>287.00000000000011</c:v>
                </c:pt>
              </c:numCache>
            </c:numRef>
          </c:val>
        </c:ser>
        <c:dLbls>
          <c:showLegendKey val="0"/>
          <c:showVal val="0"/>
          <c:showCatName val="0"/>
          <c:showSerName val="0"/>
          <c:showPercent val="0"/>
          <c:showBubbleSize val="0"/>
        </c:dLbls>
        <c:gapWidth val="150"/>
        <c:axId val="308228896"/>
        <c:axId val="308228112"/>
      </c:barChart>
      <c:catAx>
        <c:axId val="308228896"/>
        <c:scaling>
          <c:orientation val="minMax"/>
        </c:scaling>
        <c:delete val="0"/>
        <c:axPos val="b"/>
        <c:numFmt formatCode="General" sourceLinked="0"/>
        <c:majorTickMark val="out"/>
        <c:minorTickMark val="none"/>
        <c:tickLblPos val="nextTo"/>
        <c:crossAx val="308228112"/>
        <c:crosses val="autoZero"/>
        <c:auto val="1"/>
        <c:lblAlgn val="ctr"/>
        <c:lblOffset val="100"/>
        <c:noMultiLvlLbl val="0"/>
      </c:catAx>
      <c:valAx>
        <c:axId val="308228112"/>
        <c:scaling>
          <c:orientation val="minMax"/>
        </c:scaling>
        <c:delete val="0"/>
        <c:axPos val="l"/>
        <c:majorGridlines>
          <c:spPr>
            <a:ln>
              <a:noFill/>
            </a:ln>
          </c:spPr>
        </c:majorGridlines>
        <c:title>
          <c:tx>
            <c:rich>
              <a:bodyPr rot="-5400000" vert="horz"/>
              <a:lstStyle/>
              <a:p>
                <a:pPr>
                  <a:defRPr/>
                </a:pPr>
                <a:r>
                  <a:rPr lang="en-US"/>
                  <a:t>Individuals</a:t>
                </a:r>
              </a:p>
            </c:rich>
          </c:tx>
          <c:overlay val="0"/>
        </c:title>
        <c:numFmt formatCode="###0" sourceLinked="1"/>
        <c:majorTickMark val="out"/>
        <c:minorTickMark val="none"/>
        <c:tickLblPos val="nextTo"/>
        <c:crossAx val="308228896"/>
        <c:crosses val="autoZero"/>
        <c:crossBetween val="between"/>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'F5'!$F$1</c:f>
              <c:strCache>
                <c:ptCount val="1"/>
                <c:pt idx="0">
                  <c:v>Residential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'F5'!$E$2:$E$7</c:f>
              <c:strCache>
                <c:ptCount val="6"/>
                <c:pt idx="0">
                  <c:v>Substance Abuse Treatment Services</c:v>
                </c:pt>
                <c:pt idx="1">
                  <c:v>Cognitive and Behavioral Services</c:v>
                </c:pt>
                <c:pt idx="2">
                  <c:v>Employment Services</c:v>
                </c:pt>
                <c:pt idx="3">
                  <c:v>Housing Services</c:v>
                </c:pt>
                <c:pt idx="4">
                  <c:v>Mental Health Services</c:v>
                </c:pt>
                <c:pt idx="5">
                  <c:v>Other Services</c:v>
                </c:pt>
              </c:strCache>
            </c:strRef>
          </c:cat>
          <c:val>
            <c:numRef>
              <c:f>'F5'!$F$2:$F$7</c:f>
              <c:numCache>
                <c:formatCode>0</c:formatCode>
                <c:ptCount val="6"/>
                <c:pt idx="0">
                  <c:v>85.37117903930131</c:v>
                </c:pt>
                <c:pt idx="1">
                  <c:v>81.604803493449793</c:v>
                </c:pt>
                <c:pt idx="2">
                  <c:v>27.929403202328974</c:v>
                </c:pt>
                <c:pt idx="3">
                  <c:v>19.759825327510917</c:v>
                </c:pt>
                <c:pt idx="4">
                  <c:v>27.065138282387185</c:v>
                </c:pt>
                <c:pt idx="5">
                  <c:v>10.917030567685591</c:v>
                </c:pt>
              </c:numCache>
            </c:numRef>
          </c:val>
        </c:ser>
        <c:ser>
          <c:idx val="1"/>
          <c:order val="1"/>
          <c:tx>
            <c:strRef>
              <c:f>'F5'!$G$1</c:f>
              <c:strCache>
                <c:ptCount val="1"/>
                <c:pt idx="0">
                  <c:v>Jail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'F5'!$E$2:$E$7</c:f>
              <c:strCache>
                <c:ptCount val="6"/>
                <c:pt idx="0">
                  <c:v>Substance Abuse Treatment Services</c:v>
                </c:pt>
                <c:pt idx="1">
                  <c:v>Cognitive and Behavioral Services</c:v>
                </c:pt>
                <c:pt idx="2">
                  <c:v>Employment Services</c:v>
                </c:pt>
                <c:pt idx="3">
                  <c:v>Housing Services</c:v>
                </c:pt>
                <c:pt idx="4">
                  <c:v>Mental Health Services</c:v>
                </c:pt>
                <c:pt idx="5">
                  <c:v>Other Services</c:v>
                </c:pt>
              </c:strCache>
            </c:strRef>
          </c:cat>
          <c:val>
            <c:numRef>
              <c:f>'F5'!$G$2:$G$7</c:f>
              <c:numCache>
                <c:formatCode>0</c:formatCode>
                <c:ptCount val="6"/>
                <c:pt idx="0">
                  <c:v>67.352633414719222</c:v>
                </c:pt>
                <c:pt idx="1">
                  <c:v>63.027554935472608</c:v>
                </c:pt>
                <c:pt idx="2">
                  <c:v>22.985699337286366</c:v>
                </c:pt>
                <c:pt idx="3">
                  <c:v>14.230903383327522</c:v>
                </c:pt>
                <c:pt idx="4">
                  <c:v>24.764562260202304</c:v>
                </c:pt>
                <c:pt idx="5">
                  <c:v>14.021625392396233</c:v>
                </c:pt>
              </c:numCache>
            </c:numRef>
          </c:val>
        </c:ser>
        <c:dLbls>
          <c:showLegendKey val="0"/>
          <c:showVal val="0"/>
          <c:showCatName val="0"/>
          <c:showSerName val="0"/>
          <c:showPercent val="0"/>
          <c:showBubbleSize val="0"/>
        </c:dLbls>
        <c:gapWidth val="150"/>
        <c:overlap val="-20"/>
        <c:axId val="307557520"/>
        <c:axId val="307557128"/>
      </c:barChart>
      <c:catAx>
        <c:axId val="307557520"/>
        <c:scaling>
          <c:orientation val="minMax"/>
        </c:scaling>
        <c:delete val="0"/>
        <c:axPos val="l"/>
        <c:numFmt formatCode="General" sourceLinked="0"/>
        <c:majorTickMark val="out"/>
        <c:minorTickMark val="none"/>
        <c:tickLblPos val="nextTo"/>
        <c:crossAx val="307557128"/>
        <c:crosses val="autoZero"/>
        <c:auto val="1"/>
        <c:lblAlgn val="l"/>
        <c:lblOffset val="100"/>
        <c:noMultiLvlLbl val="0"/>
      </c:catAx>
      <c:valAx>
        <c:axId val="307557128"/>
        <c:scaling>
          <c:orientation val="minMax"/>
        </c:scaling>
        <c:delete val="0"/>
        <c:axPos val="b"/>
        <c:title>
          <c:tx>
            <c:rich>
              <a:bodyPr/>
              <a:lstStyle/>
              <a:p>
                <a:pPr>
                  <a:defRPr/>
                </a:pPr>
                <a:r>
                  <a:rPr lang="en-US"/>
                  <a:t>Percentage of Participants</a:t>
                </a:r>
              </a:p>
            </c:rich>
          </c:tx>
          <c:overlay val="0"/>
        </c:title>
        <c:numFmt formatCode="0" sourceLinked="1"/>
        <c:majorTickMark val="out"/>
        <c:minorTickMark val="none"/>
        <c:tickLblPos val="nextTo"/>
        <c:crossAx val="307557520"/>
        <c:crosses val="autoZero"/>
        <c:crossBetween val="between"/>
      </c:valAx>
    </c:plotArea>
    <c:legend>
      <c:legendPos val="b"/>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'F6&amp;7'!$G$1</c:f>
              <c:strCache>
                <c:ptCount val="1"/>
                <c:pt idx="0">
                  <c:v>January–March 2013</c:v>
                </c:pt>
              </c:strCache>
            </c:strRef>
          </c:tx>
          <c:invertIfNegative val="0"/>
          <c:cat>
            <c:strRef>
              <c:f>'F6&amp;7'!$F$2:$F$4</c:f>
              <c:strCache>
                <c:ptCount val="3"/>
                <c:pt idx="0">
                  <c:v>Total Enrolled</c:v>
                </c:pt>
                <c:pt idx="1">
                  <c:v>New Participants</c:v>
                </c:pt>
                <c:pt idx="2">
                  <c:v>New Participants with a Case Plan</c:v>
                </c:pt>
              </c:strCache>
            </c:strRef>
          </c:cat>
          <c:val>
            <c:numRef>
              <c:f>'F6&amp;7'!$G$2:$G$4</c:f>
              <c:numCache>
                <c:formatCode>###0</c:formatCode>
                <c:ptCount val="3"/>
                <c:pt idx="0">
                  <c:v>997.99999999999989</c:v>
                </c:pt>
                <c:pt idx="1">
                  <c:v>255</c:v>
                </c:pt>
                <c:pt idx="2">
                  <c:v>249.99999999999997</c:v>
                </c:pt>
              </c:numCache>
            </c:numRef>
          </c:val>
        </c:ser>
        <c:ser>
          <c:idx val="1"/>
          <c:order val="1"/>
          <c:tx>
            <c:strRef>
              <c:f>'F6&amp;7'!$H$1</c:f>
              <c:strCache>
                <c:ptCount val="1"/>
                <c:pt idx="0">
                  <c:v>April–June 2013</c:v>
                </c:pt>
              </c:strCache>
            </c:strRef>
          </c:tx>
          <c:invertIfNegative val="0"/>
          <c:cat>
            <c:strRef>
              <c:f>'F6&amp;7'!$F$2:$F$4</c:f>
              <c:strCache>
                <c:ptCount val="3"/>
                <c:pt idx="0">
                  <c:v>Total Enrolled</c:v>
                </c:pt>
                <c:pt idx="1">
                  <c:v>New Participants</c:v>
                </c:pt>
                <c:pt idx="2">
                  <c:v>New Participants with a Case Plan</c:v>
                </c:pt>
              </c:strCache>
            </c:strRef>
          </c:cat>
          <c:val>
            <c:numRef>
              <c:f>'F6&amp;7'!$H$2:$H$4</c:f>
              <c:numCache>
                <c:formatCode>###0</c:formatCode>
                <c:ptCount val="3"/>
                <c:pt idx="0">
                  <c:v>879.99999999999977</c:v>
                </c:pt>
                <c:pt idx="1">
                  <c:v>180</c:v>
                </c:pt>
                <c:pt idx="2">
                  <c:v>142.99999999999997</c:v>
                </c:pt>
              </c:numCache>
            </c:numRef>
          </c:val>
        </c:ser>
        <c:ser>
          <c:idx val="2"/>
          <c:order val="2"/>
          <c:tx>
            <c:strRef>
              <c:f>'F6&amp;7'!$I$1</c:f>
              <c:strCache>
                <c:ptCount val="1"/>
                <c:pt idx="0">
                  <c:v>July–Sept. 2013</c:v>
                </c:pt>
              </c:strCache>
            </c:strRef>
          </c:tx>
          <c:invertIfNegative val="0"/>
          <c:cat>
            <c:strRef>
              <c:f>'F6&amp;7'!$F$2:$F$4</c:f>
              <c:strCache>
                <c:ptCount val="3"/>
                <c:pt idx="0">
                  <c:v>Total Enrolled</c:v>
                </c:pt>
                <c:pt idx="1">
                  <c:v>New Participants</c:v>
                </c:pt>
                <c:pt idx="2">
                  <c:v>New Participants with a Case Plan</c:v>
                </c:pt>
              </c:strCache>
            </c:strRef>
          </c:cat>
          <c:val>
            <c:numRef>
              <c:f>'F6&amp;7'!$I$2:$I$4</c:f>
              <c:numCache>
                <c:formatCode>###0</c:formatCode>
                <c:ptCount val="3"/>
                <c:pt idx="0" formatCode="####">
                  <c:v>1060.9999999999998</c:v>
                </c:pt>
                <c:pt idx="1">
                  <c:v>551.00000000000011</c:v>
                </c:pt>
                <c:pt idx="2">
                  <c:v>243.00000000000006</c:v>
                </c:pt>
              </c:numCache>
            </c:numRef>
          </c:val>
        </c:ser>
        <c:ser>
          <c:idx val="3"/>
          <c:order val="3"/>
          <c:tx>
            <c:strRef>
              <c:f>'F6&amp;7'!$J$1</c:f>
              <c:strCache>
                <c:ptCount val="1"/>
                <c:pt idx="0">
                  <c:v>Oct.–December 2013</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'F6&amp;7'!$F$2:$F$4</c:f>
              <c:strCache>
                <c:ptCount val="3"/>
                <c:pt idx="0">
                  <c:v>Total Enrolled</c:v>
                </c:pt>
                <c:pt idx="1">
                  <c:v>New Participants</c:v>
                </c:pt>
                <c:pt idx="2">
                  <c:v>New Participants with a Case Plan</c:v>
                </c:pt>
              </c:strCache>
            </c:strRef>
          </c:cat>
          <c:val>
            <c:numRef>
              <c:f>'F6&amp;7'!$J$2:$J$4</c:f>
              <c:numCache>
                <c:formatCode>###0</c:formatCode>
                <c:ptCount val="3"/>
                <c:pt idx="0" formatCode="####">
                  <c:v>1350</c:v>
                </c:pt>
                <c:pt idx="1">
                  <c:v>484.99999999999994</c:v>
                </c:pt>
                <c:pt idx="2">
                  <c:v>397</c:v>
                </c:pt>
              </c:numCache>
            </c:numRef>
          </c:val>
        </c:ser>
        <c:dLbls>
          <c:showLegendKey val="0"/>
          <c:showVal val="0"/>
          <c:showCatName val="0"/>
          <c:showSerName val="0"/>
          <c:showPercent val="0"/>
          <c:showBubbleSize val="0"/>
        </c:dLbls>
        <c:gapWidth val="150"/>
        <c:axId val="244394824"/>
        <c:axId val="305002576"/>
      </c:barChart>
      <c:catAx>
        <c:axId val="244394824"/>
        <c:scaling>
          <c:orientation val="minMax"/>
        </c:scaling>
        <c:delete val="0"/>
        <c:axPos val="b"/>
        <c:numFmt formatCode="General" sourceLinked="0"/>
        <c:majorTickMark val="out"/>
        <c:minorTickMark val="none"/>
        <c:tickLblPos val="nextTo"/>
        <c:crossAx val="305002576"/>
        <c:crosses val="autoZero"/>
        <c:auto val="1"/>
        <c:lblAlgn val="ctr"/>
        <c:lblOffset val="100"/>
        <c:noMultiLvlLbl val="0"/>
      </c:catAx>
      <c:valAx>
        <c:axId val="305002576"/>
        <c:scaling>
          <c:orientation val="minMax"/>
        </c:scaling>
        <c:delete val="0"/>
        <c:axPos val="l"/>
        <c:majorGridlines>
          <c:spPr>
            <a:ln>
              <a:noFill/>
            </a:ln>
          </c:spPr>
        </c:majorGridlines>
        <c:numFmt formatCode="###0" sourceLinked="1"/>
        <c:majorTickMark val="out"/>
        <c:minorTickMark val="none"/>
        <c:tickLblPos val="nextTo"/>
        <c:crossAx val="244394824"/>
        <c:crosses val="autoZero"/>
        <c:crossBetween val="between"/>
      </c:valAx>
    </c:plotArea>
    <c:legend>
      <c:legendPos val="r"/>
      <c:layout>
        <c:manualLayout>
          <c:xMode val="edge"/>
          <c:yMode val="edge"/>
          <c:x val="0.65225552579594936"/>
          <c:y val="7.5159208579694409E-2"/>
          <c:w val="0.26593723557476495"/>
          <c:h val="0.2693567153161236"/>
        </c:manualLayout>
      </c:layout>
      <c:overlay val="1"/>
      <c:spPr>
        <a:solidFill>
          <a:schemeClr val="bg1"/>
        </a:solidFill>
      </c:spPr>
    </c:legend>
    <c:plotVisOnly val="1"/>
    <c:dispBlanksAs val="gap"/>
    <c:showDLblsOverMax val="0"/>
  </c:chart>
  <c:txPr>
    <a:bodyPr/>
    <a:lstStyle/>
    <a:p>
      <a:pPr>
        <a:defRPr sz="1800">
          <a:latin typeface="Arial Narrow" panose="020B0606020202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'F6&amp;7'!$F$5</c:f>
              <c:strCache>
                <c:ptCount val="1"/>
                <c:pt idx="0">
                  <c:v>New Participants with a Case Plan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'F6&amp;7'!$G$1:$J$1</c:f>
              <c:strCache>
                <c:ptCount val="4"/>
                <c:pt idx="0">
                  <c:v>January–March 2013</c:v>
                </c:pt>
                <c:pt idx="1">
                  <c:v>April–June 2013</c:v>
                </c:pt>
                <c:pt idx="2">
                  <c:v>July–Sept. 2013</c:v>
                </c:pt>
                <c:pt idx="3">
                  <c:v>Oct.–December 2013</c:v>
                </c:pt>
              </c:strCache>
            </c:strRef>
          </c:cat>
          <c:val>
            <c:numRef>
              <c:f>'F6&amp;7'!$G$5:$J$5</c:f>
              <c:numCache>
                <c:formatCode>0</c:formatCode>
                <c:ptCount val="4"/>
                <c:pt idx="0">
                  <c:v>98.039215686274488</c:v>
                </c:pt>
                <c:pt idx="1">
                  <c:v>79.444444444444429</c:v>
                </c:pt>
                <c:pt idx="2">
                  <c:v>44.101633393829403</c:v>
                </c:pt>
                <c:pt idx="3">
                  <c:v>81.855670103092791</c:v>
                </c:pt>
              </c:numCache>
            </c:numRef>
          </c:val>
        </c:ser>
        <c:ser>
          <c:idx val="1"/>
          <c:order val="1"/>
          <c:tx>
            <c:strRef>
              <c:f>HighRiskF7B!$F$4</c:f>
              <c:strCache>
                <c:ptCount val="1"/>
                <c:pt idx="0">
                  <c:v>High-Risk/High-Need Participants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'F6&amp;7'!$G$1:$J$1</c:f>
              <c:strCache>
                <c:ptCount val="4"/>
                <c:pt idx="0">
                  <c:v>January–March 2013</c:v>
                </c:pt>
                <c:pt idx="1">
                  <c:v>April–June 2013</c:v>
                </c:pt>
                <c:pt idx="2">
                  <c:v>July–Sept. 2013</c:v>
                </c:pt>
                <c:pt idx="3">
                  <c:v>Oct.–December 2013</c:v>
                </c:pt>
              </c:strCache>
            </c:strRef>
          </c:cat>
          <c:val>
            <c:numRef>
              <c:f>HighRiskF7B!$G$4:$J$4</c:f>
              <c:numCache>
                <c:formatCode>0</c:formatCode>
                <c:ptCount val="4"/>
                <c:pt idx="0">
                  <c:v>74.909090909090949</c:v>
                </c:pt>
                <c:pt idx="1">
                  <c:v>73.804573804573792</c:v>
                </c:pt>
                <c:pt idx="2">
                  <c:v>95.283018867924511</c:v>
                </c:pt>
                <c:pt idx="3">
                  <c:v>97.984322508398662</c:v>
                </c:pt>
              </c:numCache>
            </c:numRef>
          </c:val>
        </c:ser>
        <c:dLbls>
          <c:showLegendKey val="0"/>
          <c:showVal val="0"/>
          <c:showCatName val="0"/>
          <c:showSerName val="0"/>
          <c:showPercent val="0"/>
          <c:showBubbleSize val="0"/>
        </c:dLbls>
        <c:gapWidth val="164"/>
        <c:axId val="308230072"/>
        <c:axId val="308230464"/>
      </c:barChart>
      <c:catAx>
        <c:axId val="308230072"/>
        <c:scaling>
          <c:orientation val="minMax"/>
        </c:scaling>
        <c:delete val="0"/>
        <c:axPos val="b"/>
        <c:numFmt formatCode="General" sourceLinked="0"/>
        <c:majorTickMark val="out"/>
        <c:minorTickMark val="none"/>
        <c:tickLblPos val="nextTo"/>
        <c:crossAx val="308230464"/>
        <c:crosses val="autoZero"/>
        <c:auto val="1"/>
        <c:lblAlgn val="ctr"/>
        <c:lblOffset val="100"/>
        <c:noMultiLvlLbl val="0"/>
      </c:catAx>
      <c:valAx>
        <c:axId val="308230464"/>
        <c:scaling>
          <c:orientation val="minMax"/>
          <c:max val="100"/>
        </c:scaling>
        <c:delete val="0"/>
        <c:axPos val="l"/>
        <c:title>
          <c:tx>
            <c:rich>
              <a:bodyPr rot="-5400000" vert="horz"/>
              <a:lstStyle/>
              <a:p>
                <a:pPr>
                  <a:defRPr/>
                </a:pPr>
                <a:r>
                  <a:rPr lang="en-US"/>
                  <a:t>Percentage</a:t>
                </a:r>
              </a:p>
            </c:rich>
          </c:tx>
          <c:overlay val="0"/>
        </c:title>
        <c:numFmt formatCode="0" sourceLinked="1"/>
        <c:majorTickMark val="out"/>
        <c:minorTickMark val="none"/>
        <c:tickLblPos val="nextTo"/>
        <c:crossAx val="3082300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'F8'!$F$2</c:f>
              <c:strCache>
                <c:ptCount val="1"/>
                <c:pt idx="0">
                  <c:v>Number of Individuals Completing the Program</c:v>
                </c:pt>
              </c:strCache>
            </c:strRef>
          </c:tx>
          <c:invertIfNegative val="0"/>
          <c:cat>
            <c:strRef>
              <c:f>'F8'!$G$1:$J$1</c:f>
              <c:strCache>
                <c:ptCount val="4"/>
                <c:pt idx="0">
                  <c:v>January–March 2013</c:v>
                </c:pt>
                <c:pt idx="1">
                  <c:v>April–June 2013</c:v>
                </c:pt>
                <c:pt idx="2">
                  <c:v>July–Sept. 2013</c:v>
                </c:pt>
                <c:pt idx="3">
                  <c:v>Oct.–December 2013</c:v>
                </c:pt>
              </c:strCache>
            </c:strRef>
          </c:cat>
          <c:val>
            <c:numRef>
              <c:f>'F8'!$G$2:$J$2</c:f>
              <c:numCache>
                <c:formatCode>###0</c:formatCode>
                <c:ptCount val="4"/>
                <c:pt idx="0">
                  <c:v>96.999999999999986</c:v>
                </c:pt>
                <c:pt idx="1">
                  <c:v>73</c:v>
                </c:pt>
                <c:pt idx="2">
                  <c:v>196.00000000000003</c:v>
                </c:pt>
                <c:pt idx="3">
                  <c:v>228.00000000000009</c:v>
                </c:pt>
              </c:numCache>
            </c:numRef>
          </c:val>
        </c:ser>
        <c:ser>
          <c:idx val="1"/>
          <c:order val="1"/>
          <c:tx>
            <c:strRef>
              <c:f>'F8'!$F$3</c:f>
              <c:strCache>
                <c:ptCount val="1"/>
                <c:pt idx="0">
                  <c:v>Number of Individuals Unsuccessfully Exiting the Program</c:v>
                </c:pt>
              </c:strCache>
            </c:strRef>
          </c:tx>
          <c:invertIfNegative val="0"/>
          <c:cat>
            <c:strRef>
              <c:f>'F8'!$G$1:$J$1</c:f>
              <c:strCache>
                <c:ptCount val="4"/>
                <c:pt idx="0">
                  <c:v>January–March 2013</c:v>
                </c:pt>
                <c:pt idx="1">
                  <c:v>April–June 2013</c:v>
                </c:pt>
                <c:pt idx="2">
                  <c:v>July–Sept. 2013</c:v>
                </c:pt>
                <c:pt idx="3">
                  <c:v>Oct.–December 2013</c:v>
                </c:pt>
              </c:strCache>
            </c:strRef>
          </c:cat>
          <c:val>
            <c:numRef>
              <c:f>'F8'!$G$3:$J$3</c:f>
              <c:numCache>
                <c:formatCode>###0</c:formatCode>
                <c:ptCount val="4"/>
                <c:pt idx="0">
                  <c:v>122.00000000000007</c:v>
                </c:pt>
                <c:pt idx="1">
                  <c:v>140.99999999999997</c:v>
                </c:pt>
                <c:pt idx="2">
                  <c:v>239.99999999999991</c:v>
                </c:pt>
                <c:pt idx="3">
                  <c:v>275.99999999999977</c:v>
                </c:pt>
              </c:numCache>
            </c:numRef>
          </c:val>
        </c:ser>
        <c:dLbls>
          <c:showLegendKey val="0"/>
          <c:showVal val="0"/>
          <c:showCatName val="0"/>
          <c:showSerName val="0"/>
          <c:showPercent val="0"/>
          <c:showBubbleSize val="0"/>
        </c:dLbls>
        <c:gapWidth val="150"/>
        <c:axId val="308986152"/>
        <c:axId val="308986544"/>
      </c:barChart>
      <c:lineChart>
        <c:grouping val="standard"/>
        <c:varyColors val="0"/>
        <c:ser>
          <c:idx val="2"/>
          <c:order val="2"/>
          <c:tx>
            <c:strRef>
              <c:f>'F8'!$F$4</c:f>
              <c:strCache>
                <c:ptCount val="1"/>
                <c:pt idx="0">
                  <c:v>Completion Rate (%)</c:v>
                </c:pt>
              </c:strCache>
            </c:strRef>
          </c:tx>
          <c:spPr>
            <a:ln>
              <a:solidFill>
                <a:schemeClr val="accent1"/>
              </a:solidFill>
            </a:ln>
          </c:spPr>
          <c:marker>
            <c:symbol val="diamond"/>
            <c:size val="13"/>
            <c:spPr>
              <a:solidFill>
                <a:schemeClr val="tx1"/>
              </a:solidFill>
              <a:ln>
                <a:solidFill>
                  <a:schemeClr val="tx1"/>
                </a:solidFill>
              </a:ln>
            </c:spPr>
          </c:marker>
          <c:dLbls>
            <c:dLbl>
              <c:idx val="0"/>
              <c:layout>
                <c:manualLayout>
                  <c:x val="0"/>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5555555555555046E-3"/>
                  <c:y val="2.157497303128371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1666666666666664E-2"/>
                  <c:y val="-4.3149946062567425E-2"/>
                </c:manualLayout>
              </c:layout>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'F8'!$G$1:$H$1</c:f>
              <c:strCache>
                <c:ptCount val="2"/>
                <c:pt idx="0">
                  <c:v>January–March 2013</c:v>
                </c:pt>
                <c:pt idx="1">
                  <c:v>April–June 2013</c:v>
                </c:pt>
              </c:strCache>
            </c:strRef>
          </c:cat>
          <c:val>
            <c:numRef>
              <c:f>'F8'!$G$4:$J$4</c:f>
              <c:numCache>
                <c:formatCode>0</c:formatCode>
                <c:ptCount val="4"/>
                <c:pt idx="0">
                  <c:v>46.411483253588507</c:v>
                </c:pt>
                <c:pt idx="1">
                  <c:v>35.960591133004932</c:v>
                </c:pt>
                <c:pt idx="2">
                  <c:v>45.475638051044079</c:v>
                </c:pt>
                <c:pt idx="3">
                  <c:v>45.967741935483886</c:v>
                </c:pt>
              </c:numCache>
            </c:numRef>
          </c:val>
          <c:smooth val="0"/>
        </c:ser>
        <c:dLbls>
          <c:showLegendKey val="0"/>
          <c:showVal val="0"/>
          <c:showCatName val="0"/>
          <c:showSerName val="0"/>
          <c:showPercent val="0"/>
          <c:showBubbleSize val="0"/>
        </c:dLbls>
        <c:marker val="1"/>
        <c:smooth val="0"/>
        <c:axId val="308987328"/>
        <c:axId val="308986936"/>
      </c:lineChart>
      <c:catAx>
        <c:axId val="308986152"/>
        <c:scaling>
          <c:orientation val="minMax"/>
        </c:scaling>
        <c:delete val="0"/>
        <c:axPos val="b"/>
        <c:numFmt formatCode="General" sourceLinked="0"/>
        <c:majorTickMark val="out"/>
        <c:minorTickMark val="none"/>
        <c:tickLblPos val="nextTo"/>
        <c:crossAx val="308986544"/>
        <c:crosses val="autoZero"/>
        <c:auto val="1"/>
        <c:lblAlgn val="ctr"/>
        <c:lblOffset val="100"/>
        <c:noMultiLvlLbl val="0"/>
      </c:catAx>
      <c:valAx>
        <c:axId val="308986544"/>
        <c:scaling>
          <c:orientation val="minMax"/>
        </c:scaling>
        <c:delete val="0"/>
        <c:axPos val="l"/>
        <c:title>
          <c:tx>
            <c:rich>
              <a:bodyPr rot="-5400000" vert="horz"/>
              <a:lstStyle/>
              <a:p>
                <a:pPr>
                  <a:defRPr/>
                </a:pPr>
                <a:r>
                  <a:rPr lang="en-US"/>
                  <a:t>Number of Individuals</a:t>
                </a:r>
              </a:p>
            </c:rich>
          </c:tx>
          <c:overlay val="0"/>
        </c:title>
        <c:numFmt formatCode="###0" sourceLinked="1"/>
        <c:majorTickMark val="out"/>
        <c:minorTickMark val="none"/>
        <c:tickLblPos val="nextTo"/>
        <c:crossAx val="308986152"/>
        <c:crosses val="autoZero"/>
        <c:crossBetween val="between"/>
      </c:valAx>
      <c:valAx>
        <c:axId val="308986936"/>
        <c:scaling>
          <c:orientation val="minMax"/>
        </c:scaling>
        <c:delete val="0"/>
        <c:axPos val="r"/>
        <c:title>
          <c:tx>
            <c:rich>
              <a:bodyPr rot="-5400000" vert="horz"/>
              <a:lstStyle/>
              <a:p>
                <a:pPr>
                  <a:defRPr/>
                </a:pPr>
                <a:r>
                  <a:rPr lang="en-US"/>
                  <a:t>Percentage</a:t>
                </a:r>
              </a:p>
            </c:rich>
          </c:tx>
          <c:overlay val="0"/>
        </c:title>
        <c:numFmt formatCode="0" sourceLinked="1"/>
        <c:majorTickMark val="out"/>
        <c:minorTickMark val="none"/>
        <c:tickLblPos val="nextTo"/>
        <c:crossAx val="308987328"/>
        <c:crosses val="max"/>
        <c:crossBetween val="between"/>
        <c:majorUnit val="20"/>
      </c:valAx>
      <c:catAx>
        <c:axId val="308987328"/>
        <c:scaling>
          <c:orientation val="minMax"/>
        </c:scaling>
        <c:delete val="1"/>
        <c:axPos val="b"/>
        <c:numFmt formatCode="General" sourceLinked="1"/>
        <c:majorTickMark val="out"/>
        <c:minorTickMark val="none"/>
        <c:tickLblPos val="nextTo"/>
        <c:crossAx val="308986936"/>
        <c:crosses val="autoZero"/>
        <c:auto val="1"/>
        <c:lblAlgn val="ctr"/>
        <c:lblOffset val="100"/>
        <c:noMultiLvlLbl val="0"/>
      </c:cat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840769903763"/>
          <c:y val="5.1400554097404488E-2"/>
          <c:w val="0.84170603674540678"/>
          <c:h val="0.77611475648877226"/>
        </c:manualLayout>
      </c:layout>
      <c:barChart>
        <c:barDir val="col"/>
        <c:grouping val="clustered"/>
        <c:varyColors val="0"/>
        <c:ser>
          <c:idx val="0"/>
          <c:order val="0"/>
          <c:tx>
            <c:strRef>
              <c:f>'T5'!$J$1</c:f>
              <c:strCache>
                <c:ptCount val="1"/>
                <c:pt idx="0">
                  <c:v>January–December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'T5'!$I$2:$I$4</c:f>
              <c:strCache>
                <c:ptCount val="3"/>
                <c:pt idx="0">
                  <c:v>Successful Completers</c:v>
                </c:pt>
                <c:pt idx="1">
                  <c:v>Individuals Terminated</c:v>
                </c:pt>
                <c:pt idx="2">
                  <c:v>Release, Transfer, Death or Serious Injury</c:v>
                </c:pt>
              </c:strCache>
            </c:strRef>
          </c:cat>
          <c:val>
            <c:numRef>
              <c:f>'T5'!$J$2:$J$4</c:f>
              <c:numCache>
                <c:formatCode>###0</c:formatCode>
                <c:ptCount val="3"/>
                <c:pt idx="0">
                  <c:v>594</c:v>
                </c:pt>
                <c:pt idx="1">
                  <c:v>745</c:v>
                </c:pt>
                <c:pt idx="2">
                  <c:v>33.999999999999986</c:v>
                </c:pt>
              </c:numCache>
            </c:numRef>
          </c:val>
        </c:ser>
        <c:dLbls>
          <c:showLegendKey val="0"/>
          <c:showVal val="0"/>
          <c:showCatName val="0"/>
          <c:showSerName val="0"/>
          <c:showPercent val="0"/>
          <c:showBubbleSize val="0"/>
        </c:dLbls>
        <c:gapWidth val="150"/>
        <c:axId val="308988112"/>
        <c:axId val="308988504"/>
      </c:barChart>
      <c:catAx>
        <c:axId val="308988112"/>
        <c:scaling>
          <c:orientation val="minMax"/>
        </c:scaling>
        <c:delete val="0"/>
        <c:axPos val="b"/>
        <c:numFmt formatCode="General" sourceLinked="0"/>
        <c:majorTickMark val="out"/>
        <c:minorTickMark val="none"/>
        <c:tickLblPos val="nextTo"/>
        <c:crossAx val="308988504"/>
        <c:crosses val="autoZero"/>
        <c:auto val="1"/>
        <c:lblAlgn val="ctr"/>
        <c:lblOffset val="100"/>
        <c:noMultiLvlLbl val="0"/>
      </c:catAx>
      <c:valAx>
        <c:axId val="308988504"/>
        <c:scaling>
          <c:orientation val="minMax"/>
        </c:scaling>
        <c:delete val="0"/>
        <c:axPos val="l"/>
        <c:title>
          <c:tx>
            <c:rich>
              <a:bodyPr rot="-5400000" vert="horz"/>
              <a:lstStyle/>
              <a:p>
                <a:pPr>
                  <a:defRPr/>
                </a:pPr>
                <a:r>
                  <a:rPr lang="en-US"/>
                  <a:t>Individuals</a:t>
                </a:r>
              </a:p>
            </c:rich>
          </c:tx>
          <c:overlay val="0"/>
        </c:title>
        <c:numFmt formatCode="###0" sourceLinked="1"/>
        <c:majorTickMark val="out"/>
        <c:minorTickMark val="none"/>
        <c:tickLblPos val="nextTo"/>
        <c:crossAx val="308988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2" tIns="46586" rIns="93172" bIns="46586"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2" tIns="46586" rIns="93172" bIns="46586" rtlCol="0"/>
          <a:lstStyle>
            <a:lvl1pPr algn="r" fontAlgn="auto">
              <a:spcBef>
                <a:spcPts val="0"/>
              </a:spcBef>
              <a:spcAft>
                <a:spcPts val="0"/>
              </a:spcAft>
              <a:defRPr sz="1300" smtClean="0">
                <a:latin typeface="+mn-lt"/>
                <a:cs typeface="+mn-cs"/>
              </a:defRPr>
            </a:lvl1pPr>
          </a:lstStyle>
          <a:p>
            <a:pPr>
              <a:defRPr/>
            </a:pPr>
            <a:fld id="{5B23F9AE-3750-45BD-A9B6-B0C5AEE631D8}" type="datetimeFigureOut">
              <a:rPr lang="en-US"/>
              <a:pPr>
                <a:defRPr/>
              </a:pPr>
              <a:t>7/17/2014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2" tIns="46586" rIns="93172" bIns="46586" rtlCol="0" anchor="b"/>
          <a:lstStyle>
            <a:lvl1pPr algn="l" fontAlgn="auto">
              <a:spcBef>
                <a:spcPts val="0"/>
              </a:spcBef>
              <a:spcAft>
                <a:spcPts val="0"/>
              </a:spcAft>
              <a:defRPr sz="13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2" tIns="46586" rIns="93172" bIns="46586" rtlCol="0" anchor="b"/>
          <a:lstStyle>
            <a:lvl1pPr algn="r" fontAlgn="auto">
              <a:spcBef>
                <a:spcPts val="0"/>
              </a:spcBef>
              <a:spcAft>
                <a:spcPts val="0"/>
              </a:spcAft>
              <a:defRPr sz="1300" smtClean="0">
                <a:latin typeface="+mn-lt"/>
                <a:cs typeface="+mn-cs"/>
              </a:defRPr>
            </a:lvl1pPr>
          </a:lstStyle>
          <a:p>
            <a:pPr>
              <a:defRPr/>
            </a:pPr>
            <a:fld id="{8BFA0CBA-0744-4EB9-9E16-512C777793D0}" type="slidenum">
              <a:rPr lang="en-US"/>
              <a:pPr>
                <a:defRPr/>
              </a:pPr>
              <a:t>‹#›</a:t>
            </a:fld>
            <a:endParaRPr lang="en-US" dirty="0"/>
          </a:p>
        </p:txBody>
      </p:sp>
    </p:spTree>
    <p:extLst>
      <p:ext uri="{BB962C8B-B14F-4D97-AF65-F5344CB8AC3E}">
        <p14:creationId xmlns:p14="http://schemas.microsoft.com/office/powerpoint/2010/main" val="3098064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2" tIns="46586" rIns="93172" bIns="46586"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2" tIns="46586" rIns="93172" bIns="46586" rtlCol="0"/>
          <a:lstStyle>
            <a:lvl1pPr algn="r" fontAlgn="auto">
              <a:spcBef>
                <a:spcPts val="0"/>
              </a:spcBef>
              <a:spcAft>
                <a:spcPts val="0"/>
              </a:spcAft>
              <a:defRPr sz="1300" smtClean="0">
                <a:latin typeface="+mn-lt"/>
                <a:cs typeface="+mn-cs"/>
              </a:defRPr>
            </a:lvl1pPr>
          </a:lstStyle>
          <a:p>
            <a:pPr>
              <a:defRPr/>
            </a:pPr>
            <a:fld id="{A9025B16-FAFE-4E8A-9943-2F56FDE3E6BA}" type="datetimeFigureOut">
              <a:rPr lang="en-US"/>
              <a:pPr>
                <a:defRPr/>
              </a:pPr>
              <a:t>7/17/2014</a:t>
            </a:fld>
            <a:endParaRPr lang="en-US"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2" tIns="46586" rIns="93172"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3172" tIns="46586" rIns="93172" bIns="46586"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2" tIns="46586" rIns="93172" bIns="46586" rtlCol="0" anchor="b"/>
          <a:lstStyle>
            <a:lvl1pPr algn="r" fontAlgn="auto">
              <a:spcBef>
                <a:spcPts val="0"/>
              </a:spcBef>
              <a:spcAft>
                <a:spcPts val="0"/>
              </a:spcAft>
              <a:defRPr sz="1300" smtClean="0">
                <a:latin typeface="+mn-lt"/>
                <a:cs typeface="+mn-cs"/>
              </a:defRPr>
            </a:lvl1pPr>
          </a:lstStyle>
          <a:p>
            <a:pPr>
              <a:defRPr/>
            </a:pPr>
            <a:fld id="{CCBE6A59-9A68-43CE-969D-EE1CEAEACAB0}" type="slidenum">
              <a:rPr lang="en-US"/>
              <a:pPr>
                <a:defRPr/>
              </a:pPr>
              <a:t>‹#›</a:t>
            </a:fld>
            <a:endParaRPr lang="en-US" dirty="0"/>
          </a:p>
        </p:txBody>
      </p:sp>
    </p:spTree>
    <p:extLst>
      <p:ext uri="{BB962C8B-B14F-4D97-AF65-F5344CB8AC3E}">
        <p14:creationId xmlns:p14="http://schemas.microsoft.com/office/powerpoint/2010/main" val="6498657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1</a:t>
            </a:fld>
            <a:endParaRPr lang="en-US" dirty="0"/>
          </a:p>
        </p:txBody>
      </p:sp>
    </p:spTree>
    <p:extLst>
      <p:ext uri="{BB962C8B-B14F-4D97-AF65-F5344CB8AC3E}">
        <p14:creationId xmlns:p14="http://schemas.microsoft.com/office/powerpoint/2010/main" val="13107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2</a:t>
            </a:fld>
            <a:endParaRPr lang="en-US" dirty="0"/>
          </a:p>
        </p:txBody>
      </p:sp>
    </p:spTree>
    <p:extLst>
      <p:ext uri="{BB962C8B-B14F-4D97-AF65-F5344CB8AC3E}">
        <p14:creationId xmlns:p14="http://schemas.microsoft.com/office/powerpoint/2010/main" val="367185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lnSpc>
                <a:spcPct val="80000"/>
              </a:lnSpc>
              <a:spcBef>
                <a:spcPts val="0"/>
              </a:spcBef>
              <a:spcAft>
                <a:spcPts val="0"/>
              </a:spcAft>
              <a:defRPr/>
            </a:pPr>
            <a:r>
              <a:rPr lang="en-US" sz="1600" dirty="0"/>
              <a:t>We’re counting on your data to tell the uses and stories of BJA funds. Your good work is what we’ll translate into best practices and success stories, but please don’t interpret that to mean that we only want to see perfect numbers and exaggerated figures.  The reporting you do is the feedback loop we need to create a better program.  If your program isn’t working out the way you thought it would, we want to know about it.  Without that honest reporting of successes and failures, we won’t know how to best target TTA resources and get you the help you need. </a:t>
            </a:r>
            <a:endParaRPr lang="en-US" dirty="0" smtClean="0"/>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Each of the BJA programs have mandatory performance measures requirements. All have the same 7 narrative questions that comprise your progress report, and then most programs have additional, program-specific questions.   </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Programs without demonstrated performance will be out with new administration, more scrutiny</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One of BJA’s key objectives for the office is Communicating the value of justice initiatives to stakeholders.  Results of measures let us do just that.  </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endParaRPr lang="en-US" dirty="0" smtClean="0"/>
          </a:p>
          <a:p>
            <a:pPr fontAlgn="auto">
              <a:lnSpc>
                <a:spcPct val="80000"/>
              </a:lnSpc>
              <a:spcBef>
                <a:spcPts val="0"/>
              </a:spcBef>
              <a:spcAft>
                <a:spcPts val="0"/>
              </a:spcAft>
              <a:buFont typeface="Symbol" pitchFamily="18" charset="2"/>
              <a:buChar char=""/>
              <a:defRPr/>
            </a:pPr>
            <a:r>
              <a:rPr lang="en-US" dirty="0" smtClean="0"/>
              <a:t>We’re not collecting the data for a gotcha exercise.. We’re trying to use the information grantees gather to make better decisions which will affect you at the state and local level.  It’s about collecting information to compile for “brag-worthy” reports to superiors, those who make funding, programmatic decisions, etc.  Your success is our success. We want information to make good decisions to help you succeed. We’re looking for the good, the bad, and the ugly.  Accuracy is most important.</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We may have to make some course corrections if the outcomes of the program aren’t what we expected, maybe grantees need more TA, the program period needs extending, etc.  Need accurate information before we can best help you. </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We understand that when you’re in the field doing the work of the grant, it’s not always easy to understand the connection between reporting information and how that affects the program.  It may seem like a circuitous route, but I’d like to explain the connection to you.</a:t>
            </a:r>
          </a:p>
          <a:p>
            <a:pPr fontAlgn="auto">
              <a:lnSpc>
                <a:spcPct val="80000"/>
              </a:lnSpc>
              <a:spcBef>
                <a:spcPts val="0"/>
              </a:spcBef>
              <a:spcAft>
                <a:spcPts val="0"/>
              </a:spcAft>
              <a:defRPr/>
            </a:pPr>
            <a:r>
              <a:rPr lang="en-US" dirty="0" smtClean="0"/>
              <a:t>Your success is our success.  </a:t>
            </a:r>
          </a:p>
          <a:p>
            <a:pPr fontAlgn="auto">
              <a:spcBef>
                <a:spcPts val="0"/>
              </a:spcBef>
              <a:spcAft>
                <a:spcPts val="0"/>
              </a:spcAft>
              <a:defRPr/>
            </a:pPr>
            <a:endParaRPr 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20" indent="-291161">
              <a:defRPr>
                <a:solidFill>
                  <a:schemeClr val="tx1"/>
                </a:solidFill>
                <a:latin typeface="Calibri" pitchFamily="34" charset="0"/>
              </a:defRPr>
            </a:lvl2pPr>
            <a:lvl3pPr marL="1164647" indent="-232929">
              <a:defRPr>
                <a:solidFill>
                  <a:schemeClr val="tx1"/>
                </a:solidFill>
                <a:latin typeface="Calibri" pitchFamily="34" charset="0"/>
              </a:defRPr>
            </a:lvl3pPr>
            <a:lvl4pPr marL="1630505" indent="-232929">
              <a:defRPr>
                <a:solidFill>
                  <a:schemeClr val="tx1"/>
                </a:solidFill>
                <a:latin typeface="Calibri" pitchFamily="34" charset="0"/>
              </a:defRPr>
            </a:lvl4pPr>
            <a:lvl5pPr marL="2096365" indent="-232929">
              <a:defRPr>
                <a:solidFill>
                  <a:schemeClr val="tx1"/>
                </a:solidFill>
                <a:latin typeface="Calibri" pitchFamily="34" charset="0"/>
              </a:defRPr>
            </a:lvl5pPr>
            <a:lvl6pPr marL="2562224" indent="-232929" fontAlgn="base">
              <a:spcBef>
                <a:spcPct val="0"/>
              </a:spcBef>
              <a:spcAft>
                <a:spcPct val="0"/>
              </a:spcAft>
              <a:defRPr>
                <a:solidFill>
                  <a:schemeClr val="tx1"/>
                </a:solidFill>
                <a:latin typeface="Calibri" pitchFamily="34" charset="0"/>
              </a:defRPr>
            </a:lvl6pPr>
            <a:lvl7pPr marL="3028082" indent="-232929" fontAlgn="base">
              <a:spcBef>
                <a:spcPct val="0"/>
              </a:spcBef>
              <a:spcAft>
                <a:spcPct val="0"/>
              </a:spcAft>
              <a:defRPr>
                <a:solidFill>
                  <a:schemeClr val="tx1"/>
                </a:solidFill>
                <a:latin typeface="Calibri" pitchFamily="34" charset="0"/>
              </a:defRPr>
            </a:lvl7pPr>
            <a:lvl8pPr marL="3493941" indent="-232929" fontAlgn="base">
              <a:spcBef>
                <a:spcPct val="0"/>
              </a:spcBef>
              <a:spcAft>
                <a:spcPct val="0"/>
              </a:spcAft>
              <a:defRPr>
                <a:solidFill>
                  <a:schemeClr val="tx1"/>
                </a:solidFill>
                <a:latin typeface="Calibri" pitchFamily="34" charset="0"/>
              </a:defRPr>
            </a:lvl8pPr>
            <a:lvl9pPr marL="3959800" indent="-23292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A1CF305-CC89-49B1-AC4E-023483B074D6}"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57092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5</a:t>
            </a:fld>
            <a:endParaRPr lang="en-US" dirty="0"/>
          </a:p>
        </p:txBody>
      </p:sp>
    </p:spTree>
    <p:extLst>
      <p:ext uri="{BB962C8B-B14F-4D97-AF65-F5344CB8AC3E}">
        <p14:creationId xmlns:p14="http://schemas.microsoft.com/office/powerpoint/2010/main" val="93943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7</a:t>
            </a:fld>
            <a:endParaRPr lang="en-US" dirty="0"/>
          </a:p>
        </p:txBody>
      </p:sp>
    </p:spTree>
    <p:extLst>
      <p:ext uri="{BB962C8B-B14F-4D97-AF65-F5344CB8AC3E}">
        <p14:creationId xmlns:p14="http://schemas.microsoft.com/office/powerpoint/2010/main" val="234458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10</a:t>
            </a:fld>
            <a:endParaRPr lang="en-US" dirty="0"/>
          </a:p>
        </p:txBody>
      </p:sp>
    </p:spTree>
    <p:extLst>
      <p:ext uri="{BB962C8B-B14F-4D97-AF65-F5344CB8AC3E}">
        <p14:creationId xmlns:p14="http://schemas.microsoft.com/office/powerpoint/2010/main" val="263743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30</a:t>
            </a:fld>
            <a:endParaRPr lang="en-US" dirty="0"/>
          </a:p>
        </p:txBody>
      </p:sp>
    </p:spTree>
    <p:extLst>
      <p:ext uri="{BB962C8B-B14F-4D97-AF65-F5344CB8AC3E}">
        <p14:creationId xmlns:p14="http://schemas.microsoft.com/office/powerpoint/2010/main" val="23117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11" name="Rectangle 10"/>
          <p:cNvSpPr/>
          <p:nvPr userDrawn="1"/>
        </p:nvSpPr>
        <p:spPr>
          <a:xfrm>
            <a:off x="457200" y="381000"/>
            <a:ext cx="82296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2" name="Title 1"/>
          <p:cNvSpPr>
            <a:spLocks noGrp="1"/>
          </p:cNvSpPr>
          <p:nvPr>
            <p:ph type="ctrTitle"/>
          </p:nvPr>
        </p:nvSpPr>
        <p:spPr>
          <a:xfrm>
            <a:off x="609600" y="2590800"/>
            <a:ext cx="7848600" cy="1143000"/>
          </a:xfrm>
        </p:spPr>
        <p:txBody>
          <a:bodyPr anchor="b" anchorCtr="0">
            <a:noAutofit/>
          </a:bodyPr>
          <a:lstStyle>
            <a:lvl1pPr>
              <a:defRPr sz="3200" b="1">
                <a:solidFill>
                  <a:srgbClr val="887766"/>
                </a:solidFill>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038600"/>
            <a:ext cx="7848600" cy="990600"/>
          </a:xfrm>
        </p:spPr>
        <p:txBody>
          <a:bodyPr anchor="t" anchorCtr="0">
            <a:normAutofit/>
          </a:bodyPr>
          <a:lstStyle>
            <a:lvl1pPr marL="0" indent="0" algn="l">
              <a:buNone/>
              <a:defRPr sz="2400">
                <a:solidFill>
                  <a:schemeClr val="tx2"/>
                </a:solidFill>
              </a:defRPr>
            </a:lvl1pPr>
            <a:lvl2pPr marL="396210" indent="0" algn="ctr">
              <a:buNone/>
              <a:defRPr>
                <a:solidFill>
                  <a:schemeClr val="tx1">
                    <a:tint val="75000"/>
                  </a:schemeClr>
                </a:solidFill>
              </a:defRPr>
            </a:lvl2pPr>
            <a:lvl3pPr marL="792419" indent="0" algn="ctr">
              <a:buNone/>
              <a:defRPr>
                <a:solidFill>
                  <a:schemeClr val="tx1">
                    <a:tint val="75000"/>
                  </a:schemeClr>
                </a:solidFill>
              </a:defRPr>
            </a:lvl3pPr>
            <a:lvl4pPr marL="1188629" indent="0" algn="ctr">
              <a:buNone/>
              <a:defRPr>
                <a:solidFill>
                  <a:schemeClr val="tx1">
                    <a:tint val="75000"/>
                  </a:schemeClr>
                </a:solidFill>
              </a:defRPr>
            </a:lvl4pPr>
            <a:lvl5pPr marL="1584838" indent="0" algn="ctr">
              <a:buNone/>
              <a:defRPr>
                <a:solidFill>
                  <a:schemeClr val="tx1">
                    <a:tint val="75000"/>
                  </a:schemeClr>
                </a:solidFill>
              </a:defRPr>
            </a:lvl5pPr>
            <a:lvl6pPr marL="1981048" indent="0" algn="ctr">
              <a:buNone/>
              <a:defRPr>
                <a:solidFill>
                  <a:schemeClr val="tx1">
                    <a:tint val="75000"/>
                  </a:schemeClr>
                </a:solidFill>
              </a:defRPr>
            </a:lvl6pPr>
            <a:lvl7pPr marL="2377257" indent="0" algn="ctr">
              <a:buNone/>
              <a:defRPr>
                <a:solidFill>
                  <a:schemeClr val="tx1">
                    <a:tint val="75000"/>
                  </a:schemeClr>
                </a:solidFill>
              </a:defRPr>
            </a:lvl7pPr>
            <a:lvl8pPr marL="2773467" indent="0" algn="ctr">
              <a:buNone/>
              <a:defRPr>
                <a:solidFill>
                  <a:schemeClr val="tx1">
                    <a:tint val="75000"/>
                  </a:schemeClr>
                </a:solidFill>
              </a:defRPr>
            </a:lvl8pPr>
            <a:lvl9pPr marL="3169676"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394" y="6019800"/>
            <a:ext cx="1539533" cy="71299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892" y="685800"/>
            <a:ext cx="2952750" cy="1447800"/>
          </a:xfrm>
          <a:prstGeom prst="rect">
            <a:avLst/>
          </a:prstGeom>
        </p:spPr>
      </p:pic>
      <p:sp>
        <p:nvSpPr>
          <p:cNvPr id="15" name="Rectangle 14"/>
          <p:cNvSpPr/>
          <p:nvPr userDrawn="1"/>
        </p:nvSpPr>
        <p:spPr>
          <a:xfrm>
            <a:off x="3733800" y="685799"/>
            <a:ext cx="4724400" cy="1447801"/>
          </a:xfrm>
          <a:prstGeom prst="rect">
            <a:avLst/>
          </a:prstGeom>
          <a:solidFill>
            <a:srgbClr val="887766"/>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16" name="TextBox 15"/>
          <p:cNvSpPr txBox="1"/>
          <p:nvPr userDrawn="1"/>
        </p:nvSpPr>
        <p:spPr>
          <a:xfrm>
            <a:off x="3810000" y="781069"/>
            <a:ext cx="4343400" cy="1257261"/>
          </a:xfrm>
          <a:prstGeom prst="rect">
            <a:avLst/>
          </a:prstGeom>
          <a:noFill/>
        </p:spPr>
        <p:txBody>
          <a:bodyPr wrap="square" lIns="79242" tIns="39621" rIns="79242" bIns="39621" rtlCol="0">
            <a:spAutoFit/>
          </a:bodyPr>
          <a:lstStyle/>
          <a:p>
            <a:pPr>
              <a:lnSpc>
                <a:spcPct val="150000"/>
              </a:lnSpc>
            </a:pPr>
            <a:r>
              <a:rPr lang="en-US" sz="1700" b="1" dirty="0" smtClean="0">
                <a:solidFill>
                  <a:prstClr val="white"/>
                </a:solidFill>
                <a:cs typeface="+mn-cs"/>
              </a:rPr>
              <a:t>Integrity</a:t>
            </a:r>
          </a:p>
          <a:p>
            <a:pPr>
              <a:lnSpc>
                <a:spcPct val="150000"/>
              </a:lnSpc>
            </a:pPr>
            <a:r>
              <a:rPr lang="en-US" sz="1700" b="1" dirty="0" smtClean="0">
                <a:solidFill>
                  <a:prstClr val="white"/>
                </a:solidFill>
                <a:cs typeface="+mn-cs"/>
              </a:rPr>
              <a:t>Accountability</a:t>
            </a:r>
          </a:p>
          <a:p>
            <a:pPr>
              <a:lnSpc>
                <a:spcPct val="150000"/>
              </a:lnSpc>
            </a:pPr>
            <a:r>
              <a:rPr lang="en-US" sz="1700" b="1" dirty="0" smtClean="0">
                <a:solidFill>
                  <a:prstClr val="white"/>
                </a:solidFill>
                <a:cs typeface="+mn-cs"/>
              </a:rPr>
              <a:t>Solutions</a:t>
            </a:r>
            <a:endParaRPr lang="en-US" sz="1700" b="1" dirty="0">
              <a:solidFill>
                <a:prstClr val="white"/>
              </a:solidFill>
              <a:cs typeface="+mn-cs"/>
            </a:endParaRPr>
          </a:p>
        </p:txBody>
      </p:sp>
      <p:cxnSp>
        <p:nvCxnSpPr>
          <p:cNvPr id="13" name="Straight Connector 12"/>
          <p:cNvCxnSpPr/>
          <p:nvPr userDrawn="1"/>
        </p:nvCxnSpPr>
        <p:spPr>
          <a:xfrm>
            <a:off x="685800" y="3886200"/>
            <a:ext cx="7772400"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40C3DD7-A6FE-48E5-9AD5-C880A92FE746}"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cxnSp>
        <p:nvCxnSpPr>
          <p:cNvPr id="8" name="Straight Connector 7"/>
          <p:cNvCxnSpPr/>
          <p:nvPr userDrawn="1"/>
        </p:nvCxnSpPr>
        <p:spPr>
          <a:xfrm>
            <a:off x="381011" y="1137188"/>
            <a:ext cx="8305743"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12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with backgroun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0C3DD7-A6FE-48E5-9AD5-C880A92FE746}" type="slidenum">
              <a:rPr lang="en-US" smtClean="0"/>
              <a:t>‹#›</a:t>
            </a:fld>
            <a:endParaRPr lang="en-US" dirty="0"/>
          </a:p>
        </p:txBody>
      </p:sp>
      <p:cxnSp>
        <p:nvCxnSpPr>
          <p:cNvPr id="5" name="Straight Connector 4"/>
          <p:cNvCxnSpPr/>
          <p:nvPr userDrawn="1"/>
        </p:nvCxnSpPr>
        <p:spPr>
          <a:xfrm>
            <a:off x="381011" y="1137188"/>
            <a:ext cx="8305743"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28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totally">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0C3DD7-A6FE-48E5-9AD5-C880A92FE746}" type="slidenum">
              <a:rPr lang="en-US" smtClean="0"/>
              <a:t>‹#›</a:t>
            </a:fld>
            <a:endParaRPr lang="en-US" dirty="0"/>
          </a:p>
        </p:txBody>
      </p:sp>
    </p:spTree>
    <p:extLst>
      <p:ext uri="{BB962C8B-B14F-4D97-AF65-F5344CB8AC3E}">
        <p14:creationId xmlns:p14="http://schemas.microsoft.com/office/powerpoint/2010/main" val="132939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Horizon-no titl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9452" y="4998698"/>
            <a:ext cx="9144000" cy="1600220"/>
          </a:xfrm>
          <a:prstGeom prst="rect">
            <a:avLst/>
          </a:prstGeom>
          <a:gradFill flip="none" rotWithShape="1">
            <a:gsLst>
              <a:gs pos="68000">
                <a:schemeClr val="bg1">
                  <a:lumMod val="95000"/>
                </a:schemeClr>
              </a:gs>
              <a:gs pos="36000">
                <a:schemeClr val="bg1">
                  <a:lumMod val="95000"/>
                </a:schemeClr>
              </a:gs>
              <a:gs pos="100000">
                <a:schemeClr val="bg1"/>
              </a:gs>
              <a:gs pos="0">
                <a:schemeClr val="bg1"/>
              </a:gs>
            </a:gsLst>
            <a:lin ang="4200000" scaled="0"/>
            <a:tileRect/>
          </a:gra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0"/>
          </p:nvPr>
        </p:nvSpPr>
        <p:spPr/>
        <p:txBody>
          <a:bodyPr/>
          <a:lstStyle/>
          <a:p>
            <a:pPr>
              <a:defRPr/>
            </a:pPr>
            <a:fld id="{340C3DD7-A6FE-48E5-9AD5-C880A92FE746}" type="slidenum">
              <a:rPr lang="en-US" smtClean="0"/>
              <a:t>‹#›</a:t>
            </a:fld>
            <a:endParaRPr lang="en-US" dirty="0"/>
          </a:p>
        </p:txBody>
      </p:sp>
      <p:cxnSp>
        <p:nvCxnSpPr>
          <p:cNvPr id="3" name="Straight Connector 2"/>
          <p:cNvCxnSpPr/>
          <p:nvPr userDrawn="1"/>
        </p:nvCxnSpPr>
        <p:spPr>
          <a:xfrm>
            <a:off x="0" y="4998698"/>
            <a:ext cx="9144000"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93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itle">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40C3DD7-A6FE-48E5-9AD5-C880A92FE746}" type="slidenum">
              <a:rPr lang="en-US" smtClean="0"/>
              <a:t>‹#›</a:t>
            </a:fld>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Rectangle 8"/>
          <p:cNvSpPr/>
          <p:nvPr userDrawn="1"/>
        </p:nvSpPr>
        <p:spPr>
          <a:xfrm>
            <a:off x="0" y="5532068"/>
            <a:ext cx="9153452" cy="1066821"/>
          </a:xfrm>
          <a:prstGeom prst="rect">
            <a:avLst/>
          </a:prstGeom>
          <a:gradFill flip="none" rotWithShape="1">
            <a:gsLst>
              <a:gs pos="64000">
                <a:schemeClr val="bg1">
                  <a:lumMod val="95000"/>
                </a:schemeClr>
              </a:gs>
              <a:gs pos="82000">
                <a:schemeClr val="bg1">
                  <a:lumMod val="85000"/>
                </a:schemeClr>
              </a:gs>
              <a:gs pos="100000">
                <a:schemeClr val="bg1">
                  <a:lumMod val="75000"/>
                </a:schemeClr>
              </a:gs>
              <a:gs pos="29000">
                <a:schemeClr val="bg1"/>
              </a:gs>
              <a:gs pos="14000">
                <a:schemeClr val="bg1">
                  <a:lumMod val="95000"/>
                </a:schemeClr>
              </a:gs>
            </a:gsLst>
            <a:path path="circle">
              <a:fillToRect t="100000" r="100000"/>
            </a:path>
            <a:tileRect l="-100000" b="-100000"/>
          </a:gradFill>
          <a:ln w="25400">
            <a:solidFill>
              <a:schemeClr val="tx1">
                <a:lumMod val="65000"/>
                <a:lumOff val="3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776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87"/>
          </a:xfrm>
          <a:prstGeom prst="roundRect">
            <a:avLst/>
          </a:prstGeom>
          <a:gradFill>
            <a:gsLst>
              <a:gs pos="0">
                <a:schemeClr val="accent1">
                  <a:lumMod val="50000"/>
                </a:schemeClr>
              </a:gs>
              <a:gs pos="34000">
                <a:srgbClr val="547092"/>
              </a:gs>
              <a:gs pos="88000">
                <a:srgbClr val="7996BA"/>
              </a:gs>
              <a:gs pos="96000">
                <a:schemeClr val="accent1">
                  <a:lumMod val="40000"/>
                  <a:lumOff val="60000"/>
                </a:schemeClr>
              </a:gs>
              <a:gs pos="100000">
                <a:schemeClr val="accent1">
                  <a:lumMod val="75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none"/>
        </p:style>
        <p:txBody>
          <a:bodyPr rtlCol="0">
            <a:normAutofit/>
          </a:bodyPr>
          <a:lstStyle>
            <a:lvl1pPr>
              <a:defRPr lang="en-US">
                <a:solidFill>
                  <a:schemeClr val="bg1"/>
                </a:solidFill>
              </a:defRPr>
            </a:lvl1pPr>
          </a:lstStyle>
          <a:p>
            <a:pPr lvl="0"/>
            <a:endParaRPr lang="en-US" dirty="0"/>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BA3EB360-3530-44C3-A110-45C21CFD7CD2}" type="slidenum">
              <a:rPr lang="en-US"/>
              <a:pPr>
                <a:defRPr/>
              </a:pPr>
              <a:t>‹#›</a:t>
            </a:fld>
            <a:endParaRPr lang="en-US" dirty="0"/>
          </a:p>
        </p:txBody>
      </p:sp>
    </p:spTree>
    <p:extLst>
      <p:ext uri="{BB962C8B-B14F-4D97-AF65-F5344CB8AC3E}">
        <p14:creationId xmlns:p14="http://schemas.microsoft.com/office/powerpoint/2010/main" val="139090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40123" y="1417341"/>
            <a:ext cx="7863754" cy="5029145"/>
          </a:xfrm>
        </p:spPr>
        <p:txBody>
          <a:bodyPr/>
          <a:lstStyle>
            <a:lvl1pPr marL="457200" indent="-548640">
              <a:spcBef>
                <a:spcPts val="1200"/>
              </a:spcBef>
              <a:spcAft>
                <a:spcPts val="600"/>
              </a:spcAft>
              <a:buFontTx/>
              <a:buNone/>
              <a:defRPr sz="2800" b="0"/>
            </a:lvl1pPr>
            <a:lvl2pPr marL="731520" indent="-365760">
              <a:spcBef>
                <a:spcPts val="600"/>
              </a:spcBef>
              <a:spcAft>
                <a:spcPts val="600"/>
              </a:spcAft>
              <a:defRPr sz="24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476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08781"/>
            <a:ext cx="3657600" cy="457195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08781"/>
            <a:ext cx="3657600" cy="457195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pPr>
              <a:defRPr/>
            </a:pPr>
            <a:fld id="{3808A939-1525-49CA-A357-8424F3D39BB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288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62C0F1BC-1A0D-4555-9C99-BF12421F82B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100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FDC02-D34E-496E-ACE3-0ECE7B2FE26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117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11" name="Rectangle 10"/>
          <p:cNvSpPr/>
          <p:nvPr userDrawn="1"/>
        </p:nvSpPr>
        <p:spPr>
          <a:xfrm>
            <a:off x="457244" y="381000"/>
            <a:ext cx="8229555"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2" name="Title 1"/>
          <p:cNvSpPr>
            <a:spLocks noGrp="1"/>
          </p:cNvSpPr>
          <p:nvPr>
            <p:ph type="ctrTitle"/>
          </p:nvPr>
        </p:nvSpPr>
        <p:spPr>
          <a:xfrm>
            <a:off x="609600" y="2590800"/>
            <a:ext cx="7848600" cy="1143000"/>
          </a:xfrm>
        </p:spPr>
        <p:txBody>
          <a:bodyPr anchor="b" anchorCtr="0">
            <a:noAutofit/>
          </a:bodyPr>
          <a:lstStyle>
            <a:lvl1pPr>
              <a:defRPr sz="3600" b="1" strike="noStrike">
                <a:solidFill>
                  <a:srgbClr val="887766"/>
                </a:solidFill>
                <a:effectLst/>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038600"/>
            <a:ext cx="7848600" cy="990600"/>
          </a:xfrm>
        </p:spPr>
        <p:txBody>
          <a:bodyPr anchor="t" anchorCtr="0">
            <a:normAutofit/>
          </a:bodyPr>
          <a:lstStyle>
            <a:lvl1pPr marL="0" indent="0" algn="l">
              <a:spcBef>
                <a:spcPts val="600"/>
              </a:spcBef>
              <a:buNone/>
              <a:defRPr sz="2000">
                <a:solidFill>
                  <a:schemeClr val="tx2"/>
                </a:solidFill>
              </a:defRPr>
            </a:lvl1pPr>
            <a:lvl2pPr marL="396210" indent="0" algn="ctr">
              <a:buNone/>
              <a:defRPr>
                <a:solidFill>
                  <a:schemeClr val="tx1">
                    <a:tint val="75000"/>
                  </a:schemeClr>
                </a:solidFill>
              </a:defRPr>
            </a:lvl2pPr>
            <a:lvl3pPr marL="792419" indent="0" algn="ctr">
              <a:buNone/>
              <a:defRPr>
                <a:solidFill>
                  <a:schemeClr val="tx1">
                    <a:tint val="75000"/>
                  </a:schemeClr>
                </a:solidFill>
              </a:defRPr>
            </a:lvl3pPr>
            <a:lvl4pPr marL="1188629" indent="0" algn="ctr">
              <a:buNone/>
              <a:defRPr>
                <a:solidFill>
                  <a:schemeClr val="tx1">
                    <a:tint val="75000"/>
                  </a:schemeClr>
                </a:solidFill>
              </a:defRPr>
            </a:lvl4pPr>
            <a:lvl5pPr marL="1584838" indent="0" algn="ctr">
              <a:buNone/>
              <a:defRPr>
                <a:solidFill>
                  <a:schemeClr val="tx1">
                    <a:tint val="75000"/>
                  </a:schemeClr>
                </a:solidFill>
              </a:defRPr>
            </a:lvl5pPr>
            <a:lvl6pPr marL="1981048" indent="0" algn="ctr">
              <a:buNone/>
              <a:defRPr>
                <a:solidFill>
                  <a:schemeClr val="tx1">
                    <a:tint val="75000"/>
                  </a:schemeClr>
                </a:solidFill>
              </a:defRPr>
            </a:lvl6pPr>
            <a:lvl7pPr marL="2377257" indent="0" algn="ctr">
              <a:buNone/>
              <a:defRPr>
                <a:solidFill>
                  <a:schemeClr val="tx1">
                    <a:tint val="75000"/>
                  </a:schemeClr>
                </a:solidFill>
              </a:defRPr>
            </a:lvl7pPr>
            <a:lvl8pPr marL="2773467" indent="0" algn="ctr">
              <a:buNone/>
              <a:defRPr>
                <a:solidFill>
                  <a:schemeClr val="tx1">
                    <a:tint val="75000"/>
                  </a:schemeClr>
                </a:solidFill>
              </a:defRPr>
            </a:lvl8pPr>
            <a:lvl9pPr marL="3169676"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394" y="6019800"/>
            <a:ext cx="1539533" cy="71299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892" y="685800"/>
            <a:ext cx="2952750" cy="1447800"/>
          </a:xfrm>
          <a:prstGeom prst="rect">
            <a:avLst/>
          </a:prstGeom>
        </p:spPr>
      </p:pic>
      <p:sp>
        <p:nvSpPr>
          <p:cNvPr id="15" name="Rectangle 14"/>
          <p:cNvSpPr/>
          <p:nvPr userDrawn="1"/>
        </p:nvSpPr>
        <p:spPr>
          <a:xfrm>
            <a:off x="3733800" y="685799"/>
            <a:ext cx="4724400" cy="1447801"/>
          </a:xfrm>
          <a:prstGeom prst="rect">
            <a:avLst/>
          </a:prstGeom>
          <a:solidFill>
            <a:srgbClr val="887766"/>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16" name="TextBox 15"/>
          <p:cNvSpPr txBox="1"/>
          <p:nvPr userDrawn="1"/>
        </p:nvSpPr>
        <p:spPr>
          <a:xfrm>
            <a:off x="3810000" y="781069"/>
            <a:ext cx="4343400" cy="1257261"/>
          </a:xfrm>
          <a:prstGeom prst="rect">
            <a:avLst/>
          </a:prstGeom>
          <a:noFill/>
        </p:spPr>
        <p:txBody>
          <a:bodyPr wrap="square" lIns="79242" tIns="39621" rIns="79242" bIns="39621" rtlCol="0">
            <a:spAutoFit/>
          </a:bodyPr>
          <a:lstStyle/>
          <a:p>
            <a:pPr>
              <a:lnSpc>
                <a:spcPct val="150000"/>
              </a:lnSpc>
            </a:pPr>
            <a:r>
              <a:rPr lang="en-US" sz="1700" b="1" dirty="0" smtClean="0">
                <a:solidFill>
                  <a:prstClr val="white"/>
                </a:solidFill>
                <a:cs typeface="+mn-cs"/>
              </a:rPr>
              <a:t>Integrity</a:t>
            </a:r>
          </a:p>
          <a:p>
            <a:pPr>
              <a:lnSpc>
                <a:spcPct val="150000"/>
              </a:lnSpc>
            </a:pPr>
            <a:r>
              <a:rPr lang="en-US" sz="1700" b="1" dirty="0" smtClean="0">
                <a:solidFill>
                  <a:prstClr val="white"/>
                </a:solidFill>
                <a:cs typeface="+mn-cs"/>
              </a:rPr>
              <a:t>Accountability</a:t>
            </a:r>
          </a:p>
          <a:p>
            <a:pPr>
              <a:lnSpc>
                <a:spcPct val="150000"/>
              </a:lnSpc>
            </a:pPr>
            <a:r>
              <a:rPr lang="en-US" sz="1700" b="1" dirty="0" smtClean="0">
                <a:solidFill>
                  <a:prstClr val="white"/>
                </a:solidFill>
                <a:cs typeface="+mn-cs"/>
              </a:rPr>
              <a:t>Solutions</a:t>
            </a:r>
            <a:endParaRPr lang="en-US" sz="1700" b="1" dirty="0">
              <a:solidFill>
                <a:prstClr val="white"/>
              </a:solidFill>
              <a:cs typeface="+mn-cs"/>
            </a:endParaRPr>
          </a:p>
        </p:txBody>
      </p:sp>
      <p:cxnSp>
        <p:nvCxnSpPr>
          <p:cNvPr id="13" name="Straight Connector 12"/>
          <p:cNvCxnSpPr/>
          <p:nvPr userDrawn="1"/>
        </p:nvCxnSpPr>
        <p:spPr>
          <a:xfrm>
            <a:off x="685800" y="3886200"/>
            <a:ext cx="7772400"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4736" y="6812281"/>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Tree>
    <p:extLst>
      <p:ext uri="{BB962C8B-B14F-4D97-AF65-F5344CB8AC3E}">
        <p14:creationId xmlns:p14="http://schemas.microsoft.com/office/powerpoint/2010/main" val="1075835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381000" y="1234465"/>
            <a:ext cx="8305800" cy="5364774"/>
          </a:xfrm>
        </p:spPr>
        <p:txBody>
          <a:bodyPr/>
          <a:lstStyle>
            <a:lvl1pPr>
              <a:lnSpc>
                <a:spcPts val="2400"/>
              </a:lnSpc>
              <a:spcBef>
                <a:spcPts val="3000"/>
              </a:spcBef>
              <a:spcAft>
                <a:spcPts val="600"/>
              </a:spcAft>
              <a:defRPr/>
            </a:lvl1pPr>
            <a:lvl2pPr>
              <a:lnSpc>
                <a:spcPts val="1800"/>
              </a:lnSpc>
              <a:spcBef>
                <a:spcPts val="300"/>
              </a:spcBef>
              <a:spcAft>
                <a:spcPts val="600"/>
              </a:spcAft>
              <a:buSzPct val="90000"/>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cxnSp>
        <p:nvCxnSpPr>
          <p:cNvPr id="16" name="Straight Connector 15"/>
          <p:cNvCxnSpPr/>
          <p:nvPr userDrawn="1"/>
        </p:nvCxnSpPr>
        <p:spPr>
          <a:xfrm>
            <a:off x="381011" y="1137188"/>
            <a:ext cx="8305743"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p:txBody>
          <a:bodyPr/>
          <a:lstStyle>
            <a:lvl1pPr>
              <a:defRPr sz="1200" b="0"/>
            </a:lvl1pPr>
          </a:lstStyle>
          <a:p>
            <a:pPr>
              <a:defRPr/>
            </a:pPr>
            <a:fld id="{340C3DD7-A6FE-48E5-9AD5-C880A92FE746}" type="slidenum">
              <a:rPr lang="en-US" smtClean="0"/>
              <a:pPr>
                <a:defRPr/>
              </a:pPr>
              <a:t>‹#›</a:t>
            </a:fld>
            <a:endParaRPr lang="en-US" dirty="0"/>
          </a:p>
        </p:txBody>
      </p:sp>
    </p:spTree>
    <p:extLst>
      <p:ext uri="{BB962C8B-B14F-4D97-AF65-F5344CB8AC3E}">
        <p14:creationId xmlns:p14="http://schemas.microsoft.com/office/powerpoint/2010/main" val="109005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12" y="1234464"/>
            <a:ext cx="4038588" cy="5303461"/>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234464"/>
            <a:ext cx="4038555" cy="5303461"/>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pPr>
              <a:defRPr/>
            </a:pPr>
            <a:fld id="{340C3DD7-A6FE-48E5-9AD5-C880A92FE746}"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cxnSp>
        <p:nvCxnSpPr>
          <p:cNvPr id="9" name="Straight Connector 8"/>
          <p:cNvCxnSpPr/>
          <p:nvPr userDrawn="1"/>
        </p:nvCxnSpPr>
        <p:spPr>
          <a:xfrm>
            <a:off x="381011" y="1137188"/>
            <a:ext cx="8305743"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88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content lef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5532068"/>
            <a:ext cx="9153452" cy="1066821"/>
          </a:xfrm>
          <a:prstGeom prst="rect">
            <a:avLst/>
          </a:prstGeom>
          <a:gradFill flip="none" rotWithShape="1">
            <a:gsLst>
              <a:gs pos="64000">
                <a:schemeClr val="bg1">
                  <a:lumMod val="95000"/>
                </a:schemeClr>
              </a:gs>
              <a:gs pos="82000">
                <a:schemeClr val="bg1">
                  <a:lumMod val="85000"/>
                </a:schemeClr>
              </a:gs>
              <a:gs pos="100000">
                <a:schemeClr val="bg1">
                  <a:lumMod val="75000"/>
                </a:schemeClr>
              </a:gs>
              <a:gs pos="29000">
                <a:schemeClr val="bg1"/>
              </a:gs>
              <a:gs pos="14000">
                <a:schemeClr val="bg1">
                  <a:lumMod val="95000"/>
                </a:schemeClr>
              </a:gs>
            </a:gsLst>
            <a:path path="circle">
              <a:fillToRect t="100000" r="100000"/>
            </a:path>
            <a:tileRect l="-100000" b="-100000"/>
          </a:gradFill>
          <a:ln w="25400">
            <a:solidFill>
              <a:schemeClr val="tx1">
                <a:lumMod val="65000"/>
                <a:lumOff val="3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381011" y="1234464"/>
            <a:ext cx="4152871" cy="4206194"/>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pPr>
              <a:defRPr/>
            </a:pPr>
            <a:fld id="{340C3DD7-A6FE-48E5-9AD5-C880A92FE746}" type="slidenum">
              <a:rPr lang="en-US" smtClean="0"/>
              <a:t>‹#›</a:t>
            </a:fld>
            <a:endParaRPr lang="en-US" dirty="0"/>
          </a:p>
        </p:txBody>
      </p:sp>
      <p:sp>
        <p:nvSpPr>
          <p:cNvPr id="8" name="Title 7"/>
          <p:cNvSpPr>
            <a:spLocks noGrp="1"/>
          </p:cNvSpPr>
          <p:nvPr>
            <p:ph type="title"/>
          </p:nvPr>
        </p:nvSpPr>
        <p:spPr>
          <a:xfrm>
            <a:off x="381012" y="228635"/>
            <a:ext cx="8397181" cy="761930"/>
          </a:xfrm>
        </p:spPr>
        <p:txBody>
          <a:bodyPr/>
          <a:lstStyle/>
          <a:p>
            <a:r>
              <a:rPr lang="en-US" dirty="0" smtClean="0"/>
              <a:t>Click to edit Master title style</a:t>
            </a:r>
            <a:endParaRPr lang="en-US" dirty="0"/>
          </a:p>
        </p:txBody>
      </p:sp>
      <p:cxnSp>
        <p:nvCxnSpPr>
          <p:cNvPr id="6" name="Straight Connector 5"/>
          <p:cNvCxnSpPr/>
          <p:nvPr userDrawn="1"/>
        </p:nvCxnSpPr>
        <p:spPr>
          <a:xfrm>
            <a:off x="381011" y="1137188"/>
            <a:ext cx="8305743"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90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529981" y="381000"/>
            <a:ext cx="82296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8" name="Rectangle 7"/>
          <p:cNvSpPr/>
          <p:nvPr/>
        </p:nvSpPr>
        <p:spPr>
          <a:xfrm>
            <a:off x="0" y="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2" name="Title Placeholder 1"/>
          <p:cNvSpPr>
            <a:spLocks noGrp="1"/>
          </p:cNvSpPr>
          <p:nvPr>
            <p:ph type="title"/>
          </p:nvPr>
        </p:nvSpPr>
        <p:spPr>
          <a:xfrm>
            <a:off x="640123" y="457200"/>
            <a:ext cx="7863754" cy="762000"/>
          </a:xfrm>
          <a:prstGeom prst="rect">
            <a:avLst/>
          </a:prstGeom>
        </p:spPr>
        <p:txBody>
          <a:bodyPr vert="horz" lIns="79242" tIns="39621" rIns="79242" bIns="39621"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40123" y="1417343"/>
            <a:ext cx="7863753" cy="5029144"/>
          </a:xfrm>
          <a:prstGeom prst="rect">
            <a:avLst/>
          </a:prstGeom>
        </p:spPr>
        <p:txBody>
          <a:bodyPr vert="horz" lIns="79242" tIns="39621" rIns="79242" bIns="39621"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924800" y="6324602"/>
            <a:ext cx="762000" cy="365125"/>
          </a:xfrm>
          <a:prstGeom prst="rect">
            <a:avLst/>
          </a:prstGeom>
        </p:spPr>
        <p:txBody>
          <a:bodyPr vert="horz" lIns="79242" tIns="39621" rIns="79242" bIns="39621" rtlCol="0" anchor="ctr"/>
          <a:lstStyle>
            <a:lvl1pPr algn="r">
              <a:defRPr sz="1000">
                <a:solidFill>
                  <a:schemeClr val="tx1"/>
                </a:solidFill>
                <a:latin typeface="Calibri" pitchFamily="34" charset="0"/>
                <a:cs typeface="Calibri" pitchFamily="34" charset="0"/>
              </a:defRPr>
            </a:lvl1pPr>
          </a:lstStyle>
          <a:p>
            <a:pPr>
              <a:defRPr/>
            </a:pPr>
            <a:fld id="{C60C57FE-46FB-4B20-88A5-B4CF2A1E9655}" type="slidenum">
              <a:rPr lang="en-US" smtClean="0">
                <a:solidFill>
                  <a:prstClr val="black"/>
                </a:solidFill>
              </a:rPr>
              <a:pPr>
                <a:defRPr/>
              </a:pPr>
              <a:t>‹#›</a:t>
            </a:fld>
            <a:endParaRPr lang="en-US" dirty="0">
              <a:solidFill>
                <a:prstClr val="black"/>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1000" y="1"/>
            <a:ext cx="2806700" cy="368818"/>
          </a:xfrm>
          <a:prstGeom prst="rect">
            <a:avLst/>
          </a:prstGeom>
        </p:spPr>
      </p:pic>
      <p:cxnSp>
        <p:nvCxnSpPr>
          <p:cNvPr id="13" name="Straight Connector 12"/>
          <p:cNvCxnSpPr/>
          <p:nvPr userDrawn="1"/>
        </p:nvCxnSpPr>
        <p:spPr>
          <a:xfrm>
            <a:off x="640123" y="1295400"/>
            <a:ext cx="7863754"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648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792419" rtl="0" eaLnBrk="1" latinLnBrk="0" hangingPunct="1">
        <a:spcBef>
          <a:spcPct val="0"/>
        </a:spcBef>
        <a:buNone/>
        <a:defRPr sz="3000" b="1" kern="1200">
          <a:solidFill>
            <a:srgbClr val="887766"/>
          </a:solidFill>
          <a:effectLst/>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7726" indent="-237726" algn="l" defTabSz="792419" rtl="0" eaLnBrk="1" latinLnBrk="0" hangingPunct="1">
        <a:spcBef>
          <a:spcPct val="20000"/>
        </a:spcBef>
        <a:buClr>
          <a:schemeClr val="accent1"/>
        </a:buClr>
        <a:buSzPct val="75000"/>
        <a:buFont typeface="Arial Narrow" pitchFamily="34" charset="0"/>
        <a:buChar char="►"/>
        <a:defRPr sz="2100" kern="1200">
          <a:solidFill>
            <a:schemeClr val="tx2"/>
          </a:solidFill>
          <a:latin typeface="Calibri" pitchFamily="34" charset="0"/>
          <a:ea typeface="+mn-ea"/>
          <a:cs typeface="Calibri" pitchFamily="34" charset="0"/>
        </a:defRPr>
      </a:lvl1pPr>
      <a:lvl2pPr marL="515072" indent="-237726" algn="l" defTabSz="792419" rtl="0" eaLnBrk="1" latinLnBrk="0" hangingPunct="1">
        <a:spcBef>
          <a:spcPct val="20000"/>
        </a:spcBef>
        <a:buClr>
          <a:schemeClr val="accent1"/>
        </a:buClr>
        <a:buSzPct val="75000"/>
        <a:buFont typeface="Calibri" pitchFamily="34" charset="0"/>
        <a:buChar char="—"/>
        <a:defRPr sz="2100" kern="1200">
          <a:solidFill>
            <a:schemeClr val="tx2"/>
          </a:solidFill>
          <a:latin typeface="Calibri" pitchFamily="34" charset="0"/>
          <a:ea typeface="+mn-ea"/>
          <a:cs typeface="Calibri" pitchFamily="34" charset="0"/>
        </a:defRPr>
      </a:lvl2pPr>
      <a:lvl3pPr marL="752798" indent="-198105" algn="l" defTabSz="792419" rtl="0" eaLnBrk="1" latinLnBrk="0" hangingPunct="1">
        <a:spcBef>
          <a:spcPct val="20000"/>
        </a:spcBef>
        <a:buClr>
          <a:schemeClr val="accent1"/>
        </a:buClr>
        <a:buSzPct val="75000"/>
        <a:buFont typeface="Wingdings" pitchFamily="2" charset="2"/>
        <a:buChar char="§"/>
        <a:defRPr sz="2100" kern="1200">
          <a:solidFill>
            <a:schemeClr val="tx2"/>
          </a:solidFill>
          <a:latin typeface="Calibri" pitchFamily="34" charset="0"/>
          <a:ea typeface="+mn-ea"/>
          <a:cs typeface="Calibri" pitchFamily="34" charset="0"/>
        </a:defRPr>
      </a:lvl3pPr>
      <a:lvl4pPr marL="990524" indent="-198105" algn="l" defTabSz="792419" rtl="0" eaLnBrk="1" latinLnBrk="0" hangingPunct="1">
        <a:spcBef>
          <a:spcPct val="20000"/>
        </a:spcBef>
        <a:buClr>
          <a:schemeClr val="accent1"/>
        </a:buClr>
        <a:buSzPct val="75000"/>
        <a:buFont typeface="Arial Narrow" pitchFamily="34" charset="0"/>
        <a:buChar char="−"/>
        <a:defRPr sz="2100" kern="1200">
          <a:solidFill>
            <a:schemeClr val="tx2"/>
          </a:solidFill>
          <a:latin typeface="Calibri" pitchFamily="34" charset="0"/>
          <a:ea typeface="+mn-ea"/>
          <a:cs typeface="Calibri" pitchFamily="34" charset="0"/>
        </a:defRPr>
      </a:lvl4pPr>
      <a:lvl5pPr marL="1188629" indent="-198105" algn="l" defTabSz="792419" rtl="0" eaLnBrk="1" latinLnBrk="0" hangingPunct="1">
        <a:spcBef>
          <a:spcPct val="20000"/>
        </a:spcBef>
        <a:buClr>
          <a:schemeClr val="accent1"/>
        </a:buClr>
        <a:buSzPct val="75000"/>
        <a:buFont typeface="Arial" pitchFamily="34" charset="0"/>
        <a:buChar char="•"/>
        <a:defRPr sz="2100" kern="1200" baseline="0">
          <a:solidFill>
            <a:schemeClr val="tx2"/>
          </a:solidFill>
          <a:latin typeface="Calibri" pitchFamily="34" charset="0"/>
          <a:ea typeface="+mn-ea"/>
          <a:cs typeface="Calibri" pitchFamily="34" charset="0"/>
        </a:defRPr>
      </a:lvl5pPr>
      <a:lvl6pPr marL="1426354"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648232"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901806"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2139531"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792419" rtl="0" eaLnBrk="1" latinLnBrk="0" hangingPunct="1">
        <a:defRPr sz="1600" kern="1200">
          <a:solidFill>
            <a:schemeClr val="tx1"/>
          </a:solidFill>
          <a:latin typeface="+mn-lt"/>
          <a:ea typeface="+mn-ea"/>
          <a:cs typeface="+mn-cs"/>
        </a:defRPr>
      </a:lvl1pPr>
      <a:lvl2pPr marL="396210" algn="l" defTabSz="792419" rtl="0" eaLnBrk="1" latinLnBrk="0" hangingPunct="1">
        <a:defRPr sz="1600" kern="1200">
          <a:solidFill>
            <a:schemeClr val="tx1"/>
          </a:solidFill>
          <a:latin typeface="+mn-lt"/>
          <a:ea typeface="+mn-ea"/>
          <a:cs typeface="+mn-cs"/>
        </a:defRPr>
      </a:lvl2pPr>
      <a:lvl3pPr marL="792419" algn="l" defTabSz="792419" rtl="0" eaLnBrk="1" latinLnBrk="0" hangingPunct="1">
        <a:defRPr sz="1600" kern="1200">
          <a:solidFill>
            <a:schemeClr val="tx1"/>
          </a:solidFill>
          <a:latin typeface="+mn-lt"/>
          <a:ea typeface="+mn-ea"/>
          <a:cs typeface="+mn-cs"/>
        </a:defRPr>
      </a:lvl3pPr>
      <a:lvl4pPr marL="1188629" algn="l" defTabSz="792419" rtl="0" eaLnBrk="1" latinLnBrk="0" hangingPunct="1">
        <a:defRPr sz="1600" kern="1200">
          <a:solidFill>
            <a:schemeClr val="tx1"/>
          </a:solidFill>
          <a:latin typeface="+mn-lt"/>
          <a:ea typeface="+mn-ea"/>
          <a:cs typeface="+mn-cs"/>
        </a:defRPr>
      </a:lvl4pPr>
      <a:lvl5pPr marL="1584838" algn="l" defTabSz="792419" rtl="0" eaLnBrk="1" latinLnBrk="0" hangingPunct="1">
        <a:defRPr sz="1600" kern="1200">
          <a:solidFill>
            <a:schemeClr val="tx1"/>
          </a:solidFill>
          <a:latin typeface="+mn-lt"/>
          <a:ea typeface="+mn-ea"/>
          <a:cs typeface="+mn-cs"/>
        </a:defRPr>
      </a:lvl5pPr>
      <a:lvl6pPr marL="1981048" algn="l" defTabSz="792419" rtl="0" eaLnBrk="1" latinLnBrk="0" hangingPunct="1">
        <a:defRPr sz="1600" kern="1200">
          <a:solidFill>
            <a:schemeClr val="tx1"/>
          </a:solidFill>
          <a:latin typeface="+mn-lt"/>
          <a:ea typeface="+mn-ea"/>
          <a:cs typeface="+mn-cs"/>
        </a:defRPr>
      </a:lvl6pPr>
      <a:lvl7pPr marL="2377257" algn="l" defTabSz="792419" rtl="0" eaLnBrk="1" latinLnBrk="0" hangingPunct="1">
        <a:defRPr sz="1600" kern="1200">
          <a:solidFill>
            <a:schemeClr val="tx1"/>
          </a:solidFill>
          <a:latin typeface="+mn-lt"/>
          <a:ea typeface="+mn-ea"/>
          <a:cs typeface="+mn-cs"/>
        </a:defRPr>
      </a:lvl7pPr>
      <a:lvl8pPr marL="2773467" algn="l" defTabSz="792419" rtl="0" eaLnBrk="1" latinLnBrk="0" hangingPunct="1">
        <a:defRPr sz="1600" kern="1200">
          <a:solidFill>
            <a:schemeClr val="tx1"/>
          </a:solidFill>
          <a:latin typeface="+mn-lt"/>
          <a:ea typeface="+mn-ea"/>
          <a:cs typeface="+mn-cs"/>
        </a:defRPr>
      </a:lvl8pPr>
      <a:lvl9pPr marL="3169676" algn="l" defTabSz="79241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274367" y="45719"/>
            <a:ext cx="8595266" cy="6812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8" name="Rectangle 7"/>
          <p:cNvSpPr/>
          <p:nvPr/>
        </p:nvSpPr>
        <p:spPr>
          <a:xfrm>
            <a:off x="0" y="6598918"/>
            <a:ext cx="9144000" cy="2590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2" name="Title Placeholder 1"/>
          <p:cNvSpPr>
            <a:spLocks noGrp="1"/>
          </p:cNvSpPr>
          <p:nvPr>
            <p:ph type="title"/>
          </p:nvPr>
        </p:nvSpPr>
        <p:spPr>
          <a:xfrm>
            <a:off x="381012" y="228635"/>
            <a:ext cx="8305743" cy="761930"/>
          </a:xfrm>
          <a:prstGeom prst="rect">
            <a:avLst/>
          </a:prstGeom>
        </p:spPr>
        <p:txBody>
          <a:bodyPr vert="horz" lIns="79242" tIns="39621" rIns="79242" bIns="39621"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13" y="1234464"/>
            <a:ext cx="8305742" cy="5364454"/>
          </a:xfrm>
          <a:prstGeom prst="rect">
            <a:avLst/>
          </a:prstGeom>
        </p:spPr>
        <p:txBody>
          <a:bodyPr vert="horz" lIns="79242" tIns="39621" rIns="79242" bIns="39621"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81012" y="6598919"/>
            <a:ext cx="1971603" cy="259081"/>
          </a:xfrm>
          <a:prstGeom prst="rect">
            <a:avLst/>
          </a:prstGeom>
        </p:spPr>
      </p:pic>
      <p:sp>
        <p:nvSpPr>
          <p:cNvPr id="9" name="Rectangle 8"/>
          <p:cNvSpPr/>
          <p:nvPr userDrawn="1"/>
        </p:nvSpPr>
        <p:spPr>
          <a:xfrm>
            <a:off x="4736" y="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80167" y="6598917"/>
            <a:ext cx="563833" cy="259082"/>
          </a:xfrm>
          <a:prstGeom prst="rect">
            <a:avLst/>
          </a:prstGeom>
        </p:spPr>
        <p:txBody>
          <a:bodyPr vert="horz" lIns="79242" tIns="39621" rIns="79242" bIns="39621" rtlCol="0" anchor="ctr"/>
          <a:lstStyle>
            <a:lvl1pPr algn="r">
              <a:defRPr sz="1200" b="0">
                <a:solidFill>
                  <a:schemeClr val="bg1"/>
                </a:solidFill>
                <a:latin typeface="Calibri" pitchFamily="34" charset="0"/>
                <a:cs typeface="Calibri" pitchFamily="34" charset="0"/>
              </a:defRPr>
            </a:lvl1pPr>
          </a:lstStyle>
          <a:p>
            <a:pPr>
              <a:defRPr/>
            </a:pPr>
            <a:fld id="{340C3DD7-A6FE-48E5-9AD5-C880A92FE746}" type="slidenum">
              <a:rPr lang="en-US" smtClean="0"/>
              <a:pPr>
                <a:defRPr/>
              </a:pPr>
              <a:t>‹#›</a:t>
            </a:fld>
            <a:endParaRPr lang="en-US" dirty="0"/>
          </a:p>
        </p:txBody>
      </p:sp>
    </p:spTree>
    <p:extLst>
      <p:ext uri="{BB962C8B-B14F-4D97-AF65-F5344CB8AC3E}">
        <p14:creationId xmlns:p14="http://schemas.microsoft.com/office/powerpoint/2010/main" val="21223947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10" r:id="rId4"/>
    <p:sldLayoutId id="2147483696" r:id="rId5"/>
    <p:sldLayoutId id="2147483697" r:id="rId6"/>
    <p:sldLayoutId id="2147483698" r:id="rId7"/>
    <p:sldLayoutId id="2147483706" r:id="rId8"/>
    <p:sldLayoutId id="2147483708" r:id="rId9"/>
    <p:sldLayoutId id="2147483709"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792419" rtl="0" eaLnBrk="1" latinLnBrk="0" hangingPunct="1">
        <a:spcBef>
          <a:spcPct val="0"/>
        </a:spcBef>
        <a:buNone/>
        <a:defRPr sz="3200" b="1" kern="1200">
          <a:solidFill>
            <a:srgbClr val="887766"/>
          </a:solidFill>
          <a:effectLst/>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792419" rtl="0" eaLnBrk="1" latinLnBrk="0" hangingPunct="1">
        <a:spcBef>
          <a:spcPts val="2400"/>
        </a:spcBef>
        <a:spcAft>
          <a:spcPts val="0"/>
        </a:spcAft>
        <a:buClr>
          <a:schemeClr val="accent1"/>
        </a:buClr>
        <a:buSzPct val="70000"/>
        <a:buFont typeface="Wingdings" pitchFamily="2" charset="2"/>
        <a:buChar char="Ø"/>
        <a:defRPr sz="2400" kern="1200" spc="0" baseline="0">
          <a:solidFill>
            <a:schemeClr val="tx2"/>
          </a:solidFill>
          <a:latin typeface="Calibri" pitchFamily="34" charset="0"/>
          <a:ea typeface="+mn-ea"/>
          <a:cs typeface="Calibri" pitchFamily="34" charset="0"/>
        </a:defRPr>
      </a:lvl1pPr>
      <a:lvl2pPr marL="734546" indent="-274320" algn="l" defTabSz="792419" rtl="0" eaLnBrk="1" latinLnBrk="0" hangingPunct="1">
        <a:spcBef>
          <a:spcPts val="0"/>
        </a:spcBef>
        <a:spcAft>
          <a:spcPts val="1200"/>
        </a:spcAft>
        <a:buClr>
          <a:schemeClr val="accent1"/>
        </a:buClr>
        <a:buSzPct val="90000"/>
        <a:buFont typeface="+mj-lt"/>
        <a:buAutoNum type="alphaUcPeriod"/>
        <a:defRPr sz="2000" kern="1200">
          <a:solidFill>
            <a:schemeClr val="tx2"/>
          </a:solidFill>
          <a:latin typeface="Calibri" pitchFamily="34" charset="0"/>
          <a:ea typeface="+mn-ea"/>
          <a:cs typeface="Calibri" pitchFamily="34" charset="0"/>
        </a:defRPr>
      </a:lvl2pPr>
      <a:lvl3pPr marL="731520" indent="-274320" algn="l" defTabSz="792419" rtl="0" eaLnBrk="1" latinLnBrk="0" hangingPunct="1">
        <a:spcBef>
          <a:spcPts val="0"/>
        </a:spcBef>
        <a:spcAft>
          <a:spcPts val="1200"/>
        </a:spcAft>
        <a:buClr>
          <a:schemeClr val="accent1"/>
        </a:buClr>
        <a:buSzPct val="90000"/>
        <a:buFont typeface="Wingdings" pitchFamily="2" charset="2"/>
        <a:buChar char="§"/>
        <a:defRPr sz="2000" kern="1200">
          <a:solidFill>
            <a:schemeClr val="tx2"/>
          </a:solidFill>
          <a:latin typeface="Calibri" pitchFamily="34" charset="0"/>
          <a:ea typeface="+mn-ea"/>
          <a:cs typeface="Calibri" pitchFamily="34" charset="0"/>
        </a:defRPr>
      </a:lvl3pPr>
      <a:lvl4pPr marL="731520" indent="-274320" algn="l" defTabSz="792419" rtl="0" eaLnBrk="1" latinLnBrk="0" hangingPunct="1">
        <a:spcBef>
          <a:spcPts val="0"/>
        </a:spcBef>
        <a:spcAft>
          <a:spcPts val="600"/>
        </a:spcAft>
        <a:buClr>
          <a:schemeClr val="accent1"/>
        </a:buClr>
        <a:buSzPct val="90000"/>
        <a:buFont typeface="+mj-lt"/>
        <a:buAutoNum type="arabicPeriod"/>
        <a:defRPr sz="2000" kern="1200">
          <a:solidFill>
            <a:schemeClr val="tx2"/>
          </a:solidFill>
          <a:latin typeface="Calibri" pitchFamily="34" charset="0"/>
          <a:ea typeface="+mn-ea"/>
          <a:cs typeface="Calibri" pitchFamily="34" charset="0"/>
        </a:defRPr>
      </a:lvl4pPr>
      <a:lvl5pPr marL="1188629" indent="-274320" algn="l" defTabSz="792419" rtl="0" eaLnBrk="1" latinLnBrk="0" hangingPunct="1">
        <a:spcBef>
          <a:spcPts val="0"/>
        </a:spcBef>
        <a:spcAft>
          <a:spcPts val="600"/>
        </a:spcAft>
        <a:buClr>
          <a:schemeClr val="accent1"/>
        </a:buClr>
        <a:buSzPct val="75000"/>
        <a:buFont typeface="Arial" pitchFamily="34" charset="0"/>
        <a:buChar char="•"/>
        <a:defRPr sz="1800" i="0" kern="1200" baseline="0">
          <a:solidFill>
            <a:schemeClr val="tx2"/>
          </a:solidFill>
          <a:latin typeface="Calibri" pitchFamily="34" charset="0"/>
          <a:ea typeface="+mn-ea"/>
          <a:cs typeface="Calibri" pitchFamily="34" charset="0"/>
        </a:defRPr>
      </a:lvl5pPr>
      <a:lvl6pPr marL="1426354"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648232"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901806"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2139531"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792419" rtl="0" eaLnBrk="1" latinLnBrk="0" hangingPunct="1">
        <a:defRPr sz="1600" kern="1200">
          <a:solidFill>
            <a:schemeClr val="tx1"/>
          </a:solidFill>
          <a:latin typeface="+mn-lt"/>
          <a:ea typeface="+mn-ea"/>
          <a:cs typeface="+mn-cs"/>
        </a:defRPr>
      </a:lvl1pPr>
      <a:lvl2pPr marL="396210" algn="l" defTabSz="792419" rtl="0" eaLnBrk="1" latinLnBrk="0" hangingPunct="1">
        <a:defRPr sz="1600" kern="1200">
          <a:solidFill>
            <a:schemeClr val="tx1"/>
          </a:solidFill>
          <a:latin typeface="+mn-lt"/>
          <a:ea typeface="+mn-ea"/>
          <a:cs typeface="+mn-cs"/>
        </a:defRPr>
      </a:lvl2pPr>
      <a:lvl3pPr marL="792419" algn="l" defTabSz="792419" rtl="0" eaLnBrk="1" latinLnBrk="0" hangingPunct="1">
        <a:defRPr sz="1600" kern="1200">
          <a:solidFill>
            <a:schemeClr val="tx1"/>
          </a:solidFill>
          <a:latin typeface="+mn-lt"/>
          <a:ea typeface="+mn-ea"/>
          <a:cs typeface="+mn-cs"/>
        </a:defRPr>
      </a:lvl3pPr>
      <a:lvl4pPr marL="1188629" algn="l" defTabSz="792419" rtl="0" eaLnBrk="1" latinLnBrk="0" hangingPunct="1">
        <a:defRPr sz="1600" kern="1200">
          <a:solidFill>
            <a:schemeClr val="tx1"/>
          </a:solidFill>
          <a:latin typeface="+mn-lt"/>
          <a:ea typeface="+mn-ea"/>
          <a:cs typeface="+mn-cs"/>
        </a:defRPr>
      </a:lvl4pPr>
      <a:lvl5pPr marL="1584838" algn="l" defTabSz="792419" rtl="0" eaLnBrk="1" latinLnBrk="0" hangingPunct="1">
        <a:defRPr sz="1600" kern="1200">
          <a:solidFill>
            <a:schemeClr val="tx1"/>
          </a:solidFill>
          <a:latin typeface="+mn-lt"/>
          <a:ea typeface="+mn-ea"/>
          <a:cs typeface="+mn-cs"/>
        </a:defRPr>
      </a:lvl5pPr>
      <a:lvl6pPr marL="1981048" algn="l" defTabSz="792419" rtl="0" eaLnBrk="1" latinLnBrk="0" hangingPunct="1">
        <a:defRPr sz="1600" kern="1200">
          <a:solidFill>
            <a:schemeClr val="tx1"/>
          </a:solidFill>
          <a:latin typeface="+mn-lt"/>
          <a:ea typeface="+mn-ea"/>
          <a:cs typeface="+mn-cs"/>
        </a:defRPr>
      </a:lvl6pPr>
      <a:lvl7pPr marL="2377257" algn="l" defTabSz="792419" rtl="0" eaLnBrk="1" latinLnBrk="0" hangingPunct="1">
        <a:defRPr sz="1600" kern="1200">
          <a:solidFill>
            <a:schemeClr val="tx1"/>
          </a:solidFill>
          <a:latin typeface="+mn-lt"/>
          <a:ea typeface="+mn-ea"/>
          <a:cs typeface="+mn-cs"/>
        </a:defRPr>
      </a:lvl7pPr>
      <a:lvl8pPr marL="2773467" algn="l" defTabSz="792419" rtl="0" eaLnBrk="1" latinLnBrk="0" hangingPunct="1">
        <a:defRPr sz="1600" kern="1200">
          <a:solidFill>
            <a:schemeClr val="tx1"/>
          </a:solidFill>
          <a:latin typeface="+mn-lt"/>
          <a:ea typeface="+mn-ea"/>
          <a:cs typeface="+mn-cs"/>
        </a:defRPr>
      </a:lvl8pPr>
      <a:lvl9pPr marL="3169676" algn="l" defTabSz="79241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mailto:James.D.Steyee@ojp.usdoj.gov" TargetMode="External"/><Relationship Id="rId4" Type="http://schemas.openxmlformats.org/officeDocument/2006/relationships/hyperlink" Target="mailto:jsteyee@csrincorporated.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James.D.Steyee@ojp.usdoj.gov" TargetMode="External"/><Relationship Id="rId2" Type="http://schemas.openxmlformats.org/officeDocument/2006/relationships/hyperlink" Target="mailto:jsteyee@csrincorporated.com"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BJA Logo_wmf.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918"/>
          <a:stretch/>
        </p:blipFill>
        <p:spPr bwMode="auto">
          <a:xfrm>
            <a:off x="5029195" y="6080731"/>
            <a:ext cx="1653546" cy="653428"/>
          </a:xfrm>
          <a:prstGeom prst="rect">
            <a:avLst/>
          </a:prstGeom>
          <a:noFill/>
          <a:ln w="104775">
            <a:noFill/>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40123" y="2514609"/>
            <a:ext cx="7848600" cy="1188707"/>
          </a:xfrm>
        </p:spPr>
        <p:txBody>
          <a:bodyPr/>
          <a:lstStyle/>
          <a:p>
            <a:r>
              <a:rPr lang="en-US" sz="3300" dirty="0" smtClean="0">
                <a:solidFill>
                  <a:schemeClr val="tx1"/>
                </a:solidFill>
              </a:rPr>
              <a:t>RSAT Program Performance Measures</a:t>
            </a:r>
            <a:br>
              <a:rPr lang="en-US" sz="3300" dirty="0" smtClean="0">
                <a:solidFill>
                  <a:schemeClr val="tx1"/>
                </a:solidFill>
              </a:rPr>
            </a:br>
            <a:r>
              <a:rPr lang="en-US" sz="2800" dirty="0" smtClean="0">
                <a:solidFill>
                  <a:schemeClr val="tx1"/>
                </a:solidFill>
              </a:rPr>
              <a:t>National Workshop – Chicago 2014</a:t>
            </a:r>
            <a:endParaRPr lang="en-US" sz="2800" dirty="0">
              <a:solidFill>
                <a:schemeClr val="tx1"/>
              </a:solidFill>
            </a:endParaRPr>
          </a:p>
        </p:txBody>
      </p:sp>
      <p:sp>
        <p:nvSpPr>
          <p:cNvPr id="9" name="Subtitle 8"/>
          <p:cNvSpPr>
            <a:spLocks noGrp="1"/>
          </p:cNvSpPr>
          <p:nvPr>
            <p:ph type="subTitle" idx="1"/>
          </p:nvPr>
        </p:nvSpPr>
        <p:spPr>
          <a:xfrm>
            <a:off x="609600" y="4709146"/>
            <a:ext cx="7848600" cy="1280145"/>
          </a:xfrm>
        </p:spPr>
        <p:txBody>
          <a:bodyPr>
            <a:normAutofit/>
          </a:bodyPr>
          <a:lstStyle/>
          <a:p>
            <a:pPr algn="ctr"/>
            <a:r>
              <a:rPr lang="en-US" sz="1500" kern="0" dirty="0" smtClean="0">
                <a:solidFill>
                  <a:schemeClr val="accent3">
                    <a:lumMod val="50000"/>
                  </a:schemeClr>
                </a:solidFill>
              </a:rPr>
              <a:t>Jimmy </a:t>
            </a:r>
            <a:r>
              <a:rPr lang="en-US" sz="1500" kern="0" dirty="0" err="1" smtClean="0">
                <a:solidFill>
                  <a:schemeClr val="accent3">
                    <a:lumMod val="50000"/>
                  </a:schemeClr>
                </a:solidFill>
              </a:rPr>
              <a:t>Steyee</a:t>
            </a:r>
            <a:endParaRPr lang="en-US" sz="1500" kern="0" spc="0" dirty="0">
              <a:solidFill>
                <a:schemeClr val="accent3">
                  <a:lumMod val="50000"/>
                </a:schemeClr>
              </a:solidFill>
            </a:endParaRPr>
          </a:p>
          <a:p>
            <a:pPr algn="ctr"/>
            <a:r>
              <a:rPr lang="en-US" sz="1500" kern="0" dirty="0" smtClean="0">
                <a:solidFill>
                  <a:schemeClr val="accent3">
                    <a:lumMod val="50000"/>
                  </a:schemeClr>
                </a:solidFill>
              </a:rPr>
              <a:t>Deputy Project Manager</a:t>
            </a:r>
            <a:r>
              <a:rPr lang="en-US" sz="1500" kern="0" spc="0" dirty="0" smtClean="0">
                <a:solidFill>
                  <a:schemeClr val="accent3">
                    <a:lumMod val="50000"/>
                  </a:schemeClr>
                </a:solidFill>
              </a:rPr>
              <a:t> at </a:t>
            </a:r>
            <a:r>
              <a:rPr lang="en-US" sz="1500" kern="0" spc="0" dirty="0">
                <a:solidFill>
                  <a:schemeClr val="accent3">
                    <a:lumMod val="50000"/>
                  </a:schemeClr>
                </a:solidFill>
              </a:rPr>
              <a:t>CSR, </a:t>
            </a:r>
            <a:r>
              <a:rPr lang="en-US" sz="1500" kern="0" spc="0" dirty="0" smtClean="0">
                <a:solidFill>
                  <a:schemeClr val="accent3">
                    <a:lumMod val="50000"/>
                  </a:schemeClr>
                </a:solidFill>
              </a:rPr>
              <a:t>Incorporated</a:t>
            </a:r>
          </a:p>
          <a:p>
            <a:pPr algn="ctr"/>
            <a:r>
              <a:rPr lang="en-US" sz="1500" kern="0" dirty="0" smtClean="0">
                <a:solidFill>
                  <a:schemeClr val="accent3">
                    <a:lumMod val="50000"/>
                  </a:schemeClr>
                </a:solidFill>
                <a:hlinkClick r:id="rId4"/>
              </a:rPr>
              <a:t>jsteyee@csrincorporated.com</a:t>
            </a:r>
            <a:endParaRPr lang="en-US" sz="1500" kern="0" dirty="0" smtClean="0">
              <a:solidFill>
                <a:schemeClr val="accent3">
                  <a:lumMod val="50000"/>
                </a:schemeClr>
              </a:solidFill>
            </a:endParaRPr>
          </a:p>
          <a:p>
            <a:pPr algn="ctr"/>
            <a:r>
              <a:rPr lang="en-US" sz="1500" kern="0" spc="0" smtClean="0">
                <a:solidFill>
                  <a:schemeClr val="accent3">
                    <a:lumMod val="50000"/>
                  </a:schemeClr>
                </a:solidFill>
                <a:hlinkClick r:id="rId5"/>
              </a:rPr>
              <a:t>James.D.Steyee@ojp.usdoj.gov</a:t>
            </a:r>
            <a:r>
              <a:rPr lang="en-US" sz="1500" kern="0" spc="0" smtClean="0">
                <a:solidFill>
                  <a:schemeClr val="accent3">
                    <a:lumMod val="50000"/>
                  </a:schemeClr>
                </a:solidFill>
              </a:rPr>
              <a:t> </a:t>
            </a:r>
            <a:endParaRPr lang="en-US" sz="1500" kern="0" spc="0" dirty="0">
              <a:solidFill>
                <a:schemeClr val="accent3">
                  <a:lumMod val="50000"/>
                </a:schemeClr>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b="1" dirty="0"/>
              <a:t>Top Ten </a:t>
            </a:r>
            <a:r>
              <a:rPr lang="en-US" b="1" dirty="0" smtClean="0"/>
              <a:t>States—Successful Individuals Completing the Program (January–December </a:t>
            </a:r>
            <a:r>
              <a:rPr lang="en-US" b="1" dirty="0"/>
              <a:t>31, 2013)</a:t>
            </a:r>
          </a:p>
          <a:p>
            <a:endParaRPr lang="en-US" dirty="0" smtClean="0">
              <a:solidFill>
                <a:schemeClr val="tx1"/>
              </a:solidFill>
            </a:endParaRPr>
          </a:p>
        </p:txBody>
      </p:sp>
      <p:sp>
        <p:nvSpPr>
          <p:cNvPr id="3" name="Title 2"/>
          <p:cNvSpPr>
            <a:spLocks noGrp="1"/>
          </p:cNvSpPr>
          <p:nvPr>
            <p:ph type="title"/>
          </p:nvPr>
        </p:nvSpPr>
        <p:spPr/>
        <p:txBody>
          <a:bodyPr/>
          <a:lstStyle/>
          <a:p>
            <a:r>
              <a:rPr lang="en-US" dirty="0" smtClean="0"/>
              <a:t>RSAT Grantee Accomplishments </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86744106"/>
              </p:ext>
            </p:extLst>
          </p:nvPr>
        </p:nvGraphicFramePr>
        <p:xfrm>
          <a:off x="640123" y="2057416"/>
          <a:ext cx="7497997" cy="4450215"/>
        </p:xfrm>
        <a:graphic>
          <a:graphicData uri="http://schemas.openxmlformats.org/drawingml/2006/table">
            <a:tbl>
              <a:tblPr>
                <a:tableStyleId>{5C22544A-7EE6-4342-B048-85BDC9FD1C3A}</a:tableStyleId>
              </a:tblPr>
              <a:tblGrid>
                <a:gridCol w="1410514"/>
                <a:gridCol w="1410514"/>
                <a:gridCol w="2227128"/>
                <a:gridCol w="2449841"/>
              </a:tblGrid>
              <a:tr h="862785">
                <a:tc>
                  <a:txBody>
                    <a:bodyPr/>
                    <a:lstStyle/>
                    <a:p>
                      <a:pPr algn="ctr" fontAlgn="t"/>
                      <a:r>
                        <a:rPr lang="en-US" sz="2000" b="1" i="0" u="none" strike="noStrike" dirty="0" smtClean="0">
                          <a:solidFill>
                            <a:srgbClr val="000000"/>
                          </a:solidFill>
                          <a:effectLst/>
                          <a:latin typeface="Arial"/>
                        </a:rPr>
                        <a:t>#</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t"/>
                      <a:r>
                        <a:rPr lang="en-US" sz="2000" b="1" i="0" u="none" strike="noStrike" dirty="0" smtClean="0">
                          <a:solidFill>
                            <a:srgbClr val="000000"/>
                          </a:solidFill>
                          <a:effectLst/>
                          <a:latin typeface="Arial"/>
                        </a:rPr>
                        <a:t>State</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t"/>
                      <a:r>
                        <a:rPr lang="en-US" sz="2000" b="1" i="0" u="none" strike="noStrike" dirty="0" smtClean="0">
                          <a:solidFill>
                            <a:srgbClr val="000000"/>
                          </a:solidFill>
                          <a:effectLst/>
                          <a:latin typeface="Arial"/>
                        </a:rPr>
                        <a:t># Individuals</a:t>
                      </a:r>
                      <a:r>
                        <a:rPr lang="en-US" sz="2000" b="1" i="0" u="none" strike="noStrike" baseline="0" dirty="0" smtClean="0">
                          <a:solidFill>
                            <a:srgbClr val="000000"/>
                          </a:solidFill>
                          <a:effectLst/>
                          <a:latin typeface="Arial"/>
                        </a:rPr>
                        <a:t> Completing Program</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en-US" sz="2000" b="1" i="0" u="none" strike="noStrike" dirty="0" smtClean="0">
                          <a:solidFill>
                            <a:srgbClr val="000000"/>
                          </a:solidFill>
                          <a:effectLst/>
                          <a:latin typeface="Arial"/>
                        </a:rPr>
                        <a:t>Percentage</a:t>
                      </a:r>
                    </a:p>
                  </a:txBody>
                  <a:tcPr marL="9525" marR="9525" marT="9525" marB="0" anchor="ctr">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1</a:t>
                      </a:r>
                    </a:p>
                  </a:txBody>
                  <a:tcPr marL="9525" marR="9525" marT="9525" marB="0">
                    <a:solidFill>
                      <a:schemeClr val="accent4">
                        <a:lumMod val="60000"/>
                        <a:lumOff val="40000"/>
                      </a:schemeClr>
                    </a:solidFill>
                  </a:tcPr>
                </a:tc>
                <a:tc>
                  <a:txBody>
                    <a:bodyPr/>
                    <a:lstStyle/>
                    <a:p>
                      <a:pPr algn="ctr" fontAlgn="t"/>
                      <a:r>
                        <a:rPr lang="en-US" sz="2000" u="none" strike="noStrike" dirty="0">
                          <a:effectLst/>
                        </a:rPr>
                        <a:t>TX</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dirty="0">
                          <a:effectLst/>
                        </a:rPr>
                        <a:t>735</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dirty="0">
                          <a:effectLst/>
                        </a:rPr>
                        <a:t>6.22</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2</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VA</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715</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6.06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3</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IL</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dirty="0">
                          <a:effectLst/>
                        </a:rPr>
                        <a:t>709</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dirty="0">
                          <a:effectLst/>
                        </a:rPr>
                        <a:t>6.00</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4</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MA</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665</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5.63</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5</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CA</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604</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5.12</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6</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LA</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597</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5.06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7</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IN</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586</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4.96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8</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GA</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542</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4.59</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9</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MI</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466</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3.95</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10</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dirty="0">
                          <a:effectLst/>
                        </a:rPr>
                        <a:t>AL</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456</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dirty="0">
                          <a:effectLst/>
                        </a:rPr>
                        <a:t>3.86</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195594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0C3DD7-A6FE-48E5-9AD5-C880A92FE746}" type="slidenum">
              <a:rPr lang="en-US" smtClean="0"/>
              <a:t>11</a:t>
            </a:fld>
            <a:endParaRPr lang="en-US" dirty="0"/>
          </a:p>
        </p:txBody>
      </p:sp>
      <p:sp>
        <p:nvSpPr>
          <p:cNvPr id="3" name="Title 2"/>
          <p:cNvSpPr>
            <a:spLocks noGrp="1"/>
          </p:cNvSpPr>
          <p:nvPr>
            <p:ph type="title"/>
          </p:nvPr>
        </p:nvSpPr>
        <p:spPr>
          <a:xfrm>
            <a:off x="365806" y="2148854"/>
            <a:ext cx="8305743" cy="761930"/>
          </a:xfrm>
        </p:spPr>
        <p:txBody>
          <a:bodyPr>
            <a:normAutofit/>
          </a:bodyPr>
          <a:lstStyle/>
          <a:p>
            <a:r>
              <a:rPr lang="en-US" sz="3400" dirty="0" smtClean="0"/>
              <a:t>Residential- and Jail-Based Programs</a:t>
            </a:r>
            <a:endParaRPr lang="en-US" sz="3400" dirty="0"/>
          </a:p>
        </p:txBody>
      </p:sp>
    </p:spTree>
    <p:extLst>
      <p:ext uri="{BB962C8B-B14F-4D97-AF65-F5344CB8AC3E}">
        <p14:creationId xmlns:p14="http://schemas.microsoft.com/office/powerpoint/2010/main" val="276944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RSAT Residential/Jail Program Enrollment</a:t>
            </a:r>
            <a:endParaRPr lang="en-US" dirty="0"/>
          </a:p>
        </p:txBody>
      </p:sp>
      <p:sp>
        <p:nvSpPr>
          <p:cNvPr id="4" name="Slide Number Placeholder 3"/>
          <p:cNvSpPr>
            <a:spLocks noGrp="1"/>
          </p:cNvSpPr>
          <p:nvPr>
            <p:ph type="sldNum" sz="quarter" idx="12"/>
          </p:nvPr>
        </p:nvSpPr>
        <p:spPr/>
        <p:txBody>
          <a:bodyPr/>
          <a:lstStyle/>
          <a:p>
            <a:pPr>
              <a:defRPr/>
            </a:pPr>
            <a:fld id="{340C3DD7-A6FE-48E5-9AD5-C880A92FE746}" type="slidenum">
              <a:rPr lang="en-US" smtClean="0"/>
              <a:pPr>
                <a:defRPr/>
              </a:pPr>
              <a:t>12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20875477"/>
              </p:ext>
            </p:extLst>
          </p:nvPr>
        </p:nvGraphicFramePr>
        <p:xfrm>
          <a:off x="639763" y="1417638"/>
          <a:ext cx="7864475"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778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Risk/High Need Participants</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13</a:t>
            </a:fld>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948175047"/>
              </p:ext>
            </p:extLst>
          </p:nvPr>
        </p:nvGraphicFramePr>
        <p:xfrm>
          <a:off x="731561" y="1417343"/>
          <a:ext cx="7772315" cy="52120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115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Residential/Jail-Based </a:t>
            </a:r>
            <a:r>
              <a:rPr lang="en-US" dirty="0"/>
              <a:t>Program Completion </a:t>
            </a:r>
            <a:r>
              <a:rPr lang="en-US" dirty="0" smtClean="0"/>
              <a:t>Rate</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14</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09245943"/>
              </p:ext>
            </p:extLst>
          </p:nvPr>
        </p:nvGraphicFramePr>
        <p:xfrm>
          <a:off x="365807" y="1234464"/>
          <a:ext cx="8320948" cy="5303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78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Residential/Jail-Based </a:t>
            </a:r>
            <a:r>
              <a:rPr lang="en-US" dirty="0"/>
              <a:t>Program </a:t>
            </a:r>
            <a:r>
              <a:rPr lang="en-US" dirty="0" smtClean="0"/>
              <a:t>Completions and Exits: January–December 2013 </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15</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406308682"/>
              </p:ext>
            </p:extLst>
          </p:nvPr>
        </p:nvGraphicFramePr>
        <p:xfrm>
          <a:off x="365806" y="1234463"/>
          <a:ext cx="8320949" cy="5212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651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Residential/Jail-Based </a:t>
            </a:r>
            <a:r>
              <a:rPr lang="en-US" dirty="0"/>
              <a:t>Program </a:t>
            </a:r>
            <a:r>
              <a:rPr lang="en-US" dirty="0" smtClean="0"/>
              <a:t>Completions: </a:t>
            </a:r>
            <a:r>
              <a:rPr lang="en-US" dirty="0"/>
              <a:t>January–December 2013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66219664"/>
              </p:ext>
            </p:extLst>
          </p:nvPr>
        </p:nvGraphicFramePr>
        <p:xfrm>
          <a:off x="365807" y="1284096"/>
          <a:ext cx="8320949" cy="3392242"/>
        </p:xfrm>
        <a:graphic>
          <a:graphicData uri="http://schemas.openxmlformats.org/drawingml/2006/table">
            <a:tbl>
              <a:tblPr>
                <a:tableStyleId>{5C22544A-7EE6-4342-B048-85BDC9FD1C3A}</a:tableStyleId>
              </a:tblPr>
              <a:tblGrid>
                <a:gridCol w="4206193"/>
                <a:gridCol w="1467181"/>
                <a:gridCol w="661894"/>
                <a:gridCol w="1323787"/>
                <a:gridCol w="661894"/>
              </a:tblGrid>
              <a:tr h="499002">
                <a:tc>
                  <a:txBody>
                    <a:bodyPr/>
                    <a:lstStyle/>
                    <a:p>
                      <a:pPr algn="l" fontAlgn="b"/>
                      <a:r>
                        <a:rPr lang="en-US" sz="2100" b="1" u="none" strike="noStrike" dirty="0">
                          <a:effectLst/>
                        </a:rPr>
                        <a:t> </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u="none" strike="noStrike" dirty="0" smtClean="0">
                          <a:effectLst/>
                        </a:rPr>
                        <a:t>Jail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endParaRPr lang="en-US"/>
                    </a:p>
                  </a:txBody>
                  <a:tcPr/>
                </a:tc>
                <a:tc gridSpan="2">
                  <a:txBody>
                    <a:bodyPr/>
                    <a:lstStyle/>
                    <a:p>
                      <a:pPr algn="ctr" fontAlgn="b"/>
                      <a:r>
                        <a:rPr lang="en-US" sz="2100" b="1" u="none" strike="noStrike" dirty="0" smtClean="0">
                          <a:effectLst/>
                        </a:rPr>
                        <a:t>Residential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endParaRPr lang="en-US"/>
                    </a:p>
                  </a:txBody>
                  <a:tcPr/>
                </a:tc>
              </a:tr>
              <a:tr h="722030">
                <a:tc>
                  <a:txBody>
                    <a:bodyPr/>
                    <a:lstStyle/>
                    <a:p>
                      <a:pPr algn="l" fontAlgn="b"/>
                      <a:r>
                        <a:rPr lang="en-US" sz="2100" b="1" u="none" strike="noStrike" dirty="0">
                          <a:effectLst/>
                        </a:rPr>
                        <a:t>Participants Who Completed </a:t>
                      </a:r>
                      <a:r>
                        <a:rPr lang="en-US" sz="2100" b="1" u="none" strike="noStrike" dirty="0" smtClean="0">
                          <a:effectLst/>
                        </a:rPr>
                        <a:t>the Program</a:t>
                      </a:r>
                      <a:r>
                        <a:rPr lang="en-US" sz="2100" b="1" u="none" strike="noStrike" dirty="0">
                          <a:effectLst/>
                        </a:rPr>
                        <a:t>: Time Frame</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516346">
                <a:tc>
                  <a:txBody>
                    <a:bodyPr/>
                    <a:lstStyle/>
                    <a:p>
                      <a:pPr algn="l" fontAlgn="b"/>
                      <a:r>
                        <a:rPr lang="en-US" sz="2100" b="1" u="none" strike="noStrike" dirty="0">
                          <a:effectLst/>
                        </a:rPr>
                        <a:t>0 to 3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1457</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48</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1233</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15</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4 to 6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1258</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3366</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41</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7 to 9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246</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8</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2735</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33</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10 or More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47</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2</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872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11</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3008</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100</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8206</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100</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210008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12" y="228635"/>
            <a:ext cx="8305743" cy="761930"/>
          </a:xfrm>
        </p:spPr>
        <p:txBody>
          <a:bodyPr>
            <a:normAutofit fontScale="90000"/>
          </a:bodyPr>
          <a:lstStyle/>
          <a:p>
            <a:r>
              <a:rPr lang="en-US" dirty="0" smtClean="0"/>
              <a:t>Residential/Jail-Based Program Unsuccessful Exits: </a:t>
            </a:r>
            <a:r>
              <a:rPr lang="en-US" dirty="0"/>
              <a:t>January–December 2013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66779411"/>
              </p:ext>
            </p:extLst>
          </p:nvPr>
        </p:nvGraphicFramePr>
        <p:xfrm>
          <a:off x="365807" y="1234466"/>
          <a:ext cx="8320948" cy="3752775"/>
        </p:xfrm>
        <a:graphic>
          <a:graphicData uri="http://schemas.openxmlformats.org/drawingml/2006/table">
            <a:tbl>
              <a:tblPr>
                <a:tableStyleId>{5C22544A-7EE6-4342-B048-85BDC9FD1C3A}</a:tableStyleId>
              </a:tblPr>
              <a:tblGrid>
                <a:gridCol w="4114754"/>
                <a:gridCol w="1645902"/>
                <a:gridCol w="640073"/>
                <a:gridCol w="1280146"/>
                <a:gridCol w="640073"/>
              </a:tblGrid>
              <a:tr h="457193">
                <a:tc>
                  <a:txBody>
                    <a:bodyPr/>
                    <a:lstStyle/>
                    <a:p>
                      <a:pPr algn="l"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Jail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pPr algn="ctr" fontAlgn="b"/>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Residential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pPr algn="ctr" fontAlgn="b"/>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365756">
                <a:tc>
                  <a:txBody>
                    <a:bodyPr/>
                    <a:lstStyle/>
                    <a:p>
                      <a:pPr algn="l" fontAlgn="b"/>
                      <a:r>
                        <a:rPr lang="en-US" sz="2100" b="1" u="none" strike="noStrike" dirty="0">
                          <a:effectLst/>
                        </a:rPr>
                        <a:t>Participants Who Did Not Complete Program: Time Frame</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a:effectLst/>
                        </a:rPr>
                        <a:t>%</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519226">
                <a:tc>
                  <a:txBody>
                    <a:bodyPr/>
                    <a:lstStyle/>
                    <a:p>
                      <a:pPr algn="l" fontAlgn="b"/>
                      <a:r>
                        <a:rPr lang="en-US" sz="2100" b="1" u="none" strike="noStrike" dirty="0">
                          <a:effectLst/>
                        </a:rPr>
                        <a:t>0 to 3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828</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85</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1989</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49</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535526">
                <a:tc>
                  <a:txBody>
                    <a:bodyPr/>
                    <a:lstStyle/>
                    <a:p>
                      <a:pPr algn="l" fontAlgn="b"/>
                      <a:r>
                        <a:rPr lang="en-US" sz="2100" b="1" u="none" strike="noStrike" dirty="0">
                          <a:effectLst/>
                        </a:rPr>
                        <a:t>4 to 6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121</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1563</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38</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35526">
                <a:tc>
                  <a:txBody>
                    <a:bodyPr/>
                    <a:lstStyle/>
                    <a:p>
                      <a:pPr algn="l" fontAlgn="b"/>
                      <a:r>
                        <a:rPr lang="en-US" sz="2100" b="1" u="none" strike="noStrike" dirty="0">
                          <a:effectLst/>
                        </a:rPr>
                        <a:t>7 to 9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18</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2</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347</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9</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35526">
                <a:tc>
                  <a:txBody>
                    <a:bodyPr/>
                    <a:lstStyle/>
                    <a:p>
                      <a:pPr algn="l" fontAlgn="b"/>
                      <a:r>
                        <a:rPr lang="en-US" sz="2100" b="1" u="none" strike="noStrike" dirty="0">
                          <a:effectLst/>
                        </a:rPr>
                        <a:t>10 or More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0</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168</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20173">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a:effectLst/>
                        </a:rPr>
                        <a:t>971</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a:effectLst/>
                        </a:rPr>
                        <a:t>100</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a:effectLst/>
                        </a:rPr>
                        <a:t>4067</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100</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582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Residential/Jail-Based </a:t>
            </a:r>
            <a:r>
              <a:rPr lang="en-US" dirty="0"/>
              <a:t>Program Unsuccessful Exits: January–December 2013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92045995"/>
              </p:ext>
            </p:extLst>
          </p:nvPr>
        </p:nvGraphicFramePr>
        <p:xfrm>
          <a:off x="365806" y="1090714"/>
          <a:ext cx="8320949" cy="4224237"/>
        </p:xfrm>
        <a:graphic>
          <a:graphicData uri="http://schemas.openxmlformats.org/drawingml/2006/table">
            <a:tbl>
              <a:tblPr>
                <a:tableStyleId>{5C22544A-7EE6-4342-B048-85BDC9FD1C3A}</a:tableStyleId>
              </a:tblPr>
              <a:tblGrid>
                <a:gridCol w="5710685"/>
                <a:gridCol w="617126"/>
                <a:gridCol w="617126"/>
                <a:gridCol w="789113"/>
                <a:gridCol w="586899"/>
              </a:tblGrid>
              <a:tr h="790388">
                <a:tc>
                  <a:txBody>
                    <a:bodyPr/>
                    <a:lstStyle/>
                    <a:p>
                      <a:pPr algn="l"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Jail</a:t>
                      </a:r>
                    </a:p>
                  </a:txBody>
                  <a:tcPr marL="9525" marR="9525" marT="9525" marB="0" anchor="b">
                    <a:solidFill>
                      <a:schemeClr val="accent4">
                        <a:lumMod val="60000"/>
                        <a:lumOff val="40000"/>
                      </a:schemeClr>
                    </a:solidFill>
                  </a:tcPr>
                </a:tc>
                <a:tc hMerge="1">
                  <a:txBody>
                    <a:bodyPr/>
                    <a:lstStyle/>
                    <a:p>
                      <a:pPr algn="ctr"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Residential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pPr algn="ctr"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790388">
                <a:tc>
                  <a:txBody>
                    <a:bodyPr/>
                    <a:lstStyle/>
                    <a:p>
                      <a:pPr algn="l" fontAlgn="b"/>
                      <a:r>
                        <a:rPr lang="en-US" sz="2100" b="1" u="none" strike="noStrike" dirty="0">
                          <a:effectLst/>
                        </a:rPr>
                        <a:t>Participants Who Did Not Complete Program: Reasons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300315">
                <a:tc>
                  <a:txBody>
                    <a:bodyPr/>
                    <a:lstStyle/>
                    <a:p>
                      <a:pPr algn="l" fontAlgn="b"/>
                      <a:r>
                        <a:rPr lang="en-US" sz="2100" b="1" u="none" strike="noStrike">
                          <a:effectLst/>
                        </a:rPr>
                        <a:t>Termination for a New Charge</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77</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8</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66</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336506">
                <a:tc>
                  <a:txBody>
                    <a:bodyPr/>
                    <a:lstStyle/>
                    <a:p>
                      <a:pPr algn="l" fontAlgn="b"/>
                      <a:r>
                        <a:rPr lang="en-US" sz="2100" b="1" u="none" strike="noStrike" dirty="0">
                          <a:effectLst/>
                        </a:rPr>
                        <a:t>Release or Transfer to Another Facility</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261</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27</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852</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21</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274317">
                <a:tc>
                  <a:txBody>
                    <a:bodyPr/>
                    <a:lstStyle/>
                    <a:p>
                      <a:pPr algn="l" fontAlgn="b"/>
                      <a:r>
                        <a:rPr lang="en-US" sz="2100" b="1" u="none" strike="noStrike" dirty="0">
                          <a:effectLst/>
                        </a:rPr>
                        <a:t>Death or Serious Illness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26</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3</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85</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310508">
                <a:tc>
                  <a:txBody>
                    <a:bodyPr/>
                    <a:lstStyle/>
                    <a:p>
                      <a:pPr algn="l" fontAlgn="b"/>
                      <a:r>
                        <a:rPr lang="en-US" sz="2100" b="1" u="none" strike="noStrike">
                          <a:effectLst/>
                        </a:rPr>
                        <a:t>Voluntary Drop Out</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149</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15</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420</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10</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255260">
                <a:tc>
                  <a:txBody>
                    <a:bodyPr/>
                    <a:lstStyle/>
                    <a:p>
                      <a:pPr algn="l" fontAlgn="b"/>
                      <a:r>
                        <a:rPr lang="en-US" sz="2100" b="1" u="none" strike="noStrike">
                          <a:effectLst/>
                        </a:rPr>
                        <a:t>Failure to Meet Program Requirements</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152</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16</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1173</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29</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291451">
                <a:tc>
                  <a:txBody>
                    <a:bodyPr/>
                    <a:lstStyle/>
                    <a:p>
                      <a:pPr algn="l" fontAlgn="b"/>
                      <a:r>
                        <a:rPr lang="en-US" sz="2100" b="1" u="none" strike="noStrike">
                          <a:effectLst/>
                        </a:rPr>
                        <a:t>Violation of Institutional Rules</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258</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27</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1225</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30</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320444">
                <a:tc>
                  <a:txBody>
                    <a:bodyPr/>
                    <a:lstStyle/>
                    <a:p>
                      <a:pPr algn="l" fontAlgn="b"/>
                      <a:r>
                        <a:rPr lang="en-US" sz="2100" b="1" u="none" strike="noStrike">
                          <a:effectLst/>
                        </a:rPr>
                        <a:t>Other</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48</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5</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246</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6</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185816">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971</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100</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4067</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100</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1004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Residential/Jail-Based </a:t>
            </a:r>
            <a:r>
              <a:rPr lang="en-US" dirty="0"/>
              <a:t>Program </a:t>
            </a:r>
            <a:r>
              <a:rPr lang="en-US" dirty="0" smtClean="0"/>
              <a:t>Services: October–December </a:t>
            </a:r>
            <a:r>
              <a:rPr lang="en-US" dirty="0"/>
              <a:t>2013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09259602"/>
              </p:ext>
            </p:extLst>
          </p:nvPr>
        </p:nvGraphicFramePr>
        <p:xfrm>
          <a:off x="365805" y="1234464"/>
          <a:ext cx="8320949" cy="5212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578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DD5F7E6-AE7E-4A15-8DF4-50BA1DC2385B}" type="slidenum">
              <a:rPr lang="en-US" smtClean="0"/>
              <a:pPr/>
              <a:t>2</a:t>
            </a:fld>
            <a:endParaRPr lang="en-US" dirty="0"/>
          </a:p>
        </p:txBody>
      </p:sp>
      <p:sp>
        <p:nvSpPr>
          <p:cNvPr id="15363" name="Content Placeholder 2"/>
          <p:cNvSpPr>
            <a:spLocks noGrp="1"/>
          </p:cNvSpPr>
          <p:nvPr>
            <p:ph type="body" sz="quarter" idx="11"/>
          </p:nvPr>
        </p:nvSpPr>
        <p:spPr/>
        <p:txBody>
          <a:bodyPr>
            <a:normAutofit/>
          </a:bodyPr>
          <a:lstStyle/>
          <a:p>
            <a:r>
              <a:rPr lang="en-US" sz="2800" dirty="0" smtClean="0">
                <a:solidFill>
                  <a:schemeClr val="tx1"/>
                </a:solidFill>
              </a:rPr>
              <a:t>Performance measurement overview </a:t>
            </a:r>
          </a:p>
          <a:p>
            <a:r>
              <a:rPr lang="en-US" sz="2800" dirty="0" smtClean="0">
                <a:solidFill>
                  <a:schemeClr val="tx1"/>
                </a:solidFill>
              </a:rPr>
              <a:t>Data collection process </a:t>
            </a:r>
          </a:p>
          <a:p>
            <a:r>
              <a:rPr lang="en-US" sz="2800" dirty="0" smtClean="0">
                <a:solidFill>
                  <a:schemeClr val="tx1"/>
                </a:solidFill>
              </a:rPr>
              <a:t>RSAT grant program and FY2013 accomplishments</a:t>
            </a:r>
          </a:p>
        </p:txBody>
      </p:sp>
      <p:sp>
        <p:nvSpPr>
          <p:cNvPr id="2" name="Title 1"/>
          <p:cNvSpPr>
            <a:spLocks noGrp="1"/>
          </p:cNvSpPr>
          <p:nvPr>
            <p:ph type="title"/>
          </p:nvPr>
        </p:nvSpPr>
        <p:spPr>
          <a:xfrm>
            <a:off x="381012" y="320073"/>
            <a:ext cx="8305743" cy="670491"/>
          </a:xfrm>
        </p:spPr>
        <p:txBody>
          <a:bodyPr>
            <a:normAutofit/>
          </a:bodyPr>
          <a:lstStyle/>
          <a:p>
            <a:r>
              <a:rPr lang="en-US" dirty="0" smtClean="0"/>
              <a:t>Overview</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0C3DD7-A6FE-48E5-9AD5-C880A92FE746}" type="slidenum">
              <a:rPr lang="en-US" smtClean="0"/>
              <a:t>20</a:t>
            </a:fld>
            <a:endParaRPr lang="en-US" dirty="0"/>
          </a:p>
        </p:txBody>
      </p:sp>
      <p:sp>
        <p:nvSpPr>
          <p:cNvPr id="3" name="Title 2"/>
          <p:cNvSpPr>
            <a:spLocks noGrp="1"/>
          </p:cNvSpPr>
          <p:nvPr>
            <p:ph type="title"/>
          </p:nvPr>
        </p:nvSpPr>
        <p:spPr>
          <a:xfrm>
            <a:off x="365806" y="2148854"/>
            <a:ext cx="8305743" cy="761930"/>
          </a:xfrm>
        </p:spPr>
        <p:txBody>
          <a:bodyPr>
            <a:normAutofit/>
          </a:bodyPr>
          <a:lstStyle/>
          <a:p>
            <a:r>
              <a:rPr lang="en-US" sz="3400" dirty="0" smtClean="0"/>
              <a:t>Aftercare Programs</a:t>
            </a:r>
            <a:endParaRPr lang="en-US" sz="3400" dirty="0"/>
          </a:p>
        </p:txBody>
      </p:sp>
    </p:spTree>
    <p:extLst>
      <p:ext uri="{BB962C8B-B14F-4D97-AF65-F5344CB8AC3E}">
        <p14:creationId xmlns:p14="http://schemas.microsoft.com/office/powerpoint/2010/main" val="104192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Aftercare Programs: Enrollment</a:t>
            </a:r>
            <a:endParaRPr lang="en-US" dirty="0"/>
          </a:p>
        </p:txBody>
      </p:sp>
      <p:sp>
        <p:nvSpPr>
          <p:cNvPr id="4" name="Slide Number Placeholder 3"/>
          <p:cNvSpPr>
            <a:spLocks noGrp="1"/>
          </p:cNvSpPr>
          <p:nvPr>
            <p:ph type="sldNum" sz="quarter" idx="12"/>
          </p:nvPr>
        </p:nvSpPr>
        <p:spPr/>
        <p:txBody>
          <a:bodyPr/>
          <a:lstStyle/>
          <a:p>
            <a:pPr>
              <a:defRPr/>
            </a:pPr>
            <a:fld id="{340C3DD7-A6FE-48E5-9AD5-C880A92FE746}" type="slidenum">
              <a:rPr lang="en-US" smtClean="0"/>
              <a:pPr>
                <a:defRPr/>
              </a:pPr>
              <a:t>21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271086717"/>
              </p:ext>
            </p:extLst>
          </p:nvPr>
        </p:nvGraphicFramePr>
        <p:xfrm>
          <a:off x="640123" y="1417342"/>
          <a:ext cx="7863754" cy="4937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596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a:t>
            </a:r>
            <a:r>
              <a:rPr lang="en-US" dirty="0" smtClean="0"/>
              <a:t>Case Planning and High Risk/High Need Participants</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22</a:t>
            </a:fld>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1872023398"/>
              </p:ext>
            </p:extLst>
          </p:nvPr>
        </p:nvGraphicFramePr>
        <p:xfrm>
          <a:off x="640123" y="1508781"/>
          <a:ext cx="7680875" cy="4937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204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a:t>
            </a:r>
            <a:r>
              <a:rPr lang="en-US" dirty="0" smtClean="0"/>
              <a:t>Program Completions and Program Exits</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23</a:t>
            </a:fld>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3915104514"/>
              </p:ext>
            </p:extLst>
          </p:nvPr>
        </p:nvGraphicFramePr>
        <p:xfrm>
          <a:off x="640123" y="1325902"/>
          <a:ext cx="7772315" cy="5212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66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Program Completions and Program </a:t>
            </a:r>
            <a:r>
              <a:rPr lang="en-US" dirty="0" smtClean="0"/>
              <a:t>Exits—January-December 2013</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24</a:t>
            </a:fld>
            <a:endParaRPr lang="en-US" dirty="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2471685867"/>
              </p:ext>
            </p:extLst>
          </p:nvPr>
        </p:nvGraphicFramePr>
        <p:xfrm>
          <a:off x="640123" y="1417343"/>
          <a:ext cx="7680875" cy="5029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863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Aftercare Program </a:t>
            </a:r>
            <a:r>
              <a:rPr lang="en-US" dirty="0"/>
              <a:t>Services: October–December 2013 </a:t>
            </a:r>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25</a:t>
            </a:fld>
            <a:endParaRPr lang="en-US"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2893396050"/>
              </p:ext>
            </p:extLst>
          </p:nvPr>
        </p:nvGraphicFramePr>
        <p:xfrm>
          <a:off x="731562" y="1508781"/>
          <a:ext cx="7497998" cy="4937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44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Program </a:t>
            </a:r>
            <a:r>
              <a:rPr lang="en-US" dirty="0" smtClean="0"/>
              <a:t>Completions—January-December 2013</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26</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48949880"/>
              </p:ext>
            </p:extLst>
          </p:nvPr>
        </p:nvGraphicFramePr>
        <p:xfrm>
          <a:off x="640123" y="1600220"/>
          <a:ext cx="7863754" cy="3392242"/>
        </p:xfrm>
        <a:graphic>
          <a:graphicData uri="http://schemas.openxmlformats.org/drawingml/2006/table">
            <a:tbl>
              <a:tblPr>
                <a:tableStyleId>{5C22544A-7EE6-4342-B048-85BDC9FD1C3A}</a:tableStyleId>
              </a:tblPr>
              <a:tblGrid>
                <a:gridCol w="5221005"/>
                <a:gridCol w="1362603"/>
                <a:gridCol w="1280146"/>
              </a:tblGrid>
              <a:tr h="499002">
                <a:tc>
                  <a:txBody>
                    <a:bodyPr/>
                    <a:lstStyle/>
                    <a:p>
                      <a:pPr algn="l" fontAlgn="b"/>
                      <a:r>
                        <a:rPr lang="en-US" sz="2100" b="1" u="none" strike="noStrike" dirty="0">
                          <a:effectLst/>
                        </a:rPr>
                        <a:t> </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u="none" strike="noStrike" dirty="0" smtClean="0">
                          <a:effectLst/>
                        </a:rPr>
                        <a:t>Aftercare </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endParaRPr lang="en-US"/>
                    </a:p>
                  </a:txBody>
                  <a:tcPr/>
                </a:tc>
              </a:tr>
              <a:tr h="722030">
                <a:tc>
                  <a:txBody>
                    <a:bodyPr/>
                    <a:lstStyle/>
                    <a:p>
                      <a:pPr algn="l" fontAlgn="b"/>
                      <a:r>
                        <a:rPr lang="en-US" sz="2100" b="1" u="none" strike="noStrike" dirty="0">
                          <a:effectLst/>
                        </a:rPr>
                        <a:t>Participants Who Completed </a:t>
                      </a:r>
                      <a:r>
                        <a:rPr lang="en-US" sz="2100" b="1" u="none" strike="noStrike" dirty="0" smtClean="0">
                          <a:effectLst/>
                        </a:rPr>
                        <a:t>the Program</a:t>
                      </a:r>
                      <a:r>
                        <a:rPr lang="en-US" sz="2100" b="1" u="none" strike="noStrike" dirty="0">
                          <a:effectLst/>
                        </a:rPr>
                        <a:t>: Time Frame</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516346">
                <a:tc>
                  <a:txBody>
                    <a:bodyPr/>
                    <a:lstStyle/>
                    <a:p>
                      <a:pPr algn="l" fontAlgn="b"/>
                      <a:r>
                        <a:rPr lang="en-US" sz="2100" b="1" u="none" strike="noStrike" dirty="0">
                          <a:effectLst/>
                        </a:rPr>
                        <a:t>0 to 3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dirty="0">
                          <a:solidFill>
                            <a:srgbClr val="C00000"/>
                          </a:solidFill>
                          <a:effectLst/>
                          <a:latin typeface="Arial Narrow"/>
                        </a:rPr>
                        <a:t>597</a:t>
                      </a:r>
                    </a:p>
                  </a:txBody>
                  <a:tcPr marL="9525" marR="9525" marT="9525" marB="0" anchor="b">
                    <a:solidFill>
                      <a:schemeClr val="accent4">
                        <a:lumMod val="60000"/>
                        <a:lumOff val="40000"/>
                      </a:schemeClr>
                    </a:solidFill>
                  </a:tcPr>
                </a:tc>
                <a:tc>
                  <a:txBody>
                    <a:bodyPr/>
                    <a:lstStyle/>
                    <a:p>
                      <a:pPr algn="r" fontAlgn="b"/>
                      <a:r>
                        <a:rPr lang="en-US" sz="2100" b="0" i="0" u="none" strike="noStrike" dirty="0">
                          <a:solidFill>
                            <a:srgbClr val="C00000"/>
                          </a:solidFill>
                          <a:effectLst/>
                          <a:latin typeface="Arial Narrow"/>
                        </a:rPr>
                        <a:t>77</a:t>
                      </a: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4 to 6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122</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16</a:t>
                      </a: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7 to 9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26</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3</a:t>
                      </a: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10 or More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34</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4</a:t>
                      </a: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i="0" u="none" strike="noStrike">
                          <a:solidFill>
                            <a:srgbClr val="000000"/>
                          </a:solidFill>
                          <a:effectLst/>
                          <a:latin typeface="Arial Narrow"/>
                        </a:rPr>
                        <a:t>779</a:t>
                      </a:r>
                    </a:p>
                  </a:txBody>
                  <a:tcPr marL="9525" marR="9525" marT="9525" marB="0" anchor="b">
                    <a:solidFill>
                      <a:schemeClr val="accent4">
                        <a:lumMod val="60000"/>
                        <a:lumOff val="40000"/>
                      </a:schemeClr>
                    </a:solidFill>
                  </a:tcPr>
                </a:tc>
                <a:tc>
                  <a:txBody>
                    <a:bodyPr/>
                    <a:lstStyle/>
                    <a:p>
                      <a:pPr algn="r" fontAlgn="b"/>
                      <a:r>
                        <a:rPr lang="en-US" sz="2100" b="1" i="0" u="none" strike="noStrike" dirty="0">
                          <a:solidFill>
                            <a:srgbClr val="000000"/>
                          </a:solidFill>
                          <a:effectLst/>
                          <a:latin typeface="Arial Narrow"/>
                        </a:rPr>
                        <a:t>100</a:t>
                      </a: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186745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Program </a:t>
            </a:r>
            <a:r>
              <a:rPr lang="en-US" dirty="0" smtClean="0"/>
              <a:t>Exits—January-December 2013</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27</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29185970"/>
              </p:ext>
            </p:extLst>
          </p:nvPr>
        </p:nvGraphicFramePr>
        <p:xfrm>
          <a:off x="640123" y="1417343"/>
          <a:ext cx="7772315" cy="3674042"/>
        </p:xfrm>
        <a:graphic>
          <a:graphicData uri="http://schemas.openxmlformats.org/drawingml/2006/table">
            <a:tbl>
              <a:tblPr>
                <a:tableStyleId>{5C22544A-7EE6-4342-B048-85BDC9FD1C3A}</a:tableStyleId>
              </a:tblPr>
              <a:tblGrid>
                <a:gridCol w="4996488"/>
                <a:gridCol w="1495681"/>
                <a:gridCol w="1280146"/>
              </a:tblGrid>
              <a:tr h="445593">
                <a:tc>
                  <a:txBody>
                    <a:bodyPr/>
                    <a:lstStyle/>
                    <a:p>
                      <a:pPr algn="l"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Aftercare</a:t>
                      </a:r>
                      <a:r>
                        <a:rPr lang="en-US" sz="2100" b="1" i="0" u="none" strike="noStrike" baseline="0" dirty="0" smtClean="0">
                          <a:solidFill>
                            <a:srgbClr val="000000"/>
                          </a:solidFill>
                          <a:effectLst/>
                          <a:latin typeface="Arial Narrow"/>
                        </a:rPr>
                        <a:t> </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pPr algn="ctr" fontAlgn="b"/>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633123">
                <a:tc>
                  <a:txBody>
                    <a:bodyPr/>
                    <a:lstStyle/>
                    <a:p>
                      <a:pPr algn="l" fontAlgn="b"/>
                      <a:r>
                        <a:rPr lang="en-US" sz="2100" b="1" u="none" strike="noStrike" dirty="0">
                          <a:effectLst/>
                        </a:rPr>
                        <a:t>Participants Who Did Not Complete Program: Time Frame</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a:effectLst/>
                        </a:rPr>
                        <a:t>%</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06052">
                <a:tc>
                  <a:txBody>
                    <a:bodyPr/>
                    <a:lstStyle/>
                    <a:p>
                      <a:pPr algn="l" fontAlgn="b"/>
                      <a:r>
                        <a:rPr lang="en-US" sz="2100" b="1" u="none" strike="noStrike" dirty="0">
                          <a:effectLst/>
                        </a:rPr>
                        <a:t>0 to 3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828</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85</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521939">
                <a:tc>
                  <a:txBody>
                    <a:bodyPr/>
                    <a:lstStyle/>
                    <a:p>
                      <a:pPr algn="l" fontAlgn="b"/>
                      <a:r>
                        <a:rPr lang="en-US" sz="2100" b="1" u="none" strike="noStrike" dirty="0">
                          <a:effectLst/>
                        </a:rPr>
                        <a:t>4 to 6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121</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21939">
                <a:tc>
                  <a:txBody>
                    <a:bodyPr/>
                    <a:lstStyle/>
                    <a:p>
                      <a:pPr algn="l" fontAlgn="b"/>
                      <a:r>
                        <a:rPr lang="en-US" sz="2100" b="1" u="none" strike="noStrike" dirty="0">
                          <a:effectLst/>
                        </a:rPr>
                        <a:t>7 to 9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18</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2</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521939">
                <a:tc>
                  <a:txBody>
                    <a:bodyPr/>
                    <a:lstStyle/>
                    <a:p>
                      <a:pPr algn="l" fontAlgn="b"/>
                      <a:r>
                        <a:rPr lang="en-US" sz="2100" b="1" u="none" strike="noStrike" dirty="0">
                          <a:effectLst/>
                        </a:rPr>
                        <a:t>10 or More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0</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06975">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a:effectLst/>
                        </a:rPr>
                        <a:t>971</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100</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373497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a:t>
            </a:r>
            <a:r>
              <a:rPr lang="en-US" dirty="0" smtClean="0"/>
              <a:t>Program Unsuccessful </a:t>
            </a:r>
            <a:r>
              <a:rPr lang="en-US" dirty="0"/>
              <a:t>Exits—January-December 2013</a:t>
            </a:r>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28</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82194175"/>
              </p:ext>
            </p:extLst>
          </p:nvPr>
        </p:nvGraphicFramePr>
        <p:xfrm>
          <a:off x="640123" y="1417342"/>
          <a:ext cx="7863754" cy="3923607"/>
        </p:xfrm>
        <a:graphic>
          <a:graphicData uri="http://schemas.openxmlformats.org/drawingml/2006/table">
            <a:tbl>
              <a:tblPr>
                <a:tableStyleId>{5C22544A-7EE6-4342-B048-85BDC9FD1C3A}</a:tableStyleId>
              </a:tblPr>
              <a:tblGrid>
                <a:gridCol w="6466210"/>
                <a:gridCol w="698772"/>
                <a:gridCol w="698772"/>
              </a:tblGrid>
              <a:tr h="790388">
                <a:tc>
                  <a:txBody>
                    <a:bodyPr/>
                    <a:lstStyle/>
                    <a:p>
                      <a:pPr algn="l"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Aftercare </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pPr algn="ctr"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489758">
                <a:tc>
                  <a:txBody>
                    <a:bodyPr/>
                    <a:lstStyle/>
                    <a:p>
                      <a:pPr algn="l" fontAlgn="b"/>
                      <a:r>
                        <a:rPr lang="en-US" sz="2100" b="1" u="none" strike="noStrike" dirty="0">
                          <a:effectLst/>
                        </a:rPr>
                        <a:t>Participants Who Did Not Complete Program: Reasons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300315">
                <a:tc>
                  <a:txBody>
                    <a:bodyPr/>
                    <a:lstStyle/>
                    <a:p>
                      <a:pPr algn="l" fontAlgn="b"/>
                      <a:r>
                        <a:rPr lang="en-US" sz="2100" b="1" u="none" strike="noStrike">
                          <a:effectLst/>
                        </a:rPr>
                        <a:t>Termination for a New Charge</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137</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18</a:t>
                      </a:r>
                    </a:p>
                  </a:txBody>
                  <a:tcPr marL="9525" marR="9525" marT="9525" marB="0" anchor="b">
                    <a:solidFill>
                      <a:schemeClr val="accent4">
                        <a:lumMod val="60000"/>
                        <a:lumOff val="40000"/>
                      </a:schemeClr>
                    </a:solidFill>
                  </a:tcPr>
                </a:tc>
              </a:tr>
              <a:tr h="336506">
                <a:tc>
                  <a:txBody>
                    <a:bodyPr/>
                    <a:lstStyle/>
                    <a:p>
                      <a:pPr algn="l" fontAlgn="b"/>
                      <a:r>
                        <a:rPr lang="en-US" sz="2100" b="1" u="none" strike="noStrike" dirty="0">
                          <a:effectLst/>
                        </a:rPr>
                        <a:t>Release or Transfer to Another Facility</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32</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4</a:t>
                      </a:r>
                    </a:p>
                  </a:txBody>
                  <a:tcPr marL="9525" marR="9525" marT="9525" marB="0" anchor="b">
                    <a:solidFill>
                      <a:schemeClr val="accent4">
                        <a:lumMod val="60000"/>
                        <a:lumOff val="40000"/>
                      </a:schemeClr>
                    </a:solidFill>
                  </a:tcPr>
                </a:tc>
              </a:tr>
              <a:tr h="274317">
                <a:tc>
                  <a:txBody>
                    <a:bodyPr/>
                    <a:lstStyle/>
                    <a:p>
                      <a:pPr algn="l" fontAlgn="b"/>
                      <a:r>
                        <a:rPr lang="en-US" sz="2100" b="1" u="none" strike="noStrike" dirty="0">
                          <a:effectLst/>
                        </a:rPr>
                        <a:t>Death or Serious Illness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2</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0</a:t>
                      </a:r>
                    </a:p>
                  </a:txBody>
                  <a:tcPr marL="9525" marR="9525" marT="9525" marB="0" anchor="b">
                    <a:solidFill>
                      <a:schemeClr val="accent4">
                        <a:lumMod val="60000"/>
                        <a:lumOff val="40000"/>
                      </a:schemeClr>
                    </a:solidFill>
                  </a:tcPr>
                </a:tc>
              </a:tr>
              <a:tr h="310508">
                <a:tc>
                  <a:txBody>
                    <a:bodyPr/>
                    <a:lstStyle/>
                    <a:p>
                      <a:pPr algn="l" fontAlgn="b"/>
                      <a:r>
                        <a:rPr lang="en-US" sz="2100" b="1" u="none" strike="noStrike">
                          <a:effectLst/>
                        </a:rPr>
                        <a:t>Voluntary Drop Out</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141</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18</a:t>
                      </a:r>
                    </a:p>
                  </a:txBody>
                  <a:tcPr marL="9525" marR="9525" marT="9525" marB="0" anchor="b">
                    <a:solidFill>
                      <a:schemeClr val="accent4">
                        <a:lumMod val="60000"/>
                        <a:lumOff val="40000"/>
                      </a:schemeClr>
                    </a:solidFill>
                  </a:tcPr>
                </a:tc>
              </a:tr>
              <a:tr h="255260">
                <a:tc>
                  <a:txBody>
                    <a:bodyPr/>
                    <a:lstStyle/>
                    <a:p>
                      <a:pPr algn="l" fontAlgn="b"/>
                      <a:r>
                        <a:rPr lang="en-US" sz="2100" b="1" u="none" strike="noStrike">
                          <a:effectLst/>
                        </a:rPr>
                        <a:t>Failure to Meet Program Requirements</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dirty="0">
                          <a:solidFill>
                            <a:srgbClr val="C00000"/>
                          </a:solidFill>
                          <a:effectLst/>
                          <a:latin typeface="Arial Narrow"/>
                        </a:rPr>
                        <a:t>374</a:t>
                      </a:r>
                    </a:p>
                  </a:txBody>
                  <a:tcPr marL="9525" marR="9525" marT="9525" marB="0" anchor="b">
                    <a:solidFill>
                      <a:schemeClr val="accent4">
                        <a:lumMod val="60000"/>
                        <a:lumOff val="40000"/>
                      </a:schemeClr>
                    </a:solidFill>
                  </a:tcPr>
                </a:tc>
                <a:tc>
                  <a:txBody>
                    <a:bodyPr/>
                    <a:lstStyle/>
                    <a:p>
                      <a:pPr algn="r" fontAlgn="b"/>
                      <a:r>
                        <a:rPr lang="en-US" sz="2100" b="0" i="0" u="none" strike="noStrike" dirty="0">
                          <a:solidFill>
                            <a:srgbClr val="C00000"/>
                          </a:solidFill>
                          <a:effectLst/>
                          <a:latin typeface="Arial Narrow"/>
                        </a:rPr>
                        <a:t>48</a:t>
                      </a:r>
                    </a:p>
                  </a:txBody>
                  <a:tcPr marL="9525" marR="9525" marT="9525" marB="0" anchor="b">
                    <a:solidFill>
                      <a:schemeClr val="accent4">
                        <a:lumMod val="60000"/>
                        <a:lumOff val="40000"/>
                      </a:schemeClr>
                    </a:solidFill>
                  </a:tcPr>
                </a:tc>
              </a:tr>
              <a:tr h="291451">
                <a:tc>
                  <a:txBody>
                    <a:bodyPr/>
                    <a:lstStyle/>
                    <a:p>
                      <a:pPr algn="l" fontAlgn="b"/>
                      <a:r>
                        <a:rPr lang="en-US" sz="2100" b="1" u="none" strike="noStrike" dirty="0" smtClean="0">
                          <a:effectLst/>
                        </a:rPr>
                        <a:t>Absconded</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47</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6</a:t>
                      </a:r>
                    </a:p>
                  </a:txBody>
                  <a:tcPr marL="9525" marR="9525" marT="9525" marB="0" anchor="b">
                    <a:solidFill>
                      <a:schemeClr val="accent4">
                        <a:lumMod val="60000"/>
                        <a:lumOff val="40000"/>
                      </a:schemeClr>
                    </a:solidFill>
                  </a:tcPr>
                </a:tc>
              </a:tr>
              <a:tr h="320444">
                <a:tc>
                  <a:txBody>
                    <a:bodyPr/>
                    <a:lstStyle/>
                    <a:p>
                      <a:pPr algn="l" fontAlgn="b"/>
                      <a:r>
                        <a:rPr lang="en-US" sz="2100" b="1" u="none" strike="noStrike" dirty="0">
                          <a:effectLst/>
                        </a:rPr>
                        <a:t>Other</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46</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6</a:t>
                      </a:r>
                    </a:p>
                  </a:txBody>
                  <a:tcPr marL="9525" marR="9525" marT="9525" marB="0" anchor="b">
                    <a:solidFill>
                      <a:schemeClr val="accent4">
                        <a:lumMod val="60000"/>
                        <a:lumOff val="40000"/>
                      </a:schemeClr>
                    </a:solidFill>
                  </a:tcPr>
                </a:tc>
              </a:tr>
              <a:tr h="185816">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i="0" u="none" strike="noStrike">
                          <a:solidFill>
                            <a:srgbClr val="000000"/>
                          </a:solidFill>
                          <a:effectLst/>
                          <a:latin typeface="Arial Narrow"/>
                        </a:rPr>
                        <a:t>779</a:t>
                      </a:r>
                    </a:p>
                  </a:txBody>
                  <a:tcPr marL="9525" marR="9525" marT="9525" marB="0" anchor="b">
                    <a:solidFill>
                      <a:schemeClr val="accent4">
                        <a:lumMod val="60000"/>
                        <a:lumOff val="40000"/>
                      </a:schemeClr>
                    </a:solidFill>
                  </a:tcPr>
                </a:tc>
                <a:tc>
                  <a:txBody>
                    <a:bodyPr/>
                    <a:lstStyle/>
                    <a:p>
                      <a:pPr algn="r" fontAlgn="b"/>
                      <a:r>
                        <a:rPr lang="en-US" sz="2100" b="1" i="0" u="none" strike="noStrike" dirty="0">
                          <a:solidFill>
                            <a:srgbClr val="000000"/>
                          </a:solidFill>
                          <a:effectLst/>
                          <a:latin typeface="Arial Narrow"/>
                        </a:rPr>
                        <a:t>100</a:t>
                      </a: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87268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Risk and Needs Assessment Screening and Treatment Planning</a:t>
            </a:r>
          </a:p>
          <a:p>
            <a:pPr>
              <a:buFont typeface="Wingdings" panose="05000000000000000000" pitchFamily="2" charset="2"/>
              <a:buChar char="Ø"/>
            </a:pPr>
            <a:r>
              <a:rPr lang="en-US" dirty="0" smtClean="0"/>
              <a:t>Substance Abuse Testing</a:t>
            </a:r>
          </a:p>
          <a:p>
            <a:pPr>
              <a:buFont typeface="Wingdings" panose="05000000000000000000" pitchFamily="2" charset="2"/>
              <a:buChar char="Ø"/>
            </a:pPr>
            <a:r>
              <a:rPr lang="en-US" dirty="0" smtClean="0"/>
              <a:t>Program Services</a:t>
            </a:r>
          </a:p>
          <a:p>
            <a:pPr lvl="1">
              <a:buFont typeface="Wingdings" panose="05000000000000000000" pitchFamily="2" charset="2"/>
              <a:buChar char="Ø"/>
            </a:pPr>
            <a:r>
              <a:rPr lang="en-US" dirty="0" smtClean="0"/>
              <a:t>Substance abuse treatment; cognitive; behavioral, social; and </a:t>
            </a:r>
            <a:r>
              <a:rPr lang="en-US" smtClean="0"/>
              <a:t>vocational services</a:t>
            </a:r>
            <a:endParaRPr lang="en-US" dirty="0" smtClean="0"/>
          </a:p>
          <a:p>
            <a:pPr>
              <a:buFont typeface="Wingdings" panose="05000000000000000000" pitchFamily="2" charset="2"/>
              <a:buChar char="Ø"/>
            </a:pPr>
            <a:r>
              <a:rPr lang="en-US" dirty="0" smtClean="0"/>
              <a:t>Program Length—</a:t>
            </a:r>
          </a:p>
          <a:p>
            <a:pPr lvl="1">
              <a:buFont typeface="Wingdings" panose="05000000000000000000" pitchFamily="2" charset="2"/>
              <a:buChar char="Ø"/>
            </a:pPr>
            <a:r>
              <a:rPr lang="en-US" dirty="0" smtClean="0"/>
              <a:t>Residential Programs: 6-12 months</a:t>
            </a:r>
          </a:p>
          <a:p>
            <a:pPr lvl="1">
              <a:buFont typeface="Wingdings" panose="05000000000000000000" pitchFamily="2" charset="2"/>
              <a:buChar char="Ø"/>
            </a:pPr>
            <a:r>
              <a:rPr lang="en-US" dirty="0" smtClean="0"/>
              <a:t>Jail-Based: at least 3 months</a:t>
            </a:r>
          </a:p>
          <a:p>
            <a:pPr lvl="1">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134299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nSpc>
                <a:spcPts val="2900"/>
              </a:lnSpc>
              <a:spcBef>
                <a:spcPts val="1800"/>
              </a:spcBef>
              <a:tabLst>
                <a:tab pos="174625" algn="l"/>
              </a:tabLst>
            </a:pPr>
            <a:r>
              <a:rPr lang="en-US" dirty="0">
                <a:solidFill>
                  <a:schemeClr val="tx2">
                    <a:lumMod val="75000"/>
                  </a:schemeClr>
                </a:solidFill>
              </a:rPr>
              <a:t>Satisfy Government Performance and Results Act of 1993 and the Government Performance and Results Modernization Act of 2010 (collectively referred to as GPRA</a:t>
            </a:r>
            <a:r>
              <a:rPr lang="en-US" dirty="0" smtClean="0">
                <a:solidFill>
                  <a:schemeClr val="tx2">
                    <a:lumMod val="75000"/>
                  </a:schemeClr>
                </a:solidFill>
              </a:rPr>
              <a:t>)</a:t>
            </a:r>
          </a:p>
          <a:p>
            <a:pPr lvl="1">
              <a:lnSpc>
                <a:spcPts val="2900"/>
              </a:lnSpc>
              <a:spcBef>
                <a:spcPts val="1800"/>
              </a:spcBef>
              <a:tabLst>
                <a:tab pos="174625" algn="l"/>
              </a:tabLst>
            </a:pPr>
            <a:r>
              <a:rPr lang="en-US" sz="2400" dirty="0" smtClean="0">
                <a:solidFill>
                  <a:schemeClr val="tx2">
                    <a:lumMod val="75000"/>
                  </a:schemeClr>
                </a:solidFill>
              </a:rPr>
              <a:t>Accountability</a:t>
            </a:r>
          </a:p>
          <a:p>
            <a:pPr lvl="1">
              <a:lnSpc>
                <a:spcPts val="2900"/>
              </a:lnSpc>
              <a:spcBef>
                <a:spcPts val="1800"/>
              </a:spcBef>
              <a:tabLst>
                <a:tab pos="174625" algn="l"/>
              </a:tabLst>
            </a:pPr>
            <a:r>
              <a:rPr lang="en-US" sz="2400" dirty="0" smtClean="0">
                <a:solidFill>
                  <a:schemeClr val="tx2">
                    <a:lumMod val="75000"/>
                  </a:schemeClr>
                </a:solidFill>
              </a:rPr>
              <a:t>Transparency</a:t>
            </a:r>
            <a:endParaRPr lang="en-US" sz="2400" dirty="0">
              <a:solidFill>
                <a:schemeClr val="tx2">
                  <a:lumMod val="75000"/>
                </a:schemeClr>
              </a:solidFill>
            </a:endParaRPr>
          </a:p>
          <a:p>
            <a:pPr>
              <a:lnSpc>
                <a:spcPts val="2900"/>
              </a:lnSpc>
              <a:spcBef>
                <a:spcPts val="1800"/>
              </a:spcBef>
              <a:tabLst>
                <a:tab pos="174625" algn="l"/>
              </a:tabLst>
            </a:pPr>
            <a:r>
              <a:rPr lang="en-US" dirty="0" smtClean="0">
                <a:solidFill>
                  <a:schemeClr val="tx2">
                    <a:lumMod val="75000"/>
                  </a:schemeClr>
                </a:solidFill>
              </a:rPr>
              <a:t>Inform budgets</a:t>
            </a:r>
            <a:endParaRPr lang="en-US" dirty="0">
              <a:solidFill>
                <a:schemeClr val="tx2">
                  <a:lumMod val="75000"/>
                </a:schemeClr>
              </a:solidFill>
            </a:endParaRPr>
          </a:p>
          <a:p>
            <a:pPr>
              <a:lnSpc>
                <a:spcPts val="2900"/>
              </a:lnSpc>
              <a:spcBef>
                <a:spcPts val="1800"/>
              </a:spcBef>
              <a:tabLst>
                <a:tab pos="174625" algn="l"/>
              </a:tabLst>
            </a:pPr>
            <a:r>
              <a:rPr lang="en-US" dirty="0">
                <a:solidFill>
                  <a:schemeClr val="tx2">
                    <a:lumMod val="75000"/>
                  </a:schemeClr>
                </a:solidFill>
              </a:rPr>
              <a:t>Fulfill ad hoc data requests   </a:t>
            </a:r>
          </a:p>
          <a:p>
            <a:pPr>
              <a:lnSpc>
                <a:spcPts val="2900"/>
              </a:lnSpc>
              <a:spcBef>
                <a:spcPts val="1800"/>
              </a:spcBef>
              <a:tabLst>
                <a:tab pos="174625" algn="l"/>
              </a:tabLst>
            </a:pPr>
            <a:r>
              <a:rPr lang="en-US" dirty="0">
                <a:solidFill>
                  <a:schemeClr val="tx2">
                    <a:lumMod val="75000"/>
                  </a:schemeClr>
                </a:solidFill>
              </a:rPr>
              <a:t>Draft annual and quarterly reports and </a:t>
            </a:r>
            <a:r>
              <a:rPr lang="en-US" dirty="0" err="1">
                <a:solidFill>
                  <a:schemeClr val="tx2">
                    <a:lumMod val="75000"/>
                  </a:schemeClr>
                </a:solidFill>
              </a:rPr>
              <a:t>GrantStat</a:t>
            </a:r>
            <a:r>
              <a:rPr lang="en-US" dirty="0">
                <a:solidFill>
                  <a:schemeClr val="tx2">
                    <a:lumMod val="75000"/>
                  </a:schemeClr>
                </a:solidFill>
              </a:rPr>
              <a:t> </a:t>
            </a:r>
          </a:p>
          <a:p>
            <a:pPr>
              <a:lnSpc>
                <a:spcPts val="2900"/>
              </a:lnSpc>
              <a:spcBef>
                <a:spcPts val="1800"/>
              </a:spcBef>
              <a:tabLst>
                <a:tab pos="174625" algn="l"/>
              </a:tabLst>
            </a:pPr>
            <a:r>
              <a:rPr lang="en-US" dirty="0" smtClean="0">
                <a:solidFill>
                  <a:schemeClr val="tx2">
                    <a:lumMod val="75000"/>
                  </a:schemeClr>
                </a:solidFill>
              </a:rPr>
              <a:t>Inform </a:t>
            </a:r>
            <a:r>
              <a:rPr lang="en-US" dirty="0">
                <a:solidFill>
                  <a:schemeClr val="tx2">
                    <a:lumMod val="75000"/>
                  </a:schemeClr>
                </a:solidFill>
              </a:rPr>
              <a:t>targeted TTA </a:t>
            </a:r>
            <a:r>
              <a:rPr lang="en-US" dirty="0" smtClean="0">
                <a:solidFill>
                  <a:schemeClr val="tx2">
                    <a:lumMod val="75000"/>
                  </a:schemeClr>
                </a:solidFill>
              </a:rPr>
              <a:t>strategy</a:t>
            </a:r>
            <a:endParaRPr 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t>Why report “performance” data?</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3</a:t>
            </a:fld>
            <a:endParaRPr lang="en-US" dirty="0"/>
          </a:p>
        </p:txBody>
      </p:sp>
    </p:spTree>
    <p:extLst>
      <p:ext uri="{BB962C8B-B14F-4D97-AF65-F5344CB8AC3E}">
        <p14:creationId xmlns:p14="http://schemas.microsoft.com/office/powerpoint/2010/main" val="282227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tx1"/>
                </a:solidFill>
              </a:rPr>
              <a:t>If you have any questions about program performance measures or issues related to the PMT system, contact the PMT Help Desk.</a:t>
            </a:r>
          </a:p>
          <a:p>
            <a:pPr lvl="1"/>
            <a:r>
              <a:rPr lang="en-US" dirty="0">
                <a:solidFill>
                  <a:schemeClr val="tx1"/>
                </a:solidFill>
              </a:rPr>
              <a:t>Hours: 8:30am to 5:30pm EST</a:t>
            </a:r>
          </a:p>
          <a:p>
            <a:pPr lvl="1"/>
            <a:r>
              <a:rPr lang="en-US" dirty="0" smtClean="0">
                <a:solidFill>
                  <a:schemeClr val="tx1"/>
                </a:solidFill>
              </a:rPr>
              <a:t>Email: </a:t>
            </a:r>
            <a:r>
              <a:rPr lang="en-US" dirty="0" smtClean="0">
                <a:solidFill>
                  <a:srgbClr val="004D86"/>
                </a:solidFill>
              </a:rPr>
              <a:t>bjapmt@csrincorporated.com</a:t>
            </a:r>
          </a:p>
          <a:p>
            <a:pPr lvl="1"/>
            <a:r>
              <a:rPr lang="en-US" dirty="0" smtClean="0">
                <a:solidFill>
                  <a:schemeClr val="tx1"/>
                </a:solidFill>
              </a:rPr>
              <a:t>Phone: 1-888-252-6867</a:t>
            </a:r>
          </a:p>
          <a:p>
            <a:r>
              <a:rPr lang="en-US" dirty="0" smtClean="0">
                <a:solidFill>
                  <a:schemeClr val="tx1"/>
                </a:solidFill>
              </a:rPr>
              <a:t>For training and technical assistance, contact AHP. </a:t>
            </a:r>
          </a:p>
          <a:p>
            <a:r>
              <a:rPr lang="en-US" dirty="0" smtClean="0">
                <a:solidFill>
                  <a:schemeClr val="tx1"/>
                </a:solidFill>
              </a:rPr>
              <a:t>For other grant related issues, contact your BJA grant manager.</a:t>
            </a:r>
            <a:endParaRPr lang="en-US" dirty="0">
              <a:solidFill>
                <a:schemeClr val="tx1"/>
              </a:solidFill>
            </a:endParaRPr>
          </a:p>
        </p:txBody>
      </p:sp>
      <p:sp>
        <p:nvSpPr>
          <p:cNvPr id="3" name="Title 2"/>
          <p:cNvSpPr>
            <a:spLocks noGrp="1"/>
          </p:cNvSpPr>
          <p:nvPr>
            <p:ph type="title"/>
          </p:nvPr>
        </p:nvSpPr>
        <p:spPr/>
        <p:txBody>
          <a:bodyPr/>
          <a:lstStyle/>
          <a:p>
            <a:r>
              <a:rPr lang="en-US" dirty="0" smtClean="0"/>
              <a:t>Contact Information </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30</a:t>
            </a:fld>
            <a:endParaRPr lang="en-US" dirty="0"/>
          </a:p>
        </p:txBody>
      </p:sp>
    </p:spTree>
    <p:extLst>
      <p:ext uri="{BB962C8B-B14F-4D97-AF65-F5344CB8AC3E}">
        <p14:creationId xmlns:p14="http://schemas.microsoft.com/office/powerpoint/2010/main" val="331641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31</a:t>
            </a:fld>
            <a:endParaRPr lang="en-US" dirty="0"/>
          </a:p>
        </p:txBody>
      </p:sp>
      <p:sp>
        <p:nvSpPr>
          <p:cNvPr id="5" name="Title 4"/>
          <p:cNvSpPr>
            <a:spLocks noGrp="1"/>
          </p:cNvSpPr>
          <p:nvPr>
            <p:ph type="title"/>
          </p:nvPr>
        </p:nvSpPr>
        <p:spPr>
          <a:xfrm>
            <a:off x="381012" y="2240293"/>
            <a:ext cx="8305743" cy="761930"/>
          </a:xfrm>
        </p:spPr>
        <p:txBody>
          <a:bodyPr/>
          <a:lstStyle/>
          <a:p>
            <a:pPr algn="ctr"/>
            <a:r>
              <a:rPr lang="en-US" dirty="0" smtClean="0"/>
              <a:t>Q&amp;A</a:t>
            </a:r>
            <a:endParaRPr lang="en-US" dirty="0"/>
          </a:p>
        </p:txBody>
      </p:sp>
      <p:sp>
        <p:nvSpPr>
          <p:cNvPr id="6" name="Subtitle 8"/>
          <p:cNvSpPr txBox="1">
            <a:spLocks/>
          </p:cNvSpPr>
          <p:nvPr/>
        </p:nvSpPr>
        <p:spPr>
          <a:xfrm>
            <a:off x="647434" y="3154683"/>
            <a:ext cx="7848600" cy="1645902"/>
          </a:xfrm>
          <a:prstGeom prst="rect">
            <a:avLst/>
          </a:prstGeom>
        </p:spPr>
        <p:txBody>
          <a:bodyPr>
            <a:normAutofit/>
          </a:bodyPr>
          <a:lstStyle>
            <a:lvl1pPr marL="274320" indent="-274320" algn="l" defTabSz="792419" rtl="0" eaLnBrk="1" latinLnBrk="0" hangingPunct="1">
              <a:spcBef>
                <a:spcPts val="2400"/>
              </a:spcBef>
              <a:spcAft>
                <a:spcPts val="0"/>
              </a:spcAft>
              <a:buClr>
                <a:schemeClr val="accent1"/>
              </a:buClr>
              <a:buSzPct val="70000"/>
              <a:buFont typeface="Wingdings" pitchFamily="2" charset="2"/>
              <a:buChar char="Ø"/>
              <a:defRPr sz="2400" kern="1200" spc="0" baseline="0">
                <a:solidFill>
                  <a:schemeClr val="tx2"/>
                </a:solidFill>
                <a:latin typeface="Calibri" pitchFamily="34" charset="0"/>
                <a:ea typeface="+mn-ea"/>
                <a:cs typeface="Calibri" pitchFamily="34" charset="0"/>
              </a:defRPr>
            </a:lvl1pPr>
            <a:lvl2pPr marL="734546" indent="-274320" algn="l" defTabSz="792419" rtl="0" eaLnBrk="1" latinLnBrk="0" hangingPunct="1">
              <a:spcBef>
                <a:spcPts val="0"/>
              </a:spcBef>
              <a:spcAft>
                <a:spcPts val="1200"/>
              </a:spcAft>
              <a:buClr>
                <a:schemeClr val="accent1"/>
              </a:buClr>
              <a:buSzPct val="90000"/>
              <a:buFont typeface="+mj-lt"/>
              <a:buAutoNum type="alphaUcPeriod"/>
              <a:defRPr sz="2000" kern="1200">
                <a:solidFill>
                  <a:schemeClr val="tx2"/>
                </a:solidFill>
                <a:latin typeface="Calibri" pitchFamily="34" charset="0"/>
                <a:ea typeface="+mn-ea"/>
                <a:cs typeface="Calibri" pitchFamily="34" charset="0"/>
              </a:defRPr>
            </a:lvl2pPr>
            <a:lvl3pPr marL="731520" indent="-274320" algn="l" defTabSz="792419" rtl="0" eaLnBrk="1" latinLnBrk="0" hangingPunct="1">
              <a:spcBef>
                <a:spcPts val="0"/>
              </a:spcBef>
              <a:spcAft>
                <a:spcPts val="1200"/>
              </a:spcAft>
              <a:buClr>
                <a:schemeClr val="accent1"/>
              </a:buClr>
              <a:buSzPct val="90000"/>
              <a:buFont typeface="Wingdings" pitchFamily="2" charset="2"/>
              <a:buChar char="§"/>
              <a:defRPr sz="2000" kern="1200">
                <a:solidFill>
                  <a:schemeClr val="tx2"/>
                </a:solidFill>
                <a:latin typeface="Calibri" pitchFamily="34" charset="0"/>
                <a:ea typeface="+mn-ea"/>
                <a:cs typeface="Calibri" pitchFamily="34" charset="0"/>
              </a:defRPr>
            </a:lvl3pPr>
            <a:lvl4pPr marL="731520" indent="-274320" algn="l" defTabSz="792419" rtl="0" eaLnBrk="1" latinLnBrk="0" hangingPunct="1">
              <a:spcBef>
                <a:spcPts val="0"/>
              </a:spcBef>
              <a:spcAft>
                <a:spcPts val="600"/>
              </a:spcAft>
              <a:buClr>
                <a:schemeClr val="accent1"/>
              </a:buClr>
              <a:buSzPct val="90000"/>
              <a:buFont typeface="+mj-lt"/>
              <a:buAutoNum type="arabicPeriod"/>
              <a:defRPr sz="2000" kern="1200">
                <a:solidFill>
                  <a:schemeClr val="tx2"/>
                </a:solidFill>
                <a:latin typeface="Calibri" pitchFamily="34" charset="0"/>
                <a:ea typeface="+mn-ea"/>
                <a:cs typeface="Calibri" pitchFamily="34" charset="0"/>
              </a:defRPr>
            </a:lvl4pPr>
            <a:lvl5pPr marL="1188629" indent="-274320" algn="l" defTabSz="792419" rtl="0" eaLnBrk="1" latinLnBrk="0" hangingPunct="1">
              <a:spcBef>
                <a:spcPts val="0"/>
              </a:spcBef>
              <a:spcAft>
                <a:spcPts val="600"/>
              </a:spcAft>
              <a:buClr>
                <a:schemeClr val="accent1"/>
              </a:buClr>
              <a:buSzPct val="75000"/>
              <a:buFont typeface="Arial" pitchFamily="34" charset="0"/>
              <a:buChar char="•"/>
              <a:defRPr sz="1800" i="0" kern="1200" baseline="0">
                <a:solidFill>
                  <a:schemeClr val="tx2"/>
                </a:solidFill>
                <a:latin typeface="Calibri" pitchFamily="34" charset="0"/>
                <a:ea typeface="+mn-ea"/>
                <a:cs typeface="Calibri" pitchFamily="34" charset="0"/>
              </a:defRPr>
            </a:lvl5pPr>
            <a:lvl6pPr marL="1426354"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648232"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901806"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2139531"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ctr" fontAlgn="auto">
              <a:buNone/>
            </a:pPr>
            <a:r>
              <a:rPr lang="en-US" sz="2000" kern="0" dirty="0" smtClean="0">
                <a:solidFill>
                  <a:schemeClr val="accent3">
                    <a:lumMod val="50000"/>
                  </a:schemeClr>
                </a:solidFill>
              </a:rPr>
              <a:t>Jimmy </a:t>
            </a:r>
            <a:r>
              <a:rPr lang="en-US" sz="2000" kern="0" dirty="0" err="1" smtClean="0">
                <a:solidFill>
                  <a:schemeClr val="accent3">
                    <a:lumMod val="50000"/>
                  </a:schemeClr>
                </a:solidFill>
              </a:rPr>
              <a:t>Steyee</a:t>
            </a:r>
            <a:r>
              <a:rPr lang="en-US" sz="2000" kern="0" dirty="0">
                <a:solidFill>
                  <a:schemeClr val="accent3">
                    <a:lumMod val="50000"/>
                  </a:schemeClr>
                </a:solidFill>
              </a:rPr>
              <a:t/>
            </a:r>
            <a:br>
              <a:rPr lang="en-US" sz="2000" kern="0" dirty="0">
                <a:solidFill>
                  <a:schemeClr val="accent3">
                    <a:lumMod val="50000"/>
                  </a:schemeClr>
                </a:solidFill>
              </a:rPr>
            </a:br>
            <a:r>
              <a:rPr lang="en-US" sz="2000" kern="0" dirty="0" smtClean="0">
                <a:solidFill>
                  <a:schemeClr val="accent3">
                    <a:lumMod val="50000"/>
                  </a:schemeClr>
                </a:solidFill>
              </a:rPr>
              <a:t>Deputy Project Manager at CSR, Incorporated</a:t>
            </a:r>
            <a:br>
              <a:rPr lang="en-US" sz="2000" kern="0" dirty="0" smtClean="0">
                <a:solidFill>
                  <a:schemeClr val="accent3">
                    <a:lumMod val="50000"/>
                  </a:schemeClr>
                </a:solidFill>
              </a:rPr>
            </a:br>
            <a:r>
              <a:rPr lang="en-US" sz="2000" kern="0" dirty="0" smtClean="0">
                <a:solidFill>
                  <a:schemeClr val="accent3">
                    <a:lumMod val="50000"/>
                  </a:schemeClr>
                </a:solidFill>
                <a:hlinkClick r:id="rId2"/>
              </a:rPr>
              <a:t>jsteyee@csrincorporated.com</a:t>
            </a:r>
            <a:r>
              <a:rPr lang="en-US" sz="2000" kern="0" dirty="0">
                <a:solidFill>
                  <a:schemeClr val="accent3">
                    <a:lumMod val="50000"/>
                  </a:schemeClr>
                </a:solidFill>
              </a:rPr>
              <a:t/>
            </a:r>
            <a:br>
              <a:rPr lang="en-US" sz="2000" kern="0" dirty="0">
                <a:solidFill>
                  <a:schemeClr val="accent3">
                    <a:lumMod val="50000"/>
                  </a:schemeClr>
                </a:solidFill>
              </a:rPr>
            </a:br>
            <a:r>
              <a:rPr lang="en-US" sz="2000" kern="0" dirty="0" smtClean="0">
                <a:solidFill>
                  <a:schemeClr val="accent3">
                    <a:lumMod val="50000"/>
                  </a:schemeClr>
                </a:solidFill>
                <a:hlinkClick r:id="rId3"/>
              </a:rPr>
              <a:t>James.D.Steyee@ojp.usdoj.gov</a:t>
            </a:r>
            <a:r>
              <a:rPr lang="en-US" sz="2000" kern="0" dirty="0" smtClean="0">
                <a:solidFill>
                  <a:schemeClr val="accent3">
                    <a:lumMod val="50000"/>
                  </a:schemeClr>
                </a:solidFill>
              </a:rPr>
              <a:t> </a:t>
            </a:r>
          </a:p>
          <a:p>
            <a:pPr fontAlgn="auto"/>
            <a:endParaRPr lang="en-US" dirty="0"/>
          </a:p>
        </p:txBody>
      </p:sp>
    </p:spTree>
    <p:extLst>
      <p:ext uri="{BB962C8B-B14F-4D97-AF65-F5344CB8AC3E}">
        <p14:creationId xmlns:p14="http://schemas.microsoft.com/office/powerpoint/2010/main" val="391148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41375" y="1143000"/>
            <a:ext cx="8001000" cy="1143000"/>
          </a:xfrm>
          <a:prstGeom prst="rect">
            <a:avLst/>
          </a:prstGeom>
        </p:spPr>
        <p:txBody>
          <a:bodyPr/>
          <a:lstStyle/>
          <a:p>
            <a:pPr algn="ctr" fontAlgn="auto">
              <a:spcAft>
                <a:spcPts val="0"/>
              </a:spcAft>
              <a:defRPr/>
            </a:pPr>
            <a:r>
              <a:rPr lang="en-US" sz="2300" dirty="0">
                <a:latin typeface="+mj-lt"/>
                <a:ea typeface="+mj-ea"/>
                <a:cs typeface="+mj-cs"/>
              </a:rPr>
              <a:t/>
            </a:r>
            <a:br>
              <a:rPr lang="en-US" sz="2300" dirty="0">
                <a:latin typeface="+mj-lt"/>
                <a:ea typeface="+mj-ea"/>
                <a:cs typeface="+mj-cs"/>
              </a:rPr>
            </a:br>
            <a:r>
              <a:rPr lang="en-US" sz="2300" dirty="0">
                <a:latin typeface="+mj-lt"/>
                <a:ea typeface="+mj-ea"/>
                <a:cs typeface="+mj-cs"/>
              </a:rPr>
              <a:t/>
            </a:r>
            <a:br>
              <a:rPr lang="en-US" sz="2300" dirty="0">
                <a:latin typeface="+mj-lt"/>
                <a:ea typeface="+mj-ea"/>
                <a:cs typeface="+mj-cs"/>
              </a:rPr>
            </a:br>
            <a:endParaRPr lang="en-US" sz="2300" dirty="0">
              <a:latin typeface="+mj-lt"/>
              <a:ea typeface="+mj-ea"/>
              <a:cs typeface="+mj-cs"/>
            </a:endParaRPr>
          </a:p>
        </p:txBody>
      </p:sp>
      <p:sp>
        <p:nvSpPr>
          <p:cNvPr id="3" name="Slide Number Placeholder 2"/>
          <p:cNvSpPr>
            <a:spLocks noGrp="1"/>
          </p:cNvSpPr>
          <p:nvPr>
            <p:ph type="sldNum" sz="quarter" idx="10"/>
          </p:nvPr>
        </p:nvSpPr>
        <p:spPr/>
        <p:txBody>
          <a:bodyPr/>
          <a:lstStyle/>
          <a:p>
            <a:fld id="{8DD5F7E6-AE7E-4A15-8DF4-50BA1DC2385B}" type="slidenum">
              <a:rPr lang="en-US" smtClean="0"/>
              <a:pPr/>
              <a:t>4</a:t>
            </a:fld>
            <a:endParaRPr lang="en-US" dirty="0"/>
          </a:p>
        </p:txBody>
      </p:sp>
      <p:sp>
        <p:nvSpPr>
          <p:cNvPr id="9" name="Content Placeholder 8"/>
          <p:cNvSpPr>
            <a:spLocks noGrp="1"/>
          </p:cNvSpPr>
          <p:nvPr>
            <p:ph type="body" sz="quarter" idx="11"/>
          </p:nvPr>
        </p:nvSpPr>
        <p:spPr/>
        <p:txBody>
          <a:bodyPr>
            <a:normAutofit/>
          </a:bodyPr>
          <a:lstStyle/>
          <a:p>
            <a:pPr marL="274320" lvl="1">
              <a:lnSpc>
                <a:spcPts val="2400"/>
              </a:lnSpc>
              <a:spcBef>
                <a:spcPts val="3000"/>
              </a:spcBef>
              <a:buSzPct val="70000"/>
              <a:buFont typeface="Wingdings" pitchFamily="2" charset="2"/>
              <a:buChar char="Ø"/>
            </a:pPr>
            <a:r>
              <a:rPr lang="en-US" sz="2400" dirty="0" smtClean="0">
                <a:solidFill>
                  <a:schemeClr val="tx1"/>
                </a:solidFill>
              </a:rPr>
              <a:t>Performance measurement focuses on whether a program is achieving its objectives</a:t>
            </a:r>
          </a:p>
          <a:p>
            <a:pPr lvl="1"/>
            <a:r>
              <a:rPr lang="en-US" dirty="0" smtClean="0">
                <a:solidFill>
                  <a:schemeClr val="tx1"/>
                </a:solidFill>
              </a:rPr>
              <a:t>Performance can be defined and characterized by both quantitative (numeric) and qualitative (narrative) metrics </a:t>
            </a:r>
          </a:p>
          <a:p>
            <a:pPr lvl="1"/>
            <a:r>
              <a:rPr lang="en-US" dirty="0" smtClean="0">
                <a:solidFill>
                  <a:schemeClr val="tx1"/>
                </a:solidFill>
              </a:rPr>
              <a:t>“What happened?”, “What activities occurred?”  </a:t>
            </a:r>
          </a:p>
          <a:p>
            <a:pPr lvl="1"/>
            <a:r>
              <a:rPr lang="en-US" dirty="0" smtClean="0">
                <a:solidFill>
                  <a:schemeClr val="tx1"/>
                </a:solidFill>
              </a:rPr>
              <a:t>Can be used to demonstrate activity and accomplishments </a:t>
            </a:r>
          </a:p>
          <a:p>
            <a:r>
              <a:rPr lang="en-US" dirty="0" smtClean="0">
                <a:solidFill>
                  <a:schemeClr val="tx1"/>
                </a:solidFill>
              </a:rPr>
              <a:t>Differs from program evaluation</a:t>
            </a:r>
          </a:p>
          <a:p>
            <a:pPr lvl="1"/>
            <a:r>
              <a:rPr lang="en-US" dirty="0" smtClean="0">
                <a:solidFill>
                  <a:schemeClr val="tx1"/>
                </a:solidFill>
              </a:rPr>
              <a:t>Multiple types (ex. program, outcome, process)</a:t>
            </a:r>
          </a:p>
          <a:p>
            <a:pPr lvl="1"/>
            <a:r>
              <a:rPr lang="en-US" dirty="0" smtClean="0">
                <a:solidFill>
                  <a:schemeClr val="tx1"/>
                </a:solidFill>
              </a:rPr>
              <a:t>“Does this work?”, “How well is it working?” “Why is it working?”</a:t>
            </a:r>
            <a:endParaRPr lang="en-US" dirty="0">
              <a:solidFill>
                <a:schemeClr val="tx1"/>
              </a:solidFill>
            </a:endParaRPr>
          </a:p>
        </p:txBody>
      </p:sp>
      <p:sp>
        <p:nvSpPr>
          <p:cNvPr id="5" name="Title 4"/>
          <p:cNvSpPr>
            <a:spLocks noGrp="1"/>
          </p:cNvSpPr>
          <p:nvPr>
            <p:ph type="title"/>
          </p:nvPr>
        </p:nvSpPr>
        <p:spPr/>
        <p:txBody>
          <a:bodyPr/>
          <a:lstStyle/>
          <a:p>
            <a:r>
              <a:rPr lang="en-US" dirty="0" smtClean="0"/>
              <a:t>What is performance measurement?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smtClean="0">
                <a:solidFill>
                  <a:schemeClr val="tx1"/>
                </a:solidFill>
              </a:rPr>
              <a:t>Measures developed collaboratively by CSR, BJA, and other stakeholders</a:t>
            </a:r>
          </a:p>
          <a:p>
            <a:pPr lvl="1"/>
            <a:r>
              <a:rPr lang="en-US" dirty="0">
                <a:solidFill>
                  <a:schemeClr val="tx1"/>
                </a:solidFill>
              </a:rPr>
              <a:t>Process starts with the development of a logic model </a:t>
            </a:r>
          </a:p>
          <a:p>
            <a:pPr lvl="4"/>
            <a:r>
              <a:rPr lang="en-US" dirty="0" smtClean="0">
                <a:solidFill>
                  <a:schemeClr val="tx1"/>
                </a:solidFill>
              </a:rPr>
              <a:t>Identifies expected program objectives</a:t>
            </a:r>
            <a:r>
              <a:rPr lang="en-US" dirty="0">
                <a:solidFill>
                  <a:schemeClr val="tx1"/>
                </a:solidFill>
              </a:rPr>
              <a:t>, activities, and outcomes </a:t>
            </a:r>
          </a:p>
          <a:p>
            <a:pPr lvl="1"/>
            <a:r>
              <a:rPr lang="en-US" dirty="0" smtClean="0">
                <a:solidFill>
                  <a:schemeClr val="tx1"/>
                </a:solidFill>
              </a:rPr>
              <a:t>Next </a:t>
            </a:r>
            <a:r>
              <a:rPr lang="en-US" dirty="0">
                <a:solidFill>
                  <a:schemeClr val="tx1"/>
                </a:solidFill>
              </a:rPr>
              <a:t>step is developing </a:t>
            </a:r>
            <a:r>
              <a:rPr lang="en-US" dirty="0" smtClean="0">
                <a:solidFill>
                  <a:schemeClr val="tx1"/>
                </a:solidFill>
              </a:rPr>
              <a:t>draft </a:t>
            </a:r>
            <a:r>
              <a:rPr lang="en-US" dirty="0">
                <a:solidFill>
                  <a:schemeClr val="tx1"/>
                </a:solidFill>
              </a:rPr>
              <a:t>measures</a:t>
            </a:r>
          </a:p>
          <a:p>
            <a:pPr lvl="4"/>
            <a:r>
              <a:rPr lang="en-US" dirty="0">
                <a:solidFill>
                  <a:schemeClr val="tx1"/>
                </a:solidFill>
              </a:rPr>
              <a:t>Vetted </a:t>
            </a:r>
            <a:r>
              <a:rPr lang="en-US" dirty="0" smtClean="0">
                <a:solidFill>
                  <a:schemeClr val="tx1"/>
                </a:solidFill>
              </a:rPr>
              <a:t>internally and by </a:t>
            </a:r>
            <a:r>
              <a:rPr lang="en-US" dirty="0">
                <a:solidFill>
                  <a:schemeClr val="tx1"/>
                </a:solidFill>
              </a:rPr>
              <a:t>grantees </a:t>
            </a:r>
            <a:endParaRPr lang="en-US" dirty="0" smtClean="0">
              <a:solidFill>
                <a:schemeClr val="tx1"/>
              </a:solidFill>
            </a:endParaRPr>
          </a:p>
          <a:p>
            <a:pPr lvl="1"/>
            <a:r>
              <a:rPr lang="en-US" dirty="0" smtClean="0">
                <a:solidFill>
                  <a:schemeClr val="tx1"/>
                </a:solidFill>
              </a:rPr>
              <a:t>Final revisions made and final version released</a:t>
            </a:r>
          </a:p>
          <a:p>
            <a:r>
              <a:rPr lang="en-US" dirty="0" smtClean="0">
                <a:solidFill>
                  <a:schemeClr val="tx1"/>
                </a:solidFill>
              </a:rPr>
              <a:t>Measures are dynamic </a:t>
            </a:r>
          </a:p>
          <a:p>
            <a:pPr lvl="1"/>
            <a:r>
              <a:rPr lang="en-US" dirty="0" smtClean="0">
                <a:solidFill>
                  <a:schemeClr val="tx1"/>
                </a:solidFill>
              </a:rPr>
              <a:t>Reviewed and modified periodically to ensure appropriateness</a:t>
            </a:r>
          </a:p>
          <a:p>
            <a:pPr lvl="1"/>
            <a:endParaRPr lang="en-US" dirty="0">
              <a:solidFill>
                <a:schemeClr val="tx1"/>
              </a:solidFill>
            </a:endParaRPr>
          </a:p>
          <a:p>
            <a:pPr lvl="1"/>
            <a:endParaRPr lang="en-US" dirty="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normAutofit/>
          </a:bodyPr>
          <a:lstStyle/>
          <a:p>
            <a:r>
              <a:rPr lang="en-US" dirty="0" smtClean="0"/>
              <a:t>BJA PM Development Process</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5</a:t>
            </a:fld>
            <a:endParaRPr lang="en-US" dirty="0"/>
          </a:p>
        </p:txBody>
      </p:sp>
    </p:spTree>
    <p:extLst>
      <p:ext uri="{BB962C8B-B14F-4D97-AF65-F5344CB8AC3E}">
        <p14:creationId xmlns:p14="http://schemas.microsoft.com/office/powerpoint/2010/main" val="36930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For Example</a:t>
            </a:r>
          </a:p>
          <a:p>
            <a:pPr lvl="1"/>
            <a:r>
              <a:rPr lang="en-US" dirty="0" smtClean="0"/>
              <a:t>Objective: Serve high risk/high need individuals</a:t>
            </a:r>
          </a:p>
          <a:p>
            <a:pPr lvl="1"/>
            <a:r>
              <a:rPr lang="en-US" dirty="0" smtClean="0"/>
              <a:t>Activity: Risk and needs assessment screening</a:t>
            </a:r>
          </a:p>
          <a:p>
            <a:pPr lvl="1"/>
            <a:r>
              <a:rPr lang="en-US" dirty="0" smtClean="0"/>
              <a:t>Outputs: # individuals screened, # individuals found to be high risk/high need</a:t>
            </a:r>
          </a:p>
          <a:p>
            <a:pPr lvl="1"/>
            <a:r>
              <a:rPr lang="en-US" dirty="0" smtClean="0"/>
              <a:t>Outcome: increase in the number and percentage of high risk/high need individuals</a:t>
            </a:r>
          </a:p>
        </p:txBody>
      </p:sp>
      <p:sp>
        <p:nvSpPr>
          <p:cNvPr id="3" name="Title 2"/>
          <p:cNvSpPr>
            <a:spLocks noGrp="1"/>
          </p:cNvSpPr>
          <p:nvPr>
            <p:ph type="title"/>
          </p:nvPr>
        </p:nvSpPr>
        <p:spPr/>
        <p:txBody>
          <a:bodyPr/>
          <a:lstStyle/>
          <a:p>
            <a:r>
              <a:rPr lang="en-US" dirty="0"/>
              <a:t>BJA PM Development Process</a:t>
            </a:r>
            <a:endParaRPr lang="en-US" b="0"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6</a:t>
            </a:fld>
            <a:endParaRPr lang="en-US" dirty="0"/>
          </a:p>
        </p:txBody>
      </p:sp>
    </p:spTree>
    <p:extLst>
      <p:ext uri="{BB962C8B-B14F-4D97-AF65-F5344CB8AC3E}">
        <p14:creationId xmlns:p14="http://schemas.microsoft.com/office/powerpoint/2010/main" val="42569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chemeClr val="tx1"/>
                </a:solidFill>
              </a:rPr>
              <a:t>Data for </a:t>
            </a:r>
            <a:r>
              <a:rPr lang="en-US" dirty="0" smtClean="0">
                <a:solidFill>
                  <a:schemeClr val="tx1"/>
                </a:solidFill>
              </a:rPr>
              <a:t>about 21 programs </a:t>
            </a:r>
            <a:r>
              <a:rPr lang="en-US" dirty="0">
                <a:solidFill>
                  <a:schemeClr val="tx1"/>
                </a:solidFill>
              </a:rPr>
              <a:t>is collected through the Performance Measurement Tool (PMT)	</a:t>
            </a:r>
          </a:p>
          <a:p>
            <a:pPr lvl="4"/>
            <a:r>
              <a:rPr lang="en-US" dirty="0">
                <a:solidFill>
                  <a:schemeClr val="tx1"/>
                </a:solidFill>
              </a:rPr>
              <a:t>Access at </a:t>
            </a:r>
            <a:r>
              <a:rPr lang="en-US" dirty="0">
                <a:solidFill>
                  <a:srgbClr val="004D86"/>
                </a:solidFill>
              </a:rPr>
              <a:t>www.bjaperformancetools.org </a:t>
            </a:r>
          </a:p>
          <a:p>
            <a:pPr lvl="4"/>
            <a:r>
              <a:rPr lang="en-US" dirty="0">
                <a:solidFill>
                  <a:schemeClr val="tx1"/>
                </a:solidFill>
              </a:rPr>
              <a:t>Program-specific resources are available in under “Info &amp; Resources” including, webinars, FAQs, PMT user guide, and questionnaires</a:t>
            </a:r>
          </a:p>
          <a:p>
            <a:r>
              <a:rPr lang="en-US" dirty="0" smtClean="0">
                <a:solidFill>
                  <a:schemeClr val="tx1"/>
                </a:solidFill>
              </a:rPr>
              <a:t>Regular </a:t>
            </a:r>
            <a:r>
              <a:rPr lang="en-US" dirty="0">
                <a:solidFill>
                  <a:schemeClr val="tx1"/>
                </a:solidFill>
              </a:rPr>
              <a:t>submission of performance data is required as a condition of all BJA grant awards </a:t>
            </a:r>
            <a:endParaRPr lang="en-US" dirty="0" smtClean="0">
              <a:solidFill>
                <a:schemeClr val="tx1"/>
              </a:solidFill>
            </a:endParaRPr>
          </a:p>
          <a:p>
            <a:pPr lvl="1"/>
            <a:r>
              <a:rPr lang="en-US" dirty="0">
                <a:solidFill>
                  <a:schemeClr val="tx1"/>
                </a:solidFill>
              </a:rPr>
              <a:t>PMT data and reports are regularly reviewed by staff – incomplete or delinquent reporting can result in the freezing of grant funds </a:t>
            </a:r>
          </a:p>
          <a:p>
            <a:pPr lvl="1"/>
            <a:r>
              <a:rPr lang="en-US" dirty="0" smtClean="0">
                <a:solidFill>
                  <a:schemeClr val="tx1"/>
                </a:solidFill>
              </a:rPr>
              <a:t>Requirement is separate from all other BJA grant-related reporting (ex. GMS)</a:t>
            </a:r>
          </a:p>
          <a:p>
            <a:endParaRPr lang="en-US" dirty="0"/>
          </a:p>
        </p:txBody>
      </p:sp>
      <p:sp>
        <p:nvSpPr>
          <p:cNvPr id="3" name="Title 2"/>
          <p:cNvSpPr>
            <a:spLocks noGrp="1"/>
          </p:cNvSpPr>
          <p:nvPr>
            <p:ph type="title"/>
          </p:nvPr>
        </p:nvSpPr>
        <p:spPr/>
        <p:txBody>
          <a:bodyPr>
            <a:normAutofit/>
          </a:bodyPr>
          <a:lstStyle/>
          <a:p>
            <a:r>
              <a:rPr lang="en-US" dirty="0" smtClean="0"/>
              <a:t>Data Collection Process</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7</a:t>
            </a:fld>
            <a:endParaRPr lang="en-US" dirty="0"/>
          </a:p>
        </p:txBody>
      </p:sp>
    </p:spTree>
    <p:extLst>
      <p:ext uri="{BB962C8B-B14F-4D97-AF65-F5344CB8AC3E}">
        <p14:creationId xmlns:p14="http://schemas.microsoft.com/office/powerpoint/2010/main" val="210692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sz="2800" b="1" dirty="0" smtClean="0"/>
              <a:t>PMT Completion Rate</a:t>
            </a:r>
          </a:p>
          <a:p>
            <a:r>
              <a:rPr lang="en-US" dirty="0" smtClean="0"/>
              <a:t>RSAT:  97% average</a:t>
            </a:r>
          </a:p>
          <a:p>
            <a:pPr lvl="1"/>
            <a:r>
              <a:rPr lang="en-US" dirty="0" smtClean="0"/>
              <a:t>TOTAL AWARDS  (not including sub-awards): 176 as of April 2014</a:t>
            </a:r>
          </a:p>
          <a:p>
            <a:r>
              <a:rPr lang="en-US" dirty="0" smtClean="0"/>
              <a:t>PMT (all programs): 91%</a:t>
            </a:r>
          </a:p>
          <a:p>
            <a:pPr lvl="1"/>
            <a:r>
              <a:rPr lang="en-US" dirty="0" smtClean="0"/>
              <a:t>TOTAL AWARDS (not including sub-awards) : 3,627</a:t>
            </a:r>
          </a:p>
        </p:txBody>
      </p:sp>
      <p:sp>
        <p:nvSpPr>
          <p:cNvPr id="3" name="Title 2"/>
          <p:cNvSpPr>
            <a:spLocks noGrp="1"/>
          </p:cNvSpPr>
          <p:nvPr>
            <p:ph type="title"/>
          </p:nvPr>
        </p:nvSpPr>
        <p:spPr/>
        <p:txBody>
          <a:bodyPr/>
          <a:lstStyle/>
          <a:p>
            <a:r>
              <a:rPr lang="en-US" dirty="0"/>
              <a:t>RSAT Grantee Accomplishments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8</a:t>
            </a:fld>
            <a:endParaRPr lang="en-US" dirty="0"/>
          </a:p>
        </p:txBody>
      </p:sp>
    </p:spTree>
    <p:extLst>
      <p:ext uri="{BB962C8B-B14F-4D97-AF65-F5344CB8AC3E}">
        <p14:creationId xmlns:p14="http://schemas.microsoft.com/office/powerpoint/2010/main" val="102454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sz="2800" b="1" dirty="0" smtClean="0"/>
              <a:t>Top Ten States—Total Enrolled (</a:t>
            </a:r>
            <a:r>
              <a:rPr lang="en-US" sz="2200" b="1" dirty="0" smtClean="0"/>
              <a:t>as of December 31, 2013</a:t>
            </a:r>
            <a:r>
              <a:rPr lang="en-US" sz="2800" b="1" dirty="0" smtClean="0"/>
              <a:t>)</a:t>
            </a:r>
          </a:p>
          <a:p>
            <a:pPr marL="0" indent="0">
              <a:buNone/>
            </a:pPr>
            <a:endParaRPr lang="en-US" sz="2800" b="1" dirty="0" smtClean="0"/>
          </a:p>
        </p:txBody>
      </p:sp>
      <p:sp>
        <p:nvSpPr>
          <p:cNvPr id="3" name="Title 2"/>
          <p:cNvSpPr>
            <a:spLocks noGrp="1"/>
          </p:cNvSpPr>
          <p:nvPr>
            <p:ph type="title"/>
          </p:nvPr>
        </p:nvSpPr>
        <p:spPr/>
        <p:txBody>
          <a:bodyPr/>
          <a:lstStyle/>
          <a:p>
            <a:r>
              <a:rPr lang="en-US" dirty="0"/>
              <a:t>RSAT Grantee Accomplishments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56935830"/>
              </p:ext>
            </p:extLst>
          </p:nvPr>
        </p:nvGraphicFramePr>
        <p:xfrm>
          <a:off x="731562" y="1691659"/>
          <a:ext cx="7406558" cy="4659750"/>
        </p:xfrm>
        <a:graphic>
          <a:graphicData uri="http://schemas.openxmlformats.org/drawingml/2006/table">
            <a:tbl>
              <a:tblPr>
                <a:tableStyleId>{5C22544A-7EE6-4342-B048-85BDC9FD1C3A}</a:tableStyleId>
              </a:tblPr>
              <a:tblGrid>
                <a:gridCol w="587822"/>
                <a:gridCol w="1998595"/>
                <a:gridCol w="2586417"/>
                <a:gridCol w="2233724"/>
              </a:tblGrid>
              <a:tr h="914390">
                <a:tc>
                  <a:txBody>
                    <a:bodyPr/>
                    <a:lstStyle/>
                    <a:p>
                      <a:pPr algn="ctr" fontAlgn="b"/>
                      <a:r>
                        <a:rPr lang="en-US" sz="2000" b="1" i="0" u="none" strike="noStrike" dirty="0" smtClean="0">
                          <a:solidFill>
                            <a:srgbClr val="000000"/>
                          </a:solidFill>
                          <a:effectLst/>
                          <a:latin typeface="Arial"/>
                        </a:rPr>
                        <a:t>#</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en-US" sz="2000" b="1" i="0" u="none" strike="noStrike" dirty="0" smtClean="0">
                          <a:solidFill>
                            <a:srgbClr val="000000"/>
                          </a:solidFill>
                          <a:effectLst/>
                          <a:latin typeface="Arial"/>
                        </a:rPr>
                        <a:t>State</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en-US" sz="2000" b="1" i="0" u="none" strike="noStrike" dirty="0" smtClean="0">
                          <a:solidFill>
                            <a:srgbClr val="000000"/>
                          </a:solidFill>
                          <a:effectLst/>
                          <a:latin typeface="Arial"/>
                        </a:rPr>
                        <a:t>Total Enrolled</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en-US" sz="2000" b="1" i="0" u="none" strike="noStrike" dirty="0" smtClean="0">
                          <a:solidFill>
                            <a:srgbClr val="000000"/>
                          </a:solidFill>
                          <a:effectLst/>
                          <a:latin typeface="Arial"/>
                        </a:rPr>
                        <a:t>% of Total Enrolled</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1</a:t>
                      </a:r>
                    </a:p>
                  </a:txBody>
                  <a:tcPr marL="9525" marR="9525" marT="9525" marB="0" anchor="b">
                    <a:solidFill>
                      <a:schemeClr val="accent4">
                        <a:lumMod val="60000"/>
                        <a:lumOff val="40000"/>
                      </a:schemeClr>
                    </a:solidFill>
                  </a:tcPr>
                </a:tc>
                <a:tc>
                  <a:txBody>
                    <a:bodyPr/>
                    <a:lstStyle/>
                    <a:p>
                      <a:pPr algn="ctr" fontAlgn="b"/>
                      <a:r>
                        <a:rPr lang="en-US" sz="2000" u="none" strike="noStrike" dirty="0">
                          <a:effectLst/>
                        </a:rPr>
                        <a:t>WV</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1240</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8.15</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2</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TX</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1136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7.47</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3</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dirty="0">
                          <a:effectLst/>
                        </a:rPr>
                        <a:t>CA</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1083</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7.12</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4</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IN</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983</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6.46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5</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IL</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787</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5.17</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6</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MA</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728</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4.79</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7</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AL</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710</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4.67</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8</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OK</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661</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4.35</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9</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LA</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646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4.25</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10</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dirty="0">
                          <a:effectLst/>
                        </a:rPr>
                        <a:t>GA</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555</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dirty="0">
                          <a:effectLst/>
                        </a:rPr>
                        <a:t>3.65</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207368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NewsPrint-foote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0f58a29-5912-4a1b-ad32-c6fd49c664db">5AHV4T5YRJQ4-426-80</_dlc_DocId>
    <_dlc_DocIdUrl xmlns="e0f58a29-5912-4a1b-ad32-c6fd49c664db">
      <Url>http://ojpnet.ojp.doj.gov/bureaus_offices/BJA/TeamSites/OPS/analysis/analysisDocs/_layouts/DocIdRedir.aspx?ID=5AHV4T5YRJQ4-426-80</Url>
      <Description>5AHV4T5YRJQ4-426-80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F4326818009654D96ABA86B98C69128" ma:contentTypeVersion="0" ma:contentTypeDescription="Create a new document." ma:contentTypeScope="" ma:versionID="f364e2e063970ca52c3a4f5d089bcd79">
  <xsd:schema xmlns:xsd="http://www.w3.org/2001/XMLSchema" xmlns:xs="http://www.w3.org/2001/XMLSchema" xmlns:p="http://schemas.microsoft.com/office/2006/metadata/properties" xmlns:ns2="e0f58a29-5912-4a1b-ad32-c6fd49c664db" targetNamespace="http://schemas.microsoft.com/office/2006/metadata/properties" ma:root="true" ma:fieldsID="5e5c751a2e6bce2018f45f10e388bc60" ns2:_="">
    <xsd:import namespace="e0f58a29-5912-4a1b-ad32-c6fd49c664d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f58a29-5912-4a1b-ad32-c6fd49c664d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8EFE0D-C6D2-4E88-95C3-7D8F30472ACE}">
  <ds:schemaRefs>
    <ds:schemaRef ds:uri="http://purl.org/dc/dcmitype/"/>
    <ds:schemaRef ds:uri="http://www.w3.org/XML/1998/namespace"/>
    <ds:schemaRef ds:uri="http://schemas.openxmlformats.org/package/2006/metadata/core-properties"/>
    <ds:schemaRef ds:uri="http://purl.org/dc/terms/"/>
    <ds:schemaRef ds:uri="http://purl.org/dc/elements/1.1/"/>
    <ds:schemaRef ds:uri="http://schemas.microsoft.com/office/2006/documentManagement/types"/>
    <ds:schemaRef ds:uri="e0f58a29-5912-4a1b-ad32-c6fd49c664db"/>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BB5311C-DDDA-4982-941F-33AA3B78156D}">
  <ds:schemaRefs>
    <ds:schemaRef ds:uri="http://schemas.microsoft.com/sharepoint/v3/contenttype/forms"/>
  </ds:schemaRefs>
</ds:datastoreItem>
</file>

<file path=customXml/itemProps3.xml><?xml version="1.0" encoding="utf-8"?>
<ds:datastoreItem xmlns:ds="http://schemas.openxmlformats.org/officeDocument/2006/customXml" ds:itemID="{4BED1D54-245D-4F5B-B451-B32AB1607130}">
  <ds:schemaRefs>
    <ds:schemaRef ds:uri="http://schemas.microsoft.com/sharepoint/events"/>
  </ds:schemaRefs>
</ds:datastoreItem>
</file>

<file path=customXml/itemProps4.xml><?xml version="1.0" encoding="utf-8"?>
<ds:datastoreItem xmlns:ds="http://schemas.openxmlformats.org/officeDocument/2006/customXml" ds:itemID="{637CF695-D7AE-4D89-840D-451DD482C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f58a29-5912-4a1b-ad32-c6fd49c664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13063</TotalTime>
  <Words>1403</Words>
  <Application>Microsoft Office PowerPoint</Application>
  <PresentationFormat>On-screen Show (4:3)</PresentationFormat>
  <Paragraphs>422</Paragraphs>
  <Slides>31</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Arial Narrow</vt:lpstr>
      <vt:lpstr>Calibri</vt:lpstr>
      <vt:lpstr>Symbol</vt:lpstr>
      <vt:lpstr>Times New Roman</vt:lpstr>
      <vt:lpstr>Wingdings</vt:lpstr>
      <vt:lpstr>NewsPrint</vt:lpstr>
      <vt:lpstr>NewsPrint-footer</vt:lpstr>
      <vt:lpstr>RSAT Program Performance Measures National Workshop – Chicago 2014</vt:lpstr>
      <vt:lpstr>Overview</vt:lpstr>
      <vt:lpstr>Why report “performance” data?</vt:lpstr>
      <vt:lpstr>What is performance measurement?</vt:lpstr>
      <vt:lpstr>BJA PM Development Process</vt:lpstr>
      <vt:lpstr>BJA PM Development Process</vt:lpstr>
      <vt:lpstr>Data Collection Process</vt:lpstr>
      <vt:lpstr>RSAT Grantee Accomplishments </vt:lpstr>
      <vt:lpstr>RSAT Grantee Accomplishments </vt:lpstr>
      <vt:lpstr>RSAT Grantee Accomplishments </vt:lpstr>
      <vt:lpstr>Residential- and Jail-Based Programs</vt:lpstr>
      <vt:lpstr>RSAT Residential/Jail Program Enrollment</vt:lpstr>
      <vt:lpstr>*High Risk/High Need Participants</vt:lpstr>
      <vt:lpstr>Residential/Jail-Based Program Completion Rate</vt:lpstr>
      <vt:lpstr>Residential/Jail-Based Program Completions and Exits: January–December 2013 </vt:lpstr>
      <vt:lpstr>Residential/Jail-Based Program Completions: January–December 2013 </vt:lpstr>
      <vt:lpstr>Residential/Jail-Based Program Unsuccessful Exits: January–December 2013 </vt:lpstr>
      <vt:lpstr>Residential/Jail-Based Program Unsuccessful Exits: January–December 2013 </vt:lpstr>
      <vt:lpstr>Residential/Jail-Based Program Services: October–December 2013 </vt:lpstr>
      <vt:lpstr>Aftercare Programs</vt:lpstr>
      <vt:lpstr>Aftercare Programs: Enrollment</vt:lpstr>
      <vt:lpstr>Aftercare Programs: Case Planning and High Risk/High Need Participants</vt:lpstr>
      <vt:lpstr>Aftercare Programs: Program Completions and Program Exits</vt:lpstr>
      <vt:lpstr>Aftercare Programs: Program Completions and Program Exits—January-December 2013</vt:lpstr>
      <vt:lpstr>Aftercare Program Services: October–December 2013 </vt:lpstr>
      <vt:lpstr>Aftercare Programs: Program Completions—January-December 2013</vt:lpstr>
      <vt:lpstr>Aftercare Programs: Program Exits—January-December 2013</vt:lpstr>
      <vt:lpstr>Aftercare Programs: Program Unsuccessful Exits—January-December 2013</vt:lpstr>
      <vt:lpstr>Summary</vt:lpstr>
      <vt:lpstr>Contact Information </vt:lpstr>
      <vt:lpstr>Q&amp;A</vt:lpstr>
    </vt:vector>
  </TitlesOfParts>
  <Company>DOJ</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Willis</dc:creator>
  <cp:lastModifiedBy>Emily Eagle</cp:lastModifiedBy>
  <cp:revision>1518</cp:revision>
  <cp:lastPrinted>2014-05-08T20:32:35Z</cp:lastPrinted>
  <dcterms:created xsi:type="dcterms:W3CDTF">2012-02-22T19:04:33Z</dcterms:created>
  <dcterms:modified xsi:type="dcterms:W3CDTF">2014-07-18T03:34:25Z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2e488fe2-2682-41fe-a3ae-c702615c3e63</vt:lpwstr>
  </property>
  <property fmtid="{D5CDD505-2E9C-101B-9397-08002B2CF9AE}" pid="3" name="ContentTypeId">
    <vt:lpwstr>0x010100BF4326818009654D96ABA86B98C69128</vt:lpwstr>
  </property>
</Properties>
</file>